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5"/>
    <p:sldMasterId id="2147483667" r:id="rId6"/>
  </p:sldMasterIdLst>
  <p:notesMasterIdLst>
    <p:notesMasterId r:id="rId65"/>
  </p:notesMasterIdLst>
  <p:handoutMasterIdLst>
    <p:handoutMasterId r:id="rId66"/>
  </p:handoutMasterIdLst>
  <p:sldIdLst>
    <p:sldId id="256" r:id="rId7"/>
    <p:sldId id="653" r:id="rId8"/>
    <p:sldId id="559" r:id="rId9"/>
    <p:sldId id="614" r:id="rId10"/>
    <p:sldId id="751" r:id="rId11"/>
    <p:sldId id="615" r:id="rId12"/>
    <p:sldId id="656" r:id="rId13"/>
    <p:sldId id="587" r:id="rId14"/>
    <p:sldId id="675" r:id="rId15"/>
    <p:sldId id="783" r:id="rId16"/>
    <p:sldId id="705" r:id="rId17"/>
    <p:sldId id="824" r:id="rId18"/>
    <p:sldId id="825" r:id="rId19"/>
    <p:sldId id="706" r:id="rId20"/>
    <p:sldId id="784" r:id="rId21"/>
    <p:sldId id="786" r:id="rId22"/>
    <p:sldId id="785" r:id="rId23"/>
    <p:sldId id="710" r:id="rId24"/>
    <p:sldId id="752" r:id="rId25"/>
    <p:sldId id="663" r:id="rId26"/>
    <p:sldId id="673" r:id="rId27"/>
    <p:sldId id="720" r:id="rId28"/>
    <p:sldId id="721" r:id="rId29"/>
    <p:sldId id="826" r:id="rId30"/>
    <p:sldId id="781" r:id="rId31"/>
    <p:sldId id="723" r:id="rId32"/>
    <p:sldId id="787" r:id="rId33"/>
    <p:sldId id="724" r:id="rId34"/>
    <p:sldId id="827" r:id="rId35"/>
    <p:sldId id="742" r:id="rId36"/>
    <p:sldId id="790" r:id="rId37"/>
    <p:sldId id="828" r:id="rId38"/>
    <p:sldId id="812" r:id="rId39"/>
    <p:sldId id="789" r:id="rId40"/>
    <p:sldId id="550" r:id="rId41"/>
    <p:sldId id="773" r:id="rId42"/>
    <p:sldId id="822" r:id="rId43"/>
    <p:sldId id="793" r:id="rId44"/>
    <p:sldId id="794" r:id="rId45"/>
    <p:sldId id="791" r:id="rId46"/>
    <p:sldId id="796" r:id="rId47"/>
    <p:sldId id="823" r:id="rId48"/>
    <p:sldId id="795" r:id="rId49"/>
    <p:sldId id="797" r:id="rId50"/>
    <p:sldId id="745" r:id="rId51"/>
    <p:sldId id="813" r:id="rId52"/>
    <p:sldId id="814" r:id="rId53"/>
    <p:sldId id="815" r:id="rId54"/>
    <p:sldId id="816" r:id="rId55"/>
    <p:sldId id="817" r:id="rId56"/>
    <p:sldId id="818" r:id="rId57"/>
    <p:sldId id="819" r:id="rId58"/>
    <p:sldId id="820" r:id="rId59"/>
    <p:sldId id="821" r:id="rId60"/>
    <p:sldId id="792" r:id="rId61"/>
    <p:sldId id="619" r:id="rId62"/>
    <p:sldId id="633" r:id="rId63"/>
    <p:sldId id="367" r:id="rId6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wa, Crystal" initials="MC" lastIdx="3" clrIdx="0">
    <p:extLst>
      <p:ext uri="{19B8F6BF-5375-455C-9EA6-DF929625EA0E}">
        <p15:presenceInfo xmlns:p15="http://schemas.microsoft.com/office/powerpoint/2012/main" userId="S-1-5-21-2444698140-3567673722-3847017576-5784" providerId="AD"/>
      </p:ext>
    </p:extLst>
  </p:cmAuthor>
  <p:cmAuthor id="2" name="Norman, Mariah" initials="NM" lastIdx="5" clrIdx="1">
    <p:extLst>
      <p:ext uri="{19B8F6BF-5375-455C-9EA6-DF929625EA0E}">
        <p15:presenceInfo xmlns:p15="http://schemas.microsoft.com/office/powerpoint/2012/main" userId="Norman, Mariah" providerId="None"/>
      </p:ext>
    </p:extLst>
  </p:cmAuthor>
  <p:cmAuthor id="3" name="Norman, Mariah" initials="NM [2]" lastIdx="4" clrIdx="2">
    <p:extLst>
      <p:ext uri="{19B8F6BF-5375-455C-9EA6-DF929625EA0E}">
        <p15:presenceInfo xmlns:p15="http://schemas.microsoft.com/office/powerpoint/2012/main" userId="S::mnorman@swog.org::2e16c7e4-3cd3-4b0f-8b46-6e879a7ef2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92C"/>
    <a:srgbClr val="5AC6F0"/>
    <a:srgbClr val="FF7C80"/>
    <a:srgbClr val="FFCC00"/>
    <a:srgbClr val="FFFF99"/>
    <a:srgbClr val="CC0000"/>
    <a:srgbClr val="4F81BD"/>
    <a:srgbClr val="493E31"/>
    <a:srgbClr val="927C61"/>
    <a:srgbClr val="E1E1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2028" autoAdjust="0"/>
  </p:normalViewPr>
  <p:slideViewPr>
    <p:cSldViewPr snapToGrid="0">
      <p:cViewPr varScale="1">
        <p:scale>
          <a:sx n="108" d="100"/>
          <a:sy n="108" d="100"/>
        </p:scale>
        <p:origin x="624" y="96"/>
      </p:cViewPr>
      <p:guideLst>
        <p:guide orient="horz" pos="2160"/>
        <p:guide pos="3840"/>
      </p:guideLst>
    </p:cSldViewPr>
  </p:slideViewPr>
  <p:outlineViewPr>
    <p:cViewPr>
      <p:scale>
        <a:sx n="33" d="100"/>
        <a:sy n="33" d="100"/>
      </p:scale>
      <p:origin x="0" y="-97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63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293A4-3F09-426C-921C-6BEA8198F1B8}" type="doc">
      <dgm:prSet loTypeId="urn:microsoft.com/office/officeart/2005/8/layout/cycle2" loCatId="cycle" qsTypeId="urn:microsoft.com/office/officeart/2005/8/quickstyle/3d1" qsCatId="3D" csTypeId="urn:microsoft.com/office/officeart/2005/8/colors/accent5_2" csCatId="accent5" phldr="1"/>
      <dgm:spPr/>
      <dgm:t>
        <a:bodyPr/>
        <a:lstStyle/>
        <a:p>
          <a:endParaRPr lang="en-US"/>
        </a:p>
      </dgm:t>
    </dgm:pt>
    <dgm:pt modelId="{DE42F7B3-3DB3-40F4-8BA9-40C0752EAB98}">
      <dgm:prSet phldrT="[Text]" custT="1"/>
      <dgm:spPr>
        <a:solidFill>
          <a:prstClr val="white">
            <a:lumMod val="50000"/>
          </a:prst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gm:spPr>
      <dgm:t>
        <a:bodyPr spcFirstLastPara="0" vert="horz" wrap="square" lIns="29210" tIns="29210" rIns="29210" bIns="29210" numCol="1" spcCol="1270" anchor="ctr" anchorCtr="0"/>
        <a:lstStyle/>
        <a:p>
          <a:pPr marL="0" lvl="0" indent="0" algn="ctr" defTabSz="1022350">
            <a:lnSpc>
              <a:spcPct val="90000"/>
            </a:lnSpc>
            <a:spcBef>
              <a:spcPct val="0"/>
            </a:spcBef>
            <a:spcAft>
              <a:spcPct val="35000"/>
            </a:spcAft>
            <a:buNone/>
          </a:pPr>
          <a:r>
            <a:rPr lang="en-US" sz="2300" kern="1200" dirty="0">
              <a:solidFill>
                <a:prstClr val="white"/>
              </a:solidFill>
              <a:latin typeface="Calibri"/>
              <a:ea typeface="+mn-ea"/>
              <a:cs typeface="+mn-cs"/>
            </a:rPr>
            <a:t>SWOG</a:t>
          </a:r>
        </a:p>
      </dgm:t>
    </dgm:pt>
    <dgm:pt modelId="{0F6B33A8-A9F6-4CFA-9880-8C7939F92F57}" type="parTrans" cxnId="{DCDBAD35-202D-4085-9FCE-2ED9906E25EE}">
      <dgm:prSet/>
      <dgm:spPr/>
      <dgm:t>
        <a:bodyPr/>
        <a:lstStyle/>
        <a:p>
          <a:endParaRPr lang="en-US"/>
        </a:p>
      </dgm:t>
    </dgm:pt>
    <dgm:pt modelId="{52FDFE28-B0E2-4831-8AED-438AAA02B06C}" type="sibTrans" cxnId="{DCDBAD35-202D-4085-9FCE-2ED9906E25EE}">
      <dgm:prSet/>
      <dgm:spPr/>
      <dgm:t>
        <a:bodyPr/>
        <a:lstStyle/>
        <a:p>
          <a:endParaRPr lang="en-US"/>
        </a:p>
      </dgm:t>
    </dgm:pt>
    <dgm:pt modelId="{6E316AA7-785E-409D-8160-CF8DA3FE4C45}">
      <dgm:prSet phldrT="[Text]"/>
      <dgm:spPr>
        <a:solidFill>
          <a:schemeClr val="bg1">
            <a:lumMod val="50000"/>
          </a:schemeClr>
        </a:solidFill>
      </dgm:spPr>
      <dgm:t>
        <a:bodyPr/>
        <a:lstStyle/>
        <a:p>
          <a:r>
            <a:rPr lang="en-US" dirty="0"/>
            <a:t>ECOG-ACRIN</a:t>
          </a:r>
        </a:p>
      </dgm:t>
    </dgm:pt>
    <dgm:pt modelId="{893E0454-86A3-4BB9-ABFB-AB7AFDB8B579}" type="parTrans" cxnId="{E98B5792-59EF-495A-89B8-98EDCE30D177}">
      <dgm:prSet/>
      <dgm:spPr/>
      <dgm:t>
        <a:bodyPr/>
        <a:lstStyle/>
        <a:p>
          <a:endParaRPr lang="en-US"/>
        </a:p>
      </dgm:t>
    </dgm:pt>
    <dgm:pt modelId="{872D09D6-A9E9-4157-8735-28DAEC4B339B}" type="sibTrans" cxnId="{E98B5792-59EF-495A-89B8-98EDCE30D177}">
      <dgm:prSet/>
      <dgm:spPr/>
      <dgm:t>
        <a:bodyPr/>
        <a:lstStyle/>
        <a:p>
          <a:endParaRPr lang="en-US"/>
        </a:p>
      </dgm:t>
    </dgm:pt>
    <dgm:pt modelId="{E26AC98D-AE7B-4173-8F46-AFEFD388650A}">
      <dgm:prSet phldrT="[Text]"/>
      <dgm:spPr>
        <a:solidFill>
          <a:schemeClr val="bg1">
            <a:lumMod val="50000"/>
          </a:schemeClr>
        </a:solidFill>
      </dgm:spPr>
      <dgm:t>
        <a:bodyPr/>
        <a:lstStyle/>
        <a:p>
          <a:r>
            <a:rPr lang="en-US" dirty="0"/>
            <a:t>NRG</a:t>
          </a:r>
        </a:p>
      </dgm:t>
    </dgm:pt>
    <dgm:pt modelId="{2A4C10C3-1108-4BFF-8A73-F0902B05A3F7}" type="parTrans" cxnId="{C5043E5B-5FD4-41DC-8B6C-80B4F834CC22}">
      <dgm:prSet/>
      <dgm:spPr/>
      <dgm:t>
        <a:bodyPr/>
        <a:lstStyle/>
        <a:p>
          <a:endParaRPr lang="en-US"/>
        </a:p>
      </dgm:t>
    </dgm:pt>
    <dgm:pt modelId="{87AA1D69-D179-4789-A6F9-2F0E43155FBB}" type="sibTrans" cxnId="{C5043E5B-5FD4-41DC-8B6C-80B4F834CC22}">
      <dgm:prSet/>
      <dgm:spPr/>
      <dgm:t>
        <a:bodyPr/>
        <a:lstStyle/>
        <a:p>
          <a:endParaRPr lang="en-US"/>
        </a:p>
      </dgm:t>
    </dgm:pt>
    <dgm:pt modelId="{4571180A-2F8F-4269-9B98-198EFE04298E}">
      <dgm:prSet phldrT="[Text]"/>
      <dgm:spPr>
        <a:solidFill>
          <a:schemeClr val="bg1">
            <a:lumMod val="50000"/>
          </a:schemeClr>
        </a:solidFill>
      </dgm:spPr>
      <dgm:t>
        <a:bodyPr/>
        <a:lstStyle/>
        <a:p>
          <a:r>
            <a:rPr lang="en-US" dirty="0"/>
            <a:t>Alliance</a:t>
          </a:r>
        </a:p>
      </dgm:t>
    </dgm:pt>
    <dgm:pt modelId="{3AA7F163-7966-43A5-8698-2BC0BA1C8304}" type="parTrans" cxnId="{59DD2127-CD87-4F92-A408-369713B80D66}">
      <dgm:prSet/>
      <dgm:spPr/>
      <dgm:t>
        <a:bodyPr/>
        <a:lstStyle/>
        <a:p>
          <a:endParaRPr lang="en-US"/>
        </a:p>
      </dgm:t>
    </dgm:pt>
    <dgm:pt modelId="{7065C381-C6F0-4DB7-851C-42D035BA29A7}" type="sibTrans" cxnId="{59DD2127-CD87-4F92-A408-369713B80D66}">
      <dgm:prSet/>
      <dgm:spPr/>
      <dgm:t>
        <a:bodyPr/>
        <a:lstStyle/>
        <a:p>
          <a:endParaRPr lang="en-US"/>
        </a:p>
      </dgm:t>
    </dgm:pt>
    <dgm:pt modelId="{4F8467A0-0C18-4947-A566-6CADDE0D2FDC}" type="pres">
      <dgm:prSet presAssocID="{242293A4-3F09-426C-921C-6BEA8198F1B8}" presName="cycle" presStyleCnt="0">
        <dgm:presLayoutVars>
          <dgm:dir/>
          <dgm:resizeHandles val="exact"/>
        </dgm:presLayoutVars>
      </dgm:prSet>
      <dgm:spPr/>
    </dgm:pt>
    <dgm:pt modelId="{A9803A3A-82AD-4C04-941A-A08CC189DC7A}" type="pres">
      <dgm:prSet presAssocID="{DE42F7B3-3DB3-40F4-8BA9-40C0752EAB98}" presName="node" presStyleLbl="node1" presStyleIdx="0" presStyleCnt="4" custScaleX="110215">
        <dgm:presLayoutVars>
          <dgm:bulletEnabled val="1"/>
        </dgm:presLayoutVars>
      </dgm:prSet>
      <dgm:spPr>
        <a:xfrm>
          <a:off x="2425889" y="1384"/>
          <a:ext cx="1598530" cy="1450374"/>
        </a:xfrm>
        <a:prstGeom prst="ellipse">
          <a:avLst/>
        </a:prstGeom>
      </dgm:spPr>
    </dgm:pt>
    <dgm:pt modelId="{8D1021FF-03A7-4B43-9E94-59281E74F1D5}" type="pres">
      <dgm:prSet presAssocID="{52FDFE28-B0E2-4831-8AED-438AAA02B06C}" presName="sibTrans" presStyleLbl="sibTrans2D1" presStyleIdx="0" presStyleCnt="4" custAng="5775310"/>
      <dgm:spPr/>
    </dgm:pt>
    <dgm:pt modelId="{D03E680B-0432-4C58-92CC-6FDB4AC209CB}" type="pres">
      <dgm:prSet presAssocID="{52FDFE28-B0E2-4831-8AED-438AAA02B06C}" presName="connectorText" presStyleLbl="sibTrans2D1" presStyleIdx="0" presStyleCnt="4"/>
      <dgm:spPr/>
    </dgm:pt>
    <dgm:pt modelId="{16A6FFBD-C72F-4107-97FF-5119FFA2FAFD}" type="pres">
      <dgm:prSet presAssocID="{6E316AA7-785E-409D-8160-CF8DA3FE4C45}" presName="node" presStyleLbl="node1" presStyleIdx="1" presStyleCnt="4" custRadScaleRad="115371" custRadScaleInc="-3628">
        <dgm:presLayoutVars>
          <dgm:bulletEnabled val="1"/>
        </dgm:presLayoutVars>
      </dgm:prSet>
      <dgm:spPr/>
    </dgm:pt>
    <dgm:pt modelId="{968BA77D-24EF-491C-BAD5-416C5715A84B}" type="pres">
      <dgm:prSet presAssocID="{872D09D6-A9E9-4157-8735-28DAEC4B339B}" presName="sibTrans" presStyleLbl="sibTrans2D1" presStyleIdx="1" presStyleCnt="4" custAng="5775310"/>
      <dgm:spPr/>
    </dgm:pt>
    <dgm:pt modelId="{BC7DA69E-084D-4819-84B1-10BF2B7605EF}" type="pres">
      <dgm:prSet presAssocID="{872D09D6-A9E9-4157-8735-28DAEC4B339B}" presName="connectorText" presStyleLbl="sibTrans2D1" presStyleIdx="1" presStyleCnt="4"/>
      <dgm:spPr/>
    </dgm:pt>
    <dgm:pt modelId="{3B2B3FB2-5FBD-40BB-933C-8610BB8223C7}" type="pres">
      <dgm:prSet presAssocID="{E26AC98D-AE7B-4173-8F46-AFEFD388650A}" presName="node" presStyleLbl="node1" presStyleIdx="2" presStyleCnt="4" custRadScaleRad="117774">
        <dgm:presLayoutVars>
          <dgm:bulletEnabled val="1"/>
        </dgm:presLayoutVars>
      </dgm:prSet>
      <dgm:spPr/>
    </dgm:pt>
    <dgm:pt modelId="{4874F2CB-E165-42CB-A510-D9C4825AC342}" type="pres">
      <dgm:prSet presAssocID="{87AA1D69-D179-4789-A6F9-2F0E43155FBB}" presName="sibTrans" presStyleLbl="sibTrans2D1" presStyleIdx="2" presStyleCnt="4" custAng="5400000"/>
      <dgm:spPr/>
    </dgm:pt>
    <dgm:pt modelId="{32E076CB-A05E-4EDC-B92A-051DAEB298CF}" type="pres">
      <dgm:prSet presAssocID="{87AA1D69-D179-4789-A6F9-2F0E43155FBB}" presName="connectorText" presStyleLbl="sibTrans2D1" presStyleIdx="2" presStyleCnt="4"/>
      <dgm:spPr/>
    </dgm:pt>
    <dgm:pt modelId="{076FAB26-EF16-408D-8B6D-EF8618B7E4B1}" type="pres">
      <dgm:prSet presAssocID="{4571180A-2F8F-4269-9B98-198EFE04298E}" presName="node" presStyleLbl="node1" presStyleIdx="3" presStyleCnt="4" custRadScaleRad="119762" custRadScaleInc="236">
        <dgm:presLayoutVars>
          <dgm:bulletEnabled val="1"/>
        </dgm:presLayoutVars>
      </dgm:prSet>
      <dgm:spPr/>
    </dgm:pt>
    <dgm:pt modelId="{BB938257-86A1-4D98-B7F4-90D0B6D9B8F8}" type="pres">
      <dgm:prSet presAssocID="{7065C381-C6F0-4DB7-851C-42D035BA29A7}" presName="sibTrans" presStyleLbl="sibTrans2D1" presStyleIdx="3" presStyleCnt="4" custAng="5775310"/>
      <dgm:spPr/>
    </dgm:pt>
    <dgm:pt modelId="{04EC14C3-3CE5-4B7B-9616-B8FCEE0D8205}" type="pres">
      <dgm:prSet presAssocID="{7065C381-C6F0-4DB7-851C-42D035BA29A7}" presName="connectorText" presStyleLbl="sibTrans2D1" presStyleIdx="3" presStyleCnt="4"/>
      <dgm:spPr/>
    </dgm:pt>
  </dgm:ptLst>
  <dgm:cxnLst>
    <dgm:cxn modelId="{59DD2127-CD87-4F92-A408-369713B80D66}" srcId="{242293A4-3F09-426C-921C-6BEA8198F1B8}" destId="{4571180A-2F8F-4269-9B98-198EFE04298E}" srcOrd="3" destOrd="0" parTransId="{3AA7F163-7966-43A5-8698-2BC0BA1C8304}" sibTransId="{7065C381-C6F0-4DB7-851C-42D035BA29A7}"/>
    <dgm:cxn modelId="{495EDA27-E4E9-49EE-A498-1DEAB7241FFE}" type="presOf" srcId="{52FDFE28-B0E2-4831-8AED-438AAA02B06C}" destId="{8D1021FF-03A7-4B43-9E94-59281E74F1D5}" srcOrd="0" destOrd="0" presId="urn:microsoft.com/office/officeart/2005/8/layout/cycle2"/>
    <dgm:cxn modelId="{1C33DD32-CD14-4E75-9E21-A15EF2BBD804}" type="presOf" srcId="{87AA1D69-D179-4789-A6F9-2F0E43155FBB}" destId="{32E076CB-A05E-4EDC-B92A-051DAEB298CF}" srcOrd="1" destOrd="0" presId="urn:microsoft.com/office/officeart/2005/8/layout/cycle2"/>
    <dgm:cxn modelId="{DCDBAD35-202D-4085-9FCE-2ED9906E25EE}" srcId="{242293A4-3F09-426C-921C-6BEA8198F1B8}" destId="{DE42F7B3-3DB3-40F4-8BA9-40C0752EAB98}" srcOrd="0" destOrd="0" parTransId="{0F6B33A8-A9F6-4CFA-9880-8C7939F92F57}" sibTransId="{52FDFE28-B0E2-4831-8AED-438AAA02B06C}"/>
    <dgm:cxn modelId="{C5043E5B-5FD4-41DC-8B6C-80B4F834CC22}" srcId="{242293A4-3F09-426C-921C-6BEA8198F1B8}" destId="{E26AC98D-AE7B-4173-8F46-AFEFD388650A}" srcOrd="2" destOrd="0" parTransId="{2A4C10C3-1108-4BFF-8A73-F0902B05A3F7}" sibTransId="{87AA1D69-D179-4789-A6F9-2F0E43155FBB}"/>
    <dgm:cxn modelId="{238CBA5F-E3CB-4E22-804F-348392BF438B}" type="presOf" srcId="{7065C381-C6F0-4DB7-851C-42D035BA29A7}" destId="{04EC14C3-3CE5-4B7B-9616-B8FCEE0D8205}" srcOrd="1" destOrd="0" presId="urn:microsoft.com/office/officeart/2005/8/layout/cycle2"/>
    <dgm:cxn modelId="{242C226D-5153-42CB-9B2F-0E3FB6C0C393}" type="presOf" srcId="{242293A4-3F09-426C-921C-6BEA8198F1B8}" destId="{4F8467A0-0C18-4947-A566-6CADDE0D2FDC}" srcOrd="0" destOrd="0" presId="urn:microsoft.com/office/officeart/2005/8/layout/cycle2"/>
    <dgm:cxn modelId="{EFBB6C7F-06F5-423E-83E2-65FF9752701D}" type="presOf" srcId="{6E316AA7-785E-409D-8160-CF8DA3FE4C45}" destId="{16A6FFBD-C72F-4107-97FF-5119FFA2FAFD}" srcOrd="0" destOrd="0" presId="urn:microsoft.com/office/officeart/2005/8/layout/cycle2"/>
    <dgm:cxn modelId="{6EF2917F-A305-4106-98E0-1DDACFF00652}" type="presOf" srcId="{872D09D6-A9E9-4157-8735-28DAEC4B339B}" destId="{BC7DA69E-084D-4819-84B1-10BF2B7605EF}" srcOrd="1" destOrd="0" presId="urn:microsoft.com/office/officeart/2005/8/layout/cycle2"/>
    <dgm:cxn modelId="{03983782-2456-422F-A7AF-702B34D7F3B9}" type="presOf" srcId="{52FDFE28-B0E2-4831-8AED-438AAA02B06C}" destId="{D03E680B-0432-4C58-92CC-6FDB4AC209CB}" srcOrd="1" destOrd="0" presId="urn:microsoft.com/office/officeart/2005/8/layout/cycle2"/>
    <dgm:cxn modelId="{E98B5792-59EF-495A-89B8-98EDCE30D177}" srcId="{242293A4-3F09-426C-921C-6BEA8198F1B8}" destId="{6E316AA7-785E-409D-8160-CF8DA3FE4C45}" srcOrd="1" destOrd="0" parTransId="{893E0454-86A3-4BB9-ABFB-AB7AFDB8B579}" sibTransId="{872D09D6-A9E9-4157-8735-28DAEC4B339B}"/>
    <dgm:cxn modelId="{1A8F3A9E-C1DE-4DDD-9DFA-55AAE9601B43}" type="presOf" srcId="{DE42F7B3-3DB3-40F4-8BA9-40C0752EAB98}" destId="{A9803A3A-82AD-4C04-941A-A08CC189DC7A}" srcOrd="0" destOrd="0" presId="urn:microsoft.com/office/officeart/2005/8/layout/cycle2"/>
    <dgm:cxn modelId="{B8D263C1-11DF-4EC8-942A-07626B47374C}" type="presOf" srcId="{7065C381-C6F0-4DB7-851C-42D035BA29A7}" destId="{BB938257-86A1-4D98-B7F4-90D0B6D9B8F8}" srcOrd="0" destOrd="0" presId="urn:microsoft.com/office/officeart/2005/8/layout/cycle2"/>
    <dgm:cxn modelId="{818A12CA-910F-4A37-8D71-FBDA929F3700}" type="presOf" srcId="{E26AC98D-AE7B-4173-8F46-AFEFD388650A}" destId="{3B2B3FB2-5FBD-40BB-933C-8610BB8223C7}" srcOrd="0" destOrd="0" presId="urn:microsoft.com/office/officeart/2005/8/layout/cycle2"/>
    <dgm:cxn modelId="{323C5ADB-6BB0-4AA4-AE22-B493AE0C681C}" type="presOf" srcId="{4571180A-2F8F-4269-9B98-198EFE04298E}" destId="{076FAB26-EF16-408D-8B6D-EF8618B7E4B1}" srcOrd="0" destOrd="0" presId="urn:microsoft.com/office/officeart/2005/8/layout/cycle2"/>
    <dgm:cxn modelId="{42D352E1-3928-49EF-B517-B383FC4C9DA1}" type="presOf" srcId="{87AA1D69-D179-4789-A6F9-2F0E43155FBB}" destId="{4874F2CB-E165-42CB-A510-D9C4825AC342}" srcOrd="0" destOrd="0" presId="urn:microsoft.com/office/officeart/2005/8/layout/cycle2"/>
    <dgm:cxn modelId="{E1A14CFE-9E0B-4F06-9044-C56BA0511C9B}" type="presOf" srcId="{872D09D6-A9E9-4157-8735-28DAEC4B339B}" destId="{968BA77D-24EF-491C-BAD5-416C5715A84B}" srcOrd="0" destOrd="0" presId="urn:microsoft.com/office/officeart/2005/8/layout/cycle2"/>
    <dgm:cxn modelId="{6E0153C7-C5C6-46AC-85ED-7B59C81E415F}" type="presParOf" srcId="{4F8467A0-0C18-4947-A566-6CADDE0D2FDC}" destId="{A9803A3A-82AD-4C04-941A-A08CC189DC7A}" srcOrd="0" destOrd="0" presId="urn:microsoft.com/office/officeart/2005/8/layout/cycle2"/>
    <dgm:cxn modelId="{DA6F52AA-F96B-40E2-A87D-71FAA3C95C33}" type="presParOf" srcId="{4F8467A0-0C18-4947-A566-6CADDE0D2FDC}" destId="{8D1021FF-03A7-4B43-9E94-59281E74F1D5}" srcOrd="1" destOrd="0" presId="urn:microsoft.com/office/officeart/2005/8/layout/cycle2"/>
    <dgm:cxn modelId="{95B1AD08-F4E7-4450-B93C-EB8A875A14EE}" type="presParOf" srcId="{8D1021FF-03A7-4B43-9E94-59281E74F1D5}" destId="{D03E680B-0432-4C58-92CC-6FDB4AC209CB}" srcOrd="0" destOrd="0" presId="urn:microsoft.com/office/officeart/2005/8/layout/cycle2"/>
    <dgm:cxn modelId="{F089F296-1F9F-4F21-BE9D-D21B3B6B0AB3}" type="presParOf" srcId="{4F8467A0-0C18-4947-A566-6CADDE0D2FDC}" destId="{16A6FFBD-C72F-4107-97FF-5119FFA2FAFD}" srcOrd="2" destOrd="0" presId="urn:microsoft.com/office/officeart/2005/8/layout/cycle2"/>
    <dgm:cxn modelId="{B6647641-6439-473B-88E3-C748C20C25F9}" type="presParOf" srcId="{4F8467A0-0C18-4947-A566-6CADDE0D2FDC}" destId="{968BA77D-24EF-491C-BAD5-416C5715A84B}" srcOrd="3" destOrd="0" presId="urn:microsoft.com/office/officeart/2005/8/layout/cycle2"/>
    <dgm:cxn modelId="{908CFEC1-A6D6-4110-BB09-329D6494D5A0}" type="presParOf" srcId="{968BA77D-24EF-491C-BAD5-416C5715A84B}" destId="{BC7DA69E-084D-4819-84B1-10BF2B7605EF}" srcOrd="0" destOrd="0" presId="urn:microsoft.com/office/officeart/2005/8/layout/cycle2"/>
    <dgm:cxn modelId="{26A4C9FB-652F-4206-A035-12312B0A42C1}" type="presParOf" srcId="{4F8467A0-0C18-4947-A566-6CADDE0D2FDC}" destId="{3B2B3FB2-5FBD-40BB-933C-8610BB8223C7}" srcOrd="4" destOrd="0" presId="urn:microsoft.com/office/officeart/2005/8/layout/cycle2"/>
    <dgm:cxn modelId="{D42B78A3-79AD-4536-8031-DB9F22747296}" type="presParOf" srcId="{4F8467A0-0C18-4947-A566-6CADDE0D2FDC}" destId="{4874F2CB-E165-42CB-A510-D9C4825AC342}" srcOrd="5" destOrd="0" presId="urn:microsoft.com/office/officeart/2005/8/layout/cycle2"/>
    <dgm:cxn modelId="{84A89BF8-092E-4D56-85D2-8A9141619065}" type="presParOf" srcId="{4874F2CB-E165-42CB-A510-D9C4825AC342}" destId="{32E076CB-A05E-4EDC-B92A-051DAEB298CF}" srcOrd="0" destOrd="0" presId="urn:microsoft.com/office/officeart/2005/8/layout/cycle2"/>
    <dgm:cxn modelId="{209724D1-0B07-474F-9026-B7D8EC4BBE28}" type="presParOf" srcId="{4F8467A0-0C18-4947-A566-6CADDE0D2FDC}" destId="{076FAB26-EF16-408D-8B6D-EF8618B7E4B1}" srcOrd="6" destOrd="0" presId="urn:microsoft.com/office/officeart/2005/8/layout/cycle2"/>
    <dgm:cxn modelId="{4790D563-C180-47B9-BC75-BE7C4ABDB15C}" type="presParOf" srcId="{4F8467A0-0C18-4947-A566-6CADDE0D2FDC}" destId="{BB938257-86A1-4D98-B7F4-90D0B6D9B8F8}" srcOrd="7" destOrd="0" presId="urn:microsoft.com/office/officeart/2005/8/layout/cycle2"/>
    <dgm:cxn modelId="{FF0DB3CB-1A2B-4B68-8C08-BDE3BD243D02}" type="presParOf" srcId="{BB938257-86A1-4D98-B7F4-90D0B6D9B8F8}" destId="{04EC14C3-3CE5-4B7B-9616-B8FCEE0D8205}"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03A3A-82AD-4C04-941A-A08CC189DC7A}">
      <dsp:nvSpPr>
        <dsp:cNvPr id="0" name=""/>
        <dsp:cNvSpPr/>
      </dsp:nvSpPr>
      <dsp:spPr>
        <a:xfrm>
          <a:off x="2425889" y="1384"/>
          <a:ext cx="1598530" cy="1450374"/>
        </a:xfrm>
        <a:prstGeom prst="ellipse">
          <a:avLst/>
        </a:prstGeom>
        <a:solidFill>
          <a:prstClr val="white">
            <a:lumMod val="50000"/>
          </a:prst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prstClr val="white"/>
              </a:solidFill>
              <a:latin typeface="Calibri"/>
              <a:ea typeface="+mn-ea"/>
              <a:cs typeface="+mn-cs"/>
            </a:rPr>
            <a:t>SWOG</a:t>
          </a:r>
        </a:p>
      </dsp:txBody>
      <dsp:txXfrm>
        <a:off x="2659988" y="213786"/>
        <a:ext cx="1130332" cy="1025570"/>
      </dsp:txXfrm>
    </dsp:sp>
    <dsp:sp modelId="{8D1021FF-03A7-4B43-9E94-59281E74F1D5}">
      <dsp:nvSpPr>
        <dsp:cNvPr id="0" name=""/>
        <dsp:cNvSpPr/>
      </dsp:nvSpPr>
      <dsp:spPr>
        <a:xfrm rot="8174340">
          <a:off x="3899991" y="1230940"/>
          <a:ext cx="436882"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012853" y="1283514"/>
        <a:ext cx="305817" cy="293701"/>
      </dsp:txXfrm>
    </dsp:sp>
    <dsp:sp modelId="{16A6FFBD-C72F-4107-97FF-5119FFA2FAFD}">
      <dsp:nvSpPr>
        <dsp:cNvPr id="0" name=""/>
        <dsp:cNvSpPr/>
      </dsp:nvSpPr>
      <dsp:spPr>
        <a:xfrm>
          <a:off x="4274178" y="1489271"/>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ECOG-ACRIN</a:t>
          </a:r>
        </a:p>
      </dsp:txBody>
      <dsp:txXfrm>
        <a:off x="4486580" y="1701673"/>
        <a:ext cx="1025570" cy="1025570"/>
      </dsp:txXfrm>
    </dsp:sp>
    <dsp:sp modelId="{968BA77D-24EF-491C-BAD5-416C5715A84B}">
      <dsp:nvSpPr>
        <dsp:cNvPr id="0" name=""/>
        <dsp:cNvSpPr/>
      </dsp:nvSpPr>
      <dsp:spPr>
        <a:xfrm rot="14062921">
          <a:off x="3875609" y="2755577"/>
          <a:ext cx="494128"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991795" y="2913166"/>
        <a:ext cx="347278" cy="293701"/>
      </dsp:txXfrm>
    </dsp:sp>
    <dsp:sp modelId="{3B2B3FB2-5FBD-40BB-933C-8610BB8223C7}">
      <dsp:nvSpPr>
        <dsp:cNvPr id="0" name=""/>
        <dsp:cNvSpPr/>
      </dsp:nvSpPr>
      <dsp:spPr>
        <a:xfrm>
          <a:off x="2499967" y="3079680"/>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NRG</a:t>
          </a:r>
        </a:p>
      </dsp:txBody>
      <dsp:txXfrm>
        <a:off x="2712369" y="3292082"/>
        <a:ext cx="1025570" cy="1025570"/>
      </dsp:txXfrm>
    </dsp:sp>
    <dsp:sp modelId="{4874F2CB-E165-42CB-A510-D9C4825AC342}">
      <dsp:nvSpPr>
        <dsp:cNvPr id="0" name=""/>
        <dsp:cNvSpPr/>
      </dsp:nvSpPr>
      <dsp:spPr>
        <a:xfrm rot="18596964">
          <a:off x="2062317" y="2797668"/>
          <a:ext cx="505108"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088595" y="2951856"/>
        <a:ext cx="358258" cy="293701"/>
      </dsp:txXfrm>
    </dsp:sp>
    <dsp:sp modelId="{076FAB26-EF16-408D-8B6D-EF8618B7E4B1}">
      <dsp:nvSpPr>
        <dsp:cNvPr id="0" name=""/>
        <dsp:cNvSpPr/>
      </dsp:nvSpPr>
      <dsp:spPr>
        <a:xfrm>
          <a:off x="657484" y="1536425"/>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Alliance</a:t>
          </a:r>
        </a:p>
      </dsp:txBody>
      <dsp:txXfrm>
        <a:off x="869886" y="1748827"/>
        <a:ext cx="1025570" cy="1025570"/>
      </dsp:txXfrm>
    </dsp:sp>
    <dsp:sp modelId="{BB938257-86A1-4D98-B7F4-90D0B6D9B8F8}">
      <dsp:nvSpPr>
        <dsp:cNvPr id="0" name=""/>
        <dsp:cNvSpPr/>
      </dsp:nvSpPr>
      <dsp:spPr>
        <a:xfrm rot="3387374">
          <a:off x="2037410" y="1271194"/>
          <a:ext cx="480545"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069661" y="1309017"/>
        <a:ext cx="336382" cy="29370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134" y="1"/>
            <a:ext cx="3038648" cy="466725"/>
          </a:xfrm>
          <a:prstGeom prst="rect">
            <a:avLst/>
          </a:prstGeom>
        </p:spPr>
        <p:txBody>
          <a:bodyPr vert="horz" lIns="91440" tIns="45720" rIns="91440" bIns="45720" rtlCol="0"/>
          <a:lstStyle>
            <a:lvl1pPr algn="r">
              <a:defRPr sz="1200"/>
            </a:lvl1pPr>
          </a:lstStyle>
          <a:p>
            <a:fld id="{FA924232-942B-4CF1-8762-123AA10E60FC}" type="datetimeFigureOut">
              <a:rPr lang="en-US" smtClean="0"/>
              <a:t>2/24/2020</a:t>
            </a:fld>
            <a:endParaRPr lang="en-US" dirty="0"/>
          </a:p>
        </p:txBody>
      </p:sp>
      <p:sp>
        <p:nvSpPr>
          <p:cNvPr id="4" name="Footer Placeholder 3"/>
          <p:cNvSpPr>
            <a:spLocks noGrp="1"/>
          </p:cNvSpPr>
          <p:nvPr>
            <p:ph type="ftr" sz="quarter" idx="2"/>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134" y="8829676"/>
            <a:ext cx="3038648" cy="466725"/>
          </a:xfrm>
          <a:prstGeom prst="rect">
            <a:avLst/>
          </a:prstGeom>
        </p:spPr>
        <p:txBody>
          <a:bodyPr vert="horz" lIns="91440" tIns="45720" rIns="91440" bIns="45720" rtlCol="0" anchor="b"/>
          <a:lstStyle>
            <a:lvl1pPr algn="r">
              <a:defRPr sz="1200"/>
            </a:lvl1pPr>
          </a:lstStyle>
          <a:p>
            <a:fld id="{D2BC623E-D155-4303-8FF8-80A9A000ADA2}" type="slidenum">
              <a:rPr lang="en-US" smtClean="0"/>
              <a:t>‹#›</a:t>
            </a:fld>
            <a:endParaRPr lang="en-US" dirty="0"/>
          </a:p>
        </p:txBody>
      </p:sp>
    </p:spTree>
    <p:extLst>
      <p:ext uri="{BB962C8B-B14F-4D97-AF65-F5344CB8AC3E}">
        <p14:creationId xmlns:p14="http://schemas.microsoft.com/office/powerpoint/2010/main" val="145342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134" y="1"/>
            <a:ext cx="3038648" cy="466725"/>
          </a:xfrm>
          <a:prstGeom prst="rect">
            <a:avLst/>
          </a:prstGeom>
        </p:spPr>
        <p:txBody>
          <a:bodyPr vert="horz" lIns="91440" tIns="45720" rIns="91440" bIns="45720" rtlCol="0"/>
          <a:lstStyle>
            <a:lvl1pPr algn="r">
              <a:defRPr sz="1200"/>
            </a:lvl1pPr>
          </a:lstStyle>
          <a:p>
            <a:fld id="{891A9970-2462-43B0-9C9B-51114862A4FD}" type="datetimeFigureOut">
              <a:rPr lang="en-US" smtClean="0"/>
              <a:t>2/24/2020</a:t>
            </a:fld>
            <a:endParaRPr lang="en-US" dirty="0"/>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848" y="4473576"/>
            <a:ext cx="560832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134" y="8829676"/>
            <a:ext cx="3038648" cy="466725"/>
          </a:xfrm>
          <a:prstGeom prst="rect">
            <a:avLst/>
          </a:prstGeom>
        </p:spPr>
        <p:txBody>
          <a:bodyPr vert="horz" lIns="91440" tIns="45720" rIns="91440" bIns="45720" rtlCol="0" anchor="b"/>
          <a:lstStyle>
            <a:lvl1pPr algn="r">
              <a:defRPr sz="1200"/>
            </a:lvl1pPr>
          </a:lstStyle>
          <a:p>
            <a:fld id="{0AC32826-4357-451F-99FB-6C9607A54F6E}" type="slidenum">
              <a:rPr lang="en-US" smtClean="0"/>
              <a:t>‹#›</a:t>
            </a:fld>
            <a:endParaRPr lang="en-US" dirty="0"/>
          </a:p>
        </p:txBody>
      </p:sp>
    </p:spTree>
    <p:extLst>
      <p:ext uri="{BB962C8B-B14F-4D97-AF65-F5344CB8AC3E}">
        <p14:creationId xmlns:p14="http://schemas.microsoft.com/office/powerpoint/2010/main" val="3722075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1</a:t>
            </a:fld>
            <a:endParaRPr lang="en-US" dirty="0"/>
          </a:p>
        </p:txBody>
      </p:sp>
    </p:spTree>
    <p:extLst>
      <p:ext uri="{BB962C8B-B14F-4D97-AF65-F5344CB8AC3E}">
        <p14:creationId xmlns:p14="http://schemas.microsoft.com/office/powerpoint/2010/main" val="253116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20</a:t>
            </a:fld>
            <a:endParaRPr lang="en-US" dirty="0"/>
          </a:p>
        </p:txBody>
      </p:sp>
    </p:spTree>
    <p:extLst>
      <p:ext uri="{BB962C8B-B14F-4D97-AF65-F5344CB8AC3E}">
        <p14:creationId xmlns:p14="http://schemas.microsoft.com/office/powerpoint/2010/main" val="1449351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24</a:t>
            </a:fld>
            <a:endParaRPr lang="en-US" dirty="0"/>
          </a:p>
        </p:txBody>
      </p:sp>
    </p:spTree>
    <p:extLst>
      <p:ext uri="{BB962C8B-B14F-4D97-AF65-F5344CB8AC3E}">
        <p14:creationId xmlns:p14="http://schemas.microsoft.com/office/powerpoint/2010/main" val="3393403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25</a:t>
            </a:fld>
            <a:endParaRPr lang="en-US" dirty="0"/>
          </a:p>
        </p:txBody>
      </p:sp>
    </p:spTree>
    <p:extLst>
      <p:ext uri="{BB962C8B-B14F-4D97-AF65-F5344CB8AC3E}">
        <p14:creationId xmlns:p14="http://schemas.microsoft.com/office/powerpoint/2010/main" val="109844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26</a:t>
            </a:fld>
            <a:endParaRPr lang="en-US" dirty="0"/>
          </a:p>
        </p:txBody>
      </p:sp>
    </p:spTree>
    <p:extLst>
      <p:ext uri="{BB962C8B-B14F-4D97-AF65-F5344CB8AC3E}">
        <p14:creationId xmlns:p14="http://schemas.microsoft.com/office/powerpoint/2010/main" val="1421789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32</a:t>
            </a:fld>
            <a:endParaRPr lang="en-US" dirty="0"/>
          </a:p>
        </p:txBody>
      </p:sp>
    </p:spTree>
    <p:extLst>
      <p:ext uri="{BB962C8B-B14F-4D97-AF65-F5344CB8AC3E}">
        <p14:creationId xmlns:p14="http://schemas.microsoft.com/office/powerpoint/2010/main" val="1375277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C32826-4357-451F-99FB-6C9607A54F6E}" type="slidenum">
              <a:rPr lang="en-US" smtClean="0"/>
              <a:t>33</a:t>
            </a:fld>
            <a:endParaRPr lang="en-US" dirty="0"/>
          </a:p>
        </p:txBody>
      </p:sp>
    </p:spTree>
    <p:extLst>
      <p:ext uri="{BB962C8B-B14F-4D97-AF65-F5344CB8AC3E}">
        <p14:creationId xmlns:p14="http://schemas.microsoft.com/office/powerpoint/2010/main" val="1767207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36</a:t>
            </a:fld>
            <a:endParaRPr lang="en-US" dirty="0"/>
          </a:p>
        </p:txBody>
      </p:sp>
    </p:spTree>
    <p:extLst>
      <p:ext uri="{BB962C8B-B14F-4D97-AF65-F5344CB8AC3E}">
        <p14:creationId xmlns:p14="http://schemas.microsoft.com/office/powerpoint/2010/main" val="3168847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42</a:t>
            </a:fld>
            <a:endParaRPr lang="en-US" dirty="0"/>
          </a:p>
        </p:txBody>
      </p:sp>
    </p:spTree>
    <p:extLst>
      <p:ext uri="{BB962C8B-B14F-4D97-AF65-F5344CB8AC3E}">
        <p14:creationId xmlns:p14="http://schemas.microsoft.com/office/powerpoint/2010/main" val="364499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46</a:t>
            </a:fld>
            <a:endParaRPr lang="en-US" dirty="0"/>
          </a:p>
        </p:txBody>
      </p:sp>
    </p:spTree>
    <p:extLst>
      <p:ext uri="{BB962C8B-B14F-4D97-AF65-F5344CB8AC3E}">
        <p14:creationId xmlns:p14="http://schemas.microsoft.com/office/powerpoint/2010/main" val="3890295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48</a:t>
            </a:fld>
            <a:endParaRPr lang="en-US" dirty="0"/>
          </a:p>
        </p:txBody>
      </p:sp>
    </p:spTree>
    <p:extLst>
      <p:ext uri="{BB962C8B-B14F-4D97-AF65-F5344CB8AC3E}">
        <p14:creationId xmlns:p14="http://schemas.microsoft.com/office/powerpoint/2010/main" val="2849564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a:t>
            </a:fld>
            <a:endParaRPr lang="en-US" dirty="0"/>
          </a:p>
        </p:txBody>
      </p:sp>
    </p:spTree>
    <p:extLst>
      <p:ext uri="{BB962C8B-B14F-4D97-AF65-F5344CB8AC3E}">
        <p14:creationId xmlns:p14="http://schemas.microsoft.com/office/powerpoint/2010/main" val="1774607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49</a:t>
            </a:fld>
            <a:endParaRPr lang="en-US" dirty="0"/>
          </a:p>
        </p:txBody>
      </p:sp>
    </p:spTree>
    <p:extLst>
      <p:ext uri="{BB962C8B-B14F-4D97-AF65-F5344CB8AC3E}">
        <p14:creationId xmlns:p14="http://schemas.microsoft.com/office/powerpoint/2010/main" val="535087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56</a:t>
            </a:fld>
            <a:endParaRPr lang="en-US" dirty="0"/>
          </a:p>
        </p:txBody>
      </p:sp>
    </p:spTree>
    <p:extLst>
      <p:ext uri="{BB962C8B-B14F-4D97-AF65-F5344CB8AC3E}">
        <p14:creationId xmlns:p14="http://schemas.microsoft.com/office/powerpoint/2010/main" val="72719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57</a:t>
            </a:fld>
            <a:endParaRPr lang="en-US" dirty="0"/>
          </a:p>
        </p:txBody>
      </p:sp>
    </p:spTree>
    <p:extLst>
      <p:ext uri="{BB962C8B-B14F-4D97-AF65-F5344CB8AC3E}">
        <p14:creationId xmlns:p14="http://schemas.microsoft.com/office/powerpoint/2010/main" val="446878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8A349-BF76-48FE-B072-F2BBD60BE842}" type="slidenum">
              <a:rPr lang="en-US" smtClean="0"/>
              <a:pPr/>
              <a:t>58</a:t>
            </a:fld>
            <a:endParaRPr lang="en-US" dirty="0"/>
          </a:p>
        </p:txBody>
      </p:sp>
    </p:spTree>
    <p:extLst>
      <p:ext uri="{BB962C8B-B14F-4D97-AF65-F5344CB8AC3E}">
        <p14:creationId xmlns:p14="http://schemas.microsoft.com/office/powerpoint/2010/main" val="121303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3</a:t>
            </a:fld>
            <a:endParaRPr lang="en-US" dirty="0"/>
          </a:p>
        </p:txBody>
      </p:sp>
    </p:spTree>
    <p:extLst>
      <p:ext uri="{BB962C8B-B14F-4D97-AF65-F5344CB8AC3E}">
        <p14:creationId xmlns:p14="http://schemas.microsoft.com/office/powerpoint/2010/main" val="131991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C32826-4357-451F-99FB-6C9607A54F6E}" type="slidenum">
              <a:rPr lang="en-US" smtClean="0"/>
              <a:t>4</a:t>
            </a:fld>
            <a:endParaRPr lang="en-US" dirty="0"/>
          </a:p>
        </p:txBody>
      </p:sp>
    </p:spTree>
    <p:extLst>
      <p:ext uri="{BB962C8B-B14F-4D97-AF65-F5344CB8AC3E}">
        <p14:creationId xmlns:p14="http://schemas.microsoft.com/office/powerpoint/2010/main" val="434931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6</a:t>
            </a:fld>
            <a:endParaRPr lang="en-US" dirty="0"/>
          </a:p>
        </p:txBody>
      </p:sp>
    </p:spTree>
    <p:extLst>
      <p:ext uri="{BB962C8B-B14F-4D97-AF65-F5344CB8AC3E}">
        <p14:creationId xmlns:p14="http://schemas.microsoft.com/office/powerpoint/2010/main" val="3028844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8</a:t>
            </a:fld>
            <a:endParaRPr lang="en-US" dirty="0"/>
          </a:p>
        </p:txBody>
      </p:sp>
    </p:spTree>
    <p:extLst>
      <p:ext uri="{BB962C8B-B14F-4D97-AF65-F5344CB8AC3E}">
        <p14:creationId xmlns:p14="http://schemas.microsoft.com/office/powerpoint/2010/main" val="2221678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9</a:t>
            </a:fld>
            <a:endParaRPr lang="en-US" dirty="0"/>
          </a:p>
        </p:txBody>
      </p:sp>
    </p:spTree>
    <p:extLst>
      <p:ext uri="{BB962C8B-B14F-4D97-AF65-F5344CB8AC3E}">
        <p14:creationId xmlns:p14="http://schemas.microsoft.com/office/powerpoint/2010/main" val="2795932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11</a:t>
            </a:fld>
            <a:endParaRPr lang="en-US" dirty="0"/>
          </a:p>
        </p:txBody>
      </p:sp>
    </p:spTree>
    <p:extLst>
      <p:ext uri="{BB962C8B-B14F-4D97-AF65-F5344CB8AC3E}">
        <p14:creationId xmlns:p14="http://schemas.microsoft.com/office/powerpoint/2010/main" val="1816230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17</a:t>
            </a:fld>
            <a:endParaRPr lang="en-US" dirty="0"/>
          </a:p>
        </p:txBody>
      </p:sp>
    </p:spTree>
    <p:extLst>
      <p:ext uri="{BB962C8B-B14F-4D97-AF65-F5344CB8AC3E}">
        <p14:creationId xmlns:p14="http://schemas.microsoft.com/office/powerpoint/2010/main" val="665314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2/24/2020</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2/24/2020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2/24/2020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2/24/2020</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2104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2/24/2020</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8774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2/24/2020</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2/24/2020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2/24/2020</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2/24/2020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74627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2/24/2020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98237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2/24/2020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5">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5" r:id="rId2"/>
    <p:sldLayoutId id="2147483660" r:id="rId3"/>
    <p:sldLayoutId id="2147483651" r:id="rId4"/>
    <p:sldLayoutId id="2147483652" r:id="rId5"/>
    <p:sldLayoutId id="2147483653" r:id="rId6"/>
    <p:sldLayoutId id="2147483654" r:id="rId7"/>
    <p:sldLayoutId id="2147483662" r:id="rId8"/>
    <p:sldLayoutId id="2147483663" r:id="rId9"/>
    <p:sldLayoutId id="2147483655" r:id="rId10"/>
    <p:sldLayoutId id="2147483656" r:id="rId11"/>
    <p:sldLayoutId id="2147483657" r:id="rId12"/>
    <p:sldLayoutId id="2147483666"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1828800" y="1524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1828800" y="1600201"/>
            <a:ext cx="10363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1828800" y="6248400"/>
            <a:ext cx="2438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Narrow" pitchFamily="34" charset="0"/>
              </a:defRPr>
            </a:lvl1pPr>
          </a:lstStyle>
          <a:p>
            <a:pPr defTabSz="914400" fontAlgn="base">
              <a:spcBef>
                <a:spcPct val="0"/>
              </a:spcBef>
              <a:spcAft>
                <a:spcPct val="0"/>
              </a:spcAft>
            </a:pPr>
            <a:fld id="{0501CDE7-F5D8-4BB6-A78D-330F96BED96B}" type="datetime1">
              <a:rPr lang="en-US" altLang="en-US" smtClean="0"/>
              <a:t>2/24/2020</a:t>
            </a:fld>
            <a:endParaRPr lang="en-US" altLang="en-US" dirty="0"/>
          </a:p>
        </p:txBody>
      </p:sp>
      <p:sp>
        <p:nvSpPr>
          <p:cNvPr id="4101" name="Rectangle 5"/>
          <p:cNvSpPr>
            <a:spLocks noGrp="1" noChangeArrowheads="1"/>
          </p:cNvSpPr>
          <p:nvPr>
            <p:ph type="ftr" sz="quarter" idx="3"/>
          </p:nvPr>
        </p:nvSpPr>
        <p:spPr bwMode="auto">
          <a:xfrm>
            <a:off x="5486400" y="6248400"/>
            <a:ext cx="314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Narrow" pitchFamily="34" charset="0"/>
              </a:defRPr>
            </a:lvl1pPr>
          </a:lstStyle>
          <a:p>
            <a:pPr defTabSz="914400" fontAlgn="base">
              <a:spcBef>
                <a:spcPct val="0"/>
              </a:spcBef>
              <a:spcAft>
                <a:spcPct val="0"/>
              </a:spcAft>
            </a:pPr>
            <a:endParaRPr lang="en-US" altLang="en-US" dirty="0"/>
          </a:p>
        </p:txBody>
      </p:sp>
      <p:sp>
        <p:nvSpPr>
          <p:cNvPr id="4102" name="Rectangle 6"/>
          <p:cNvSpPr>
            <a:spLocks noGrp="1" noChangeArrowheads="1"/>
          </p:cNvSpPr>
          <p:nvPr>
            <p:ph type="sldNum" sz="quarter" idx="4"/>
          </p:nvPr>
        </p:nvSpPr>
        <p:spPr bwMode="auto">
          <a:xfrm>
            <a:off x="9753600" y="6248400"/>
            <a:ext cx="2438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Narrow" pitchFamily="34" charset="0"/>
              </a:defRPr>
            </a:lvl1pPr>
          </a:lstStyle>
          <a:p>
            <a:pPr defTabSz="914400" fontAlgn="base">
              <a:spcBef>
                <a:spcPct val="0"/>
              </a:spcBef>
              <a:spcAft>
                <a:spcPct val="0"/>
              </a:spcAft>
            </a:pPr>
            <a:fld id="{B55FE4E2-D75E-4055-9098-72273A0483AA}" type="slidenum">
              <a:rPr lang="en-US" altLang="en-US" smtClean="0"/>
              <a:pPr defTabSz="914400" fontAlgn="base">
                <a:spcBef>
                  <a:spcPct val="0"/>
                </a:spcBef>
                <a:spcAft>
                  <a:spcPct val="0"/>
                </a:spcAft>
              </a:pPr>
              <a:t>‹#›</a:t>
            </a:fld>
            <a:endParaRPr lang="en-US" altLang="en-US" dirty="0"/>
          </a:p>
        </p:txBody>
      </p:sp>
    </p:spTree>
    <p:extLst>
      <p:ext uri="{BB962C8B-B14F-4D97-AF65-F5344CB8AC3E}">
        <p14:creationId xmlns:p14="http://schemas.microsoft.com/office/powerpoint/2010/main" val="363831280"/>
      </p:ext>
    </p:extLst>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Narrow" pitchFamily="1" charset="0"/>
        </a:defRPr>
      </a:lvl2pPr>
      <a:lvl3pPr algn="ctr" rtl="0" eaLnBrk="0" fontAlgn="base" hangingPunct="0">
        <a:spcBef>
          <a:spcPct val="0"/>
        </a:spcBef>
        <a:spcAft>
          <a:spcPct val="0"/>
        </a:spcAft>
        <a:defRPr sz="4400" b="1">
          <a:solidFill>
            <a:schemeClr val="bg1"/>
          </a:solidFill>
          <a:latin typeface="Arial Narrow" pitchFamily="1" charset="0"/>
        </a:defRPr>
      </a:lvl3pPr>
      <a:lvl4pPr algn="ctr" rtl="0" eaLnBrk="0" fontAlgn="base" hangingPunct="0">
        <a:spcBef>
          <a:spcPct val="0"/>
        </a:spcBef>
        <a:spcAft>
          <a:spcPct val="0"/>
        </a:spcAft>
        <a:defRPr sz="4400" b="1">
          <a:solidFill>
            <a:schemeClr val="bg1"/>
          </a:solidFill>
          <a:latin typeface="Arial Narrow" pitchFamily="1" charset="0"/>
        </a:defRPr>
      </a:lvl4pPr>
      <a:lvl5pPr algn="ctr" rtl="0" eaLnBrk="0" fontAlgn="base" hangingPunct="0">
        <a:spcBef>
          <a:spcPct val="0"/>
        </a:spcBef>
        <a:spcAft>
          <a:spcPct val="0"/>
        </a:spcAft>
        <a:defRPr sz="4400" b="1">
          <a:solidFill>
            <a:schemeClr val="bg1"/>
          </a:solidFill>
          <a:latin typeface="Arial Narrow" pitchFamily="1" charset="0"/>
        </a:defRPr>
      </a:lvl5pPr>
      <a:lvl6pPr marL="457200" algn="ctr" rtl="0" eaLnBrk="1" fontAlgn="base" hangingPunct="1">
        <a:spcBef>
          <a:spcPct val="0"/>
        </a:spcBef>
        <a:spcAft>
          <a:spcPct val="0"/>
        </a:spcAft>
        <a:defRPr sz="4400" b="1">
          <a:solidFill>
            <a:schemeClr val="bg1"/>
          </a:solidFill>
          <a:latin typeface="Arial Narrow" pitchFamily="1" charset="0"/>
        </a:defRPr>
      </a:lvl6pPr>
      <a:lvl7pPr marL="914400" algn="ctr" rtl="0" eaLnBrk="1" fontAlgn="base" hangingPunct="1">
        <a:spcBef>
          <a:spcPct val="0"/>
        </a:spcBef>
        <a:spcAft>
          <a:spcPct val="0"/>
        </a:spcAft>
        <a:defRPr sz="4400" b="1">
          <a:solidFill>
            <a:schemeClr val="bg1"/>
          </a:solidFill>
          <a:latin typeface="Arial Narrow" pitchFamily="1" charset="0"/>
        </a:defRPr>
      </a:lvl7pPr>
      <a:lvl8pPr marL="1371600" algn="ctr" rtl="0" eaLnBrk="1" fontAlgn="base" hangingPunct="1">
        <a:spcBef>
          <a:spcPct val="0"/>
        </a:spcBef>
        <a:spcAft>
          <a:spcPct val="0"/>
        </a:spcAft>
        <a:defRPr sz="4400" b="1">
          <a:solidFill>
            <a:schemeClr val="bg1"/>
          </a:solidFill>
          <a:latin typeface="Arial Narrow" pitchFamily="1" charset="0"/>
        </a:defRPr>
      </a:lvl8pPr>
      <a:lvl9pPr marL="1828800" algn="ctr" rtl="0" eaLnBrk="1" fontAlgn="base" hangingPunct="1">
        <a:spcBef>
          <a:spcPct val="0"/>
        </a:spcBef>
        <a:spcAft>
          <a:spcPct val="0"/>
        </a:spcAft>
        <a:defRPr sz="4400" b="1">
          <a:solidFill>
            <a:schemeClr val="bg1"/>
          </a:solidFill>
          <a:latin typeface="Arial Narrow"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7" Type="http://schemas.openxmlformats.org/officeDocument/2006/relationships/image" Target="../media/image21.jpg"/><Relationship Id="rId2" Type="http://schemas.openxmlformats.org/officeDocument/2006/relationships/hyperlink" Target="mailto:S1900CMedicalQuery@swog.org" TargetMode="Externa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hyperlink" Target="mailto:mnorman@swog.org" TargetMode="External"/><Relationship Id="rId4" Type="http://schemas.openxmlformats.org/officeDocument/2006/relationships/hyperlink" Target="mailto:srice@swog.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2.jpeg"/><Relationship Id="rId3" Type="http://schemas.openxmlformats.org/officeDocument/2006/relationships/image" Target="../media/image1.jpg"/><Relationship Id="rId7" Type="http://schemas.openxmlformats.org/officeDocument/2006/relationships/diagramColors" Target="../diagrams/colors1.xml"/><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0.emf"/><Relationship Id="rId5" Type="http://schemas.openxmlformats.org/officeDocument/2006/relationships/diagramLayout" Target="../diagrams/layout1.xml"/><Relationship Id="rId10" Type="http://schemas.openxmlformats.org/officeDocument/2006/relationships/image" Target="../media/image14.png"/><Relationship Id="rId4" Type="http://schemas.openxmlformats.org/officeDocument/2006/relationships/diagramData" Target="../diagrams/data1.xml"/><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1900CMedicalQuery@swog.org" TargetMode="External"/><Relationship Id="rId1" Type="http://schemas.openxmlformats.org/officeDocument/2006/relationships/slideLayout" Target="../slideLayouts/slideLayout5.xml"/><Relationship Id="rId5" Type="http://schemas.openxmlformats.org/officeDocument/2006/relationships/hyperlink" Target="mailto:mnorman@swog.org" TargetMode="External"/><Relationship Id="rId4" Type="http://schemas.openxmlformats.org/officeDocument/2006/relationships/hyperlink" Target="mailto:srice@swog.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1900CMedicalQuery@swog.org" TargetMode="External"/><Relationship Id="rId1" Type="http://schemas.openxmlformats.org/officeDocument/2006/relationships/slideLayout" Target="../slideLayouts/slideLayout3.xml"/><Relationship Id="rId5" Type="http://schemas.openxmlformats.org/officeDocument/2006/relationships/hyperlink" Target="mailto:mnorman@swog.org" TargetMode="External"/><Relationship Id="rId4" Type="http://schemas.openxmlformats.org/officeDocument/2006/relationships/hyperlink" Target="mailto:srice@swog.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hyperlink" Target="mailto:Funding@swog.org" TargetMode="External"/><Relationship Id="rId13" Type="http://schemas.openxmlformats.org/officeDocument/2006/relationships/hyperlink" Target="mailto:S1900BMedicalQuery@swog.org" TargetMode="External"/><Relationship Id="rId3" Type="http://schemas.openxmlformats.org/officeDocument/2006/relationships/hyperlink" Target="mailto:LUNGMAPSCC@crab.org" TargetMode="External"/><Relationship Id="rId7" Type="http://schemas.openxmlformats.org/officeDocument/2006/relationships/hyperlink" Target="mailto:LUNGMAP@swog.org" TargetMode="External"/><Relationship Id="rId12" Type="http://schemas.openxmlformats.org/officeDocument/2006/relationships/hyperlink" Target="mailto:S1900CMedicalQuery@swog.org" TargetMode="External"/><Relationship Id="rId2" Type="http://schemas.openxmlformats.org/officeDocument/2006/relationships/notesSlide" Target="../notesSlides/notesSlide21.xml"/><Relationship Id="rId16"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hyperlink" Target="mailto:LUNGMAPQuestion@crab.org" TargetMode="External"/><Relationship Id="rId11" Type="http://schemas.openxmlformats.org/officeDocument/2006/relationships/hyperlink" Target="mailto:S1800AMedicalQuery@swog.org" TargetMode="External"/><Relationship Id="rId5" Type="http://schemas.openxmlformats.org/officeDocument/2006/relationships/hyperlink" Target="mailto:mnorman@swog.org" TargetMode="External"/><Relationship Id="rId15" Type="http://schemas.openxmlformats.org/officeDocument/2006/relationships/hyperlink" Target="mailto:qamail@swog.org" TargetMode="External"/><Relationship Id="rId10" Type="http://schemas.openxmlformats.org/officeDocument/2006/relationships/hyperlink" Target="mailto:S1900AMedicalQuery@swog.org" TargetMode="External"/><Relationship Id="rId4" Type="http://schemas.openxmlformats.org/officeDocument/2006/relationships/hyperlink" Target="mailto:srice@swog.org" TargetMode="External"/><Relationship Id="rId9" Type="http://schemas.openxmlformats.org/officeDocument/2006/relationships/hyperlink" Target="mailto:S1400FMedicalQuery@swog.org" TargetMode="External"/><Relationship Id="rId14" Type="http://schemas.openxmlformats.org/officeDocument/2006/relationships/hyperlink" Target="mailto:centralmonitorquestion@crab.or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7940" y="17892"/>
            <a:ext cx="11516120" cy="6116208"/>
          </a:xfrm>
          <a:prstGeom prst="rect">
            <a:avLst/>
          </a:prstGeom>
          <a:effectLst>
            <a:softEdge rad="12700"/>
          </a:effectLst>
        </p:spPr>
      </p:pic>
      <p:sp>
        <p:nvSpPr>
          <p:cNvPr id="3" name="Subtitle 2"/>
          <p:cNvSpPr>
            <a:spLocks noGrp="1"/>
          </p:cNvSpPr>
          <p:nvPr>
            <p:ph type="subTitle" idx="1"/>
          </p:nvPr>
        </p:nvSpPr>
        <p:spPr>
          <a:xfrm>
            <a:off x="1066800" y="4451939"/>
            <a:ext cx="10058400" cy="1701971"/>
          </a:xfrm>
        </p:spPr>
        <p:txBody>
          <a:bodyPr>
            <a:normAutofit/>
          </a:bodyPr>
          <a:lstStyle/>
          <a:p>
            <a:pPr algn="ctr">
              <a:spcBef>
                <a:spcPts val="600"/>
              </a:spcBef>
            </a:pPr>
            <a:r>
              <a:rPr lang="en-US" sz="2000" dirty="0"/>
              <a:t>Welcome by David Gandara, MD</a:t>
            </a:r>
          </a:p>
          <a:p>
            <a:pPr algn="ctr">
              <a:spcBef>
                <a:spcPts val="600"/>
              </a:spcBef>
            </a:pPr>
            <a:r>
              <a:rPr lang="en-US" sz="2000" dirty="0"/>
              <a:t>Lung-MAP Co-Chair</a:t>
            </a:r>
          </a:p>
          <a:p>
            <a:pPr algn="ctr">
              <a:spcBef>
                <a:spcPts val="600"/>
              </a:spcBef>
            </a:pPr>
            <a:r>
              <a:rPr lang="en-US" sz="2000" dirty="0"/>
              <a:t>on Behalf of The Lung-MAP Team</a:t>
            </a:r>
          </a:p>
          <a:p>
            <a:pPr algn="ctr">
              <a:spcBef>
                <a:spcPts val="0"/>
              </a:spcBef>
            </a:pPr>
            <a:endPar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lgn="ctr">
              <a:spcBef>
                <a:spcPts val="0"/>
              </a:spcBef>
            </a:pP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February 11, 2020</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2612" y="158457"/>
            <a:ext cx="1024128" cy="1024128"/>
          </a:xfrm>
          <a:prstGeom prst="rect">
            <a:avLst/>
          </a:prstGeom>
        </p:spPr>
      </p:pic>
      <p:sp>
        <p:nvSpPr>
          <p:cNvPr id="8" name="Rectangle 7">
            <a:extLst>
              <a:ext uri="{FF2B5EF4-FFF2-40B4-BE49-F238E27FC236}">
                <a16:creationId xmlns:a16="http://schemas.microsoft.com/office/drawing/2014/main" id="{9136A2EA-F23C-4ECF-A3B4-5BAF06B23BA4}"/>
              </a:ext>
            </a:extLst>
          </p:cNvPr>
          <p:cNvSpPr/>
          <p:nvPr/>
        </p:nvSpPr>
        <p:spPr>
          <a:xfrm>
            <a:off x="1269149" y="1369138"/>
            <a:ext cx="9653702" cy="3185487"/>
          </a:xfrm>
          <a:prstGeom prst="rect">
            <a:avLst/>
          </a:prstGeom>
        </p:spPr>
        <p:txBody>
          <a:bodyPr wrap="square">
            <a:spAutoFit/>
          </a:bodyPr>
          <a:lstStyle/>
          <a:p>
            <a:pPr algn="ctr"/>
            <a:r>
              <a:rPr lang="en-US" sz="6700" b="1" dirty="0">
                <a:ln w="0"/>
                <a:solidFill>
                  <a:prstClr val="black"/>
                </a:solidFill>
                <a:effectLst>
                  <a:outerShdw blurRad="38100" dist="19050" dir="2700000" algn="tl" rotWithShape="0">
                    <a:prstClr val="black">
                      <a:alpha val="40000"/>
                    </a:prstClr>
                  </a:outerShdw>
                </a:effectLst>
                <a:latin typeface="Calibri Light"/>
                <a:ea typeface="+mj-ea"/>
                <a:cs typeface="+mj-cs"/>
              </a:rPr>
              <a:t>Lung-MAP </a:t>
            </a:r>
          </a:p>
          <a:p>
            <a:pPr algn="ctr"/>
            <a:r>
              <a:rPr lang="en-US" sz="6700" b="1" dirty="0">
                <a:ln w="0"/>
                <a:solidFill>
                  <a:prstClr val="black"/>
                </a:solidFill>
                <a:effectLst>
                  <a:outerShdw blurRad="38100" dist="19050" dir="2700000" algn="tl" rotWithShape="0">
                    <a:prstClr val="black">
                      <a:alpha val="40000"/>
                    </a:prstClr>
                  </a:outerShdw>
                </a:effectLst>
                <a:latin typeface="Calibri Light"/>
                <a:ea typeface="+mj-ea"/>
                <a:cs typeface="+mj-cs"/>
              </a:rPr>
              <a:t>S1900C &amp; S1900B Training Webinar</a:t>
            </a:r>
          </a:p>
        </p:txBody>
      </p:sp>
      <p:sp>
        <p:nvSpPr>
          <p:cNvPr id="17" name="object 25">
            <a:extLst>
              <a:ext uri="{FF2B5EF4-FFF2-40B4-BE49-F238E27FC236}">
                <a16:creationId xmlns:a16="http://schemas.microsoft.com/office/drawing/2014/main" id="{2DFC2AFB-D674-42B7-ABEE-69E5340AB33E}"/>
              </a:ext>
            </a:extLst>
          </p:cNvPr>
          <p:cNvSpPr/>
          <p:nvPr/>
        </p:nvSpPr>
        <p:spPr>
          <a:xfrm>
            <a:off x="6583461" y="177438"/>
            <a:ext cx="1066317" cy="862979"/>
          </a:xfrm>
          <a:prstGeom prst="rect">
            <a:avLst/>
          </a:prstGeom>
          <a:blipFill>
            <a:blip r:embed="rId6" cstate="print"/>
            <a:stretch>
              <a:fillRect/>
            </a:stretch>
          </a:blip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5F4FDF1D-9EF8-4C78-844D-F01E7D4D59E5}"/>
              </a:ext>
            </a:extLst>
          </p:cNvPr>
          <p:cNvSpPr>
            <a:spLocks noGrp="1"/>
          </p:cNvSpPr>
          <p:nvPr>
            <p:ph type="sldNum" sz="quarter" idx="12"/>
          </p:nvPr>
        </p:nvSpPr>
        <p:spPr/>
        <p:txBody>
          <a:bodyPr/>
          <a:lstStyle/>
          <a:p>
            <a:r>
              <a:rPr lang="en-US"/>
              <a:t>Slide </a:t>
            </a:r>
            <a:fld id="{4FAB73BC-B049-4115-A692-8D63A059BFB8}" type="slidenum">
              <a:rPr lang="en-US" smtClean="0"/>
              <a:pPr/>
              <a:t>1</a:t>
            </a:fld>
            <a:endParaRPr lang="en-US" dirty="0"/>
          </a:p>
        </p:txBody>
      </p:sp>
      <p:pic>
        <p:nvPicPr>
          <p:cNvPr id="4099" name="Picture 3">
            <a:extLst>
              <a:ext uri="{FF2B5EF4-FFF2-40B4-BE49-F238E27FC236}">
                <a16:creationId xmlns:a16="http://schemas.microsoft.com/office/drawing/2014/main" id="{4E3A102D-D24F-4C66-8443-494D99F6A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156" y="368626"/>
            <a:ext cx="2460310" cy="4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6D991E9-4907-4B1A-981C-CF89CFB928FA}"/>
              </a:ext>
            </a:extLst>
          </p:cNvPr>
          <p:cNvPicPr>
            <a:picLocks noChangeAspect="1"/>
          </p:cNvPicPr>
          <p:nvPr/>
        </p:nvPicPr>
        <p:blipFill>
          <a:blip r:embed="rId8"/>
          <a:stretch>
            <a:fillRect/>
          </a:stretch>
        </p:blipFill>
        <p:spPr>
          <a:xfrm>
            <a:off x="3452790" y="194202"/>
            <a:ext cx="2155750" cy="952637"/>
          </a:xfrm>
          <a:prstGeom prst="rect">
            <a:avLst/>
          </a:prstGeom>
        </p:spPr>
      </p:pic>
      <p:pic>
        <p:nvPicPr>
          <p:cNvPr id="14" name="Picture 13" descr="C:\Users\cmiwa\AppData\Local\Microsoft\Windows\Temporary Internet Files\Content.Outlook\06Q5Y6FG\Friends LOGO 2013.jpg">
            <a:extLst>
              <a:ext uri="{FF2B5EF4-FFF2-40B4-BE49-F238E27FC236}">
                <a16:creationId xmlns:a16="http://schemas.microsoft.com/office/drawing/2014/main" id="{8A59538A-DAC1-4E19-87F6-D921E9073E11}"/>
              </a:ext>
            </a:extLst>
          </p:cNvPr>
          <p:cNvPicPr>
            <a:picLocks noChangeAspect="1" noChangeArrowheads="1"/>
          </p:cNvPicPr>
          <p:nvPr/>
        </p:nvPicPr>
        <p:blipFill>
          <a:blip r:embed="rId9" cstate="print"/>
          <a:srcRect/>
          <a:stretch>
            <a:fillRect/>
          </a:stretch>
        </p:blipFill>
        <p:spPr bwMode="auto">
          <a:xfrm>
            <a:off x="10167522" y="177763"/>
            <a:ext cx="1362878" cy="952230"/>
          </a:xfrm>
          <a:prstGeom prst="rect">
            <a:avLst/>
          </a:prstGeom>
          <a:noFill/>
        </p:spPr>
      </p:pic>
    </p:spTree>
    <p:extLst>
      <p:ext uri="{BB962C8B-B14F-4D97-AF65-F5344CB8AC3E}">
        <p14:creationId xmlns:p14="http://schemas.microsoft.com/office/powerpoint/2010/main" val="170279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D2CA-8CC5-4BAB-9C62-A5F8C47B1E9C}"/>
              </a:ext>
            </a:extLst>
          </p:cNvPr>
          <p:cNvSpPr>
            <a:spLocks noGrp="1"/>
          </p:cNvSpPr>
          <p:nvPr>
            <p:ph type="title"/>
          </p:nvPr>
        </p:nvSpPr>
        <p:spPr/>
        <p:txBody>
          <a:bodyPr/>
          <a:lstStyle/>
          <a:p>
            <a:r>
              <a:rPr lang="en-US" dirty="0"/>
              <a:t>S1900C Schema</a:t>
            </a:r>
          </a:p>
        </p:txBody>
      </p:sp>
      <p:sp>
        <p:nvSpPr>
          <p:cNvPr id="4" name="Slide Number Placeholder 3">
            <a:extLst>
              <a:ext uri="{FF2B5EF4-FFF2-40B4-BE49-F238E27FC236}">
                <a16:creationId xmlns:a16="http://schemas.microsoft.com/office/drawing/2014/main" id="{3EB060B4-3A88-4079-8A70-A68E029F0BEC}"/>
              </a:ext>
            </a:extLst>
          </p:cNvPr>
          <p:cNvSpPr>
            <a:spLocks noGrp="1"/>
          </p:cNvSpPr>
          <p:nvPr>
            <p:ph type="sldNum" sz="quarter" idx="12"/>
          </p:nvPr>
        </p:nvSpPr>
        <p:spPr/>
        <p:txBody>
          <a:bodyPr/>
          <a:lstStyle/>
          <a:p>
            <a:r>
              <a:rPr lang="en-US" dirty="0"/>
              <a:t>Slide </a:t>
            </a:r>
            <a:fld id="{629637A9-119A-49DA-BD12-AAC58B377D80}" type="slidenum">
              <a:rPr lang="en-US" smtClean="0"/>
              <a:pPr/>
              <a:t>10</a:t>
            </a:fld>
            <a:endParaRPr lang="en-US" dirty="0"/>
          </a:p>
        </p:txBody>
      </p:sp>
      <p:sp>
        <p:nvSpPr>
          <p:cNvPr id="5" name="Rounded Rectangle 2">
            <a:extLst>
              <a:ext uri="{FF2B5EF4-FFF2-40B4-BE49-F238E27FC236}">
                <a16:creationId xmlns:a16="http://schemas.microsoft.com/office/drawing/2014/main" id="{C1131390-AA5A-41E0-B58A-C116C6928C27}"/>
              </a:ext>
            </a:extLst>
          </p:cNvPr>
          <p:cNvSpPr/>
          <p:nvPr/>
        </p:nvSpPr>
        <p:spPr>
          <a:xfrm>
            <a:off x="675785" y="2014287"/>
            <a:ext cx="2256002" cy="1257300"/>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Registration to Screening Study</a:t>
            </a:r>
          </a:p>
        </p:txBody>
      </p:sp>
      <p:sp>
        <p:nvSpPr>
          <p:cNvPr id="6" name="Rounded Rectangle 9">
            <a:extLst>
              <a:ext uri="{FF2B5EF4-FFF2-40B4-BE49-F238E27FC236}">
                <a16:creationId xmlns:a16="http://schemas.microsoft.com/office/drawing/2014/main" id="{546F1117-DFBD-4452-9650-EF83C63BD694}"/>
              </a:ext>
            </a:extLst>
          </p:cNvPr>
          <p:cNvSpPr/>
          <p:nvPr/>
        </p:nvSpPr>
        <p:spPr>
          <a:xfrm>
            <a:off x="3302365" y="1703467"/>
            <a:ext cx="2663578" cy="187894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PATHOGENIC </a:t>
            </a:r>
            <a:r>
              <a:rPr lang="en-US" sz="2200" i="1" dirty="0">
                <a:solidFill>
                  <a:schemeClr val="tx1"/>
                </a:solidFill>
              </a:rPr>
              <a:t>STK11</a:t>
            </a:r>
            <a:r>
              <a:rPr lang="en-US" sz="2200" dirty="0">
                <a:solidFill>
                  <a:schemeClr val="tx1"/>
                </a:solidFill>
              </a:rPr>
              <a:t> GENOMIC ALTERATIONS </a:t>
            </a:r>
            <a:r>
              <a:rPr lang="en-US" sz="2000" dirty="0">
                <a:solidFill>
                  <a:schemeClr val="tx1"/>
                </a:solidFill>
              </a:rPr>
              <a:t>(testing by </a:t>
            </a:r>
            <a:r>
              <a:rPr lang="en-US" sz="2000" dirty="0" err="1">
                <a:solidFill>
                  <a:schemeClr val="tx1"/>
                </a:solidFill>
              </a:rPr>
              <a:t>FoundationMedicine</a:t>
            </a:r>
            <a:r>
              <a:rPr lang="en-US" sz="2000" dirty="0">
                <a:solidFill>
                  <a:schemeClr val="tx1"/>
                </a:solidFill>
              </a:rPr>
              <a:t> One assay)</a:t>
            </a:r>
          </a:p>
        </p:txBody>
      </p:sp>
      <p:cxnSp>
        <p:nvCxnSpPr>
          <p:cNvPr id="7" name="Straight Arrow Connector 6">
            <a:extLst>
              <a:ext uri="{FF2B5EF4-FFF2-40B4-BE49-F238E27FC236}">
                <a16:creationId xmlns:a16="http://schemas.microsoft.com/office/drawing/2014/main" id="{2C84A967-D66F-4BD9-9CC4-4B20A1CD41E5}"/>
              </a:ext>
            </a:extLst>
          </p:cNvPr>
          <p:cNvCxnSpPr>
            <a:cxnSpLocks/>
          </p:cNvCxnSpPr>
          <p:nvPr/>
        </p:nvCxnSpPr>
        <p:spPr>
          <a:xfrm>
            <a:off x="2931786" y="2642937"/>
            <a:ext cx="400873"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13">
            <a:extLst>
              <a:ext uri="{FF2B5EF4-FFF2-40B4-BE49-F238E27FC236}">
                <a16:creationId xmlns:a16="http://schemas.microsoft.com/office/drawing/2014/main" id="{DD6EF3B2-4E47-4340-AC2B-A4F01072391B}"/>
              </a:ext>
            </a:extLst>
          </p:cNvPr>
          <p:cNvSpPr/>
          <p:nvPr/>
        </p:nvSpPr>
        <p:spPr>
          <a:xfrm>
            <a:off x="8761961" y="1981312"/>
            <a:ext cx="2095500" cy="1257300"/>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Registration to S1900C</a:t>
            </a:r>
            <a:endParaRPr lang="en-US" sz="2200" b="1" dirty="0">
              <a:solidFill>
                <a:schemeClr val="tx1"/>
              </a:solidFill>
            </a:endParaRPr>
          </a:p>
        </p:txBody>
      </p:sp>
      <p:cxnSp>
        <p:nvCxnSpPr>
          <p:cNvPr id="9" name="Straight Arrow Connector 8">
            <a:extLst>
              <a:ext uri="{FF2B5EF4-FFF2-40B4-BE49-F238E27FC236}">
                <a16:creationId xmlns:a16="http://schemas.microsoft.com/office/drawing/2014/main" id="{2AC8219E-B4BA-4462-A127-908BFC43FE34}"/>
              </a:ext>
            </a:extLst>
          </p:cNvPr>
          <p:cNvCxnSpPr>
            <a:cxnSpLocks/>
          </p:cNvCxnSpPr>
          <p:nvPr/>
        </p:nvCxnSpPr>
        <p:spPr>
          <a:xfrm>
            <a:off x="5950057" y="2642937"/>
            <a:ext cx="366145"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0203FD5-135B-47C5-A648-43906738E230}"/>
              </a:ext>
            </a:extLst>
          </p:cNvPr>
          <p:cNvCxnSpPr>
            <a:cxnSpLocks/>
          </p:cNvCxnSpPr>
          <p:nvPr/>
        </p:nvCxnSpPr>
        <p:spPr>
          <a:xfrm>
            <a:off x="9883865" y="3238612"/>
            <a:ext cx="0" cy="612406"/>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7">
            <a:extLst>
              <a:ext uri="{FF2B5EF4-FFF2-40B4-BE49-F238E27FC236}">
                <a16:creationId xmlns:a16="http://schemas.microsoft.com/office/drawing/2014/main" id="{46DA3835-F76A-4311-B5F9-2366B94DECE0}"/>
              </a:ext>
            </a:extLst>
          </p:cNvPr>
          <p:cNvSpPr/>
          <p:nvPr/>
        </p:nvSpPr>
        <p:spPr>
          <a:xfrm>
            <a:off x="8411702" y="3899644"/>
            <a:ext cx="3046885" cy="1731437"/>
          </a:xfrm>
          <a:prstGeom prst="roundRect">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rPr>
              <a:t>Talazoparib</a:t>
            </a:r>
            <a:r>
              <a:rPr lang="en-US" sz="2200" dirty="0">
                <a:solidFill>
                  <a:schemeClr val="tx1"/>
                </a:solidFill>
              </a:rPr>
              <a:t> + </a:t>
            </a:r>
            <a:r>
              <a:rPr lang="en-US" sz="2200" dirty="0" err="1">
                <a:solidFill>
                  <a:schemeClr val="tx1"/>
                </a:solidFill>
              </a:rPr>
              <a:t>Avelumab</a:t>
            </a:r>
            <a:r>
              <a:rPr lang="en-US" sz="2200" dirty="0">
                <a:solidFill>
                  <a:schemeClr val="tx1"/>
                </a:solidFill>
              </a:rPr>
              <a:t> continued to off treatment reasons met</a:t>
            </a:r>
          </a:p>
        </p:txBody>
      </p:sp>
      <p:sp>
        <p:nvSpPr>
          <p:cNvPr id="12" name="Rounded Rectangle 13">
            <a:extLst>
              <a:ext uri="{FF2B5EF4-FFF2-40B4-BE49-F238E27FC236}">
                <a16:creationId xmlns:a16="http://schemas.microsoft.com/office/drawing/2014/main" id="{220224E8-C902-4C00-8663-64DBBF1323C2}"/>
              </a:ext>
            </a:extLst>
          </p:cNvPr>
          <p:cNvSpPr/>
          <p:nvPr/>
        </p:nvSpPr>
        <p:spPr>
          <a:xfrm>
            <a:off x="6316202" y="1987666"/>
            <a:ext cx="2095500" cy="12573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Assignment to S1900C</a:t>
            </a:r>
            <a:endParaRPr lang="en-US" sz="2200" b="1" dirty="0">
              <a:solidFill>
                <a:schemeClr val="tx1"/>
              </a:solidFill>
            </a:endParaRPr>
          </a:p>
        </p:txBody>
      </p:sp>
      <p:cxnSp>
        <p:nvCxnSpPr>
          <p:cNvPr id="13" name="Straight Arrow Connector 12">
            <a:extLst>
              <a:ext uri="{FF2B5EF4-FFF2-40B4-BE49-F238E27FC236}">
                <a16:creationId xmlns:a16="http://schemas.microsoft.com/office/drawing/2014/main" id="{9302B6CC-69CB-4E6B-A0C3-432AB27D2D15}"/>
              </a:ext>
            </a:extLst>
          </p:cNvPr>
          <p:cNvCxnSpPr>
            <a:cxnSpLocks/>
          </p:cNvCxnSpPr>
          <p:nvPr/>
        </p:nvCxnSpPr>
        <p:spPr>
          <a:xfrm>
            <a:off x="8411702" y="2616316"/>
            <a:ext cx="366145"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8483665-0A34-49DD-8BAD-6CFEBAADEB1D}"/>
              </a:ext>
            </a:extLst>
          </p:cNvPr>
          <p:cNvSpPr txBox="1"/>
          <p:nvPr/>
        </p:nvSpPr>
        <p:spPr>
          <a:xfrm>
            <a:off x="487228" y="5431026"/>
            <a:ext cx="5690863" cy="400110"/>
          </a:xfrm>
          <a:prstGeom prst="rect">
            <a:avLst/>
          </a:prstGeom>
          <a:noFill/>
        </p:spPr>
        <p:txBody>
          <a:bodyPr wrap="square" rtlCol="0">
            <a:spAutoFit/>
          </a:bodyPr>
          <a:lstStyle/>
          <a:p>
            <a:r>
              <a:rPr lang="en-US" sz="2000" b="1" dirty="0">
                <a:solidFill>
                  <a:srgbClr val="0070C0"/>
                </a:solidFill>
              </a:rPr>
              <a:t>Accrual Goal</a:t>
            </a:r>
            <a:r>
              <a:rPr lang="en-US" sz="2000" b="1" dirty="0"/>
              <a:t>: 44</a:t>
            </a:r>
            <a:r>
              <a:rPr lang="en-US" sz="2000" dirty="0"/>
              <a:t> patients</a:t>
            </a:r>
          </a:p>
        </p:txBody>
      </p:sp>
    </p:spTree>
    <p:extLst>
      <p:ext uri="{BB962C8B-B14F-4D97-AF65-F5344CB8AC3E}">
        <p14:creationId xmlns:p14="http://schemas.microsoft.com/office/powerpoint/2010/main" val="3424890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B715-4FD0-4DC1-B968-82F0CF5197D0}"/>
              </a:ext>
            </a:extLst>
          </p:cNvPr>
          <p:cNvSpPr>
            <a:spLocks noGrp="1"/>
          </p:cNvSpPr>
          <p:nvPr>
            <p:ph type="title"/>
          </p:nvPr>
        </p:nvSpPr>
        <p:spPr/>
        <p:txBody>
          <a:bodyPr/>
          <a:lstStyle/>
          <a:p>
            <a:r>
              <a:rPr lang="en-US" dirty="0"/>
              <a:t>S1900C Objectives</a:t>
            </a:r>
          </a:p>
        </p:txBody>
      </p:sp>
      <p:sp>
        <p:nvSpPr>
          <p:cNvPr id="3" name="Content Placeholder 2">
            <a:extLst>
              <a:ext uri="{FF2B5EF4-FFF2-40B4-BE49-F238E27FC236}">
                <a16:creationId xmlns:a16="http://schemas.microsoft.com/office/drawing/2014/main" id="{76FF08E1-4DD2-41CB-AA2D-39BC7B2BBE5F}"/>
              </a:ext>
            </a:extLst>
          </p:cNvPr>
          <p:cNvSpPr>
            <a:spLocks noGrp="1"/>
          </p:cNvSpPr>
          <p:nvPr>
            <p:ph idx="1"/>
          </p:nvPr>
        </p:nvSpPr>
        <p:spPr>
          <a:xfrm>
            <a:off x="609600" y="1492469"/>
            <a:ext cx="10546080" cy="4967316"/>
          </a:xfrm>
        </p:spPr>
        <p:txBody>
          <a:bodyPr>
            <a:normAutofit lnSpcReduction="10000"/>
          </a:bodyPr>
          <a:lstStyle/>
          <a:p>
            <a:pPr marL="0" indent="0">
              <a:buNone/>
            </a:pPr>
            <a:r>
              <a:rPr lang="en-US" sz="1800" b="1" dirty="0">
                <a:solidFill>
                  <a:srgbClr val="0070C0"/>
                </a:solidFill>
              </a:rPr>
              <a:t>Primary</a:t>
            </a:r>
          </a:p>
          <a:p>
            <a:pPr marL="225425" lvl="1" indent="-225425">
              <a:lnSpc>
                <a:spcPct val="100000"/>
              </a:lnSpc>
              <a:spcBef>
                <a:spcPts val="1200"/>
              </a:spcBef>
              <a:spcAft>
                <a:spcPts val="200"/>
              </a:spcAft>
              <a:buSzPct val="100000"/>
              <a:buFont typeface="Arial" panose="020B0604020202020204" pitchFamily="34" charset="0"/>
              <a:buChar char="•"/>
            </a:pPr>
            <a:r>
              <a:rPr lang="en-US" dirty="0"/>
              <a:t>To evaluate the objective response rate with </a:t>
            </a:r>
            <a:r>
              <a:rPr lang="en-US" dirty="0" err="1"/>
              <a:t>talazoparib</a:t>
            </a:r>
            <a:r>
              <a:rPr lang="en-US" dirty="0"/>
              <a:t> plus </a:t>
            </a:r>
            <a:r>
              <a:rPr lang="en-US" dirty="0" err="1"/>
              <a:t>avelumab</a:t>
            </a:r>
            <a:r>
              <a:rPr lang="en-US" dirty="0"/>
              <a:t> in patients with Stage IV or recurrent non-squamous NSCLC bearing pathogenic STK11 genomic alterations that were previously treated with anti-PD-1/PD-L1 therapy and platinum-based chemotherapy.</a:t>
            </a:r>
          </a:p>
          <a:p>
            <a:r>
              <a:rPr lang="en-US" sz="1800" dirty="0"/>
              <a:t>To evaluate disease control rate (DCR) at 12 weeks in this patient population </a:t>
            </a:r>
          </a:p>
          <a:p>
            <a:pPr marL="0" indent="0">
              <a:buNone/>
            </a:pPr>
            <a:r>
              <a:rPr lang="en-US" sz="1800" b="1" dirty="0">
                <a:solidFill>
                  <a:srgbClr val="0070C0"/>
                </a:solidFill>
              </a:rPr>
              <a:t>Secondary</a:t>
            </a:r>
          </a:p>
          <a:p>
            <a:pPr marL="225425" lvl="1" indent="-225425">
              <a:spcBef>
                <a:spcPts val="1200"/>
              </a:spcBef>
              <a:spcAft>
                <a:spcPts val="200"/>
              </a:spcAft>
              <a:buSzPct val="100000"/>
              <a:buFont typeface="Arial" panose="020B0604020202020204" pitchFamily="34" charset="0"/>
              <a:buChar char="•"/>
            </a:pPr>
            <a:r>
              <a:rPr lang="en-US" dirty="0"/>
              <a:t>To evaluate investigator-assessed PFS, OS, DOR </a:t>
            </a:r>
          </a:p>
          <a:p>
            <a:pPr marL="225425" lvl="1" indent="-225425">
              <a:spcBef>
                <a:spcPts val="1200"/>
              </a:spcBef>
              <a:spcAft>
                <a:spcPts val="200"/>
              </a:spcAft>
              <a:buSzPct val="100000"/>
              <a:buFont typeface="Arial" panose="020B0604020202020204" pitchFamily="34" charset="0"/>
              <a:buChar char="•"/>
            </a:pPr>
            <a:r>
              <a:rPr lang="en-US" dirty="0"/>
              <a:t>To evaluate the frequency and severity of toxicities </a:t>
            </a:r>
          </a:p>
          <a:p>
            <a:pPr marL="0" indent="0">
              <a:buNone/>
            </a:pPr>
            <a:r>
              <a:rPr lang="en-US" sz="1800" b="1" dirty="0">
                <a:solidFill>
                  <a:srgbClr val="0070C0"/>
                </a:solidFill>
              </a:rPr>
              <a:t>Translational</a:t>
            </a:r>
            <a:endParaRPr lang="en-US" sz="1800" dirty="0">
              <a:solidFill>
                <a:srgbClr val="0070C0"/>
              </a:solidFill>
            </a:endParaRPr>
          </a:p>
          <a:p>
            <a:pPr marL="225425" lvl="1" indent="-225425">
              <a:lnSpc>
                <a:spcPct val="100000"/>
              </a:lnSpc>
              <a:spcBef>
                <a:spcPts val="1200"/>
              </a:spcBef>
              <a:spcAft>
                <a:spcPts val="200"/>
              </a:spcAft>
              <a:buSzPct val="100000"/>
              <a:buFont typeface="Arial" panose="020B0604020202020204" pitchFamily="34" charset="0"/>
              <a:buChar char="•"/>
            </a:pPr>
            <a:r>
              <a:rPr lang="en-US" dirty="0"/>
              <a:t>To collect, process and bank cell-free DNA at baseline, C3D1, at progression, &amp; end of treatment</a:t>
            </a:r>
          </a:p>
          <a:p>
            <a:pPr marL="225425" lvl="1" indent="-225425">
              <a:lnSpc>
                <a:spcPct val="100000"/>
              </a:lnSpc>
              <a:spcBef>
                <a:spcPts val="1200"/>
              </a:spcBef>
              <a:spcAft>
                <a:spcPts val="200"/>
              </a:spcAft>
              <a:buSzPct val="100000"/>
              <a:buFont typeface="Arial" panose="020B0604020202020204" pitchFamily="34" charset="0"/>
              <a:buChar char="•"/>
            </a:pPr>
            <a:r>
              <a:rPr lang="en-US" dirty="0"/>
              <a:t>To evaluate IA-PFS, ORR, and OS in patients with STK11-mutant patients with concurrent mutations in KEAP1, ATM or other DNA damage response genes</a:t>
            </a:r>
          </a:p>
          <a:p>
            <a:pPr marL="225425" lvl="1" indent="-225425">
              <a:lnSpc>
                <a:spcPct val="100000"/>
              </a:lnSpc>
              <a:spcBef>
                <a:spcPts val="1200"/>
              </a:spcBef>
              <a:spcAft>
                <a:spcPts val="200"/>
              </a:spcAft>
              <a:buSzPct val="100000"/>
              <a:buFont typeface="Arial" panose="020B0604020202020204" pitchFamily="34" charset="0"/>
              <a:buChar char="•"/>
            </a:pPr>
            <a:r>
              <a:rPr lang="en-US" dirty="0"/>
              <a:t>To evaluate the association of TMB and clinical outcomes (ORR, IA-PFS, OS)</a:t>
            </a:r>
          </a:p>
        </p:txBody>
      </p:sp>
      <p:sp>
        <p:nvSpPr>
          <p:cNvPr id="4" name="Slide Number Placeholder 3">
            <a:extLst>
              <a:ext uri="{FF2B5EF4-FFF2-40B4-BE49-F238E27FC236}">
                <a16:creationId xmlns:a16="http://schemas.microsoft.com/office/drawing/2014/main" id="{29328788-CAA8-4AA7-979B-8FF9173B47CD}"/>
              </a:ext>
            </a:extLst>
          </p:cNvPr>
          <p:cNvSpPr>
            <a:spLocks noGrp="1"/>
          </p:cNvSpPr>
          <p:nvPr>
            <p:ph type="sldNum" sz="quarter" idx="12"/>
          </p:nvPr>
        </p:nvSpPr>
        <p:spPr/>
        <p:txBody>
          <a:bodyPr/>
          <a:lstStyle/>
          <a:p>
            <a:r>
              <a:rPr lang="en-US" dirty="0"/>
              <a:t>Slide </a:t>
            </a:r>
            <a:fld id="{629637A9-119A-49DA-BD12-AAC58B377D80}" type="slidenum">
              <a:rPr lang="en-US" smtClean="0"/>
              <a:pPr/>
              <a:t>11</a:t>
            </a:fld>
            <a:endParaRPr lang="en-US" dirty="0"/>
          </a:p>
        </p:txBody>
      </p:sp>
    </p:spTree>
    <p:extLst>
      <p:ext uri="{BB962C8B-B14F-4D97-AF65-F5344CB8AC3E}">
        <p14:creationId xmlns:p14="http://schemas.microsoft.com/office/powerpoint/2010/main" val="3558358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0BC74-AB09-4A19-98EC-E72650FC951D}"/>
              </a:ext>
            </a:extLst>
          </p:cNvPr>
          <p:cNvSpPr>
            <a:spLocks noGrp="1"/>
          </p:cNvSpPr>
          <p:nvPr>
            <p:ph type="title"/>
          </p:nvPr>
        </p:nvSpPr>
        <p:spPr/>
        <p:txBody>
          <a:bodyPr/>
          <a:lstStyle/>
          <a:p>
            <a:r>
              <a:rPr lang="en-US" dirty="0"/>
              <a:t>S1900C Key Eligibility Criteria</a:t>
            </a:r>
          </a:p>
        </p:txBody>
      </p:sp>
      <p:sp>
        <p:nvSpPr>
          <p:cNvPr id="7" name="Content Placeholder 6">
            <a:extLst>
              <a:ext uri="{FF2B5EF4-FFF2-40B4-BE49-F238E27FC236}">
                <a16:creationId xmlns:a16="http://schemas.microsoft.com/office/drawing/2014/main" id="{9814FFBB-BCF8-4B3F-BB1B-856A7E250736}"/>
              </a:ext>
            </a:extLst>
          </p:cNvPr>
          <p:cNvSpPr>
            <a:spLocks noGrp="1"/>
          </p:cNvSpPr>
          <p:nvPr>
            <p:ph idx="1"/>
          </p:nvPr>
        </p:nvSpPr>
        <p:spPr>
          <a:xfrm>
            <a:off x="609600" y="1492469"/>
            <a:ext cx="10546080" cy="5153260"/>
          </a:xfrm>
        </p:spPr>
        <p:txBody>
          <a:bodyPr>
            <a:normAutofit fontScale="77500" lnSpcReduction="20000"/>
          </a:bodyPr>
          <a:lstStyle/>
          <a:p>
            <a:pPr>
              <a:lnSpc>
                <a:spcPct val="100000"/>
              </a:lnSpc>
            </a:pPr>
            <a:r>
              <a:rPr lang="en-US" sz="2200" dirty="0"/>
              <a:t>Pathogenic </a:t>
            </a:r>
            <a:r>
              <a:rPr lang="en-US" sz="2200" i="1" dirty="0"/>
              <a:t>STK11 </a:t>
            </a:r>
            <a:r>
              <a:rPr lang="en-US" sz="2200" dirty="0"/>
              <a:t>genomic alteration confirmed and Lung-MAP assigned to sub-study S1900C</a:t>
            </a:r>
          </a:p>
          <a:p>
            <a:pPr>
              <a:lnSpc>
                <a:spcPct val="100000"/>
              </a:lnSpc>
            </a:pPr>
            <a:r>
              <a:rPr lang="en-US" sz="2200" dirty="0"/>
              <a:t>Histologically or cytologically confirmed stage IV or recurrent non-squamous NSCLC (NOS or adeno-squamous okay)</a:t>
            </a:r>
          </a:p>
          <a:p>
            <a:pPr>
              <a:lnSpc>
                <a:spcPct val="100000"/>
              </a:lnSpc>
            </a:pPr>
            <a:r>
              <a:rPr lang="en-US" sz="2200" dirty="0"/>
              <a:t>Able to take oral medicines</a:t>
            </a:r>
          </a:p>
          <a:p>
            <a:pPr>
              <a:lnSpc>
                <a:spcPct val="100000"/>
              </a:lnSpc>
            </a:pPr>
            <a:r>
              <a:rPr lang="en-US" sz="2200" dirty="0"/>
              <a:t>No impaired GI function or GI disease</a:t>
            </a:r>
          </a:p>
          <a:p>
            <a:pPr>
              <a:lnSpc>
                <a:spcPct val="100000"/>
              </a:lnSpc>
            </a:pPr>
            <a:r>
              <a:rPr lang="en-US" sz="2200" dirty="0"/>
              <a:t>No prior PARP inhibitors such as veliparib, </a:t>
            </a:r>
            <a:r>
              <a:rPr lang="en-US" sz="2200" dirty="0" err="1"/>
              <a:t>olaparib</a:t>
            </a:r>
            <a:r>
              <a:rPr lang="en-US" sz="2200" dirty="0"/>
              <a:t>, rucaparib, niraparib</a:t>
            </a:r>
          </a:p>
          <a:p>
            <a:pPr>
              <a:lnSpc>
                <a:spcPct val="100000"/>
              </a:lnSpc>
            </a:pPr>
            <a:r>
              <a:rPr lang="en-US" sz="2200" dirty="0"/>
              <a:t>Need to have measurable disease on CT or MRI</a:t>
            </a:r>
          </a:p>
          <a:p>
            <a:pPr>
              <a:lnSpc>
                <a:spcPct val="100000"/>
              </a:lnSpc>
            </a:pPr>
            <a:r>
              <a:rPr lang="en-US" sz="2200" dirty="0"/>
              <a:t>PS 0-1</a:t>
            </a:r>
          </a:p>
          <a:p>
            <a:pPr>
              <a:lnSpc>
                <a:spcPct val="100000"/>
              </a:lnSpc>
            </a:pPr>
            <a:r>
              <a:rPr lang="en-US" sz="2200" dirty="0"/>
              <a:t> 28 day washout period from immunotherapy, 21 day from chemotherapy, 14 days from radiation </a:t>
            </a:r>
          </a:p>
          <a:p>
            <a:pPr>
              <a:lnSpc>
                <a:spcPct val="100000"/>
              </a:lnSpc>
            </a:pPr>
            <a:r>
              <a:rPr lang="en-US" sz="2200" dirty="0"/>
              <a:t> No systemic corticosteroids (equivalent to &gt;10mgr of prednisone ) or other immunosuppressive  meds within 14 days prior to registration. No active autoimmune disease requiring systemic steroids or immunosuppressive meds </a:t>
            </a:r>
          </a:p>
          <a:p>
            <a:pPr>
              <a:lnSpc>
                <a:spcPct val="100000"/>
              </a:lnSpc>
            </a:pPr>
            <a:r>
              <a:rPr lang="en-US" sz="2200" dirty="0"/>
              <a:t>No previous severe </a:t>
            </a:r>
            <a:r>
              <a:rPr lang="en-US" sz="2200" dirty="0" err="1"/>
              <a:t>irAEs</a:t>
            </a:r>
            <a:r>
              <a:rPr lang="en-US" sz="2200" dirty="0"/>
              <a:t> (including pneumonitis) leading to permanent discontinuation of  immunotherapy or prolonged high dose of steroids.</a:t>
            </a:r>
          </a:p>
          <a:p>
            <a:pPr>
              <a:lnSpc>
                <a:spcPct val="100000"/>
              </a:lnSpc>
            </a:pPr>
            <a:r>
              <a:rPr lang="en-US" sz="2200" dirty="0"/>
              <a:t>No history of anaphylaxis  or uncontrolled asthma. </a:t>
            </a:r>
            <a:endParaRPr lang="en-US" sz="2400" dirty="0"/>
          </a:p>
          <a:p>
            <a:endParaRPr lang="en-US" dirty="0"/>
          </a:p>
        </p:txBody>
      </p:sp>
      <p:sp>
        <p:nvSpPr>
          <p:cNvPr id="5" name="Slide Number Placeholder 4">
            <a:extLst>
              <a:ext uri="{FF2B5EF4-FFF2-40B4-BE49-F238E27FC236}">
                <a16:creationId xmlns:a16="http://schemas.microsoft.com/office/drawing/2014/main" id="{64EC1C68-C4D9-487C-BB8D-4806B9771AFB}"/>
              </a:ext>
            </a:extLst>
          </p:cNvPr>
          <p:cNvSpPr>
            <a:spLocks noGrp="1"/>
          </p:cNvSpPr>
          <p:nvPr>
            <p:ph type="sldNum" sz="quarter" idx="12"/>
          </p:nvPr>
        </p:nvSpPr>
        <p:spPr/>
        <p:txBody>
          <a:bodyPr/>
          <a:lstStyle/>
          <a:p>
            <a:r>
              <a:rPr lang="en-US"/>
              <a:t>Slide </a:t>
            </a:r>
            <a:fld id="{4FAB73BC-B049-4115-A692-8D63A059BFB8}" type="slidenum">
              <a:rPr lang="en-US" smtClean="0"/>
              <a:pPr/>
              <a:t>12</a:t>
            </a:fld>
            <a:endParaRPr lang="en-US" dirty="0"/>
          </a:p>
        </p:txBody>
      </p:sp>
    </p:spTree>
    <p:extLst>
      <p:ext uri="{BB962C8B-B14F-4D97-AF65-F5344CB8AC3E}">
        <p14:creationId xmlns:p14="http://schemas.microsoft.com/office/powerpoint/2010/main" val="260941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EDC1D-C622-48B1-9961-5677AA252568}"/>
              </a:ext>
            </a:extLst>
          </p:cNvPr>
          <p:cNvSpPr>
            <a:spLocks noGrp="1"/>
          </p:cNvSpPr>
          <p:nvPr>
            <p:ph type="title"/>
          </p:nvPr>
        </p:nvSpPr>
        <p:spPr/>
        <p:txBody>
          <a:bodyPr/>
          <a:lstStyle/>
          <a:p>
            <a:r>
              <a:rPr lang="en-US" dirty="0"/>
              <a:t>S1900C Key Eligibility Criteria cont’d</a:t>
            </a:r>
          </a:p>
        </p:txBody>
      </p:sp>
      <p:sp>
        <p:nvSpPr>
          <p:cNvPr id="3" name="Content Placeholder 2">
            <a:extLst>
              <a:ext uri="{FF2B5EF4-FFF2-40B4-BE49-F238E27FC236}">
                <a16:creationId xmlns:a16="http://schemas.microsoft.com/office/drawing/2014/main" id="{5A1E0CD7-9AE7-489B-BAE7-94C6C58BE164}"/>
              </a:ext>
            </a:extLst>
          </p:cNvPr>
          <p:cNvSpPr>
            <a:spLocks noGrp="1"/>
          </p:cNvSpPr>
          <p:nvPr>
            <p:ph idx="1"/>
          </p:nvPr>
        </p:nvSpPr>
        <p:spPr>
          <a:xfrm>
            <a:off x="609600" y="1492469"/>
            <a:ext cx="10546080" cy="4967316"/>
          </a:xfrm>
        </p:spPr>
        <p:txBody>
          <a:bodyPr>
            <a:normAutofit fontScale="77500" lnSpcReduction="20000"/>
          </a:bodyPr>
          <a:lstStyle/>
          <a:p>
            <a:pPr>
              <a:lnSpc>
                <a:spcPct val="100000"/>
              </a:lnSpc>
            </a:pPr>
            <a:r>
              <a:rPr lang="en-US" sz="2400" dirty="0"/>
              <a:t>Patients must have experienced disease progression following their most recent line of therapy</a:t>
            </a:r>
          </a:p>
          <a:p>
            <a:pPr>
              <a:lnSpc>
                <a:spcPct val="100000"/>
              </a:lnSpc>
            </a:pPr>
            <a:r>
              <a:rPr lang="en-US" sz="2400" dirty="0"/>
              <a:t>Patients must have received  at least one line of anti-PD1/PDL1 for stage III, IV or recurrent disease but no more than one line of anti-PD1/PDL1 in the metastatic setting</a:t>
            </a:r>
          </a:p>
          <a:p>
            <a:pPr>
              <a:lnSpc>
                <a:spcPct val="100000"/>
              </a:lnSpc>
            </a:pPr>
            <a:r>
              <a:rPr lang="en-US" sz="2400" u="sng" dirty="0"/>
              <a:t>Patients must have experienced disease progression &gt;42 days following initiation (C1D1) of the anti-PD-1 or anti-PD-L1 containing regimen</a:t>
            </a:r>
          </a:p>
          <a:p>
            <a:pPr>
              <a:lnSpc>
                <a:spcPct val="100000"/>
              </a:lnSpc>
            </a:pPr>
            <a:r>
              <a:rPr lang="en-US" sz="2400" u="sng" dirty="0"/>
              <a:t>Patients must  also have received platinum-based chemotherapy and experienced disease progression &gt;42 days following initiation (C1D1) of chemotherapy. Chemotherapy may have been administered concurrently with anti-PD-1/anti-PD-L1 therapy or separately.</a:t>
            </a:r>
          </a:p>
          <a:p>
            <a:pPr>
              <a:lnSpc>
                <a:spcPct val="100000"/>
              </a:lnSpc>
            </a:pPr>
            <a:r>
              <a:rPr lang="en-US" sz="2400" u="sng" dirty="0"/>
              <a:t>Patients that received platinum-based chemotherapy in the adjuvant setting following surgical resection must have experienced disease progression during or &lt;365 days from the last day of chemotherapy. </a:t>
            </a:r>
          </a:p>
          <a:p>
            <a:pPr>
              <a:lnSpc>
                <a:spcPct val="100000"/>
              </a:lnSpc>
            </a:pPr>
            <a:r>
              <a:rPr lang="en-US" sz="2400" u="sng" dirty="0"/>
              <a:t> Patients that received anti-PD-1/anti-PD-L1 consolidation for stage III disease as their only line of therapy are eligible if disease progression has occurred &lt;365 days from initiation (C1D1) of anti-PD-1/anti-PD-L1 therapy.</a:t>
            </a:r>
          </a:p>
          <a:p>
            <a:pPr>
              <a:lnSpc>
                <a:spcPct val="100000"/>
              </a:lnSpc>
            </a:pPr>
            <a:r>
              <a:rPr lang="en-US" sz="2400" dirty="0"/>
              <a:t>Patients may have received any number of additional, non-platinum chemotherapies or targeted therapy for recurrent or metastatic disease</a:t>
            </a:r>
          </a:p>
          <a:p>
            <a:endParaRPr lang="en-US" dirty="0"/>
          </a:p>
        </p:txBody>
      </p:sp>
      <p:sp>
        <p:nvSpPr>
          <p:cNvPr id="4" name="Slide Number Placeholder 3">
            <a:extLst>
              <a:ext uri="{FF2B5EF4-FFF2-40B4-BE49-F238E27FC236}">
                <a16:creationId xmlns:a16="http://schemas.microsoft.com/office/drawing/2014/main" id="{D1627C0F-1564-4EB9-BD4D-48EAAB98C1B3}"/>
              </a:ext>
            </a:extLst>
          </p:cNvPr>
          <p:cNvSpPr>
            <a:spLocks noGrp="1"/>
          </p:cNvSpPr>
          <p:nvPr>
            <p:ph type="sldNum" sz="quarter" idx="12"/>
          </p:nvPr>
        </p:nvSpPr>
        <p:spPr/>
        <p:txBody>
          <a:bodyPr/>
          <a:lstStyle/>
          <a:p>
            <a:r>
              <a:rPr lang="en-US" dirty="0"/>
              <a:t>Slide </a:t>
            </a:r>
            <a:fld id="{629637A9-119A-49DA-BD12-AAC58B377D80}" type="slidenum">
              <a:rPr lang="en-US" smtClean="0"/>
              <a:pPr/>
              <a:t>13</a:t>
            </a:fld>
            <a:endParaRPr lang="en-US" dirty="0"/>
          </a:p>
        </p:txBody>
      </p:sp>
    </p:spTree>
    <p:extLst>
      <p:ext uri="{BB962C8B-B14F-4D97-AF65-F5344CB8AC3E}">
        <p14:creationId xmlns:p14="http://schemas.microsoft.com/office/powerpoint/2010/main" val="1161652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EFC50-5D32-49E1-9A16-B3FABBC245FE}"/>
              </a:ext>
            </a:extLst>
          </p:cNvPr>
          <p:cNvSpPr>
            <a:spLocks noGrp="1"/>
          </p:cNvSpPr>
          <p:nvPr>
            <p:ph type="title"/>
          </p:nvPr>
        </p:nvSpPr>
        <p:spPr/>
        <p:txBody>
          <a:bodyPr/>
          <a:lstStyle/>
          <a:p>
            <a:r>
              <a:rPr lang="en-US" dirty="0"/>
              <a:t>S1900C Treatment</a:t>
            </a:r>
          </a:p>
        </p:txBody>
      </p:sp>
      <p:sp>
        <p:nvSpPr>
          <p:cNvPr id="5" name="Content Placeholder 4">
            <a:extLst>
              <a:ext uri="{FF2B5EF4-FFF2-40B4-BE49-F238E27FC236}">
                <a16:creationId xmlns:a16="http://schemas.microsoft.com/office/drawing/2014/main" id="{25693D75-02D9-4CBA-A8E0-BE5A0E405CBC}"/>
              </a:ext>
            </a:extLst>
          </p:cNvPr>
          <p:cNvSpPr>
            <a:spLocks noGrp="1"/>
          </p:cNvSpPr>
          <p:nvPr>
            <p:ph sz="half" idx="1"/>
          </p:nvPr>
        </p:nvSpPr>
        <p:spPr/>
        <p:txBody>
          <a:bodyPr/>
          <a:lstStyle/>
          <a:p>
            <a:pPr marL="0" indent="0">
              <a:buNone/>
            </a:pPr>
            <a:r>
              <a:rPr lang="en-US" sz="2600" b="1" u="sng" dirty="0" err="1">
                <a:solidFill>
                  <a:srgbClr val="0070C0"/>
                </a:solidFill>
              </a:rPr>
              <a:t>Talazoparib</a:t>
            </a:r>
            <a:endParaRPr lang="en-US" sz="2600" b="1" u="sng" dirty="0">
              <a:solidFill>
                <a:srgbClr val="0070C0"/>
              </a:solidFill>
            </a:endParaRPr>
          </a:p>
          <a:p>
            <a:r>
              <a:rPr lang="en-US" sz="2400" dirty="0" err="1"/>
              <a:t>Talazoparib</a:t>
            </a:r>
            <a:r>
              <a:rPr lang="en-US" sz="2400" dirty="0"/>
              <a:t> is a potent oral PARP inhibitor</a:t>
            </a:r>
          </a:p>
          <a:p>
            <a:r>
              <a:rPr lang="en-US" sz="2400" dirty="0"/>
              <a:t>Currently FDA approved for BRCA-mutated HER2 negative advanced breast cancer</a:t>
            </a:r>
          </a:p>
          <a:p>
            <a:r>
              <a:rPr lang="en-US" sz="2400" u="sng" dirty="0"/>
              <a:t>Schedule</a:t>
            </a:r>
            <a:r>
              <a:rPr lang="en-US" sz="2400" dirty="0"/>
              <a:t>: 1000 mcg PO days 1-28</a:t>
            </a:r>
          </a:p>
        </p:txBody>
      </p:sp>
      <p:sp>
        <p:nvSpPr>
          <p:cNvPr id="6" name="Content Placeholder 5">
            <a:extLst>
              <a:ext uri="{FF2B5EF4-FFF2-40B4-BE49-F238E27FC236}">
                <a16:creationId xmlns:a16="http://schemas.microsoft.com/office/drawing/2014/main" id="{F3C1C812-3DA7-4E09-827B-9DAE0A2ED08E}"/>
              </a:ext>
            </a:extLst>
          </p:cNvPr>
          <p:cNvSpPr>
            <a:spLocks noGrp="1"/>
          </p:cNvSpPr>
          <p:nvPr>
            <p:ph sz="half" idx="2"/>
          </p:nvPr>
        </p:nvSpPr>
        <p:spPr/>
        <p:txBody>
          <a:bodyPr/>
          <a:lstStyle/>
          <a:p>
            <a:pPr marL="0" indent="0">
              <a:buNone/>
            </a:pPr>
            <a:r>
              <a:rPr lang="en-US" sz="2600" b="1" u="sng" dirty="0" err="1">
                <a:solidFill>
                  <a:srgbClr val="0070C0"/>
                </a:solidFill>
              </a:rPr>
              <a:t>Avelumab</a:t>
            </a:r>
            <a:endParaRPr lang="en-US" sz="2600" b="1" u="sng" dirty="0">
              <a:solidFill>
                <a:srgbClr val="0070C0"/>
              </a:solidFill>
            </a:endParaRPr>
          </a:p>
          <a:p>
            <a:r>
              <a:rPr lang="en-US" sz="2400" dirty="0"/>
              <a:t>Fully human anti-PD-L1 inhibitor IgG1 monoclonal antibody, IV drug</a:t>
            </a:r>
          </a:p>
          <a:p>
            <a:r>
              <a:rPr lang="en-US" sz="2400" dirty="0"/>
              <a:t>Currently FDA approved for Merkel cell Carcinoma, Urothelial Cancer patients</a:t>
            </a:r>
          </a:p>
          <a:p>
            <a:r>
              <a:rPr lang="en-US" sz="2400" u="sng" dirty="0"/>
              <a:t>Schedule</a:t>
            </a:r>
            <a:r>
              <a:rPr lang="en-US" sz="2400" dirty="0"/>
              <a:t>: 800mg IV Days 1 and 15, Q 28 days</a:t>
            </a:r>
          </a:p>
          <a:p>
            <a:endParaRPr lang="en-US" dirty="0"/>
          </a:p>
        </p:txBody>
      </p:sp>
      <p:sp>
        <p:nvSpPr>
          <p:cNvPr id="4" name="Slide Number Placeholder 3">
            <a:extLst>
              <a:ext uri="{FF2B5EF4-FFF2-40B4-BE49-F238E27FC236}">
                <a16:creationId xmlns:a16="http://schemas.microsoft.com/office/drawing/2014/main" id="{8254D2A0-18FC-4982-A5E2-1A653612EAC9}"/>
              </a:ext>
            </a:extLst>
          </p:cNvPr>
          <p:cNvSpPr>
            <a:spLocks noGrp="1"/>
          </p:cNvSpPr>
          <p:nvPr>
            <p:ph type="sldNum" sz="quarter" idx="12"/>
          </p:nvPr>
        </p:nvSpPr>
        <p:spPr/>
        <p:txBody>
          <a:bodyPr/>
          <a:lstStyle/>
          <a:p>
            <a:r>
              <a:rPr lang="en-US" dirty="0"/>
              <a:t>Slide </a:t>
            </a:r>
            <a:fld id="{629637A9-119A-49DA-BD12-AAC58B377D80}" type="slidenum">
              <a:rPr lang="en-US" smtClean="0"/>
              <a:pPr/>
              <a:t>14</a:t>
            </a:fld>
            <a:endParaRPr lang="en-US" dirty="0"/>
          </a:p>
        </p:txBody>
      </p:sp>
    </p:spTree>
    <p:extLst>
      <p:ext uri="{BB962C8B-B14F-4D97-AF65-F5344CB8AC3E}">
        <p14:creationId xmlns:p14="http://schemas.microsoft.com/office/powerpoint/2010/main" val="3030507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90B3B-4D72-4710-AC29-31DFC4C1DC8E}"/>
              </a:ext>
            </a:extLst>
          </p:cNvPr>
          <p:cNvSpPr>
            <a:spLocks noGrp="1"/>
          </p:cNvSpPr>
          <p:nvPr>
            <p:ph type="title"/>
          </p:nvPr>
        </p:nvSpPr>
        <p:spPr/>
        <p:txBody>
          <a:bodyPr/>
          <a:lstStyle/>
          <a:p>
            <a:r>
              <a:rPr lang="en-US" dirty="0"/>
              <a:t>S1900C Dose Modification General Recommendations</a:t>
            </a:r>
          </a:p>
        </p:txBody>
      </p:sp>
      <p:sp>
        <p:nvSpPr>
          <p:cNvPr id="3" name="Content Placeholder 2">
            <a:extLst>
              <a:ext uri="{FF2B5EF4-FFF2-40B4-BE49-F238E27FC236}">
                <a16:creationId xmlns:a16="http://schemas.microsoft.com/office/drawing/2014/main" id="{8E2C6CFC-6051-4094-B39D-5C99177E1C97}"/>
              </a:ext>
            </a:extLst>
          </p:cNvPr>
          <p:cNvSpPr>
            <a:spLocks noGrp="1"/>
          </p:cNvSpPr>
          <p:nvPr>
            <p:ph idx="1"/>
          </p:nvPr>
        </p:nvSpPr>
        <p:spPr/>
        <p:txBody>
          <a:bodyPr>
            <a:normAutofit/>
          </a:bodyPr>
          <a:lstStyle/>
          <a:p>
            <a:r>
              <a:rPr lang="en-US" sz="2400" dirty="0"/>
              <a:t>Missed doses are to be omitted rather than made up</a:t>
            </a:r>
          </a:p>
          <a:p>
            <a:r>
              <a:rPr lang="en-US" sz="2400" dirty="0"/>
              <a:t>If multiple toxicities are experienced, dose modifications will be based on the toxicity requiring the largest dose reduction</a:t>
            </a:r>
          </a:p>
          <a:p>
            <a:r>
              <a:rPr lang="en-US" sz="2400" dirty="0"/>
              <a:t>The maximum dose delay for any reason is 28 days</a:t>
            </a:r>
          </a:p>
          <a:p>
            <a:pPr lvl="1"/>
            <a:r>
              <a:rPr lang="en-US" sz="2200" dirty="0"/>
              <a:t>Exception: patient who is receiving steroids for an </a:t>
            </a:r>
            <a:r>
              <a:rPr lang="en-US" sz="2200" dirty="0" err="1"/>
              <a:t>irAE</a:t>
            </a:r>
            <a:r>
              <a:rPr lang="en-US" sz="2200" dirty="0"/>
              <a:t>, for which the maximum dose delay could be 84 days to allow for steroid tapering to &lt;=10 mg prednisone or equivalent</a:t>
            </a:r>
          </a:p>
          <a:p>
            <a:r>
              <a:rPr lang="en-US" sz="2400" dirty="0"/>
              <a:t>Assessment for discontinuation of </a:t>
            </a:r>
            <a:r>
              <a:rPr lang="en-US" sz="2400" dirty="0" err="1"/>
              <a:t>talazoparib</a:t>
            </a:r>
            <a:r>
              <a:rPr lang="en-US" sz="2400" dirty="0"/>
              <a:t> should be separate from assessment made for discontinuation of </a:t>
            </a:r>
            <a:r>
              <a:rPr lang="en-US" sz="2400" dirty="0" err="1"/>
              <a:t>avelumab</a:t>
            </a:r>
            <a:r>
              <a:rPr lang="en-US" sz="2400" dirty="0"/>
              <a:t>. </a:t>
            </a:r>
          </a:p>
          <a:p>
            <a:pPr lvl="1"/>
            <a:r>
              <a:rPr lang="en-US" sz="2200" dirty="0"/>
              <a:t>If discontinuation criteria met for </a:t>
            </a:r>
            <a:r>
              <a:rPr lang="en-US" sz="2200" dirty="0" err="1"/>
              <a:t>avelumab</a:t>
            </a:r>
            <a:r>
              <a:rPr lang="en-US" sz="2200" dirty="0"/>
              <a:t> but not </a:t>
            </a:r>
            <a:r>
              <a:rPr lang="en-US" sz="2200" dirty="0" err="1"/>
              <a:t>talazoparib</a:t>
            </a:r>
            <a:r>
              <a:rPr lang="en-US" sz="2200" dirty="0"/>
              <a:t>, treatment with </a:t>
            </a:r>
            <a:r>
              <a:rPr lang="en-US" sz="2200" dirty="0" err="1"/>
              <a:t>talazoparib</a:t>
            </a:r>
            <a:r>
              <a:rPr lang="en-US" sz="2200" dirty="0"/>
              <a:t> may continue at discretion of treating physician</a:t>
            </a:r>
          </a:p>
          <a:p>
            <a:endParaRPr lang="en-US" dirty="0">
              <a:highlight>
                <a:srgbClr val="FFFF00"/>
              </a:highlight>
            </a:endParaRPr>
          </a:p>
        </p:txBody>
      </p:sp>
      <p:sp>
        <p:nvSpPr>
          <p:cNvPr id="4" name="Slide Number Placeholder 3">
            <a:extLst>
              <a:ext uri="{FF2B5EF4-FFF2-40B4-BE49-F238E27FC236}">
                <a16:creationId xmlns:a16="http://schemas.microsoft.com/office/drawing/2014/main" id="{0612D63F-5396-4389-A2E0-A09B49ADA516}"/>
              </a:ext>
            </a:extLst>
          </p:cNvPr>
          <p:cNvSpPr>
            <a:spLocks noGrp="1"/>
          </p:cNvSpPr>
          <p:nvPr>
            <p:ph type="sldNum" sz="quarter" idx="12"/>
          </p:nvPr>
        </p:nvSpPr>
        <p:spPr/>
        <p:txBody>
          <a:bodyPr/>
          <a:lstStyle/>
          <a:p>
            <a:r>
              <a:rPr lang="en-US" dirty="0"/>
              <a:t>Slide </a:t>
            </a:r>
            <a:fld id="{629637A9-119A-49DA-BD12-AAC58B377D80}" type="slidenum">
              <a:rPr lang="en-US" smtClean="0"/>
              <a:pPr/>
              <a:t>15</a:t>
            </a:fld>
            <a:endParaRPr lang="en-US" dirty="0"/>
          </a:p>
        </p:txBody>
      </p:sp>
    </p:spTree>
    <p:extLst>
      <p:ext uri="{BB962C8B-B14F-4D97-AF65-F5344CB8AC3E}">
        <p14:creationId xmlns:p14="http://schemas.microsoft.com/office/powerpoint/2010/main" val="181091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4BFA-B05F-460C-A0EA-5F3FA5E1A424}"/>
              </a:ext>
            </a:extLst>
          </p:cNvPr>
          <p:cNvSpPr>
            <a:spLocks noGrp="1"/>
          </p:cNvSpPr>
          <p:nvPr>
            <p:ph type="title"/>
          </p:nvPr>
        </p:nvSpPr>
        <p:spPr/>
        <p:txBody>
          <a:bodyPr/>
          <a:lstStyle/>
          <a:p>
            <a:r>
              <a:rPr lang="en-US" dirty="0"/>
              <a:t>S1900C </a:t>
            </a:r>
            <a:r>
              <a:rPr lang="en-US" dirty="0" err="1"/>
              <a:t>Avelumab</a:t>
            </a:r>
            <a:r>
              <a:rPr lang="en-US" dirty="0"/>
              <a:t> Dose Modifications</a:t>
            </a:r>
          </a:p>
        </p:txBody>
      </p:sp>
      <p:sp>
        <p:nvSpPr>
          <p:cNvPr id="3" name="Content Placeholder 2">
            <a:extLst>
              <a:ext uri="{FF2B5EF4-FFF2-40B4-BE49-F238E27FC236}">
                <a16:creationId xmlns:a16="http://schemas.microsoft.com/office/drawing/2014/main" id="{89E3ADDB-0478-45A0-9F4D-3996A91E7E8E}"/>
              </a:ext>
            </a:extLst>
          </p:cNvPr>
          <p:cNvSpPr>
            <a:spLocks noGrp="1"/>
          </p:cNvSpPr>
          <p:nvPr>
            <p:ph idx="1"/>
          </p:nvPr>
        </p:nvSpPr>
        <p:spPr>
          <a:xfrm>
            <a:off x="609600" y="1492469"/>
            <a:ext cx="10546080" cy="4376625"/>
          </a:xfrm>
        </p:spPr>
        <p:txBody>
          <a:bodyPr/>
          <a:lstStyle/>
          <a:p>
            <a:r>
              <a:rPr lang="en-US" dirty="0"/>
              <a:t>Please refer to Section 8.3b for specific management of Immune-mediated Adverse Reactions</a:t>
            </a:r>
          </a:p>
          <a:p>
            <a:r>
              <a:rPr lang="en-US" dirty="0"/>
              <a:t>Dose Modification for </a:t>
            </a:r>
            <a:r>
              <a:rPr lang="en-US" dirty="0" err="1"/>
              <a:t>Avelumab</a:t>
            </a:r>
            <a:r>
              <a:rPr lang="en-US" dirty="0"/>
              <a:t> specifically for Infusion-related Reactions:</a:t>
            </a:r>
          </a:p>
          <a:p>
            <a:endParaRPr lang="en-US" dirty="0"/>
          </a:p>
        </p:txBody>
      </p:sp>
      <p:sp>
        <p:nvSpPr>
          <p:cNvPr id="4" name="Slide Number Placeholder 3">
            <a:extLst>
              <a:ext uri="{FF2B5EF4-FFF2-40B4-BE49-F238E27FC236}">
                <a16:creationId xmlns:a16="http://schemas.microsoft.com/office/drawing/2014/main" id="{06BF01A9-1A51-45FB-903B-7E12DCFC1F86}"/>
              </a:ext>
            </a:extLst>
          </p:cNvPr>
          <p:cNvSpPr>
            <a:spLocks noGrp="1"/>
          </p:cNvSpPr>
          <p:nvPr>
            <p:ph type="sldNum" sz="quarter" idx="12"/>
          </p:nvPr>
        </p:nvSpPr>
        <p:spPr/>
        <p:txBody>
          <a:bodyPr/>
          <a:lstStyle/>
          <a:p>
            <a:r>
              <a:rPr lang="en-US" dirty="0"/>
              <a:t>Slide </a:t>
            </a:r>
            <a:fld id="{629637A9-119A-49DA-BD12-AAC58B377D80}" type="slidenum">
              <a:rPr lang="en-US" smtClean="0"/>
              <a:pPr/>
              <a:t>16</a:t>
            </a:fld>
            <a:endParaRPr lang="en-US" dirty="0"/>
          </a:p>
        </p:txBody>
      </p:sp>
      <p:pic>
        <p:nvPicPr>
          <p:cNvPr id="6" name="Picture 5">
            <a:extLst>
              <a:ext uri="{FF2B5EF4-FFF2-40B4-BE49-F238E27FC236}">
                <a16:creationId xmlns:a16="http://schemas.microsoft.com/office/drawing/2014/main" id="{0A270C12-C9C4-4CF3-9A30-BF9382811D03}"/>
              </a:ext>
            </a:extLst>
          </p:cNvPr>
          <p:cNvPicPr>
            <a:picLocks noChangeAspect="1"/>
          </p:cNvPicPr>
          <p:nvPr/>
        </p:nvPicPr>
        <p:blipFill>
          <a:blip r:embed="rId2"/>
          <a:stretch>
            <a:fillRect/>
          </a:stretch>
        </p:blipFill>
        <p:spPr>
          <a:xfrm>
            <a:off x="609600" y="2231940"/>
            <a:ext cx="8794686" cy="3854716"/>
          </a:xfrm>
          <a:prstGeom prst="rect">
            <a:avLst/>
          </a:prstGeom>
        </p:spPr>
      </p:pic>
      <p:sp>
        <p:nvSpPr>
          <p:cNvPr id="5" name="TextBox 4">
            <a:extLst>
              <a:ext uri="{FF2B5EF4-FFF2-40B4-BE49-F238E27FC236}">
                <a16:creationId xmlns:a16="http://schemas.microsoft.com/office/drawing/2014/main" id="{9C2FF8B6-96D3-4C27-93BB-BFCF1B1E21C5}"/>
              </a:ext>
            </a:extLst>
          </p:cNvPr>
          <p:cNvSpPr txBox="1"/>
          <p:nvPr/>
        </p:nvSpPr>
        <p:spPr>
          <a:xfrm>
            <a:off x="9557941" y="2212468"/>
            <a:ext cx="2386374" cy="4247317"/>
          </a:xfrm>
          <a:prstGeom prst="rect">
            <a:avLst/>
          </a:prstGeom>
          <a:noFill/>
        </p:spPr>
        <p:txBody>
          <a:bodyPr wrap="square" rtlCol="0">
            <a:spAutoFit/>
          </a:bodyPr>
          <a:lstStyle/>
          <a:p>
            <a:r>
              <a:rPr lang="en-US" dirty="0"/>
              <a:t>NOTE: </a:t>
            </a:r>
            <a:r>
              <a:rPr lang="en-US" dirty="0" err="1"/>
              <a:t>Avelumab</a:t>
            </a:r>
            <a:r>
              <a:rPr lang="en-US" dirty="0"/>
              <a:t> must be administered in a setting that allows for immediate access to an ICU or equivalent environment, administration of therapy for anaphylaxis. Steroids, epinephrine, allergy medicines, bronchodilators and oxygen should be available for immediate access.</a:t>
            </a:r>
          </a:p>
        </p:txBody>
      </p:sp>
    </p:spTree>
    <p:extLst>
      <p:ext uri="{BB962C8B-B14F-4D97-AF65-F5344CB8AC3E}">
        <p14:creationId xmlns:p14="http://schemas.microsoft.com/office/powerpoint/2010/main" val="3107314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46A4-A8EC-4BDB-A99D-A982D665DD36}"/>
              </a:ext>
            </a:extLst>
          </p:cNvPr>
          <p:cNvSpPr>
            <a:spLocks noGrp="1"/>
          </p:cNvSpPr>
          <p:nvPr>
            <p:ph type="title"/>
          </p:nvPr>
        </p:nvSpPr>
        <p:spPr/>
        <p:txBody>
          <a:bodyPr/>
          <a:lstStyle/>
          <a:p>
            <a:r>
              <a:rPr lang="en-US" dirty="0"/>
              <a:t>S1900C </a:t>
            </a:r>
            <a:r>
              <a:rPr lang="en-US" dirty="0" err="1"/>
              <a:t>Talazoparib</a:t>
            </a:r>
            <a:r>
              <a:rPr lang="en-US" dirty="0"/>
              <a:t> Dose Modifications</a:t>
            </a:r>
          </a:p>
        </p:txBody>
      </p:sp>
      <p:graphicFrame>
        <p:nvGraphicFramePr>
          <p:cNvPr id="5" name="Table 5">
            <a:extLst>
              <a:ext uri="{FF2B5EF4-FFF2-40B4-BE49-F238E27FC236}">
                <a16:creationId xmlns:a16="http://schemas.microsoft.com/office/drawing/2014/main" id="{D23B55B4-7AFB-42ED-B863-6BADFA026263}"/>
              </a:ext>
            </a:extLst>
          </p:cNvPr>
          <p:cNvGraphicFramePr>
            <a:graphicFrameLocks noGrp="1"/>
          </p:cNvGraphicFramePr>
          <p:nvPr>
            <p:ph idx="1"/>
            <p:extLst>
              <p:ext uri="{D42A27DB-BD31-4B8C-83A1-F6EECF244321}">
                <p14:modId xmlns:p14="http://schemas.microsoft.com/office/powerpoint/2010/main" val="3891776900"/>
              </p:ext>
            </p:extLst>
          </p:nvPr>
        </p:nvGraphicFramePr>
        <p:xfrm>
          <a:off x="2024743" y="1608181"/>
          <a:ext cx="7715793" cy="3270072"/>
        </p:xfrm>
        <a:graphic>
          <a:graphicData uri="http://schemas.openxmlformats.org/drawingml/2006/table">
            <a:tbl>
              <a:tblPr firstRow="1" bandRow="1">
                <a:tableStyleId>{93296810-A885-4BE3-A3E7-6D5BEEA58F35}</a:tableStyleId>
              </a:tblPr>
              <a:tblGrid>
                <a:gridCol w="2571931">
                  <a:extLst>
                    <a:ext uri="{9D8B030D-6E8A-4147-A177-3AD203B41FA5}">
                      <a16:colId xmlns:a16="http://schemas.microsoft.com/office/drawing/2014/main" val="2347071661"/>
                    </a:ext>
                  </a:extLst>
                </a:gridCol>
                <a:gridCol w="2571931">
                  <a:extLst>
                    <a:ext uri="{9D8B030D-6E8A-4147-A177-3AD203B41FA5}">
                      <a16:colId xmlns:a16="http://schemas.microsoft.com/office/drawing/2014/main" val="1881636849"/>
                    </a:ext>
                  </a:extLst>
                </a:gridCol>
                <a:gridCol w="2571931">
                  <a:extLst>
                    <a:ext uri="{9D8B030D-6E8A-4147-A177-3AD203B41FA5}">
                      <a16:colId xmlns:a16="http://schemas.microsoft.com/office/drawing/2014/main" val="2591027545"/>
                    </a:ext>
                  </a:extLst>
                </a:gridCol>
              </a:tblGrid>
              <a:tr h="545012">
                <a:tc>
                  <a:txBody>
                    <a:bodyPr/>
                    <a:lstStyle/>
                    <a:p>
                      <a:r>
                        <a:rPr lang="en-US" dirty="0"/>
                        <a:t>Drug</a:t>
                      </a:r>
                    </a:p>
                  </a:txBody>
                  <a:tcPr anchor="ctr"/>
                </a:tc>
                <a:tc>
                  <a:txBody>
                    <a:bodyPr/>
                    <a:lstStyle/>
                    <a:p>
                      <a:r>
                        <a:rPr lang="en-US" dirty="0"/>
                        <a:t>Dose Modification</a:t>
                      </a:r>
                    </a:p>
                  </a:txBody>
                  <a:tcPr anchor="ctr"/>
                </a:tc>
                <a:tc>
                  <a:txBody>
                    <a:bodyPr/>
                    <a:lstStyle/>
                    <a:p>
                      <a:r>
                        <a:rPr lang="en-US" dirty="0"/>
                        <a:t>Dose</a:t>
                      </a:r>
                    </a:p>
                  </a:txBody>
                  <a:tcPr anchor="ctr"/>
                </a:tc>
                <a:extLst>
                  <a:ext uri="{0D108BD9-81ED-4DB2-BD59-A6C34878D82A}">
                    <a16:rowId xmlns:a16="http://schemas.microsoft.com/office/drawing/2014/main" val="3392636251"/>
                  </a:ext>
                </a:extLst>
              </a:tr>
              <a:tr h="545012">
                <a:tc>
                  <a:txBody>
                    <a:bodyPr/>
                    <a:lstStyle/>
                    <a:p>
                      <a:r>
                        <a:rPr lang="en-US" sz="2400" b="1" dirty="0" err="1"/>
                        <a:t>Talazoparib</a:t>
                      </a:r>
                      <a:endParaRPr lang="en-US" sz="2400" b="1" dirty="0"/>
                    </a:p>
                  </a:txBody>
                  <a:tcPr/>
                </a:tc>
                <a:tc>
                  <a:txBody>
                    <a:bodyPr/>
                    <a:lstStyle/>
                    <a:p>
                      <a:r>
                        <a:rPr lang="en-US" dirty="0"/>
                        <a:t>Full</a:t>
                      </a:r>
                    </a:p>
                  </a:txBody>
                  <a:tcPr/>
                </a:tc>
                <a:tc>
                  <a:txBody>
                    <a:bodyPr/>
                    <a:lstStyle/>
                    <a:p>
                      <a:r>
                        <a:rPr lang="en-US" dirty="0"/>
                        <a:t>1000 mcg/day</a:t>
                      </a:r>
                    </a:p>
                  </a:txBody>
                  <a:tcPr/>
                </a:tc>
                <a:extLst>
                  <a:ext uri="{0D108BD9-81ED-4DB2-BD59-A6C34878D82A}">
                    <a16:rowId xmlns:a16="http://schemas.microsoft.com/office/drawing/2014/main" val="3321470263"/>
                  </a:ext>
                </a:extLst>
              </a:tr>
              <a:tr h="545012">
                <a:tc>
                  <a:txBody>
                    <a:bodyPr/>
                    <a:lstStyle/>
                    <a:p>
                      <a:endParaRPr lang="en-US"/>
                    </a:p>
                  </a:txBody>
                  <a:tcPr/>
                </a:tc>
                <a:tc>
                  <a:txBody>
                    <a:bodyPr/>
                    <a:lstStyle/>
                    <a:p>
                      <a:r>
                        <a:rPr lang="en-US" dirty="0"/>
                        <a:t>-1 Level</a:t>
                      </a:r>
                    </a:p>
                  </a:txBody>
                  <a:tcPr/>
                </a:tc>
                <a:tc>
                  <a:txBody>
                    <a:bodyPr/>
                    <a:lstStyle/>
                    <a:p>
                      <a:r>
                        <a:rPr lang="en-US" dirty="0"/>
                        <a:t>750 mcg/day</a:t>
                      </a:r>
                    </a:p>
                  </a:txBody>
                  <a:tcPr/>
                </a:tc>
                <a:extLst>
                  <a:ext uri="{0D108BD9-81ED-4DB2-BD59-A6C34878D82A}">
                    <a16:rowId xmlns:a16="http://schemas.microsoft.com/office/drawing/2014/main" val="1196223770"/>
                  </a:ext>
                </a:extLst>
              </a:tr>
              <a:tr h="545012">
                <a:tc>
                  <a:txBody>
                    <a:bodyPr/>
                    <a:lstStyle/>
                    <a:p>
                      <a:endParaRPr lang="en-US" dirty="0"/>
                    </a:p>
                  </a:txBody>
                  <a:tcPr/>
                </a:tc>
                <a:tc>
                  <a:txBody>
                    <a:bodyPr/>
                    <a:lstStyle/>
                    <a:p>
                      <a:r>
                        <a:rPr lang="en-US" dirty="0"/>
                        <a:t>-2 Level</a:t>
                      </a:r>
                    </a:p>
                  </a:txBody>
                  <a:tcPr/>
                </a:tc>
                <a:tc>
                  <a:txBody>
                    <a:bodyPr/>
                    <a:lstStyle/>
                    <a:p>
                      <a:r>
                        <a:rPr lang="en-US" dirty="0"/>
                        <a:t>500 mcg/day</a:t>
                      </a:r>
                    </a:p>
                  </a:txBody>
                  <a:tcPr/>
                </a:tc>
                <a:extLst>
                  <a:ext uri="{0D108BD9-81ED-4DB2-BD59-A6C34878D82A}">
                    <a16:rowId xmlns:a16="http://schemas.microsoft.com/office/drawing/2014/main" val="3221942913"/>
                  </a:ext>
                </a:extLst>
              </a:tr>
              <a:tr h="545012">
                <a:tc>
                  <a:txBody>
                    <a:bodyPr/>
                    <a:lstStyle/>
                    <a:p>
                      <a:endParaRPr lang="en-US" dirty="0"/>
                    </a:p>
                  </a:txBody>
                  <a:tcPr/>
                </a:tc>
                <a:tc>
                  <a:txBody>
                    <a:bodyPr/>
                    <a:lstStyle/>
                    <a:p>
                      <a:r>
                        <a:rPr lang="en-US" dirty="0"/>
                        <a:t>-3 Level</a:t>
                      </a:r>
                    </a:p>
                  </a:txBody>
                  <a:tcPr/>
                </a:tc>
                <a:tc>
                  <a:txBody>
                    <a:bodyPr/>
                    <a:lstStyle/>
                    <a:p>
                      <a:r>
                        <a:rPr lang="en-US" dirty="0"/>
                        <a:t>250mcg/day</a:t>
                      </a:r>
                    </a:p>
                  </a:txBody>
                  <a:tcPr/>
                </a:tc>
                <a:extLst>
                  <a:ext uri="{0D108BD9-81ED-4DB2-BD59-A6C34878D82A}">
                    <a16:rowId xmlns:a16="http://schemas.microsoft.com/office/drawing/2014/main" val="1065940182"/>
                  </a:ext>
                </a:extLst>
              </a:tr>
              <a:tr h="545012">
                <a:tc>
                  <a:txBody>
                    <a:bodyPr/>
                    <a:lstStyle/>
                    <a:p>
                      <a:endParaRPr lang="en-US" dirty="0"/>
                    </a:p>
                  </a:txBody>
                  <a:tcPr/>
                </a:tc>
                <a:tc>
                  <a:txBody>
                    <a:bodyPr/>
                    <a:lstStyle/>
                    <a:p>
                      <a:r>
                        <a:rPr lang="en-US" dirty="0"/>
                        <a:t>-4 Level</a:t>
                      </a:r>
                    </a:p>
                  </a:txBody>
                  <a:tcPr/>
                </a:tc>
                <a:tc>
                  <a:txBody>
                    <a:bodyPr/>
                    <a:lstStyle/>
                    <a:p>
                      <a:r>
                        <a:rPr lang="en-US" dirty="0"/>
                        <a:t>Discontinue</a:t>
                      </a:r>
                    </a:p>
                  </a:txBody>
                  <a:tcPr/>
                </a:tc>
                <a:extLst>
                  <a:ext uri="{0D108BD9-81ED-4DB2-BD59-A6C34878D82A}">
                    <a16:rowId xmlns:a16="http://schemas.microsoft.com/office/drawing/2014/main" val="1202349403"/>
                  </a:ext>
                </a:extLst>
              </a:tr>
            </a:tbl>
          </a:graphicData>
        </a:graphic>
      </p:graphicFrame>
      <p:sp>
        <p:nvSpPr>
          <p:cNvPr id="4" name="Slide Number Placeholder 3">
            <a:extLst>
              <a:ext uri="{FF2B5EF4-FFF2-40B4-BE49-F238E27FC236}">
                <a16:creationId xmlns:a16="http://schemas.microsoft.com/office/drawing/2014/main" id="{EBC21C39-C036-4054-B862-F4B3A7CCE0B8}"/>
              </a:ext>
            </a:extLst>
          </p:cNvPr>
          <p:cNvSpPr>
            <a:spLocks noGrp="1"/>
          </p:cNvSpPr>
          <p:nvPr>
            <p:ph type="sldNum" sz="quarter" idx="12"/>
          </p:nvPr>
        </p:nvSpPr>
        <p:spPr/>
        <p:txBody>
          <a:bodyPr/>
          <a:lstStyle/>
          <a:p>
            <a:r>
              <a:rPr lang="en-US" dirty="0"/>
              <a:t>Slide </a:t>
            </a:r>
            <a:fld id="{629637A9-119A-49DA-BD12-AAC58B377D80}" type="slidenum">
              <a:rPr lang="en-US" smtClean="0"/>
              <a:pPr/>
              <a:t>17</a:t>
            </a:fld>
            <a:endParaRPr lang="en-US" dirty="0"/>
          </a:p>
        </p:txBody>
      </p:sp>
      <p:sp>
        <p:nvSpPr>
          <p:cNvPr id="7" name="TextBox 6">
            <a:extLst>
              <a:ext uri="{FF2B5EF4-FFF2-40B4-BE49-F238E27FC236}">
                <a16:creationId xmlns:a16="http://schemas.microsoft.com/office/drawing/2014/main" id="{97388D90-F43C-4679-B35B-AB896ABB1FE8}"/>
              </a:ext>
            </a:extLst>
          </p:cNvPr>
          <p:cNvSpPr txBox="1"/>
          <p:nvPr/>
        </p:nvSpPr>
        <p:spPr>
          <a:xfrm>
            <a:off x="291823" y="4993966"/>
            <a:ext cx="11181634"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1">
                    <a:lumMod val="75000"/>
                    <a:lumOff val="25000"/>
                  </a:schemeClr>
                </a:solidFill>
              </a:rPr>
              <a:t>Once </a:t>
            </a:r>
            <a:r>
              <a:rPr lang="en-US" sz="2400" dirty="0" err="1">
                <a:solidFill>
                  <a:schemeClr val="tx1">
                    <a:lumMod val="75000"/>
                    <a:lumOff val="25000"/>
                  </a:schemeClr>
                </a:solidFill>
              </a:rPr>
              <a:t>Talazoparib</a:t>
            </a:r>
            <a:r>
              <a:rPr lang="en-US" sz="2400" dirty="0">
                <a:solidFill>
                  <a:schemeClr val="tx1">
                    <a:lumMod val="75000"/>
                    <a:lumOff val="25000"/>
                  </a:schemeClr>
                </a:solidFill>
              </a:rPr>
              <a:t> dose is reduced, patients will continue at the new dose</a:t>
            </a:r>
          </a:p>
          <a:p>
            <a:pPr marL="342900" indent="-342900">
              <a:buFont typeface="Arial" panose="020B0604020202020204" pitchFamily="34" charset="0"/>
              <a:buChar char="•"/>
            </a:pPr>
            <a:r>
              <a:rPr lang="en-US" sz="2400" dirty="0">
                <a:solidFill>
                  <a:schemeClr val="tx1">
                    <a:lumMod val="75000"/>
                    <a:lumOff val="25000"/>
                  </a:schemeClr>
                </a:solidFill>
              </a:rPr>
              <a:t>No </a:t>
            </a:r>
            <a:r>
              <a:rPr lang="en-US" sz="2400" dirty="0" err="1">
                <a:solidFill>
                  <a:schemeClr val="tx1">
                    <a:lumMod val="75000"/>
                    <a:lumOff val="25000"/>
                  </a:schemeClr>
                </a:solidFill>
              </a:rPr>
              <a:t>Talazoparib</a:t>
            </a:r>
            <a:r>
              <a:rPr lang="en-US" sz="2400" dirty="0">
                <a:solidFill>
                  <a:schemeClr val="tx1">
                    <a:lumMod val="75000"/>
                    <a:lumOff val="25000"/>
                  </a:schemeClr>
                </a:solidFill>
              </a:rPr>
              <a:t> dose re-escalations are allowed</a:t>
            </a:r>
          </a:p>
          <a:p>
            <a:pPr marL="342900" indent="-342900">
              <a:buFont typeface="Arial" panose="020B0604020202020204" pitchFamily="34" charset="0"/>
              <a:buChar char="•"/>
            </a:pPr>
            <a:r>
              <a:rPr lang="en-US" sz="2400" dirty="0">
                <a:solidFill>
                  <a:schemeClr val="tx1">
                    <a:lumMod val="75000"/>
                    <a:lumOff val="25000"/>
                  </a:schemeClr>
                </a:solidFill>
              </a:rPr>
              <a:t>Please refer to Section 8.4 for specific dose modification recommendations</a:t>
            </a:r>
          </a:p>
        </p:txBody>
      </p:sp>
    </p:spTree>
    <p:extLst>
      <p:ext uri="{BB962C8B-B14F-4D97-AF65-F5344CB8AC3E}">
        <p14:creationId xmlns:p14="http://schemas.microsoft.com/office/powerpoint/2010/main" val="3544013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34B-A7C9-471C-8610-58D97CA74A3D}"/>
              </a:ext>
            </a:extLst>
          </p:cNvPr>
          <p:cNvSpPr>
            <a:spLocks noGrp="1"/>
          </p:cNvSpPr>
          <p:nvPr>
            <p:ph type="title"/>
          </p:nvPr>
        </p:nvSpPr>
        <p:spPr/>
        <p:txBody>
          <a:bodyPr/>
          <a:lstStyle/>
          <a:p>
            <a:r>
              <a:rPr lang="en-US" dirty="0"/>
              <a:t>S1900C Contacts</a:t>
            </a:r>
          </a:p>
        </p:txBody>
      </p:sp>
      <p:sp>
        <p:nvSpPr>
          <p:cNvPr id="3" name="Content Placeholder 2">
            <a:extLst>
              <a:ext uri="{FF2B5EF4-FFF2-40B4-BE49-F238E27FC236}">
                <a16:creationId xmlns:a16="http://schemas.microsoft.com/office/drawing/2014/main" id="{D0C3B360-D712-4915-AAC1-D9928253023E}"/>
              </a:ext>
            </a:extLst>
          </p:cNvPr>
          <p:cNvSpPr>
            <a:spLocks noGrp="1"/>
          </p:cNvSpPr>
          <p:nvPr>
            <p:ph sz="half" idx="1"/>
          </p:nvPr>
        </p:nvSpPr>
        <p:spPr/>
        <p:txBody>
          <a:bodyPr>
            <a:normAutofit/>
          </a:bodyPr>
          <a:lstStyle/>
          <a:p>
            <a:pPr marL="0" indent="0">
              <a:buNone/>
            </a:pPr>
            <a:r>
              <a:rPr lang="en-US" sz="2600" b="1" dirty="0">
                <a:solidFill>
                  <a:srgbClr val="0070C0"/>
                </a:solidFill>
              </a:rPr>
              <a:t>Study Chairs:</a:t>
            </a:r>
          </a:p>
          <a:p>
            <a:r>
              <a:rPr lang="en-US" sz="2400" dirty="0"/>
              <a:t>Dr. </a:t>
            </a:r>
            <a:r>
              <a:rPr lang="en-US" sz="2400" dirty="0" err="1"/>
              <a:t>Ferdinandos</a:t>
            </a:r>
            <a:r>
              <a:rPr lang="en-US" sz="2400" dirty="0"/>
              <a:t> </a:t>
            </a:r>
            <a:r>
              <a:rPr lang="en-US" sz="2400" dirty="0" err="1"/>
              <a:t>Skoulidis</a:t>
            </a:r>
            <a:r>
              <a:rPr lang="en-US" sz="2400" dirty="0"/>
              <a:t> (Chair)</a:t>
            </a:r>
          </a:p>
          <a:p>
            <a:pPr lvl="1">
              <a:lnSpc>
                <a:spcPct val="100000"/>
              </a:lnSpc>
              <a:buFont typeface="Calibri" panose="020F0502020204030204" pitchFamily="34" charset="0"/>
              <a:buChar char="−"/>
            </a:pPr>
            <a:r>
              <a:rPr lang="en-US" sz="2000" dirty="0"/>
              <a:t>University of Texas/MD Anderson Cancer Center</a:t>
            </a:r>
          </a:p>
          <a:p>
            <a:pPr lvl="1">
              <a:lnSpc>
                <a:spcPct val="100000"/>
              </a:lnSpc>
              <a:buFont typeface="Calibri" panose="020F0502020204030204" pitchFamily="34" charset="0"/>
              <a:buChar char="−"/>
            </a:pPr>
            <a:endParaRPr lang="en-US" sz="2000" dirty="0"/>
          </a:p>
          <a:p>
            <a:r>
              <a:rPr lang="en-US" sz="2400" dirty="0"/>
              <a:t>Dr. Jennifer Marie Suga (Co-Chair)</a:t>
            </a:r>
          </a:p>
          <a:p>
            <a:pPr lvl="1">
              <a:lnSpc>
                <a:spcPct val="100000"/>
              </a:lnSpc>
              <a:buFont typeface="Calibri" panose="020F0502020204030204" pitchFamily="34" charset="0"/>
              <a:buChar char="−"/>
            </a:pPr>
            <a:r>
              <a:rPr lang="en-US" sz="2000" dirty="0"/>
              <a:t>Kaiser Permanente Northern California </a:t>
            </a:r>
          </a:p>
          <a:p>
            <a:endParaRPr lang="en-US" sz="2400" dirty="0"/>
          </a:p>
        </p:txBody>
      </p:sp>
      <p:sp>
        <p:nvSpPr>
          <p:cNvPr id="5" name="Content Placeholder 4">
            <a:extLst>
              <a:ext uri="{FF2B5EF4-FFF2-40B4-BE49-F238E27FC236}">
                <a16:creationId xmlns:a16="http://schemas.microsoft.com/office/drawing/2014/main" id="{4660EEB5-1BE1-4507-97F7-35A457C60A9B}"/>
              </a:ext>
            </a:extLst>
          </p:cNvPr>
          <p:cNvSpPr>
            <a:spLocks noGrp="1"/>
          </p:cNvSpPr>
          <p:nvPr>
            <p:ph sz="half" idx="2"/>
          </p:nvPr>
        </p:nvSpPr>
        <p:spPr>
          <a:xfrm>
            <a:off x="6841065" y="1845735"/>
            <a:ext cx="5013477" cy="4023360"/>
          </a:xfrm>
        </p:spPr>
        <p:txBody>
          <a:bodyPr>
            <a:normAutofit/>
          </a:bodyPr>
          <a:lstStyle/>
          <a:p>
            <a:pPr marL="0" indent="0">
              <a:buNone/>
            </a:pPr>
            <a:r>
              <a:rPr lang="en-US" sz="2600" b="1" dirty="0">
                <a:solidFill>
                  <a:srgbClr val="0070C0"/>
                </a:solidFill>
              </a:rPr>
              <a:t>Questions:</a:t>
            </a:r>
          </a:p>
          <a:p>
            <a:pPr marL="0" indent="0">
              <a:buNone/>
            </a:pPr>
            <a:r>
              <a:rPr lang="en-US" sz="2400" dirty="0"/>
              <a:t>Medical Questions for Study Chairs:</a:t>
            </a:r>
          </a:p>
          <a:p>
            <a:pPr marL="0" indent="0">
              <a:buNone/>
            </a:pPr>
            <a:r>
              <a:rPr lang="en-US" sz="2400" dirty="0">
                <a:solidFill>
                  <a:srgbClr val="0070C0"/>
                </a:solidFill>
                <a:hlinkClick r:id="rId2">
                  <a:extLst>
                    <a:ext uri="{A12FA001-AC4F-418D-AE19-62706E023703}">
                      <ahyp:hlinkClr xmlns:ahyp="http://schemas.microsoft.com/office/drawing/2018/hyperlinkcolor" val="tx"/>
                    </a:ext>
                  </a:extLst>
                </a:hlinkClick>
              </a:rPr>
              <a:t>S1900CMedicalQuery@swog.org</a:t>
            </a:r>
            <a:r>
              <a:rPr lang="en-US" sz="2400" dirty="0">
                <a:solidFill>
                  <a:srgbClr val="0070C0"/>
                </a:solidFill>
              </a:rPr>
              <a:t> </a:t>
            </a:r>
          </a:p>
          <a:p>
            <a:pPr marL="0" indent="0">
              <a:buNone/>
            </a:pPr>
            <a:r>
              <a:rPr lang="en-US" sz="2400" dirty="0"/>
              <a:t>Eligibility/Specimen/Data Submissions: </a:t>
            </a:r>
            <a:r>
              <a:rPr lang="en-US" sz="2400" dirty="0">
                <a:solidFill>
                  <a:srgbClr val="0070C0"/>
                </a:solidFill>
                <a:hlinkClick r:id="rId3">
                  <a:extLst>
                    <a:ext uri="{A12FA001-AC4F-418D-AE19-62706E023703}">
                      <ahyp:hlinkClr xmlns:ahyp="http://schemas.microsoft.com/office/drawing/2018/hyperlinkcolor" val="tx"/>
                    </a:ext>
                  </a:extLst>
                </a:hlinkClick>
              </a:rPr>
              <a:t>LUNGMAPquestion@crab.org</a:t>
            </a:r>
            <a:endParaRPr lang="en-US" sz="2400" dirty="0">
              <a:solidFill>
                <a:srgbClr val="0070C0"/>
              </a:solidFill>
            </a:endParaRPr>
          </a:p>
          <a:p>
            <a:pPr marL="0" indent="0">
              <a:buNone/>
            </a:pPr>
            <a:r>
              <a:rPr lang="en-US" sz="2400" dirty="0"/>
              <a:t>General Protocol/Regulatory:       </a:t>
            </a:r>
            <a:r>
              <a:rPr lang="en-US" sz="2400" dirty="0">
                <a:solidFill>
                  <a:srgbClr val="0070C0"/>
                </a:solidFill>
                <a:hlinkClick r:id="rId4">
                  <a:extLst>
                    <a:ext uri="{A12FA001-AC4F-418D-AE19-62706E023703}">
                      <ahyp:hlinkClr xmlns:ahyp="http://schemas.microsoft.com/office/drawing/2018/hyperlinkcolor" val="tx"/>
                    </a:ext>
                  </a:extLst>
                </a:hlinkClick>
              </a:rPr>
              <a:t>lgildner@swog.org</a:t>
            </a:r>
            <a:r>
              <a:rPr lang="en-US" sz="2400" dirty="0">
                <a:solidFill>
                  <a:srgbClr val="0070C0"/>
                </a:solidFill>
              </a:rPr>
              <a:t> </a:t>
            </a:r>
            <a:r>
              <a:rPr lang="en-US" sz="2400" dirty="0"/>
              <a:t>or </a:t>
            </a:r>
            <a:r>
              <a:rPr lang="en-US" sz="2400" dirty="0">
                <a:solidFill>
                  <a:srgbClr val="0070C0"/>
                </a:solidFill>
                <a:hlinkClick r:id="rId5">
                  <a:extLst>
                    <a:ext uri="{A12FA001-AC4F-418D-AE19-62706E023703}">
                      <ahyp:hlinkClr xmlns:ahyp="http://schemas.microsoft.com/office/drawing/2018/hyperlinkcolor" val="tx"/>
                    </a:ext>
                  </a:extLst>
                </a:hlinkClick>
              </a:rPr>
              <a:t>mnorman@swog.org</a:t>
            </a:r>
            <a:r>
              <a:rPr lang="en-US" sz="2400" dirty="0">
                <a:solidFill>
                  <a:srgbClr val="0070C0"/>
                </a:solidFill>
              </a:rPr>
              <a:t> </a:t>
            </a:r>
          </a:p>
          <a:p>
            <a:endParaRPr lang="en-US" dirty="0"/>
          </a:p>
        </p:txBody>
      </p:sp>
      <p:sp>
        <p:nvSpPr>
          <p:cNvPr id="4" name="Slide Number Placeholder 3">
            <a:extLst>
              <a:ext uri="{FF2B5EF4-FFF2-40B4-BE49-F238E27FC236}">
                <a16:creationId xmlns:a16="http://schemas.microsoft.com/office/drawing/2014/main" id="{22796201-A78D-4641-9F7A-487BA5F24FFE}"/>
              </a:ext>
            </a:extLst>
          </p:cNvPr>
          <p:cNvSpPr>
            <a:spLocks noGrp="1"/>
          </p:cNvSpPr>
          <p:nvPr>
            <p:ph type="sldNum" sz="quarter" idx="12"/>
          </p:nvPr>
        </p:nvSpPr>
        <p:spPr/>
        <p:txBody>
          <a:bodyPr/>
          <a:lstStyle/>
          <a:p>
            <a:r>
              <a:rPr lang="en-US" dirty="0"/>
              <a:t>Slide </a:t>
            </a:r>
            <a:fld id="{629637A9-119A-49DA-BD12-AAC58B377D80}" type="slidenum">
              <a:rPr lang="en-US" smtClean="0"/>
              <a:pPr/>
              <a:t>18</a:t>
            </a:fld>
            <a:endParaRPr lang="en-US" dirty="0"/>
          </a:p>
        </p:txBody>
      </p:sp>
      <p:pic>
        <p:nvPicPr>
          <p:cNvPr id="6" name="Picture 5">
            <a:extLst>
              <a:ext uri="{FF2B5EF4-FFF2-40B4-BE49-F238E27FC236}">
                <a16:creationId xmlns:a16="http://schemas.microsoft.com/office/drawing/2014/main" id="{0E33C33E-342B-4E78-90BF-BB61EE46D00F}"/>
              </a:ext>
            </a:extLst>
          </p:cNvPr>
          <p:cNvPicPr>
            <a:picLocks noChangeAspect="1"/>
          </p:cNvPicPr>
          <p:nvPr/>
        </p:nvPicPr>
        <p:blipFill>
          <a:blip r:embed="rId6"/>
          <a:stretch>
            <a:fillRect/>
          </a:stretch>
        </p:blipFill>
        <p:spPr>
          <a:xfrm>
            <a:off x="5345547" y="1902274"/>
            <a:ext cx="1138518" cy="1581380"/>
          </a:xfrm>
          <a:prstGeom prst="rect">
            <a:avLst/>
          </a:prstGeom>
        </p:spPr>
      </p:pic>
      <p:pic>
        <p:nvPicPr>
          <p:cNvPr id="7" name="Picture 6">
            <a:extLst>
              <a:ext uri="{FF2B5EF4-FFF2-40B4-BE49-F238E27FC236}">
                <a16:creationId xmlns:a16="http://schemas.microsoft.com/office/drawing/2014/main" id="{F6BE0FDE-5FC6-4C02-9256-986895FA871B}"/>
              </a:ext>
            </a:extLst>
          </p:cNvPr>
          <p:cNvPicPr>
            <a:picLocks noChangeAspect="1"/>
          </p:cNvPicPr>
          <p:nvPr/>
        </p:nvPicPr>
        <p:blipFill>
          <a:blip r:embed="rId7"/>
          <a:stretch>
            <a:fillRect/>
          </a:stretch>
        </p:blipFill>
        <p:spPr>
          <a:xfrm>
            <a:off x="5345547" y="3540193"/>
            <a:ext cx="1138518" cy="1530510"/>
          </a:xfrm>
          <a:prstGeom prst="rect">
            <a:avLst/>
          </a:prstGeom>
        </p:spPr>
      </p:pic>
    </p:spTree>
    <p:extLst>
      <p:ext uri="{BB962C8B-B14F-4D97-AF65-F5344CB8AC3E}">
        <p14:creationId xmlns:p14="http://schemas.microsoft.com/office/powerpoint/2010/main" val="2302725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p:txBody>
          <a:bodyPr>
            <a:normAutofit/>
          </a:bodyPr>
          <a:lstStyle/>
          <a:p>
            <a:r>
              <a:rPr lang="en-US" sz="8000" dirty="0"/>
              <a:t>S1900C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p:txBody>
          <a:bodyPr>
            <a:normAutofit/>
          </a:bodyPr>
          <a:lstStyle/>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r>
              <a:rPr lang="en-US"/>
              <a:t>Slide </a:t>
            </a:r>
            <a:fld id="{4FAB73BC-B049-4115-A692-8D63A059BFB8}" type="slidenum">
              <a:rPr lang="en-US" smtClean="0"/>
              <a:pPr/>
              <a:t>19</a:t>
            </a:fld>
            <a:endParaRPr lang="en-US" dirty="0"/>
          </a:p>
        </p:txBody>
      </p:sp>
      <p:sp>
        <p:nvSpPr>
          <p:cNvPr id="7" name="Speech Bubble: Oval 6">
            <a:extLst>
              <a:ext uri="{FF2B5EF4-FFF2-40B4-BE49-F238E27FC236}">
                <a16:creationId xmlns:a16="http://schemas.microsoft.com/office/drawing/2014/main" id="{1B26729B-A6DD-4B66-ADB7-E9354AFA1086}"/>
              </a:ext>
            </a:extLst>
          </p:cNvPr>
          <p:cNvSpPr/>
          <p:nvPr/>
        </p:nvSpPr>
        <p:spPr>
          <a:xfrm>
            <a:off x="7850863" y="253626"/>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Please </a:t>
            </a:r>
          </a:p>
          <a:p>
            <a:pPr algn="ctr"/>
            <a:r>
              <a:rPr lang="en-US" sz="2400" dirty="0">
                <a:solidFill>
                  <a:schemeClr val="tx1"/>
                </a:solidFill>
              </a:rPr>
              <a:t>“raise your hand” in WebEx or place questions in the chat box. </a:t>
            </a:r>
          </a:p>
        </p:txBody>
      </p:sp>
    </p:spTree>
    <p:extLst>
      <p:ext uri="{BB962C8B-B14F-4D97-AF65-F5344CB8AC3E}">
        <p14:creationId xmlns:p14="http://schemas.microsoft.com/office/powerpoint/2010/main" val="353550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A66E4-90E8-4BA7-B22B-4E6FCF926487}"/>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0687BD34-E0DD-40CF-A87F-E939ED225920}"/>
              </a:ext>
            </a:extLst>
          </p:cNvPr>
          <p:cNvSpPr>
            <a:spLocks noGrp="1"/>
          </p:cNvSpPr>
          <p:nvPr>
            <p:ph idx="1"/>
          </p:nvPr>
        </p:nvSpPr>
        <p:spPr>
          <a:xfrm>
            <a:off x="609600" y="1570181"/>
            <a:ext cx="10546080" cy="4673601"/>
          </a:xfrm>
        </p:spPr>
        <p:txBody>
          <a:bodyPr>
            <a:normAutofit fontScale="70000" lnSpcReduction="20000"/>
          </a:bodyPr>
          <a:lstStyle/>
          <a:p>
            <a:r>
              <a:rPr lang="en-US" sz="2400" dirty="0"/>
              <a:t>Study Updates</a:t>
            </a:r>
          </a:p>
          <a:p>
            <a:pPr lvl="1"/>
            <a:r>
              <a:rPr lang="en-US" sz="2200" dirty="0"/>
              <a:t>Roy Herbst, MD, PhD, Lung-MAP Chair</a:t>
            </a:r>
          </a:p>
          <a:p>
            <a:r>
              <a:rPr lang="en-US" sz="2400" dirty="0"/>
              <a:t>S1900C Training</a:t>
            </a:r>
          </a:p>
          <a:p>
            <a:pPr lvl="1"/>
            <a:r>
              <a:rPr lang="en-US" sz="2200" dirty="0" err="1"/>
              <a:t>Ferdinandos</a:t>
            </a:r>
            <a:r>
              <a:rPr lang="en-US" sz="2200" dirty="0"/>
              <a:t> </a:t>
            </a:r>
            <a:r>
              <a:rPr lang="en-US" sz="2200" dirty="0" err="1"/>
              <a:t>Skoulidis</a:t>
            </a:r>
            <a:r>
              <a:rPr lang="en-US" sz="2200" dirty="0"/>
              <a:t>, MD, S1900C Chair</a:t>
            </a:r>
          </a:p>
          <a:p>
            <a:pPr lvl="1"/>
            <a:r>
              <a:rPr lang="en-US" sz="2200" dirty="0"/>
              <a:t>Jennifer Marie Suga, MD, S1900C Co-Chair</a:t>
            </a:r>
          </a:p>
          <a:p>
            <a:r>
              <a:rPr lang="en-US" sz="2400" dirty="0"/>
              <a:t>S1900C Q &amp; A – All attendees</a:t>
            </a:r>
          </a:p>
          <a:p>
            <a:r>
              <a:rPr lang="en-US" sz="2400" dirty="0"/>
              <a:t>S1900B Training</a:t>
            </a:r>
          </a:p>
          <a:p>
            <a:pPr lvl="1"/>
            <a:r>
              <a:rPr lang="en-US" sz="2200" dirty="0"/>
              <a:t>Yasir </a:t>
            </a:r>
            <a:r>
              <a:rPr lang="en-US" sz="2200" dirty="0" err="1"/>
              <a:t>Elamin</a:t>
            </a:r>
            <a:r>
              <a:rPr lang="en-US" sz="2200" dirty="0"/>
              <a:t>, MD, S1900B Chair</a:t>
            </a:r>
          </a:p>
          <a:p>
            <a:pPr lvl="1"/>
            <a:r>
              <a:rPr lang="en-US" sz="2200" dirty="0"/>
              <a:t>Mary Redman, PhD, Lead Biostatistician </a:t>
            </a:r>
          </a:p>
          <a:p>
            <a:r>
              <a:rPr lang="en-US" sz="2400" dirty="0"/>
              <a:t>S1900B Q &amp; A – All attendees</a:t>
            </a:r>
            <a:endParaRPr lang="en-US" sz="2400" dirty="0">
              <a:highlight>
                <a:srgbClr val="FFFF00"/>
              </a:highlight>
            </a:endParaRPr>
          </a:p>
          <a:p>
            <a:r>
              <a:rPr lang="en-US" sz="2400" dirty="0"/>
              <a:t>Overview of S1900D (protocol in development)</a:t>
            </a:r>
          </a:p>
          <a:p>
            <a:pPr lvl="1"/>
            <a:r>
              <a:rPr lang="en-US" sz="2200" dirty="0"/>
              <a:t>Paul Paik, MD, S1900D Chair</a:t>
            </a:r>
          </a:p>
          <a:p>
            <a:r>
              <a:rPr lang="en-US" sz="2400" dirty="0"/>
              <a:t>Monitoring of Registration Studies &amp; Delegation Task Log</a:t>
            </a:r>
          </a:p>
          <a:p>
            <a:pPr lvl="1"/>
            <a:r>
              <a:rPr lang="en-US" sz="2000" dirty="0"/>
              <a:t>Elaine Armstrong, MS, SWOG QA Manager</a:t>
            </a:r>
          </a:p>
          <a:p>
            <a:r>
              <a:rPr lang="en-US" sz="2400" dirty="0"/>
              <a:t>General Q &amp; A – All attendees</a:t>
            </a:r>
          </a:p>
          <a:p>
            <a:endParaRPr lang="en-US" sz="2200" dirty="0"/>
          </a:p>
        </p:txBody>
      </p:sp>
      <p:sp>
        <p:nvSpPr>
          <p:cNvPr id="4" name="Slide Number Placeholder 3">
            <a:extLst>
              <a:ext uri="{FF2B5EF4-FFF2-40B4-BE49-F238E27FC236}">
                <a16:creationId xmlns:a16="http://schemas.microsoft.com/office/drawing/2014/main" id="{E41C1DA4-539F-4B27-BE88-3898759AC857}"/>
              </a:ext>
            </a:extLst>
          </p:cNvPr>
          <p:cNvSpPr>
            <a:spLocks noGrp="1"/>
          </p:cNvSpPr>
          <p:nvPr>
            <p:ph type="sldNum" sz="quarter" idx="12"/>
          </p:nvPr>
        </p:nvSpPr>
        <p:spPr/>
        <p:txBody>
          <a:bodyPr/>
          <a:lstStyle/>
          <a:p>
            <a:r>
              <a:rPr lang="en-US"/>
              <a:t>Slide </a:t>
            </a:r>
            <a:fld id="{4FAB73BC-B049-4115-A692-8D63A059BFB8}" type="slidenum">
              <a:rPr lang="en-US" smtClean="0"/>
              <a:pPr/>
              <a:t>2</a:t>
            </a:fld>
            <a:endParaRPr lang="en-US" dirty="0"/>
          </a:p>
        </p:txBody>
      </p:sp>
      <p:sp>
        <p:nvSpPr>
          <p:cNvPr id="7" name="Speech Bubble: Oval 6">
            <a:extLst>
              <a:ext uri="{FF2B5EF4-FFF2-40B4-BE49-F238E27FC236}">
                <a16:creationId xmlns:a16="http://schemas.microsoft.com/office/drawing/2014/main" id="{75BF3991-3985-42DC-8B48-0F64E1EABA5D}"/>
              </a:ext>
            </a:extLst>
          </p:cNvPr>
          <p:cNvSpPr/>
          <p:nvPr/>
        </p:nvSpPr>
        <p:spPr>
          <a:xfrm>
            <a:off x="7474755" y="1845734"/>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There will be a Q &amp; A session at the end of the presentations.</a:t>
            </a:r>
          </a:p>
        </p:txBody>
      </p:sp>
    </p:spTree>
    <p:extLst>
      <p:ext uri="{BB962C8B-B14F-4D97-AF65-F5344CB8AC3E}">
        <p14:creationId xmlns:p14="http://schemas.microsoft.com/office/powerpoint/2010/main" val="182163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10A801-8281-4499-8763-ED60C1DD0CD3}"/>
              </a:ext>
            </a:extLst>
          </p:cNvPr>
          <p:cNvSpPr>
            <a:spLocks noGrp="1"/>
          </p:cNvSpPr>
          <p:nvPr>
            <p:ph type="ctrTitle"/>
          </p:nvPr>
        </p:nvSpPr>
        <p:spPr/>
        <p:txBody>
          <a:bodyPr/>
          <a:lstStyle/>
          <a:p>
            <a:r>
              <a:rPr lang="en-US" dirty="0"/>
              <a:t>S1900B</a:t>
            </a:r>
            <a:br>
              <a:rPr lang="en-US" dirty="0"/>
            </a:br>
            <a:r>
              <a:rPr lang="en-US" sz="2400" dirty="0">
                <a:solidFill>
                  <a:prstClr val="black">
                    <a:lumMod val="85000"/>
                    <a:lumOff val="15000"/>
                  </a:prstClr>
                </a:solidFill>
              </a:rPr>
              <a:t>A Phase II Study of LOXO-292 in Patients with RET Fusion-Positive Stage IV or Recurrent Non-Small Cell Lung Cancer </a:t>
            </a:r>
            <a:endParaRPr lang="en-US" dirty="0"/>
          </a:p>
        </p:txBody>
      </p:sp>
      <p:sp>
        <p:nvSpPr>
          <p:cNvPr id="7" name="Subtitle 6">
            <a:extLst>
              <a:ext uri="{FF2B5EF4-FFF2-40B4-BE49-F238E27FC236}">
                <a16:creationId xmlns:a16="http://schemas.microsoft.com/office/drawing/2014/main" id="{7A1A69C8-1DA6-4B06-AECF-714D98058C2D}"/>
              </a:ext>
            </a:extLst>
          </p:cNvPr>
          <p:cNvSpPr>
            <a:spLocks noGrp="1"/>
          </p:cNvSpPr>
          <p:nvPr>
            <p:ph type="subTitle" idx="1"/>
          </p:nvPr>
        </p:nvSpPr>
        <p:spPr>
          <a:xfrm>
            <a:off x="1097280" y="4646238"/>
            <a:ext cx="10058400" cy="1452810"/>
          </a:xfrm>
        </p:spPr>
        <p:txBody>
          <a:bodyPr>
            <a:normAutofit/>
          </a:bodyPr>
          <a:lstStyle/>
          <a:p>
            <a:r>
              <a:rPr lang="en-US" dirty="0"/>
              <a:t>Yasir Y. </a:t>
            </a:r>
            <a:r>
              <a:rPr lang="en-US" dirty="0" err="1"/>
              <a:t>Elamin</a:t>
            </a:r>
            <a:r>
              <a:rPr lang="en-US" dirty="0"/>
              <a:t>, MD, Study Chair</a:t>
            </a:r>
          </a:p>
          <a:p>
            <a:r>
              <a:rPr lang="en-US" dirty="0"/>
              <a:t>Jhanelle E. Gray, MD, Study Co-Chair</a:t>
            </a:r>
          </a:p>
          <a:p>
            <a:r>
              <a:rPr lang="en-US" dirty="0"/>
              <a:t>Mary Redman, PhD, Lead Biostatistician</a:t>
            </a:r>
          </a:p>
        </p:txBody>
      </p:sp>
      <p:sp>
        <p:nvSpPr>
          <p:cNvPr id="5" name="Slide Number Placeholder 4">
            <a:extLst>
              <a:ext uri="{FF2B5EF4-FFF2-40B4-BE49-F238E27FC236}">
                <a16:creationId xmlns:a16="http://schemas.microsoft.com/office/drawing/2014/main" id="{38D0CBD7-A2D3-4A08-974E-26EDA20DA6A6}"/>
              </a:ext>
            </a:extLst>
          </p:cNvPr>
          <p:cNvSpPr>
            <a:spLocks noGrp="1"/>
          </p:cNvSpPr>
          <p:nvPr>
            <p:ph type="sldNum" sz="quarter" idx="12"/>
          </p:nvPr>
        </p:nvSpPr>
        <p:spPr/>
        <p:txBody>
          <a:bodyPr/>
          <a:lstStyle/>
          <a:p>
            <a:r>
              <a:rPr lang="en-US"/>
              <a:t>Slide </a:t>
            </a:r>
            <a:fld id="{4FAB73BC-B049-4115-A692-8D63A059BFB8}" type="slidenum">
              <a:rPr lang="en-US" smtClean="0"/>
              <a:pPr/>
              <a:t>20</a:t>
            </a:fld>
            <a:endParaRPr lang="en-US" dirty="0"/>
          </a:p>
        </p:txBody>
      </p:sp>
      <p:sp>
        <p:nvSpPr>
          <p:cNvPr id="8" name="Explosion: 8 Points 7">
            <a:extLst>
              <a:ext uri="{FF2B5EF4-FFF2-40B4-BE49-F238E27FC236}">
                <a16:creationId xmlns:a16="http://schemas.microsoft.com/office/drawing/2014/main" id="{9493CAF1-2186-410D-B787-7DC5AAB9352A}"/>
              </a:ext>
            </a:extLst>
          </p:cNvPr>
          <p:cNvSpPr/>
          <p:nvPr/>
        </p:nvSpPr>
        <p:spPr>
          <a:xfrm>
            <a:off x="7306041" y="426008"/>
            <a:ext cx="3674534" cy="2756061"/>
          </a:xfrm>
          <a:prstGeom prst="irregularSeal1">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rPr>
              <a:t>Activated</a:t>
            </a:r>
          </a:p>
          <a:p>
            <a:pPr algn="ctr"/>
            <a:r>
              <a:rPr lang="en-US" sz="2000" dirty="0">
                <a:solidFill>
                  <a:schemeClr val="tx1">
                    <a:lumMod val="85000"/>
                    <a:lumOff val="15000"/>
                  </a:schemeClr>
                </a:solidFill>
              </a:rPr>
              <a:t>2/10/20</a:t>
            </a:r>
          </a:p>
        </p:txBody>
      </p:sp>
    </p:spTree>
    <p:extLst>
      <p:ext uri="{BB962C8B-B14F-4D97-AF65-F5344CB8AC3E}">
        <p14:creationId xmlns:p14="http://schemas.microsoft.com/office/powerpoint/2010/main" val="2636181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AA1C63-FFF0-4852-882C-752C24FCF669}"/>
              </a:ext>
            </a:extLst>
          </p:cNvPr>
          <p:cNvSpPr>
            <a:spLocks noGrp="1"/>
          </p:cNvSpPr>
          <p:nvPr>
            <p:ph type="title"/>
          </p:nvPr>
        </p:nvSpPr>
        <p:spPr/>
        <p:txBody>
          <a:bodyPr/>
          <a:lstStyle/>
          <a:p>
            <a:r>
              <a:rPr lang="en-US" dirty="0"/>
              <a:t>S1900B Background</a:t>
            </a:r>
          </a:p>
        </p:txBody>
      </p:sp>
      <p:sp>
        <p:nvSpPr>
          <p:cNvPr id="6" name="Content Placeholder 5">
            <a:extLst>
              <a:ext uri="{FF2B5EF4-FFF2-40B4-BE49-F238E27FC236}">
                <a16:creationId xmlns:a16="http://schemas.microsoft.com/office/drawing/2014/main" id="{CECE2AF4-454D-4580-8646-0E815BD4A12A}"/>
              </a:ext>
            </a:extLst>
          </p:cNvPr>
          <p:cNvSpPr>
            <a:spLocks noGrp="1"/>
          </p:cNvSpPr>
          <p:nvPr>
            <p:ph idx="1"/>
          </p:nvPr>
        </p:nvSpPr>
        <p:spPr/>
        <p:txBody>
          <a:bodyPr>
            <a:normAutofit lnSpcReduction="10000"/>
          </a:bodyPr>
          <a:lstStyle/>
          <a:p>
            <a:pPr>
              <a:lnSpc>
                <a:spcPct val="100000"/>
              </a:lnSpc>
            </a:pPr>
            <a:r>
              <a:rPr lang="en-US" sz="2400" dirty="0"/>
              <a:t>RET is a receptor tyrosine kinase (RTK) with critical roles in normal organogenesis and in the maintenance of several adult tissue types, including neural, neuroendocrine, hematopoietic, and male germ cell. Genetic alterations in the RET gene are implicated in the pathogenesis of several human cancers.</a:t>
            </a:r>
          </a:p>
          <a:p>
            <a:pPr>
              <a:lnSpc>
                <a:spcPct val="100000"/>
              </a:lnSpc>
            </a:pPr>
            <a:r>
              <a:rPr lang="en-US" sz="2400" dirty="0"/>
              <a:t>RET fusions occur in a variety of malignancies, including 1-2% of non-small cell lung cancers (NSCLC). </a:t>
            </a:r>
          </a:p>
          <a:p>
            <a:pPr>
              <a:lnSpc>
                <a:spcPct val="100000"/>
              </a:lnSpc>
            </a:pPr>
            <a:r>
              <a:rPr lang="en-US" sz="2400" dirty="0"/>
              <a:t>LOXO-292 is a novel, highly selective, ATP-competitive small molecule RET inhibitor.</a:t>
            </a:r>
          </a:p>
          <a:p>
            <a:pPr>
              <a:lnSpc>
                <a:spcPct val="100000"/>
              </a:lnSpc>
            </a:pPr>
            <a:r>
              <a:rPr lang="en-US" sz="2400" b="1" u="sng" dirty="0">
                <a:solidFill>
                  <a:srgbClr val="0070C0"/>
                </a:solidFill>
              </a:rPr>
              <a:t>Overall Objective</a:t>
            </a:r>
            <a:r>
              <a:rPr lang="en-US" sz="2400" b="1" dirty="0">
                <a:solidFill>
                  <a:srgbClr val="0070C0"/>
                </a:solidFill>
              </a:rPr>
              <a:t>:</a:t>
            </a:r>
            <a:r>
              <a:rPr lang="en-US" sz="2400" dirty="0">
                <a:solidFill>
                  <a:srgbClr val="0070C0"/>
                </a:solidFill>
              </a:rPr>
              <a:t> </a:t>
            </a:r>
            <a:r>
              <a:rPr lang="en-US" sz="2400" b="1" dirty="0">
                <a:solidFill>
                  <a:srgbClr val="0070C0"/>
                </a:solidFill>
              </a:rPr>
              <a:t>To evaluate if there is evidence that LOXO-292 in previously-treated RET-fusion positive stage IV/recurrent NSCLC patients results in more tumor shrinkage and more durable responses than standard of care. </a:t>
            </a:r>
            <a:endParaRPr lang="en-US" dirty="0"/>
          </a:p>
        </p:txBody>
      </p:sp>
      <p:sp>
        <p:nvSpPr>
          <p:cNvPr id="4" name="Slide Number Placeholder 3">
            <a:extLst>
              <a:ext uri="{FF2B5EF4-FFF2-40B4-BE49-F238E27FC236}">
                <a16:creationId xmlns:a16="http://schemas.microsoft.com/office/drawing/2014/main" id="{5C0D3566-B752-4AA8-AF6C-3E7220ED3ACC}"/>
              </a:ext>
            </a:extLst>
          </p:cNvPr>
          <p:cNvSpPr>
            <a:spLocks noGrp="1"/>
          </p:cNvSpPr>
          <p:nvPr>
            <p:ph type="sldNum" sz="quarter" idx="12"/>
          </p:nvPr>
        </p:nvSpPr>
        <p:spPr/>
        <p:txBody>
          <a:bodyPr/>
          <a:lstStyle/>
          <a:p>
            <a:r>
              <a:rPr lang="en-US"/>
              <a:t>Slide </a:t>
            </a:r>
            <a:fld id="{4FAB73BC-B049-4115-A692-8D63A059BFB8}" type="slidenum">
              <a:rPr lang="en-US" smtClean="0"/>
              <a:pPr/>
              <a:t>21</a:t>
            </a:fld>
            <a:endParaRPr lang="en-US" dirty="0"/>
          </a:p>
        </p:txBody>
      </p:sp>
    </p:spTree>
    <p:extLst>
      <p:ext uri="{BB962C8B-B14F-4D97-AF65-F5344CB8AC3E}">
        <p14:creationId xmlns:p14="http://schemas.microsoft.com/office/powerpoint/2010/main" val="124847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9C27-9C02-40EC-BBF1-1862A2E6FAF5}"/>
              </a:ext>
            </a:extLst>
          </p:cNvPr>
          <p:cNvSpPr>
            <a:spLocks noGrp="1"/>
          </p:cNvSpPr>
          <p:nvPr>
            <p:ph type="title"/>
          </p:nvPr>
        </p:nvSpPr>
        <p:spPr/>
        <p:txBody>
          <a:bodyPr>
            <a:normAutofit/>
          </a:bodyPr>
          <a:lstStyle/>
          <a:p>
            <a:r>
              <a:rPr lang="en-US" sz="4000" dirty="0"/>
              <a:t>RET is activated by two major mechanisms in cancer</a:t>
            </a:r>
          </a:p>
        </p:txBody>
      </p:sp>
      <p:sp>
        <p:nvSpPr>
          <p:cNvPr id="4" name="Slide Number Placeholder 3">
            <a:extLst>
              <a:ext uri="{FF2B5EF4-FFF2-40B4-BE49-F238E27FC236}">
                <a16:creationId xmlns:a16="http://schemas.microsoft.com/office/drawing/2014/main" id="{9EC5CA90-07D0-4A6E-B0E7-B1A0ED3BB668}"/>
              </a:ext>
            </a:extLst>
          </p:cNvPr>
          <p:cNvSpPr>
            <a:spLocks noGrp="1"/>
          </p:cNvSpPr>
          <p:nvPr>
            <p:ph type="sldNum" sz="quarter" idx="12"/>
          </p:nvPr>
        </p:nvSpPr>
        <p:spPr/>
        <p:txBody>
          <a:bodyPr/>
          <a:lstStyle/>
          <a:p>
            <a:r>
              <a:rPr lang="en-US" dirty="0"/>
              <a:t>Slide </a:t>
            </a:r>
            <a:fld id="{629637A9-119A-49DA-BD12-AAC58B377D80}" type="slidenum">
              <a:rPr lang="en-US" smtClean="0"/>
              <a:pPr/>
              <a:t>22</a:t>
            </a:fld>
            <a:endParaRPr lang="en-US" dirty="0"/>
          </a:p>
        </p:txBody>
      </p:sp>
      <p:pic>
        <p:nvPicPr>
          <p:cNvPr id="5" name="Picture 4">
            <a:extLst>
              <a:ext uri="{FF2B5EF4-FFF2-40B4-BE49-F238E27FC236}">
                <a16:creationId xmlns:a16="http://schemas.microsoft.com/office/drawing/2014/main" id="{9EE8C4EE-FD0F-4931-BA4B-7E40C20E9BA5}"/>
              </a:ext>
            </a:extLst>
          </p:cNvPr>
          <p:cNvPicPr>
            <a:picLocks noChangeAspect="1"/>
          </p:cNvPicPr>
          <p:nvPr/>
        </p:nvPicPr>
        <p:blipFill>
          <a:blip r:embed="rId2"/>
          <a:stretch>
            <a:fillRect/>
          </a:stretch>
        </p:blipFill>
        <p:spPr>
          <a:xfrm>
            <a:off x="108722" y="1631186"/>
            <a:ext cx="11547835" cy="4006391"/>
          </a:xfrm>
          <a:prstGeom prst="rect">
            <a:avLst/>
          </a:prstGeom>
        </p:spPr>
      </p:pic>
      <p:sp>
        <p:nvSpPr>
          <p:cNvPr id="6" name="TextBox 2">
            <a:extLst>
              <a:ext uri="{FF2B5EF4-FFF2-40B4-BE49-F238E27FC236}">
                <a16:creationId xmlns:a16="http://schemas.microsoft.com/office/drawing/2014/main" id="{57854931-0D39-46D8-8C11-E54C66A2367B}"/>
              </a:ext>
            </a:extLst>
          </p:cNvPr>
          <p:cNvSpPr txBox="1">
            <a:spLocks noChangeArrowheads="1"/>
          </p:cNvSpPr>
          <p:nvPr/>
        </p:nvSpPr>
        <p:spPr bwMode="auto">
          <a:xfrm>
            <a:off x="108722" y="5739808"/>
            <a:ext cx="789102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00000"/>
                </a:solidFill>
                <a:latin typeface="Gill Sans" pitchFamily="2" charset="0"/>
                <a:ea typeface="Heiti SC Light" pitchFamily="2" charset="-122"/>
                <a:sym typeface="Gill Sans" pitchFamily="2" charset="0"/>
              </a:defRPr>
            </a:lvl1pPr>
            <a:lvl2pPr marL="742950" indent="-285750">
              <a:defRPr sz="1200">
                <a:solidFill>
                  <a:srgbClr val="000000"/>
                </a:solidFill>
                <a:latin typeface="Gill Sans" pitchFamily="2" charset="0"/>
                <a:ea typeface="Heiti SC Light" pitchFamily="2" charset="-122"/>
                <a:sym typeface="Gill Sans" pitchFamily="2" charset="0"/>
              </a:defRPr>
            </a:lvl2pPr>
            <a:lvl3pPr marL="1143000" indent="-228600">
              <a:defRPr sz="1200">
                <a:solidFill>
                  <a:srgbClr val="000000"/>
                </a:solidFill>
                <a:latin typeface="Gill Sans" pitchFamily="2" charset="0"/>
                <a:ea typeface="Heiti SC Light" pitchFamily="2" charset="-122"/>
                <a:sym typeface="Gill Sans" pitchFamily="2" charset="0"/>
              </a:defRPr>
            </a:lvl3pPr>
            <a:lvl4pPr marL="1600200" indent="-228600">
              <a:defRPr sz="1200">
                <a:solidFill>
                  <a:srgbClr val="000000"/>
                </a:solidFill>
                <a:latin typeface="Gill Sans" pitchFamily="2" charset="0"/>
                <a:ea typeface="Heiti SC Light" pitchFamily="2" charset="-122"/>
                <a:sym typeface="Gill Sans" pitchFamily="2" charset="0"/>
              </a:defRPr>
            </a:lvl4pPr>
            <a:lvl5pPr marL="2057400" indent="-228600">
              <a:defRPr sz="1200">
                <a:solidFill>
                  <a:srgbClr val="000000"/>
                </a:solidFill>
                <a:latin typeface="Gill Sans" pitchFamily="2" charset="0"/>
                <a:ea typeface="Heiti SC Light" pitchFamily="2" charset="-122"/>
                <a:sym typeface="Gill Sans" pitchFamily="2" charset="0"/>
              </a:defRPr>
            </a:lvl5pPr>
            <a:lvl6pPr marL="25146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6pPr>
            <a:lvl7pPr marL="29718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7pPr>
            <a:lvl8pPr marL="34290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8pPr>
            <a:lvl9pPr marL="38862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9pPr>
          </a:lstStyle>
          <a:p>
            <a:pPr lvl="0">
              <a:defRPr/>
            </a:pPr>
            <a:r>
              <a:rPr lang="en-US" sz="1100" dirty="0" err="1">
                <a:solidFill>
                  <a:schemeClr val="tx1">
                    <a:lumMod val="75000"/>
                    <a:lumOff val="25000"/>
                  </a:schemeClr>
                </a:solidFill>
                <a:latin typeface="Arial Narrow" panose="020B0606020202030204" pitchFamily="34" charset="0"/>
                <a:cs typeface="Arial" panose="020B0604020202020204" pitchFamily="34" charset="0"/>
              </a:rPr>
              <a:t>Drilon</a:t>
            </a:r>
            <a:r>
              <a:rPr lang="en-US" sz="1100" dirty="0">
                <a:solidFill>
                  <a:schemeClr val="tx1">
                    <a:lumMod val="75000"/>
                    <a:lumOff val="25000"/>
                  </a:schemeClr>
                </a:solidFill>
                <a:latin typeface="Arial Narrow" panose="020B0606020202030204" pitchFamily="34" charset="0"/>
                <a:cs typeface="Arial" panose="020B0604020202020204" pitchFamily="34" charset="0"/>
              </a:rPr>
              <a:t> et al. Nat Rev Clin Oncol 2018;15:151–67; Kato et al. Clin Cancer Res 2017; 23:1988–97; </a:t>
            </a:r>
            <a:r>
              <a:rPr lang="en-US" sz="1100" dirty="0" err="1">
                <a:solidFill>
                  <a:schemeClr val="tx1">
                    <a:lumMod val="75000"/>
                    <a:lumOff val="25000"/>
                  </a:schemeClr>
                </a:solidFill>
                <a:latin typeface="Arial Narrow" panose="020B0606020202030204" pitchFamily="34" charset="0"/>
                <a:cs typeface="Arial" panose="020B0604020202020204" pitchFamily="34" charset="0"/>
              </a:rPr>
              <a:t>Pietrantonio</a:t>
            </a:r>
            <a:r>
              <a:rPr lang="en-US" sz="1100" dirty="0">
                <a:solidFill>
                  <a:schemeClr val="tx1">
                    <a:lumMod val="75000"/>
                    <a:lumOff val="25000"/>
                  </a:schemeClr>
                </a:solidFill>
                <a:latin typeface="Arial Narrow" panose="020B0606020202030204" pitchFamily="34" charset="0"/>
                <a:cs typeface="Arial" panose="020B0604020202020204" pitchFamily="34" charset="0"/>
              </a:rPr>
              <a:t> et al. </a:t>
            </a:r>
            <a:r>
              <a:rPr lang="it-IT" sz="1100" dirty="0">
                <a:solidFill>
                  <a:schemeClr val="tx1">
                    <a:lumMod val="75000"/>
                    <a:lumOff val="25000"/>
                  </a:schemeClr>
                </a:solidFill>
                <a:latin typeface="Arial Narrow" panose="020B0606020202030204" pitchFamily="34" charset="0"/>
                <a:cs typeface="Arial" panose="020B0604020202020204" pitchFamily="34" charset="0"/>
              </a:rPr>
              <a:t>Ann Oncol 2018;Mar 10</a:t>
            </a:r>
            <a:r>
              <a:rPr lang="en-US" sz="1100" dirty="0">
                <a:solidFill>
                  <a:schemeClr val="tx1">
                    <a:lumMod val="75000"/>
                    <a:lumOff val="25000"/>
                  </a:schemeClr>
                </a:solidFill>
                <a:latin typeface="Arial Narrow" panose="020B0606020202030204" pitchFamily="34" charset="0"/>
                <a:cs typeface="Arial" panose="020B0604020202020204" pitchFamily="34" charset="0"/>
              </a:rPr>
              <a:t>; </a:t>
            </a:r>
            <a:r>
              <a:rPr lang="en-US" altLang="en-US" sz="1100" dirty="0" err="1">
                <a:solidFill>
                  <a:schemeClr val="tx1">
                    <a:lumMod val="75000"/>
                    <a:lumOff val="25000"/>
                  </a:schemeClr>
                </a:solidFill>
                <a:latin typeface="Arial Narrow" panose="020B0606020202030204" pitchFamily="34" charset="0"/>
                <a:cs typeface="Arial" panose="020B0604020202020204" pitchFamily="34" charset="0"/>
              </a:rPr>
              <a:t>Su</a:t>
            </a:r>
            <a:r>
              <a:rPr lang="en-US" altLang="en-US" sz="1100" dirty="0">
                <a:solidFill>
                  <a:schemeClr val="tx1">
                    <a:lumMod val="75000"/>
                    <a:lumOff val="25000"/>
                  </a:schemeClr>
                </a:solidFill>
                <a:latin typeface="Arial Narrow" panose="020B0606020202030204" pitchFamily="34" charset="0"/>
                <a:cs typeface="Arial" panose="020B0604020202020204" pitchFamily="34" charset="0"/>
              </a:rPr>
              <a:t> et al. </a:t>
            </a:r>
            <a:r>
              <a:rPr lang="en-US" altLang="en-US" sz="1100" dirty="0" err="1">
                <a:solidFill>
                  <a:schemeClr val="tx1">
                    <a:lumMod val="75000"/>
                    <a:lumOff val="25000"/>
                  </a:schemeClr>
                </a:solidFill>
                <a:latin typeface="Arial Narrow" panose="020B0606020202030204" pitchFamily="34" charset="0"/>
                <a:cs typeface="Arial" panose="020B0604020202020204" pitchFamily="34" charset="0"/>
              </a:rPr>
              <a:t>PLoS</a:t>
            </a:r>
            <a:r>
              <a:rPr lang="en-US" altLang="en-US" sz="1100" dirty="0">
                <a:solidFill>
                  <a:schemeClr val="tx1">
                    <a:lumMod val="75000"/>
                    <a:lumOff val="25000"/>
                  </a:schemeClr>
                </a:solidFill>
                <a:latin typeface="Arial Narrow" panose="020B0606020202030204" pitchFamily="34" charset="0"/>
                <a:cs typeface="Arial" panose="020B0604020202020204" pitchFamily="34" charset="0"/>
              </a:rPr>
              <a:t> One 2016;11(11)</a:t>
            </a:r>
            <a:endParaRPr kumimoji="0" lang="en-US" altLang="en-US" sz="1100" i="0" strike="noStrike" kern="1200" cap="none" spc="0" normalizeH="0" baseline="0" noProof="0" dirty="0">
              <a:ln>
                <a:noFill/>
              </a:ln>
              <a:solidFill>
                <a:schemeClr val="tx1">
                  <a:lumMod val="75000"/>
                  <a:lumOff val="25000"/>
                </a:schemeClr>
              </a:solidFill>
              <a:effectLst/>
              <a:uLnTx/>
              <a:uFillTx/>
              <a:latin typeface="Arial Narrow" panose="020B0606020202030204" pitchFamily="34" charset="0"/>
              <a:cs typeface="Arial" panose="020B0604020202020204" pitchFamily="34" charset="0"/>
              <a:sym typeface="Gill Sans" pitchFamily="2" charset="0"/>
            </a:endParaRPr>
          </a:p>
        </p:txBody>
      </p:sp>
    </p:spTree>
    <p:extLst>
      <p:ext uri="{BB962C8B-B14F-4D97-AF65-F5344CB8AC3E}">
        <p14:creationId xmlns:p14="http://schemas.microsoft.com/office/powerpoint/2010/main" val="2351067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C12E-7239-442F-92EA-E022ED1AFED5}"/>
              </a:ext>
            </a:extLst>
          </p:cNvPr>
          <p:cNvSpPr>
            <a:spLocks noGrp="1"/>
          </p:cNvSpPr>
          <p:nvPr>
            <p:ph type="title"/>
          </p:nvPr>
        </p:nvSpPr>
        <p:spPr/>
        <p:txBody>
          <a:bodyPr>
            <a:normAutofit/>
          </a:bodyPr>
          <a:lstStyle/>
          <a:p>
            <a:r>
              <a:rPr lang="en-US" sz="4000" dirty="0"/>
              <a:t>Efficacy of LOX-292 in RET Fusion-Positive NSCLC</a:t>
            </a:r>
          </a:p>
        </p:txBody>
      </p:sp>
      <p:sp>
        <p:nvSpPr>
          <p:cNvPr id="4" name="Slide Number Placeholder 3">
            <a:extLst>
              <a:ext uri="{FF2B5EF4-FFF2-40B4-BE49-F238E27FC236}">
                <a16:creationId xmlns:a16="http://schemas.microsoft.com/office/drawing/2014/main" id="{A058D625-D76D-4176-A308-B9809E88DDEB}"/>
              </a:ext>
            </a:extLst>
          </p:cNvPr>
          <p:cNvSpPr>
            <a:spLocks noGrp="1"/>
          </p:cNvSpPr>
          <p:nvPr>
            <p:ph type="sldNum" sz="quarter" idx="12"/>
          </p:nvPr>
        </p:nvSpPr>
        <p:spPr/>
        <p:txBody>
          <a:bodyPr/>
          <a:lstStyle/>
          <a:p>
            <a:r>
              <a:rPr lang="en-US" dirty="0"/>
              <a:t>Slide </a:t>
            </a:r>
            <a:fld id="{629637A9-119A-49DA-BD12-AAC58B377D80}" type="slidenum">
              <a:rPr lang="en-US" smtClean="0"/>
              <a:pPr/>
              <a:t>23</a:t>
            </a:fld>
            <a:endParaRPr lang="en-US" dirty="0"/>
          </a:p>
        </p:txBody>
      </p:sp>
      <p:sp>
        <p:nvSpPr>
          <p:cNvPr id="7" name="TextBox 6">
            <a:extLst>
              <a:ext uri="{FF2B5EF4-FFF2-40B4-BE49-F238E27FC236}">
                <a16:creationId xmlns:a16="http://schemas.microsoft.com/office/drawing/2014/main" id="{0CAC61BF-C87F-44C3-8486-C05D8C5865DE}"/>
              </a:ext>
            </a:extLst>
          </p:cNvPr>
          <p:cNvSpPr txBox="1"/>
          <p:nvPr/>
        </p:nvSpPr>
        <p:spPr>
          <a:xfrm>
            <a:off x="794295" y="5860695"/>
            <a:ext cx="2446695" cy="369332"/>
          </a:xfrm>
          <a:prstGeom prst="rect">
            <a:avLst/>
          </a:prstGeom>
          <a:noFill/>
        </p:spPr>
        <p:txBody>
          <a:bodyPr wrap="none" rtlCol="0">
            <a:spAutoFit/>
          </a:bodyPr>
          <a:lstStyle/>
          <a:p>
            <a:r>
              <a:rPr lang="en-US" dirty="0" err="1"/>
              <a:t>Drillon</a:t>
            </a:r>
            <a:r>
              <a:rPr lang="en-US" dirty="0"/>
              <a:t> et al, WCLC 2019</a:t>
            </a:r>
          </a:p>
        </p:txBody>
      </p:sp>
      <p:pic>
        <p:nvPicPr>
          <p:cNvPr id="3" name="Picture 2"/>
          <p:cNvPicPr>
            <a:picLocks noChangeAspect="1"/>
          </p:cNvPicPr>
          <p:nvPr/>
        </p:nvPicPr>
        <p:blipFill>
          <a:blip r:embed="rId2"/>
          <a:stretch>
            <a:fillRect/>
          </a:stretch>
        </p:blipFill>
        <p:spPr>
          <a:xfrm>
            <a:off x="408562" y="1492469"/>
            <a:ext cx="11050621" cy="4368226"/>
          </a:xfrm>
          <a:prstGeom prst="rect">
            <a:avLst/>
          </a:prstGeom>
        </p:spPr>
      </p:pic>
      <p:sp>
        <p:nvSpPr>
          <p:cNvPr id="10" name="TextBox 9">
            <a:extLst>
              <a:ext uri="{FF2B5EF4-FFF2-40B4-BE49-F238E27FC236}">
                <a16:creationId xmlns:a16="http://schemas.microsoft.com/office/drawing/2014/main" id="{C93497C4-503B-460E-BEAF-8B1FAD9B9652}"/>
              </a:ext>
            </a:extLst>
          </p:cNvPr>
          <p:cNvSpPr txBox="1"/>
          <p:nvPr/>
        </p:nvSpPr>
        <p:spPr>
          <a:xfrm>
            <a:off x="7340803" y="4917787"/>
            <a:ext cx="1264356" cy="369332"/>
          </a:xfrm>
          <a:prstGeom prst="rect">
            <a:avLst/>
          </a:prstGeom>
          <a:noFill/>
        </p:spPr>
        <p:txBody>
          <a:bodyPr wrap="square" rtlCol="0">
            <a:spAutoFit/>
          </a:bodyPr>
          <a:lstStyle/>
          <a:p>
            <a:pPr defTabSz="914400">
              <a:defRPr/>
            </a:pPr>
            <a:r>
              <a:rPr lang="en-US" b="1" dirty="0">
                <a:solidFill>
                  <a:srgbClr val="000000"/>
                </a:solidFill>
                <a:cs typeface="Calibri" panose="020F0502020204030204" pitchFamily="34" charset="0"/>
              </a:rPr>
              <a:t>ORR:68%</a:t>
            </a:r>
          </a:p>
        </p:txBody>
      </p:sp>
    </p:spTree>
    <p:extLst>
      <p:ext uri="{BB962C8B-B14F-4D97-AF65-F5344CB8AC3E}">
        <p14:creationId xmlns:p14="http://schemas.microsoft.com/office/powerpoint/2010/main" val="3555304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53" y="133345"/>
            <a:ext cx="10546080" cy="1150706"/>
          </a:xfrm>
        </p:spPr>
        <p:txBody>
          <a:bodyPr>
            <a:normAutofit fontScale="90000"/>
          </a:bodyPr>
          <a:lstStyle/>
          <a:p>
            <a:r>
              <a:rPr lang="en-US" sz="4400" dirty="0"/>
              <a:t>Adverse Events Occurring in &gt;15% of All Patients in the Phase 1/2 Study LIBRETTO-001</a:t>
            </a:r>
            <a:endParaRPr lang="en-US" dirty="0"/>
          </a:p>
        </p:txBody>
      </p:sp>
      <p:sp>
        <p:nvSpPr>
          <p:cNvPr id="4" name="Slide Number Placeholder 3"/>
          <p:cNvSpPr>
            <a:spLocks noGrp="1"/>
          </p:cNvSpPr>
          <p:nvPr>
            <p:ph type="sldNum" sz="quarter" idx="12"/>
          </p:nvPr>
        </p:nvSpPr>
        <p:spPr/>
        <p:txBody>
          <a:bodyPr/>
          <a:lstStyle/>
          <a:p>
            <a:r>
              <a:rPr lang="en-US" dirty="0"/>
              <a:t>Slide </a:t>
            </a:r>
            <a:fld id="{629637A9-119A-49DA-BD12-AAC58B377D80}" type="slidenum">
              <a:rPr lang="en-US" smtClean="0"/>
              <a:pPr/>
              <a:t>24</a:t>
            </a:fld>
            <a:endParaRPr lang="en-US" dirty="0"/>
          </a:p>
        </p:txBody>
      </p:sp>
      <p:pic>
        <p:nvPicPr>
          <p:cNvPr id="5" name="Picture 4">
            <a:extLst>
              <a:ext uri="{FF2B5EF4-FFF2-40B4-BE49-F238E27FC236}">
                <a16:creationId xmlns:a16="http://schemas.microsoft.com/office/drawing/2014/main" id="{65BBF7D0-BB4F-4C65-AEE9-B9D978E617C5}"/>
              </a:ext>
            </a:extLst>
          </p:cNvPr>
          <p:cNvPicPr>
            <a:picLocks noChangeAspect="1"/>
          </p:cNvPicPr>
          <p:nvPr/>
        </p:nvPicPr>
        <p:blipFill rotWithShape="1">
          <a:blip r:embed="rId3"/>
          <a:srcRect t="9663"/>
          <a:stretch/>
        </p:blipFill>
        <p:spPr>
          <a:xfrm>
            <a:off x="495049" y="1284051"/>
            <a:ext cx="11027485" cy="4912468"/>
          </a:xfrm>
          <a:prstGeom prst="rect">
            <a:avLst/>
          </a:prstGeom>
        </p:spPr>
      </p:pic>
    </p:spTree>
    <p:extLst>
      <p:ext uri="{BB962C8B-B14F-4D97-AF65-F5344CB8AC3E}">
        <p14:creationId xmlns:p14="http://schemas.microsoft.com/office/powerpoint/2010/main" val="1568551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70203FD5-135B-47C5-A648-43906738E230}"/>
              </a:ext>
            </a:extLst>
          </p:cNvPr>
          <p:cNvCxnSpPr>
            <a:cxnSpLocks/>
          </p:cNvCxnSpPr>
          <p:nvPr/>
        </p:nvCxnSpPr>
        <p:spPr>
          <a:xfrm>
            <a:off x="10064413" y="4128323"/>
            <a:ext cx="0" cy="314261"/>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302B6CC-69CB-4E6B-A0C3-432AB27D2D15}"/>
              </a:ext>
            </a:extLst>
          </p:cNvPr>
          <p:cNvCxnSpPr>
            <a:cxnSpLocks/>
          </p:cNvCxnSpPr>
          <p:nvPr/>
        </p:nvCxnSpPr>
        <p:spPr>
          <a:xfrm>
            <a:off x="10063098" y="2925488"/>
            <a:ext cx="0" cy="34180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DDFD2CA-8CC5-4BAB-9C62-A5F8C47B1E9C}"/>
              </a:ext>
            </a:extLst>
          </p:cNvPr>
          <p:cNvSpPr>
            <a:spLocks noGrp="1"/>
          </p:cNvSpPr>
          <p:nvPr>
            <p:ph type="title"/>
          </p:nvPr>
        </p:nvSpPr>
        <p:spPr/>
        <p:txBody>
          <a:bodyPr/>
          <a:lstStyle/>
          <a:p>
            <a:r>
              <a:rPr lang="en-US" dirty="0"/>
              <a:t>S1900B Schema</a:t>
            </a:r>
          </a:p>
        </p:txBody>
      </p:sp>
      <p:sp>
        <p:nvSpPr>
          <p:cNvPr id="4" name="Slide Number Placeholder 3">
            <a:extLst>
              <a:ext uri="{FF2B5EF4-FFF2-40B4-BE49-F238E27FC236}">
                <a16:creationId xmlns:a16="http://schemas.microsoft.com/office/drawing/2014/main" id="{3EB060B4-3A88-4079-8A70-A68E029F0BEC}"/>
              </a:ext>
            </a:extLst>
          </p:cNvPr>
          <p:cNvSpPr>
            <a:spLocks noGrp="1"/>
          </p:cNvSpPr>
          <p:nvPr>
            <p:ph type="sldNum" sz="quarter" idx="12"/>
          </p:nvPr>
        </p:nvSpPr>
        <p:spPr/>
        <p:txBody>
          <a:bodyPr/>
          <a:lstStyle/>
          <a:p>
            <a:r>
              <a:rPr lang="en-US" dirty="0"/>
              <a:t>Slide </a:t>
            </a:r>
            <a:fld id="{629637A9-119A-49DA-BD12-AAC58B377D80}" type="slidenum">
              <a:rPr lang="en-US" smtClean="0"/>
              <a:pPr/>
              <a:t>25</a:t>
            </a:fld>
            <a:endParaRPr lang="en-US" dirty="0"/>
          </a:p>
        </p:txBody>
      </p:sp>
      <p:sp>
        <p:nvSpPr>
          <p:cNvPr id="5" name="Rounded Rectangle 2">
            <a:extLst>
              <a:ext uri="{FF2B5EF4-FFF2-40B4-BE49-F238E27FC236}">
                <a16:creationId xmlns:a16="http://schemas.microsoft.com/office/drawing/2014/main" id="{C1131390-AA5A-41E0-B58A-C116C6928C27}"/>
              </a:ext>
            </a:extLst>
          </p:cNvPr>
          <p:cNvSpPr/>
          <p:nvPr/>
        </p:nvSpPr>
        <p:spPr>
          <a:xfrm>
            <a:off x="3237097" y="1886401"/>
            <a:ext cx="1864465" cy="944628"/>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Registration to Screening Study</a:t>
            </a:r>
          </a:p>
        </p:txBody>
      </p:sp>
      <p:sp>
        <p:nvSpPr>
          <p:cNvPr id="6" name="Rounded Rectangle 9">
            <a:extLst>
              <a:ext uri="{FF2B5EF4-FFF2-40B4-BE49-F238E27FC236}">
                <a16:creationId xmlns:a16="http://schemas.microsoft.com/office/drawing/2014/main" id="{546F1117-DFBD-4452-9650-EF83C63BD694}"/>
              </a:ext>
            </a:extLst>
          </p:cNvPr>
          <p:cNvSpPr/>
          <p:nvPr/>
        </p:nvSpPr>
        <p:spPr>
          <a:xfrm>
            <a:off x="5872430" y="1686523"/>
            <a:ext cx="2663579" cy="12833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RET-fusion-positive</a:t>
            </a:r>
          </a:p>
          <a:p>
            <a:pPr algn="ctr"/>
            <a:r>
              <a:rPr lang="en-US" sz="2000" dirty="0">
                <a:solidFill>
                  <a:schemeClr val="tx1"/>
                </a:solidFill>
              </a:rPr>
              <a:t>by on-study FMI or confirmation of outside results</a:t>
            </a:r>
          </a:p>
        </p:txBody>
      </p:sp>
      <p:cxnSp>
        <p:nvCxnSpPr>
          <p:cNvPr id="7" name="Straight Arrow Connector 6">
            <a:extLst>
              <a:ext uri="{FF2B5EF4-FFF2-40B4-BE49-F238E27FC236}">
                <a16:creationId xmlns:a16="http://schemas.microsoft.com/office/drawing/2014/main" id="{2C84A967-D66F-4BD9-9CC4-4B20A1CD41E5}"/>
              </a:ext>
            </a:extLst>
          </p:cNvPr>
          <p:cNvCxnSpPr>
            <a:cxnSpLocks/>
          </p:cNvCxnSpPr>
          <p:nvPr/>
        </p:nvCxnSpPr>
        <p:spPr>
          <a:xfrm>
            <a:off x="5293986" y="2338590"/>
            <a:ext cx="400873"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13">
            <a:extLst>
              <a:ext uri="{FF2B5EF4-FFF2-40B4-BE49-F238E27FC236}">
                <a16:creationId xmlns:a16="http://schemas.microsoft.com/office/drawing/2014/main" id="{DD6EF3B2-4E47-4340-AC2B-A4F01072391B}"/>
              </a:ext>
            </a:extLst>
          </p:cNvPr>
          <p:cNvSpPr/>
          <p:nvPr/>
        </p:nvSpPr>
        <p:spPr>
          <a:xfrm>
            <a:off x="9134354" y="3354974"/>
            <a:ext cx="1905000" cy="709714"/>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Registration to S1900B</a:t>
            </a:r>
            <a:endParaRPr lang="en-US" sz="2000" b="1" dirty="0">
              <a:solidFill>
                <a:schemeClr val="tx1"/>
              </a:solidFill>
            </a:endParaRPr>
          </a:p>
        </p:txBody>
      </p:sp>
      <p:cxnSp>
        <p:nvCxnSpPr>
          <p:cNvPr id="9" name="Straight Arrow Connector 8">
            <a:extLst>
              <a:ext uri="{FF2B5EF4-FFF2-40B4-BE49-F238E27FC236}">
                <a16:creationId xmlns:a16="http://schemas.microsoft.com/office/drawing/2014/main" id="{2AC8219E-B4BA-4462-A127-908BFC43FE34}"/>
              </a:ext>
            </a:extLst>
          </p:cNvPr>
          <p:cNvCxnSpPr>
            <a:cxnSpLocks/>
          </p:cNvCxnSpPr>
          <p:nvPr/>
        </p:nvCxnSpPr>
        <p:spPr>
          <a:xfrm>
            <a:off x="8633980" y="2382133"/>
            <a:ext cx="366145"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7">
            <a:extLst>
              <a:ext uri="{FF2B5EF4-FFF2-40B4-BE49-F238E27FC236}">
                <a16:creationId xmlns:a16="http://schemas.microsoft.com/office/drawing/2014/main" id="{46DA3835-F76A-4311-B5F9-2366B94DECE0}"/>
              </a:ext>
            </a:extLst>
          </p:cNvPr>
          <p:cNvSpPr/>
          <p:nvPr/>
        </p:nvSpPr>
        <p:spPr>
          <a:xfrm>
            <a:off x="8400869" y="4517735"/>
            <a:ext cx="3351574" cy="1182595"/>
          </a:xfrm>
          <a:prstGeom prst="roundRect">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LOXO-292 160mg PO BID</a:t>
            </a:r>
          </a:p>
          <a:p>
            <a:pPr algn="ctr"/>
            <a:r>
              <a:rPr lang="en-US" sz="2000" dirty="0">
                <a:solidFill>
                  <a:schemeClr val="tx1"/>
                </a:solidFill>
              </a:rPr>
              <a:t>Every 28 Days</a:t>
            </a:r>
          </a:p>
          <a:p>
            <a:pPr algn="ctr"/>
            <a:r>
              <a:rPr lang="en-US" sz="2000" dirty="0">
                <a:solidFill>
                  <a:schemeClr val="tx1"/>
                </a:solidFill>
              </a:rPr>
              <a:t>continued to off treatment reasons met</a:t>
            </a:r>
          </a:p>
        </p:txBody>
      </p:sp>
      <p:sp>
        <p:nvSpPr>
          <p:cNvPr id="12" name="Rounded Rectangle 13">
            <a:extLst>
              <a:ext uri="{FF2B5EF4-FFF2-40B4-BE49-F238E27FC236}">
                <a16:creationId xmlns:a16="http://schemas.microsoft.com/office/drawing/2014/main" id="{220224E8-C902-4C00-8663-64DBBF1323C2}"/>
              </a:ext>
            </a:extLst>
          </p:cNvPr>
          <p:cNvSpPr/>
          <p:nvPr/>
        </p:nvSpPr>
        <p:spPr>
          <a:xfrm>
            <a:off x="9111109" y="1952760"/>
            <a:ext cx="1905000" cy="85875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Assignment to S1900B</a:t>
            </a:r>
            <a:endParaRPr lang="en-US" sz="2000" b="1" dirty="0">
              <a:solidFill>
                <a:schemeClr val="tx1"/>
              </a:solidFill>
            </a:endParaRPr>
          </a:p>
        </p:txBody>
      </p:sp>
      <p:sp>
        <p:nvSpPr>
          <p:cNvPr id="19" name="TextBox 18">
            <a:extLst>
              <a:ext uri="{FF2B5EF4-FFF2-40B4-BE49-F238E27FC236}">
                <a16:creationId xmlns:a16="http://schemas.microsoft.com/office/drawing/2014/main" id="{48483665-0A34-49DD-8BAD-6CFEBAADEB1D}"/>
              </a:ext>
            </a:extLst>
          </p:cNvPr>
          <p:cNvSpPr txBox="1"/>
          <p:nvPr/>
        </p:nvSpPr>
        <p:spPr>
          <a:xfrm>
            <a:off x="8817052" y="5776292"/>
            <a:ext cx="2935391" cy="400110"/>
          </a:xfrm>
          <a:prstGeom prst="rect">
            <a:avLst/>
          </a:prstGeom>
          <a:noFill/>
        </p:spPr>
        <p:txBody>
          <a:bodyPr wrap="square" rtlCol="0">
            <a:spAutoFit/>
          </a:bodyPr>
          <a:lstStyle/>
          <a:p>
            <a:r>
              <a:rPr lang="en-US" sz="2000" b="1" dirty="0">
                <a:solidFill>
                  <a:srgbClr val="0070C0"/>
                </a:solidFill>
              </a:rPr>
              <a:t>Accrual Goal</a:t>
            </a:r>
            <a:r>
              <a:rPr lang="en-US" sz="2000" b="1" dirty="0"/>
              <a:t>: 124</a:t>
            </a:r>
            <a:r>
              <a:rPr lang="en-US" sz="2000" dirty="0"/>
              <a:t> patients</a:t>
            </a:r>
          </a:p>
        </p:txBody>
      </p:sp>
      <p:sp>
        <p:nvSpPr>
          <p:cNvPr id="15" name="Rounded Rectangle 2">
            <a:extLst>
              <a:ext uri="{FF2B5EF4-FFF2-40B4-BE49-F238E27FC236}">
                <a16:creationId xmlns:a16="http://schemas.microsoft.com/office/drawing/2014/main" id="{BE40FD0A-155D-46AC-8631-58CA4E9FDEB8}"/>
              </a:ext>
            </a:extLst>
          </p:cNvPr>
          <p:cNvSpPr/>
          <p:nvPr/>
        </p:nvSpPr>
        <p:spPr>
          <a:xfrm>
            <a:off x="226958" y="1795488"/>
            <a:ext cx="1694968" cy="78068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 prior RET testing</a:t>
            </a:r>
          </a:p>
        </p:txBody>
      </p:sp>
      <p:sp>
        <p:nvSpPr>
          <p:cNvPr id="16" name="Rounded Rectangle 2">
            <a:extLst>
              <a:ext uri="{FF2B5EF4-FFF2-40B4-BE49-F238E27FC236}">
                <a16:creationId xmlns:a16="http://schemas.microsoft.com/office/drawing/2014/main" id="{527F68DF-9232-49CC-A959-443957121025}"/>
              </a:ext>
            </a:extLst>
          </p:cNvPr>
          <p:cNvSpPr/>
          <p:nvPr/>
        </p:nvSpPr>
        <p:spPr>
          <a:xfrm>
            <a:off x="226959" y="3183089"/>
            <a:ext cx="1694968" cy="9446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Prior test indicating</a:t>
            </a:r>
          </a:p>
          <a:p>
            <a:pPr algn="ctr"/>
            <a:r>
              <a:rPr lang="en-US" sz="2000" dirty="0">
                <a:solidFill>
                  <a:schemeClr val="tx1"/>
                </a:solidFill>
              </a:rPr>
              <a:t>RET fusions</a:t>
            </a:r>
            <a:endParaRPr lang="en-US" sz="2000" dirty="0">
              <a:solidFill>
                <a:schemeClr val="tx1"/>
              </a:solidFill>
              <a:highlight>
                <a:srgbClr val="FFFF00"/>
              </a:highlight>
            </a:endParaRPr>
          </a:p>
        </p:txBody>
      </p:sp>
      <p:cxnSp>
        <p:nvCxnSpPr>
          <p:cNvPr id="17" name="Straight Arrow Connector 16">
            <a:extLst>
              <a:ext uri="{FF2B5EF4-FFF2-40B4-BE49-F238E27FC236}">
                <a16:creationId xmlns:a16="http://schemas.microsoft.com/office/drawing/2014/main" id="{383BA479-3CBC-4632-9C94-9D20C7C46361}"/>
              </a:ext>
            </a:extLst>
          </p:cNvPr>
          <p:cNvCxnSpPr>
            <a:cxnSpLocks/>
          </p:cNvCxnSpPr>
          <p:nvPr/>
        </p:nvCxnSpPr>
        <p:spPr>
          <a:xfrm>
            <a:off x="2101062" y="2365092"/>
            <a:ext cx="876660" cy="6861"/>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C406E44-19BA-42E8-AAD2-FE30D08A3582}"/>
              </a:ext>
            </a:extLst>
          </p:cNvPr>
          <p:cNvCxnSpPr>
            <a:cxnSpLocks/>
          </p:cNvCxnSpPr>
          <p:nvPr/>
        </p:nvCxnSpPr>
        <p:spPr>
          <a:xfrm flipV="1">
            <a:off x="2224219" y="3034837"/>
            <a:ext cx="834667" cy="542094"/>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928184F-AB3B-4610-B8BB-0CB409433E4E}"/>
              </a:ext>
            </a:extLst>
          </p:cNvPr>
          <p:cNvCxnSpPr>
            <a:cxnSpLocks/>
          </p:cNvCxnSpPr>
          <p:nvPr/>
        </p:nvCxnSpPr>
        <p:spPr>
          <a:xfrm>
            <a:off x="2218290" y="3666647"/>
            <a:ext cx="859307"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2" name="Rounded Rectangle 2">
            <a:extLst>
              <a:ext uri="{FF2B5EF4-FFF2-40B4-BE49-F238E27FC236}">
                <a16:creationId xmlns:a16="http://schemas.microsoft.com/office/drawing/2014/main" id="{7FBBA112-A56F-47D3-AB60-0DF4290E0392}"/>
              </a:ext>
            </a:extLst>
          </p:cNvPr>
          <p:cNvSpPr/>
          <p:nvPr/>
        </p:nvSpPr>
        <p:spPr>
          <a:xfrm>
            <a:off x="3162301" y="3405674"/>
            <a:ext cx="2050912" cy="58654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Submit RET documentation</a:t>
            </a:r>
          </a:p>
        </p:txBody>
      </p:sp>
      <p:cxnSp>
        <p:nvCxnSpPr>
          <p:cNvPr id="23" name="Straight Arrow Connector 22">
            <a:extLst>
              <a:ext uri="{FF2B5EF4-FFF2-40B4-BE49-F238E27FC236}">
                <a16:creationId xmlns:a16="http://schemas.microsoft.com/office/drawing/2014/main" id="{ACBC73E8-0742-49EA-A11F-1BFBC9D69624}"/>
              </a:ext>
            </a:extLst>
          </p:cNvPr>
          <p:cNvCxnSpPr>
            <a:cxnSpLocks/>
          </p:cNvCxnSpPr>
          <p:nvPr/>
        </p:nvCxnSpPr>
        <p:spPr>
          <a:xfrm flipV="1">
            <a:off x="5318596" y="2890104"/>
            <a:ext cx="423777" cy="456864"/>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E5FFD20-43BF-4BA3-8C83-7F8972BA44C5}"/>
              </a:ext>
            </a:extLst>
          </p:cNvPr>
          <p:cNvSpPr txBox="1"/>
          <p:nvPr/>
        </p:nvSpPr>
        <p:spPr>
          <a:xfrm flipH="1">
            <a:off x="339634" y="4259955"/>
            <a:ext cx="4537168" cy="2031325"/>
          </a:xfrm>
          <a:prstGeom prst="rect">
            <a:avLst/>
          </a:prstGeom>
          <a:noFill/>
        </p:spPr>
        <p:txBody>
          <a:bodyPr wrap="square" rtlCol="0">
            <a:spAutoFit/>
          </a:bodyPr>
          <a:lstStyle/>
          <a:p>
            <a:r>
              <a:rPr lang="en-US" b="1" dirty="0"/>
              <a:t>Allowable tests:</a:t>
            </a:r>
          </a:p>
          <a:p>
            <a:pPr marL="285750" indent="-285750">
              <a:buFont typeface="Arial" panose="020B0604020202020204" pitchFamily="34" charset="0"/>
              <a:buChar char="•"/>
            </a:pPr>
            <a:r>
              <a:rPr lang="en-US" b="1" dirty="0"/>
              <a:t>Any FMI tissue-assay, </a:t>
            </a:r>
          </a:p>
          <a:p>
            <a:pPr marL="285750" indent="-285750">
              <a:buFont typeface="Arial" panose="020B0604020202020204" pitchFamily="34" charset="0"/>
              <a:buChar char="•"/>
            </a:pPr>
            <a:r>
              <a:rPr lang="en-US" b="1" dirty="0"/>
              <a:t>Other tumor-based assays such as NGS, PCR, or FISH </a:t>
            </a:r>
          </a:p>
          <a:p>
            <a:pPr marL="285750" indent="-285750">
              <a:buFont typeface="Arial" panose="020B0604020202020204" pitchFamily="34" charset="0"/>
              <a:buChar char="•"/>
            </a:pPr>
            <a:r>
              <a:rPr lang="en-US" b="1" dirty="0"/>
              <a:t>By </a:t>
            </a:r>
            <a:r>
              <a:rPr lang="en-US" b="1" dirty="0" err="1"/>
              <a:t>cfDNA</a:t>
            </a:r>
            <a:r>
              <a:rPr lang="en-US" b="1" dirty="0"/>
              <a:t> blood assay</a:t>
            </a:r>
          </a:p>
          <a:p>
            <a:pPr algn="ctr"/>
            <a:r>
              <a:rPr lang="en-US" b="1" i="1" dirty="0">
                <a:solidFill>
                  <a:schemeClr val="tx2">
                    <a:lumMod val="50000"/>
                    <a:lumOff val="50000"/>
                  </a:schemeClr>
                </a:solidFill>
              </a:rPr>
              <a:t>Patients with RET fusions detected by IHC alone are not eligible.</a:t>
            </a:r>
          </a:p>
        </p:txBody>
      </p:sp>
    </p:spTree>
    <p:extLst>
      <p:ext uri="{BB962C8B-B14F-4D97-AF65-F5344CB8AC3E}">
        <p14:creationId xmlns:p14="http://schemas.microsoft.com/office/powerpoint/2010/main" val="4228866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6D47-4706-4010-9577-E302C36EDCCC}"/>
              </a:ext>
            </a:extLst>
          </p:cNvPr>
          <p:cNvSpPr>
            <a:spLocks noGrp="1"/>
          </p:cNvSpPr>
          <p:nvPr>
            <p:ph type="title"/>
          </p:nvPr>
        </p:nvSpPr>
        <p:spPr/>
        <p:txBody>
          <a:bodyPr/>
          <a:lstStyle/>
          <a:p>
            <a:r>
              <a:rPr lang="en-US" dirty="0"/>
              <a:t>S1900B Objectives</a:t>
            </a:r>
          </a:p>
        </p:txBody>
      </p:sp>
      <p:sp>
        <p:nvSpPr>
          <p:cNvPr id="3" name="Content Placeholder 2">
            <a:extLst>
              <a:ext uri="{FF2B5EF4-FFF2-40B4-BE49-F238E27FC236}">
                <a16:creationId xmlns:a16="http://schemas.microsoft.com/office/drawing/2014/main" id="{9EA2F536-A001-4F06-AFA2-B0BB914452A2}"/>
              </a:ext>
            </a:extLst>
          </p:cNvPr>
          <p:cNvSpPr>
            <a:spLocks noGrp="1"/>
          </p:cNvSpPr>
          <p:nvPr>
            <p:ph idx="1"/>
          </p:nvPr>
        </p:nvSpPr>
        <p:spPr>
          <a:xfrm>
            <a:off x="609600" y="1492469"/>
            <a:ext cx="10546080" cy="4967316"/>
          </a:xfrm>
        </p:spPr>
        <p:txBody>
          <a:bodyPr>
            <a:normAutofit fontScale="92500" lnSpcReduction="10000"/>
          </a:bodyPr>
          <a:lstStyle/>
          <a:p>
            <a:pPr marL="0" indent="0">
              <a:lnSpc>
                <a:spcPct val="100000"/>
              </a:lnSpc>
              <a:spcBef>
                <a:spcPts val="600"/>
              </a:spcBef>
              <a:buNone/>
            </a:pPr>
            <a:r>
              <a:rPr lang="en-US" b="1" dirty="0">
                <a:solidFill>
                  <a:srgbClr val="0070C0"/>
                </a:solidFill>
              </a:rPr>
              <a:t>Primary Objective </a:t>
            </a:r>
            <a:r>
              <a:rPr lang="en-US" dirty="0"/>
              <a:t>To evaluate the response rate by Blinded Independent Centralized Review (BICR) associated with LOXO-292 in patients with previously-treated Stage IV or recurrent RET fusion-positive NSCLC.</a:t>
            </a:r>
            <a:endParaRPr lang="en-US" b="1" dirty="0"/>
          </a:p>
          <a:p>
            <a:pPr marL="0" indent="0">
              <a:lnSpc>
                <a:spcPct val="100000"/>
              </a:lnSpc>
              <a:spcBef>
                <a:spcPts val="600"/>
              </a:spcBef>
              <a:buNone/>
            </a:pPr>
            <a:r>
              <a:rPr lang="en-US" b="1" dirty="0">
                <a:solidFill>
                  <a:srgbClr val="0070C0"/>
                </a:solidFill>
              </a:rPr>
              <a:t>Secondary Objectives</a:t>
            </a:r>
          </a:p>
          <a:p>
            <a:pPr marL="434340" lvl="1" indent="-342900">
              <a:lnSpc>
                <a:spcPct val="100000"/>
              </a:lnSpc>
              <a:buFont typeface="Calibri" panose="020F0502020204030204" pitchFamily="34" charset="0"/>
              <a:buAutoNum type="alphaLcPeriod"/>
            </a:pPr>
            <a:r>
              <a:rPr lang="en-US" sz="2000" dirty="0"/>
              <a:t>To evaluate duration of response (by BICR) among responders.</a:t>
            </a:r>
          </a:p>
          <a:p>
            <a:pPr marL="434340" lvl="1" indent="-342900">
              <a:lnSpc>
                <a:spcPct val="100000"/>
              </a:lnSpc>
              <a:buFont typeface="Calibri" panose="020F0502020204030204" pitchFamily="34" charset="0"/>
              <a:buAutoNum type="alphaLcPeriod"/>
            </a:pPr>
            <a:r>
              <a:rPr lang="en-US" sz="2000" dirty="0"/>
              <a:t>To evaluate the frequency and severity of toxicity.</a:t>
            </a:r>
          </a:p>
          <a:p>
            <a:pPr marL="434340" lvl="1" indent="-342900">
              <a:lnSpc>
                <a:spcPct val="100000"/>
              </a:lnSpc>
              <a:buFont typeface="Calibri" panose="020F0502020204030204" pitchFamily="34" charset="0"/>
              <a:buAutoNum type="alphaLcPeriod"/>
            </a:pPr>
            <a:r>
              <a:rPr lang="en-US" sz="2000" dirty="0"/>
              <a:t>To evaluate the response rate by investigator assessment.</a:t>
            </a:r>
          </a:p>
          <a:p>
            <a:pPr marL="434340" lvl="1" indent="-342900">
              <a:lnSpc>
                <a:spcPct val="100000"/>
              </a:lnSpc>
              <a:buFont typeface="Calibri" panose="020F0502020204030204" pitchFamily="34" charset="0"/>
              <a:buAutoNum type="alphaLcPeriod"/>
            </a:pPr>
            <a:r>
              <a:rPr lang="en-US" sz="2000" dirty="0"/>
              <a:t>To evaluate duration of investigator-assessed response among responders.</a:t>
            </a:r>
          </a:p>
          <a:p>
            <a:pPr marL="434340" lvl="1" indent="-342900">
              <a:lnSpc>
                <a:spcPct val="100000"/>
              </a:lnSpc>
              <a:buFont typeface="Calibri" panose="020F0502020204030204" pitchFamily="34" charset="0"/>
              <a:buAutoNum type="alphaLcPeriod"/>
            </a:pPr>
            <a:r>
              <a:rPr lang="en-US" sz="2000" dirty="0"/>
              <a:t>To evaluate investigator-assessed progression-free survival (IA-PFS).</a:t>
            </a:r>
          </a:p>
          <a:p>
            <a:pPr marL="434340" lvl="1" indent="-342900">
              <a:lnSpc>
                <a:spcPct val="100000"/>
              </a:lnSpc>
              <a:buAutoNum type="alphaLcPeriod"/>
            </a:pPr>
            <a:r>
              <a:rPr lang="en-US" sz="2000" dirty="0"/>
              <a:t>To evaluate BICR-assessed PFS.</a:t>
            </a:r>
          </a:p>
          <a:p>
            <a:pPr marL="434340" lvl="1" indent="-342900">
              <a:lnSpc>
                <a:spcPct val="100000"/>
              </a:lnSpc>
              <a:buAutoNum type="alphaLcPeriod"/>
            </a:pPr>
            <a:r>
              <a:rPr lang="en-US" sz="2000" dirty="0"/>
              <a:t>To evaluate overall survival (OS).</a:t>
            </a:r>
          </a:p>
          <a:p>
            <a:pPr marL="434340" lvl="1" indent="-342900">
              <a:lnSpc>
                <a:spcPct val="100000"/>
              </a:lnSpc>
              <a:buAutoNum type="alphaLcPeriod"/>
            </a:pPr>
            <a:r>
              <a:rPr lang="en-US" sz="2000" dirty="0"/>
              <a:t>Among patients with brain metastases at baseline:</a:t>
            </a:r>
          </a:p>
          <a:p>
            <a:pPr marL="857250" lvl="3" indent="-400050">
              <a:lnSpc>
                <a:spcPct val="100000"/>
              </a:lnSpc>
              <a:buFont typeface="+mj-lt"/>
              <a:buAutoNum type="romanLcPeriod"/>
            </a:pPr>
            <a:r>
              <a:rPr lang="en-US" sz="1600" dirty="0"/>
              <a:t>To evaluate the central nervous system (CNS) response rate (confirmed CR).</a:t>
            </a:r>
          </a:p>
          <a:p>
            <a:pPr marL="971550" lvl="3" indent="-514350">
              <a:lnSpc>
                <a:spcPct val="100000"/>
              </a:lnSpc>
              <a:buFont typeface="+mj-lt"/>
              <a:buAutoNum type="romanLcPeriod"/>
            </a:pPr>
            <a:r>
              <a:rPr lang="en-US" sz="1600" dirty="0"/>
              <a:t>To evaluate the duration of intracranial response among patients with a CNS response.</a:t>
            </a:r>
            <a:endParaRPr lang="en-US" sz="2000" dirty="0"/>
          </a:p>
          <a:p>
            <a:pPr marL="434340" lvl="1" indent="-342900">
              <a:lnSpc>
                <a:spcPct val="100000"/>
              </a:lnSpc>
              <a:buAutoNum type="alphaLcPeriod"/>
            </a:pPr>
            <a:r>
              <a:rPr lang="en-US" sz="2000" dirty="0"/>
              <a:t>Collect, process, and bank </a:t>
            </a:r>
            <a:r>
              <a:rPr lang="en-US" sz="2000" dirty="0" err="1"/>
              <a:t>cfDNA</a:t>
            </a:r>
            <a:r>
              <a:rPr lang="en-US" sz="2000" dirty="0"/>
              <a:t> at baseline, progression, and end of treatment.</a:t>
            </a:r>
          </a:p>
          <a:p>
            <a:pPr marL="434340" lvl="1" indent="-342900">
              <a:lnSpc>
                <a:spcPct val="100000"/>
              </a:lnSpc>
              <a:buAutoNum type="alphaLcPeriod"/>
            </a:pPr>
            <a:endParaRPr lang="en-US" sz="2000" dirty="0"/>
          </a:p>
          <a:p>
            <a:pPr marL="282575" lvl="1" indent="-282575">
              <a:lnSpc>
                <a:spcPct val="100000"/>
              </a:lnSpc>
              <a:buFont typeface="Arial" panose="020B0604020202020204" pitchFamily="34" charset="0"/>
              <a:buChar char="•"/>
            </a:pPr>
            <a:endParaRPr lang="en-US" sz="1600" dirty="0"/>
          </a:p>
          <a:p>
            <a:pPr marL="282575" lvl="1" indent="-282575">
              <a:lnSpc>
                <a:spcPct val="100000"/>
              </a:lnSpc>
              <a:buFont typeface="Arial" panose="020B0604020202020204" pitchFamily="34" charset="0"/>
              <a:buChar char="•"/>
            </a:pPr>
            <a:endParaRPr lang="en-US" sz="1600" dirty="0"/>
          </a:p>
          <a:p>
            <a:endParaRPr lang="en-US" dirty="0"/>
          </a:p>
        </p:txBody>
      </p:sp>
      <p:sp>
        <p:nvSpPr>
          <p:cNvPr id="4" name="Slide Number Placeholder 3">
            <a:extLst>
              <a:ext uri="{FF2B5EF4-FFF2-40B4-BE49-F238E27FC236}">
                <a16:creationId xmlns:a16="http://schemas.microsoft.com/office/drawing/2014/main" id="{0645C8E8-579B-4846-9950-0145ECB730D4}"/>
              </a:ext>
            </a:extLst>
          </p:cNvPr>
          <p:cNvSpPr>
            <a:spLocks noGrp="1"/>
          </p:cNvSpPr>
          <p:nvPr>
            <p:ph type="sldNum" sz="quarter" idx="12"/>
          </p:nvPr>
        </p:nvSpPr>
        <p:spPr/>
        <p:txBody>
          <a:bodyPr/>
          <a:lstStyle/>
          <a:p>
            <a:r>
              <a:rPr lang="en-US" dirty="0"/>
              <a:t>Slide </a:t>
            </a:r>
            <a:fld id="{629637A9-119A-49DA-BD12-AAC58B377D80}" type="slidenum">
              <a:rPr lang="en-US" smtClean="0"/>
              <a:pPr/>
              <a:t>26</a:t>
            </a:fld>
            <a:endParaRPr lang="en-US" dirty="0"/>
          </a:p>
        </p:txBody>
      </p:sp>
    </p:spTree>
    <p:extLst>
      <p:ext uri="{BB962C8B-B14F-4D97-AF65-F5344CB8AC3E}">
        <p14:creationId xmlns:p14="http://schemas.microsoft.com/office/powerpoint/2010/main" val="3881045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EFC50-5D32-49E1-9A16-B3FABBC245FE}"/>
              </a:ext>
            </a:extLst>
          </p:cNvPr>
          <p:cNvSpPr>
            <a:spLocks noGrp="1"/>
          </p:cNvSpPr>
          <p:nvPr>
            <p:ph type="title"/>
          </p:nvPr>
        </p:nvSpPr>
        <p:spPr/>
        <p:txBody>
          <a:bodyPr/>
          <a:lstStyle/>
          <a:p>
            <a:r>
              <a:rPr lang="en-US" dirty="0"/>
              <a:t>S1900B Treatment</a:t>
            </a:r>
          </a:p>
        </p:txBody>
      </p:sp>
      <p:sp>
        <p:nvSpPr>
          <p:cNvPr id="5" name="Content Placeholder 4">
            <a:extLst>
              <a:ext uri="{FF2B5EF4-FFF2-40B4-BE49-F238E27FC236}">
                <a16:creationId xmlns:a16="http://schemas.microsoft.com/office/drawing/2014/main" id="{25693D75-02D9-4CBA-A8E0-BE5A0E405CBC}"/>
              </a:ext>
            </a:extLst>
          </p:cNvPr>
          <p:cNvSpPr>
            <a:spLocks noGrp="1"/>
          </p:cNvSpPr>
          <p:nvPr>
            <p:ph sz="half" idx="1"/>
          </p:nvPr>
        </p:nvSpPr>
        <p:spPr/>
        <p:txBody>
          <a:bodyPr/>
          <a:lstStyle/>
          <a:p>
            <a:pPr marL="0" indent="0">
              <a:buNone/>
            </a:pPr>
            <a:r>
              <a:rPr lang="en-US" sz="2600" b="1" u="sng" dirty="0">
                <a:solidFill>
                  <a:srgbClr val="0070C0"/>
                </a:solidFill>
              </a:rPr>
              <a:t>LOXO-292</a:t>
            </a:r>
          </a:p>
          <a:p>
            <a:r>
              <a:rPr lang="en-US" sz="2400" dirty="0"/>
              <a:t>Oral capsule can be taken with or without food</a:t>
            </a:r>
          </a:p>
          <a:p>
            <a:r>
              <a:rPr lang="en-US" sz="2400" u="sng" dirty="0"/>
              <a:t>Schedule</a:t>
            </a:r>
            <a:r>
              <a:rPr lang="en-US" sz="2400" dirty="0"/>
              <a:t>: 160 mg PO twice daily </a:t>
            </a:r>
          </a:p>
          <a:p>
            <a:r>
              <a:rPr lang="en-US" sz="2400" dirty="0"/>
              <a:t>28 day cycle</a:t>
            </a:r>
          </a:p>
        </p:txBody>
      </p:sp>
      <p:sp>
        <p:nvSpPr>
          <p:cNvPr id="4" name="Slide Number Placeholder 3">
            <a:extLst>
              <a:ext uri="{FF2B5EF4-FFF2-40B4-BE49-F238E27FC236}">
                <a16:creationId xmlns:a16="http://schemas.microsoft.com/office/drawing/2014/main" id="{8254D2A0-18FC-4982-A5E2-1A653612EAC9}"/>
              </a:ext>
            </a:extLst>
          </p:cNvPr>
          <p:cNvSpPr>
            <a:spLocks noGrp="1"/>
          </p:cNvSpPr>
          <p:nvPr>
            <p:ph type="sldNum" sz="quarter" idx="12"/>
          </p:nvPr>
        </p:nvSpPr>
        <p:spPr/>
        <p:txBody>
          <a:bodyPr/>
          <a:lstStyle/>
          <a:p>
            <a:r>
              <a:rPr lang="en-US" dirty="0"/>
              <a:t>Slide </a:t>
            </a:r>
            <a:fld id="{629637A9-119A-49DA-BD12-AAC58B377D80}" type="slidenum">
              <a:rPr lang="en-US" smtClean="0"/>
              <a:pPr/>
              <a:t>27</a:t>
            </a:fld>
            <a:endParaRPr lang="en-US" dirty="0"/>
          </a:p>
        </p:txBody>
      </p:sp>
    </p:spTree>
    <p:extLst>
      <p:ext uri="{BB962C8B-B14F-4D97-AF65-F5344CB8AC3E}">
        <p14:creationId xmlns:p14="http://schemas.microsoft.com/office/powerpoint/2010/main" val="3518289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C7F0-DBAC-403A-824E-8A00EC067050}"/>
              </a:ext>
            </a:extLst>
          </p:cNvPr>
          <p:cNvSpPr>
            <a:spLocks noGrp="1"/>
          </p:cNvSpPr>
          <p:nvPr>
            <p:ph type="title"/>
          </p:nvPr>
        </p:nvSpPr>
        <p:spPr/>
        <p:txBody>
          <a:bodyPr>
            <a:normAutofit/>
          </a:bodyPr>
          <a:lstStyle/>
          <a:p>
            <a:r>
              <a:rPr lang="en-US" sz="4400" dirty="0"/>
              <a:t>S1900B Key Eligibility Criteria</a:t>
            </a:r>
          </a:p>
        </p:txBody>
      </p:sp>
      <p:sp>
        <p:nvSpPr>
          <p:cNvPr id="3" name="Content Placeholder 2">
            <a:extLst>
              <a:ext uri="{FF2B5EF4-FFF2-40B4-BE49-F238E27FC236}">
                <a16:creationId xmlns:a16="http://schemas.microsoft.com/office/drawing/2014/main" id="{3264DD66-B1BE-4EEE-95A0-158B4EA4EA96}"/>
              </a:ext>
            </a:extLst>
          </p:cNvPr>
          <p:cNvSpPr>
            <a:spLocks noGrp="1"/>
          </p:cNvSpPr>
          <p:nvPr>
            <p:ph idx="1"/>
          </p:nvPr>
        </p:nvSpPr>
        <p:spPr>
          <a:xfrm>
            <a:off x="609600" y="1661803"/>
            <a:ext cx="10546080" cy="4376625"/>
          </a:xfrm>
        </p:spPr>
        <p:txBody>
          <a:bodyPr>
            <a:normAutofit/>
          </a:bodyPr>
          <a:lstStyle/>
          <a:p>
            <a:pPr lvl="0">
              <a:buClr>
                <a:srgbClr val="B2B2B2">
                  <a:lumMod val="50000"/>
                </a:srgbClr>
              </a:buClr>
            </a:pPr>
            <a:r>
              <a:rPr lang="en-US" dirty="0">
                <a:solidFill>
                  <a:prstClr val="black">
                    <a:lumMod val="75000"/>
                    <a:lumOff val="25000"/>
                  </a:prstClr>
                </a:solidFill>
              </a:rPr>
              <a:t>Patients must have RET-Fusion positive NSCLC (determined on-study or based on prior testing)</a:t>
            </a:r>
          </a:p>
          <a:p>
            <a:pPr lvl="0">
              <a:buClr>
                <a:srgbClr val="B2B2B2">
                  <a:lumMod val="50000"/>
                </a:srgbClr>
              </a:buClr>
            </a:pPr>
            <a:r>
              <a:rPr lang="en-US" dirty="0">
                <a:solidFill>
                  <a:prstClr val="black">
                    <a:lumMod val="75000"/>
                    <a:lumOff val="25000"/>
                  </a:prstClr>
                </a:solidFill>
              </a:rPr>
              <a:t>Patients must register to the LUNGMAP screening protocol and have been assigned to S1900B</a:t>
            </a:r>
          </a:p>
          <a:p>
            <a:pPr lvl="1">
              <a:buClr>
                <a:srgbClr val="B2B2B2">
                  <a:lumMod val="50000"/>
                </a:srgbClr>
              </a:buClr>
            </a:pPr>
            <a:r>
              <a:rPr lang="en-US" sz="2000" dirty="0">
                <a:solidFill>
                  <a:prstClr val="black">
                    <a:lumMod val="75000"/>
                    <a:lumOff val="25000"/>
                  </a:prstClr>
                </a:solidFill>
              </a:rPr>
              <a:t>LUNGMAP protocol will provide details to submit documentation for prior testing, if available. An expert panel will review the results to confirm biomarker eligibility. </a:t>
            </a:r>
          </a:p>
          <a:p>
            <a:pPr lvl="1">
              <a:buClr>
                <a:srgbClr val="B2B2B2">
                  <a:lumMod val="50000"/>
                </a:srgbClr>
              </a:buClr>
            </a:pPr>
            <a:r>
              <a:rPr lang="en-US" sz="2000" dirty="0">
                <a:solidFill>
                  <a:prstClr val="black">
                    <a:lumMod val="75000"/>
                    <a:lumOff val="25000"/>
                  </a:prstClr>
                </a:solidFill>
              </a:rPr>
              <a:t>All patients must submit tissue for the full FMI and other biomarker testing even if prior RET is available. </a:t>
            </a:r>
          </a:p>
          <a:p>
            <a:pPr lvl="0">
              <a:buClr>
                <a:srgbClr val="B2B2B2">
                  <a:lumMod val="50000"/>
                </a:srgbClr>
              </a:buClr>
            </a:pPr>
            <a:r>
              <a:rPr lang="en-US" dirty="0">
                <a:solidFill>
                  <a:prstClr val="black">
                    <a:lumMod val="75000"/>
                    <a:lumOff val="25000"/>
                  </a:prstClr>
                </a:solidFill>
              </a:rPr>
              <a:t>Patients must not have received any prior treatment with selective anti-RET inhibitors (anti-RET </a:t>
            </a:r>
            <a:r>
              <a:rPr lang="en-US" dirty="0" err="1">
                <a:solidFill>
                  <a:prstClr val="black">
                    <a:lumMod val="75000"/>
                    <a:lumOff val="25000"/>
                  </a:prstClr>
                </a:solidFill>
              </a:rPr>
              <a:t>multikinase</a:t>
            </a:r>
            <a:r>
              <a:rPr lang="en-US" dirty="0">
                <a:solidFill>
                  <a:prstClr val="black">
                    <a:lumMod val="75000"/>
                    <a:lumOff val="25000"/>
                  </a:prstClr>
                </a:solidFill>
              </a:rPr>
              <a:t> inhibitors are permitted)</a:t>
            </a:r>
          </a:p>
          <a:p>
            <a:pPr lvl="0">
              <a:buClr>
                <a:srgbClr val="B2B2B2">
                  <a:lumMod val="50000"/>
                </a:srgbClr>
              </a:buClr>
            </a:pPr>
            <a:r>
              <a:rPr lang="en-US" dirty="0">
                <a:solidFill>
                  <a:prstClr val="black">
                    <a:lumMod val="75000"/>
                    <a:lumOff val="25000"/>
                  </a:prstClr>
                </a:solidFill>
              </a:rPr>
              <a:t>Patients must not have known evidence of an additional validated oncogenic driver that could cause resistance to LOXO-292 treatment. This includes EGFR sensitizing mutations, EGFR T790M, ALK gene fusion, ROS1 gene fusion, KRAS activating mutation, BRAF V600E mutation or MET exon 14 skipping mutation or high-level amplification and expression</a:t>
            </a:r>
          </a:p>
          <a:p>
            <a:pPr marL="0" indent="0">
              <a:buNone/>
            </a:pPr>
            <a:endParaRPr lang="en-US" dirty="0"/>
          </a:p>
        </p:txBody>
      </p:sp>
      <p:sp>
        <p:nvSpPr>
          <p:cNvPr id="4" name="Slide Number Placeholder 3">
            <a:extLst>
              <a:ext uri="{FF2B5EF4-FFF2-40B4-BE49-F238E27FC236}">
                <a16:creationId xmlns:a16="http://schemas.microsoft.com/office/drawing/2014/main" id="{1FC8D70A-814D-4C94-9084-46ACA25063FD}"/>
              </a:ext>
            </a:extLst>
          </p:cNvPr>
          <p:cNvSpPr>
            <a:spLocks noGrp="1"/>
          </p:cNvSpPr>
          <p:nvPr>
            <p:ph type="sldNum" sz="quarter" idx="12"/>
          </p:nvPr>
        </p:nvSpPr>
        <p:spPr/>
        <p:txBody>
          <a:bodyPr/>
          <a:lstStyle/>
          <a:p>
            <a:r>
              <a:rPr lang="en-US" dirty="0"/>
              <a:t>Slide </a:t>
            </a:r>
            <a:fld id="{629637A9-119A-49DA-BD12-AAC58B377D80}" type="slidenum">
              <a:rPr lang="en-US" smtClean="0"/>
              <a:pPr/>
              <a:t>28</a:t>
            </a:fld>
            <a:endParaRPr lang="en-US" dirty="0"/>
          </a:p>
        </p:txBody>
      </p:sp>
    </p:spTree>
    <p:extLst>
      <p:ext uri="{BB962C8B-B14F-4D97-AF65-F5344CB8AC3E}">
        <p14:creationId xmlns:p14="http://schemas.microsoft.com/office/powerpoint/2010/main" val="2823689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C7F0-DBAC-403A-824E-8A00EC067050}"/>
              </a:ext>
            </a:extLst>
          </p:cNvPr>
          <p:cNvSpPr>
            <a:spLocks noGrp="1"/>
          </p:cNvSpPr>
          <p:nvPr>
            <p:ph type="title"/>
          </p:nvPr>
        </p:nvSpPr>
        <p:spPr/>
        <p:txBody>
          <a:bodyPr>
            <a:normAutofit/>
          </a:bodyPr>
          <a:lstStyle/>
          <a:p>
            <a:r>
              <a:rPr lang="en-US" sz="4400" dirty="0"/>
              <a:t>S1900B Key Eligibility Criteria</a:t>
            </a:r>
          </a:p>
        </p:txBody>
      </p:sp>
      <p:sp>
        <p:nvSpPr>
          <p:cNvPr id="3" name="Content Placeholder 2">
            <a:extLst>
              <a:ext uri="{FF2B5EF4-FFF2-40B4-BE49-F238E27FC236}">
                <a16:creationId xmlns:a16="http://schemas.microsoft.com/office/drawing/2014/main" id="{3264DD66-B1BE-4EEE-95A0-158B4EA4EA96}"/>
              </a:ext>
            </a:extLst>
          </p:cNvPr>
          <p:cNvSpPr>
            <a:spLocks noGrp="1"/>
          </p:cNvSpPr>
          <p:nvPr>
            <p:ph idx="1"/>
          </p:nvPr>
        </p:nvSpPr>
        <p:spPr>
          <a:xfrm>
            <a:off x="609600" y="1661803"/>
            <a:ext cx="10546080" cy="4376625"/>
          </a:xfrm>
        </p:spPr>
        <p:txBody>
          <a:bodyPr>
            <a:normAutofit/>
          </a:bodyPr>
          <a:lstStyle/>
          <a:p>
            <a:pPr lvl="0">
              <a:buClr>
                <a:srgbClr val="B2B2B2">
                  <a:lumMod val="50000"/>
                </a:srgbClr>
              </a:buClr>
            </a:pPr>
            <a:r>
              <a:rPr lang="en-US" dirty="0">
                <a:solidFill>
                  <a:prstClr val="black">
                    <a:lumMod val="75000"/>
                    <a:lumOff val="25000"/>
                  </a:prstClr>
                </a:solidFill>
              </a:rPr>
              <a:t>For patients whose prior therapy was for Stage IV or recurrent disease, the patient must have received at least one line of a platinum-based chemotherapy regimen. For patients whose prior systemic therapy was for Stage I-III disease only (i.e. patient has not received any treatment for Stage IV or recurrent disease), disease progression on platinum-based chemotherapy must have occurred within one year from the last date that the patient received that therapy. Prior anti-PD-1/PD-L1 therapy, alone or in combination (e.g. </a:t>
            </a:r>
            <a:r>
              <a:rPr lang="en-US" dirty="0" err="1">
                <a:solidFill>
                  <a:prstClr val="black">
                    <a:lumMod val="75000"/>
                    <a:lumOff val="25000"/>
                  </a:prstClr>
                </a:solidFill>
              </a:rPr>
              <a:t>Nivolumab</a:t>
            </a:r>
            <a:r>
              <a:rPr lang="en-US" dirty="0">
                <a:solidFill>
                  <a:prstClr val="black">
                    <a:lumMod val="75000"/>
                    <a:lumOff val="25000"/>
                  </a:prstClr>
                </a:solidFill>
              </a:rPr>
              <a:t>, </a:t>
            </a:r>
            <a:r>
              <a:rPr lang="en-US" dirty="0" err="1">
                <a:solidFill>
                  <a:prstClr val="black">
                    <a:lumMod val="75000"/>
                    <a:lumOff val="25000"/>
                  </a:prstClr>
                </a:solidFill>
              </a:rPr>
              <a:t>Pembrolizumab</a:t>
            </a:r>
            <a:r>
              <a:rPr lang="en-US" dirty="0">
                <a:solidFill>
                  <a:prstClr val="black">
                    <a:lumMod val="75000"/>
                    <a:lumOff val="25000"/>
                  </a:prstClr>
                </a:solidFill>
              </a:rPr>
              <a:t>, or </a:t>
            </a:r>
            <a:r>
              <a:rPr lang="en-US" dirty="0" err="1">
                <a:solidFill>
                  <a:prstClr val="black">
                    <a:lumMod val="75000"/>
                    <a:lumOff val="25000"/>
                  </a:prstClr>
                </a:solidFill>
              </a:rPr>
              <a:t>Durvalumab</a:t>
            </a:r>
            <a:r>
              <a:rPr lang="en-US" dirty="0">
                <a:solidFill>
                  <a:prstClr val="black">
                    <a:lumMod val="75000"/>
                    <a:lumOff val="25000"/>
                  </a:prstClr>
                </a:solidFill>
              </a:rPr>
              <a:t>) is allowed.</a:t>
            </a:r>
            <a:endParaRPr lang="en-US" dirty="0"/>
          </a:p>
        </p:txBody>
      </p:sp>
      <p:sp>
        <p:nvSpPr>
          <p:cNvPr id="4" name="Slide Number Placeholder 3">
            <a:extLst>
              <a:ext uri="{FF2B5EF4-FFF2-40B4-BE49-F238E27FC236}">
                <a16:creationId xmlns:a16="http://schemas.microsoft.com/office/drawing/2014/main" id="{1FC8D70A-814D-4C94-9084-46ACA25063FD}"/>
              </a:ext>
            </a:extLst>
          </p:cNvPr>
          <p:cNvSpPr>
            <a:spLocks noGrp="1"/>
          </p:cNvSpPr>
          <p:nvPr>
            <p:ph type="sldNum" sz="quarter" idx="12"/>
          </p:nvPr>
        </p:nvSpPr>
        <p:spPr/>
        <p:txBody>
          <a:bodyPr/>
          <a:lstStyle/>
          <a:p>
            <a:r>
              <a:rPr lang="en-US" dirty="0"/>
              <a:t>Slide </a:t>
            </a:r>
            <a:fld id="{629637A9-119A-49DA-BD12-AAC58B377D80}" type="slidenum">
              <a:rPr lang="en-US" smtClean="0"/>
              <a:pPr/>
              <a:t>29</a:t>
            </a:fld>
            <a:endParaRPr lang="en-US" dirty="0"/>
          </a:p>
        </p:txBody>
      </p:sp>
    </p:spTree>
    <p:extLst>
      <p:ext uri="{BB962C8B-B14F-4D97-AF65-F5344CB8AC3E}">
        <p14:creationId xmlns:p14="http://schemas.microsoft.com/office/powerpoint/2010/main" val="323441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6917-CAF0-4F62-82C9-269F5B370D64}"/>
              </a:ext>
            </a:extLst>
          </p:cNvPr>
          <p:cNvSpPr>
            <a:spLocks noGrp="1"/>
          </p:cNvSpPr>
          <p:nvPr>
            <p:ph type="ctrTitle"/>
          </p:nvPr>
        </p:nvSpPr>
        <p:spPr/>
        <p:txBody>
          <a:bodyPr/>
          <a:lstStyle/>
          <a:p>
            <a:r>
              <a:rPr lang="en-US" dirty="0"/>
              <a:t>Study </a:t>
            </a:r>
            <a:br>
              <a:rPr lang="en-US" dirty="0"/>
            </a:br>
            <a:r>
              <a:rPr lang="en-US" dirty="0"/>
              <a:t>Updates</a:t>
            </a:r>
          </a:p>
        </p:txBody>
      </p:sp>
      <p:sp>
        <p:nvSpPr>
          <p:cNvPr id="3" name="Text Placeholder 2">
            <a:extLst>
              <a:ext uri="{FF2B5EF4-FFF2-40B4-BE49-F238E27FC236}">
                <a16:creationId xmlns:a16="http://schemas.microsoft.com/office/drawing/2014/main" id="{7941D6D6-E42C-4CCE-A216-16E6CACE3823}"/>
              </a:ext>
            </a:extLst>
          </p:cNvPr>
          <p:cNvSpPr>
            <a:spLocks noGrp="1"/>
          </p:cNvSpPr>
          <p:nvPr>
            <p:ph type="subTitle" idx="1"/>
          </p:nvPr>
        </p:nvSpPr>
        <p:spPr>
          <a:xfrm>
            <a:off x="1100051" y="4455621"/>
            <a:ext cx="10058400" cy="1143000"/>
          </a:xfrm>
        </p:spPr>
        <p:txBody>
          <a:bodyPr>
            <a:normAutofit/>
          </a:bodyPr>
          <a:lstStyle/>
          <a:p>
            <a:r>
              <a:rPr lang="en-US" dirty="0"/>
              <a:t>Roy Herbst, MD, PhD</a:t>
            </a:r>
          </a:p>
          <a:p>
            <a:r>
              <a:rPr lang="en-US" dirty="0"/>
              <a:t>Lung-MAP Study Chair</a:t>
            </a:r>
          </a:p>
        </p:txBody>
      </p:sp>
      <p:sp>
        <p:nvSpPr>
          <p:cNvPr id="4" name="Slide Number Placeholder 3">
            <a:extLst>
              <a:ext uri="{FF2B5EF4-FFF2-40B4-BE49-F238E27FC236}">
                <a16:creationId xmlns:a16="http://schemas.microsoft.com/office/drawing/2014/main" id="{85DCE74D-8635-4B20-983A-46156CFD4BC0}"/>
              </a:ext>
            </a:extLst>
          </p:cNvPr>
          <p:cNvSpPr>
            <a:spLocks noGrp="1"/>
          </p:cNvSpPr>
          <p:nvPr>
            <p:ph type="sldNum" sz="quarter" idx="12"/>
          </p:nvPr>
        </p:nvSpPr>
        <p:spPr/>
        <p:txBody>
          <a:bodyPr/>
          <a:lstStyle/>
          <a:p>
            <a:r>
              <a:rPr lang="en-US"/>
              <a:t>Slide </a:t>
            </a:r>
            <a:fld id="{4FAB73BC-B049-4115-A692-8D63A059BFB8}" type="slidenum">
              <a:rPr lang="en-US" smtClean="0"/>
              <a:pPr/>
              <a:t>3</a:t>
            </a:fld>
            <a:endParaRPr lang="en-US" dirty="0"/>
          </a:p>
        </p:txBody>
      </p:sp>
      <p:pic>
        <p:nvPicPr>
          <p:cNvPr id="14" name="Picture 13">
            <a:extLst>
              <a:ext uri="{FF2B5EF4-FFF2-40B4-BE49-F238E27FC236}">
                <a16:creationId xmlns:a16="http://schemas.microsoft.com/office/drawing/2014/main" id="{16D62825-A613-4372-8921-B79AF62442B3}"/>
              </a:ext>
            </a:extLst>
          </p:cNvPr>
          <p:cNvPicPr>
            <a:picLocks noChangeAspect="1"/>
          </p:cNvPicPr>
          <p:nvPr/>
        </p:nvPicPr>
        <p:blipFill rotWithShape="1">
          <a:blip r:embed="rId3">
            <a:clrChange>
              <a:clrFrom>
                <a:srgbClr val="FEFEFE"/>
              </a:clrFrom>
              <a:clrTo>
                <a:srgbClr val="FEFEFE">
                  <a:alpha val="0"/>
                </a:srgbClr>
              </a:clrTo>
            </a:clrChange>
          </a:blip>
          <a:srcRect t="34113" b="21447"/>
          <a:stretch/>
        </p:blipFill>
        <p:spPr>
          <a:xfrm>
            <a:off x="3524692" y="6346153"/>
            <a:ext cx="5142617" cy="525291"/>
          </a:xfrm>
          <a:prstGeom prst="rect">
            <a:avLst/>
          </a:prstGeom>
        </p:spPr>
      </p:pic>
      <p:grpSp>
        <p:nvGrpSpPr>
          <p:cNvPr id="15" name="Group 14">
            <a:extLst>
              <a:ext uri="{FF2B5EF4-FFF2-40B4-BE49-F238E27FC236}">
                <a16:creationId xmlns:a16="http://schemas.microsoft.com/office/drawing/2014/main" id="{B010C269-38E7-45C0-8980-E6F2D3C1698C}"/>
              </a:ext>
            </a:extLst>
          </p:cNvPr>
          <p:cNvGrpSpPr/>
          <p:nvPr/>
        </p:nvGrpSpPr>
        <p:grpSpPr>
          <a:xfrm>
            <a:off x="5741691" y="554365"/>
            <a:ext cx="6450309" cy="5544683"/>
            <a:chOff x="4186476" y="106679"/>
            <a:chExt cx="8128000" cy="6632323"/>
          </a:xfrm>
        </p:grpSpPr>
        <p:graphicFrame>
          <p:nvGraphicFramePr>
            <p:cNvPr id="16" name="Diagram 15">
              <a:extLst>
                <a:ext uri="{FF2B5EF4-FFF2-40B4-BE49-F238E27FC236}">
                  <a16:creationId xmlns:a16="http://schemas.microsoft.com/office/drawing/2014/main" id="{420166A3-EDEA-43E4-B3CF-02AA6DB4C038}"/>
                </a:ext>
              </a:extLst>
            </p:cNvPr>
            <p:cNvGraphicFramePr/>
            <p:nvPr>
              <p:extLst>
                <p:ext uri="{D42A27DB-BD31-4B8C-83A1-F6EECF244321}">
                  <p14:modId xmlns:p14="http://schemas.microsoft.com/office/powerpoint/2010/main" val="2566083872"/>
                </p:ext>
              </p:extLst>
            </p:nvPr>
          </p:nvGraphicFramePr>
          <p:xfrm>
            <a:off x="4186476" y="713506"/>
            <a:ext cx="8128000" cy="5418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Donut 5">
              <a:extLst>
                <a:ext uri="{FF2B5EF4-FFF2-40B4-BE49-F238E27FC236}">
                  <a16:creationId xmlns:a16="http://schemas.microsoft.com/office/drawing/2014/main" id="{3EB60C2E-B37C-4F88-A4E6-03F69CDE7095}"/>
                </a:ext>
              </a:extLst>
            </p:cNvPr>
            <p:cNvSpPr/>
            <p:nvPr/>
          </p:nvSpPr>
          <p:spPr>
            <a:xfrm>
              <a:off x="4682646" y="106679"/>
              <a:ext cx="6991611" cy="6632323"/>
            </a:xfrm>
            <a:prstGeom prst="donut">
              <a:avLst>
                <a:gd name="adj" fmla="val 2736"/>
              </a:avLst>
            </a:prstGeom>
            <a:solidFill>
              <a:srgbClr val="92D050"/>
            </a:solidFill>
            <a:ln/>
          </p:spPr>
          <p:style>
            <a:lnRef idx="3">
              <a:schemeClr val="lt1"/>
            </a:lnRef>
            <a:fillRef idx="1">
              <a:schemeClr val="accent2"/>
            </a:fillRef>
            <a:effectRef idx="1">
              <a:schemeClr val="accent2"/>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18" name="Picture 17" descr="C:\Users\dgandara\Desktop\Logos\fdalogodhhs.jpg">
              <a:extLst>
                <a:ext uri="{FF2B5EF4-FFF2-40B4-BE49-F238E27FC236}">
                  <a16:creationId xmlns:a16="http://schemas.microsoft.com/office/drawing/2014/main" id="{B37DB12F-29B1-4423-9C5D-AEEFDB5349FE}"/>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6477" y="4511510"/>
              <a:ext cx="1620445" cy="776222"/>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B8B8B234-2272-47B7-BEDE-C7C937911B41}"/>
                </a:ext>
              </a:extLst>
            </p:cNvPr>
            <p:cNvSpPr/>
            <p:nvPr/>
          </p:nvSpPr>
          <p:spPr>
            <a:xfrm>
              <a:off x="7090656" y="2596931"/>
              <a:ext cx="2319641" cy="1651819"/>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a:t>Lung-MAP Master Protocol</a:t>
              </a:r>
            </a:p>
          </p:txBody>
        </p:sp>
        <p:pic>
          <p:nvPicPr>
            <p:cNvPr id="20" name="Picture 2" descr="NCTN Horizontal Badge">
              <a:extLst>
                <a:ext uri="{FF2B5EF4-FFF2-40B4-BE49-F238E27FC236}">
                  <a16:creationId xmlns:a16="http://schemas.microsoft.com/office/drawing/2014/main" id="{E37E99BF-E6C8-44FC-8473-26EB7578A9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4936" y="909996"/>
              <a:ext cx="1919117" cy="654759"/>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3">
            <a:extLst>
              <a:ext uri="{FF2B5EF4-FFF2-40B4-BE49-F238E27FC236}">
                <a16:creationId xmlns:a16="http://schemas.microsoft.com/office/drawing/2014/main" id="{2ADE6665-3D6F-4E1E-ACA9-5B08F70B4B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4294" y="672355"/>
            <a:ext cx="1620418" cy="28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52A1CBAE-2F40-4006-A703-030CE28F6284}"/>
              </a:ext>
            </a:extLst>
          </p:cNvPr>
          <p:cNvPicPr>
            <a:picLocks noChangeAspect="1"/>
          </p:cNvPicPr>
          <p:nvPr/>
        </p:nvPicPr>
        <p:blipFill>
          <a:blip r:embed="rId12"/>
          <a:stretch>
            <a:fillRect/>
          </a:stretch>
        </p:blipFill>
        <p:spPr>
          <a:xfrm>
            <a:off x="10304981" y="1225945"/>
            <a:ext cx="1238694" cy="547385"/>
          </a:xfrm>
          <a:prstGeom prst="rect">
            <a:avLst/>
          </a:prstGeom>
        </p:spPr>
      </p:pic>
      <p:pic>
        <p:nvPicPr>
          <p:cNvPr id="23" name="Picture 22" descr="C:\Users\cmiwa\AppData\Local\Microsoft\Windows\Temporary Internet Files\Content.Outlook\06Q5Y6FG\Friends LOGO 2013.jpg">
            <a:extLst>
              <a:ext uri="{FF2B5EF4-FFF2-40B4-BE49-F238E27FC236}">
                <a16:creationId xmlns:a16="http://schemas.microsoft.com/office/drawing/2014/main" id="{8D438F1D-7C69-4586-AF1C-D36272934CEF}"/>
              </a:ext>
            </a:extLst>
          </p:cNvPr>
          <p:cNvPicPr>
            <a:picLocks noChangeAspect="1" noChangeArrowheads="1"/>
          </p:cNvPicPr>
          <p:nvPr/>
        </p:nvPicPr>
        <p:blipFill>
          <a:blip r:embed="rId13" cstate="print"/>
          <a:srcRect/>
          <a:stretch>
            <a:fillRect/>
          </a:stretch>
        </p:blipFill>
        <p:spPr bwMode="auto">
          <a:xfrm>
            <a:off x="10734997" y="4262417"/>
            <a:ext cx="948932" cy="663010"/>
          </a:xfrm>
          <a:prstGeom prst="rect">
            <a:avLst/>
          </a:prstGeom>
          <a:noFill/>
        </p:spPr>
      </p:pic>
    </p:spTree>
    <p:extLst>
      <p:ext uri="{BB962C8B-B14F-4D97-AF65-F5344CB8AC3E}">
        <p14:creationId xmlns:p14="http://schemas.microsoft.com/office/powerpoint/2010/main" val="939285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514B4-1BAD-40E7-811B-96ED52792293}"/>
              </a:ext>
            </a:extLst>
          </p:cNvPr>
          <p:cNvSpPr>
            <a:spLocks noGrp="1"/>
          </p:cNvSpPr>
          <p:nvPr>
            <p:ph type="title"/>
          </p:nvPr>
        </p:nvSpPr>
        <p:spPr/>
        <p:txBody>
          <a:bodyPr/>
          <a:lstStyle/>
          <a:p>
            <a:r>
              <a:rPr lang="en-US" dirty="0"/>
              <a:t>S1900B Statistical Considerations</a:t>
            </a:r>
          </a:p>
        </p:txBody>
      </p:sp>
      <p:sp>
        <p:nvSpPr>
          <p:cNvPr id="3" name="Content Placeholder 2">
            <a:extLst>
              <a:ext uri="{FF2B5EF4-FFF2-40B4-BE49-F238E27FC236}">
                <a16:creationId xmlns:a16="http://schemas.microsoft.com/office/drawing/2014/main" id="{E9CD59FF-981E-4960-AF92-45EEBE2DA76E}"/>
              </a:ext>
            </a:extLst>
          </p:cNvPr>
          <p:cNvSpPr>
            <a:spLocks noGrp="1"/>
          </p:cNvSpPr>
          <p:nvPr>
            <p:ph idx="1"/>
          </p:nvPr>
        </p:nvSpPr>
        <p:spPr>
          <a:xfrm>
            <a:off x="609600" y="1735015"/>
            <a:ext cx="10546080" cy="4724770"/>
          </a:xfrm>
        </p:spPr>
        <p:txBody>
          <a:bodyPr>
            <a:normAutofit lnSpcReduction="10000"/>
          </a:bodyPr>
          <a:lstStyle/>
          <a:p>
            <a:pPr lvl="0">
              <a:buClr>
                <a:srgbClr val="B2B2B2">
                  <a:lumMod val="50000"/>
                </a:srgbClr>
              </a:buClr>
            </a:pPr>
            <a:r>
              <a:rPr lang="en-US" dirty="0">
                <a:solidFill>
                  <a:srgbClr val="0070C0"/>
                </a:solidFill>
              </a:rPr>
              <a:t>Design:</a:t>
            </a:r>
          </a:p>
          <a:p>
            <a:pPr lvl="1">
              <a:buClr>
                <a:srgbClr val="B2B2B2">
                  <a:lumMod val="50000"/>
                </a:srgbClr>
              </a:buClr>
            </a:pPr>
            <a:r>
              <a:rPr lang="en-US" dirty="0">
                <a:solidFill>
                  <a:prstClr val="black">
                    <a:lumMod val="75000"/>
                    <a:lumOff val="25000"/>
                  </a:prstClr>
                </a:solidFill>
              </a:rPr>
              <a:t>Single Arm Phase II with response as the primary endpoint. </a:t>
            </a:r>
          </a:p>
          <a:p>
            <a:pPr lvl="1">
              <a:buClr>
                <a:srgbClr val="B2B2B2">
                  <a:lumMod val="50000"/>
                </a:srgbClr>
              </a:buClr>
            </a:pPr>
            <a:r>
              <a:rPr lang="en-US" dirty="0">
                <a:solidFill>
                  <a:prstClr val="black">
                    <a:lumMod val="75000"/>
                    <a:lumOff val="25000"/>
                  </a:prstClr>
                </a:solidFill>
              </a:rPr>
              <a:t>All patients will be evaluated for response by blinded independent centralized review (image submission is essential)</a:t>
            </a:r>
          </a:p>
          <a:p>
            <a:pPr lvl="1">
              <a:buClr>
                <a:srgbClr val="B2B2B2">
                  <a:lumMod val="50000"/>
                </a:srgbClr>
              </a:buClr>
            </a:pPr>
            <a:r>
              <a:rPr lang="en-US" dirty="0">
                <a:solidFill>
                  <a:prstClr val="black">
                    <a:lumMod val="75000"/>
                    <a:lumOff val="25000"/>
                  </a:prstClr>
                </a:solidFill>
              </a:rPr>
              <a:t>Study is designed for FDA Registration based on response by BICR</a:t>
            </a:r>
          </a:p>
          <a:p>
            <a:pPr lvl="1">
              <a:buClr>
                <a:srgbClr val="B2B2B2">
                  <a:lumMod val="50000"/>
                </a:srgbClr>
              </a:buClr>
            </a:pPr>
            <a:r>
              <a:rPr lang="en-US" dirty="0">
                <a:solidFill>
                  <a:prstClr val="black">
                    <a:lumMod val="75000"/>
                    <a:lumOff val="25000"/>
                  </a:prstClr>
                </a:solidFill>
              </a:rPr>
              <a:t>A key secondary objective will be to evaluate the duration of response among responders (by BICR and Investigator-assessed) </a:t>
            </a:r>
          </a:p>
          <a:p>
            <a:pPr lvl="0">
              <a:buClr>
                <a:srgbClr val="B2B2B2">
                  <a:lumMod val="50000"/>
                </a:srgbClr>
              </a:buClr>
            </a:pPr>
            <a:r>
              <a:rPr lang="en-US" dirty="0">
                <a:solidFill>
                  <a:srgbClr val="0070C0"/>
                </a:solidFill>
              </a:rPr>
              <a:t>Primary Analysis Population:</a:t>
            </a:r>
          </a:p>
          <a:p>
            <a:pPr lvl="1">
              <a:buClr>
                <a:srgbClr val="B2B2B2">
                  <a:lumMod val="50000"/>
                </a:srgbClr>
              </a:buClr>
            </a:pPr>
            <a:r>
              <a:rPr lang="en-US" dirty="0">
                <a:solidFill>
                  <a:prstClr val="black">
                    <a:lumMod val="75000"/>
                    <a:lumOff val="25000"/>
                  </a:prstClr>
                </a:solidFill>
              </a:rPr>
              <a:t>N = 100 patients evaluable for response by BICR</a:t>
            </a:r>
          </a:p>
          <a:p>
            <a:pPr lvl="0">
              <a:buClr>
                <a:srgbClr val="B2B2B2">
                  <a:lumMod val="50000"/>
                </a:srgbClr>
              </a:buClr>
            </a:pPr>
            <a:r>
              <a:rPr lang="en-US" dirty="0">
                <a:solidFill>
                  <a:srgbClr val="0070C0"/>
                </a:solidFill>
              </a:rPr>
              <a:t>Safety Analysis Population:</a:t>
            </a:r>
          </a:p>
          <a:p>
            <a:pPr lvl="1">
              <a:buClr>
                <a:srgbClr val="B2B2B2">
                  <a:lumMod val="50000"/>
                </a:srgbClr>
              </a:buClr>
            </a:pPr>
            <a:r>
              <a:rPr lang="en-US" dirty="0">
                <a:solidFill>
                  <a:prstClr val="black">
                    <a:lumMod val="75000"/>
                    <a:lumOff val="25000"/>
                  </a:prstClr>
                </a:solidFill>
              </a:rPr>
              <a:t>N = 112</a:t>
            </a:r>
          </a:p>
          <a:p>
            <a:pPr lvl="0">
              <a:buClr>
                <a:srgbClr val="B2B2B2">
                  <a:lumMod val="50000"/>
                </a:srgbClr>
              </a:buClr>
            </a:pPr>
            <a:r>
              <a:rPr lang="en-US" dirty="0">
                <a:solidFill>
                  <a:srgbClr val="0070C0"/>
                </a:solidFill>
              </a:rPr>
              <a:t>Total accrual goal : N = 124</a:t>
            </a:r>
          </a:p>
          <a:p>
            <a:pPr lvl="1">
              <a:buClr>
                <a:srgbClr val="B2B2B2">
                  <a:lumMod val="50000"/>
                </a:srgbClr>
              </a:buClr>
            </a:pPr>
            <a:r>
              <a:rPr lang="en-US" dirty="0">
                <a:solidFill>
                  <a:prstClr val="black">
                    <a:lumMod val="75000"/>
                    <a:lumOff val="25000"/>
                  </a:prstClr>
                </a:solidFill>
              </a:rPr>
              <a:t>Assuming approximately 90% of patients will be determined to be eligible, and receive at least one dose of LOXO-292, and 90% of patients are evaluable for response by BICR or 10% ineligible and 10% without data to assess BICR</a:t>
            </a:r>
          </a:p>
        </p:txBody>
      </p:sp>
      <p:sp>
        <p:nvSpPr>
          <p:cNvPr id="4" name="Slide Number Placeholder 3">
            <a:extLst>
              <a:ext uri="{FF2B5EF4-FFF2-40B4-BE49-F238E27FC236}">
                <a16:creationId xmlns:a16="http://schemas.microsoft.com/office/drawing/2014/main" id="{EC0C1F6A-1CDB-4EE9-81A3-30318704D347}"/>
              </a:ext>
            </a:extLst>
          </p:cNvPr>
          <p:cNvSpPr>
            <a:spLocks noGrp="1"/>
          </p:cNvSpPr>
          <p:nvPr>
            <p:ph type="sldNum" sz="quarter" idx="12"/>
          </p:nvPr>
        </p:nvSpPr>
        <p:spPr/>
        <p:txBody>
          <a:bodyPr/>
          <a:lstStyle/>
          <a:p>
            <a:r>
              <a:rPr lang="en-US" dirty="0"/>
              <a:t>Slide </a:t>
            </a:r>
            <a:fld id="{629637A9-119A-49DA-BD12-AAC58B377D80}" type="slidenum">
              <a:rPr lang="en-US" smtClean="0"/>
              <a:pPr/>
              <a:t>30</a:t>
            </a:fld>
            <a:endParaRPr lang="en-US" dirty="0"/>
          </a:p>
        </p:txBody>
      </p:sp>
    </p:spTree>
    <p:extLst>
      <p:ext uri="{BB962C8B-B14F-4D97-AF65-F5344CB8AC3E}">
        <p14:creationId xmlns:p14="http://schemas.microsoft.com/office/powerpoint/2010/main" val="1071493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F783-674B-4602-A9FA-846E6342695A}"/>
              </a:ext>
            </a:extLst>
          </p:cNvPr>
          <p:cNvSpPr>
            <a:spLocks noGrp="1"/>
          </p:cNvSpPr>
          <p:nvPr>
            <p:ph type="title"/>
          </p:nvPr>
        </p:nvSpPr>
        <p:spPr/>
        <p:txBody>
          <a:bodyPr/>
          <a:lstStyle/>
          <a:p>
            <a:r>
              <a:rPr lang="en-US" dirty="0"/>
              <a:t>S1900B Dose Modifications</a:t>
            </a:r>
          </a:p>
        </p:txBody>
      </p:sp>
      <p:sp>
        <p:nvSpPr>
          <p:cNvPr id="3" name="Content Placeholder 2">
            <a:extLst>
              <a:ext uri="{FF2B5EF4-FFF2-40B4-BE49-F238E27FC236}">
                <a16:creationId xmlns:a16="http://schemas.microsoft.com/office/drawing/2014/main" id="{B910F7BA-891D-4EC5-923F-5E86C3169901}"/>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t>*For some AEs (e.g. hypersensitivity and LFT increases), an alternative re-escalation strategy should be followed.</a:t>
            </a:r>
          </a:p>
        </p:txBody>
      </p:sp>
      <p:sp>
        <p:nvSpPr>
          <p:cNvPr id="4" name="Slide Number Placeholder 3">
            <a:extLst>
              <a:ext uri="{FF2B5EF4-FFF2-40B4-BE49-F238E27FC236}">
                <a16:creationId xmlns:a16="http://schemas.microsoft.com/office/drawing/2014/main" id="{14F6CC72-686E-4F85-8C0D-F38AA9949936}"/>
              </a:ext>
            </a:extLst>
          </p:cNvPr>
          <p:cNvSpPr>
            <a:spLocks noGrp="1"/>
          </p:cNvSpPr>
          <p:nvPr>
            <p:ph type="sldNum" sz="quarter" idx="12"/>
          </p:nvPr>
        </p:nvSpPr>
        <p:spPr/>
        <p:txBody>
          <a:bodyPr/>
          <a:lstStyle/>
          <a:p>
            <a:r>
              <a:rPr lang="en-US" dirty="0"/>
              <a:t>Slide </a:t>
            </a:r>
            <a:fld id="{629637A9-119A-49DA-BD12-AAC58B377D80}" type="slidenum">
              <a:rPr lang="en-US" smtClean="0"/>
              <a:pPr/>
              <a:t>31</a:t>
            </a:fld>
            <a:endParaRPr lang="en-US" dirty="0"/>
          </a:p>
        </p:txBody>
      </p:sp>
      <p:graphicFrame>
        <p:nvGraphicFramePr>
          <p:cNvPr id="6" name="Table 5">
            <a:extLst>
              <a:ext uri="{FF2B5EF4-FFF2-40B4-BE49-F238E27FC236}">
                <a16:creationId xmlns:a16="http://schemas.microsoft.com/office/drawing/2014/main" id="{4300B3F8-8186-41F4-8640-068B609B0169}"/>
              </a:ext>
            </a:extLst>
          </p:cNvPr>
          <p:cNvGraphicFramePr>
            <a:graphicFrameLocks/>
          </p:cNvGraphicFramePr>
          <p:nvPr>
            <p:extLst>
              <p:ext uri="{D42A27DB-BD31-4B8C-83A1-F6EECF244321}">
                <p14:modId xmlns:p14="http://schemas.microsoft.com/office/powerpoint/2010/main" val="983921583"/>
              </p:ext>
            </p:extLst>
          </p:nvPr>
        </p:nvGraphicFramePr>
        <p:xfrm>
          <a:off x="2024743" y="1845734"/>
          <a:ext cx="7715793" cy="2725060"/>
        </p:xfrm>
        <a:graphic>
          <a:graphicData uri="http://schemas.openxmlformats.org/drawingml/2006/table">
            <a:tbl>
              <a:tblPr firstRow="1" bandRow="1">
                <a:tableStyleId>{93296810-A885-4BE3-A3E7-6D5BEEA58F35}</a:tableStyleId>
              </a:tblPr>
              <a:tblGrid>
                <a:gridCol w="2571931">
                  <a:extLst>
                    <a:ext uri="{9D8B030D-6E8A-4147-A177-3AD203B41FA5}">
                      <a16:colId xmlns:a16="http://schemas.microsoft.com/office/drawing/2014/main" val="2347071661"/>
                    </a:ext>
                  </a:extLst>
                </a:gridCol>
                <a:gridCol w="2571931">
                  <a:extLst>
                    <a:ext uri="{9D8B030D-6E8A-4147-A177-3AD203B41FA5}">
                      <a16:colId xmlns:a16="http://schemas.microsoft.com/office/drawing/2014/main" val="1881636849"/>
                    </a:ext>
                  </a:extLst>
                </a:gridCol>
                <a:gridCol w="2571931">
                  <a:extLst>
                    <a:ext uri="{9D8B030D-6E8A-4147-A177-3AD203B41FA5}">
                      <a16:colId xmlns:a16="http://schemas.microsoft.com/office/drawing/2014/main" val="2591027545"/>
                    </a:ext>
                  </a:extLst>
                </a:gridCol>
              </a:tblGrid>
              <a:tr h="545012">
                <a:tc>
                  <a:txBody>
                    <a:bodyPr/>
                    <a:lstStyle/>
                    <a:p>
                      <a:r>
                        <a:rPr lang="en-US" dirty="0"/>
                        <a:t>Drug</a:t>
                      </a:r>
                    </a:p>
                  </a:txBody>
                  <a:tcPr/>
                </a:tc>
                <a:tc>
                  <a:txBody>
                    <a:bodyPr/>
                    <a:lstStyle/>
                    <a:p>
                      <a:r>
                        <a:rPr lang="en-US" dirty="0"/>
                        <a:t>Dose Modification</a:t>
                      </a:r>
                    </a:p>
                  </a:txBody>
                  <a:tcPr/>
                </a:tc>
                <a:tc>
                  <a:txBody>
                    <a:bodyPr/>
                    <a:lstStyle/>
                    <a:p>
                      <a:r>
                        <a:rPr lang="en-US" dirty="0"/>
                        <a:t>Dose</a:t>
                      </a:r>
                    </a:p>
                  </a:txBody>
                  <a:tcPr/>
                </a:tc>
                <a:extLst>
                  <a:ext uri="{0D108BD9-81ED-4DB2-BD59-A6C34878D82A}">
                    <a16:rowId xmlns:a16="http://schemas.microsoft.com/office/drawing/2014/main" val="3392636251"/>
                  </a:ext>
                </a:extLst>
              </a:tr>
              <a:tr h="545012">
                <a:tc>
                  <a:txBody>
                    <a:bodyPr/>
                    <a:lstStyle/>
                    <a:p>
                      <a:r>
                        <a:rPr lang="en-US" sz="2400" b="1" dirty="0"/>
                        <a:t>LOXO-292</a:t>
                      </a:r>
                    </a:p>
                  </a:txBody>
                  <a:tcPr/>
                </a:tc>
                <a:tc>
                  <a:txBody>
                    <a:bodyPr/>
                    <a:lstStyle/>
                    <a:p>
                      <a:r>
                        <a:rPr lang="en-US" dirty="0"/>
                        <a:t>Full</a:t>
                      </a:r>
                    </a:p>
                  </a:txBody>
                  <a:tcPr/>
                </a:tc>
                <a:tc>
                  <a:txBody>
                    <a:bodyPr/>
                    <a:lstStyle/>
                    <a:p>
                      <a:r>
                        <a:rPr lang="en-US" dirty="0"/>
                        <a:t>160 mg BID</a:t>
                      </a:r>
                    </a:p>
                  </a:txBody>
                  <a:tcPr/>
                </a:tc>
                <a:extLst>
                  <a:ext uri="{0D108BD9-81ED-4DB2-BD59-A6C34878D82A}">
                    <a16:rowId xmlns:a16="http://schemas.microsoft.com/office/drawing/2014/main" val="3321470263"/>
                  </a:ext>
                </a:extLst>
              </a:tr>
              <a:tr h="545012">
                <a:tc>
                  <a:txBody>
                    <a:bodyPr/>
                    <a:lstStyle/>
                    <a:p>
                      <a:endParaRPr lang="en-US"/>
                    </a:p>
                  </a:txBody>
                  <a:tcPr/>
                </a:tc>
                <a:tc>
                  <a:txBody>
                    <a:bodyPr/>
                    <a:lstStyle/>
                    <a:p>
                      <a:r>
                        <a:rPr lang="en-US" dirty="0"/>
                        <a:t>-1 Level</a:t>
                      </a:r>
                    </a:p>
                  </a:txBody>
                  <a:tcPr/>
                </a:tc>
                <a:tc>
                  <a:txBody>
                    <a:bodyPr/>
                    <a:lstStyle/>
                    <a:p>
                      <a:r>
                        <a:rPr lang="en-US" dirty="0"/>
                        <a:t>120 mg BID</a:t>
                      </a:r>
                    </a:p>
                  </a:txBody>
                  <a:tcPr/>
                </a:tc>
                <a:extLst>
                  <a:ext uri="{0D108BD9-81ED-4DB2-BD59-A6C34878D82A}">
                    <a16:rowId xmlns:a16="http://schemas.microsoft.com/office/drawing/2014/main" val="1196223770"/>
                  </a:ext>
                </a:extLst>
              </a:tr>
              <a:tr h="545012">
                <a:tc>
                  <a:txBody>
                    <a:bodyPr/>
                    <a:lstStyle/>
                    <a:p>
                      <a:endParaRPr lang="en-US" dirty="0"/>
                    </a:p>
                  </a:txBody>
                  <a:tcPr/>
                </a:tc>
                <a:tc>
                  <a:txBody>
                    <a:bodyPr/>
                    <a:lstStyle/>
                    <a:p>
                      <a:r>
                        <a:rPr lang="en-US" dirty="0"/>
                        <a:t>-2 Level</a:t>
                      </a:r>
                    </a:p>
                  </a:txBody>
                  <a:tcPr/>
                </a:tc>
                <a:tc>
                  <a:txBody>
                    <a:bodyPr/>
                    <a:lstStyle/>
                    <a:p>
                      <a:r>
                        <a:rPr lang="en-US" dirty="0"/>
                        <a:t>80 mg BID</a:t>
                      </a:r>
                    </a:p>
                  </a:txBody>
                  <a:tcPr/>
                </a:tc>
                <a:extLst>
                  <a:ext uri="{0D108BD9-81ED-4DB2-BD59-A6C34878D82A}">
                    <a16:rowId xmlns:a16="http://schemas.microsoft.com/office/drawing/2014/main" val="3221942913"/>
                  </a:ext>
                </a:extLst>
              </a:tr>
              <a:tr h="545012">
                <a:tc>
                  <a:txBody>
                    <a:bodyPr/>
                    <a:lstStyle/>
                    <a:p>
                      <a:endParaRPr lang="en-US" dirty="0"/>
                    </a:p>
                  </a:txBody>
                  <a:tcPr/>
                </a:tc>
                <a:tc>
                  <a:txBody>
                    <a:bodyPr/>
                    <a:lstStyle/>
                    <a:p>
                      <a:endParaRPr lang="en-US" dirty="0"/>
                    </a:p>
                  </a:txBody>
                  <a:tcPr/>
                </a:tc>
                <a:tc>
                  <a:txBody>
                    <a:bodyPr/>
                    <a:lstStyle/>
                    <a:p>
                      <a:r>
                        <a:rPr lang="en-US" dirty="0"/>
                        <a:t>Discontinue*</a:t>
                      </a:r>
                    </a:p>
                  </a:txBody>
                  <a:tcPr/>
                </a:tc>
                <a:extLst>
                  <a:ext uri="{0D108BD9-81ED-4DB2-BD59-A6C34878D82A}">
                    <a16:rowId xmlns:a16="http://schemas.microsoft.com/office/drawing/2014/main" val="1202349403"/>
                  </a:ext>
                </a:extLst>
              </a:tr>
            </a:tbl>
          </a:graphicData>
        </a:graphic>
      </p:graphicFrame>
    </p:spTree>
    <p:extLst>
      <p:ext uri="{BB962C8B-B14F-4D97-AF65-F5344CB8AC3E}">
        <p14:creationId xmlns:p14="http://schemas.microsoft.com/office/powerpoint/2010/main" val="247636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105A-A832-4558-8D6B-0260C10FA23C}"/>
              </a:ext>
            </a:extLst>
          </p:cNvPr>
          <p:cNvSpPr>
            <a:spLocks noGrp="1"/>
          </p:cNvSpPr>
          <p:nvPr>
            <p:ph type="title"/>
          </p:nvPr>
        </p:nvSpPr>
        <p:spPr/>
        <p:txBody>
          <a:bodyPr/>
          <a:lstStyle/>
          <a:p>
            <a:r>
              <a:rPr lang="en-US" dirty="0"/>
              <a:t>S1900B Outside RET Testing Logistics</a:t>
            </a:r>
          </a:p>
        </p:txBody>
      </p:sp>
      <p:sp>
        <p:nvSpPr>
          <p:cNvPr id="3" name="Content Placeholder 2">
            <a:extLst>
              <a:ext uri="{FF2B5EF4-FFF2-40B4-BE49-F238E27FC236}">
                <a16:creationId xmlns:a16="http://schemas.microsoft.com/office/drawing/2014/main" id="{C2B5F8F4-BB7B-45FB-A708-75ECB0F0AE08}"/>
              </a:ext>
            </a:extLst>
          </p:cNvPr>
          <p:cNvSpPr>
            <a:spLocks noGrp="1"/>
          </p:cNvSpPr>
          <p:nvPr>
            <p:ph idx="1"/>
          </p:nvPr>
        </p:nvSpPr>
        <p:spPr>
          <a:xfrm>
            <a:off x="609601" y="1492469"/>
            <a:ext cx="7999378" cy="4705983"/>
          </a:xfrm>
        </p:spPr>
        <p:txBody>
          <a:bodyPr>
            <a:normAutofit fontScale="92500"/>
          </a:bodyPr>
          <a:lstStyle/>
          <a:p>
            <a:pPr marL="0" lvl="0" indent="0">
              <a:buNone/>
            </a:pPr>
            <a:r>
              <a:rPr lang="en-US" b="1" u="sng" dirty="0">
                <a:solidFill>
                  <a:srgbClr val="0070C0"/>
                </a:solidFill>
              </a:rPr>
              <a:t>Purpose</a:t>
            </a:r>
            <a:r>
              <a:rPr lang="en-US" b="1" dirty="0">
                <a:solidFill>
                  <a:srgbClr val="0070C0"/>
                </a:solidFill>
              </a:rPr>
              <a:t>: </a:t>
            </a:r>
            <a:r>
              <a:rPr lang="en-US" dirty="0"/>
              <a:t>To allow patients screened at progression who have a known RET fusion based on outside testing to proceed to treatment on S1900B as soon as possible.</a:t>
            </a:r>
          </a:p>
          <a:p>
            <a:pPr marL="457200" indent="0">
              <a:buNone/>
            </a:pPr>
            <a:r>
              <a:rPr lang="en-US" sz="1700" dirty="0"/>
              <a:t>Note: All patients registered to LUNGMAP will still submit tissue for the FMI NGS testing. If central results are returned prior to sub-study assignment, these will be used instead of outside testing results. </a:t>
            </a:r>
          </a:p>
          <a:p>
            <a:pPr lvl="0"/>
            <a:r>
              <a:rPr lang="en-US" dirty="0"/>
              <a:t>Patient registered to LUNGMAP and registration question “Has patient been tested and determined to have RET-fusion-positive NSCLC?” answered “Yes.”</a:t>
            </a:r>
          </a:p>
          <a:p>
            <a:pPr lvl="0"/>
            <a:r>
              <a:rPr lang="en-US" b="1" dirty="0">
                <a:solidFill>
                  <a:srgbClr val="0070C0"/>
                </a:solidFill>
              </a:rPr>
              <a:t>RET Fusion Testing for S1900B Assignment</a:t>
            </a:r>
            <a:r>
              <a:rPr lang="en-US" dirty="0">
                <a:solidFill>
                  <a:srgbClr val="0070C0"/>
                </a:solidFill>
              </a:rPr>
              <a:t> </a:t>
            </a:r>
            <a:r>
              <a:rPr lang="en-US" dirty="0"/>
              <a:t>electronic form completed in Rave, including upload of at least one molecular report.</a:t>
            </a:r>
            <a:r>
              <a:rPr lang="en-US" i="1" dirty="0"/>
              <a:t> </a:t>
            </a:r>
          </a:p>
          <a:p>
            <a:pPr lvl="1"/>
            <a:r>
              <a:rPr lang="en-US" i="1" dirty="0"/>
              <a:t>Upload </a:t>
            </a:r>
            <a:r>
              <a:rPr lang="en-US" i="1" u="sng" dirty="0"/>
              <a:t>all pages</a:t>
            </a:r>
            <a:r>
              <a:rPr lang="en-US" i="1" dirty="0"/>
              <a:t> of the molecular report, not just the page with the results.</a:t>
            </a:r>
          </a:p>
          <a:p>
            <a:pPr lvl="0"/>
            <a:r>
              <a:rPr lang="en-US" dirty="0"/>
              <a:t>Review of molecular report performed by the S1900B RET Fusion Review Panel</a:t>
            </a:r>
          </a:p>
          <a:p>
            <a:pPr lvl="1"/>
            <a:r>
              <a:rPr lang="en-US" i="1" dirty="0"/>
              <a:t>RET Fusion Reviewer may contact site for additional information if needed</a:t>
            </a:r>
          </a:p>
          <a:p>
            <a:pPr lvl="1"/>
            <a:r>
              <a:rPr lang="en-US" i="1" dirty="0"/>
              <a:t>RET Fusion Panel Review Form completed in Rave documenting Approval or Rejection</a:t>
            </a:r>
          </a:p>
          <a:p>
            <a:pPr lvl="0"/>
            <a:endParaRPr lang="en-US" dirty="0">
              <a:highlight>
                <a:srgbClr val="FFFF00"/>
              </a:highlight>
            </a:endParaRPr>
          </a:p>
        </p:txBody>
      </p:sp>
      <p:sp>
        <p:nvSpPr>
          <p:cNvPr id="4" name="Slide Number Placeholder 3">
            <a:extLst>
              <a:ext uri="{FF2B5EF4-FFF2-40B4-BE49-F238E27FC236}">
                <a16:creationId xmlns:a16="http://schemas.microsoft.com/office/drawing/2014/main" id="{6E4360A8-9ABB-4FA4-A45C-09BA25F95BF6}"/>
              </a:ext>
            </a:extLst>
          </p:cNvPr>
          <p:cNvSpPr>
            <a:spLocks noGrp="1"/>
          </p:cNvSpPr>
          <p:nvPr>
            <p:ph type="sldNum" sz="quarter" idx="12"/>
          </p:nvPr>
        </p:nvSpPr>
        <p:spPr/>
        <p:txBody>
          <a:bodyPr/>
          <a:lstStyle/>
          <a:p>
            <a:r>
              <a:rPr lang="en-US" dirty="0"/>
              <a:t>Slide </a:t>
            </a:r>
            <a:fld id="{629637A9-119A-49DA-BD12-AAC58B377D80}" type="slidenum">
              <a:rPr lang="en-US" smtClean="0"/>
              <a:pPr/>
              <a:t>32</a:t>
            </a:fld>
            <a:endParaRPr lang="en-US" dirty="0"/>
          </a:p>
        </p:txBody>
      </p:sp>
      <p:pic>
        <p:nvPicPr>
          <p:cNvPr id="5" name="Picture 4">
            <a:extLst>
              <a:ext uri="{FF2B5EF4-FFF2-40B4-BE49-F238E27FC236}">
                <a16:creationId xmlns:a16="http://schemas.microsoft.com/office/drawing/2014/main" id="{0EDDE79E-E9A6-483D-B4E3-1875F721BC55}"/>
              </a:ext>
            </a:extLst>
          </p:cNvPr>
          <p:cNvPicPr>
            <a:picLocks noChangeAspect="1"/>
          </p:cNvPicPr>
          <p:nvPr/>
        </p:nvPicPr>
        <p:blipFill>
          <a:blip r:embed="rId3"/>
          <a:stretch>
            <a:fillRect/>
          </a:stretch>
        </p:blipFill>
        <p:spPr>
          <a:xfrm rot="240000">
            <a:off x="8627926" y="1603325"/>
            <a:ext cx="3343059" cy="4716168"/>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3403322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105A-A832-4558-8D6B-0260C10FA23C}"/>
              </a:ext>
            </a:extLst>
          </p:cNvPr>
          <p:cNvSpPr>
            <a:spLocks noGrp="1"/>
          </p:cNvSpPr>
          <p:nvPr>
            <p:ph type="title"/>
          </p:nvPr>
        </p:nvSpPr>
        <p:spPr/>
        <p:txBody>
          <a:bodyPr/>
          <a:lstStyle/>
          <a:p>
            <a:r>
              <a:rPr lang="en-US" dirty="0"/>
              <a:t>S1900B Outside RET Testing Logistics</a:t>
            </a:r>
          </a:p>
        </p:txBody>
      </p:sp>
      <p:sp>
        <p:nvSpPr>
          <p:cNvPr id="3" name="Content Placeholder 2">
            <a:extLst>
              <a:ext uri="{FF2B5EF4-FFF2-40B4-BE49-F238E27FC236}">
                <a16:creationId xmlns:a16="http://schemas.microsoft.com/office/drawing/2014/main" id="{C2B5F8F4-BB7B-45FB-A708-75ECB0F0AE08}"/>
              </a:ext>
            </a:extLst>
          </p:cNvPr>
          <p:cNvSpPr>
            <a:spLocks noGrp="1"/>
          </p:cNvSpPr>
          <p:nvPr>
            <p:ph idx="1"/>
          </p:nvPr>
        </p:nvSpPr>
        <p:spPr>
          <a:xfrm>
            <a:off x="609600" y="1845734"/>
            <a:ext cx="11125199" cy="4023360"/>
          </a:xfrm>
        </p:spPr>
        <p:txBody>
          <a:bodyPr>
            <a:normAutofit fontScale="92500" lnSpcReduction="10000"/>
          </a:bodyPr>
          <a:lstStyle/>
          <a:p>
            <a:pPr lvl="0"/>
            <a:r>
              <a:rPr lang="en-US" sz="2800" dirty="0"/>
              <a:t>Patients </a:t>
            </a:r>
            <a:r>
              <a:rPr lang="en-US" sz="2800" b="1" dirty="0">
                <a:solidFill>
                  <a:srgbClr val="0070C0"/>
                </a:solidFill>
              </a:rPr>
              <a:t>screened at progression</a:t>
            </a:r>
            <a:r>
              <a:rPr lang="en-US" sz="2800" dirty="0"/>
              <a:t>:</a:t>
            </a:r>
          </a:p>
          <a:p>
            <a:pPr lvl="1"/>
            <a:r>
              <a:rPr lang="en-US" sz="2400" u="sng" dirty="0"/>
              <a:t>Approval of outside testing RET fusion result</a:t>
            </a:r>
            <a:r>
              <a:rPr lang="en-US" sz="2400" dirty="0"/>
              <a:t>: sub-study assignment to S1900B will be sent immediately the next morning.</a:t>
            </a:r>
          </a:p>
          <a:p>
            <a:pPr lvl="1"/>
            <a:r>
              <a:rPr lang="en-US" sz="2400" u="sng" dirty="0"/>
              <a:t>Disapproval of outside testing RET fusion result</a:t>
            </a:r>
            <a:r>
              <a:rPr lang="en-US" sz="2400" dirty="0"/>
              <a:t>: site will be notified of the rejection and sub-study assignment will proceed based on LUNGMAP FMI testing.</a:t>
            </a:r>
          </a:p>
          <a:p>
            <a:pPr lvl="0"/>
            <a:r>
              <a:rPr lang="en-US" sz="2800" dirty="0"/>
              <a:t>Patients </a:t>
            </a:r>
            <a:r>
              <a:rPr lang="en-US" sz="2800" b="1" dirty="0">
                <a:solidFill>
                  <a:srgbClr val="0070C0"/>
                </a:solidFill>
              </a:rPr>
              <a:t>pre-screened prior to progression</a:t>
            </a:r>
            <a:r>
              <a:rPr lang="en-US" sz="2800" dirty="0">
                <a:solidFill>
                  <a:srgbClr val="0070C0"/>
                </a:solidFill>
              </a:rPr>
              <a:t>, </a:t>
            </a:r>
            <a:r>
              <a:rPr lang="en-US" sz="2800" b="1" dirty="0">
                <a:solidFill>
                  <a:srgbClr val="0070C0"/>
                </a:solidFill>
              </a:rPr>
              <a:t>upon submission of Notice of Progression</a:t>
            </a:r>
            <a:r>
              <a:rPr lang="en-US" sz="2800" dirty="0"/>
              <a:t>:</a:t>
            </a:r>
          </a:p>
          <a:p>
            <a:pPr lvl="1"/>
            <a:r>
              <a:rPr lang="en-US" sz="2400" u="sng" dirty="0"/>
              <a:t>If LUNGMAP FMI testing successfully completed</a:t>
            </a:r>
            <a:r>
              <a:rPr lang="en-US" sz="2400" dirty="0"/>
              <a:t>: sub-study assignment based on LUNGMAP FMI results (regardless of outside testing result).</a:t>
            </a:r>
          </a:p>
          <a:p>
            <a:pPr lvl="1"/>
            <a:r>
              <a:rPr lang="en-US" sz="2400" u="sng" dirty="0"/>
              <a:t>If LUNGMAP FMI testing is not yet completed, or was unsuccessful AND patient has an approved outside testing RET fusion result</a:t>
            </a:r>
            <a:r>
              <a:rPr lang="en-US" sz="2400" dirty="0"/>
              <a:t>: sub-study assignment to S1900B will be sent immediately the next morning.</a:t>
            </a:r>
            <a:endParaRPr lang="en-US" sz="2400" dirty="0">
              <a:highlight>
                <a:srgbClr val="FFFF00"/>
              </a:highlight>
            </a:endParaRPr>
          </a:p>
        </p:txBody>
      </p:sp>
      <p:sp>
        <p:nvSpPr>
          <p:cNvPr id="4" name="Slide Number Placeholder 3">
            <a:extLst>
              <a:ext uri="{FF2B5EF4-FFF2-40B4-BE49-F238E27FC236}">
                <a16:creationId xmlns:a16="http://schemas.microsoft.com/office/drawing/2014/main" id="{6E4360A8-9ABB-4FA4-A45C-09BA25F95BF6}"/>
              </a:ext>
            </a:extLst>
          </p:cNvPr>
          <p:cNvSpPr>
            <a:spLocks noGrp="1"/>
          </p:cNvSpPr>
          <p:nvPr>
            <p:ph type="sldNum" sz="quarter" idx="12"/>
          </p:nvPr>
        </p:nvSpPr>
        <p:spPr/>
        <p:txBody>
          <a:bodyPr/>
          <a:lstStyle/>
          <a:p>
            <a:r>
              <a:rPr lang="en-US" dirty="0"/>
              <a:t>Slide </a:t>
            </a:r>
            <a:fld id="{629637A9-119A-49DA-BD12-AAC58B377D80}" type="slidenum">
              <a:rPr lang="en-US" smtClean="0"/>
              <a:pPr/>
              <a:t>33</a:t>
            </a:fld>
            <a:endParaRPr lang="en-US" dirty="0"/>
          </a:p>
        </p:txBody>
      </p:sp>
    </p:spTree>
    <p:extLst>
      <p:ext uri="{BB962C8B-B14F-4D97-AF65-F5344CB8AC3E}">
        <p14:creationId xmlns:p14="http://schemas.microsoft.com/office/powerpoint/2010/main" val="2011243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34B-A7C9-471C-8610-58D97CA74A3D}"/>
              </a:ext>
            </a:extLst>
          </p:cNvPr>
          <p:cNvSpPr>
            <a:spLocks noGrp="1"/>
          </p:cNvSpPr>
          <p:nvPr>
            <p:ph type="title"/>
          </p:nvPr>
        </p:nvSpPr>
        <p:spPr/>
        <p:txBody>
          <a:bodyPr/>
          <a:lstStyle/>
          <a:p>
            <a:r>
              <a:rPr lang="en-US" dirty="0"/>
              <a:t>S1900B Contacts</a:t>
            </a:r>
          </a:p>
        </p:txBody>
      </p:sp>
      <p:sp>
        <p:nvSpPr>
          <p:cNvPr id="3" name="Content Placeholder 2">
            <a:extLst>
              <a:ext uri="{FF2B5EF4-FFF2-40B4-BE49-F238E27FC236}">
                <a16:creationId xmlns:a16="http://schemas.microsoft.com/office/drawing/2014/main" id="{D0C3B360-D712-4915-AAC1-D9928253023E}"/>
              </a:ext>
            </a:extLst>
          </p:cNvPr>
          <p:cNvSpPr>
            <a:spLocks noGrp="1"/>
          </p:cNvSpPr>
          <p:nvPr>
            <p:ph sz="half" idx="1"/>
          </p:nvPr>
        </p:nvSpPr>
        <p:spPr/>
        <p:txBody>
          <a:bodyPr>
            <a:normAutofit/>
          </a:bodyPr>
          <a:lstStyle/>
          <a:p>
            <a:pPr marL="0" indent="0">
              <a:buNone/>
            </a:pPr>
            <a:r>
              <a:rPr lang="en-US" sz="2600" b="1" dirty="0">
                <a:solidFill>
                  <a:srgbClr val="0070C0"/>
                </a:solidFill>
              </a:rPr>
              <a:t>Study Chairs:</a:t>
            </a:r>
          </a:p>
          <a:p>
            <a:r>
              <a:rPr lang="en-US" sz="2400" dirty="0"/>
              <a:t>Dr. Jhanelle Gray (Chair)</a:t>
            </a:r>
          </a:p>
          <a:p>
            <a:pPr lvl="1">
              <a:lnSpc>
                <a:spcPct val="100000"/>
              </a:lnSpc>
              <a:buFont typeface="Calibri" panose="020F0502020204030204" pitchFamily="34" charset="0"/>
              <a:buChar char="−"/>
            </a:pPr>
            <a:r>
              <a:rPr lang="en-US" sz="2000" dirty="0"/>
              <a:t>Moffitt Cancer Center</a:t>
            </a:r>
          </a:p>
          <a:p>
            <a:pPr lvl="1">
              <a:lnSpc>
                <a:spcPct val="100000"/>
              </a:lnSpc>
              <a:buFont typeface="Calibri" panose="020F0502020204030204" pitchFamily="34" charset="0"/>
              <a:buChar char="−"/>
            </a:pPr>
            <a:endParaRPr lang="en-US" sz="2000" dirty="0"/>
          </a:p>
          <a:p>
            <a:r>
              <a:rPr lang="en-US" sz="2400" dirty="0"/>
              <a:t>Dr. Yasir </a:t>
            </a:r>
            <a:r>
              <a:rPr lang="en-US" sz="2400" dirty="0" err="1"/>
              <a:t>Elamin</a:t>
            </a:r>
            <a:r>
              <a:rPr lang="en-US" sz="2400" dirty="0"/>
              <a:t> (Co-Chair)</a:t>
            </a:r>
          </a:p>
          <a:p>
            <a:pPr lvl="1">
              <a:lnSpc>
                <a:spcPct val="100000"/>
              </a:lnSpc>
              <a:buFont typeface="Calibri" panose="020F0502020204030204" pitchFamily="34" charset="0"/>
              <a:buChar char="−"/>
            </a:pPr>
            <a:r>
              <a:rPr lang="en-US" sz="2000" dirty="0"/>
              <a:t>UT/MD Anderson Cancer Center</a:t>
            </a:r>
          </a:p>
          <a:p>
            <a:endParaRPr lang="en-US" sz="2400" dirty="0"/>
          </a:p>
        </p:txBody>
      </p:sp>
      <p:sp>
        <p:nvSpPr>
          <p:cNvPr id="5" name="Content Placeholder 4">
            <a:extLst>
              <a:ext uri="{FF2B5EF4-FFF2-40B4-BE49-F238E27FC236}">
                <a16:creationId xmlns:a16="http://schemas.microsoft.com/office/drawing/2014/main" id="{4660EEB5-1BE1-4507-97F7-35A457C60A9B}"/>
              </a:ext>
            </a:extLst>
          </p:cNvPr>
          <p:cNvSpPr>
            <a:spLocks noGrp="1"/>
          </p:cNvSpPr>
          <p:nvPr>
            <p:ph sz="half" idx="2"/>
          </p:nvPr>
        </p:nvSpPr>
        <p:spPr>
          <a:xfrm>
            <a:off x="6841066" y="1845735"/>
            <a:ext cx="4832125" cy="4023360"/>
          </a:xfrm>
        </p:spPr>
        <p:txBody>
          <a:bodyPr>
            <a:normAutofit/>
          </a:bodyPr>
          <a:lstStyle/>
          <a:p>
            <a:pPr marL="0" indent="0">
              <a:buNone/>
            </a:pPr>
            <a:r>
              <a:rPr lang="en-US" sz="2600" b="1" dirty="0">
                <a:solidFill>
                  <a:srgbClr val="0070C0"/>
                </a:solidFill>
              </a:rPr>
              <a:t>Questions:</a:t>
            </a:r>
          </a:p>
          <a:p>
            <a:pPr marL="0" indent="0">
              <a:buNone/>
            </a:pPr>
            <a:r>
              <a:rPr lang="en-US" sz="2400" dirty="0"/>
              <a:t>Medical Questions for Study Chairs:</a:t>
            </a:r>
          </a:p>
          <a:p>
            <a:pPr marL="0" indent="0">
              <a:buNone/>
            </a:pPr>
            <a:r>
              <a:rPr lang="en-US" sz="2400" dirty="0">
                <a:solidFill>
                  <a:srgbClr val="0070C0"/>
                </a:solidFill>
                <a:hlinkClick r:id="rId2">
                  <a:extLst>
                    <a:ext uri="{A12FA001-AC4F-418D-AE19-62706E023703}">
                      <ahyp:hlinkClr xmlns:ahyp="http://schemas.microsoft.com/office/drawing/2018/hyperlinkcolor" val="tx"/>
                    </a:ext>
                  </a:extLst>
                </a:hlinkClick>
              </a:rPr>
              <a:t>S1900BMedicalQuery@swog.org</a:t>
            </a:r>
            <a:r>
              <a:rPr lang="en-US" sz="2400" dirty="0">
                <a:solidFill>
                  <a:srgbClr val="0070C0"/>
                </a:solidFill>
              </a:rPr>
              <a:t> </a:t>
            </a:r>
          </a:p>
          <a:p>
            <a:pPr marL="0" indent="0">
              <a:buNone/>
            </a:pPr>
            <a:r>
              <a:rPr lang="en-US" sz="2400" dirty="0"/>
              <a:t>Eligibility/Specimen/Data Submissions: </a:t>
            </a:r>
            <a:r>
              <a:rPr lang="en-US" sz="2400" dirty="0">
                <a:solidFill>
                  <a:srgbClr val="0070C0"/>
                </a:solidFill>
                <a:hlinkClick r:id="rId3">
                  <a:extLst>
                    <a:ext uri="{A12FA001-AC4F-418D-AE19-62706E023703}">
                      <ahyp:hlinkClr xmlns:ahyp="http://schemas.microsoft.com/office/drawing/2018/hyperlinkcolor" val="tx"/>
                    </a:ext>
                  </a:extLst>
                </a:hlinkClick>
              </a:rPr>
              <a:t>LUNGMAPquestion@crab.org</a:t>
            </a:r>
            <a:endParaRPr lang="en-US" sz="2400" dirty="0">
              <a:solidFill>
                <a:srgbClr val="0070C0"/>
              </a:solidFill>
            </a:endParaRPr>
          </a:p>
          <a:p>
            <a:pPr marL="0" indent="0">
              <a:buNone/>
            </a:pPr>
            <a:r>
              <a:rPr lang="en-US" sz="2400" dirty="0"/>
              <a:t>General Protocol/Regulatory:       </a:t>
            </a:r>
            <a:r>
              <a:rPr lang="en-US" sz="2400" dirty="0">
                <a:solidFill>
                  <a:srgbClr val="0070C0"/>
                </a:solidFill>
                <a:hlinkClick r:id="rId4">
                  <a:extLst>
                    <a:ext uri="{A12FA001-AC4F-418D-AE19-62706E023703}">
                      <ahyp:hlinkClr xmlns:ahyp="http://schemas.microsoft.com/office/drawing/2018/hyperlinkcolor" val="tx"/>
                    </a:ext>
                  </a:extLst>
                </a:hlinkClick>
              </a:rPr>
              <a:t>lgildner@swog.org</a:t>
            </a:r>
            <a:r>
              <a:rPr lang="en-US" sz="2400" dirty="0">
                <a:solidFill>
                  <a:srgbClr val="0070C0"/>
                </a:solidFill>
              </a:rPr>
              <a:t> </a:t>
            </a:r>
            <a:r>
              <a:rPr lang="en-US" sz="2400" dirty="0"/>
              <a:t>or </a:t>
            </a:r>
            <a:r>
              <a:rPr lang="en-US" sz="2400" dirty="0">
                <a:solidFill>
                  <a:srgbClr val="0070C0"/>
                </a:solidFill>
                <a:hlinkClick r:id="rId5">
                  <a:extLst>
                    <a:ext uri="{A12FA001-AC4F-418D-AE19-62706E023703}">
                      <ahyp:hlinkClr xmlns:ahyp="http://schemas.microsoft.com/office/drawing/2018/hyperlinkcolor" val="tx"/>
                    </a:ext>
                  </a:extLst>
                </a:hlinkClick>
              </a:rPr>
              <a:t>mnorman@swog.org</a:t>
            </a:r>
            <a:r>
              <a:rPr lang="en-US" sz="2400" dirty="0">
                <a:solidFill>
                  <a:srgbClr val="0070C0"/>
                </a:solidFill>
              </a:rPr>
              <a:t> </a:t>
            </a:r>
          </a:p>
          <a:p>
            <a:endParaRPr lang="en-US" dirty="0"/>
          </a:p>
        </p:txBody>
      </p:sp>
      <p:sp>
        <p:nvSpPr>
          <p:cNvPr id="4" name="Slide Number Placeholder 3">
            <a:extLst>
              <a:ext uri="{FF2B5EF4-FFF2-40B4-BE49-F238E27FC236}">
                <a16:creationId xmlns:a16="http://schemas.microsoft.com/office/drawing/2014/main" id="{22796201-A78D-4641-9F7A-487BA5F24FFE}"/>
              </a:ext>
            </a:extLst>
          </p:cNvPr>
          <p:cNvSpPr>
            <a:spLocks noGrp="1"/>
          </p:cNvSpPr>
          <p:nvPr>
            <p:ph type="sldNum" sz="quarter" idx="12"/>
          </p:nvPr>
        </p:nvSpPr>
        <p:spPr/>
        <p:txBody>
          <a:bodyPr/>
          <a:lstStyle/>
          <a:p>
            <a:r>
              <a:rPr lang="en-US" dirty="0"/>
              <a:t>Slide </a:t>
            </a:r>
            <a:fld id="{629637A9-119A-49DA-BD12-AAC58B377D80}" type="slidenum">
              <a:rPr lang="en-US" smtClean="0"/>
              <a:pPr/>
              <a:t>34</a:t>
            </a:fld>
            <a:endParaRPr lang="en-US" dirty="0"/>
          </a:p>
        </p:txBody>
      </p:sp>
    </p:spTree>
    <p:extLst>
      <p:ext uri="{BB962C8B-B14F-4D97-AF65-F5344CB8AC3E}">
        <p14:creationId xmlns:p14="http://schemas.microsoft.com/office/powerpoint/2010/main" val="2110546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p:txBody>
          <a:bodyPr>
            <a:normAutofit/>
          </a:bodyPr>
          <a:lstStyle/>
          <a:p>
            <a:r>
              <a:rPr lang="en-US" sz="8000" dirty="0"/>
              <a:t>S1900B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p:txBody>
          <a:bodyPr>
            <a:normAutofit/>
          </a:bodyPr>
          <a:lstStyle/>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r>
              <a:rPr lang="en-US"/>
              <a:t>Slide </a:t>
            </a:r>
            <a:fld id="{4FAB73BC-B049-4115-A692-8D63A059BFB8}" type="slidenum">
              <a:rPr lang="en-US" smtClean="0"/>
              <a:pPr/>
              <a:t>35</a:t>
            </a:fld>
            <a:endParaRPr lang="en-US" dirty="0"/>
          </a:p>
        </p:txBody>
      </p:sp>
      <p:sp>
        <p:nvSpPr>
          <p:cNvPr id="7" name="Speech Bubble: Oval 6">
            <a:extLst>
              <a:ext uri="{FF2B5EF4-FFF2-40B4-BE49-F238E27FC236}">
                <a16:creationId xmlns:a16="http://schemas.microsoft.com/office/drawing/2014/main" id="{1B26729B-A6DD-4B66-ADB7-E9354AFA1086}"/>
              </a:ext>
            </a:extLst>
          </p:cNvPr>
          <p:cNvSpPr/>
          <p:nvPr/>
        </p:nvSpPr>
        <p:spPr>
          <a:xfrm>
            <a:off x="7838831" y="169405"/>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Please </a:t>
            </a:r>
          </a:p>
          <a:p>
            <a:pPr algn="ctr"/>
            <a:r>
              <a:rPr lang="en-US" sz="2400" dirty="0">
                <a:solidFill>
                  <a:schemeClr val="tx1"/>
                </a:solidFill>
              </a:rPr>
              <a:t>“raise your hand” in WebEx or place questions in the chat box. </a:t>
            </a:r>
          </a:p>
        </p:txBody>
      </p:sp>
    </p:spTree>
    <p:extLst>
      <p:ext uri="{BB962C8B-B14F-4D97-AF65-F5344CB8AC3E}">
        <p14:creationId xmlns:p14="http://schemas.microsoft.com/office/powerpoint/2010/main" val="294150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7337BC-9028-4FA4-B23B-5D3450CA799F}"/>
              </a:ext>
            </a:extLst>
          </p:cNvPr>
          <p:cNvSpPr>
            <a:spLocks noGrp="1"/>
          </p:cNvSpPr>
          <p:nvPr>
            <p:ph type="ctrTitle"/>
          </p:nvPr>
        </p:nvSpPr>
        <p:spPr>
          <a:xfrm>
            <a:off x="1097280" y="758952"/>
            <a:ext cx="10058400" cy="3566160"/>
          </a:xfrm>
        </p:spPr>
        <p:txBody>
          <a:bodyPr/>
          <a:lstStyle/>
          <a:p>
            <a:r>
              <a:rPr lang="en-US" dirty="0"/>
              <a:t>S1900D</a:t>
            </a:r>
            <a:br>
              <a:rPr lang="en-US" dirty="0"/>
            </a:br>
            <a:r>
              <a:rPr lang="en-US" sz="2400" dirty="0">
                <a:solidFill>
                  <a:prstClr val="black">
                    <a:lumMod val="85000"/>
                    <a:lumOff val="15000"/>
                  </a:prstClr>
                </a:solidFill>
              </a:rPr>
              <a:t>A Randomized Phase II Study of </a:t>
            </a:r>
            <a:r>
              <a:rPr lang="en-US" sz="2400" dirty="0" err="1">
                <a:solidFill>
                  <a:prstClr val="black">
                    <a:lumMod val="85000"/>
                    <a:lumOff val="15000"/>
                  </a:prstClr>
                </a:solidFill>
              </a:rPr>
              <a:t>Sapanisertib</a:t>
            </a:r>
            <a:r>
              <a:rPr lang="en-US" sz="2400" dirty="0">
                <a:solidFill>
                  <a:prstClr val="black">
                    <a:lumMod val="85000"/>
                    <a:lumOff val="15000"/>
                  </a:prstClr>
                </a:solidFill>
              </a:rPr>
              <a:t> Plus Docetaxel Versus Standard of Care in Patients with Previously-Treated NFE2L2 or KEAP1 Positive Stage IV or Recurrent Squamous Cell Lung Cancer</a:t>
            </a:r>
            <a:endParaRPr lang="en-US" dirty="0"/>
          </a:p>
        </p:txBody>
      </p:sp>
      <p:sp>
        <p:nvSpPr>
          <p:cNvPr id="8" name="Subtitle 7">
            <a:extLst>
              <a:ext uri="{FF2B5EF4-FFF2-40B4-BE49-F238E27FC236}">
                <a16:creationId xmlns:a16="http://schemas.microsoft.com/office/drawing/2014/main" id="{339E3C2A-CA20-4F0A-8DD9-91D54F24839F}"/>
              </a:ext>
            </a:extLst>
          </p:cNvPr>
          <p:cNvSpPr>
            <a:spLocks noGrp="1"/>
          </p:cNvSpPr>
          <p:nvPr>
            <p:ph type="subTitle" idx="1"/>
          </p:nvPr>
        </p:nvSpPr>
        <p:spPr>
          <a:xfrm>
            <a:off x="1100051" y="4455620"/>
            <a:ext cx="10905682" cy="1643427"/>
          </a:xfrm>
        </p:spPr>
        <p:txBody>
          <a:bodyPr>
            <a:normAutofit/>
          </a:bodyPr>
          <a:lstStyle/>
          <a:p>
            <a:r>
              <a:rPr lang="en-US" dirty="0">
                <a:solidFill>
                  <a:schemeClr val="tx1">
                    <a:lumMod val="85000"/>
                    <a:lumOff val="15000"/>
                  </a:schemeClr>
                </a:solidFill>
              </a:rPr>
              <a:t>Paul Paik, MD, Study Chair (ECOG-ACRIN)</a:t>
            </a:r>
          </a:p>
          <a:p>
            <a:r>
              <a:rPr lang="en-US" dirty="0">
                <a:solidFill>
                  <a:schemeClr val="tx1">
                    <a:lumMod val="85000"/>
                    <a:lumOff val="15000"/>
                  </a:schemeClr>
                </a:solidFill>
              </a:rPr>
              <a:t>Martin Edelman, Study Co-Chair (ECOG-ACRIN)</a:t>
            </a:r>
            <a:endParaRPr lang="en-US" dirty="0">
              <a:solidFill>
                <a:schemeClr val="tx1">
                  <a:lumMod val="85000"/>
                  <a:lumOff val="15000"/>
                </a:schemeClr>
              </a:solidFill>
              <a:highlight>
                <a:srgbClr val="FFFF00"/>
              </a:highlight>
            </a:endParaRPr>
          </a:p>
        </p:txBody>
      </p:sp>
      <p:sp>
        <p:nvSpPr>
          <p:cNvPr id="4" name="Slide Number Placeholder 3">
            <a:extLst>
              <a:ext uri="{FF2B5EF4-FFF2-40B4-BE49-F238E27FC236}">
                <a16:creationId xmlns:a16="http://schemas.microsoft.com/office/drawing/2014/main" id="{CDC26587-D1D3-4D35-A08F-393330A38C4F}"/>
              </a:ext>
            </a:extLst>
          </p:cNvPr>
          <p:cNvSpPr>
            <a:spLocks noGrp="1"/>
          </p:cNvSpPr>
          <p:nvPr>
            <p:ph type="sldNum" sz="quarter" idx="12"/>
          </p:nvPr>
        </p:nvSpPr>
        <p:spPr/>
        <p:txBody>
          <a:bodyPr/>
          <a:lstStyle/>
          <a:p>
            <a:r>
              <a:rPr lang="en-US" dirty="0"/>
              <a:t>Slide </a:t>
            </a:r>
            <a:fld id="{629637A9-119A-49DA-BD12-AAC58B377D80}" type="slidenum">
              <a:rPr lang="en-US" smtClean="0"/>
              <a:pPr/>
              <a:t>36</a:t>
            </a:fld>
            <a:endParaRPr lang="en-US" dirty="0"/>
          </a:p>
        </p:txBody>
      </p:sp>
      <p:sp>
        <p:nvSpPr>
          <p:cNvPr id="5" name="Explosion: 8 Points 4">
            <a:extLst>
              <a:ext uri="{FF2B5EF4-FFF2-40B4-BE49-F238E27FC236}">
                <a16:creationId xmlns:a16="http://schemas.microsoft.com/office/drawing/2014/main" id="{E2D7A40B-BED9-4458-8B7A-1B76D57C664A}"/>
              </a:ext>
            </a:extLst>
          </p:cNvPr>
          <p:cNvSpPr/>
          <p:nvPr/>
        </p:nvSpPr>
        <p:spPr>
          <a:xfrm>
            <a:off x="7306041" y="426008"/>
            <a:ext cx="3674534" cy="2756061"/>
          </a:xfrm>
          <a:prstGeom prst="irregularSeal1">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rPr>
              <a:t>Anticipated Activation </a:t>
            </a:r>
          </a:p>
          <a:p>
            <a:pPr algn="ctr"/>
            <a:r>
              <a:rPr lang="en-US" sz="2000" dirty="0">
                <a:solidFill>
                  <a:schemeClr val="tx1">
                    <a:lumMod val="85000"/>
                    <a:lumOff val="15000"/>
                  </a:schemeClr>
                </a:solidFill>
              </a:rPr>
              <a:t>Q1 2020</a:t>
            </a:r>
          </a:p>
        </p:txBody>
      </p:sp>
      <p:sp>
        <p:nvSpPr>
          <p:cNvPr id="6" name="TextBox 5">
            <a:extLst>
              <a:ext uri="{FF2B5EF4-FFF2-40B4-BE49-F238E27FC236}">
                <a16:creationId xmlns:a16="http://schemas.microsoft.com/office/drawing/2014/main" id="{1AFD6166-54DC-447D-BF08-8FB95B015F7A}"/>
              </a:ext>
            </a:extLst>
          </p:cNvPr>
          <p:cNvSpPr txBox="1"/>
          <p:nvPr/>
        </p:nvSpPr>
        <p:spPr>
          <a:xfrm>
            <a:off x="138490" y="139700"/>
            <a:ext cx="4193811" cy="369332"/>
          </a:xfrm>
          <a:prstGeom prst="rect">
            <a:avLst/>
          </a:prstGeom>
          <a:noFill/>
          <a:ln>
            <a:solidFill>
              <a:srgbClr val="4F81BD"/>
            </a:solidFill>
          </a:ln>
        </p:spPr>
        <p:txBody>
          <a:bodyPr wrap="square" rtlCol="0">
            <a:spAutoFit/>
          </a:bodyPr>
          <a:lstStyle/>
          <a:p>
            <a:r>
              <a:rPr lang="en-US" i="1" dirty="0"/>
              <a:t>Confidential – Study is under development</a:t>
            </a:r>
          </a:p>
        </p:txBody>
      </p:sp>
    </p:spTree>
    <p:extLst>
      <p:ext uri="{BB962C8B-B14F-4D97-AF65-F5344CB8AC3E}">
        <p14:creationId xmlns:p14="http://schemas.microsoft.com/office/powerpoint/2010/main" val="3753938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D508F1-9961-470C-97B5-5B9B5472F645}"/>
              </a:ext>
            </a:extLst>
          </p:cNvPr>
          <p:cNvSpPr>
            <a:spLocks noGrp="1"/>
          </p:cNvSpPr>
          <p:nvPr>
            <p:ph type="title"/>
          </p:nvPr>
        </p:nvSpPr>
        <p:spPr/>
        <p:txBody>
          <a:bodyPr/>
          <a:lstStyle/>
          <a:p>
            <a:r>
              <a:rPr lang="en-US" dirty="0"/>
              <a:t>S1900D Background - NFE2L2 and KEAP1</a:t>
            </a:r>
          </a:p>
        </p:txBody>
      </p:sp>
      <p:sp>
        <p:nvSpPr>
          <p:cNvPr id="6" name="Content Placeholder 5">
            <a:extLst>
              <a:ext uri="{FF2B5EF4-FFF2-40B4-BE49-F238E27FC236}">
                <a16:creationId xmlns:a16="http://schemas.microsoft.com/office/drawing/2014/main" id="{7A57350E-E1DE-48C4-8E15-0583DD4F42D8}"/>
              </a:ext>
            </a:extLst>
          </p:cNvPr>
          <p:cNvSpPr>
            <a:spLocks noGrp="1"/>
          </p:cNvSpPr>
          <p:nvPr>
            <p:ph idx="1"/>
          </p:nvPr>
        </p:nvSpPr>
        <p:spPr/>
        <p:txBody>
          <a:bodyPr>
            <a:normAutofit fontScale="92500"/>
          </a:bodyPr>
          <a:lstStyle/>
          <a:p>
            <a:r>
              <a:rPr lang="en-US" sz="2400" dirty="0"/>
              <a:t>NFE2L2 and KEAP1 mutations occur in about 30% of squamous cell lung cancers. </a:t>
            </a:r>
          </a:p>
          <a:p>
            <a:endParaRPr lang="en-US" sz="2400" dirty="0"/>
          </a:p>
          <a:p>
            <a:r>
              <a:rPr lang="en-US" sz="2400" dirty="0"/>
              <a:t>NFE2L2 encodes for a transcription factor (NRF2) that plays a powerful role in the oxidative stress response and chemotherapy resistance (glutathione synthesis, drug efflux pumps, etc.)</a:t>
            </a:r>
          </a:p>
          <a:p>
            <a:endParaRPr lang="en-US" sz="2400" dirty="0"/>
          </a:p>
          <a:p>
            <a:r>
              <a:rPr lang="en-US" sz="2400" dirty="0"/>
              <a:t>KEAP1 is its negative regulator, binding to NRF2 and preventing it from nuclear localization</a:t>
            </a:r>
          </a:p>
          <a:p>
            <a:endParaRPr lang="en-US" sz="2400" dirty="0"/>
          </a:p>
          <a:p>
            <a:r>
              <a:rPr lang="en-US" sz="2400" dirty="0"/>
              <a:t>Mutations in these genes activate NRF2, and so protect cells from stress</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3E5B34E-19B7-42A3-9438-677CB2D75892}"/>
              </a:ext>
            </a:extLst>
          </p:cNvPr>
          <p:cNvSpPr>
            <a:spLocks noGrp="1"/>
          </p:cNvSpPr>
          <p:nvPr>
            <p:ph type="sldNum" sz="quarter" idx="12"/>
          </p:nvPr>
        </p:nvSpPr>
        <p:spPr/>
        <p:txBody>
          <a:bodyPr/>
          <a:lstStyle/>
          <a:p>
            <a:r>
              <a:rPr lang="en-US"/>
              <a:t>Slide </a:t>
            </a:r>
            <a:fld id="{4FAB73BC-B049-4115-A692-8D63A059BFB8}" type="slidenum">
              <a:rPr lang="en-US" smtClean="0"/>
              <a:pPr/>
              <a:t>37</a:t>
            </a:fld>
            <a:endParaRPr lang="en-US" dirty="0"/>
          </a:p>
        </p:txBody>
      </p:sp>
      <p:sp>
        <p:nvSpPr>
          <p:cNvPr id="8" name="TextBox 7">
            <a:extLst>
              <a:ext uri="{FF2B5EF4-FFF2-40B4-BE49-F238E27FC236}">
                <a16:creationId xmlns:a16="http://schemas.microsoft.com/office/drawing/2014/main" id="{3FE6BC01-0353-44A2-9D14-3CD686E1164B}"/>
              </a:ext>
            </a:extLst>
          </p:cNvPr>
          <p:cNvSpPr txBox="1"/>
          <p:nvPr/>
        </p:nvSpPr>
        <p:spPr>
          <a:xfrm>
            <a:off x="138490" y="139700"/>
            <a:ext cx="4193811" cy="369332"/>
          </a:xfrm>
          <a:prstGeom prst="rect">
            <a:avLst/>
          </a:prstGeom>
          <a:noFill/>
          <a:ln>
            <a:solidFill>
              <a:srgbClr val="4F81BD"/>
            </a:solidFill>
          </a:ln>
        </p:spPr>
        <p:txBody>
          <a:bodyPr wrap="square" rtlCol="0">
            <a:spAutoFit/>
          </a:bodyPr>
          <a:lstStyle/>
          <a:p>
            <a:r>
              <a:rPr lang="en-US" i="1" dirty="0"/>
              <a:t>Confidential – Study is under development</a:t>
            </a:r>
          </a:p>
        </p:txBody>
      </p:sp>
    </p:spTree>
    <p:extLst>
      <p:ext uri="{BB962C8B-B14F-4D97-AF65-F5344CB8AC3E}">
        <p14:creationId xmlns:p14="http://schemas.microsoft.com/office/powerpoint/2010/main" val="3129781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F4A0F-8B49-4A8F-AE3F-72D498D9057E}"/>
              </a:ext>
            </a:extLst>
          </p:cNvPr>
          <p:cNvSpPr>
            <a:spLocks noGrp="1"/>
          </p:cNvSpPr>
          <p:nvPr>
            <p:ph type="title"/>
          </p:nvPr>
        </p:nvSpPr>
        <p:spPr/>
        <p:txBody>
          <a:bodyPr>
            <a:normAutofit/>
          </a:bodyPr>
          <a:lstStyle/>
          <a:p>
            <a:r>
              <a:rPr lang="en-US" sz="4000" dirty="0"/>
              <a:t>S1900D Background - NRF2 and mTOR activation</a:t>
            </a:r>
          </a:p>
        </p:txBody>
      </p:sp>
      <p:sp>
        <p:nvSpPr>
          <p:cNvPr id="3" name="Content Placeholder 2">
            <a:extLst>
              <a:ext uri="{FF2B5EF4-FFF2-40B4-BE49-F238E27FC236}">
                <a16:creationId xmlns:a16="http://schemas.microsoft.com/office/drawing/2014/main" id="{604E3B83-427A-45B8-87D5-71D77C07D8D3}"/>
              </a:ext>
            </a:extLst>
          </p:cNvPr>
          <p:cNvSpPr>
            <a:spLocks noGrp="1"/>
          </p:cNvSpPr>
          <p:nvPr>
            <p:ph idx="1"/>
          </p:nvPr>
        </p:nvSpPr>
        <p:spPr>
          <a:xfrm>
            <a:off x="609600" y="1845734"/>
            <a:ext cx="6892031" cy="4023360"/>
          </a:xfrm>
        </p:spPr>
        <p:txBody>
          <a:bodyPr>
            <a:noAutofit/>
          </a:bodyPr>
          <a:lstStyle/>
          <a:p>
            <a:r>
              <a:rPr lang="en-US" sz="2400" dirty="0"/>
              <a:t>Pre-clinical lung cancer models that have NFE2L2 mutations upregulate signaling through mTOR</a:t>
            </a:r>
          </a:p>
          <a:p>
            <a:endParaRPr lang="en-US" sz="2400" dirty="0"/>
          </a:p>
          <a:p>
            <a:r>
              <a:rPr lang="en-US" sz="2400" dirty="0"/>
              <a:t>This signaling can be inhibited with the TORC1/2 inhibitor TAK228 (</a:t>
            </a:r>
            <a:r>
              <a:rPr lang="en-US" sz="2400" dirty="0" err="1"/>
              <a:t>sapanisertib</a:t>
            </a:r>
            <a:r>
              <a:rPr lang="en-US" sz="2400" dirty="0"/>
              <a:t>)</a:t>
            </a:r>
          </a:p>
          <a:p>
            <a:endParaRPr lang="en-US" sz="2400" dirty="0"/>
          </a:p>
          <a:p>
            <a:r>
              <a:rPr lang="en-US" sz="2400" dirty="0"/>
              <a:t>TAK228 also has anti-tumor efficacy in NFE2L2 mutant SQCLC models</a:t>
            </a:r>
          </a:p>
          <a:p>
            <a:pPr marL="0" indent="0">
              <a:buNone/>
            </a:pPr>
            <a:endParaRPr lang="en-US" sz="2400" dirty="0"/>
          </a:p>
        </p:txBody>
      </p:sp>
      <p:sp>
        <p:nvSpPr>
          <p:cNvPr id="4" name="Slide Number Placeholder 3">
            <a:extLst>
              <a:ext uri="{FF2B5EF4-FFF2-40B4-BE49-F238E27FC236}">
                <a16:creationId xmlns:a16="http://schemas.microsoft.com/office/drawing/2014/main" id="{6270BA7A-B5B8-4CDA-AC4A-42B6F46936F6}"/>
              </a:ext>
            </a:extLst>
          </p:cNvPr>
          <p:cNvSpPr>
            <a:spLocks noGrp="1"/>
          </p:cNvSpPr>
          <p:nvPr>
            <p:ph type="sldNum" sz="quarter" idx="12"/>
          </p:nvPr>
        </p:nvSpPr>
        <p:spPr/>
        <p:txBody>
          <a:bodyPr/>
          <a:lstStyle/>
          <a:p>
            <a:r>
              <a:rPr lang="en-US" dirty="0"/>
              <a:t>Slide </a:t>
            </a:r>
            <a:fld id="{629637A9-119A-49DA-BD12-AAC58B377D80}" type="slidenum">
              <a:rPr lang="en-US" smtClean="0"/>
              <a:pPr/>
              <a:t>38</a:t>
            </a:fld>
            <a:endParaRPr lang="en-US" dirty="0"/>
          </a:p>
        </p:txBody>
      </p:sp>
      <p:pic>
        <p:nvPicPr>
          <p:cNvPr id="6" name="Picture 5">
            <a:extLst>
              <a:ext uri="{FF2B5EF4-FFF2-40B4-BE49-F238E27FC236}">
                <a16:creationId xmlns:a16="http://schemas.microsoft.com/office/drawing/2014/main" id="{6ED604FC-3941-4B77-BE65-604FF59281E5}"/>
              </a:ext>
            </a:extLst>
          </p:cNvPr>
          <p:cNvPicPr>
            <a:picLocks noChangeAspect="1"/>
          </p:cNvPicPr>
          <p:nvPr/>
        </p:nvPicPr>
        <p:blipFill rotWithShape="1">
          <a:blip r:embed="rId2"/>
          <a:srcRect l="4966" t="5947" r="4966" b="4478"/>
          <a:stretch/>
        </p:blipFill>
        <p:spPr>
          <a:xfrm>
            <a:off x="7726545" y="1845734"/>
            <a:ext cx="3924888" cy="3521279"/>
          </a:xfrm>
          <a:prstGeom prst="rect">
            <a:avLst/>
          </a:prstGeom>
          <a:ln>
            <a:solidFill>
              <a:schemeClr val="tx1"/>
            </a:solidFill>
          </a:ln>
        </p:spPr>
      </p:pic>
      <p:sp>
        <p:nvSpPr>
          <p:cNvPr id="8" name="TextBox 7">
            <a:extLst>
              <a:ext uri="{FF2B5EF4-FFF2-40B4-BE49-F238E27FC236}">
                <a16:creationId xmlns:a16="http://schemas.microsoft.com/office/drawing/2014/main" id="{8227C2D1-8F08-4832-B35D-003F2D37742E}"/>
              </a:ext>
            </a:extLst>
          </p:cNvPr>
          <p:cNvSpPr txBox="1"/>
          <p:nvPr/>
        </p:nvSpPr>
        <p:spPr>
          <a:xfrm>
            <a:off x="138490" y="139700"/>
            <a:ext cx="4193811" cy="369332"/>
          </a:xfrm>
          <a:prstGeom prst="rect">
            <a:avLst/>
          </a:prstGeom>
          <a:noFill/>
          <a:ln>
            <a:solidFill>
              <a:srgbClr val="4F81BD"/>
            </a:solidFill>
          </a:ln>
        </p:spPr>
        <p:txBody>
          <a:bodyPr wrap="square" rtlCol="0">
            <a:spAutoFit/>
          </a:bodyPr>
          <a:lstStyle/>
          <a:p>
            <a:r>
              <a:rPr lang="en-US" i="1" dirty="0"/>
              <a:t>Confidential – Study is under development</a:t>
            </a:r>
          </a:p>
        </p:txBody>
      </p:sp>
    </p:spTree>
    <p:extLst>
      <p:ext uri="{BB962C8B-B14F-4D97-AF65-F5344CB8AC3E}">
        <p14:creationId xmlns:p14="http://schemas.microsoft.com/office/powerpoint/2010/main" val="207992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B66A-A3E5-44A5-B55A-0C00AC5E872C}"/>
              </a:ext>
            </a:extLst>
          </p:cNvPr>
          <p:cNvSpPr>
            <a:spLocks noGrp="1"/>
          </p:cNvSpPr>
          <p:nvPr>
            <p:ph type="title"/>
          </p:nvPr>
        </p:nvSpPr>
        <p:spPr/>
        <p:txBody>
          <a:bodyPr>
            <a:normAutofit/>
          </a:bodyPr>
          <a:lstStyle/>
          <a:p>
            <a:r>
              <a:rPr lang="en-US" sz="4000" dirty="0"/>
              <a:t>S1900D Background - Targeting NRF2 with TAK228</a:t>
            </a:r>
          </a:p>
        </p:txBody>
      </p:sp>
      <p:sp>
        <p:nvSpPr>
          <p:cNvPr id="3" name="Content Placeholder 2">
            <a:extLst>
              <a:ext uri="{FF2B5EF4-FFF2-40B4-BE49-F238E27FC236}">
                <a16:creationId xmlns:a16="http://schemas.microsoft.com/office/drawing/2014/main" id="{B969F9E9-54BD-4731-86F3-7874DF227B2D}"/>
              </a:ext>
            </a:extLst>
          </p:cNvPr>
          <p:cNvSpPr>
            <a:spLocks noGrp="1"/>
          </p:cNvSpPr>
          <p:nvPr>
            <p:ph idx="1"/>
          </p:nvPr>
        </p:nvSpPr>
        <p:spPr>
          <a:xfrm>
            <a:off x="609600" y="1845734"/>
            <a:ext cx="6084163" cy="4023360"/>
          </a:xfrm>
        </p:spPr>
        <p:txBody>
          <a:bodyPr/>
          <a:lstStyle/>
          <a:p>
            <a:r>
              <a:rPr lang="en-US" dirty="0"/>
              <a:t>We conducted a phase 2 trial of TAK228 in SQCLC patients with NFE2L2 or KEAP1 mutations (NCI CTEP 9780)</a:t>
            </a:r>
          </a:p>
          <a:p>
            <a:endParaRPr lang="en-US" dirty="0"/>
          </a:p>
          <a:p>
            <a:r>
              <a:rPr lang="en-US" dirty="0"/>
              <a:t>ORR~20-30%, with durable responses (&gt;6 months) in 50% of patients</a:t>
            </a:r>
          </a:p>
          <a:p>
            <a:endParaRPr lang="en-US" dirty="0"/>
          </a:p>
          <a:p>
            <a:r>
              <a:rPr lang="en-US" dirty="0"/>
              <a:t>Pre-clinical studies showed anti-tumor synergy between TAK228 and docetaxel, in keeping with the role of NRF2 in mediating chemotherapy resistance</a:t>
            </a:r>
          </a:p>
        </p:txBody>
      </p:sp>
      <p:sp>
        <p:nvSpPr>
          <p:cNvPr id="4" name="Slide Number Placeholder 3">
            <a:extLst>
              <a:ext uri="{FF2B5EF4-FFF2-40B4-BE49-F238E27FC236}">
                <a16:creationId xmlns:a16="http://schemas.microsoft.com/office/drawing/2014/main" id="{BD46CBCC-54D4-4B9D-AC8D-CC0CE3100F65}"/>
              </a:ext>
            </a:extLst>
          </p:cNvPr>
          <p:cNvSpPr>
            <a:spLocks noGrp="1"/>
          </p:cNvSpPr>
          <p:nvPr>
            <p:ph type="sldNum" sz="quarter" idx="12"/>
          </p:nvPr>
        </p:nvSpPr>
        <p:spPr/>
        <p:txBody>
          <a:bodyPr/>
          <a:lstStyle/>
          <a:p>
            <a:r>
              <a:rPr lang="en-US" dirty="0"/>
              <a:t>Slide </a:t>
            </a:r>
            <a:fld id="{629637A9-119A-49DA-BD12-AAC58B377D80}" type="slidenum">
              <a:rPr lang="en-US" smtClean="0"/>
              <a:pPr/>
              <a:t>39</a:t>
            </a:fld>
            <a:endParaRPr lang="en-US" dirty="0"/>
          </a:p>
        </p:txBody>
      </p:sp>
      <p:pic>
        <p:nvPicPr>
          <p:cNvPr id="5" name="Picture 4">
            <a:extLst>
              <a:ext uri="{FF2B5EF4-FFF2-40B4-BE49-F238E27FC236}">
                <a16:creationId xmlns:a16="http://schemas.microsoft.com/office/drawing/2014/main" id="{2B865A45-5A82-45AC-98A6-01F4FE14D9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3763" y="1898301"/>
            <a:ext cx="5382733" cy="3061398"/>
          </a:xfrm>
          <a:prstGeom prst="rect">
            <a:avLst/>
          </a:prstGeom>
          <a:noFill/>
        </p:spPr>
      </p:pic>
      <p:sp>
        <p:nvSpPr>
          <p:cNvPr id="7" name="TextBox 6">
            <a:extLst>
              <a:ext uri="{FF2B5EF4-FFF2-40B4-BE49-F238E27FC236}">
                <a16:creationId xmlns:a16="http://schemas.microsoft.com/office/drawing/2014/main" id="{653D25CE-4B31-4662-8B20-CAE14A797BB5}"/>
              </a:ext>
            </a:extLst>
          </p:cNvPr>
          <p:cNvSpPr txBox="1"/>
          <p:nvPr/>
        </p:nvSpPr>
        <p:spPr>
          <a:xfrm>
            <a:off x="138490" y="139700"/>
            <a:ext cx="4193811" cy="369332"/>
          </a:xfrm>
          <a:prstGeom prst="rect">
            <a:avLst/>
          </a:prstGeom>
          <a:noFill/>
          <a:ln>
            <a:solidFill>
              <a:srgbClr val="4F81BD"/>
            </a:solidFill>
          </a:ln>
        </p:spPr>
        <p:txBody>
          <a:bodyPr wrap="square" rtlCol="0">
            <a:spAutoFit/>
          </a:bodyPr>
          <a:lstStyle/>
          <a:p>
            <a:r>
              <a:rPr lang="en-US" i="1" dirty="0"/>
              <a:t>Confidential – Study is under development</a:t>
            </a:r>
          </a:p>
        </p:txBody>
      </p:sp>
    </p:spTree>
    <p:extLst>
      <p:ext uri="{BB962C8B-B14F-4D97-AF65-F5344CB8AC3E}">
        <p14:creationId xmlns:p14="http://schemas.microsoft.com/office/powerpoint/2010/main" val="191958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6FDF8F-BE3A-4E1B-824A-7E4440DCECB1}"/>
              </a:ext>
            </a:extLst>
          </p:cNvPr>
          <p:cNvSpPr>
            <a:spLocks noGrp="1"/>
          </p:cNvSpPr>
          <p:nvPr>
            <p:ph type="title"/>
          </p:nvPr>
        </p:nvSpPr>
        <p:spPr/>
        <p:txBody>
          <a:bodyPr/>
          <a:lstStyle/>
          <a:p>
            <a:r>
              <a:rPr lang="en-US" dirty="0"/>
              <a:t>Where are we now?</a:t>
            </a:r>
          </a:p>
        </p:txBody>
      </p:sp>
      <p:sp>
        <p:nvSpPr>
          <p:cNvPr id="6" name="Content Placeholder 5">
            <a:extLst>
              <a:ext uri="{FF2B5EF4-FFF2-40B4-BE49-F238E27FC236}">
                <a16:creationId xmlns:a16="http://schemas.microsoft.com/office/drawing/2014/main" id="{256B0CA5-359A-4500-AFCB-6F1862641530}"/>
              </a:ext>
            </a:extLst>
          </p:cNvPr>
          <p:cNvSpPr>
            <a:spLocks noGrp="1"/>
          </p:cNvSpPr>
          <p:nvPr>
            <p:ph idx="1"/>
          </p:nvPr>
        </p:nvSpPr>
        <p:spPr>
          <a:xfrm>
            <a:off x="609600" y="1585609"/>
            <a:ext cx="10546080" cy="5087565"/>
          </a:xfrm>
        </p:spPr>
        <p:txBody>
          <a:bodyPr>
            <a:normAutofit fontScale="62500" lnSpcReduction="20000"/>
          </a:bodyPr>
          <a:lstStyle/>
          <a:p>
            <a:pPr marL="0" lvl="1" indent="0">
              <a:spcBef>
                <a:spcPts val="1200"/>
              </a:spcBef>
              <a:spcAft>
                <a:spcPts val="200"/>
              </a:spcAft>
              <a:buSzPct val="100000"/>
              <a:buNone/>
            </a:pPr>
            <a:r>
              <a:rPr lang="en-US" sz="2400" b="1" u="sng" dirty="0">
                <a:solidFill>
                  <a:srgbClr val="0070C0"/>
                </a:solidFill>
              </a:rPr>
              <a:t>S1400</a:t>
            </a:r>
            <a:r>
              <a:rPr lang="en-US" sz="2400" b="1" dirty="0">
                <a:solidFill>
                  <a:srgbClr val="0070C0"/>
                </a:solidFill>
              </a:rPr>
              <a:t> Screening Protocol </a:t>
            </a:r>
            <a:r>
              <a:rPr lang="en-US" sz="2400" dirty="0"/>
              <a:t>-</a:t>
            </a:r>
            <a:r>
              <a:rPr lang="en-US" sz="2400" b="1" dirty="0">
                <a:solidFill>
                  <a:srgbClr val="0070C0"/>
                </a:solidFill>
              </a:rPr>
              <a:t> </a:t>
            </a:r>
            <a:r>
              <a:rPr lang="en-US" sz="2400" dirty="0"/>
              <a:t>Opened 6/16/14. Closed 1/28/19 to expand to all </a:t>
            </a:r>
            <a:r>
              <a:rPr lang="en-US" sz="2400" dirty="0" err="1"/>
              <a:t>histologies</a:t>
            </a:r>
            <a:r>
              <a:rPr lang="en-US" sz="2400" dirty="0"/>
              <a:t> of NSCLC with the new LUNGMAP protocol.</a:t>
            </a:r>
          </a:p>
          <a:p>
            <a:pPr marL="225425" lvl="1" indent="-225425">
              <a:spcBef>
                <a:spcPts val="1200"/>
              </a:spcBef>
              <a:spcAft>
                <a:spcPts val="200"/>
              </a:spcAft>
              <a:buSzPct val="100000"/>
              <a:buFont typeface="Arial" panose="020B0604020202020204" pitchFamily="34" charset="0"/>
              <a:buChar char="•"/>
            </a:pPr>
            <a:r>
              <a:rPr lang="en-US" sz="2400" dirty="0"/>
              <a:t>1864 patients registered</a:t>
            </a:r>
          </a:p>
          <a:p>
            <a:pPr marL="0" lvl="1" indent="0">
              <a:spcBef>
                <a:spcPts val="1200"/>
              </a:spcBef>
              <a:spcAft>
                <a:spcPts val="200"/>
              </a:spcAft>
              <a:buSzPct val="100000"/>
              <a:buNone/>
            </a:pPr>
            <a:r>
              <a:rPr lang="en-US" sz="2400" b="1" u="sng" dirty="0">
                <a:solidFill>
                  <a:srgbClr val="0070C0"/>
                </a:solidFill>
              </a:rPr>
              <a:t>LUNGMAP</a:t>
            </a:r>
            <a:r>
              <a:rPr lang="en-US" sz="2400" b="1" dirty="0">
                <a:solidFill>
                  <a:srgbClr val="0070C0"/>
                </a:solidFill>
              </a:rPr>
              <a:t> Screening Protocol </a:t>
            </a:r>
            <a:r>
              <a:rPr lang="en-US" sz="2400" dirty="0"/>
              <a:t>-</a:t>
            </a:r>
            <a:r>
              <a:rPr lang="en-US" sz="2400" b="1" dirty="0">
                <a:solidFill>
                  <a:srgbClr val="0070C0"/>
                </a:solidFill>
              </a:rPr>
              <a:t> </a:t>
            </a:r>
            <a:r>
              <a:rPr lang="en-US" sz="2400" dirty="0"/>
              <a:t>Opened 1/28/19</a:t>
            </a:r>
          </a:p>
          <a:p>
            <a:pPr marL="225425" lvl="1" indent="-225425">
              <a:spcBef>
                <a:spcPts val="1200"/>
              </a:spcBef>
              <a:spcAft>
                <a:spcPts val="200"/>
              </a:spcAft>
              <a:buSzPct val="100000"/>
              <a:buFont typeface="Arial" panose="020B0604020202020204" pitchFamily="34" charset="0"/>
              <a:buChar char="•"/>
            </a:pPr>
            <a:r>
              <a:rPr lang="en-US" sz="2400" dirty="0"/>
              <a:t>699 sites with LUNGMAP CIRB approval</a:t>
            </a:r>
          </a:p>
          <a:p>
            <a:pPr marL="225425" lvl="1" indent="-225425">
              <a:spcBef>
                <a:spcPts val="1200"/>
              </a:spcBef>
              <a:spcAft>
                <a:spcPts val="200"/>
              </a:spcAft>
              <a:buSzPct val="100000"/>
              <a:buFont typeface="Arial" panose="020B0604020202020204" pitchFamily="34" charset="0"/>
              <a:buChar char="•"/>
            </a:pPr>
            <a:r>
              <a:rPr lang="en-US" sz="2400" b="1" dirty="0"/>
              <a:t>948</a:t>
            </a:r>
            <a:r>
              <a:rPr lang="en-US" sz="2400" dirty="0"/>
              <a:t> patients registered</a:t>
            </a:r>
          </a:p>
          <a:p>
            <a:pPr lvl="1">
              <a:lnSpc>
                <a:spcPct val="110000"/>
              </a:lnSpc>
              <a:buSzPct val="100000"/>
            </a:pPr>
            <a:r>
              <a:rPr lang="en-US" sz="2400" dirty="0"/>
              <a:t>556 pre-screening</a:t>
            </a:r>
          </a:p>
          <a:p>
            <a:pPr lvl="1">
              <a:lnSpc>
                <a:spcPct val="110000"/>
              </a:lnSpc>
              <a:buSzPct val="100000"/>
            </a:pPr>
            <a:r>
              <a:rPr lang="en-US" sz="2400" dirty="0"/>
              <a:t>392 screening</a:t>
            </a:r>
          </a:p>
          <a:p>
            <a:pPr lvl="1">
              <a:lnSpc>
                <a:spcPct val="110000"/>
              </a:lnSpc>
              <a:buSzPct val="100000"/>
            </a:pPr>
            <a:r>
              <a:rPr lang="en-US" sz="2400" dirty="0"/>
              <a:t>639 non-squamous</a:t>
            </a:r>
          </a:p>
          <a:p>
            <a:pPr lvl="1">
              <a:lnSpc>
                <a:spcPct val="110000"/>
              </a:lnSpc>
              <a:buSzPct val="100000"/>
            </a:pPr>
            <a:r>
              <a:rPr lang="en-US" sz="2400" dirty="0"/>
              <a:t>281 squamous</a:t>
            </a:r>
          </a:p>
          <a:p>
            <a:pPr lvl="1">
              <a:lnSpc>
                <a:spcPct val="110000"/>
              </a:lnSpc>
              <a:buSzPct val="100000"/>
            </a:pPr>
            <a:r>
              <a:rPr lang="en-US" sz="2400" dirty="0"/>
              <a:t>28 mixed histology</a:t>
            </a:r>
          </a:p>
          <a:p>
            <a:pPr marL="225425" lvl="1" indent="-225425">
              <a:spcBef>
                <a:spcPts val="1200"/>
              </a:spcBef>
              <a:spcAft>
                <a:spcPts val="200"/>
              </a:spcAft>
              <a:buSzPct val="100000"/>
              <a:buFont typeface="Arial" panose="020B0604020202020204" pitchFamily="34" charset="0"/>
              <a:buChar char="•"/>
            </a:pPr>
            <a:r>
              <a:rPr lang="en-US" sz="2400" b="1" dirty="0"/>
              <a:t>423</a:t>
            </a:r>
            <a:r>
              <a:rPr lang="en-US" sz="2400" dirty="0"/>
              <a:t> patients assigned to a sub-study</a:t>
            </a:r>
          </a:p>
          <a:p>
            <a:pPr lvl="1">
              <a:lnSpc>
                <a:spcPct val="110000"/>
              </a:lnSpc>
              <a:buSzPct val="100000"/>
            </a:pPr>
            <a:r>
              <a:rPr lang="en-US" sz="2300" b="1" dirty="0"/>
              <a:t>113</a:t>
            </a:r>
            <a:r>
              <a:rPr lang="en-US" sz="2300" dirty="0"/>
              <a:t> patients have registered to sub-studies</a:t>
            </a:r>
          </a:p>
          <a:p>
            <a:pPr marL="708660" lvl="3" indent="-342900">
              <a:spcBef>
                <a:spcPts val="1200"/>
              </a:spcBef>
              <a:spcAft>
                <a:spcPts val="200"/>
              </a:spcAft>
              <a:buSzPct val="100000"/>
              <a:buFont typeface="Wingdings" panose="05000000000000000000" pitchFamily="2" charset="2"/>
              <a:buChar char="Ø"/>
            </a:pPr>
            <a:r>
              <a:rPr lang="en-US" sz="2000" dirty="0"/>
              <a:t>6 patients registered to S1400F</a:t>
            </a:r>
          </a:p>
          <a:p>
            <a:pPr marL="708660" lvl="3" indent="-342900">
              <a:spcBef>
                <a:spcPts val="1200"/>
              </a:spcBef>
              <a:spcAft>
                <a:spcPts val="200"/>
              </a:spcAft>
              <a:buSzPct val="100000"/>
              <a:buFont typeface="Wingdings" panose="05000000000000000000" pitchFamily="2" charset="2"/>
              <a:buChar char="Ø"/>
            </a:pPr>
            <a:r>
              <a:rPr lang="en-US" sz="2000" dirty="0"/>
              <a:t>70 patients registered to S1800A</a:t>
            </a:r>
          </a:p>
          <a:p>
            <a:pPr marL="708660" lvl="3" indent="-342900">
              <a:spcBef>
                <a:spcPts val="1200"/>
              </a:spcBef>
              <a:spcAft>
                <a:spcPts val="200"/>
              </a:spcAft>
              <a:buSzPct val="100000"/>
              <a:buFont typeface="Wingdings" panose="05000000000000000000" pitchFamily="2" charset="2"/>
              <a:buChar char="Ø"/>
            </a:pPr>
            <a:r>
              <a:rPr lang="en-US" sz="2000" dirty="0"/>
              <a:t>37 patients registered to S1900A</a:t>
            </a:r>
          </a:p>
          <a:p>
            <a:pPr marL="201168" lvl="1" indent="0">
              <a:buNone/>
            </a:pPr>
            <a:endParaRPr lang="en-US" dirty="0"/>
          </a:p>
        </p:txBody>
      </p:sp>
      <p:sp>
        <p:nvSpPr>
          <p:cNvPr id="4" name="Slide Number Placeholder 3">
            <a:extLst>
              <a:ext uri="{FF2B5EF4-FFF2-40B4-BE49-F238E27FC236}">
                <a16:creationId xmlns:a16="http://schemas.microsoft.com/office/drawing/2014/main" id="{38300D69-961D-4826-B1D5-B921B3FB90E0}"/>
              </a:ext>
            </a:extLst>
          </p:cNvPr>
          <p:cNvSpPr>
            <a:spLocks noGrp="1"/>
          </p:cNvSpPr>
          <p:nvPr>
            <p:ph type="sldNum" sz="quarter" idx="12"/>
          </p:nvPr>
        </p:nvSpPr>
        <p:spPr/>
        <p:txBody>
          <a:bodyPr/>
          <a:lstStyle/>
          <a:p>
            <a:r>
              <a:rPr lang="en-US" dirty="0"/>
              <a:t>Slide </a:t>
            </a:r>
            <a:fld id="{4FAB73BC-B049-4115-A692-8D63A059BFB8}" type="slidenum">
              <a:rPr lang="en-US" smtClean="0"/>
              <a:pPr/>
              <a:t>4</a:t>
            </a:fld>
            <a:endParaRPr lang="en-US" dirty="0"/>
          </a:p>
        </p:txBody>
      </p:sp>
      <p:grpSp>
        <p:nvGrpSpPr>
          <p:cNvPr id="8" name="Group 7">
            <a:extLst>
              <a:ext uri="{FF2B5EF4-FFF2-40B4-BE49-F238E27FC236}">
                <a16:creationId xmlns:a16="http://schemas.microsoft.com/office/drawing/2014/main" id="{BE376A91-3A55-4667-B908-8B99F525B648}"/>
              </a:ext>
            </a:extLst>
          </p:cNvPr>
          <p:cNvGrpSpPr/>
          <p:nvPr/>
        </p:nvGrpSpPr>
        <p:grpSpPr>
          <a:xfrm>
            <a:off x="4595079" y="2233315"/>
            <a:ext cx="7109242" cy="3619127"/>
            <a:chOff x="0" y="1449610"/>
            <a:chExt cx="9018104" cy="3786788"/>
          </a:xfrm>
        </p:grpSpPr>
        <p:pic>
          <p:nvPicPr>
            <p:cNvPr id="9" name="Picture 8">
              <a:extLst>
                <a:ext uri="{FF2B5EF4-FFF2-40B4-BE49-F238E27FC236}">
                  <a16:creationId xmlns:a16="http://schemas.microsoft.com/office/drawing/2014/main" id="{0DABC6BA-0173-45DA-AE66-43808E172243}"/>
                </a:ext>
              </a:extLst>
            </p:cNvPr>
            <p:cNvPicPr>
              <a:picLocks noChangeAspect="1"/>
            </p:cNvPicPr>
            <p:nvPr/>
          </p:nvPicPr>
          <p:blipFill rotWithShape="1">
            <a:blip r:embed="rId3">
              <a:clrChange>
                <a:clrFrom>
                  <a:srgbClr val="A3CCFF"/>
                </a:clrFrom>
                <a:clrTo>
                  <a:srgbClr val="A3CCFF">
                    <a:alpha val="0"/>
                  </a:srgbClr>
                </a:clrTo>
              </a:clrChange>
            </a:blip>
            <a:srcRect l="13387" t="22164" r="22641" b="8232"/>
            <a:stretch/>
          </p:blipFill>
          <p:spPr>
            <a:xfrm>
              <a:off x="2670771" y="1463173"/>
              <a:ext cx="6347333" cy="3773225"/>
            </a:xfrm>
            <a:prstGeom prst="rect">
              <a:avLst/>
            </a:prstGeom>
          </p:spPr>
        </p:pic>
        <p:pic>
          <p:nvPicPr>
            <p:cNvPr id="10" name="Picture 9">
              <a:extLst>
                <a:ext uri="{FF2B5EF4-FFF2-40B4-BE49-F238E27FC236}">
                  <a16:creationId xmlns:a16="http://schemas.microsoft.com/office/drawing/2014/main" id="{70321666-F774-4FBF-8F55-AC016763A1D3}"/>
                </a:ext>
              </a:extLst>
            </p:cNvPr>
            <p:cNvPicPr>
              <a:picLocks noChangeAspect="1"/>
            </p:cNvPicPr>
            <p:nvPr/>
          </p:nvPicPr>
          <p:blipFill rotWithShape="1">
            <a:blip r:embed="rId4">
              <a:clrChange>
                <a:clrFrom>
                  <a:srgbClr val="A3CCFF"/>
                </a:clrFrom>
                <a:clrTo>
                  <a:srgbClr val="A3CCFF">
                    <a:alpha val="0"/>
                  </a:srgbClr>
                </a:clrTo>
              </a:clrChange>
            </a:blip>
            <a:srcRect l="18899" t="19144" r="64071" b="35714"/>
            <a:stretch/>
          </p:blipFill>
          <p:spPr>
            <a:xfrm>
              <a:off x="0" y="1449610"/>
              <a:ext cx="1524000" cy="2202366"/>
            </a:xfrm>
            <a:prstGeom prst="rect">
              <a:avLst/>
            </a:prstGeom>
          </p:spPr>
        </p:pic>
        <p:pic>
          <p:nvPicPr>
            <p:cNvPr id="11" name="Picture 10">
              <a:extLst>
                <a:ext uri="{FF2B5EF4-FFF2-40B4-BE49-F238E27FC236}">
                  <a16:creationId xmlns:a16="http://schemas.microsoft.com/office/drawing/2014/main" id="{41BDA518-E05E-4E46-AB66-356107C9C73B}"/>
                </a:ext>
              </a:extLst>
            </p:cNvPr>
            <p:cNvPicPr>
              <a:picLocks noChangeAspect="1"/>
            </p:cNvPicPr>
            <p:nvPr/>
          </p:nvPicPr>
          <p:blipFill rotWithShape="1">
            <a:blip r:embed="rId5">
              <a:clrChange>
                <a:clrFrom>
                  <a:srgbClr val="A3CCFF"/>
                </a:clrFrom>
                <a:clrTo>
                  <a:srgbClr val="A3CCFF">
                    <a:alpha val="0"/>
                  </a:srgbClr>
                </a:clrTo>
              </a:clrChange>
            </a:blip>
            <a:srcRect l="21146" t="61137" r="65000" b="21047"/>
            <a:stretch/>
          </p:blipFill>
          <p:spPr>
            <a:xfrm>
              <a:off x="1045455" y="3046873"/>
              <a:ext cx="1625316" cy="1143000"/>
            </a:xfrm>
            <a:prstGeom prst="rect">
              <a:avLst/>
            </a:prstGeom>
          </p:spPr>
        </p:pic>
      </p:grpSp>
      <p:sp>
        <p:nvSpPr>
          <p:cNvPr id="12" name="TextBox 11">
            <a:extLst>
              <a:ext uri="{FF2B5EF4-FFF2-40B4-BE49-F238E27FC236}">
                <a16:creationId xmlns:a16="http://schemas.microsoft.com/office/drawing/2014/main" id="{0112F084-FC82-4EAA-9E6F-DBDEADFFD8F8}"/>
              </a:ext>
            </a:extLst>
          </p:cNvPr>
          <p:cNvSpPr txBox="1"/>
          <p:nvPr/>
        </p:nvSpPr>
        <p:spPr>
          <a:xfrm>
            <a:off x="9576262" y="660198"/>
            <a:ext cx="1579418" cy="646331"/>
          </a:xfrm>
          <a:prstGeom prst="rect">
            <a:avLst/>
          </a:prstGeom>
          <a:noFill/>
          <a:ln>
            <a:solidFill>
              <a:srgbClr val="4F81BD"/>
            </a:solidFill>
          </a:ln>
        </p:spPr>
        <p:txBody>
          <a:bodyPr wrap="square" rtlCol="0">
            <a:spAutoFit/>
          </a:bodyPr>
          <a:lstStyle/>
          <a:p>
            <a:pPr algn="ctr"/>
            <a:r>
              <a:rPr lang="en-US" dirty="0"/>
              <a:t>Accrual as of 2/5/20</a:t>
            </a:r>
          </a:p>
        </p:txBody>
      </p:sp>
    </p:spTree>
    <p:extLst>
      <p:ext uri="{BB962C8B-B14F-4D97-AF65-F5344CB8AC3E}">
        <p14:creationId xmlns:p14="http://schemas.microsoft.com/office/powerpoint/2010/main" val="1591432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1B13FF96-8828-4EBB-8332-FA692E9E1A6A}"/>
              </a:ext>
            </a:extLst>
          </p:cNvPr>
          <p:cNvCxnSpPr>
            <a:cxnSpLocks/>
          </p:cNvCxnSpPr>
          <p:nvPr/>
        </p:nvCxnSpPr>
        <p:spPr>
          <a:xfrm>
            <a:off x="5762969" y="3356254"/>
            <a:ext cx="0" cy="38934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573B99B-FE66-4D94-9AD7-D6E2DAB0CCE7}"/>
              </a:ext>
            </a:extLst>
          </p:cNvPr>
          <p:cNvCxnSpPr>
            <a:cxnSpLocks/>
          </p:cNvCxnSpPr>
          <p:nvPr/>
        </p:nvCxnSpPr>
        <p:spPr>
          <a:xfrm>
            <a:off x="5762969" y="4273152"/>
            <a:ext cx="0" cy="38934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DDFD2CA-8CC5-4BAB-9C62-A5F8C47B1E9C}"/>
              </a:ext>
            </a:extLst>
          </p:cNvPr>
          <p:cNvSpPr>
            <a:spLocks noGrp="1"/>
          </p:cNvSpPr>
          <p:nvPr>
            <p:ph type="title"/>
          </p:nvPr>
        </p:nvSpPr>
        <p:spPr/>
        <p:txBody>
          <a:bodyPr/>
          <a:lstStyle/>
          <a:p>
            <a:r>
              <a:rPr lang="en-US" dirty="0"/>
              <a:t>S1900D Schema – Randomized </a:t>
            </a:r>
            <a:r>
              <a:rPr lang="en-US" dirty="0" err="1"/>
              <a:t>PhII</a:t>
            </a:r>
            <a:r>
              <a:rPr lang="en-US" dirty="0"/>
              <a:t> Trial</a:t>
            </a:r>
          </a:p>
        </p:txBody>
      </p:sp>
      <p:sp>
        <p:nvSpPr>
          <p:cNvPr id="4" name="Slide Number Placeholder 3">
            <a:extLst>
              <a:ext uri="{FF2B5EF4-FFF2-40B4-BE49-F238E27FC236}">
                <a16:creationId xmlns:a16="http://schemas.microsoft.com/office/drawing/2014/main" id="{3EB060B4-3A88-4079-8A70-A68E029F0BEC}"/>
              </a:ext>
            </a:extLst>
          </p:cNvPr>
          <p:cNvSpPr>
            <a:spLocks noGrp="1"/>
          </p:cNvSpPr>
          <p:nvPr>
            <p:ph type="sldNum" sz="quarter" idx="12"/>
          </p:nvPr>
        </p:nvSpPr>
        <p:spPr/>
        <p:txBody>
          <a:bodyPr/>
          <a:lstStyle/>
          <a:p>
            <a:r>
              <a:rPr lang="en-US" dirty="0"/>
              <a:t>Slide </a:t>
            </a:r>
            <a:fld id="{629637A9-119A-49DA-BD12-AAC58B377D80}" type="slidenum">
              <a:rPr lang="en-US" smtClean="0"/>
              <a:pPr/>
              <a:t>40</a:t>
            </a:fld>
            <a:endParaRPr lang="en-US" dirty="0"/>
          </a:p>
        </p:txBody>
      </p:sp>
      <p:sp>
        <p:nvSpPr>
          <p:cNvPr id="5" name="Rounded Rectangle 2">
            <a:extLst>
              <a:ext uri="{FF2B5EF4-FFF2-40B4-BE49-F238E27FC236}">
                <a16:creationId xmlns:a16="http://schemas.microsoft.com/office/drawing/2014/main" id="{C1131390-AA5A-41E0-B58A-C116C6928C27}"/>
              </a:ext>
            </a:extLst>
          </p:cNvPr>
          <p:cNvSpPr/>
          <p:nvPr/>
        </p:nvSpPr>
        <p:spPr>
          <a:xfrm>
            <a:off x="3668872" y="1584617"/>
            <a:ext cx="4188194" cy="493170"/>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Registration to Screening Study</a:t>
            </a:r>
          </a:p>
        </p:txBody>
      </p:sp>
      <p:sp>
        <p:nvSpPr>
          <p:cNvPr id="6" name="Rounded Rectangle 9">
            <a:extLst>
              <a:ext uri="{FF2B5EF4-FFF2-40B4-BE49-F238E27FC236}">
                <a16:creationId xmlns:a16="http://schemas.microsoft.com/office/drawing/2014/main" id="{546F1117-DFBD-4452-9650-EF83C63BD694}"/>
              </a:ext>
            </a:extLst>
          </p:cNvPr>
          <p:cNvSpPr/>
          <p:nvPr/>
        </p:nvSpPr>
        <p:spPr>
          <a:xfrm>
            <a:off x="3332659" y="2348080"/>
            <a:ext cx="4927596" cy="111397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Squamous NFE2L2 or KEAP1 +</a:t>
            </a:r>
          </a:p>
          <a:p>
            <a:pPr algn="ctr"/>
            <a:r>
              <a:rPr lang="en-US" sz="2000" dirty="0">
                <a:solidFill>
                  <a:schemeClr val="tx1"/>
                </a:solidFill>
              </a:rPr>
              <a:t>(testing by </a:t>
            </a:r>
            <a:r>
              <a:rPr lang="en-US" sz="2000" dirty="0" err="1">
                <a:solidFill>
                  <a:schemeClr val="tx1"/>
                </a:solidFill>
              </a:rPr>
              <a:t>FoundationMedicine</a:t>
            </a:r>
            <a:r>
              <a:rPr lang="en-US" sz="2000" dirty="0">
                <a:solidFill>
                  <a:schemeClr val="tx1"/>
                </a:solidFill>
              </a:rPr>
              <a:t> One assay)</a:t>
            </a:r>
          </a:p>
        </p:txBody>
      </p:sp>
      <p:sp>
        <p:nvSpPr>
          <p:cNvPr id="8" name="Rounded Rectangle 13">
            <a:extLst>
              <a:ext uri="{FF2B5EF4-FFF2-40B4-BE49-F238E27FC236}">
                <a16:creationId xmlns:a16="http://schemas.microsoft.com/office/drawing/2014/main" id="{DD6EF3B2-4E47-4340-AC2B-A4F01072391B}"/>
              </a:ext>
            </a:extLst>
          </p:cNvPr>
          <p:cNvSpPr/>
          <p:nvPr/>
        </p:nvSpPr>
        <p:spPr>
          <a:xfrm>
            <a:off x="4057427" y="3760922"/>
            <a:ext cx="3478060" cy="571500"/>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Assignment to S1900D</a:t>
            </a:r>
            <a:endParaRPr lang="en-US" sz="1600" dirty="0">
              <a:solidFill>
                <a:schemeClr val="tx1"/>
              </a:solidFill>
            </a:endParaRPr>
          </a:p>
        </p:txBody>
      </p:sp>
      <p:cxnSp>
        <p:nvCxnSpPr>
          <p:cNvPr id="10" name="Straight Arrow Connector 9">
            <a:extLst>
              <a:ext uri="{FF2B5EF4-FFF2-40B4-BE49-F238E27FC236}">
                <a16:creationId xmlns:a16="http://schemas.microsoft.com/office/drawing/2014/main" id="{70203FD5-135B-47C5-A648-43906738E230}"/>
              </a:ext>
            </a:extLst>
          </p:cNvPr>
          <p:cNvCxnSpPr>
            <a:cxnSpLocks/>
          </p:cNvCxnSpPr>
          <p:nvPr/>
        </p:nvCxnSpPr>
        <p:spPr>
          <a:xfrm>
            <a:off x="5762969" y="2077787"/>
            <a:ext cx="0" cy="38934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302B6CC-69CB-4E6B-A0C3-432AB27D2D15}"/>
              </a:ext>
            </a:extLst>
          </p:cNvPr>
          <p:cNvCxnSpPr>
            <a:cxnSpLocks/>
          </p:cNvCxnSpPr>
          <p:nvPr/>
        </p:nvCxnSpPr>
        <p:spPr>
          <a:xfrm>
            <a:off x="6957620" y="5091264"/>
            <a:ext cx="763980"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6128FB8-7555-46BB-9E5B-D87DC39548E5}"/>
              </a:ext>
            </a:extLst>
          </p:cNvPr>
          <p:cNvSpPr/>
          <p:nvPr/>
        </p:nvSpPr>
        <p:spPr>
          <a:xfrm>
            <a:off x="60959" y="3890713"/>
            <a:ext cx="3536414" cy="2140085"/>
          </a:xfrm>
          <a:prstGeom prst="rect">
            <a:avLst/>
          </a:prstGeom>
          <a:solidFill>
            <a:schemeClr val="bg1"/>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ARM A (Investigational)</a:t>
            </a:r>
          </a:p>
          <a:p>
            <a:pPr algn="ctr"/>
            <a:endParaRPr lang="en-US" b="1" dirty="0">
              <a:solidFill>
                <a:schemeClr val="tx1">
                  <a:lumMod val="75000"/>
                  <a:lumOff val="25000"/>
                </a:schemeClr>
              </a:solidFill>
            </a:endParaRPr>
          </a:p>
          <a:p>
            <a:pPr algn="ctr"/>
            <a:r>
              <a:rPr lang="en-US" dirty="0" err="1">
                <a:solidFill>
                  <a:schemeClr val="tx1">
                    <a:lumMod val="75000"/>
                    <a:lumOff val="25000"/>
                  </a:schemeClr>
                </a:solidFill>
              </a:rPr>
              <a:t>sapanisertib</a:t>
            </a:r>
            <a:endParaRPr lang="en-US" dirty="0">
              <a:solidFill>
                <a:schemeClr val="tx1">
                  <a:lumMod val="75000"/>
                  <a:lumOff val="25000"/>
                </a:schemeClr>
              </a:solidFill>
            </a:endParaRPr>
          </a:p>
          <a:p>
            <a:pPr algn="ctr"/>
            <a:r>
              <a:rPr lang="en-US" dirty="0">
                <a:solidFill>
                  <a:schemeClr val="tx1">
                    <a:lumMod val="75000"/>
                    <a:lumOff val="25000"/>
                  </a:schemeClr>
                </a:solidFill>
              </a:rPr>
              <a:t>4 mg PO D2-4, 9-11, 16-18</a:t>
            </a:r>
          </a:p>
          <a:p>
            <a:pPr algn="ctr"/>
            <a:r>
              <a:rPr lang="en-US" dirty="0">
                <a:solidFill>
                  <a:schemeClr val="tx1">
                    <a:lumMod val="75000"/>
                    <a:lumOff val="25000"/>
                  </a:schemeClr>
                </a:solidFill>
              </a:rPr>
              <a:t>+ </a:t>
            </a:r>
          </a:p>
          <a:p>
            <a:pPr algn="ctr"/>
            <a:r>
              <a:rPr lang="en-US" dirty="0">
                <a:solidFill>
                  <a:schemeClr val="tx1">
                    <a:lumMod val="75000"/>
                    <a:lumOff val="25000"/>
                  </a:schemeClr>
                </a:solidFill>
              </a:rPr>
              <a:t>docetaxel 35mg IV D1 &amp; 8</a:t>
            </a:r>
          </a:p>
        </p:txBody>
      </p:sp>
      <p:sp>
        <p:nvSpPr>
          <p:cNvPr id="15" name="Rectangle 14">
            <a:extLst>
              <a:ext uri="{FF2B5EF4-FFF2-40B4-BE49-F238E27FC236}">
                <a16:creationId xmlns:a16="http://schemas.microsoft.com/office/drawing/2014/main" id="{82FADE51-4776-4D47-9DF5-9474826B3C47}"/>
              </a:ext>
            </a:extLst>
          </p:cNvPr>
          <p:cNvSpPr/>
          <p:nvPr/>
        </p:nvSpPr>
        <p:spPr>
          <a:xfrm>
            <a:off x="7795372" y="3890714"/>
            <a:ext cx="3536414" cy="2140085"/>
          </a:xfrm>
          <a:prstGeom prst="rect">
            <a:avLst/>
          </a:prstGeom>
          <a:solidFill>
            <a:schemeClr val="bg1"/>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ARM B (SoC)</a:t>
            </a:r>
          </a:p>
          <a:p>
            <a:pPr algn="ctr"/>
            <a:r>
              <a:rPr lang="en-US" dirty="0">
                <a:solidFill>
                  <a:schemeClr val="tx1">
                    <a:lumMod val="75000"/>
                    <a:lumOff val="25000"/>
                  </a:schemeClr>
                </a:solidFill>
              </a:rPr>
              <a:t>Investigator’s Choice</a:t>
            </a:r>
          </a:p>
          <a:p>
            <a:pPr algn="ctr"/>
            <a:r>
              <a:rPr lang="en-US" dirty="0">
                <a:solidFill>
                  <a:schemeClr val="tx1">
                    <a:lumMod val="75000"/>
                    <a:lumOff val="25000"/>
                  </a:schemeClr>
                </a:solidFill>
              </a:rPr>
              <a:t>Standard of Care</a:t>
            </a:r>
          </a:p>
          <a:p>
            <a:pPr algn="ctr"/>
            <a:r>
              <a:rPr lang="en-US" altLang="en-US" kern="0" dirty="0">
                <a:solidFill>
                  <a:schemeClr val="accent6"/>
                </a:solidFill>
                <a:cs typeface="Arial" panose="020B0604020202020204" pitchFamily="34" charset="0"/>
              </a:rPr>
              <a:t>*docetaxel or docetaxel + ramucirumab</a:t>
            </a:r>
          </a:p>
        </p:txBody>
      </p:sp>
      <p:sp>
        <p:nvSpPr>
          <p:cNvPr id="16" name="Oval 15">
            <a:extLst>
              <a:ext uri="{FF2B5EF4-FFF2-40B4-BE49-F238E27FC236}">
                <a16:creationId xmlns:a16="http://schemas.microsoft.com/office/drawing/2014/main" id="{D5B92BBB-ABF5-4E32-9877-F3D7D7F815EA}"/>
              </a:ext>
            </a:extLst>
          </p:cNvPr>
          <p:cNvSpPr/>
          <p:nvPr/>
        </p:nvSpPr>
        <p:spPr>
          <a:xfrm>
            <a:off x="4391609" y="4637775"/>
            <a:ext cx="2566011" cy="1037610"/>
          </a:xfrm>
          <a:prstGeom prst="ellipse">
            <a:avLst/>
          </a:prstGeom>
          <a:solidFill>
            <a:schemeClr val="accent2">
              <a:lumMod val="40000"/>
              <a:lumOff val="60000"/>
            </a:schemeClr>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85000"/>
                    <a:lumOff val="15000"/>
                  </a:schemeClr>
                </a:solidFill>
              </a:rPr>
              <a:t>S1900D</a:t>
            </a:r>
          </a:p>
          <a:p>
            <a:pPr algn="ctr"/>
            <a:r>
              <a:rPr lang="en-US" sz="2000" b="1" dirty="0">
                <a:solidFill>
                  <a:schemeClr val="tx1">
                    <a:lumMod val="85000"/>
                    <a:lumOff val="15000"/>
                  </a:schemeClr>
                </a:solidFill>
              </a:rPr>
              <a:t>Registration/</a:t>
            </a:r>
          </a:p>
          <a:p>
            <a:pPr algn="ctr"/>
            <a:r>
              <a:rPr lang="en-US" sz="2000" b="1" dirty="0">
                <a:solidFill>
                  <a:schemeClr val="tx1">
                    <a:lumMod val="85000"/>
                    <a:lumOff val="15000"/>
                  </a:schemeClr>
                </a:solidFill>
              </a:rPr>
              <a:t>Randomization</a:t>
            </a:r>
            <a:r>
              <a:rPr lang="en-US" sz="2000" dirty="0">
                <a:solidFill>
                  <a:schemeClr val="tx1">
                    <a:lumMod val="85000"/>
                    <a:lumOff val="15000"/>
                  </a:schemeClr>
                </a:solidFill>
              </a:rPr>
              <a:t> </a:t>
            </a:r>
          </a:p>
        </p:txBody>
      </p:sp>
      <p:cxnSp>
        <p:nvCxnSpPr>
          <p:cNvPr id="25" name="Straight Arrow Connector 24">
            <a:extLst>
              <a:ext uri="{FF2B5EF4-FFF2-40B4-BE49-F238E27FC236}">
                <a16:creationId xmlns:a16="http://schemas.microsoft.com/office/drawing/2014/main" id="{DE5301B4-43E7-4676-A2CD-2C3CFC4BAEED}"/>
              </a:ext>
            </a:extLst>
          </p:cNvPr>
          <p:cNvCxnSpPr>
            <a:cxnSpLocks/>
          </p:cNvCxnSpPr>
          <p:nvPr/>
        </p:nvCxnSpPr>
        <p:spPr>
          <a:xfrm flipH="1">
            <a:off x="3668872" y="5091264"/>
            <a:ext cx="722737"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0E5D144-6555-4447-A714-B3EC262D7098}"/>
              </a:ext>
            </a:extLst>
          </p:cNvPr>
          <p:cNvSpPr txBox="1"/>
          <p:nvPr/>
        </p:nvSpPr>
        <p:spPr>
          <a:xfrm>
            <a:off x="138490" y="139700"/>
            <a:ext cx="4193811" cy="369332"/>
          </a:xfrm>
          <a:prstGeom prst="rect">
            <a:avLst/>
          </a:prstGeom>
          <a:noFill/>
          <a:ln>
            <a:solidFill>
              <a:srgbClr val="4F81BD"/>
            </a:solidFill>
          </a:ln>
        </p:spPr>
        <p:txBody>
          <a:bodyPr wrap="square" rtlCol="0">
            <a:spAutoFit/>
          </a:bodyPr>
          <a:lstStyle/>
          <a:p>
            <a:r>
              <a:rPr lang="en-US" i="1" dirty="0"/>
              <a:t>Confidential – Study is under development</a:t>
            </a:r>
          </a:p>
        </p:txBody>
      </p:sp>
    </p:spTree>
    <p:extLst>
      <p:ext uri="{BB962C8B-B14F-4D97-AF65-F5344CB8AC3E}">
        <p14:creationId xmlns:p14="http://schemas.microsoft.com/office/powerpoint/2010/main" val="787350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D17F7-1252-4EA9-87FC-1B452006D91C}"/>
              </a:ext>
            </a:extLst>
          </p:cNvPr>
          <p:cNvSpPr>
            <a:spLocks noGrp="1"/>
          </p:cNvSpPr>
          <p:nvPr>
            <p:ph type="title"/>
          </p:nvPr>
        </p:nvSpPr>
        <p:spPr/>
        <p:txBody>
          <a:bodyPr/>
          <a:lstStyle/>
          <a:p>
            <a:r>
              <a:rPr lang="en-US" dirty="0"/>
              <a:t>S1900D Key Eligibility</a:t>
            </a:r>
          </a:p>
        </p:txBody>
      </p:sp>
      <p:sp>
        <p:nvSpPr>
          <p:cNvPr id="3" name="Content Placeholder 2">
            <a:extLst>
              <a:ext uri="{FF2B5EF4-FFF2-40B4-BE49-F238E27FC236}">
                <a16:creationId xmlns:a16="http://schemas.microsoft.com/office/drawing/2014/main" id="{E2C0AC72-2E3D-412B-B7C6-DF0BFFB9F07F}"/>
              </a:ext>
            </a:extLst>
          </p:cNvPr>
          <p:cNvSpPr>
            <a:spLocks noGrp="1"/>
          </p:cNvSpPr>
          <p:nvPr>
            <p:ph idx="1"/>
          </p:nvPr>
        </p:nvSpPr>
        <p:spPr/>
        <p:txBody>
          <a:bodyPr>
            <a:normAutofit/>
          </a:bodyPr>
          <a:lstStyle/>
          <a:p>
            <a:r>
              <a:rPr lang="en-US" dirty="0"/>
              <a:t>Eligible NFE2L2 or KEAP1 mutation, histologically/cytologically confirmed stage IV/recurrent SQCLC</a:t>
            </a:r>
          </a:p>
          <a:p>
            <a:r>
              <a:rPr lang="en-US" dirty="0"/>
              <a:t>Measurable disease per RECIST 1.1</a:t>
            </a:r>
          </a:p>
          <a:p>
            <a:r>
              <a:rPr lang="en-US" dirty="0"/>
              <a:t>No CNS metastases unless clinically controlled and asymptomatic for at least 14 days following treatment and prior to study randomization AND no residual dysfunction and off steroids for at least 14 days prior to randomization</a:t>
            </a:r>
          </a:p>
          <a:p>
            <a:r>
              <a:rPr lang="en-US" dirty="0"/>
              <a:t>Untreated brain metastases ok if &lt;2mm or equivocal, w/o symptoms, and w/o need for steroids or anti-seizure medication</a:t>
            </a:r>
          </a:p>
          <a:p>
            <a:r>
              <a:rPr lang="en-US" dirty="0"/>
              <a:t>HbA1c ≤ 8% and fasting serum glucose ≤ 130 mg/dL.  Fasting triglycerides ≤ 300 mg/dL</a:t>
            </a:r>
          </a:p>
        </p:txBody>
      </p:sp>
      <p:sp>
        <p:nvSpPr>
          <p:cNvPr id="4" name="Slide Number Placeholder 3">
            <a:extLst>
              <a:ext uri="{FF2B5EF4-FFF2-40B4-BE49-F238E27FC236}">
                <a16:creationId xmlns:a16="http://schemas.microsoft.com/office/drawing/2014/main" id="{147777DE-11A7-41F0-AAA4-992409B99FCC}"/>
              </a:ext>
            </a:extLst>
          </p:cNvPr>
          <p:cNvSpPr>
            <a:spLocks noGrp="1"/>
          </p:cNvSpPr>
          <p:nvPr>
            <p:ph type="sldNum" sz="quarter" idx="12"/>
          </p:nvPr>
        </p:nvSpPr>
        <p:spPr/>
        <p:txBody>
          <a:bodyPr/>
          <a:lstStyle/>
          <a:p>
            <a:r>
              <a:rPr lang="en-US" dirty="0"/>
              <a:t>Slide </a:t>
            </a:r>
            <a:fld id="{629637A9-119A-49DA-BD12-AAC58B377D80}" type="slidenum">
              <a:rPr lang="en-US" smtClean="0"/>
              <a:pPr/>
              <a:t>41</a:t>
            </a:fld>
            <a:endParaRPr lang="en-US" dirty="0"/>
          </a:p>
        </p:txBody>
      </p:sp>
      <p:sp>
        <p:nvSpPr>
          <p:cNvPr id="6" name="TextBox 5">
            <a:extLst>
              <a:ext uri="{FF2B5EF4-FFF2-40B4-BE49-F238E27FC236}">
                <a16:creationId xmlns:a16="http://schemas.microsoft.com/office/drawing/2014/main" id="{39D0C7D0-E0D8-43B1-B404-7191AAEC13B5}"/>
              </a:ext>
            </a:extLst>
          </p:cNvPr>
          <p:cNvSpPr txBox="1"/>
          <p:nvPr/>
        </p:nvSpPr>
        <p:spPr>
          <a:xfrm>
            <a:off x="138490" y="139700"/>
            <a:ext cx="4193811" cy="369332"/>
          </a:xfrm>
          <a:prstGeom prst="rect">
            <a:avLst/>
          </a:prstGeom>
          <a:noFill/>
          <a:ln>
            <a:solidFill>
              <a:srgbClr val="4F81BD"/>
            </a:solidFill>
          </a:ln>
        </p:spPr>
        <p:txBody>
          <a:bodyPr wrap="square" rtlCol="0">
            <a:spAutoFit/>
          </a:bodyPr>
          <a:lstStyle/>
          <a:p>
            <a:r>
              <a:rPr lang="en-US" i="1" dirty="0"/>
              <a:t>Confidential – Study is under development</a:t>
            </a:r>
          </a:p>
        </p:txBody>
      </p:sp>
    </p:spTree>
    <p:extLst>
      <p:ext uri="{BB962C8B-B14F-4D97-AF65-F5344CB8AC3E}">
        <p14:creationId xmlns:p14="http://schemas.microsoft.com/office/powerpoint/2010/main" val="1956300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7570-F74C-4F2F-95B5-3B54DCBF349A}"/>
              </a:ext>
            </a:extLst>
          </p:cNvPr>
          <p:cNvSpPr>
            <a:spLocks noGrp="1"/>
          </p:cNvSpPr>
          <p:nvPr>
            <p:ph type="title"/>
          </p:nvPr>
        </p:nvSpPr>
        <p:spPr/>
        <p:txBody>
          <a:bodyPr/>
          <a:lstStyle/>
          <a:p>
            <a:r>
              <a:rPr lang="en-US" dirty="0"/>
              <a:t>S1900D Objectives</a:t>
            </a:r>
          </a:p>
        </p:txBody>
      </p:sp>
      <p:sp>
        <p:nvSpPr>
          <p:cNvPr id="3" name="Content Placeholder 2">
            <a:extLst>
              <a:ext uri="{FF2B5EF4-FFF2-40B4-BE49-F238E27FC236}">
                <a16:creationId xmlns:a16="http://schemas.microsoft.com/office/drawing/2014/main" id="{0525007C-1CB6-4E43-9F13-BD430C6F9192}"/>
              </a:ext>
            </a:extLst>
          </p:cNvPr>
          <p:cNvSpPr>
            <a:spLocks noGrp="1"/>
          </p:cNvSpPr>
          <p:nvPr>
            <p:ph idx="1"/>
          </p:nvPr>
        </p:nvSpPr>
        <p:spPr>
          <a:xfrm>
            <a:off x="609600" y="1676401"/>
            <a:ext cx="10546080" cy="4385732"/>
          </a:xfrm>
        </p:spPr>
        <p:txBody>
          <a:bodyPr>
            <a:normAutofit/>
          </a:bodyPr>
          <a:lstStyle/>
          <a:p>
            <a:pPr>
              <a:lnSpc>
                <a:spcPct val="100000"/>
              </a:lnSpc>
            </a:pPr>
            <a:r>
              <a:rPr lang="en-US" sz="2400" b="1" u="sng" dirty="0">
                <a:solidFill>
                  <a:srgbClr val="0070C0"/>
                </a:solidFill>
              </a:rPr>
              <a:t>Primary Objective</a:t>
            </a:r>
            <a:r>
              <a:rPr lang="en-US" sz="2400" b="1" dirty="0">
                <a:solidFill>
                  <a:srgbClr val="0070C0"/>
                </a:solidFill>
              </a:rPr>
              <a:t>: </a:t>
            </a:r>
            <a:r>
              <a:rPr lang="en-US" sz="2400" dirty="0"/>
              <a:t>To compare the progression-free survival between patients with NFE2L2 or KEAP1-positive Stage IV or recurrent squamous cell lung cancer randomized to </a:t>
            </a:r>
            <a:r>
              <a:rPr lang="en-US" sz="2400" dirty="0" err="1"/>
              <a:t>sapanisertib</a:t>
            </a:r>
            <a:r>
              <a:rPr lang="en-US" sz="2400" dirty="0"/>
              <a:t> + docetaxel versus standard of care therapy.</a:t>
            </a:r>
          </a:p>
          <a:p>
            <a:pPr lvl="1">
              <a:lnSpc>
                <a:spcPct val="100000"/>
              </a:lnSpc>
            </a:pPr>
            <a:r>
              <a:rPr lang="en-US" sz="2200" dirty="0"/>
              <a:t>NFE2L2 and KEAP1 cohorts will be analyzed independently</a:t>
            </a:r>
            <a:endParaRPr lang="en-US" sz="2200" b="1" dirty="0">
              <a:solidFill>
                <a:srgbClr val="0070C0"/>
              </a:solidFill>
            </a:endParaRPr>
          </a:p>
          <a:p>
            <a:pPr>
              <a:lnSpc>
                <a:spcPct val="100000"/>
              </a:lnSpc>
            </a:pPr>
            <a:r>
              <a:rPr lang="en-US" sz="2400" b="1" u="sng" dirty="0">
                <a:solidFill>
                  <a:srgbClr val="0070C0"/>
                </a:solidFill>
              </a:rPr>
              <a:t>Secondary Objectives</a:t>
            </a:r>
            <a:r>
              <a:rPr lang="en-US" sz="2400" b="1" dirty="0">
                <a:solidFill>
                  <a:srgbClr val="0070C0"/>
                </a:solidFill>
              </a:rPr>
              <a:t>: </a:t>
            </a:r>
            <a:r>
              <a:rPr lang="en-US" sz="2400" dirty="0"/>
              <a:t>Overall response rate (ORR) and median OS </a:t>
            </a:r>
            <a:endParaRPr lang="en-US" sz="2400" b="1" dirty="0">
              <a:solidFill>
                <a:srgbClr val="0070C0"/>
              </a:solidFill>
            </a:endParaRPr>
          </a:p>
          <a:p>
            <a:pPr>
              <a:lnSpc>
                <a:spcPct val="100000"/>
              </a:lnSpc>
            </a:pPr>
            <a:r>
              <a:rPr lang="en-US" sz="2400" b="1" u="sng" dirty="0">
                <a:solidFill>
                  <a:srgbClr val="0070C0"/>
                </a:solidFill>
              </a:rPr>
              <a:t>Stratification</a:t>
            </a:r>
            <a:r>
              <a:rPr lang="en-US" sz="2400" b="1" dirty="0">
                <a:solidFill>
                  <a:srgbClr val="0070C0"/>
                </a:solidFill>
              </a:rPr>
              <a:t>: </a:t>
            </a:r>
          </a:p>
          <a:p>
            <a:pPr lvl="1">
              <a:lnSpc>
                <a:spcPct val="100000"/>
              </a:lnSpc>
            </a:pPr>
            <a:r>
              <a:rPr lang="en-US" sz="2200" dirty="0"/>
              <a:t>Prior treatment with </a:t>
            </a:r>
            <a:r>
              <a:rPr lang="en-US" sz="2200" dirty="0" err="1"/>
              <a:t>taxane</a:t>
            </a:r>
            <a:r>
              <a:rPr lang="en-US" sz="2200" dirty="0"/>
              <a:t> (yes vs. no)</a:t>
            </a:r>
          </a:p>
          <a:p>
            <a:pPr lvl="1">
              <a:lnSpc>
                <a:spcPct val="100000"/>
              </a:lnSpc>
            </a:pPr>
            <a:r>
              <a:rPr lang="en-US" sz="2200" dirty="0"/>
              <a:t>SOC treatment (docetaxel vs. docetaxel + ramucirumab)</a:t>
            </a:r>
          </a:p>
          <a:p>
            <a:pPr lvl="1">
              <a:lnSpc>
                <a:spcPct val="100000"/>
              </a:lnSpc>
            </a:pPr>
            <a:r>
              <a:rPr lang="en-US" sz="2200" dirty="0"/>
              <a:t>Presence of NFE2l2 (yes vs. no)</a:t>
            </a:r>
          </a:p>
        </p:txBody>
      </p:sp>
      <p:sp>
        <p:nvSpPr>
          <p:cNvPr id="4" name="Slide Number Placeholder 3">
            <a:extLst>
              <a:ext uri="{FF2B5EF4-FFF2-40B4-BE49-F238E27FC236}">
                <a16:creationId xmlns:a16="http://schemas.microsoft.com/office/drawing/2014/main" id="{6957679C-6B34-4936-AE8D-E785EDD4B1B1}"/>
              </a:ext>
            </a:extLst>
          </p:cNvPr>
          <p:cNvSpPr>
            <a:spLocks noGrp="1"/>
          </p:cNvSpPr>
          <p:nvPr>
            <p:ph type="sldNum" sz="quarter" idx="12"/>
          </p:nvPr>
        </p:nvSpPr>
        <p:spPr/>
        <p:txBody>
          <a:bodyPr/>
          <a:lstStyle/>
          <a:p>
            <a:r>
              <a:rPr lang="en-US" dirty="0"/>
              <a:t>Slide </a:t>
            </a:r>
            <a:fld id="{629637A9-119A-49DA-BD12-AAC58B377D80}" type="slidenum">
              <a:rPr lang="en-US" smtClean="0"/>
              <a:pPr/>
              <a:t>42</a:t>
            </a:fld>
            <a:endParaRPr lang="en-US" dirty="0"/>
          </a:p>
        </p:txBody>
      </p:sp>
      <p:sp>
        <p:nvSpPr>
          <p:cNvPr id="6" name="TextBox 5">
            <a:extLst>
              <a:ext uri="{FF2B5EF4-FFF2-40B4-BE49-F238E27FC236}">
                <a16:creationId xmlns:a16="http://schemas.microsoft.com/office/drawing/2014/main" id="{5B4C1E15-C92E-41BE-805C-518B256D9A4C}"/>
              </a:ext>
            </a:extLst>
          </p:cNvPr>
          <p:cNvSpPr txBox="1"/>
          <p:nvPr/>
        </p:nvSpPr>
        <p:spPr>
          <a:xfrm>
            <a:off x="138490" y="139700"/>
            <a:ext cx="4193811" cy="369332"/>
          </a:xfrm>
          <a:prstGeom prst="rect">
            <a:avLst/>
          </a:prstGeom>
          <a:noFill/>
          <a:ln>
            <a:solidFill>
              <a:srgbClr val="4F81BD"/>
            </a:solidFill>
          </a:ln>
        </p:spPr>
        <p:txBody>
          <a:bodyPr wrap="square" rtlCol="0">
            <a:spAutoFit/>
          </a:bodyPr>
          <a:lstStyle/>
          <a:p>
            <a:r>
              <a:rPr lang="en-US" i="1" dirty="0"/>
              <a:t>Confidential – Study is under development</a:t>
            </a:r>
          </a:p>
        </p:txBody>
      </p:sp>
    </p:spTree>
    <p:extLst>
      <p:ext uri="{BB962C8B-B14F-4D97-AF65-F5344CB8AC3E}">
        <p14:creationId xmlns:p14="http://schemas.microsoft.com/office/powerpoint/2010/main" val="1004810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1D02-3F6C-433E-B839-6FB7AEA3B716}"/>
              </a:ext>
            </a:extLst>
          </p:cNvPr>
          <p:cNvSpPr>
            <a:spLocks noGrp="1"/>
          </p:cNvSpPr>
          <p:nvPr>
            <p:ph type="title"/>
          </p:nvPr>
        </p:nvSpPr>
        <p:spPr/>
        <p:txBody>
          <a:bodyPr/>
          <a:lstStyle/>
          <a:p>
            <a:r>
              <a:rPr lang="en-US" dirty="0"/>
              <a:t>S1900D Biostatistical Plan</a:t>
            </a:r>
          </a:p>
        </p:txBody>
      </p:sp>
      <p:sp>
        <p:nvSpPr>
          <p:cNvPr id="3" name="Content Placeholder 2">
            <a:extLst>
              <a:ext uri="{FF2B5EF4-FFF2-40B4-BE49-F238E27FC236}">
                <a16:creationId xmlns:a16="http://schemas.microsoft.com/office/drawing/2014/main" id="{00C7CAC1-8306-45F5-AA3A-8214200F4153}"/>
              </a:ext>
            </a:extLst>
          </p:cNvPr>
          <p:cNvSpPr>
            <a:spLocks noGrp="1"/>
          </p:cNvSpPr>
          <p:nvPr>
            <p:ph idx="1"/>
          </p:nvPr>
        </p:nvSpPr>
        <p:spPr/>
        <p:txBody>
          <a:bodyPr>
            <a:normAutofit fontScale="92500" lnSpcReduction="20000"/>
          </a:bodyPr>
          <a:lstStyle/>
          <a:p>
            <a:r>
              <a:rPr lang="en-US" sz="2400" dirty="0"/>
              <a:t>Assume historical median PFS for SOC treatment of 3.3 months</a:t>
            </a:r>
          </a:p>
          <a:p>
            <a:endParaRPr lang="en-US" sz="2400" dirty="0"/>
          </a:p>
          <a:p>
            <a:r>
              <a:rPr lang="en-US" sz="2400" dirty="0"/>
              <a:t>N=76 patients, 1-sided 10% level and 90% power to detect hazard ratio of 0.57 (80% improvement) in PFS</a:t>
            </a:r>
          </a:p>
          <a:p>
            <a:endParaRPr lang="en-US" sz="2400" dirty="0"/>
          </a:p>
          <a:p>
            <a:r>
              <a:rPr lang="en-US" sz="2400" dirty="0"/>
              <a:t>HR of 0.75 or smaller would be associated with statistical significance</a:t>
            </a:r>
          </a:p>
          <a:p>
            <a:endParaRPr lang="en-US" sz="2400" dirty="0"/>
          </a:p>
          <a:p>
            <a:r>
              <a:rPr lang="en-US" sz="2400" dirty="0"/>
              <a:t>Futility analysis at 50% accrual</a:t>
            </a:r>
          </a:p>
          <a:p>
            <a:endParaRPr lang="en-US" sz="2400" dirty="0"/>
          </a:p>
          <a:p>
            <a:r>
              <a:rPr lang="en-US" sz="2400" dirty="0"/>
              <a:t>Safety analysis after first 10 patients treated </a:t>
            </a:r>
          </a:p>
          <a:p>
            <a:endParaRPr lang="en-US" sz="2400" dirty="0"/>
          </a:p>
          <a:p>
            <a:endParaRPr lang="en-US" sz="2400" dirty="0"/>
          </a:p>
        </p:txBody>
      </p:sp>
      <p:sp>
        <p:nvSpPr>
          <p:cNvPr id="4" name="Slide Number Placeholder 3">
            <a:extLst>
              <a:ext uri="{FF2B5EF4-FFF2-40B4-BE49-F238E27FC236}">
                <a16:creationId xmlns:a16="http://schemas.microsoft.com/office/drawing/2014/main" id="{496E9C98-CC7E-47BD-AB93-946A1D01E4F1}"/>
              </a:ext>
            </a:extLst>
          </p:cNvPr>
          <p:cNvSpPr>
            <a:spLocks noGrp="1"/>
          </p:cNvSpPr>
          <p:nvPr>
            <p:ph type="sldNum" sz="quarter" idx="12"/>
          </p:nvPr>
        </p:nvSpPr>
        <p:spPr/>
        <p:txBody>
          <a:bodyPr/>
          <a:lstStyle/>
          <a:p>
            <a:r>
              <a:rPr lang="en-US" dirty="0"/>
              <a:t>Slide </a:t>
            </a:r>
            <a:fld id="{629637A9-119A-49DA-BD12-AAC58B377D80}" type="slidenum">
              <a:rPr lang="en-US" smtClean="0"/>
              <a:pPr/>
              <a:t>43</a:t>
            </a:fld>
            <a:endParaRPr lang="en-US" dirty="0"/>
          </a:p>
        </p:txBody>
      </p:sp>
      <p:sp>
        <p:nvSpPr>
          <p:cNvPr id="6" name="TextBox 5">
            <a:extLst>
              <a:ext uri="{FF2B5EF4-FFF2-40B4-BE49-F238E27FC236}">
                <a16:creationId xmlns:a16="http://schemas.microsoft.com/office/drawing/2014/main" id="{3E2CCD73-7889-4E4D-BF78-AA72513A648E}"/>
              </a:ext>
            </a:extLst>
          </p:cNvPr>
          <p:cNvSpPr txBox="1"/>
          <p:nvPr/>
        </p:nvSpPr>
        <p:spPr>
          <a:xfrm>
            <a:off x="138490" y="139700"/>
            <a:ext cx="4193811" cy="369332"/>
          </a:xfrm>
          <a:prstGeom prst="rect">
            <a:avLst/>
          </a:prstGeom>
          <a:noFill/>
          <a:ln>
            <a:solidFill>
              <a:srgbClr val="4F81BD"/>
            </a:solidFill>
          </a:ln>
        </p:spPr>
        <p:txBody>
          <a:bodyPr wrap="square" rtlCol="0">
            <a:spAutoFit/>
          </a:bodyPr>
          <a:lstStyle/>
          <a:p>
            <a:r>
              <a:rPr lang="en-US" i="1" dirty="0"/>
              <a:t>Confidential – Study is under development</a:t>
            </a:r>
          </a:p>
        </p:txBody>
      </p:sp>
    </p:spTree>
    <p:extLst>
      <p:ext uri="{BB962C8B-B14F-4D97-AF65-F5344CB8AC3E}">
        <p14:creationId xmlns:p14="http://schemas.microsoft.com/office/powerpoint/2010/main" val="3610295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35C976-FC0C-47B3-B1D6-B12EF820D88E}"/>
              </a:ext>
            </a:extLst>
          </p:cNvPr>
          <p:cNvSpPr>
            <a:spLocks noGrp="1"/>
          </p:cNvSpPr>
          <p:nvPr>
            <p:ph type="title"/>
          </p:nvPr>
        </p:nvSpPr>
        <p:spPr/>
        <p:txBody>
          <a:bodyPr/>
          <a:lstStyle/>
          <a:p>
            <a:r>
              <a:rPr lang="en-US" dirty="0"/>
              <a:t>S1900D Study Contacts</a:t>
            </a:r>
          </a:p>
        </p:txBody>
      </p:sp>
      <p:sp>
        <p:nvSpPr>
          <p:cNvPr id="6" name="Content Placeholder 5">
            <a:extLst>
              <a:ext uri="{FF2B5EF4-FFF2-40B4-BE49-F238E27FC236}">
                <a16:creationId xmlns:a16="http://schemas.microsoft.com/office/drawing/2014/main" id="{5F9F7517-EB39-4420-8FBC-D25E6C15B64E}"/>
              </a:ext>
            </a:extLst>
          </p:cNvPr>
          <p:cNvSpPr>
            <a:spLocks noGrp="1"/>
          </p:cNvSpPr>
          <p:nvPr>
            <p:ph idx="1"/>
          </p:nvPr>
        </p:nvSpPr>
        <p:spPr/>
        <p:txBody>
          <a:bodyPr>
            <a:normAutofit/>
          </a:bodyPr>
          <a:lstStyle/>
          <a:p>
            <a:pPr marL="0" indent="0">
              <a:buNone/>
            </a:pPr>
            <a:r>
              <a:rPr lang="en-US" sz="2600" b="1" dirty="0">
                <a:solidFill>
                  <a:srgbClr val="0070C0"/>
                </a:solidFill>
              </a:rPr>
              <a:t>Study Chairs:</a:t>
            </a:r>
          </a:p>
          <a:p>
            <a:r>
              <a:rPr lang="en-US" sz="2600" dirty="0"/>
              <a:t>Paul K. Paik, MD (Chair)</a:t>
            </a:r>
          </a:p>
          <a:p>
            <a:pPr lvl="1"/>
            <a:r>
              <a:rPr lang="en-US" sz="2600" dirty="0"/>
              <a:t>Memorial Sloan Kettering Cancer Center</a:t>
            </a:r>
          </a:p>
          <a:p>
            <a:pPr lvl="1"/>
            <a:endParaRPr lang="en-US" sz="2600" dirty="0"/>
          </a:p>
          <a:p>
            <a:r>
              <a:rPr lang="en-US" sz="2600" dirty="0"/>
              <a:t>Martin J. Edelman, MD (Co-Chair)</a:t>
            </a:r>
          </a:p>
          <a:p>
            <a:pPr lvl="1"/>
            <a:r>
              <a:rPr lang="en-US" sz="2600" dirty="0"/>
              <a:t>Fox Chase Cancer Center</a:t>
            </a:r>
          </a:p>
        </p:txBody>
      </p:sp>
      <p:sp>
        <p:nvSpPr>
          <p:cNvPr id="4" name="Slide Number Placeholder 3">
            <a:extLst>
              <a:ext uri="{FF2B5EF4-FFF2-40B4-BE49-F238E27FC236}">
                <a16:creationId xmlns:a16="http://schemas.microsoft.com/office/drawing/2014/main" id="{329CFDB9-9C47-4268-9310-1AA5E76FB48C}"/>
              </a:ext>
            </a:extLst>
          </p:cNvPr>
          <p:cNvSpPr>
            <a:spLocks noGrp="1"/>
          </p:cNvSpPr>
          <p:nvPr>
            <p:ph type="sldNum" sz="quarter" idx="12"/>
          </p:nvPr>
        </p:nvSpPr>
        <p:spPr/>
        <p:txBody>
          <a:bodyPr/>
          <a:lstStyle/>
          <a:p>
            <a:r>
              <a:rPr lang="en-US" dirty="0"/>
              <a:t>Slide </a:t>
            </a:r>
            <a:fld id="{629637A9-119A-49DA-BD12-AAC58B377D80}" type="slidenum">
              <a:rPr lang="en-US" smtClean="0"/>
              <a:pPr/>
              <a:t>44</a:t>
            </a:fld>
            <a:endParaRPr lang="en-US" dirty="0"/>
          </a:p>
        </p:txBody>
      </p:sp>
      <p:sp>
        <p:nvSpPr>
          <p:cNvPr id="7" name="Content Placeholder 4">
            <a:extLst>
              <a:ext uri="{FF2B5EF4-FFF2-40B4-BE49-F238E27FC236}">
                <a16:creationId xmlns:a16="http://schemas.microsoft.com/office/drawing/2014/main" id="{E73112B0-D190-422C-9979-805297CC244E}"/>
              </a:ext>
            </a:extLst>
          </p:cNvPr>
          <p:cNvSpPr txBox="1">
            <a:spLocks/>
          </p:cNvSpPr>
          <p:nvPr/>
        </p:nvSpPr>
        <p:spPr>
          <a:xfrm>
            <a:off x="6841065" y="1845735"/>
            <a:ext cx="5026679"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ourier New" panose="02070309020205020404" pitchFamily="49" charset="0"/>
              <a:buNone/>
            </a:pPr>
            <a:r>
              <a:rPr lang="en-US" sz="2600" b="1" dirty="0">
                <a:solidFill>
                  <a:srgbClr val="0070C0"/>
                </a:solidFill>
              </a:rPr>
              <a:t>Questions:</a:t>
            </a:r>
          </a:p>
          <a:p>
            <a:pPr marL="0" indent="0">
              <a:buFont typeface="Courier New" panose="02070309020205020404" pitchFamily="49" charset="0"/>
              <a:buNone/>
            </a:pPr>
            <a:r>
              <a:rPr lang="en-US" sz="2400" dirty="0"/>
              <a:t>Medical Questions for Study Chairs:</a:t>
            </a:r>
          </a:p>
          <a:p>
            <a:pPr marL="0" indent="0">
              <a:buFont typeface="Courier New" panose="02070309020205020404" pitchFamily="49" charset="0"/>
              <a:buNone/>
            </a:pPr>
            <a:r>
              <a:rPr lang="en-US" sz="2400" dirty="0">
                <a:solidFill>
                  <a:srgbClr val="0070C0"/>
                </a:solidFill>
                <a:hlinkClick r:id="rId2">
                  <a:extLst>
                    <a:ext uri="{A12FA001-AC4F-418D-AE19-62706E023703}">
                      <ahyp:hlinkClr xmlns:ahyp="http://schemas.microsoft.com/office/drawing/2018/hyperlinkcolor" val="tx"/>
                    </a:ext>
                  </a:extLst>
                </a:hlinkClick>
              </a:rPr>
              <a:t>S1900DMedicalQuery@swog.org</a:t>
            </a:r>
            <a:r>
              <a:rPr lang="en-US" sz="2400" dirty="0">
                <a:solidFill>
                  <a:srgbClr val="0070C0"/>
                </a:solidFill>
              </a:rPr>
              <a:t> </a:t>
            </a:r>
          </a:p>
          <a:p>
            <a:pPr marL="0" indent="0">
              <a:buFont typeface="Courier New" panose="02070309020205020404" pitchFamily="49" charset="0"/>
              <a:buNone/>
            </a:pPr>
            <a:r>
              <a:rPr lang="en-US" sz="2400" dirty="0"/>
              <a:t>Eligibility/Specimen/Data Submissions: </a:t>
            </a:r>
            <a:r>
              <a:rPr lang="en-US" sz="2400" dirty="0">
                <a:solidFill>
                  <a:srgbClr val="0070C0"/>
                </a:solidFill>
                <a:hlinkClick r:id="rId3">
                  <a:extLst>
                    <a:ext uri="{A12FA001-AC4F-418D-AE19-62706E023703}">
                      <ahyp:hlinkClr xmlns:ahyp="http://schemas.microsoft.com/office/drawing/2018/hyperlinkcolor" val="tx"/>
                    </a:ext>
                  </a:extLst>
                </a:hlinkClick>
              </a:rPr>
              <a:t>LUNGMAPquestion@crab.org</a:t>
            </a:r>
            <a:endParaRPr lang="en-US" sz="2400" dirty="0">
              <a:solidFill>
                <a:srgbClr val="0070C0"/>
              </a:solidFill>
            </a:endParaRPr>
          </a:p>
          <a:p>
            <a:pPr marL="0" indent="0">
              <a:buFont typeface="Courier New" panose="02070309020205020404" pitchFamily="49" charset="0"/>
              <a:buNone/>
            </a:pPr>
            <a:r>
              <a:rPr lang="en-US" sz="2400" dirty="0"/>
              <a:t>General Protocol/Regulatory:       </a:t>
            </a:r>
            <a:r>
              <a:rPr lang="en-US" sz="2400" dirty="0">
                <a:solidFill>
                  <a:srgbClr val="0070C0"/>
                </a:solidFill>
                <a:hlinkClick r:id="rId4">
                  <a:extLst>
                    <a:ext uri="{A12FA001-AC4F-418D-AE19-62706E023703}">
                      <ahyp:hlinkClr xmlns:ahyp="http://schemas.microsoft.com/office/drawing/2018/hyperlinkcolor" val="tx"/>
                    </a:ext>
                  </a:extLst>
                </a:hlinkClick>
              </a:rPr>
              <a:t>lgildner@swog.org</a:t>
            </a:r>
            <a:r>
              <a:rPr lang="en-US" sz="2400" dirty="0">
                <a:solidFill>
                  <a:srgbClr val="0070C0"/>
                </a:solidFill>
              </a:rPr>
              <a:t> </a:t>
            </a:r>
            <a:r>
              <a:rPr lang="en-US" sz="2400" dirty="0"/>
              <a:t>or </a:t>
            </a:r>
            <a:r>
              <a:rPr lang="en-US" sz="2400" dirty="0">
                <a:solidFill>
                  <a:srgbClr val="0070C0"/>
                </a:solidFill>
                <a:hlinkClick r:id="rId5">
                  <a:extLst>
                    <a:ext uri="{A12FA001-AC4F-418D-AE19-62706E023703}">
                      <ahyp:hlinkClr xmlns:ahyp="http://schemas.microsoft.com/office/drawing/2018/hyperlinkcolor" val="tx"/>
                    </a:ext>
                  </a:extLst>
                </a:hlinkClick>
              </a:rPr>
              <a:t>mnorman@swog.org</a:t>
            </a:r>
            <a:r>
              <a:rPr lang="en-US" sz="2400" dirty="0">
                <a:solidFill>
                  <a:srgbClr val="0070C0"/>
                </a:solidFill>
              </a:rPr>
              <a:t> </a:t>
            </a:r>
          </a:p>
          <a:p>
            <a:endParaRPr lang="en-US" dirty="0"/>
          </a:p>
        </p:txBody>
      </p:sp>
      <p:sp>
        <p:nvSpPr>
          <p:cNvPr id="9" name="TextBox 8">
            <a:extLst>
              <a:ext uri="{FF2B5EF4-FFF2-40B4-BE49-F238E27FC236}">
                <a16:creationId xmlns:a16="http://schemas.microsoft.com/office/drawing/2014/main" id="{06BE323A-D656-4D04-B8C3-642F29629769}"/>
              </a:ext>
            </a:extLst>
          </p:cNvPr>
          <p:cNvSpPr txBox="1"/>
          <p:nvPr/>
        </p:nvSpPr>
        <p:spPr>
          <a:xfrm>
            <a:off x="138490" y="139700"/>
            <a:ext cx="4193811" cy="369332"/>
          </a:xfrm>
          <a:prstGeom prst="rect">
            <a:avLst/>
          </a:prstGeom>
          <a:noFill/>
          <a:ln>
            <a:solidFill>
              <a:srgbClr val="4F81BD"/>
            </a:solidFill>
          </a:ln>
        </p:spPr>
        <p:txBody>
          <a:bodyPr wrap="square" rtlCol="0">
            <a:spAutoFit/>
          </a:bodyPr>
          <a:lstStyle/>
          <a:p>
            <a:r>
              <a:rPr lang="en-US" i="1" dirty="0"/>
              <a:t>Confidential – Study is under development</a:t>
            </a:r>
          </a:p>
        </p:txBody>
      </p:sp>
    </p:spTree>
    <p:extLst>
      <p:ext uri="{BB962C8B-B14F-4D97-AF65-F5344CB8AC3E}">
        <p14:creationId xmlns:p14="http://schemas.microsoft.com/office/powerpoint/2010/main" val="838244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1207-EDED-42C0-B888-CCB28E5A4B66}"/>
              </a:ext>
            </a:extLst>
          </p:cNvPr>
          <p:cNvSpPr>
            <a:spLocks noGrp="1"/>
          </p:cNvSpPr>
          <p:nvPr>
            <p:ph type="ctrTitle"/>
          </p:nvPr>
        </p:nvSpPr>
        <p:spPr/>
        <p:txBody>
          <a:bodyPr>
            <a:normAutofit/>
          </a:bodyPr>
          <a:lstStyle/>
          <a:p>
            <a:r>
              <a:rPr lang="en-US" dirty="0"/>
              <a:t>Monitoring of Registration Studies &amp; Delegation Task Log</a:t>
            </a:r>
          </a:p>
        </p:txBody>
      </p:sp>
      <p:sp>
        <p:nvSpPr>
          <p:cNvPr id="3" name="Subtitle 2">
            <a:extLst>
              <a:ext uri="{FF2B5EF4-FFF2-40B4-BE49-F238E27FC236}">
                <a16:creationId xmlns:a16="http://schemas.microsoft.com/office/drawing/2014/main" id="{00C55B8B-E396-40F4-911B-D4E38701E752}"/>
              </a:ext>
            </a:extLst>
          </p:cNvPr>
          <p:cNvSpPr>
            <a:spLocks noGrp="1"/>
          </p:cNvSpPr>
          <p:nvPr>
            <p:ph type="subTitle" idx="1"/>
          </p:nvPr>
        </p:nvSpPr>
        <p:spPr/>
        <p:txBody>
          <a:bodyPr/>
          <a:lstStyle/>
          <a:p>
            <a:r>
              <a:rPr lang="en-US" dirty="0"/>
              <a:t>Elaine Armstrong, M.S. </a:t>
            </a:r>
          </a:p>
          <a:p>
            <a:r>
              <a:rPr lang="en-US" dirty="0"/>
              <a:t>SWOG QA Manager</a:t>
            </a:r>
          </a:p>
        </p:txBody>
      </p:sp>
      <p:sp>
        <p:nvSpPr>
          <p:cNvPr id="4" name="Slide Number Placeholder 3">
            <a:extLst>
              <a:ext uri="{FF2B5EF4-FFF2-40B4-BE49-F238E27FC236}">
                <a16:creationId xmlns:a16="http://schemas.microsoft.com/office/drawing/2014/main" id="{D6E382D5-A216-456F-A086-EBF4D6A191DD}"/>
              </a:ext>
            </a:extLst>
          </p:cNvPr>
          <p:cNvSpPr>
            <a:spLocks noGrp="1"/>
          </p:cNvSpPr>
          <p:nvPr>
            <p:ph type="sldNum" sz="quarter" idx="12"/>
          </p:nvPr>
        </p:nvSpPr>
        <p:spPr/>
        <p:txBody>
          <a:bodyPr/>
          <a:lstStyle/>
          <a:p>
            <a:r>
              <a:rPr lang="en-US"/>
              <a:t>Slide </a:t>
            </a:r>
            <a:fld id="{4FAB73BC-B049-4115-A692-8D63A059BFB8}" type="slidenum">
              <a:rPr lang="en-US" smtClean="0"/>
              <a:pPr/>
              <a:t>45</a:t>
            </a:fld>
            <a:endParaRPr lang="en-US" dirty="0"/>
          </a:p>
        </p:txBody>
      </p:sp>
    </p:spTree>
    <p:extLst>
      <p:ext uri="{BB962C8B-B14F-4D97-AF65-F5344CB8AC3E}">
        <p14:creationId xmlns:p14="http://schemas.microsoft.com/office/powerpoint/2010/main" val="1951027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74C8-6E25-488C-BFE3-5BA364A15564}"/>
              </a:ext>
            </a:extLst>
          </p:cNvPr>
          <p:cNvSpPr>
            <a:spLocks noGrp="1"/>
          </p:cNvSpPr>
          <p:nvPr>
            <p:ph type="title"/>
          </p:nvPr>
        </p:nvSpPr>
        <p:spPr>
          <a:xfrm>
            <a:off x="609600" y="822196"/>
            <a:ext cx="10546080" cy="640844"/>
          </a:xfrm>
        </p:spPr>
        <p:txBody>
          <a:bodyPr>
            <a:normAutofit fontScale="90000"/>
          </a:bodyPr>
          <a:lstStyle/>
          <a:p>
            <a:r>
              <a:rPr lang="en-US" dirty="0"/>
              <a:t>Risk-based Monitoring for Registration Studies</a:t>
            </a:r>
          </a:p>
        </p:txBody>
      </p:sp>
      <p:sp>
        <p:nvSpPr>
          <p:cNvPr id="3" name="Content Placeholder 2">
            <a:extLst>
              <a:ext uri="{FF2B5EF4-FFF2-40B4-BE49-F238E27FC236}">
                <a16:creationId xmlns:a16="http://schemas.microsoft.com/office/drawing/2014/main" id="{E6233291-441C-460A-81BA-B2F292E3A41F}"/>
              </a:ext>
            </a:extLst>
          </p:cNvPr>
          <p:cNvSpPr>
            <a:spLocks noGrp="1"/>
          </p:cNvSpPr>
          <p:nvPr>
            <p:ph idx="1"/>
          </p:nvPr>
        </p:nvSpPr>
        <p:spPr>
          <a:xfrm>
            <a:off x="609599" y="1845734"/>
            <a:ext cx="10685929" cy="4023360"/>
          </a:xfrm>
        </p:spPr>
        <p:txBody>
          <a:bodyPr>
            <a:normAutofit/>
          </a:bodyPr>
          <a:lstStyle/>
          <a:p>
            <a:r>
              <a:rPr lang="en-US" sz="2400" dirty="0"/>
              <a:t>The FDA encourages a risk-based approach to monitoring of clinical investigations through a combination of on-site monitoring and remote centralized monitoring. </a:t>
            </a:r>
          </a:p>
          <a:p>
            <a:r>
              <a:rPr lang="en-US" sz="2400" dirty="0"/>
              <a:t>Pharmaceutical companies often provide funds to conduct additional on-site monitoring in addition to the routine audit process required by the NCI</a:t>
            </a:r>
          </a:p>
          <a:p>
            <a:r>
              <a:rPr lang="en-US" sz="2400" dirty="0"/>
              <a:t>SWOG uses a combination of remote centralized monitoring and on-site monitoring conducted at less frequency than most pharmaceutical studies</a:t>
            </a:r>
          </a:p>
          <a:p>
            <a:pPr marL="0" indent="0">
              <a:buNone/>
            </a:pPr>
            <a:endParaRPr lang="en-US" sz="2400" dirty="0"/>
          </a:p>
        </p:txBody>
      </p:sp>
      <p:sp>
        <p:nvSpPr>
          <p:cNvPr id="4" name="Slide Number Placeholder 3">
            <a:extLst>
              <a:ext uri="{FF2B5EF4-FFF2-40B4-BE49-F238E27FC236}">
                <a16:creationId xmlns:a16="http://schemas.microsoft.com/office/drawing/2014/main" id="{3AE23090-F9D4-4E48-91B4-B2DCC0E75B86}"/>
              </a:ext>
            </a:extLst>
          </p:cNvPr>
          <p:cNvSpPr>
            <a:spLocks noGrp="1"/>
          </p:cNvSpPr>
          <p:nvPr>
            <p:ph type="sldNum" sz="quarter" idx="12"/>
          </p:nvPr>
        </p:nvSpPr>
        <p:spPr/>
        <p:txBody>
          <a:bodyPr/>
          <a:lstStyle/>
          <a:p>
            <a:r>
              <a:rPr lang="en-US" dirty="0"/>
              <a:t>Slide </a:t>
            </a:r>
            <a:fld id="{629637A9-119A-49DA-BD12-AAC58B377D80}" type="slidenum">
              <a:rPr lang="en-US" smtClean="0"/>
              <a:pPr/>
              <a:t>46</a:t>
            </a:fld>
            <a:endParaRPr lang="en-US" dirty="0"/>
          </a:p>
        </p:txBody>
      </p:sp>
    </p:spTree>
    <p:extLst>
      <p:ext uri="{BB962C8B-B14F-4D97-AF65-F5344CB8AC3E}">
        <p14:creationId xmlns:p14="http://schemas.microsoft.com/office/powerpoint/2010/main" val="250111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74C8-6E25-488C-BFE3-5BA364A15564}"/>
              </a:ext>
            </a:extLst>
          </p:cNvPr>
          <p:cNvSpPr>
            <a:spLocks noGrp="1"/>
          </p:cNvSpPr>
          <p:nvPr>
            <p:ph type="title"/>
          </p:nvPr>
        </p:nvSpPr>
        <p:spPr/>
        <p:txBody>
          <a:bodyPr/>
          <a:lstStyle/>
          <a:p>
            <a:r>
              <a:rPr lang="en-US" dirty="0"/>
              <a:t>Risk-based Monitoring</a:t>
            </a:r>
          </a:p>
        </p:txBody>
      </p:sp>
      <p:sp>
        <p:nvSpPr>
          <p:cNvPr id="3" name="Content Placeholder 2">
            <a:extLst>
              <a:ext uri="{FF2B5EF4-FFF2-40B4-BE49-F238E27FC236}">
                <a16:creationId xmlns:a16="http://schemas.microsoft.com/office/drawing/2014/main" id="{E6233291-441C-460A-81BA-B2F292E3A41F}"/>
              </a:ext>
            </a:extLst>
          </p:cNvPr>
          <p:cNvSpPr>
            <a:spLocks noGrp="1"/>
          </p:cNvSpPr>
          <p:nvPr>
            <p:ph idx="1"/>
          </p:nvPr>
        </p:nvSpPr>
        <p:spPr/>
        <p:txBody>
          <a:bodyPr>
            <a:normAutofit lnSpcReduction="10000"/>
          </a:bodyPr>
          <a:lstStyle/>
          <a:p>
            <a:r>
              <a:rPr lang="en-US" sz="2400" dirty="0"/>
              <a:t>Remote central monitoring: Conducted by monitors at the SWOG Statistics and Data Management Center (SDMC) for the first 2 patients registered to the Lung-MAP screening protocol</a:t>
            </a:r>
          </a:p>
          <a:p>
            <a:r>
              <a:rPr lang="en-US" sz="2400" dirty="0"/>
              <a:t>Additional on site monitoring (audits) for all sites that enroll patients to an S1400 or LUNGMAP sub-study</a:t>
            </a:r>
          </a:p>
          <a:p>
            <a:r>
              <a:rPr lang="en-US" sz="2400" dirty="0"/>
              <a:t>Because of the complexity of an umbrella study with frequent opening/closing of sub-studies and to provide consistency in the audit process, SWOG has decided that these additional on-site audits will be conducted by in-house SWOG auditors rather than other research bases credited for the registrations</a:t>
            </a:r>
          </a:p>
          <a:p>
            <a:r>
              <a:rPr lang="en-US" sz="2400" dirty="0"/>
              <a:t>Audits are conducted within 3 months of first registration to a sub-study. Subsequent audits are conducted every 6 months, depending on accrual.</a:t>
            </a:r>
          </a:p>
          <a:p>
            <a:endParaRPr lang="en-US" dirty="0"/>
          </a:p>
          <a:p>
            <a:endParaRPr lang="en-US" dirty="0"/>
          </a:p>
        </p:txBody>
      </p:sp>
      <p:sp>
        <p:nvSpPr>
          <p:cNvPr id="4" name="Slide Number Placeholder 3">
            <a:extLst>
              <a:ext uri="{FF2B5EF4-FFF2-40B4-BE49-F238E27FC236}">
                <a16:creationId xmlns:a16="http://schemas.microsoft.com/office/drawing/2014/main" id="{3AE23090-F9D4-4E48-91B4-B2DCC0E75B86}"/>
              </a:ext>
            </a:extLst>
          </p:cNvPr>
          <p:cNvSpPr>
            <a:spLocks noGrp="1"/>
          </p:cNvSpPr>
          <p:nvPr>
            <p:ph type="sldNum" sz="quarter" idx="12"/>
          </p:nvPr>
        </p:nvSpPr>
        <p:spPr/>
        <p:txBody>
          <a:bodyPr/>
          <a:lstStyle/>
          <a:p>
            <a:r>
              <a:rPr lang="en-US" dirty="0"/>
              <a:t>Slide </a:t>
            </a:r>
            <a:fld id="{629637A9-119A-49DA-BD12-AAC58B377D80}" type="slidenum">
              <a:rPr lang="en-US" smtClean="0"/>
              <a:pPr/>
              <a:t>47</a:t>
            </a:fld>
            <a:endParaRPr lang="en-US" dirty="0"/>
          </a:p>
        </p:txBody>
      </p:sp>
    </p:spTree>
    <p:extLst>
      <p:ext uri="{BB962C8B-B14F-4D97-AF65-F5344CB8AC3E}">
        <p14:creationId xmlns:p14="http://schemas.microsoft.com/office/powerpoint/2010/main" val="1008705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74C8-6E25-488C-BFE3-5BA364A15564}"/>
              </a:ext>
            </a:extLst>
          </p:cNvPr>
          <p:cNvSpPr>
            <a:spLocks noGrp="1"/>
          </p:cNvSpPr>
          <p:nvPr>
            <p:ph type="title"/>
          </p:nvPr>
        </p:nvSpPr>
        <p:spPr/>
        <p:txBody>
          <a:bodyPr/>
          <a:lstStyle/>
          <a:p>
            <a:r>
              <a:rPr lang="en-US" dirty="0"/>
              <a:t>Risk-based Monitoring</a:t>
            </a:r>
          </a:p>
        </p:txBody>
      </p:sp>
      <p:sp>
        <p:nvSpPr>
          <p:cNvPr id="3" name="Content Placeholder 2">
            <a:extLst>
              <a:ext uri="{FF2B5EF4-FFF2-40B4-BE49-F238E27FC236}">
                <a16:creationId xmlns:a16="http://schemas.microsoft.com/office/drawing/2014/main" id="{E6233291-441C-460A-81BA-B2F292E3A41F}"/>
              </a:ext>
            </a:extLst>
          </p:cNvPr>
          <p:cNvSpPr>
            <a:spLocks noGrp="1"/>
          </p:cNvSpPr>
          <p:nvPr>
            <p:ph idx="1"/>
          </p:nvPr>
        </p:nvSpPr>
        <p:spPr/>
        <p:txBody>
          <a:bodyPr>
            <a:normAutofit/>
          </a:bodyPr>
          <a:lstStyle/>
          <a:p>
            <a:r>
              <a:rPr lang="en-US" sz="2400" dirty="0"/>
              <a:t>If patients received investigational agents, we make every effort to conduct an    on-site review of the pharmacy which is why we may audit you on site rather than at your parent institution as is often done during routine audits</a:t>
            </a:r>
          </a:p>
          <a:p>
            <a:r>
              <a:rPr lang="en-US" sz="2400" dirty="0"/>
              <a:t>Additional on-site audits are performed for other FDA registration studies sponsored by SWOG (S1404, S1605, S1418, S1806). We make every effort to combine visits for more than one study when possible or to audit registration studies in conjunction with a routine treatment audit if you are a SWOG institution. FYI, S1404 and S1605 audits are winding down and audits should be complete by mid year. </a:t>
            </a:r>
          </a:p>
          <a:p>
            <a:endParaRPr lang="en-US" dirty="0"/>
          </a:p>
          <a:p>
            <a:endParaRPr lang="en-US" dirty="0"/>
          </a:p>
        </p:txBody>
      </p:sp>
      <p:sp>
        <p:nvSpPr>
          <p:cNvPr id="4" name="Slide Number Placeholder 3">
            <a:extLst>
              <a:ext uri="{FF2B5EF4-FFF2-40B4-BE49-F238E27FC236}">
                <a16:creationId xmlns:a16="http://schemas.microsoft.com/office/drawing/2014/main" id="{3AE23090-F9D4-4E48-91B4-B2DCC0E75B86}"/>
              </a:ext>
            </a:extLst>
          </p:cNvPr>
          <p:cNvSpPr>
            <a:spLocks noGrp="1"/>
          </p:cNvSpPr>
          <p:nvPr>
            <p:ph type="sldNum" sz="quarter" idx="12"/>
          </p:nvPr>
        </p:nvSpPr>
        <p:spPr/>
        <p:txBody>
          <a:bodyPr/>
          <a:lstStyle/>
          <a:p>
            <a:r>
              <a:rPr lang="en-US" dirty="0"/>
              <a:t>Slide </a:t>
            </a:r>
            <a:fld id="{629637A9-119A-49DA-BD12-AAC58B377D80}" type="slidenum">
              <a:rPr lang="en-US" smtClean="0"/>
              <a:pPr/>
              <a:t>48</a:t>
            </a:fld>
            <a:endParaRPr lang="en-US" dirty="0"/>
          </a:p>
        </p:txBody>
      </p:sp>
    </p:spTree>
    <p:extLst>
      <p:ext uri="{BB962C8B-B14F-4D97-AF65-F5344CB8AC3E}">
        <p14:creationId xmlns:p14="http://schemas.microsoft.com/office/powerpoint/2010/main" val="2332434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6EBC02-1A90-4F91-927C-298BD1A4E9F8}"/>
              </a:ext>
            </a:extLst>
          </p:cNvPr>
          <p:cNvSpPr>
            <a:spLocks noGrp="1"/>
          </p:cNvSpPr>
          <p:nvPr>
            <p:ph type="title"/>
          </p:nvPr>
        </p:nvSpPr>
        <p:spPr/>
        <p:txBody>
          <a:bodyPr/>
          <a:lstStyle/>
          <a:p>
            <a:r>
              <a:rPr lang="en-US" dirty="0"/>
              <a:t>Delegation of Task Log (DTL) Requirement for LUNG-MAP Sub-studies</a:t>
            </a:r>
          </a:p>
        </p:txBody>
      </p:sp>
      <p:sp>
        <p:nvSpPr>
          <p:cNvPr id="6" name="Content Placeholder 5">
            <a:extLst>
              <a:ext uri="{FF2B5EF4-FFF2-40B4-BE49-F238E27FC236}">
                <a16:creationId xmlns:a16="http://schemas.microsoft.com/office/drawing/2014/main" id="{8D13DB72-1084-4E2C-A4FA-EB5670111D87}"/>
              </a:ext>
            </a:extLst>
          </p:cNvPr>
          <p:cNvSpPr>
            <a:spLocks noGrp="1"/>
          </p:cNvSpPr>
          <p:nvPr>
            <p:ph idx="1"/>
          </p:nvPr>
        </p:nvSpPr>
        <p:spPr/>
        <p:txBody>
          <a:bodyPr>
            <a:normAutofit/>
          </a:bodyPr>
          <a:lstStyle/>
          <a:p>
            <a:r>
              <a:rPr lang="en-US" sz="2400" dirty="0"/>
              <a:t>S1800A is currently active. </a:t>
            </a:r>
          </a:p>
          <a:p>
            <a:r>
              <a:rPr lang="en-US" sz="2400" dirty="0"/>
              <a:t>S1900C is currently active. </a:t>
            </a:r>
          </a:p>
          <a:p>
            <a:r>
              <a:rPr lang="en-US" sz="2400" dirty="0"/>
              <a:t>S1900B is currently active. </a:t>
            </a:r>
          </a:p>
          <a:p>
            <a:r>
              <a:rPr lang="en-US" sz="2400" dirty="0"/>
              <a:t>S1900A will activate with upcoming Revision #2.</a:t>
            </a:r>
          </a:p>
          <a:p>
            <a:endParaRPr lang="en-US" sz="2400" dirty="0"/>
          </a:p>
          <a:p>
            <a:pPr marL="0" indent="0">
              <a:buNone/>
            </a:pPr>
            <a:r>
              <a:rPr lang="en-US" sz="2400" dirty="0">
                <a:solidFill>
                  <a:srgbClr val="FF0000"/>
                </a:solidFill>
              </a:rPr>
              <a:t>NOTE: Must have an approved DTL within 60 days of DTL activation to continue registering patients.</a:t>
            </a:r>
          </a:p>
          <a:p>
            <a:pPr marL="0" indent="0">
              <a:buNone/>
            </a:pPr>
            <a:endParaRPr lang="en-US" dirty="0"/>
          </a:p>
        </p:txBody>
      </p:sp>
      <p:sp>
        <p:nvSpPr>
          <p:cNvPr id="4" name="Slide Number Placeholder 3">
            <a:extLst>
              <a:ext uri="{FF2B5EF4-FFF2-40B4-BE49-F238E27FC236}">
                <a16:creationId xmlns:a16="http://schemas.microsoft.com/office/drawing/2014/main" id="{F05B2D04-956E-484B-B839-D1AA4F5DA612}"/>
              </a:ext>
            </a:extLst>
          </p:cNvPr>
          <p:cNvSpPr>
            <a:spLocks noGrp="1"/>
          </p:cNvSpPr>
          <p:nvPr>
            <p:ph type="sldNum" sz="quarter" idx="12"/>
          </p:nvPr>
        </p:nvSpPr>
        <p:spPr/>
        <p:txBody>
          <a:bodyPr/>
          <a:lstStyle/>
          <a:p>
            <a:r>
              <a:rPr lang="en-US"/>
              <a:t>Slide </a:t>
            </a:r>
            <a:fld id="{4FAB73BC-B049-4115-A692-8D63A059BFB8}" type="slidenum">
              <a:rPr lang="en-US" smtClean="0"/>
              <a:pPr/>
              <a:t>49</a:t>
            </a:fld>
            <a:endParaRPr lang="en-US" dirty="0"/>
          </a:p>
        </p:txBody>
      </p:sp>
    </p:spTree>
    <p:extLst>
      <p:ext uri="{BB962C8B-B14F-4D97-AF65-F5344CB8AC3E}">
        <p14:creationId xmlns:p14="http://schemas.microsoft.com/office/powerpoint/2010/main" val="1187892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7B41F0-AE57-44A1-BE9A-BE5E88BB937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D1031F6-990F-47D9-8D74-33D297F32576}"/>
              </a:ext>
            </a:extLst>
          </p:cNvPr>
          <p:cNvSpPr>
            <a:spLocks noGrp="1"/>
          </p:cNvSpPr>
          <p:nvPr>
            <p:ph type="sldNum" sz="quarter" idx="12"/>
          </p:nvPr>
        </p:nvSpPr>
        <p:spPr/>
        <p:txBody>
          <a:bodyPr/>
          <a:lstStyle/>
          <a:p>
            <a:r>
              <a:rPr lang="en-US" dirty="0"/>
              <a:t>Slide </a:t>
            </a:r>
            <a:fld id="{629637A9-119A-49DA-BD12-AAC58B377D80}" type="slidenum">
              <a:rPr lang="en-US" smtClean="0"/>
              <a:pPr/>
              <a:t>5</a:t>
            </a:fld>
            <a:endParaRPr lang="en-US" dirty="0"/>
          </a:p>
        </p:txBody>
      </p:sp>
      <p:pic>
        <p:nvPicPr>
          <p:cNvPr id="6" name="Picture 5">
            <a:extLst>
              <a:ext uri="{FF2B5EF4-FFF2-40B4-BE49-F238E27FC236}">
                <a16:creationId xmlns:a16="http://schemas.microsoft.com/office/drawing/2014/main" id="{D56883D8-A3FF-4465-9DB1-1139CF62E02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4281" y="33090"/>
            <a:ext cx="11721830" cy="6085608"/>
          </a:xfrm>
          <a:prstGeom prst="rect">
            <a:avLst/>
          </a:prstGeom>
          <a:noFill/>
          <a:ln>
            <a:noFill/>
          </a:ln>
        </p:spPr>
      </p:pic>
    </p:spTree>
    <p:extLst>
      <p:ext uri="{BB962C8B-B14F-4D97-AF65-F5344CB8AC3E}">
        <p14:creationId xmlns:p14="http://schemas.microsoft.com/office/powerpoint/2010/main" val="140386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2C7F-A5EF-4033-9D9E-E8C59C535F6E}"/>
              </a:ext>
            </a:extLst>
          </p:cNvPr>
          <p:cNvSpPr>
            <a:spLocks noGrp="1"/>
          </p:cNvSpPr>
          <p:nvPr>
            <p:ph type="title"/>
          </p:nvPr>
        </p:nvSpPr>
        <p:spPr/>
        <p:txBody>
          <a:bodyPr/>
          <a:lstStyle/>
          <a:p>
            <a:r>
              <a:rPr lang="en-US" dirty="0"/>
              <a:t>DTL Task Registration Types</a:t>
            </a:r>
          </a:p>
        </p:txBody>
      </p:sp>
      <p:sp>
        <p:nvSpPr>
          <p:cNvPr id="3" name="Content Placeholder 2">
            <a:extLst>
              <a:ext uri="{FF2B5EF4-FFF2-40B4-BE49-F238E27FC236}">
                <a16:creationId xmlns:a16="http://schemas.microsoft.com/office/drawing/2014/main" id="{4F38CB6D-B4B3-4E29-BC33-D21231CE02F6}"/>
              </a:ext>
            </a:extLst>
          </p:cNvPr>
          <p:cNvSpPr>
            <a:spLocks noGrp="1"/>
          </p:cNvSpPr>
          <p:nvPr>
            <p:ph idx="1"/>
          </p:nvPr>
        </p:nvSpPr>
        <p:spPr/>
        <p:txBody>
          <a:bodyPr/>
          <a:lstStyle/>
          <a:p>
            <a:pPr marL="0" indent="0">
              <a:buNone/>
            </a:pPr>
            <a:r>
              <a:rPr lang="en-US" sz="2400" b="1" dirty="0">
                <a:solidFill>
                  <a:srgbClr val="0070C0"/>
                </a:solidFill>
              </a:rPr>
              <a:t>Investigator (physician with active CTEP-IAM account)</a:t>
            </a:r>
          </a:p>
          <a:p>
            <a:r>
              <a:rPr lang="en-US" sz="2400" u="sng" dirty="0"/>
              <a:t>Clinical Investigator</a:t>
            </a:r>
            <a:r>
              <a:rPr lang="en-US" sz="2400" dirty="0"/>
              <a:t>: responsible for signing the DTL, with overall responsibility for the study conduct at the site</a:t>
            </a:r>
          </a:p>
          <a:p>
            <a:r>
              <a:rPr lang="en-US" sz="2400" u="sng" dirty="0"/>
              <a:t>Enrolling/treating investigator</a:t>
            </a:r>
            <a:r>
              <a:rPr lang="en-US" sz="2400" dirty="0"/>
              <a:t>: responsible for subject treatment</a:t>
            </a:r>
          </a:p>
          <a:p>
            <a:r>
              <a:rPr lang="en-US" sz="2400" u="sng" dirty="0"/>
              <a:t>IND prescribing</a:t>
            </a:r>
            <a:r>
              <a:rPr lang="en-US" sz="2400" dirty="0"/>
              <a:t>: responsible for writing orders for investigational agents</a:t>
            </a:r>
          </a:p>
          <a:p>
            <a:r>
              <a:rPr lang="en-US" sz="2400" u="sng" dirty="0">
                <a:solidFill>
                  <a:srgbClr val="FF0000"/>
                </a:solidFill>
              </a:rPr>
              <a:t>Eligibility assessment</a:t>
            </a:r>
            <a:r>
              <a:rPr lang="en-US" sz="2400" dirty="0">
                <a:solidFill>
                  <a:srgbClr val="FF0000"/>
                </a:solidFill>
              </a:rPr>
              <a:t>: final verification of eligibility</a:t>
            </a:r>
          </a:p>
          <a:p>
            <a:r>
              <a:rPr lang="en-US" sz="2400" u="sng" dirty="0">
                <a:solidFill>
                  <a:srgbClr val="FF0000"/>
                </a:solidFill>
              </a:rPr>
              <a:t>Endpoint assessment</a:t>
            </a:r>
            <a:r>
              <a:rPr lang="en-US" sz="2400" dirty="0">
                <a:solidFill>
                  <a:srgbClr val="FF0000"/>
                </a:solidFill>
              </a:rPr>
              <a:t>: assesses study end points</a:t>
            </a:r>
          </a:p>
          <a:p>
            <a:endParaRPr lang="en-US" dirty="0"/>
          </a:p>
        </p:txBody>
      </p:sp>
      <p:sp>
        <p:nvSpPr>
          <p:cNvPr id="4" name="Slide Number Placeholder 3">
            <a:extLst>
              <a:ext uri="{FF2B5EF4-FFF2-40B4-BE49-F238E27FC236}">
                <a16:creationId xmlns:a16="http://schemas.microsoft.com/office/drawing/2014/main" id="{0F7E7989-5990-40C6-B107-895C3FB1DA9A}"/>
              </a:ext>
            </a:extLst>
          </p:cNvPr>
          <p:cNvSpPr>
            <a:spLocks noGrp="1"/>
          </p:cNvSpPr>
          <p:nvPr>
            <p:ph type="sldNum" sz="quarter" idx="12"/>
          </p:nvPr>
        </p:nvSpPr>
        <p:spPr/>
        <p:txBody>
          <a:bodyPr/>
          <a:lstStyle/>
          <a:p>
            <a:r>
              <a:rPr lang="en-US" dirty="0"/>
              <a:t>Slide </a:t>
            </a:r>
            <a:fld id="{629637A9-119A-49DA-BD12-AAC58B377D80}" type="slidenum">
              <a:rPr lang="en-US" smtClean="0"/>
              <a:pPr/>
              <a:t>50</a:t>
            </a:fld>
            <a:endParaRPr lang="en-US" dirty="0"/>
          </a:p>
        </p:txBody>
      </p:sp>
    </p:spTree>
    <p:extLst>
      <p:ext uri="{BB962C8B-B14F-4D97-AF65-F5344CB8AC3E}">
        <p14:creationId xmlns:p14="http://schemas.microsoft.com/office/powerpoint/2010/main" val="1020466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17B0F-49DA-45F5-BC28-83605F3583CA}"/>
              </a:ext>
            </a:extLst>
          </p:cNvPr>
          <p:cNvSpPr>
            <a:spLocks noGrp="1"/>
          </p:cNvSpPr>
          <p:nvPr>
            <p:ph type="title"/>
          </p:nvPr>
        </p:nvSpPr>
        <p:spPr/>
        <p:txBody>
          <a:bodyPr/>
          <a:lstStyle/>
          <a:p>
            <a:r>
              <a:rPr lang="en-US" dirty="0"/>
              <a:t>DTL Task Registration Types</a:t>
            </a:r>
          </a:p>
        </p:txBody>
      </p:sp>
      <p:sp>
        <p:nvSpPr>
          <p:cNvPr id="3" name="Content Placeholder 2">
            <a:extLst>
              <a:ext uri="{FF2B5EF4-FFF2-40B4-BE49-F238E27FC236}">
                <a16:creationId xmlns:a16="http://schemas.microsoft.com/office/drawing/2014/main" id="{DB4DBE17-006A-45CC-8451-B323725BDD3A}"/>
              </a:ext>
            </a:extLst>
          </p:cNvPr>
          <p:cNvSpPr>
            <a:spLocks noGrp="1"/>
          </p:cNvSpPr>
          <p:nvPr>
            <p:ph idx="1"/>
          </p:nvPr>
        </p:nvSpPr>
        <p:spPr/>
        <p:txBody>
          <a:bodyPr/>
          <a:lstStyle/>
          <a:p>
            <a:pPr marL="0" indent="0">
              <a:buNone/>
            </a:pPr>
            <a:r>
              <a:rPr lang="en-US" sz="2400" b="1" dirty="0">
                <a:solidFill>
                  <a:srgbClr val="0070C0"/>
                </a:solidFill>
              </a:rPr>
              <a:t>Non-physician investigator (non-physician with advanced degree such as nurse practitioner or physician assistant) </a:t>
            </a:r>
          </a:p>
          <a:p>
            <a:r>
              <a:rPr lang="en-US" sz="2400" u="sng" dirty="0"/>
              <a:t>History and Physical (H&amp;P) Assessments</a:t>
            </a:r>
            <a:r>
              <a:rPr lang="en-US" sz="2400" dirty="0"/>
              <a:t>: conducts physical exams and assessments</a:t>
            </a:r>
          </a:p>
          <a:p>
            <a:r>
              <a:rPr lang="en-US" sz="2400" u="sng" dirty="0"/>
              <a:t>Toxicity assessments</a:t>
            </a:r>
            <a:r>
              <a:rPr lang="en-US" sz="2400" dirty="0"/>
              <a:t>: assesses and signs off on adverse events</a:t>
            </a:r>
          </a:p>
          <a:p>
            <a:endParaRPr lang="en-US" dirty="0"/>
          </a:p>
        </p:txBody>
      </p:sp>
      <p:sp>
        <p:nvSpPr>
          <p:cNvPr id="4" name="Slide Number Placeholder 3">
            <a:extLst>
              <a:ext uri="{FF2B5EF4-FFF2-40B4-BE49-F238E27FC236}">
                <a16:creationId xmlns:a16="http://schemas.microsoft.com/office/drawing/2014/main" id="{8D4B3E6A-965F-4230-A179-C8805E6A85E0}"/>
              </a:ext>
            </a:extLst>
          </p:cNvPr>
          <p:cNvSpPr>
            <a:spLocks noGrp="1"/>
          </p:cNvSpPr>
          <p:nvPr>
            <p:ph type="sldNum" sz="quarter" idx="12"/>
          </p:nvPr>
        </p:nvSpPr>
        <p:spPr/>
        <p:txBody>
          <a:bodyPr/>
          <a:lstStyle/>
          <a:p>
            <a:r>
              <a:rPr lang="en-US" dirty="0"/>
              <a:t>Slide </a:t>
            </a:r>
            <a:fld id="{629637A9-119A-49DA-BD12-AAC58B377D80}" type="slidenum">
              <a:rPr lang="en-US" smtClean="0"/>
              <a:pPr/>
              <a:t>51</a:t>
            </a:fld>
            <a:endParaRPr lang="en-US" dirty="0"/>
          </a:p>
        </p:txBody>
      </p:sp>
    </p:spTree>
    <p:extLst>
      <p:ext uri="{BB962C8B-B14F-4D97-AF65-F5344CB8AC3E}">
        <p14:creationId xmlns:p14="http://schemas.microsoft.com/office/powerpoint/2010/main" val="105792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0F75-B7CC-4E27-B305-CF1B05E0EE18}"/>
              </a:ext>
            </a:extLst>
          </p:cNvPr>
          <p:cNvSpPr>
            <a:spLocks noGrp="1"/>
          </p:cNvSpPr>
          <p:nvPr>
            <p:ph type="title"/>
          </p:nvPr>
        </p:nvSpPr>
        <p:spPr/>
        <p:txBody>
          <a:bodyPr/>
          <a:lstStyle/>
          <a:p>
            <a:r>
              <a:rPr lang="en-US" dirty="0"/>
              <a:t>DTL Task Registration Types</a:t>
            </a:r>
          </a:p>
        </p:txBody>
      </p:sp>
      <p:sp>
        <p:nvSpPr>
          <p:cNvPr id="3" name="Content Placeholder 2">
            <a:extLst>
              <a:ext uri="{FF2B5EF4-FFF2-40B4-BE49-F238E27FC236}">
                <a16:creationId xmlns:a16="http://schemas.microsoft.com/office/drawing/2014/main" id="{8022A388-3EF6-4C54-A073-EF673DDC7393}"/>
              </a:ext>
            </a:extLst>
          </p:cNvPr>
          <p:cNvSpPr>
            <a:spLocks noGrp="1"/>
          </p:cNvSpPr>
          <p:nvPr>
            <p:ph idx="1"/>
          </p:nvPr>
        </p:nvSpPr>
        <p:spPr>
          <a:xfrm>
            <a:off x="609600" y="1845733"/>
            <a:ext cx="10546080" cy="4330477"/>
          </a:xfrm>
        </p:spPr>
        <p:txBody>
          <a:bodyPr>
            <a:normAutofit lnSpcReduction="10000"/>
          </a:bodyPr>
          <a:lstStyle/>
          <a:p>
            <a:pPr marL="0" indent="0">
              <a:buNone/>
            </a:pPr>
            <a:r>
              <a:rPr lang="en-US" sz="2400" b="1" dirty="0">
                <a:solidFill>
                  <a:srgbClr val="0070C0"/>
                </a:solidFill>
              </a:rPr>
              <a:t>Associate Plus</a:t>
            </a:r>
          </a:p>
          <a:p>
            <a:r>
              <a:rPr lang="en-US" sz="2400" u="sng" dirty="0"/>
              <a:t>Consenting person</a:t>
            </a:r>
            <a:r>
              <a:rPr lang="en-US" sz="2400" dirty="0"/>
              <a:t>: Responsible for consenting patients</a:t>
            </a:r>
          </a:p>
          <a:p>
            <a:r>
              <a:rPr lang="en-US" sz="2400" u="sng" dirty="0"/>
              <a:t>OPEN registrar</a:t>
            </a:r>
            <a:r>
              <a:rPr lang="en-US" sz="2400" dirty="0"/>
              <a:t>: OPEN registration write access</a:t>
            </a:r>
          </a:p>
          <a:p>
            <a:r>
              <a:rPr lang="en-US" sz="2400" u="sng" dirty="0"/>
              <a:t>Rave CRA</a:t>
            </a:r>
            <a:r>
              <a:rPr lang="en-US" sz="2400" dirty="0"/>
              <a:t>: Rave write access; responsible for data management and uploads of Central Monitoring documents; and using Rave CTEP-AERS safety reporting tools</a:t>
            </a:r>
          </a:p>
          <a:p>
            <a:r>
              <a:rPr lang="en-US" sz="2400" u="sng" dirty="0"/>
              <a:t>Study related interventions</a:t>
            </a:r>
            <a:r>
              <a:rPr lang="en-US" sz="2400" dirty="0"/>
              <a:t>: Responsible for coordinating and/or administering study-related interventions and procedures (i.e., vital signs, administering questionnaires, etc.)</a:t>
            </a:r>
          </a:p>
          <a:p>
            <a:r>
              <a:rPr lang="en-US" sz="2400" u="sng" dirty="0"/>
              <a:t>RT/Imaging support</a:t>
            </a:r>
            <a:r>
              <a:rPr lang="en-US" sz="2400" dirty="0"/>
              <a:t>: RT/imaging support (e.g., TRIAD)</a:t>
            </a:r>
          </a:p>
          <a:p>
            <a:r>
              <a:rPr lang="en-US" sz="2400" u="sng" dirty="0"/>
              <a:t>DTL Administrator</a:t>
            </a:r>
            <a:r>
              <a:rPr lang="en-US" sz="2400" dirty="0"/>
              <a:t>: Person assigned by the CI to manage the DTL</a:t>
            </a:r>
          </a:p>
          <a:p>
            <a:endParaRPr lang="en-US" dirty="0"/>
          </a:p>
        </p:txBody>
      </p:sp>
      <p:sp>
        <p:nvSpPr>
          <p:cNvPr id="4" name="Slide Number Placeholder 3">
            <a:extLst>
              <a:ext uri="{FF2B5EF4-FFF2-40B4-BE49-F238E27FC236}">
                <a16:creationId xmlns:a16="http://schemas.microsoft.com/office/drawing/2014/main" id="{6DCBB972-4639-43E6-82F2-CD117ED902BF}"/>
              </a:ext>
            </a:extLst>
          </p:cNvPr>
          <p:cNvSpPr>
            <a:spLocks noGrp="1"/>
          </p:cNvSpPr>
          <p:nvPr>
            <p:ph type="sldNum" sz="quarter" idx="12"/>
          </p:nvPr>
        </p:nvSpPr>
        <p:spPr/>
        <p:txBody>
          <a:bodyPr/>
          <a:lstStyle/>
          <a:p>
            <a:r>
              <a:rPr lang="en-US" dirty="0"/>
              <a:t>Slide </a:t>
            </a:r>
            <a:fld id="{629637A9-119A-49DA-BD12-AAC58B377D80}" type="slidenum">
              <a:rPr lang="en-US" smtClean="0"/>
              <a:pPr/>
              <a:t>52</a:t>
            </a:fld>
            <a:endParaRPr lang="en-US" dirty="0"/>
          </a:p>
        </p:txBody>
      </p:sp>
    </p:spTree>
    <p:extLst>
      <p:ext uri="{BB962C8B-B14F-4D97-AF65-F5344CB8AC3E}">
        <p14:creationId xmlns:p14="http://schemas.microsoft.com/office/powerpoint/2010/main" val="15631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FC859-F861-4411-851A-4D597B2DF926}"/>
              </a:ext>
            </a:extLst>
          </p:cNvPr>
          <p:cNvSpPr>
            <a:spLocks noGrp="1"/>
          </p:cNvSpPr>
          <p:nvPr>
            <p:ph type="title"/>
          </p:nvPr>
        </p:nvSpPr>
        <p:spPr/>
        <p:txBody>
          <a:bodyPr/>
          <a:lstStyle/>
          <a:p>
            <a:r>
              <a:rPr lang="en-US" dirty="0"/>
              <a:t>DTL Task Registration Types</a:t>
            </a:r>
          </a:p>
        </p:txBody>
      </p:sp>
      <p:sp>
        <p:nvSpPr>
          <p:cNvPr id="3" name="Content Placeholder 2">
            <a:extLst>
              <a:ext uri="{FF2B5EF4-FFF2-40B4-BE49-F238E27FC236}">
                <a16:creationId xmlns:a16="http://schemas.microsoft.com/office/drawing/2014/main" id="{AFF39817-C055-44DE-8A6B-47EE120AA18F}"/>
              </a:ext>
            </a:extLst>
          </p:cNvPr>
          <p:cNvSpPr>
            <a:spLocks noGrp="1"/>
          </p:cNvSpPr>
          <p:nvPr>
            <p:ph idx="1"/>
          </p:nvPr>
        </p:nvSpPr>
        <p:spPr/>
        <p:txBody>
          <a:bodyPr/>
          <a:lstStyle/>
          <a:p>
            <a:pPr marL="0" indent="0">
              <a:buNone/>
            </a:pPr>
            <a:r>
              <a:rPr lang="en-US" sz="2400" b="1" dirty="0">
                <a:solidFill>
                  <a:srgbClr val="0070C0"/>
                </a:solidFill>
              </a:rPr>
              <a:t>Associate</a:t>
            </a:r>
          </a:p>
          <a:p>
            <a:r>
              <a:rPr lang="en-US" sz="2400" u="sng" dirty="0"/>
              <a:t>Investigational Product Accountability</a:t>
            </a:r>
            <a:r>
              <a:rPr lang="en-US" sz="2400" dirty="0"/>
              <a:t>: Tracking of distribution and return of investigational product </a:t>
            </a:r>
          </a:p>
          <a:p>
            <a:endParaRPr lang="en-US" dirty="0"/>
          </a:p>
        </p:txBody>
      </p:sp>
      <p:sp>
        <p:nvSpPr>
          <p:cNvPr id="4" name="Slide Number Placeholder 3">
            <a:extLst>
              <a:ext uri="{FF2B5EF4-FFF2-40B4-BE49-F238E27FC236}">
                <a16:creationId xmlns:a16="http://schemas.microsoft.com/office/drawing/2014/main" id="{1BE702CB-F750-48A8-90D7-AE70465176BE}"/>
              </a:ext>
            </a:extLst>
          </p:cNvPr>
          <p:cNvSpPr>
            <a:spLocks noGrp="1"/>
          </p:cNvSpPr>
          <p:nvPr>
            <p:ph type="sldNum" sz="quarter" idx="12"/>
          </p:nvPr>
        </p:nvSpPr>
        <p:spPr/>
        <p:txBody>
          <a:bodyPr/>
          <a:lstStyle/>
          <a:p>
            <a:r>
              <a:rPr lang="en-US" dirty="0"/>
              <a:t>Slide </a:t>
            </a:r>
            <a:fld id="{629637A9-119A-49DA-BD12-AAC58B377D80}" type="slidenum">
              <a:rPr lang="en-US" smtClean="0"/>
              <a:pPr/>
              <a:t>53</a:t>
            </a:fld>
            <a:endParaRPr lang="en-US" dirty="0"/>
          </a:p>
        </p:txBody>
      </p:sp>
    </p:spTree>
    <p:extLst>
      <p:ext uri="{BB962C8B-B14F-4D97-AF65-F5344CB8AC3E}">
        <p14:creationId xmlns:p14="http://schemas.microsoft.com/office/powerpoint/2010/main" val="3247696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0445-C09C-454B-A0AE-9F7C713C066B}"/>
              </a:ext>
            </a:extLst>
          </p:cNvPr>
          <p:cNvSpPr>
            <a:spLocks noGrp="1"/>
          </p:cNvSpPr>
          <p:nvPr>
            <p:ph type="title"/>
          </p:nvPr>
        </p:nvSpPr>
        <p:spPr/>
        <p:txBody>
          <a:bodyPr/>
          <a:lstStyle/>
          <a:p>
            <a:r>
              <a:rPr lang="en-US" dirty="0"/>
              <a:t>Site Authority Log</a:t>
            </a:r>
          </a:p>
        </p:txBody>
      </p:sp>
      <p:sp>
        <p:nvSpPr>
          <p:cNvPr id="3" name="Content Placeholder 2">
            <a:extLst>
              <a:ext uri="{FF2B5EF4-FFF2-40B4-BE49-F238E27FC236}">
                <a16:creationId xmlns:a16="http://schemas.microsoft.com/office/drawing/2014/main" id="{C4BC0242-7667-4E9F-8257-FCE8C6E77584}"/>
              </a:ext>
            </a:extLst>
          </p:cNvPr>
          <p:cNvSpPr>
            <a:spLocks noGrp="1"/>
          </p:cNvSpPr>
          <p:nvPr>
            <p:ph idx="1"/>
          </p:nvPr>
        </p:nvSpPr>
        <p:spPr/>
        <p:txBody>
          <a:bodyPr/>
          <a:lstStyle/>
          <a:p>
            <a:r>
              <a:rPr lang="en-US" sz="2400" dirty="0"/>
              <a:t>Required for S1400 sub-studies (i.e., S1400A, B, C, D, E, F, G, I, K)</a:t>
            </a:r>
          </a:p>
          <a:p>
            <a:r>
              <a:rPr lang="en-US" sz="2400" dirty="0"/>
              <a:t>Element of the Trial Master File</a:t>
            </a:r>
          </a:p>
          <a:p>
            <a:r>
              <a:rPr lang="en-US" sz="2400" dirty="0"/>
              <a:t>Form can be downloaded from the SWOG website/Quality Assurance and Audits page</a:t>
            </a:r>
          </a:p>
          <a:p>
            <a:r>
              <a:rPr lang="en-US" sz="2400" dirty="0"/>
              <a:t>Recommend a master log be maintained even for sub-studies with a DTL to provide handwriting samples</a:t>
            </a:r>
          </a:p>
          <a:p>
            <a:endParaRPr lang="en-US" dirty="0"/>
          </a:p>
        </p:txBody>
      </p:sp>
      <p:sp>
        <p:nvSpPr>
          <p:cNvPr id="4" name="Slide Number Placeholder 3">
            <a:extLst>
              <a:ext uri="{FF2B5EF4-FFF2-40B4-BE49-F238E27FC236}">
                <a16:creationId xmlns:a16="http://schemas.microsoft.com/office/drawing/2014/main" id="{43BD84BF-0DF7-4108-AE69-E262E5621C99}"/>
              </a:ext>
            </a:extLst>
          </p:cNvPr>
          <p:cNvSpPr>
            <a:spLocks noGrp="1"/>
          </p:cNvSpPr>
          <p:nvPr>
            <p:ph type="sldNum" sz="quarter" idx="12"/>
          </p:nvPr>
        </p:nvSpPr>
        <p:spPr/>
        <p:txBody>
          <a:bodyPr/>
          <a:lstStyle/>
          <a:p>
            <a:r>
              <a:rPr lang="en-US" dirty="0"/>
              <a:t>Slide </a:t>
            </a:r>
            <a:fld id="{629637A9-119A-49DA-BD12-AAC58B377D80}" type="slidenum">
              <a:rPr lang="en-US" smtClean="0"/>
              <a:pPr/>
              <a:t>54</a:t>
            </a:fld>
            <a:endParaRPr lang="en-US" dirty="0"/>
          </a:p>
        </p:txBody>
      </p:sp>
    </p:spTree>
    <p:extLst>
      <p:ext uri="{BB962C8B-B14F-4D97-AF65-F5344CB8AC3E}">
        <p14:creationId xmlns:p14="http://schemas.microsoft.com/office/powerpoint/2010/main" val="3974266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p:txBody>
          <a:bodyPr>
            <a:normAutofit/>
          </a:bodyPr>
          <a:lstStyle/>
          <a:p>
            <a:r>
              <a:rPr lang="en-US" sz="8000" dirty="0"/>
              <a:t>General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p:txBody>
          <a:bodyPr>
            <a:normAutofit/>
          </a:bodyPr>
          <a:lstStyle/>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r>
              <a:rPr lang="en-US"/>
              <a:t>Slide </a:t>
            </a:r>
            <a:fld id="{4FAB73BC-B049-4115-A692-8D63A059BFB8}" type="slidenum">
              <a:rPr lang="en-US" smtClean="0"/>
              <a:pPr/>
              <a:t>55</a:t>
            </a:fld>
            <a:endParaRPr lang="en-US" dirty="0"/>
          </a:p>
        </p:txBody>
      </p:sp>
      <p:sp>
        <p:nvSpPr>
          <p:cNvPr id="7" name="Speech Bubble: Oval 6">
            <a:extLst>
              <a:ext uri="{FF2B5EF4-FFF2-40B4-BE49-F238E27FC236}">
                <a16:creationId xmlns:a16="http://schemas.microsoft.com/office/drawing/2014/main" id="{1B26729B-A6DD-4B66-ADB7-E9354AFA1086}"/>
              </a:ext>
            </a:extLst>
          </p:cNvPr>
          <p:cNvSpPr/>
          <p:nvPr/>
        </p:nvSpPr>
        <p:spPr>
          <a:xfrm>
            <a:off x="7862894" y="193468"/>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Please </a:t>
            </a:r>
          </a:p>
          <a:p>
            <a:pPr algn="ctr"/>
            <a:r>
              <a:rPr lang="en-US" sz="2400" dirty="0">
                <a:solidFill>
                  <a:schemeClr val="tx1"/>
                </a:solidFill>
              </a:rPr>
              <a:t>“raise your hand” in WebEx or place questions in the chat box. </a:t>
            </a:r>
          </a:p>
        </p:txBody>
      </p:sp>
    </p:spTree>
    <p:extLst>
      <p:ext uri="{BB962C8B-B14F-4D97-AF65-F5344CB8AC3E}">
        <p14:creationId xmlns:p14="http://schemas.microsoft.com/office/powerpoint/2010/main" val="1031838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247-7F9B-4634-9CD2-B008EF9BD09F}"/>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E530AFF1-7FA2-44BF-8FC4-D832B120DD65}"/>
              </a:ext>
            </a:extLst>
          </p:cNvPr>
          <p:cNvSpPr>
            <a:spLocks noGrp="1"/>
          </p:cNvSpPr>
          <p:nvPr>
            <p:ph sz="half" idx="1"/>
          </p:nvPr>
        </p:nvSpPr>
        <p:spPr>
          <a:xfrm>
            <a:off x="599090" y="1845735"/>
            <a:ext cx="5183700" cy="4023360"/>
          </a:xfrm>
        </p:spPr>
        <p:txBody>
          <a:bodyPr>
            <a:normAutofit fontScale="32500" lnSpcReduction="20000"/>
          </a:bodyPr>
          <a:lstStyle/>
          <a:p>
            <a:pPr marL="0" indent="0">
              <a:buNone/>
            </a:pPr>
            <a:r>
              <a:rPr lang="en-US" sz="5000" dirty="0"/>
              <a:t>Site Coordinators Committee</a:t>
            </a:r>
          </a:p>
          <a:p>
            <a:pPr marL="0" lvl="1" indent="0">
              <a:lnSpc>
                <a:spcPct val="100000"/>
              </a:lnSpc>
              <a:spcBef>
                <a:spcPts val="1200"/>
              </a:spcBef>
              <a:spcAft>
                <a:spcPts val="200"/>
              </a:spcAft>
              <a:buSzPct val="100000"/>
              <a:buNone/>
            </a:pPr>
            <a:r>
              <a:rPr lang="en-US" sz="5000" dirty="0">
                <a:solidFill>
                  <a:srgbClr val="0070C0"/>
                </a:solidFill>
                <a:hlinkClick r:id="rId3">
                  <a:extLst>
                    <a:ext uri="{A12FA001-AC4F-418D-AE19-62706E023703}">
                      <ahyp:hlinkClr xmlns:ahyp="http://schemas.microsoft.com/office/drawing/2018/hyperlinkcolor" val="tx"/>
                    </a:ext>
                  </a:extLst>
                </a:hlinkClick>
              </a:rPr>
              <a:t>LUNGMAPSCC@crab.org</a:t>
            </a:r>
            <a:r>
              <a:rPr lang="en-US" sz="5000" dirty="0">
                <a:solidFill>
                  <a:srgbClr val="0070C0"/>
                </a:solidFill>
              </a:rPr>
              <a:t> </a:t>
            </a:r>
          </a:p>
          <a:p>
            <a:pPr marL="0" indent="0">
              <a:buNone/>
            </a:pPr>
            <a:r>
              <a:rPr lang="en-US" sz="5000" dirty="0"/>
              <a:t>General Protocol &amp; Regulatory Questions</a:t>
            </a:r>
          </a:p>
          <a:p>
            <a:pPr marL="0" indent="0">
              <a:buNone/>
            </a:pPr>
            <a:r>
              <a:rPr lang="en-US" sz="5000" dirty="0">
                <a:solidFill>
                  <a:srgbClr val="0070C0"/>
                </a:solidFill>
                <a:hlinkClick r:id="rId4">
                  <a:extLst>
                    <a:ext uri="{A12FA001-AC4F-418D-AE19-62706E023703}">
                      <ahyp:hlinkClr xmlns:ahyp="http://schemas.microsoft.com/office/drawing/2018/hyperlinkcolor" val="tx"/>
                    </a:ext>
                  </a:extLst>
                </a:hlinkClick>
              </a:rPr>
              <a:t>lgildner@swog.org</a:t>
            </a:r>
            <a:r>
              <a:rPr lang="en-US" sz="5000" dirty="0">
                <a:solidFill>
                  <a:srgbClr val="0070C0"/>
                </a:solidFill>
              </a:rPr>
              <a:t> </a:t>
            </a:r>
            <a:r>
              <a:rPr lang="en-US" sz="5000" dirty="0"/>
              <a:t>or</a:t>
            </a:r>
          </a:p>
          <a:p>
            <a:pPr marL="0" lvl="1" indent="0">
              <a:spcBef>
                <a:spcPts val="1200"/>
              </a:spcBef>
              <a:spcAft>
                <a:spcPts val="200"/>
              </a:spcAft>
              <a:buSzPct val="100000"/>
              <a:buNone/>
            </a:pPr>
            <a:r>
              <a:rPr lang="en-US" sz="5000" dirty="0">
                <a:solidFill>
                  <a:srgbClr val="0070C0"/>
                </a:solidFill>
                <a:hlinkClick r:id="rId5">
                  <a:extLst>
                    <a:ext uri="{A12FA001-AC4F-418D-AE19-62706E023703}">
                      <ahyp:hlinkClr xmlns:ahyp="http://schemas.microsoft.com/office/drawing/2018/hyperlinkcolor" val="tx"/>
                    </a:ext>
                  </a:extLst>
                </a:hlinkClick>
              </a:rPr>
              <a:t>mnorman@swog.org</a:t>
            </a:r>
            <a:r>
              <a:rPr lang="en-US" sz="5000" dirty="0">
                <a:solidFill>
                  <a:srgbClr val="0070C0"/>
                </a:solidFill>
              </a:rPr>
              <a:t> </a:t>
            </a:r>
          </a:p>
          <a:p>
            <a:pPr marL="0" lvl="1" indent="0">
              <a:lnSpc>
                <a:spcPct val="100000"/>
              </a:lnSpc>
              <a:spcBef>
                <a:spcPts val="1200"/>
              </a:spcBef>
              <a:spcAft>
                <a:spcPts val="200"/>
              </a:spcAft>
              <a:buSzPct val="100000"/>
              <a:buNone/>
            </a:pPr>
            <a:r>
              <a:rPr lang="en-US" sz="5000" dirty="0"/>
              <a:t>Eligibility/Specimen/Data Submission Questions</a:t>
            </a:r>
          </a:p>
          <a:p>
            <a:pPr marL="0" lvl="1" indent="0">
              <a:spcBef>
                <a:spcPts val="1200"/>
              </a:spcBef>
              <a:spcAft>
                <a:spcPts val="200"/>
              </a:spcAft>
              <a:buSzPct val="100000"/>
              <a:buNone/>
            </a:pPr>
            <a:r>
              <a:rPr lang="en-US" sz="5000" dirty="0">
                <a:solidFill>
                  <a:srgbClr val="0070C0"/>
                </a:solidFill>
                <a:hlinkClick r:id="rId6">
                  <a:extLst>
                    <a:ext uri="{A12FA001-AC4F-418D-AE19-62706E023703}">
                      <ahyp:hlinkClr xmlns:ahyp="http://schemas.microsoft.com/office/drawing/2018/hyperlinkcolor" val="tx"/>
                    </a:ext>
                  </a:extLst>
                </a:hlinkClick>
              </a:rPr>
              <a:t>LUNGMAPQuestion@crab.org</a:t>
            </a:r>
            <a:endParaRPr lang="en-US" sz="5000" dirty="0">
              <a:solidFill>
                <a:srgbClr val="0070C0"/>
              </a:solidFill>
            </a:endParaRPr>
          </a:p>
          <a:p>
            <a:pPr marL="0" lvl="1" indent="0">
              <a:spcBef>
                <a:spcPts val="1200"/>
              </a:spcBef>
              <a:spcAft>
                <a:spcPts val="200"/>
              </a:spcAft>
              <a:buSzPct val="100000"/>
              <a:buNone/>
            </a:pPr>
            <a:r>
              <a:rPr lang="en-US" sz="5000" dirty="0"/>
              <a:t>General Medical Questions</a:t>
            </a:r>
          </a:p>
          <a:p>
            <a:pPr marL="0" lvl="1" indent="0">
              <a:lnSpc>
                <a:spcPct val="100000"/>
              </a:lnSpc>
              <a:spcBef>
                <a:spcPts val="1200"/>
              </a:spcBef>
              <a:spcAft>
                <a:spcPts val="200"/>
              </a:spcAft>
              <a:buSzPct val="100000"/>
              <a:buNone/>
            </a:pPr>
            <a:r>
              <a:rPr lang="en-US" sz="5000" dirty="0">
                <a:solidFill>
                  <a:srgbClr val="0070C0"/>
                </a:solidFill>
                <a:hlinkClick r:id="rId7">
                  <a:extLst>
                    <a:ext uri="{A12FA001-AC4F-418D-AE19-62706E023703}">
                      <ahyp:hlinkClr xmlns:ahyp="http://schemas.microsoft.com/office/drawing/2018/hyperlinkcolor" val="tx"/>
                    </a:ext>
                  </a:extLst>
                </a:hlinkClick>
              </a:rPr>
              <a:t>LUNGMAP@swog.org</a:t>
            </a:r>
            <a:endParaRPr lang="en-US" sz="5000" dirty="0">
              <a:solidFill>
                <a:srgbClr val="0070C0"/>
              </a:solidFill>
            </a:endParaRPr>
          </a:p>
          <a:p>
            <a:pPr marL="0" lvl="1" indent="0">
              <a:spcBef>
                <a:spcPts val="1200"/>
              </a:spcBef>
              <a:spcAft>
                <a:spcPts val="200"/>
              </a:spcAft>
              <a:buSzPct val="100000"/>
              <a:buNone/>
            </a:pPr>
            <a:r>
              <a:rPr lang="en-US" sz="5000" dirty="0"/>
              <a:t>Funding Questions</a:t>
            </a:r>
          </a:p>
          <a:p>
            <a:pPr marL="0" lvl="1" indent="0">
              <a:lnSpc>
                <a:spcPct val="100000"/>
              </a:lnSpc>
              <a:spcBef>
                <a:spcPts val="1200"/>
              </a:spcBef>
              <a:spcAft>
                <a:spcPts val="200"/>
              </a:spcAft>
              <a:buSzPct val="100000"/>
              <a:buNone/>
            </a:pPr>
            <a:r>
              <a:rPr lang="en-US" sz="5000" dirty="0">
                <a:solidFill>
                  <a:srgbClr val="0070C0"/>
                </a:solidFill>
                <a:hlinkClick r:id="rId8">
                  <a:extLst>
                    <a:ext uri="{A12FA001-AC4F-418D-AE19-62706E023703}">
                      <ahyp:hlinkClr xmlns:ahyp="http://schemas.microsoft.com/office/drawing/2018/hyperlinkcolor" val="tx"/>
                    </a:ext>
                  </a:extLst>
                </a:hlinkClick>
              </a:rPr>
              <a:t>Funding@swog.org</a:t>
            </a:r>
            <a:endParaRPr lang="en-US" sz="5000" dirty="0">
              <a:solidFill>
                <a:srgbClr val="0070C0"/>
              </a:solidFill>
            </a:endParaRPr>
          </a:p>
          <a:p>
            <a:pPr marL="0" lvl="1" indent="0">
              <a:lnSpc>
                <a:spcPct val="100000"/>
              </a:lnSpc>
              <a:spcBef>
                <a:spcPts val="1200"/>
              </a:spcBef>
              <a:spcAft>
                <a:spcPts val="200"/>
              </a:spcAft>
              <a:buSzPct val="100000"/>
              <a:buNone/>
            </a:pPr>
            <a:endParaRPr lang="en-US" sz="5000" dirty="0">
              <a:solidFill>
                <a:srgbClr val="0070C0"/>
              </a:solidFill>
            </a:endParaRPr>
          </a:p>
          <a:p>
            <a:pPr marL="0" lvl="1" indent="0">
              <a:spcBef>
                <a:spcPts val="1200"/>
              </a:spcBef>
              <a:spcAft>
                <a:spcPts val="200"/>
              </a:spcAft>
              <a:buSzPct val="100000"/>
              <a:buNone/>
            </a:pPr>
            <a:endParaRPr lang="en-US" sz="2600" dirty="0">
              <a:solidFill>
                <a:srgbClr val="0070C0"/>
              </a:solidFill>
            </a:endParaRPr>
          </a:p>
          <a:p>
            <a:pPr marL="182880" lvl="2" indent="0">
              <a:spcBef>
                <a:spcPts val="1200"/>
              </a:spcBef>
              <a:spcAft>
                <a:spcPts val="200"/>
              </a:spcAft>
              <a:buSzPct val="100000"/>
              <a:buNone/>
            </a:pPr>
            <a:endParaRPr lang="en-US" sz="2400" dirty="0"/>
          </a:p>
          <a:p>
            <a:pPr lvl="1"/>
            <a:endParaRPr lang="en-US" sz="2400" dirty="0">
              <a:solidFill>
                <a:srgbClr val="000066"/>
              </a:solidFill>
            </a:endParaRPr>
          </a:p>
        </p:txBody>
      </p:sp>
      <p:sp>
        <p:nvSpPr>
          <p:cNvPr id="7" name="Content Placeholder 6">
            <a:extLst>
              <a:ext uri="{FF2B5EF4-FFF2-40B4-BE49-F238E27FC236}">
                <a16:creationId xmlns:a16="http://schemas.microsoft.com/office/drawing/2014/main" id="{44DB7298-62EA-400C-A6BE-99FF9488E7E9}"/>
              </a:ext>
            </a:extLst>
          </p:cNvPr>
          <p:cNvSpPr>
            <a:spLocks noGrp="1"/>
          </p:cNvSpPr>
          <p:nvPr>
            <p:ph sz="half" idx="2"/>
          </p:nvPr>
        </p:nvSpPr>
        <p:spPr>
          <a:xfrm>
            <a:off x="5885793" y="1845735"/>
            <a:ext cx="5269887" cy="4482876"/>
          </a:xfrm>
        </p:spPr>
        <p:txBody>
          <a:bodyPr>
            <a:normAutofit fontScale="32500" lnSpcReduction="20000"/>
          </a:bodyPr>
          <a:lstStyle/>
          <a:p>
            <a:pPr marL="0" lvl="1" indent="0">
              <a:spcBef>
                <a:spcPts val="1200"/>
              </a:spcBef>
              <a:spcAft>
                <a:spcPts val="200"/>
              </a:spcAft>
              <a:buSzPct val="100000"/>
              <a:buNone/>
            </a:pPr>
            <a:r>
              <a:rPr lang="en-US" sz="5000" dirty="0"/>
              <a:t>Sub-Study Medical Questions</a:t>
            </a:r>
          </a:p>
          <a:p>
            <a:pPr marL="0" lvl="1" indent="0">
              <a:lnSpc>
                <a:spcPct val="100000"/>
              </a:lnSpc>
              <a:spcBef>
                <a:spcPts val="1200"/>
              </a:spcBef>
              <a:spcAft>
                <a:spcPts val="200"/>
              </a:spcAft>
              <a:buSzPct val="100000"/>
              <a:buNone/>
            </a:pPr>
            <a:r>
              <a:rPr lang="en-US" sz="5000" dirty="0">
                <a:solidFill>
                  <a:srgbClr val="0070C0"/>
                </a:solidFill>
                <a:hlinkClick r:id="rId9">
                  <a:extLst>
                    <a:ext uri="{A12FA001-AC4F-418D-AE19-62706E023703}">
                      <ahyp:hlinkClr xmlns:ahyp="http://schemas.microsoft.com/office/drawing/2018/hyperlinkcolor" val="tx"/>
                    </a:ext>
                  </a:extLst>
                </a:hlinkClick>
              </a:rPr>
              <a:t>S1400FMedicalQuery@swog.org</a:t>
            </a:r>
            <a:endParaRPr lang="en-US" sz="5000" dirty="0"/>
          </a:p>
          <a:p>
            <a:pPr marL="0" lvl="1" indent="0">
              <a:lnSpc>
                <a:spcPct val="100000"/>
              </a:lnSpc>
              <a:spcBef>
                <a:spcPts val="1200"/>
              </a:spcBef>
              <a:spcAft>
                <a:spcPts val="200"/>
              </a:spcAft>
              <a:buSzPct val="100000"/>
              <a:buNone/>
            </a:pPr>
            <a:r>
              <a:rPr lang="en-US" sz="5000" dirty="0">
                <a:solidFill>
                  <a:srgbClr val="0070C0"/>
                </a:solidFill>
                <a:hlinkClick r:id="rId10">
                  <a:extLst>
                    <a:ext uri="{A12FA001-AC4F-418D-AE19-62706E023703}">
                      <ahyp:hlinkClr xmlns:ahyp="http://schemas.microsoft.com/office/drawing/2018/hyperlinkcolor" val="tx"/>
                    </a:ext>
                  </a:extLst>
                </a:hlinkClick>
              </a:rPr>
              <a:t>S1900AMedicalQuery@swog.org</a:t>
            </a:r>
            <a:r>
              <a:rPr lang="en-US" sz="5000" dirty="0">
                <a:solidFill>
                  <a:srgbClr val="0070C0"/>
                </a:solidFill>
              </a:rPr>
              <a:t> </a:t>
            </a:r>
          </a:p>
          <a:p>
            <a:pPr marL="0" lvl="1" indent="0">
              <a:lnSpc>
                <a:spcPct val="100000"/>
              </a:lnSpc>
              <a:spcBef>
                <a:spcPts val="1200"/>
              </a:spcBef>
              <a:spcAft>
                <a:spcPts val="200"/>
              </a:spcAft>
              <a:buSzPct val="100000"/>
              <a:buNone/>
            </a:pPr>
            <a:r>
              <a:rPr lang="en-US" sz="5000" dirty="0">
                <a:solidFill>
                  <a:srgbClr val="0070C0"/>
                </a:solidFill>
                <a:hlinkClick r:id="rId11">
                  <a:extLst>
                    <a:ext uri="{A12FA001-AC4F-418D-AE19-62706E023703}">
                      <ahyp:hlinkClr xmlns:ahyp="http://schemas.microsoft.com/office/drawing/2018/hyperlinkcolor" val="tx"/>
                    </a:ext>
                  </a:extLst>
                </a:hlinkClick>
              </a:rPr>
              <a:t>S1800AMedicalQuery@swog.org</a:t>
            </a:r>
            <a:r>
              <a:rPr lang="en-US" sz="50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2">
                  <a:extLst>
                    <a:ext uri="{A12FA001-AC4F-418D-AE19-62706E023703}">
                      <ahyp:hlinkClr xmlns:ahyp="http://schemas.microsoft.com/office/drawing/2018/hyperlinkcolor" val="tx"/>
                    </a:ext>
                  </a:extLst>
                </a:hlinkClick>
              </a:rPr>
              <a:t>S1900CMedicalQuery@swog.org</a:t>
            </a:r>
            <a:r>
              <a:rPr lang="en-US" sz="49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3">
                  <a:extLst>
                    <a:ext uri="{A12FA001-AC4F-418D-AE19-62706E023703}">
                      <ahyp:hlinkClr xmlns:ahyp="http://schemas.microsoft.com/office/drawing/2018/hyperlinkcolor" val="tx"/>
                    </a:ext>
                  </a:extLst>
                </a:hlinkClick>
              </a:rPr>
              <a:t>S1900BMedicalQuery@swog.org</a:t>
            </a:r>
            <a:r>
              <a:rPr lang="en-US" sz="4900" dirty="0">
                <a:solidFill>
                  <a:srgbClr val="0070C0"/>
                </a:solidFill>
              </a:rPr>
              <a:t> </a:t>
            </a:r>
          </a:p>
          <a:p>
            <a:pPr marL="0" lvl="1" indent="0">
              <a:spcBef>
                <a:spcPts val="1200"/>
              </a:spcBef>
              <a:spcAft>
                <a:spcPts val="200"/>
              </a:spcAft>
              <a:buSzPct val="100000"/>
              <a:buNone/>
            </a:pPr>
            <a:r>
              <a:rPr lang="en-US" sz="5000" dirty="0"/>
              <a:t>Central Monitoring Questions</a:t>
            </a:r>
          </a:p>
          <a:p>
            <a:pPr marL="0" lvl="1" indent="0">
              <a:lnSpc>
                <a:spcPct val="100000"/>
              </a:lnSpc>
              <a:spcBef>
                <a:spcPts val="1200"/>
              </a:spcBef>
              <a:spcAft>
                <a:spcPts val="200"/>
              </a:spcAft>
              <a:buSzPct val="100000"/>
              <a:buNone/>
            </a:pPr>
            <a:r>
              <a:rPr lang="en-US" sz="5000" dirty="0">
                <a:solidFill>
                  <a:srgbClr val="0070C0"/>
                </a:solidFill>
              </a:rPr>
              <a:t> </a:t>
            </a:r>
            <a:r>
              <a:rPr lang="en-US" sz="5000" dirty="0">
                <a:solidFill>
                  <a:srgbClr val="0070C0"/>
                </a:solidFill>
                <a:hlinkClick r:id="rId14">
                  <a:extLst>
                    <a:ext uri="{A12FA001-AC4F-418D-AE19-62706E023703}">
                      <ahyp:hlinkClr xmlns:ahyp="http://schemas.microsoft.com/office/drawing/2018/hyperlinkcolor" val="tx"/>
                    </a:ext>
                  </a:extLst>
                </a:hlinkClick>
              </a:rPr>
              <a:t>centralmonitorquestion@crab.org</a:t>
            </a:r>
            <a:r>
              <a:rPr lang="en-US" sz="5000" dirty="0">
                <a:solidFill>
                  <a:srgbClr val="0070C0"/>
                </a:solidFill>
              </a:rPr>
              <a:t> </a:t>
            </a:r>
          </a:p>
          <a:p>
            <a:pPr marL="0" lvl="1" indent="0">
              <a:spcBef>
                <a:spcPts val="1200"/>
              </a:spcBef>
              <a:spcAft>
                <a:spcPts val="200"/>
              </a:spcAft>
              <a:buSzPct val="100000"/>
              <a:buNone/>
            </a:pPr>
            <a:r>
              <a:rPr lang="en-US" sz="5000" dirty="0"/>
              <a:t>QA Auditing Questions</a:t>
            </a:r>
          </a:p>
          <a:p>
            <a:pPr marL="0" lvl="1" indent="0">
              <a:lnSpc>
                <a:spcPct val="100000"/>
              </a:lnSpc>
              <a:spcBef>
                <a:spcPts val="1200"/>
              </a:spcBef>
              <a:spcAft>
                <a:spcPts val="200"/>
              </a:spcAft>
              <a:buSzPct val="100000"/>
              <a:buNone/>
            </a:pPr>
            <a:r>
              <a:rPr lang="en-US" sz="5000" dirty="0">
                <a:solidFill>
                  <a:srgbClr val="0070C0"/>
                </a:solidFill>
                <a:hlinkClick r:id="rId15">
                  <a:extLst>
                    <a:ext uri="{A12FA001-AC4F-418D-AE19-62706E023703}">
                      <ahyp:hlinkClr xmlns:ahyp="http://schemas.microsoft.com/office/drawing/2018/hyperlinkcolor" val="tx"/>
                    </a:ext>
                  </a:extLst>
                </a:hlinkClick>
              </a:rPr>
              <a:t>qamail@swog.org</a:t>
            </a:r>
            <a:r>
              <a:rPr lang="en-US" sz="5000" dirty="0">
                <a:solidFill>
                  <a:srgbClr val="0070C0"/>
                </a:solidFill>
              </a:rPr>
              <a:t> </a:t>
            </a:r>
          </a:p>
          <a:p>
            <a:endParaRPr lang="en-US" dirty="0"/>
          </a:p>
        </p:txBody>
      </p:sp>
      <p:sp>
        <p:nvSpPr>
          <p:cNvPr id="4" name="Slide Number Placeholder 3">
            <a:extLst>
              <a:ext uri="{FF2B5EF4-FFF2-40B4-BE49-F238E27FC236}">
                <a16:creationId xmlns:a16="http://schemas.microsoft.com/office/drawing/2014/main" id="{676CD3D8-CFCE-476F-B986-B445BA37FF44}"/>
              </a:ext>
            </a:extLst>
          </p:cNvPr>
          <p:cNvSpPr>
            <a:spLocks noGrp="1"/>
          </p:cNvSpPr>
          <p:nvPr>
            <p:ph type="sldNum" sz="quarter" idx="12"/>
          </p:nvPr>
        </p:nvSpPr>
        <p:spPr/>
        <p:txBody>
          <a:bodyPr/>
          <a:lstStyle/>
          <a:p>
            <a:r>
              <a:rPr lang="en-US" dirty="0"/>
              <a:t>Slide </a:t>
            </a:r>
            <a:fld id="{629637A9-119A-49DA-BD12-AAC58B377D80}" type="slidenum">
              <a:rPr lang="en-US" smtClean="0"/>
              <a:pPr/>
              <a:t>56</a:t>
            </a:fld>
            <a:endParaRPr lang="en-US" dirty="0"/>
          </a:p>
        </p:txBody>
      </p:sp>
      <p:pic>
        <p:nvPicPr>
          <p:cNvPr id="8" name="Picture 7">
            <a:extLst>
              <a:ext uri="{FF2B5EF4-FFF2-40B4-BE49-F238E27FC236}">
                <a16:creationId xmlns:a16="http://schemas.microsoft.com/office/drawing/2014/main" id="{3B6A0E38-09FF-4A3F-B298-61F9AD8DC54D}"/>
              </a:ext>
            </a:extLst>
          </p:cNvPr>
          <p:cNvPicPr>
            <a:picLocks noChangeAspect="1"/>
          </p:cNvPicPr>
          <p:nvPr/>
        </p:nvPicPr>
        <p:blipFill rotWithShape="1">
          <a:blip r:embed="rId16">
            <a:clrChange>
              <a:clrFrom>
                <a:srgbClr val="FEFEFE"/>
              </a:clrFrom>
              <a:clrTo>
                <a:srgbClr val="FEFEFE">
                  <a:alpha val="0"/>
                </a:srgbClr>
              </a:clrTo>
            </a:clrChange>
          </a:blip>
          <a:srcRect l="23100" t="36717" r="66690" b="21807"/>
          <a:stretch/>
        </p:blipFill>
        <p:spPr>
          <a:xfrm>
            <a:off x="9816369" y="4506624"/>
            <a:ext cx="1843538" cy="1721366"/>
          </a:xfrm>
          <a:prstGeom prst="rect">
            <a:avLst/>
          </a:prstGeom>
        </p:spPr>
      </p:pic>
    </p:spTree>
    <p:extLst>
      <p:ext uri="{BB962C8B-B14F-4D97-AF65-F5344CB8AC3E}">
        <p14:creationId xmlns:p14="http://schemas.microsoft.com/office/powerpoint/2010/main" val="22759426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a:extLst>
              <a:ext uri="{FF2B5EF4-FFF2-40B4-BE49-F238E27FC236}">
                <a16:creationId xmlns:a16="http://schemas.microsoft.com/office/drawing/2014/main" id="{183CA8B7-2F8F-4774-A8FF-5F06CD5A2C14}"/>
              </a:ext>
            </a:extLst>
          </p:cNvPr>
          <p:cNvPicPr>
            <a:picLocks/>
          </p:cNvPicPr>
          <p:nvPr/>
        </p:nvPicPr>
        <p:blipFill>
          <a:blip r:embed="rId3">
            <a:alphaModFix amt="74000"/>
            <a:extLst>
              <a:ext uri="{28A0092B-C50C-407E-A947-70E740481C1C}">
                <a14:useLocalDpi xmlns:a14="http://schemas.microsoft.com/office/drawing/2010/main" val="0"/>
              </a:ext>
            </a:extLst>
          </a:blip>
          <a:srcRect/>
          <a:stretch>
            <a:fillRect/>
          </a:stretch>
        </p:blipFill>
        <p:spPr bwMode="auto">
          <a:xfrm>
            <a:off x="666356" y="982991"/>
            <a:ext cx="11029361" cy="5115567"/>
          </a:xfrm>
          <a:prstGeom prst="rect">
            <a:avLst/>
          </a:prstGeom>
          <a:noFill/>
          <a:ln>
            <a:noFill/>
          </a:ln>
          <a:effectLst>
            <a:outerShdw blurRad="50800" dist="50800" dir="5400000" algn="ctr" rotWithShape="0">
              <a:srgbClr val="000000">
                <a:alpha val="8000"/>
              </a:srgbClr>
            </a:outerShdw>
          </a:effectLst>
        </p:spPr>
      </p:pic>
      <p:sp>
        <p:nvSpPr>
          <p:cNvPr id="5" name="Title 4">
            <a:extLst>
              <a:ext uri="{FF2B5EF4-FFF2-40B4-BE49-F238E27FC236}">
                <a16:creationId xmlns:a16="http://schemas.microsoft.com/office/drawing/2014/main" id="{275A3583-5200-4B74-8DD4-E01232B0C2B7}"/>
              </a:ext>
            </a:extLst>
          </p:cNvPr>
          <p:cNvSpPr>
            <a:spLocks noGrp="1"/>
          </p:cNvSpPr>
          <p:nvPr>
            <p:ph type="title"/>
          </p:nvPr>
        </p:nvSpPr>
        <p:spPr/>
        <p:txBody>
          <a:bodyPr/>
          <a:lstStyle/>
          <a:p>
            <a:pPr algn="ctr"/>
            <a:r>
              <a:rPr lang="en-US" b="1" dirty="0">
                <a:latin typeface="Bradley Hand ITC" panose="03070402050302030203" pitchFamily="66" charset="0"/>
              </a:rPr>
              <a:t>It takes a village!</a:t>
            </a:r>
          </a:p>
        </p:txBody>
      </p:sp>
      <p:sp>
        <p:nvSpPr>
          <p:cNvPr id="4" name="Slide Number Placeholder 3">
            <a:extLst>
              <a:ext uri="{FF2B5EF4-FFF2-40B4-BE49-F238E27FC236}">
                <a16:creationId xmlns:a16="http://schemas.microsoft.com/office/drawing/2014/main" id="{B944DFF3-05D2-40FE-9A13-37057C909A2B}"/>
              </a:ext>
            </a:extLst>
          </p:cNvPr>
          <p:cNvSpPr>
            <a:spLocks noGrp="1"/>
          </p:cNvSpPr>
          <p:nvPr>
            <p:ph type="sldNum" sz="quarter" idx="12"/>
          </p:nvPr>
        </p:nvSpPr>
        <p:spPr/>
        <p:txBody>
          <a:bodyPr/>
          <a:lstStyle/>
          <a:p>
            <a:r>
              <a:rPr lang="en-US"/>
              <a:t>Slide </a:t>
            </a:r>
            <a:fld id="{4FAB73BC-B049-4115-A692-8D63A059BFB8}" type="slidenum">
              <a:rPr lang="en-US" smtClean="0"/>
              <a:pPr/>
              <a:t>57</a:t>
            </a:fld>
            <a:endParaRPr lang="en-US" dirty="0"/>
          </a:p>
        </p:txBody>
      </p:sp>
    </p:spTree>
    <p:extLst>
      <p:ext uri="{BB962C8B-B14F-4D97-AF65-F5344CB8AC3E}">
        <p14:creationId xmlns:p14="http://schemas.microsoft.com/office/powerpoint/2010/main" val="2624340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Adjourn</a:t>
            </a:r>
          </a:p>
        </p:txBody>
      </p:sp>
      <p:sp>
        <p:nvSpPr>
          <p:cNvPr id="3" name="Content Placeholder 2"/>
          <p:cNvSpPr>
            <a:spLocks noGrp="1"/>
          </p:cNvSpPr>
          <p:nvPr>
            <p:ph idx="1"/>
          </p:nvPr>
        </p:nvSpPr>
        <p:spPr>
          <a:xfrm>
            <a:off x="609600" y="3091567"/>
            <a:ext cx="10546080" cy="2235059"/>
          </a:xfrm>
          <a:noFill/>
        </p:spPr>
        <p:txBody>
          <a:bodyPr/>
          <a:lstStyle/>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r>
              <a:rPr lang="en-US" sz="4400" b="1" dirty="0">
                <a:solidFill>
                  <a:srgbClr val="0070C0"/>
                </a:solidFill>
              </a:rPr>
              <a:t>Thank you for joining us!</a:t>
            </a:r>
          </a:p>
        </p:txBody>
      </p:sp>
      <p:sp>
        <p:nvSpPr>
          <p:cNvPr id="4" name="Content Placeholder 2"/>
          <p:cNvSpPr txBox="1">
            <a:spLocks/>
          </p:cNvSpPr>
          <p:nvPr/>
        </p:nvSpPr>
        <p:spPr>
          <a:xfrm>
            <a:off x="609600" y="5323045"/>
            <a:ext cx="10546080" cy="1319302"/>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2800" dirty="0"/>
              <a:t>The slides will be available on the SWOG &amp; CTSU websites</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a:extLst>
              <a:ext uri="{FF2B5EF4-FFF2-40B4-BE49-F238E27FC236}">
                <a16:creationId xmlns:a16="http://schemas.microsoft.com/office/drawing/2014/main" id="{3F3391F6-1563-481E-910A-86E5EDEE6E39}"/>
              </a:ext>
            </a:extLst>
          </p:cNvPr>
          <p:cNvSpPr>
            <a:spLocks noGrp="1"/>
          </p:cNvSpPr>
          <p:nvPr>
            <p:ph type="sldNum" sz="quarter" idx="12"/>
          </p:nvPr>
        </p:nvSpPr>
        <p:spPr/>
        <p:txBody>
          <a:bodyPr/>
          <a:lstStyle/>
          <a:p>
            <a:r>
              <a:rPr lang="en-US" dirty="0"/>
              <a:t>Slide </a:t>
            </a:r>
            <a:fld id="{629637A9-119A-49DA-BD12-AAC58B377D80}" type="slidenum">
              <a:rPr lang="en-US" smtClean="0"/>
              <a:pPr/>
              <a:t>58</a:t>
            </a:fld>
            <a:endParaRPr lang="en-US" dirty="0"/>
          </a:p>
        </p:txBody>
      </p:sp>
      <p:pic>
        <p:nvPicPr>
          <p:cNvPr id="7" name="Picture 4" descr="C:\Users\sarahb\AppData\Local\Microsoft\Windows\Temporary Internet Files\Content.IE5\LK26QLHV\Globos_1[1].png">
            <a:extLst>
              <a:ext uri="{FF2B5EF4-FFF2-40B4-BE49-F238E27FC236}">
                <a16:creationId xmlns:a16="http://schemas.microsoft.com/office/drawing/2014/main" id="{57131B6B-97ED-40B7-80E9-8B2259B87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315" y="1492469"/>
            <a:ext cx="2958649" cy="314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65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7BAB-42D5-4217-BEBA-D491000EB6EF}"/>
              </a:ext>
            </a:extLst>
          </p:cNvPr>
          <p:cNvSpPr>
            <a:spLocks noGrp="1"/>
          </p:cNvSpPr>
          <p:nvPr>
            <p:ph type="title"/>
          </p:nvPr>
        </p:nvSpPr>
        <p:spPr/>
        <p:txBody>
          <a:bodyPr/>
          <a:lstStyle/>
          <a:p>
            <a:r>
              <a:rPr lang="en-US" dirty="0"/>
              <a:t>Current Open Sub-Study Status</a:t>
            </a:r>
          </a:p>
        </p:txBody>
      </p:sp>
      <p:sp>
        <p:nvSpPr>
          <p:cNvPr id="3" name="Content Placeholder 2">
            <a:extLst>
              <a:ext uri="{FF2B5EF4-FFF2-40B4-BE49-F238E27FC236}">
                <a16:creationId xmlns:a16="http://schemas.microsoft.com/office/drawing/2014/main" id="{5F640B87-2CC7-4D03-B560-B82F9EC931EB}"/>
              </a:ext>
            </a:extLst>
          </p:cNvPr>
          <p:cNvSpPr>
            <a:spLocks noGrp="1"/>
          </p:cNvSpPr>
          <p:nvPr>
            <p:ph sz="half" idx="1"/>
          </p:nvPr>
        </p:nvSpPr>
        <p:spPr>
          <a:xfrm>
            <a:off x="6400802" y="1542246"/>
            <a:ext cx="5183700" cy="4332390"/>
          </a:xfrm>
        </p:spPr>
        <p:txBody>
          <a:bodyPr>
            <a:normAutofit fontScale="92500" lnSpcReduction="20000"/>
          </a:bodyPr>
          <a:lstStyle/>
          <a:p>
            <a:pPr marL="0" indent="0">
              <a:buNone/>
            </a:pPr>
            <a:r>
              <a:rPr lang="en-US" sz="2600" dirty="0">
                <a:solidFill>
                  <a:srgbClr val="0070C0"/>
                </a:solidFill>
              </a:rPr>
              <a:t>Non-Match</a:t>
            </a:r>
          </a:p>
          <a:p>
            <a:pPr marL="0" lvl="1" indent="0">
              <a:spcBef>
                <a:spcPts val="1200"/>
              </a:spcBef>
              <a:spcAft>
                <a:spcPts val="200"/>
              </a:spcAft>
              <a:buSzPct val="100000"/>
              <a:buNone/>
            </a:pPr>
            <a:r>
              <a:rPr lang="en-US" sz="2400" b="1" u="sng" dirty="0"/>
              <a:t>S1400F</a:t>
            </a:r>
            <a:r>
              <a:rPr lang="en-US" sz="2400" dirty="0"/>
              <a:t> (MEDI4736 + </a:t>
            </a:r>
            <a:r>
              <a:rPr lang="en-US" sz="2400" dirty="0" err="1"/>
              <a:t>tremelimumab</a:t>
            </a:r>
            <a:r>
              <a:rPr lang="en-US" sz="2400" dirty="0"/>
              <a:t>)</a:t>
            </a:r>
          </a:p>
          <a:p>
            <a:pPr marL="225425" lvl="1" indent="-225425">
              <a:spcBef>
                <a:spcPts val="1200"/>
              </a:spcBef>
              <a:spcAft>
                <a:spcPts val="200"/>
              </a:spcAft>
              <a:buSzPct val="100000"/>
              <a:buFont typeface="Arial" panose="020B0604020202020204" pitchFamily="34" charset="0"/>
              <a:buChar char="•"/>
            </a:pPr>
            <a:r>
              <a:rPr lang="en-US" sz="2400" dirty="0"/>
              <a:t>Opened 10/2/17. Cohort 1 (acquired resistance) permanently closed and Cohort 2 (primary resistance) reopened to accrual on 11/6/19 after planned interim analysis.</a:t>
            </a:r>
          </a:p>
          <a:p>
            <a:pPr marL="225425" lvl="1" indent="-225425">
              <a:spcBef>
                <a:spcPts val="1200"/>
              </a:spcBef>
              <a:spcAft>
                <a:spcPts val="200"/>
              </a:spcAft>
              <a:buSzPct val="100000"/>
              <a:buFont typeface="Arial" panose="020B0604020202020204" pitchFamily="34" charset="0"/>
              <a:buChar char="•"/>
            </a:pPr>
            <a:r>
              <a:rPr lang="en-US" sz="2400" dirty="0"/>
              <a:t>66 patients enrolled </a:t>
            </a:r>
          </a:p>
          <a:p>
            <a:pPr marL="0" lvl="1" indent="0">
              <a:spcBef>
                <a:spcPts val="1200"/>
              </a:spcBef>
              <a:spcAft>
                <a:spcPts val="200"/>
              </a:spcAft>
              <a:buSzPct val="100000"/>
              <a:buNone/>
            </a:pPr>
            <a:r>
              <a:rPr lang="en-US" sz="2400" dirty="0"/>
              <a:t>(30 acquired, 36 primary resistance)</a:t>
            </a:r>
            <a:r>
              <a:rPr lang="en-US" sz="2400" b="1" u="sng" dirty="0"/>
              <a:t> </a:t>
            </a:r>
          </a:p>
          <a:p>
            <a:pPr marL="0" lvl="1" indent="0">
              <a:spcBef>
                <a:spcPts val="1200"/>
              </a:spcBef>
              <a:spcAft>
                <a:spcPts val="200"/>
              </a:spcAft>
              <a:buSzPct val="100000"/>
              <a:buNone/>
            </a:pPr>
            <a:r>
              <a:rPr lang="en-US" sz="2400" b="1" u="sng" dirty="0"/>
              <a:t>S1800A</a:t>
            </a:r>
            <a:r>
              <a:rPr lang="en-US" sz="2400" dirty="0"/>
              <a:t> </a:t>
            </a:r>
            <a:r>
              <a:rPr lang="en-US" sz="2200" dirty="0"/>
              <a:t>(ramucirumab + pembrolizumab v SOC)</a:t>
            </a:r>
          </a:p>
          <a:p>
            <a:pPr marL="225425" lvl="1" indent="-225425">
              <a:spcBef>
                <a:spcPts val="1200"/>
              </a:spcBef>
              <a:spcAft>
                <a:spcPts val="200"/>
              </a:spcAft>
              <a:buSzPct val="100000"/>
              <a:buFont typeface="Arial" panose="020B0604020202020204" pitchFamily="34" charset="0"/>
              <a:buChar char="•"/>
            </a:pPr>
            <a:r>
              <a:rPr lang="en-US" sz="2400" dirty="0"/>
              <a:t>Opened 5/17/19</a:t>
            </a:r>
          </a:p>
          <a:p>
            <a:pPr marL="225425" lvl="1" indent="-225425">
              <a:spcBef>
                <a:spcPts val="1200"/>
              </a:spcBef>
              <a:spcAft>
                <a:spcPts val="200"/>
              </a:spcAft>
              <a:buSzPct val="100000"/>
              <a:buFont typeface="Arial" panose="020B0604020202020204" pitchFamily="34" charset="0"/>
              <a:buChar char="•"/>
            </a:pPr>
            <a:r>
              <a:rPr lang="en-US" sz="2400" dirty="0"/>
              <a:t>74 patients enrolled</a:t>
            </a:r>
          </a:p>
        </p:txBody>
      </p:sp>
      <p:sp>
        <p:nvSpPr>
          <p:cNvPr id="7" name="Content Placeholder 6">
            <a:extLst>
              <a:ext uri="{FF2B5EF4-FFF2-40B4-BE49-F238E27FC236}">
                <a16:creationId xmlns:a16="http://schemas.microsoft.com/office/drawing/2014/main" id="{D76EDBEB-94E2-438D-B260-AF2DD170023B}"/>
              </a:ext>
            </a:extLst>
          </p:cNvPr>
          <p:cNvSpPr>
            <a:spLocks noGrp="1"/>
          </p:cNvSpPr>
          <p:nvPr>
            <p:ph sz="half" idx="2"/>
          </p:nvPr>
        </p:nvSpPr>
        <p:spPr>
          <a:xfrm>
            <a:off x="607498" y="1542246"/>
            <a:ext cx="5269887" cy="4332390"/>
          </a:xfrm>
        </p:spPr>
        <p:txBody>
          <a:bodyPr>
            <a:normAutofit fontScale="92500" lnSpcReduction="20000"/>
          </a:bodyPr>
          <a:lstStyle/>
          <a:p>
            <a:pPr marL="0" indent="0">
              <a:buNone/>
            </a:pPr>
            <a:r>
              <a:rPr lang="en-US" sz="2600" dirty="0">
                <a:solidFill>
                  <a:srgbClr val="0070C0"/>
                </a:solidFill>
              </a:rPr>
              <a:t>Biomarker-Driven</a:t>
            </a:r>
          </a:p>
          <a:p>
            <a:pPr marL="0" lvl="1" indent="0">
              <a:spcBef>
                <a:spcPts val="1200"/>
              </a:spcBef>
              <a:spcAft>
                <a:spcPts val="200"/>
              </a:spcAft>
              <a:buSzPct val="100000"/>
              <a:buNone/>
            </a:pPr>
            <a:r>
              <a:rPr lang="en-US" sz="2400" b="1" u="sng" dirty="0"/>
              <a:t>S1900A</a:t>
            </a:r>
            <a:r>
              <a:rPr lang="en-US" sz="2400" dirty="0"/>
              <a:t> (rucaparib)</a:t>
            </a:r>
            <a:endParaRPr lang="en-US" sz="2400" b="1" u="sng" dirty="0"/>
          </a:p>
          <a:p>
            <a:pPr marL="225425" lvl="1" indent="-225425">
              <a:spcBef>
                <a:spcPts val="1200"/>
              </a:spcBef>
              <a:spcAft>
                <a:spcPts val="200"/>
              </a:spcAft>
              <a:buSzPct val="100000"/>
              <a:buFont typeface="Arial" panose="020B0604020202020204" pitchFamily="34" charset="0"/>
              <a:buChar char="•"/>
            </a:pPr>
            <a:r>
              <a:rPr lang="en-US" sz="2400" dirty="0"/>
              <a:t>Opened 1/28/19</a:t>
            </a:r>
          </a:p>
          <a:p>
            <a:pPr marL="225425" lvl="1" indent="-225425">
              <a:spcBef>
                <a:spcPts val="1200"/>
              </a:spcBef>
              <a:spcAft>
                <a:spcPts val="200"/>
              </a:spcAft>
              <a:buSzPct val="100000"/>
              <a:buFont typeface="Arial" panose="020B0604020202020204" pitchFamily="34" charset="0"/>
              <a:buChar char="•"/>
            </a:pPr>
            <a:r>
              <a:rPr lang="en-US" sz="2400" dirty="0"/>
              <a:t>44 patients enrolled</a:t>
            </a:r>
          </a:p>
          <a:p>
            <a:pPr marL="0" lvl="1" indent="0">
              <a:spcBef>
                <a:spcPts val="1200"/>
              </a:spcBef>
              <a:spcAft>
                <a:spcPts val="200"/>
              </a:spcAft>
              <a:buSzPct val="100000"/>
              <a:buNone/>
            </a:pPr>
            <a:r>
              <a:rPr lang="en-US" sz="2400" dirty="0"/>
              <a:t>(17 squamous, 27 non-squamous or mixed)</a:t>
            </a:r>
          </a:p>
          <a:p>
            <a:pPr marL="0" lvl="1" indent="0">
              <a:spcBef>
                <a:spcPts val="1200"/>
              </a:spcBef>
              <a:spcAft>
                <a:spcPts val="200"/>
              </a:spcAft>
              <a:buClr>
                <a:srgbClr val="B2B2B2">
                  <a:lumMod val="50000"/>
                </a:srgbClr>
              </a:buClr>
              <a:buSzPct val="100000"/>
              <a:buNone/>
            </a:pPr>
            <a:r>
              <a:rPr lang="en-US" sz="2400" b="1" u="sng" dirty="0">
                <a:solidFill>
                  <a:prstClr val="black">
                    <a:lumMod val="75000"/>
                    <a:lumOff val="25000"/>
                  </a:prstClr>
                </a:solidFill>
              </a:rPr>
              <a:t>S1900C</a:t>
            </a:r>
            <a:r>
              <a:rPr lang="en-US" sz="2400" dirty="0">
                <a:solidFill>
                  <a:prstClr val="black">
                    <a:lumMod val="75000"/>
                    <a:lumOff val="25000"/>
                  </a:prstClr>
                </a:solidFill>
              </a:rPr>
              <a:t> (</a:t>
            </a:r>
            <a:r>
              <a:rPr lang="en-US" sz="2400" dirty="0" err="1">
                <a:solidFill>
                  <a:prstClr val="black">
                    <a:lumMod val="75000"/>
                    <a:lumOff val="25000"/>
                  </a:prstClr>
                </a:solidFill>
              </a:rPr>
              <a:t>talazoparib</a:t>
            </a:r>
            <a:r>
              <a:rPr lang="en-US" sz="2400" dirty="0">
                <a:solidFill>
                  <a:prstClr val="black">
                    <a:lumMod val="75000"/>
                    <a:lumOff val="25000"/>
                  </a:prstClr>
                </a:solidFill>
              </a:rPr>
              <a:t> + </a:t>
            </a:r>
            <a:r>
              <a:rPr lang="en-US" sz="2400" dirty="0" err="1">
                <a:solidFill>
                  <a:prstClr val="black">
                    <a:lumMod val="75000"/>
                    <a:lumOff val="25000"/>
                  </a:prstClr>
                </a:solidFill>
              </a:rPr>
              <a:t>avelumab</a:t>
            </a:r>
            <a:r>
              <a:rPr lang="en-US" sz="2400" dirty="0">
                <a:solidFill>
                  <a:prstClr val="black">
                    <a:lumMod val="75000"/>
                    <a:lumOff val="25000"/>
                  </a:prstClr>
                </a:solidFill>
              </a:rPr>
              <a:t>)</a:t>
            </a:r>
            <a:endParaRPr lang="en-US" sz="2400" b="1" u="sng" dirty="0">
              <a:solidFill>
                <a:prstClr val="black">
                  <a:lumMod val="75000"/>
                  <a:lumOff val="25000"/>
                </a:prstClr>
              </a:solidFill>
            </a:endParaRPr>
          </a:p>
          <a:p>
            <a:pPr marL="225425" lvl="1" indent="-225425">
              <a:spcBef>
                <a:spcPts val="1200"/>
              </a:spcBef>
              <a:spcAft>
                <a:spcPts val="200"/>
              </a:spcAft>
              <a:buClr>
                <a:srgbClr val="B2B2B2">
                  <a:lumMod val="50000"/>
                </a:srgbClr>
              </a:buClr>
              <a:buSzPct val="100000"/>
              <a:buFont typeface="Arial" panose="020B0604020202020204" pitchFamily="34" charset="0"/>
              <a:buChar char="•"/>
            </a:pPr>
            <a:r>
              <a:rPr lang="en-US" sz="2400" dirty="0">
                <a:solidFill>
                  <a:prstClr val="black">
                    <a:lumMod val="75000"/>
                    <a:lumOff val="25000"/>
                  </a:prstClr>
                </a:solidFill>
              </a:rPr>
              <a:t>Opened 1/16/20</a:t>
            </a:r>
          </a:p>
          <a:p>
            <a:pPr marL="225425" lvl="1" indent="-225425">
              <a:spcBef>
                <a:spcPts val="1200"/>
              </a:spcBef>
              <a:spcAft>
                <a:spcPts val="200"/>
              </a:spcAft>
              <a:buClr>
                <a:srgbClr val="B2B2B2">
                  <a:lumMod val="50000"/>
                </a:srgbClr>
              </a:buClr>
              <a:buSzPct val="100000"/>
              <a:buFont typeface="Arial" panose="020B0604020202020204" pitchFamily="34" charset="0"/>
              <a:buChar char="•"/>
            </a:pPr>
            <a:r>
              <a:rPr lang="en-US" sz="2400" dirty="0">
                <a:solidFill>
                  <a:prstClr val="black">
                    <a:lumMod val="75000"/>
                    <a:lumOff val="25000"/>
                  </a:prstClr>
                </a:solidFill>
              </a:rPr>
              <a:t>6 sub-study assignments</a:t>
            </a:r>
          </a:p>
          <a:p>
            <a:pPr marL="0" lvl="1" indent="0">
              <a:spcBef>
                <a:spcPts val="1200"/>
              </a:spcBef>
              <a:spcAft>
                <a:spcPts val="200"/>
              </a:spcAft>
              <a:buClr>
                <a:srgbClr val="B2B2B2">
                  <a:lumMod val="50000"/>
                </a:srgbClr>
              </a:buClr>
              <a:buSzPct val="100000"/>
              <a:buNone/>
            </a:pPr>
            <a:r>
              <a:rPr lang="en-US" sz="2400" b="1" u="sng" dirty="0">
                <a:solidFill>
                  <a:prstClr val="black">
                    <a:lumMod val="75000"/>
                    <a:lumOff val="25000"/>
                  </a:prstClr>
                </a:solidFill>
              </a:rPr>
              <a:t>S1900B</a:t>
            </a:r>
            <a:r>
              <a:rPr lang="en-US" sz="2400" dirty="0">
                <a:solidFill>
                  <a:prstClr val="black">
                    <a:lumMod val="75000"/>
                    <a:lumOff val="25000"/>
                  </a:prstClr>
                </a:solidFill>
              </a:rPr>
              <a:t> (LOXO-292)</a:t>
            </a:r>
            <a:endParaRPr lang="en-US" sz="2400" b="1" u="sng" dirty="0">
              <a:solidFill>
                <a:prstClr val="black">
                  <a:lumMod val="75000"/>
                  <a:lumOff val="25000"/>
                </a:prstClr>
              </a:solidFill>
            </a:endParaRPr>
          </a:p>
          <a:p>
            <a:pPr marL="225425" lvl="1" indent="-225425">
              <a:spcBef>
                <a:spcPts val="1200"/>
              </a:spcBef>
              <a:spcAft>
                <a:spcPts val="200"/>
              </a:spcAft>
              <a:buClr>
                <a:srgbClr val="B2B2B2">
                  <a:lumMod val="50000"/>
                </a:srgbClr>
              </a:buClr>
              <a:buSzPct val="100000"/>
              <a:buFont typeface="Arial" panose="020B0604020202020204" pitchFamily="34" charset="0"/>
              <a:buChar char="•"/>
            </a:pPr>
            <a:r>
              <a:rPr lang="en-US" sz="2400" dirty="0">
                <a:solidFill>
                  <a:prstClr val="black">
                    <a:lumMod val="75000"/>
                    <a:lumOff val="25000"/>
                  </a:prstClr>
                </a:solidFill>
              </a:rPr>
              <a:t>Opened 2/10/20</a:t>
            </a:r>
          </a:p>
          <a:p>
            <a:pPr marL="0" lvl="1" indent="0">
              <a:spcBef>
                <a:spcPts val="1200"/>
              </a:spcBef>
              <a:spcAft>
                <a:spcPts val="200"/>
              </a:spcAft>
              <a:buClr>
                <a:srgbClr val="B2B2B2">
                  <a:lumMod val="50000"/>
                </a:srgbClr>
              </a:buClr>
              <a:buSzPct val="100000"/>
              <a:buNone/>
            </a:pPr>
            <a:endParaRPr lang="en-US" sz="2400" dirty="0">
              <a:solidFill>
                <a:prstClr val="black">
                  <a:lumMod val="75000"/>
                  <a:lumOff val="25000"/>
                </a:prstClr>
              </a:solidFill>
            </a:endParaRPr>
          </a:p>
          <a:p>
            <a:pPr marL="0" lvl="1" indent="0">
              <a:spcBef>
                <a:spcPts val="1200"/>
              </a:spcBef>
              <a:spcAft>
                <a:spcPts val="200"/>
              </a:spcAft>
              <a:buClr>
                <a:srgbClr val="B2B2B2">
                  <a:lumMod val="50000"/>
                </a:srgbClr>
              </a:buClr>
              <a:buSzPct val="100000"/>
              <a:buNone/>
            </a:pPr>
            <a:endParaRPr lang="en-US" sz="2400" dirty="0">
              <a:solidFill>
                <a:prstClr val="black">
                  <a:lumMod val="75000"/>
                  <a:lumOff val="25000"/>
                </a:prstClr>
              </a:solidFill>
            </a:endParaRPr>
          </a:p>
          <a:p>
            <a:pPr marL="0" lvl="1" indent="0">
              <a:spcBef>
                <a:spcPts val="1200"/>
              </a:spcBef>
              <a:spcAft>
                <a:spcPts val="200"/>
              </a:spcAft>
              <a:buSzPct val="100000"/>
              <a:buNone/>
            </a:pPr>
            <a:endParaRPr lang="en-US" sz="2600" dirty="0">
              <a:solidFill>
                <a:srgbClr val="0070C0"/>
              </a:solidFill>
            </a:endParaRPr>
          </a:p>
        </p:txBody>
      </p:sp>
      <p:sp>
        <p:nvSpPr>
          <p:cNvPr id="4" name="Slide Number Placeholder 3">
            <a:extLst>
              <a:ext uri="{FF2B5EF4-FFF2-40B4-BE49-F238E27FC236}">
                <a16:creationId xmlns:a16="http://schemas.microsoft.com/office/drawing/2014/main" id="{6453AFB3-E26A-4F24-8E2C-F0E9608869C4}"/>
              </a:ext>
            </a:extLst>
          </p:cNvPr>
          <p:cNvSpPr>
            <a:spLocks noGrp="1"/>
          </p:cNvSpPr>
          <p:nvPr>
            <p:ph type="sldNum" sz="quarter" idx="12"/>
          </p:nvPr>
        </p:nvSpPr>
        <p:spPr/>
        <p:txBody>
          <a:bodyPr/>
          <a:lstStyle/>
          <a:p>
            <a:r>
              <a:rPr lang="en-US" dirty="0"/>
              <a:t>Slide </a:t>
            </a:r>
            <a:fld id="{629637A9-119A-49DA-BD12-AAC58B377D80}" type="slidenum">
              <a:rPr lang="en-US" smtClean="0"/>
              <a:pPr/>
              <a:t>6</a:t>
            </a:fld>
            <a:endParaRPr lang="en-US" dirty="0"/>
          </a:p>
        </p:txBody>
      </p:sp>
      <p:sp>
        <p:nvSpPr>
          <p:cNvPr id="5" name="TextBox 4">
            <a:extLst>
              <a:ext uri="{FF2B5EF4-FFF2-40B4-BE49-F238E27FC236}">
                <a16:creationId xmlns:a16="http://schemas.microsoft.com/office/drawing/2014/main" id="{D8549CFA-5B43-4177-B8C8-0AAF77784B41}"/>
              </a:ext>
            </a:extLst>
          </p:cNvPr>
          <p:cNvSpPr txBox="1"/>
          <p:nvPr/>
        </p:nvSpPr>
        <p:spPr>
          <a:xfrm>
            <a:off x="9576262" y="660198"/>
            <a:ext cx="1579418" cy="646331"/>
          </a:xfrm>
          <a:prstGeom prst="rect">
            <a:avLst/>
          </a:prstGeom>
          <a:noFill/>
          <a:ln>
            <a:solidFill>
              <a:srgbClr val="4F81BD"/>
            </a:solidFill>
          </a:ln>
        </p:spPr>
        <p:txBody>
          <a:bodyPr wrap="square" rtlCol="0">
            <a:spAutoFit/>
          </a:bodyPr>
          <a:lstStyle/>
          <a:p>
            <a:pPr algn="ctr"/>
            <a:r>
              <a:rPr lang="en-US" dirty="0"/>
              <a:t>Accrual as of 2/5/20</a:t>
            </a:r>
          </a:p>
        </p:txBody>
      </p:sp>
    </p:spTree>
    <p:extLst>
      <p:ext uri="{BB962C8B-B14F-4D97-AF65-F5344CB8AC3E}">
        <p14:creationId xmlns:p14="http://schemas.microsoft.com/office/powerpoint/2010/main" val="2302211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D44389-A118-4201-B124-AB4E69C947E1}"/>
              </a:ext>
            </a:extLst>
          </p:cNvPr>
          <p:cNvSpPr>
            <a:spLocks noGrp="1"/>
          </p:cNvSpPr>
          <p:nvPr>
            <p:ph type="title"/>
          </p:nvPr>
        </p:nvSpPr>
        <p:spPr/>
        <p:txBody>
          <a:bodyPr/>
          <a:lstStyle/>
          <a:p>
            <a:r>
              <a:rPr lang="en-US" dirty="0"/>
              <a:t>Anticipated Future Studies</a:t>
            </a:r>
          </a:p>
        </p:txBody>
      </p:sp>
      <p:sp>
        <p:nvSpPr>
          <p:cNvPr id="7" name="Content Placeholder 6">
            <a:extLst>
              <a:ext uri="{FF2B5EF4-FFF2-40B4-BE49-F238E27FC236}">
                <a16:creationId xmlns:a16="http://schemas.microsoft.com/office/drawing/2014/main" id="{927A55B7-4B74-4178-844B-B014E785EDC4}"/>
              </a:ext>
            </a:extLst>
          </p:cNvPr>
          <p:cNvSpPr>
            <a:spLocks noGrp="1"/>
          </p:cNvSpPr>
          <p:nvPr>
            <p:ph sz="half" idx="1"/>
          </p:nvPr>
        </p:nvSpPr>
        <p:spPr>
          <a:xfrm>
            <a:off x="599090" y="1642532"/>
            <a:ext cx="5183700" cy="4950773"/>
          </a:xfrm>
        </p:spPr>
        <p:txBody>
          <a:bodyPr>
            <a:normAutofit/>
          </a:bodyPr>
          <a:lstStyle/>
          <a:p>
            <a:pPr marL="0" indent="0">
              <a:buNone/>
            </a:pPr>
            <a:r>
              <a:rPr lang="en-US" sz="2200" b="1" dirty="0">
                <a:solidFill>
                  <a:srgbClr val="0070C0"/>
                </a:solidFill>
              </a:rPr>
              <a:t>Sub-Study </a:t>
            </a:r>
            <a:r>
              <a:rPr lang="en-US" sz="2200" b="1" u="sng" dirty="0">
                <a:solidFill>
                  <a:srgbClr val="0070C0"/>
                </a:solidFill>
              </a:rPr>
              <a:t>Protocols</a:t>
            </a:r>
            <a:r>
              <a:rPr lang="en-US" sz="2200" b="1" dirty="0">
                <a:solidFill>
                  <a:srgbClr val="0070C0"/>
                </a:solidFill>
              </a:rPr>
              <a:t> in Development</a:t>
            </a:r>
          </a:p>
          <a:p>
            <a:pPr marL="0" indent="0">
              <a:buNone/>
            </a:pPr>
            <a:r>
              <a:rPr lang="en-US" b="1" u="sng" dirty="0"/>
              <a:t>S1900D</a:t>
            </a:r>
            <a:r>
              <a:rPr lang="en-US" dirty="0"/>
              <a:t> (TAK-228 + docetaxel v SOC)</a:t>
            </a:r>
          </a:p>
          <a:p>
            <a:pPr>
              <a:buFont typeface="Arial" panose="020B0604020202020204" pitchFamily="34" charset="0"/>
              <a:buChar char="•"/>
            </a:pPr>
            <a:r>
              <a:rPr lang="en-US" dirty="0"/>
              <a:t>Biomarker-Driven, squamous</a:t>
            </a:r>
          </a:p>
          <a:p>
            <a:pPr>
              <a:buFont typeface="Arial" panose="020B0604020202020204" pitchFamily="34" charset="0"/>
              <a:buChar char="•"/>
            </a:pPr>
            <a:r>
              <a:rPr lang="en-US" dirty="0"/>
              <a:t>NFE2L2 or KEAP1 positive</a:t>
            </a:r>
          </a:p>
          <a:p>
            <a:pPr>
              <a:buFont typeface="Arial" panose="020B0604020202020204" pitchFamily="34" charset="0"/>
              <a:buChar char="•"/>
            </a:pPr>
            <a:r>
              <a:rPr lang="en-US" dirty="0"/>
              <a:t>Anticipated Q1 2020</a:t>
            </a:r>
          </a:p>
          <a:p>
            <a:pPr>
              <a:buFont typeface="Arial" panose="020B0604020202020204" pitchFamily="34" charset="0"/>
              <a:buChar char="•"/>
            </a:pPr>
            <a:endParaRPr lang="en-US" dirty="0"/>
          </a:p>
        </p:txBody>
      </p:sp>
      <p:sp>
        <p:nvSpPr>
          <p:cNvPr id="8" name="Content Placeholder 7">
            <a:extLst>
              <a:ext uri="{FF2B5EF4-FFF2-40B4-BE49-F238E27FC236}">
                <a16:creationId xmlns:a16="http://schemas.microsoft.com/office/drawing/2014/main" id="{42CDD8DE-C46B-406E-98BE-D4FE88BDE530}"/>
              </a:ext>
            </a:extLst>
          </p:cNvPr>
          <p:cNvSpPr>
            <a:spLocks noGrp="1"/>
          </p:cNvSpPr>
          <p:nvPr>
            <p:ph sz="half" idx="2"/>
          </p:nvPr>
        </p:nvSpPr>
        <p:spPr>
          <a:xfrm>
            <a:off x="5885793" y="1642532"/>
            <a:ext cx="5269887" cy="4802097"/>
          </a:xfrm>
        </p:spPr>
        <p:txBody>
          <a:bodyPr>
            <a:normAutofit/>
          </a:bodyPr>
          <a:lstStyle/>
          <a:p>
            <a:pPr marL="0" indent="0">
              <a:buNone/>
            </a:pPr>
            <a:r>
              <a:rPr lang="en-US" sz="2200" b="1" dirty="0">
                <a:solidFill>
                  <a:srgbClr val="0070C0"/>
                </a:solidFill>
              </a:rPr>
              <a:t>Sub-Study </a:t>
            </a:r>
            <a:r>
              <a:rPr lang="en-US" sz="2200" b="1" u="sng" dirty="0">
                <a:solidFill>
                  <a:srgbClr val="0070C0"/>
                </a:solidFill>
              </a:rPr>
              <a:t>Concepts</a:t>
            </a:r>
            <a:r>
              <a:rPr lang="en-US" sz="2200" b="1" dirty="0">
                <a:solidFill>
                  <a:srgbClr val="0070C0"/>
                </a:solidFill>
              </a:rPr>
              <a:t> in Development</a:t>
            </a:r>
          </a:p>
          <a:p>
            <a:pPr marL="0" indent="0">
              <a:buNone/>
            </a:pPr>
            <a:r>
              <a:rPr lang="en-US" b="1" u="sng" dirty="0"/>
              <a:t>S1800B</a:t>
            </a:r>
            <a:r>
              <a:rPr lang="en-US" dirty="0"/>
              <a:t> (TSR-022/</a:t>
            </a:r>
            <a:r>
              <a:rPr lang="en-US" dirty="0" err="1"/>
              <a:t>dostarlimab</a:t>
            </a:r>
            <a:r>
              <a:rPr lang="en-US" dirty="0"/>
              <a:t>/niraparib)</a:t>
            </a:r>
          </a:p>
          <a:p>
            <a:pPr>
              <a:buFont typeface="Arial" panose="020B0604020202020204" pitchFamily="34" charset="0"/>
              <a:buChar char="•"/>
            </a:pPr>
            <a:r>
              <a:rPr lang="en-US" dirty="0"/>
              <a:t>Non-match</a:t>
            </a:r>
          </a:p>
          <a:p>
            <a:pPr>
              <a:buFont typeface="Arial" panose="020B0604020202020204" pitchFamily="34" charset="0"/>
              <a:buChar char="•"/>
            </a:pPr>
            <a:r>
              <a:rPr lang="en-US" dirty="0"/>
              <a:t>On hold</a:t>
            </a:r>
          </a:p>
          <a:p>
            <a:pPr marL="0" indent="0">
              <a:buNone/>
            </a:pPr>
            <a:r>
              <a:rPr lang="en-US" b="1" u="sng" dirty="0"/>
              <a:t>S1800C</a:t>
            </a:r>
            <a:r>
              <a:rPr lang="en-US" dirty="0"/>
              <a:t> (</a:t>
            </a:r>
            <a:r>
              <a:rPr lang="en-US" dirty="0" err="1"/>
              <a:t>entinostat</a:t>
            </a:r>
            <a:r>
              <a:rPr lang="en-US" dirty="0"/>
              <a:t> + pembrolizumab)</a:t>
            </a:r>
          </a:p>
          <a:p>
            <a:pPr>
              <a:buFont typeface="Arial" panose="020B0604020202020204" pitchFamily="34" charset="0"/>
              <a:buChar char="•"/>
            </a:pPr>
            <a:r>
              <a:rPr lang="en-US" dirty="0"/>
              <a:t>Non-match, checkpoint refractory</a:t>
            </a:r>
          </a:p>
          <a:p>
            <a:pPr marL="0" indent="0">
              <a:buNone/>
            </a:pPr>
            <a:r>
              <a:rPr lang="en-US" b="1" u="sng" dirty="0"/>
              <a:t>S1900E</a:t>
            </a:r>
            <a:r>
              <a:rPr lang="en-US" dirty="0"/>
              <a:t> (AMG-510)</a:t>
            </a:r>
          </a:p>
          <a:p>
            <a:pPr>
              <a:buFont typeface="Arial" panose="020B0604020202020204" pitchFamily="34" charset="0"/>
              <a:buChar char="•"/>
            </a:pPr>
            <a:r>
              <a:rPr lang="en-US" dirty="0"/>
              <a:t>Biomarker-Driven, all NSCLC</a:t>
            </a:r>
          </a:p>
          <a:p>
            <a:pPr>
              <a:buFont typeface="Arial" panose="020B0604020202020204" pitchFamily="34" charset="0"/>
              <a:buChar char="•"/>
            </a:pPr>
            <a:r>
              <a:rPr lang="en-US" dirty="0"/>
              <a:t>KRAS</a:t>
            </a:r>
            <a:r>
              <a:rPr lang="en-US" baseline="30000" dirty="0"/>
              <a:t>G12C </a:t>
            </a:r>
            <a:r>
              <a:rPr lang="en-US" dirty="0"/>
              <a:t>&amp; co-mutations in TP53, LKB1/STK11 and others</a:t>
            </a:r>
          </a:p>
          <a:p>
            <a:pPr marL="0" indent="0">
              <a:buNone/>
            </a:pP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D048EA90-C708-45ED-8F07-B05D550B08A4}"/>
              </a:ext>
            </a:extLst>
          </p:cNvPr>
          <p:cNvSpPr>
            <a:spLocks noGrp="1"/>
          </p:cNvSpPr>
          <p:nvPr>
            <p:ph type="sldNum" sz="quarter" idx="12"/>
          </p:nvPr>
        </p:nvSpPr>
        <p:spPr/>
        <p:txBody>
          <a:bodyPr/>
          <a:lstStyle/>
          <a:p>
            <a:r>
              <a:rPr lang="en-US"/>
              <a:t>Slide </a:t>
            </a:r>
            <a:fld id="{4FAB73BC-B049-4115-A692-8D63A059BFB8}" type="slidenum">
              <a:rPr lang="en-US" smtClean="0"/>
              <a:pPr/>
              <a:t>7</a:t>
            </a:fld>
            <a:endParaRPr lang="en-US" dirty="0"/>
          </a:p>
        </p:txBody>
      </p:sp>
    </p:spTree>
    <p:extLst>
      <p:ext uri="{BB962C8B-B14F-4D97-AF65-F5344CB8AC3E}">
        <p14:creationId xmlns:p14="http://schemas.microsoft.com/office/powerpoint/2010/main" val="565471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p:txBody>
          <a:bodyPr>
            <a:normAutofit/>
          </a:bodyPr>
          <a:lstStyle/>
          <a:p>
            <a:r>
              <a:rPr lang="en-US" dirty="0"/>
              <a:t>S1900C</a:t>
            </a:r>
            <a:br>
              <a:rPr lang="en-US" dirty="0"/>
            </a:br>
            <a:r>
              <a:rPr lang="en-US" sz="2400" dirty="0">
                <a:solidFill>
                  <a:prstClr val="black">
                    <a:lumMod val="85000"/>
                    <a:lumOff val="15000"/>
                  </a:prstClr>
                </a:solidFill>
              </a:rPr>
              <a:t>A Phase II Study of </a:t>
            </a:r>
            <a:r>
              <a:rPr lang="en-US" sz="2400" dirty="0" err="1">
                <a:solidFill>
                  <a:prstClr val="black">
                    <a:lumMod val="85000"/>
                    <a:lumOff val="15000"/>
                  </a:prstClr>
                </a:solidFill>
              </a:rPr>
              <a:t>Talazoparib</a:t>
            </a:r>
            <a:r>
              <a:rPr lang="en-US" sz="2400" dirty="0">
                <a:solidFill>
                  <a:prstClr val="black">
                    <a:lumMod val="85000"/>
                    <a:lumOff val="15000"/>
                  </a:prstClr>
                </a:solidFill>
              </a:rPr>
              <a:t> Plus </a:t>
            </a:r>
            <a:r>
              <a:rPr lang="en-US" sz="2400" dirty="0" err="1">
                <a:solidFill>
                  <a:prstClr val="black">
                    <a:lumMod val="85000"/>
                    <a:lumOff val="15000"/>
                  </a:prstClr>
                </a:solidFill>
              </a:rPr>
              <a:t>Avelumab</a:t>
            </a:r>
            <a:r>
              <a:rPr lang="en-US" sz="2400" dirty="0">
                <a:solidFill>
                  <a:prstClr val="black">
                    <a:lumMod val="85000"/>
                    <a:lumOff val="15000"/>
                  </a:prstClr>
                </a:solidFill>
              </a:rPr>
              <a:t> in Patients with Stage IV or Recurrent Non-Squamous Cell Lung Cancer  Bearing Pathogenic STK11 Genomic Alterations</a:t>
            </a:r>
            <a:endParaRPr lang="en-US" sz="2200" dirty="0"/>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1097280" y="4694544"/>
            <a:ext cx="10058400" cy="1643427"/>
          </a:xfrm>
        </p:spPr>
        <p:txBody>
          <a:bodyPr>
            <a:normAutofit/>
          </a:bodyPr>
          <a:lstStyle/>
          <a:p>
            <a:r>
              <a:rPr lang="en-US" dirty="0" err="1">
                <a:solidFill>
                  <a:schemeClr val="tx1">
                    <a:lumMod val="85000"/>
                    <a:lumOff val="15000"/>
                  </a:schemeClr>
                </a:solidFill>
              </a:rPr>
              <a:t>Ferdinandos</a:t>
            </a:r>
            <a:r>
              <a:rPr lang="en-US" dirty="0">
                <a:solidFill>
                  <a:schemeClr val="tx1">
                    <a:lumMod val="85000"/>
                    <a:lumOff val="15000"/>
                  </a:schemeClr>
                </a:solidFill>
              </a:rPr>
              <a:t> </a:t>
            </a:r>
            <a:r>
              <a:rPr lang="en-US" dirty="0" err="1">
                <a:solidFill>
                  <a:schemeClr val="tx1">
                    <a:lumMod val="85000"/>
                    <a:lumOff val="15000"/>
                  </a:schemeClr>
                </a:solidFill>
              </a:rPr>
              <a:t>Skoulidis</a:t>
            </a:r>
            <a:r>
              <a:rPr lang="en-US" dirty="0">
                <a:solidFill>
                  <a:schemeClr val="tx1">
                    <a:lumMod val="85000"/>
                    <a:lumOff val="15000"/>
                  </a:schemeClr>
                </a:solidFill>
              </a:rPr>
              <a:t>, MD, PhD, MRCP, Study Chair</a:t>
            </a:r>
          </a:p>
          <a:p>
            <a:r>
              <a:rPr lang="en-US" dirty="0">
                <a:solidFill>
                  <a:schemeClr val="tx1">
                    <a:lumMod val="85000"/>
                    <a:lumOff val="15000"/>
                  </a:schemeClr>
                </a:solidFill>
              </a:rPr>
              <a:t>J. Marie Suga, MD, MPH, </a:t>
            </a:r>
            <a:r>
              <a:rPr lang="en-US" dirty="0"/>
              <a:t>Study Co-</a:t>
            </a:r>
            <a:r>
              <a:rPr lang="en-US" dirty="0" err="1"/>
              <a:t>ChaiR</a:t>
            </a:r>
            <a:endParaRPr lang="en-US" dirty="0"/>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r>
              <a:rPr lang="en-US"/>
              <a:t>Slide </a:t>
            </a:r>
            <a:fld id="{4FAB73BC-B049-4115-A692-8D63A059BFB8}" type="slidenum">
              <a:rPr lang="en-US" smtClean="0"/>
              <a:pPr/>
              <a:t>8</a:t>
            </a:fld>
            <a:endParaRPr lang="en-US" dirty="0"/>
          </a:p>
        </p:txBody>
      </p:sp>
      <p:sp>
        <p:nvSpPr>
          <p:cNvPr id="7" name="Explosion: 8 Points 6">
            <a:extLst>
              <a:ext uri="{FF2B5EF4-FFF2-40B4-BE49-F238E27FC236}">
                <a16:creationId xmlns:a16="http://schemas.microsoft.com/office/drawing/2014/main" id="{711B452E-C622-44DD-8C4B-8CA2E8A5FF49}"/>
              </a:ext>
            </a:extLst>
          </p:cNvPr>
          <p:cNvSpPr/>
          <p:nvPr/>
        </p:nvSpPr>
        <p:spPr>
          <a:xfrm>
            <a:off x="7420185" y="108285"/>
            <a:ext cx="3985752" cy="3320716"/>
          </a:xfrm>
          <a:prstGeom prst="irregularSeal1">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rPr>
              <a:t>Activated 1/16/20</a:t>
            </a:r>
          </a:p>
        </p:txBody>
      </p:sp>
    </p:spTree>
    <p:extLst>
      <p:ext uri="{BB962C8B-B14F-4D97-AF65-F5344CB8AC3E}">
        <p14:creationId xmlns:p14="http://schemas.microsoft.com/office/powerpoint/2010/main" val="3361230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7570-F74C-4F2F-95B5-3B54DCBF349A}"/>
              </a:ext>
            </a:extLst>
          </p:cNvPr>
          <p:cNvSpPr>
            <a:spLocks noGrp="1"/>
          </p:cNvSpPr>
          <p:nvPr>
            <p:ph type="title"/>
          </p:nvPr>
        </p:nvSpPr>
        <p:spPr/>
        <p:txBody>
          <a:bodyPr/>
          <a:lstStyle/>
          <a:p>
            <a:r>
              <a:rPr lang="en-US" dirty="0"/>
              <a:t>S1900C Background</a:t>
            </a:r>
          </a:p>
        </p:txBody>
      </p:sp>
      <p:sp>
        <p:nvSpPr>
          <p:cNvPr id="3" name="Content Placeholder 2">
            <a:extLst>
              <a:ext uri="{FF2B5EF4-FFF2-40B4-BE49-F238E27FC236}">
                <a16:creationId xmlns:a16="http://schemas.microsoft.com/office/drawing/2014/main" id="{0525007C-1CB6-4E43-9F13-BD430C6F9192}"/>
              </a:ext>
            </a:extLst>
          </p:cNvPr>
          <p:cNvSpPr>
            <a:spLocks noGrp="1"/>
          </p:cNvSpPr>
          <p:nvPr>
            <p:ph idx="1"/>
          </p:nvPr>
        </p:nvSpPr>
        <p:spPr>
          <a:xfrm>
            <a:off x="609600" y="1649186"/>
            <a:ext cx="10546080" cy="4686299"/>
          </a:xfrm>
        </p:spPr>
        <p:txBody>
          <a:bodyPr>
            <a:normAutofit fontScale="92500" lnSpcReduction="10000"/>
          </a:bodyPr>
          <a:lstStyle/>
          <a:p>
            <a:pPr>
              <a:lnSpc>
                <a:spcPct val="100000"/>
              </a:lnSpc>
            </a:pPr>
            <a:r>
              <a:rPr lang="en-US" sz="2200" i="1" dirty="0"/>
              <a:t>STK11</a:t>
            </a:r>
            <a:r>
              <a:rPr lang="en-US" sz="2200" dirty="0"/>
              <a:t> mutations are one of the most commonly seen alterations in NSCLC, estimated in ~ 17% of all lung adenocarcinomas.</a:t>
            </a:r>
          </a:p>
          <a:p>
            <a:pPr>
              <a:lnSpc>
                <a:spcPct val="100000"/>
              </a:lnSpc>
            </a:pPr>
            <a:r>
              <a:rPr lang="en-US" sz="2200" i="1" dirty="0"/>
              <a:t>STK11</a:t>
            </a:r>
            <a:r>
              <a:rPr lang="en-US" sz="2200" dirty="0"/>
              <a:t> genomic alterations frequently co-occur with </a:t>
            </a:r>
            <a:r>
              <a:rPr lang="en-US" sz="2200" i="1" dirty="0"/>
              <a:t>KRAS</a:t>
            </a:r>
            <a:r>
              <a:rPr lang="en-US" sz="2200" dirty="0"/>
              <a:t> mutations in non-squamous NSCLC</a:t>
            </a:r>
          </a:p>
          <a:p>
            <a:pPr lvl="1">
              <a:lnSpc>
                <a:spcPct val="100000"/>
              </a:lnSpc>
            </a:pPr>
            <a:r>
              <a:rPr lang="en-US" sz="2000" dirty="0"/>
              <a:t>~25% of </a:t>
            </a:r>
            <a:r>
              <a:rPr lang="en-US" sz="2000" i="1" dirty="0"/>
              <a:t>KRAS-</a:t>
            </a:r>
            <a:r>
              <a:rPr lang="en-US" sz="2000" dirty="0"/>
              <a:t>mutant NSCLC harbor </a:t>
            </a:r>
            <a:r>
              <a:rPr lang="en-US" sz="2000" i="1" dirty="0"/>
              <a:t>STK11</a:t>
            </a:r>
            <a:r>
              <a:rPr lang="en-US" sz="2000" dirty="0"/>
              <a:t> co-mutations</a:t>
            </a:r>
          </a:p>
          <a:p>
            <a:pPr>
              <a:lnSpc>
                <a:spcPct val="100000"/>
              </a:lnSpc>
            </a:pPr>
            <a:r>
              <a:rPr lang="en-US" sz="2200" i="1" dirty="0"/>
              <a:t>STK11 </a:t>
            </a:r>
            <a:r>
              <a:rPr lang="en-US" sz="2200" dirty="0"/>
              <a:t>genomic alterations are a key mediator of the “cold” or non-T-cell-inflamed tumor immune microenvironment and a major driver of </a:t>
            </a:r>
            <a:r>
              <a:rPr lang="en-US" sz="2200" i="1" dirty="0"/>
              <a:t>de novo </a:t>
            </a:r>
            <a:r>
              <a:rPr lang="en-US" sz="2200" dirty="0"/>
              <a:t>resistance to anti-PD-1/anti-PD-L1 inhibitor therapy in non-squamous NSCLC. This effect occurs despite </a:t>
            </a:r>
            <a:r>
              <a:rPr lang="en-US" sz="2200" i="1" dirty="0"/>
              <a:t>STK11</a:t>
            </a:r>
            <a:r>
              <a:rPr lang="en-US" sz="2200" dirty="0"/>
              <a:t>-mutant tumors exhibiting intermediate TMB. </a:t>
            </a:r>
          </a:p>
          <a:p>
            <a:pPr>
              <a:lnSpc>
                <a:spcPct val="100000"/>
              </a:lnSpc>
            </a:pPr>
            <a:r>
              <a:rPr lang="en-US" sz="2200" dirty="0"/>
              <a:t>PARP inhibitors have been shown to  engage innate immune signaling and enhance anti-tumor immunity and can synergize with anti-PD-1/anti-PD-L1 therapy in preclinical models. STK11 loss is associated with increased sensitivity to PARP inhibition in several </a:t>
            </a:r>
            <a:r>
              <a:rPr lang="en-US" sz="2200" i="1" dirty="0"/>
              <a:t>STK11</a:t>
            </a:r>
            <a:r>
              <a:rPr lang="en-US" sz="2200" dirty="0"/>
              <a:t> isogenic cell lines. </a:t>
            </a:r>
          </a:p>
          <a:p>
            <a:pPr>
              <a:lnSpc>
                <a:spcPct val="100000"/>
              </a:lnSpc>
            </a:pPr>
            <a:r>
              <a:rPr lang="en-US" sz="2200" dirty="0"/>
              <a:t>Therefore combination of </a:t>
            </a:r>
            <a:r>
              <a:rPr lang="en-US" sz="2200" dirty="0" err="1"/>
              <a:t>talazoparib</a:t>
            </a:r>
            <a:r>
              <a:rPr lang="en-US" sz="2200" dirty="0"/>
              <a:t> and </a:t>
            </a:r>
            <a:r>
              <a:rPr lang="en-US" sz="2200" dirty="0" err="1"/>
              <a:t>avelumab</a:t>
            </a:r>
            <a:r>
              <a:rPr lang="en-US" sz="2200" dirty="0"/>
              <a:t> represents a rational therapeutic strategy  in non-squamous NSCLC harboring inactivating genomic alterations in </a:t>
            </a:r>
            <a:r>
              <a:rPr lang="en-US" sz="2200" i="1" dirty="0"/>
              <a:t>STK11</a:t>
            </a:r>
            <a:r>
              <a:rPr lang="en-US" sz="2200" dirty="0"/>
              <a:t>. </a:t>
            </a:r>
            <a:endParaRPr lang="en-US" dirty="0"/>
          </a:p>
        </p:txBody>
      </p:sp>
      <p:sp>
        <p:nvSpPr>
          <p:cNvPr id="4" name="Slide Number Placeholder 3">
            <a:extLst>
              <a:ext uri="{FF2B5EF4-FFF2-40B4-BE49-F238E27FC236}">
                <a16:creationId xmlns:a16="http://schemas.microsoft.com/office/drawing/2014/main" id="{6957679C-6B34-4936-AE8D-E785EDD4B1B1}"/>
              </a:ext>
            </a:extLst>
          </p:cNvPr>
          <p:cNvSpPr>
            <a:spLocks noGrp="1"/>
          </p:cNvSpPr>
          <p:nvPr>
            <p:ph type="sldNum" sz="quarter" idx="12"/>
          </p:nvPr>
        </p:nvSpPr>
        <p:spPr/>
        <p:txBody>
          <a:bodyPr/>
          <a:lstStyle/>
          <a:p>
            <a:r>
              <a:rPr lang="en-US" dirty="0"/>
              <a:t>Slide </a:t>
            </a:r>
            <a:fld id="{629637A9-119A-49DA-BD12-AAC58B377D80}" type="slidenum">
              <a:rPr lang="en-US" smtClean="0"/>
              <a:pPr/>
              <a:t>9</a:t>
            </a:fld>
            <a:endParaRPr lang="en-US" dirty="0"/>
          </a:p>
        </p:txBody>
      </p:sp>
    </p:spTree>
    <p:extLst>
      <p:ext uri="{BB962C8B-B14F-4D97-AF65-F5344CB8AC3E}">
        <p14:creationId xmlns:p14="http://schemas.microsoft.com/office/powerpoint/2010/main" val="3195446700"/>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1_NCI Blue">
  <a:themeElements>
    <a:clrScheme name="NCI Template 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CI Template Gree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CI Template 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CI Template 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CI Template 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CI Template 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CI Template 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CI Template 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CI Template 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CI Template 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CI Template 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CI Template 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CI Template 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CI Template 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69dab94b-f61e-445b-bf4d-5a6513d209d2">A2QN7SZZU2H6-21-7</_dlc_DocId>
    <_dlc_DocIdUrl xmlns="69dab94b-f61e-445b-bf4d-5a6513d209d2">
      <Url>https://thehopefoundationswog.sharepoint.com/sites/SWOG/S1400/_layouts/15/DocIdRedir.aspx?ID=A2QN7SZZU2H6-21-7</Url>
      <Description>A2QN7SZZU2H6-21-7</Description>
    </_dlc_DocIdUrl>
    <SharedWithUsers xmlns="2248488c-cf63-44fb-bd92-6fc8332c4fba">
      <UserInfo>
        <DisplayName>Crystal Miwa</DisplayName>
        <AccountId>18</AccountId>
        <AccountType/>
      </UserInfo>
    </SharedWithUser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79BF28C2E620F4FAB9669FC920A0674" ma:contentTypeVersion="3" ma:contentTypeDescription="Create a new document." ma:contentTypeScope="" ma:versionID="79d143170e963f5a2a2cd465dafcf6f3">
  <xsd:schema xmlns:xsd="http://www.w3.org/2001/XMLSchema" xmlns:xs="http://www.w3.org/2001/XMLSchema" xmlns:p="http://schemas.microsoft.com/office/2006/metadata/properties" xmlns:ns2="69dab94b-f61e-445b-bf4d-5a6513d209d2" xmlns:ns3="2248488c-cf63-44fb-bd92-6fc8332c4fba" targetNamespace="http://schemas.microsoft.com/office/2006/metadata/properties" ma:root="true" ma:fieldsID="06302fc41f82150538a4ef0b50e01999" ns2:_="" ns3:_="">
    <xsd:import namespace="69dab94b-f61e-445b-bf4d-5a6513d209d2"/>
    <xsd:import namespace="2248488c-cf63-44fb-bd92-6fc8332c4fba"/>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ab94b-f61e-445b-bf4d-5a6513d209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248488c-cf63-44fb-bd92-6fc8332c4fb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FD633B-3B25-4C9E-A955-91B7E07B630B}">
  <ds:schemaRefs>
    <ds:schemaRef ds:uri="http://schemas.microsoft.com/sharepoint/events"/>
  </ds:schemaRefs>
</ds:datastoreItem>
</file>

<file path=customXml/itemProps2.xml><?xml version="1.0" encoding="utf-8"?>
<ds:datastoreItem xmlns:ds="http://schemas.openxmlformats.org/officeDocument/2006/customXml" ds:itemID="{B9BE2DEB-71A4-408F-94D3-079DF478BA14}">
  <ds:schemaRefs>
    <ds:schemaRef ds:uri="http://schemas.microsoft.com/sharepoint/v3/contenttype/forms"/>
  </ds:schemaRefs>
</ds:datastoreItem>
</file>

<file path=customXml/itemProps3.xml><?xml version="1.0" encoding="utf-8"?>
<ds:datastoreItem xmlns:ds="http://schemas.openxmlformats.org/officeDocument/2006/customXml" ds:itemID="{BF7D5CB6-F5A8-4B7C-9EFA-F7E479B51CCC}">
  <ds:schemaRefs>
    <ds:schemaRef ds:uri="2248488c-cf63-44fb-bd92-6fc8332c4fba"/>
    <ds:schemaRef ds:uri="http://www.w3.org/XML/1998/namespace"/>
    <ds:schemaRef ds:uri="http://schemas.microsoft.com/office/2006/documentManagement/types"/>
    <ds:schemaRef ds:uri="http://purl.org/dc/dcmitype/"/>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69dab94b-f61e-445b-bf4d-5a6513d209d2"/>
  </ds:schemaRefs>
</ds:datastoreItem>
</file>

<file path=customXml/itemProps4.xml><?xml version="1.0" encoding="utf-8"?>
<ds:datastoreItem xmlns:ds="http://schemas.openxmlformats.org/officeDocument/2006/customXml" ds:itemID="{96AFA652-0687-424B-AC77-0C38F540DE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dab94b-f61e-445b-bf4d-5a6513d209d2"/>
    <ds:schemaRef ds:uri="2248488c-cf63-44fb-bd92-6fc8332c4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7582</TotalTime>
  <Words>4441</Words>
  <Application>Microsoft Office PowerPoint</Application>
  <PresentationFormat>Widescreen</PresentationFormat>
  <Paragraphs>572</Paragraphs>
  <Slides>58</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58</vt:i4>
      </vt:variant>
    </vt:vector>
  </HeadingPairs>
  <TitlesOfParts>
    <vt:vector size="68" baseType="lpstr">
      <vt:lpstr>Arial</vt:lpstr>
      <vt:lpstr>Arial Narrow</vt:lpstr>
      <vt:lpstr>Bradley Hand ITC</vt:lpstr>
      <vt:lpstr>Calibri</vt:lpstr>
      <vt:lpstr>Calibri Light</vt:lpstr>
      <vt:lpstr>Courier New</vt:lpstr>
      <vt:lpstr>Verdana</vt:lpstr>
      <vt:lpstr>Wingdings</vt:lpstr>
      <vt:lpstr>Retrospect</vt:lpstr>
      <vt:lpstr>1_NCI Blue</vt:lpstr>
      <vt:lpstr>PowerPoint Presentation</vt:lpstr>
      <vt:lpstr>Agenda</vt:lpstr>
      <vt:lpstr>Study  Updates</vt:lpstr>
      <vt:lpstr>Where are we now?</vt:lpstr>
      <vt:lpstr>PowerPoint Presentation</vt:lpstr>
      <vt:lpstr>Current Open Sub-Study Status</vt:lpstr>
      <vt:lpstr>Anticipated Future Studies</vt:lpstr>
      <vt:lpstr>S1900C A Phase II Study of Talazoparib Plus Avelumab in Patients with Stage IV or Recurrent Non-Squamous Cell Lung Cancer  Bearing Pathogenic STK11 Genomic Alterations</vt:lpstr>
      <vt:lpstr>S1900C Background</vt:lpstr>
      <vt:lpstr>S1900C Schema</vt:lpstr>
      <vt:lpstr>S1900C Objectives</vt:lpstr>
      <vt:lpstr>S1900C Key Eligibility Criteria</vt:lpstr>
      <vt:lpstr>S1900C Key Eligibility Criteria cont’d</vt:lpstr>
      <vt:lpstr>S1900C Treatment</vt:lpstr>
      <vt:lpstr>S1900C Dose Modification General Recommendations</vt:lpstr>
      <vt:lpstr>S1900C Avelumab Dose Modifications</vt:lpstr>
      <vt:lpstr>S1900C Talazoparib Dose Modifications</vt:lpstr>
      <vt:lpstr>S1900C Contacts</vt:lpstr>
      <vt:lpstr>S1900C Q &amp; A Session</vt:lpstr>
      <vt:lpstr>S1900B A Phase II Study of LOXO-292 in Patients with RET Fusion-Positive Stage IV or Recurrent Non-Small Cell Lung Cancer </vt:lpstr>
      <vt:lpstr>S1900B Background</vt:lpstr>
      <vt:lpstr>RET is activated by two major mechanisms in cancer</vt:lpstr>
      <vt:lpstr>Efficacy of LOX-292 in RET Fusion-Positive NSCLC</vt:lpstr>
      <vt:lpstr>Adverse Events Occurring in &gt;15% of All Patients in the Phase 1/2 Study LIBRETTO-001</vt:lpstr>
      <vt:lpstr>S1900B Schema</vt:lpstr>
      <vt:lpstr>S1900B Objectives</vt:lpstr>
      <vt:lpstr>S1900B Treatment</vt:lpstr>
      <vt:lpstr>S1900B Key Eligibility Criteria</vt:lpstr>
      <vt:lpstr>S1900B Key Eligibility Criteria</vt:lpstr>
      <vt:lpstr>S1900B Statistical Considerations</vt:lpstr>
      <vt:lpstr>S1900B Dose Modifications</vt:lpstr>
      <vt:lpstr>S1900B Outside RET Testing Logistics</vt:lpstr>
      <vt:lpstr>S1900B Outside RET Testing Logistics</vt:lpstr>
      <vt:lpstr>S1900B Contacts</vt:lpstr>
      <vt:lpstr>S1900B Q &amp; A Session</vt:lpstr>
      <vt:lpstr>S1900D A Randomized Phase II Study of Sapanisertib Plus Docetaxel Versus Standard of Care in Patients with Previously-Treated NFE2L2 or KEAP1 Positive Stage IV or Recurrent Squamous Cell Lung Cancer</vt:lpstr>
      <vt:lpstr>S1900D Background - NFE2L2 and KEAP1</vt:lpstr>
      <vt:lpstr>S1900D Background - NRF2 and mTOR activation</vt:lpstr>
      <vt:lpstr>S1900D Background - Targeting NRF2 with TAK228</vt:lpstr>
      <vt:lpstr>S1900D Schema – Randomized PhII Trial</vt:lpstr>
      <vt:lpstr>S1900D Key Eligibility</vt:lpstr>
      <vt:lpstr>S1900D Objectives</vt:lpstr>
      <vt:lpstr>S1900D Biostatistical Plan</vt:lpstr>
      <vt:lpstr>S1900D Study Contacts</vt:lpstr>
      <vt:lpstr>Monitoring of Registration Studies &amp; Delegation Task Log</vt:lpstr>
      <vt:lpstr>Risk-based Monitoring for Registration Studies</vt:lpstr>
      <vt:lpstr>Risk-based Monitoring</vt:lpstr>
      <vt:lpstr>Risk-based Monitoring</vt:lpstr>
      <vt:lpstr>Delegation of Task Log (DTL) Requirement for LUNG-MAP Sub-studies</vt:lpstr>
      <vt:lpstr>DTL Task Registration Types</vt:lpstr>
      <vt:lpstr>DTL Task Registration Types</vt:lpstr>
      <vt:lpstr>DTL Task Registration Types</vt:lpstr>
      <vt:lpstr>DTL Task Registration Types</vt:lpstr>
      <vt:lpstr>Site Authority Log</vt:lpstr>
      <vt:lpstr>General Q &amp; A Session</vt:lpstr>
      <vt:lpstr>Contact Us</vt:lpstr>
      <vt:lpstr>It takes a village!</vt:lpstr>
      <vt:lpstr>Summary &amp; 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Miwa, Crystal</dc:creator>
  <cp:lastModifiedBy>Norman, Mariah</cp:lastModifiedBy>
  <cp:revision>343</cp:revision>
  <cp:lastPrinted>2019-04-23T19:21:25Z</cp:lastPrinted>
  <dcterms:created xsi:type="dcterms:W3CDTF">2018-09-28T23:25:37Z</dcterms:created>
  <dcterms:modified xsi:type="dcterms:W3CDTF">2020-02-24T21:28:26Z</dcterms:modified>
</cp:coreProperties>
</file>