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1"/>
  </p:notesMasterIdLst>
  <p:sldIdLst>
    <p:sldId id="256" r:id="rId2"/>
    <p:sldId id="274" r:id="rId3"/>
    <p:sldId id="257" r:id="rId4"/>
    <p:sldId id="273" r:id="rId5"/>
    <p:sldId id="275" r:id="rId6"/>
    <p:sldId id="277" r:id="rId7"/>
    <p:sldId id="276" r:id="rId8"/>
    <p:sldId id="278" r:id="rId9"/>
    <p:sldId id="279" r:id="rId10"/>
    <p:sldId id="265" r:id="rId11"/>
    <p:sldId id="280" r:id="rId12"/>
    <p:sldId id="281" r:id="rId13"/>
    <p:sldId id="259" r:id="rId14"/>
    <p:sldId id="261" r:id="rId15"/>
    <p:sldId id="282" r:id="rId16"/>
    <p:sldId id="260" r:id="rId17"/>
    <p:sldId id="283" r:id="rId18"/>
    <p:sldId id="263" r:id="rId19"/>
    <p:sldId id="284" r:id="rId20"/>
    <p:sldId id="272" r:id="rId21"/>
    <p:sldId id="285" r:id="rId22"/>
    <p:sldId id="286" r:id="rId23"/>
    <p:sldId id="289" r:id="rId24"/>
    <p:sldId id="290" r:id="rId25"/>
    <p:sldId id="291" r:id="rId26"/>
    <p:sldId id="287" r:id="rId27"/>
    <p:sldId id="268" r:id="rId28"/>
    <p:sldId id="270" r:id="rId29"/>
    <p:sldId id="271"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D1D41"/>
    <a:srgbClr val="6D87A8"/>
    <a:srgbClr val="7A9AB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3" autoAdjust="0"/>
    <p:restoredTop sz="94660"/>
  </p:normalViewPr>
  <p:slideViewPr>
    <p:cSldViewPr snapToGrid="0" showGuides="1">
      <p:cViewPr varScale="1">
        <p:scale>
          <a:sx n="112" d="100"/>
          <a:sy n="112" d="100"/>
        </p:scale>
        <p:origin x="414" y="90"/>
      </p:cViewPr>
      <p:guideLst>
        <p:guide orient="horz" pos="2160"/>
        <p:guide pos="3840"/>
      </p:guideLst>
    </p:cSldViewPr>
  </p:slideViewPr>
  <p:notesTextViewPr>
    <p:cViewPr>
      <p:scale>
        <a:sx n="1" d="1"/>
        <a:sy n="1" d="1"/>
      </p:scale>
      <p:origin x="0" y="0"/>
    </p:cViewPr>
  </p:notesTextViewPr>
  <p:sorterViewPr>
    <p:cViewPr>
      <p:scale>
        <a:sx n="1" d="2"/>
        <a:sy n="1" d="2"/>
      </p:scale>
      <p:origin x="0" y="0"/>
    </p:cViewPr>
  </p:sorterViewPr>
  <p:notesViewPr>
    <p:cSldViewPr snapToGrid="0">
      <p:cViewPr varScale="1">
        <p:scale>
          <a:sx n="59" d="100"/>
          <a:sy n="59" d="100"/>
        </p:scale>
        <p:origin x="3006" y="7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54F626-4888-45D3-ABA9-D82047112D21}" type="datetimeFigureOut">
              <a:rPr lang="en-US" smtClean="0"/>
              <a:t>7/14/2021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AB886F-E96E-4E77-8505-4F2C40F9D358}" type="slidenum">
              <a:rPr lang="en-US" smtClean="0"/>
              <a:t>‹#›</a:t>
            </a:fld>
            <a:endParaRPr lang="en-US"/>
          </a:p>
        </p:txBody>
      </p:sp>
    </p:spTree>
    <p:extLst>
      <p:ext uri="{BB962C8B-B14F-4D97-AF65-F5344CB8AC3E}">
        <p14:creationId xmlns:p14="http://schemas.microsoft.com/office/powerpoint/2010/main" val="34938604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3AB886F-E96E-4E77-8505-4F2C40F9D358}" type="slidenum">
              <a:rPr lang="en-US" smtClean="0"/>
              <a:t>10</a:t>
            </a:fld>
            <a:endParaRPr lang="en-US"/>
          </a:p>
        </p:txBody>
      </p:sp>
    </p:spTree>
    <p:extLst>
      <p:ext uri="{BB962C8B-B14F-4D97-AF65-F5344CB8AC3E}">
        <p14:creationId xmlns:p14="http://schemas.microsoft.com/office/powerpoint/2010/main" val="16677459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52166C3A-9867-4F3E-BD09-C1FF7635C06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085A548A-5C1B-4C4F-93E9-C114DF2842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800" b="1"/>
              <a:t>Last Slide</a:t>
            </a:r>
          </a:p>
        </p:txBody>
      </p:sp>
      <p:sp>
        <p:nvSpPr>
          <p:cNvPr id="27652" name="Slide Number Placeholder 3">
            <a:extLst>
              <a:ext uri="{FF2B5EF4-FFF2-40B4-BE49-F238E27FC236}">
                <a16:creationId xmlns:a16="http://schemas.microsoft.com/office/drawing/2014/main" id="{DC4C7F58-6B0E-4A9F-8739-113AC6596B4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C03328F-0EA6-49B9-870A-BD369E78EE50}" type="slidenum">
              <a:rPr lang="en-US" altLang="en-US" smtClean="0"/>
              <a:pPr>
                <a:spcBef>
                  <a:spcPct val="0"/>
                </a:spcBef>
              </a:pPr>
              <a:t>23</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B87AA43D-C73E-4903-9BC7-D3732CD428F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2CB32B76-602D-4360-AF0E-FC5A5C5B56D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800" b="1"/>
              <a:t>Last Slide</a:t>
            </a:r>
          </a:p>
        </p:txBody>
      </p:sp>
      <p:sp>
        <p:nvSpPr>
          <p:cNvPr id="30724" name="Slide Number Placeholder 3">
            <a:extLst>
              <a:ext uri="{FF2B5EF4-FFF2-40B4-BE49-F238E27FC236}">
                <a16:creationId xmlns:a16="http://schemas.microsoft.com/office/drawing/2014/main" id="{A1511B8D-EC96-43DD-A7B7-66140C27694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AE3D3A5-A3C5-4C6E-974E-03487A2B8671}" type="slidenum">
              <a:rPr lang="en-US" altLang="en-US" smtClean="0"/>
              <a:pPr>
                <a:spcBef>
                  <a:spcPct val="0"/>
                </a:spcBef>
              </a:pPr>
              <a:t>25</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solidFill>
                  <a:srgbClr val="0D1D41"/>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p>
            <a:r>
              <a:rPr lang="en-US"/>
              <a:t>Version: November 19, 2018 Page </a:t>
            </a:r>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ED7B9C79-957E-4CB5-8A91-4DC6E525683F}" type="slidenum">
              <a:rPr lang="en-US" smtClean="0"/>
              <a:t>‹#›</a:t>
            </a:fld>
            <a:endParaRPr lang="en-US"/>
          </a:p>
        </p:txBody>
      </p:sp>
    </p:spTree>
    <p:extLst>
      <p:ext uri="{BB962C8B-B14F-4D97-AF65-F5344CB8AC3E}">
        <p14:creationId xmlns:p14="http://schemas.microsoft.com/office/powerpoint/2010/main" val="3139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5_Custom Layou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1625600" y="381000"/>
            <a:ext cx="8636000" cy="685800"/>
          </a:xfrm>
          <a:prstGeom prst="rect">
            <a:avLst/>
          </a:prstGeom>
        </p:spPr>
        <p:txBody>
          <a:bodyPr/>
          <a:lstStyle>
            <a:lvl1pPr marL="0" indent="0" algn="ctr">
              <a:buNone/>
              <a:defRPr baseline="0">
                <a:solidFill>
                  <a:srgbClr val="98012E"/>
                </a:solidFill>
                <a:latin typeface="Arial" panose="020B0604020202020204" pitchFamily="34" charset="0"/>
                <a:cs typeface="Arial" panose="020B0604020202020204" pitchFamily="34" charset="0"/>
              </a:defRPr>
            </a:lvl1pPr>
          </a:lstStyle>
          <a:p>
            <a:pPr lvl="0"/>
            <a:r>
              <a:rPr lang="en-US"/>
              <a:t>Click to edit Master text styles</a:t>
            </a:r>
          </a:p>
        </p:txBody>
      </p:sp>
      <p:sp>
        <p:nvSpPr>
          <p:cNvPr id="6" name="Text Placeholder 5"/>
          <p:cNvSpPr>
            <a:spLocks noGrp="1"/>
          </p:cNvSpPr>
          <p:nvPr>
            <p:ph type="body" sz="quarter" idx="11"/>
          </p:nvPr>
        </p:nvSpPr>
        <p:spPr>
          <a:xfrm>
            <a:off x="1625600" y="1600200"/>
            <a:ext cx="9448800" cy="4114800"/>
          </a:xfrm>
          <a:prstGeom prst="rect">
            <a:avLst/>
          </a:prstGeom>
        </p:spPr>
        <p:txBody>
          <a:bodyPr/>
          <a:lstStyle>
            <a:lvl1pPr marL="0" indent="0">
              <a:buNone/>
              <a:defRPr sz="3733" b="1">
                <a:solidFill>
                  <a:srgbClr val="515151"/>
                </a:solidFill>
                <a:latin typeface="Arial" panose="020B0604020202020204" pitchFamily="34" charset="0"/>
                <a:cs typeface="Arial" panose="020B0604020202020204" pitchFamily="34" charset="0"/>
              </a:defRPr>
            </a:lvl1pPr>
            <a:lvl2pPr marL="990575" indent="-380990">
              <a:buClr>
                <a:srgbClr val="98012E"/>
              </a:buClr>
              <a:buFont typeface="Arial" panose="020B0604020202020204" pitchFamily="34" charset="0"/>
              <a:buChar char="•"/>
              <a:defRPr>
                <a:latin typeface="Arial" panose="020B0604020202020204" pitchFamily="34" charset="0"/>
                <a:cs typeface="Arial" panose="020B0604020202020204" pitchFamily="34" charset="0"/>
              </a:defRPr>
            </a:lvl2pPr>
            <a:lvl3pPr marL="1523962" indent="-304792">
              <a:buFont typeface="Arial" panose="020B0604020202020204" pitchFamily="34" charset="0"/>
              <a:buChar char="−"/>
              <a:defRPr>
                <a:solidFill>
                  <a:srgbClr val="515151"/>
                </a:solidFill>
                <a:latin typeface="Arial" panose="020B0604020202020204" pitchFamily="34" charset="0"/>
                <a:cs typeface="Arial" panose="020B0604020202020204" pitchFamily="34" charset="0"/>
              </a:defRPr>
            </a:lvl3pPr>
            <a:lvl4pPr marL="2133547" indent="-304792">
              <a:buFont typeface="Arial" panose="020B0604020202020204" pitchFamily="34" charset="0"/>
              <a:buChar char="•"/>
              <a:defRPr>
                <a:solidFill>
                  <a:srgbClr val="515151"/>
                </a:solidFill>
                <a:latin typeface="Arial" panose="020B0604020202020204" pitchFamily="34" charset="0"/>
                <a:cs typeface="Arial" panose="020B0604020202020204" pitchFamily="34" charset="0"/>
              </a:defRPr>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29538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9" name="Text Placeholder 3"/>
          <p:cNvSpPr>
            <a:spLocks noGrp="1"/>
          </p:cNvSpPr>
          <p:nvPr>
            <p:ph type="body" sz="quarter" idx="10"/>
          </p:nvPr>
        </p:nvSpPr>
        <p:spPr>
          <a:xfrm>
            <a:off x="1625600" y="381000"/>
            <a:ext cx="8636000" cy="685800"/>
          </a:xfrm>
          <a:prstGeom prst="rect">
            <a:avLst/>
          </a:prstGeom>
        </p:spPr>
        <p:txBody>
          <a:bodyPr/>
          <a:lstStyle>
            <a:lvl1pPr marL="0" indent="0" algn="ctr">
              <a:buNone/>
              <a:defRPr baseline="0">
                <a:solidFill>
                  <a:srgbClr val="98012E"/>
                </a:solidFill>
                <a:latin typeface="Arial" panose="020B0604020202020204" pitchFamily="34" charset="0"/>
                <a:cs typeface="Arial" panose="020B0604020202020204" pitchFamily="34" charset="0"/>
              </a:defRPr>
            </a:lvl1pPr>
          </a:lstStyle>
          <a:p>
            <a:pPr lvl="0"/>
            <a:r>
              <a:rPr lang="en-US"/>
              <a:t>Click to edit Master text styles</a:t>
            </a:r>
          </a:p>
        </p:txBody>
      </p:sp>
      <p:sp>
        <p:nvSpPr>
          <p:cNvPr id="10" name="Text Placeholder 5"/>
          <p:cNvSpPr>
            <a:spLocks noGrp="1"/>
          </p:cNvSpPr>
          <p:nvPr>
            <p:ph type="body" sz="quarter" idx="11"/>
          </p:nvPr>
        </p:nvSpPr>
        <p:spPr>
          <a:xfrm>
            <a:off x="1625600" y="1600200"/>
            <a:ext cx="9448800" cy="4114800"/>
          </a:xfrm>
          <a:prstGeom prst="rect">
            <a:avLst/>
          </a:prstGeom>
        </p:spPr>
        <p:txBody>
          <a:bodyPr/>
          <a:lstStyle>
            <a:lvl1pPr marL="0" indent="0">
              <a:buNone/>
              <a:defRPr sz="3733" b="1">
                <a:solidFill>
                  <a:srgbClr val="515151"/>
                </a:solidFill>
                <a:latin typeface="Arial" panose="020B0604020202020204" pitchFamily="34" charset="0"/>
                <a:cs typeface="Arial" panose="020B0604020202020204" pitchFamily="34" charset="0"/>
              </a:defRPr>
            </a:lvl1pPr>
            <a:lvl2pPr marL="990575" indent="-380990">
              <a:buClr>
                <a:srgbClr val="98012E"/>
              </a:buClr>
              <a:buFont typeface="Arial" panose="020B0604020202020204" pitchFamily="34" charset="0"/>
              <a:buChar char="•"/>
              <a:defRPr>
                <a:latin typeface="Arial" panose="020B0604020202020204" pitchFamily="34" charset="0"/>
                <a:cs typeface="Arial" panose="020B0604020202020204" pitchFamily="34" charset="0"/>
              </a:defRPr>
            </a:lvl2pPr>
            <a:lvl3pPr marL="1523962" indent="-304792">
              <a:buFont typeface="Arial" panose="020B0604020202020204" pitchFamily="34" charset="0"/>
              <a:buChar char="−"/>
              <a:defRPr>
                <a:solidFill>
                  <a:srgbClr val="515151"/>
                </a:solidFill>
                <a:latin typeface="Arial" panose="020B0604020202020204" pitchFamily="34" charset="0"/>
                <a:cs typeface="Arial" panose="020B0604020202020204" pitchFamily="34" charset="0"/>
              </a:defRPr>
            </a:lvl3pPr>
            <a:lvl4pPr marL="2133547" indent="-304792">
              <a:buFont typeface="Arial" panose="020B0604020202020204" pitchFamily="34" charset="0"/>
              <a:buChar char="•"/>
              <a:defRPr>
                <a:solidFill>
                  <a:srgbClr val="515151"/>
                </a:solidFill>
                <a:latin typeface="Arial" panose="020B0604020202020204" pitchFamily="34" charset="0"/>
                <a:cs typeface="Arial" panose="020B0604020202020204" pitchFamily="34" charset="0"/>
              </a:defRPr>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87928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838200" y="1825626"/>
            <a:ext cx="10515600" cy="382872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a:t>Version: November 19, 2018 Page </a:t>
            </a:r>
            <a:endParaRPr lang="en-US" dirty="0"/>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r>
              <a:rPr lang="en-US" dirty="0"/>
              <a:t>Page </a:t>
            </a:r>
            <a:fld id="{ED7B9C79-957E-4CB5-8A91-4DC6E525683F}" type="slidenum">
              <a:rPr lang="en-US" smtClean="0"/>
              <a:pPr/>
              <a:t>‹#›</a:t>
            </a:fld>
            <a:r>
              <a:rPr lang="en-US" dirty="0"/>
              <a:t> of X</a:t>
            </a:r>
          </a:p>
        </p:txBody>
      </p:sp>
    </p:spTree>
    <p:extLst>
      <p:ext uri="{BB962C8B-B14F-4D97-AF65-F5344CB8AC3E}">
        <p14:creationId xmlns:p14="http://schemas.microsoft.com/office/powerpoint/2010/main" val="3141360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r>
              <a:rPr lang="en-US"/>
              <a:t>Version: November 19, 2018 Page </a:t>
            </a:r>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ED7B9C79-957E-4CB5-8A91-4DC6E525683F}" type="slidenum">
              <a:rPr lang="en-US" smtClean="0"/>
              <a:t>‹#›</a:t>
            </a:fld>
            <a:endParaRPr lang="en-US"/>
          </a:p>
        </p:txBody>
      </p:sp>
    </p:spTree>
    <p:extLst>
      <p:ext uri="{BB962C8B-B14F-4D97-AF65-F5344CB8AC3E}">
        <p14:creationId xmlns:p14="http://schemas.microsoft.com/office/powerpoint/2010/main" val="1862796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p>
            <a:r>
              <a:rPr lang="en-US"/>
              <a:t>Version: November 19, 2018 Page </a:t>
            </a:r>
            <a:endParaRPr lang="en-US" dirty="0"/>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r>
              <a:rPr lang="en-US" dirty="0"/>
              <a:t>Page </a:t>
            </a:r>
            <a:fld id="{ED7B9C79-957E-4CB5-8A91-4DC6E525683F}" type="slidenum">
              <a:rPr lang="en-US" smtClean="0"/>
              <a:pPr/>
              <a:t>‹#›</a:t>
            </a:fld>
            <a:r>
              <a:rPr lang="en-US" dirty="0"/>
              <a:t> of X</a:t>
            </a:r>
          </a:p>
        </p:txBody>
      </p:sp>
    </p:spTree>
    <p:extLst>
      <p:ext uri="{BB962C8B-B14F-4D97-AF65-F5344CB8AC3E}">
        <p14:creationId xmlns:p14="http://schemas.microsoft.com/office/powerpoint/2010/main" val="2922128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r>
              <a:rPr lang="en-US"/>
              <a:t>Version: November 19, 2018 Page </a:t>
            </a:r>
            <a:endParaRPr lang="en-US" dirty="0"/>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p>
            <a:r>
              <a:rPr lang="en-US" dirty="0"/>
              <a:t>Page </a:t>
            </a:r>
            <a:fld id="{ED7B9C79-957E-4CB5-8A91-4DC6E525683F}" type="slidenum">
              <a:rPr lang="en-US" smtClean="0"/>
              <a:pPr/>
              <a:t>‹#›</a:t>
            </a:fld>
            <a:r>
              <a:rPr lang="en-US" dirty="0"/>
              <a:t> of X</a:t>
            </a:r>
          </a:p>
        </p:txBody>
      </p:sp>
    </p:spTree>
    <p:extLst>
      <p:ext uri="{BB962C8B-B14F-4D97-AF65-F5344CB8AC3E}">
        <p14:creationId xmlns:p14="http://schemas.microsoft.com/office/powerpoint/2010/main" val="814341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r>
              <a:rPr lang="en-US"/>
              <a:t>Version: November 19, 2018 Page </a:t>
            </a:r>
            <a:endParaRPr lang="en-US" dirty="0"/>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r>
              <a:rPr lang="en-US" dirty="0"/>
              <a:t>Page </a:t>
            </a:r>
            <a:fld id="{ED7B9C79-957E-4CB5-8A91-4DC6E525683F}" type="slidenum">
              <a:rPr lang="en-US" smtClean="0"/>
              <a:pPr/>
              <a:t>‹#›</a:t>
            </a:fld>
            <a:r>
              <a:rPr lang="en-US" dirty="0"/>
              <a:t> of X</a:t>
            </a:r>
          </a:p>
        </p:txBody>
      </p:sp>
    </p:spTree>
    <p:extLst>
      <p:ext uri="{BB962C8B-B14F-4D97-AF65-F5344CB8AC3E}">
        <p14:creationId xmlns:p14="http://schemas.microsoft.com/office/powerpoint/2010/main" val="3875712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t>Version: November 19, 2018 Page </a:t>
            </a:r>
            <a:endParaRPr lang="en-US" dirty="0"/>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r>
              <a:rPr lang="en-US" dirty="0"/>
              <a:t>Page </a:t>
            </a:r>
            <a:fld id="{ED7B9C79-957E-4CB5-8A91-4DC6E525683F}" type="slidenum">
              <a:rPr lang="en-US" smtClean="0"/>
              <a:pPr/>
              <a:t>‹#›</a:t>
            </a:fld>
            <a:r>
              <a:rPr lang="en-US" dirty="0"/>
              <a:t> of X</a:t>
            </a:r>
          </a:p>
        </p:txBody>
      </p:sp>
    </p:spTree>
    <p:extLst>
      <p:ext uri="{BB962C8B-B14F-4D97-AF65-F5344CB8AC3E}">
        <p14:creationId xmlns:p14="http://schemas.microsoft.com/office/powerpoint/2010/main" val="14667023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a:t>Version: November 19, 2018 Page </a:t>
            </a:r>
            <a:endParaRPr lang="en-US" dirty="0"/>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r>
              <a:rPr lang="en-US" dirty="0"/>
              <a:t>Page </a:t>
            </a:r>
            <a:fld id="{ED7B9C79-957E-4CB5-8A91-4DC6E525683F}" type="slidenum">
              <a:rPr lang="en-US" smtClean="0"/>
              <a:pPr/>
              <a:t>‹#›</a:t>
            </a:fld>
            <a:r>
              <a:rPr lang="en-US" dirty="0"/>
              <a:t> of X</a:t>
            </a:r>
          </a:p>
        </p:txBody>
      </p:sp>
    </p:spTree>
    <p:extLst>
      <p:ext uri="{BB962C8B-B14F-4D97-AF65-F5344CB8AC3E}">
        <p14:creationId xmlns:p14="http://schemas.microsoft.com/office/powerpoint/2010/main" val="18606817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a:t>Version: November 19, 2018 Page </a:t>
            </a:r>
            <a:endParaRPr lang="en-US" dirty="0"/>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r>
              <a:rPr lang="en-US" dirty="0"/>
              <a:t>Page </a:t>
            </a:r>
            <a:fld id="{ED7B9C79-957E-4CB5-8A91-4DC6E525683F}" type="slidenum">
              <a:rPr lang="en-US" smtClean="0"/>
              <a:pPr/>
              <a:t>‹#›</a:t>
            </a:fld>
            <a:r>
              <a:rPr lang="en-US" dirty="0"/>
              <a:t> of X</a:t>
            </a:r>
          </a:p>
        </p:txBody>
      </p:sp>
    </p:spTree>
    <p:extLst>
      <p:ext uri="{BB962C8B-B14F-4D97-AF65-F5344CB8AC3E}">
        <p14:creationId xmlns:p14="http://schemas.microsoft.com/office/powerpoint/2010/main" val="78578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Version: February 2019</a:t>
            </a:r>
          </a:p>
        </p:txBody>
      </p:sp>
      <p:pic>
        <p:nvPicPr>
          <p:cNvPr id="8" name="Picture 7">
            <a:extLst>
              <a:ext uri="{FF2B5EF4-FFF2-40B4-BE49-F238E27FC236}">
                <a16:creationId xmlns:a16="http://schemas.microsoft.com/office/drawing/2014/main" id="{C30D6959-AEE6-4903-91A7-8BCD2B47830E}"/>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838200" y="6269065"/>
            <a:ext cx="1495238" cy="447619"/>
          </a:xfrm>
          <a:prstGeom prst="rect">
            <a:avLst/>
          </a:prstGeom>
        </p:spPr>
      </p:pic>
      <p:pic>
        <p:nvPicPr>
          <p:cNvPr id="11" name="Picture 10">
            <a:extLst>
              <a:ext uri="{FF2B5EF4-FFF2-40B4-BE49-F238E27FC236}">
                <a16:creationId xmlns:a16="http://schemas.microsoft.com/office/drawing/2014/main" id="{8E3C4C56-DD30-4CE1-B1F7-8E638DD4893B}"/>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0646974" y="0"/>
            <a:ext cx="1438626" cy="1825625"/>
          </a:xfrm>
          <a:prstGeom prst="rect">
            <a:avLst/>
          </a:prstGeom>
        </p:spPr>
      </p:pic>
      <p:sp>
        <p:nvSpPr>
          <p:cNvPr id="4" name="Rectangle 3">
            <a:extLst>
              <a:ext uri="{FF2B5EF4-FFF2-40B4-BE49-F238E27FC236}">
                <a16:creationId xmlns:a16="http://schemas.microsoft.com/office/drawing/2014/main" id="{BA0A233C-9EF6-41DC-BEA9-596E4BA98A38}"/>
              </a:ext>
            </a:extLst>
          </p:cNvPr>
          <p:cNvSpPr/>
          <p:nvPr userDrawn="1"/>
        </p:nvSpPr>
        <p:spPr>
          <a:xfrm>
            <a:off x="838200" y="6118455"/>
            <a:ext cx="10515600" cy="58508"/>
          </a:xfrm>
          <a:prstGeom prst="rect">
            <a:avLst/>
          </a:prstGeom>
          <a:solidFill>
            <a:srgbClr val="6D87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A9ABF"/>
              </a:solidFill>
            </a:endParaRPr>
          </a:p>
        </p:txBody>
      </p:sp>
      <p:sp>
        <p:nvSpPr>
          <p:cNvPr id="9" name="Rectangle 8">
            <a:extLst>
              <a:ext uri="{FF2B5EF4-FFF2-40B4-BE49-F238E27FC236}">
                <a16:creationId xmlns:a16="http://schemas.microsoft.com/office/drawing/2014/main" id="{9C04CBF1-7EAE-451E-BFD3-3651CDBFE019}"/>
              </a:ext>
            </a:extLst>
          </p:cNvPr>
          <p:cNvSpPr/>
          <p:nvPr userDrawn="1"/>
        </p:nvSpPr>
        <p:spPr>
          <a:xfrm>
            <a:off x="838200" y="327481"/>
            <a:ext cx="9882673" cy="83065"/>
          </a:xfrm>
          <a:prstGeom prst="rect">
            <a:avLst/>
          </a:prstGeom>
          <a:solidFill>
            <a:srgbClr val="6D87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A9ABF"/>
              </a:solidFill>
            </a:endParaRPr>
          </a:p>
        </p:txBody>
      </p:sp>
      <p:pic>
        <p:nvPicPr>
          <p:cNvPr id="7" name="Picture 6">
            <a:extLst>
              <a:ext uri="{FF2B5EF4-FFF2-40B4-BE49-F238E27FC236}">
                <a16:creationId xmlns:a16="http://schemas.microsoft.com/office/drawing/2014/main" id="{11283E84-13C9-4AC5-A915-B1CB751C3102}"/>
              </a:ext>
            </a:extLst>
          </p:cNvPr>
          <p:cNvPicPr>
            <a:picLocks noChangeAspect="1"/>
          </p:cNvPicPr>
          <p:nvPr userDrawn="1"/>
        </p:nvPicPr>
        <p:blipFill>
          <a:blip r:embed="rId15"/>
          <a:stretch>
            <a:fillRect/>
          </a:stretch>
        </p:blipFill>
        <p:spPr>
          <a:xfrm>
            <a:off x="8472691" y="6323774"/>
            <a:ext cx="2982022" cy="561774"/>
          </a:xfrm>
          <a:prstGeom prst="rect">
            <a:avLst/>
          </a:prstGeom>
        </p:spPr>
      </p:pic>
    </p:spTree>
    <p:extLst>
      <p:ext uri="{BB962C8B-B14F-4D97-AF65-F5344CB8AC3E}">
        <p14:creationId xmlns:p14="http://schemas.microsoft.com/office/powerpoint/2010/main" val="6389080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rgbClr val="0D1D4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swog.org/required-S1914-trainin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_Radiation_Therapy_Review"/><Relationship Id="rId2" Type="http://schemas.openxmlformats.org/officeDocument/2006/relationships/hyperlink" Target="#_15.3_Submission_o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swog.org/clinical-trials/biospecimen-resources/biospecimen-processing-and-submission-procedures" TargetMode="External"/><Relationship Id="rId2" Type="http://schemas.openxmlformats.org/officeDocument/2006/relationships/hyperlink" Target="https://kits.bpc-apps.nchri.org/"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eapps-ctep.nci.nih.gov/iam"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mailto:rkashani@med.umich.edu" TargetMode="External"/><Relationship Id="rId3" Type="http://schemas.openxmlformats.org/officeDocument/2006/relationships/hyperlink" Target="mailto:csimone@nyproton.com" TargetMode="External"/><Relationship Id="rId7" Type="http://schemas.openxmlformats.org/officeDocument/2006/relationships/hyperlink" Target="mailto:ammonjazeb@ucdavis.edu" TargetMode="External"/><Relationship Id="rId2" Type="http://schemas.openxmlformats.org/officeDocument/2006/relationships/hyperlink" Target="mailto:medaly@ucdavis.edu" TargetMode="External"/><Relationship Id="rId1" Type="http://schemas.openxmlformats.org/officeDocument/2006/relationships/slideLayout" Target="../slideLayouts/slideLayout2.xml"/><Relationship Id="rId6" Type="http://schemas.openxmlformats.org/officeDocument/2006/relationships/hyperlink" Target="mailto:Jessica.Bauman@fccc.edu" TargetMode="External"/><Relationship Id="rId5" Type="http://schemas.openxmlformats.org/officeDocument/2006/relationships/hyperlink" Target="mailto:jbradley@wustl.edu" TargetMode="External"/><Relationship Id="rId10" Type="http://schemas.openxmlformats.org/officeDocument/2006/relationships/hyperlink" Target="mailto:csteuer@emory.edu" TargetMode="External"/><Relationship Id="rId4" Type="http://schemas.openxmlformats.org/officeDocument/2006/relationships/hyperlink" Target="mailto:karkelly@ucdavis.edu" TargetMode="External"/><Relationship Id="rId9" Type="http://schemas.openxmlformats.org/officeDocument/2006/relationships/hyperlink" Target="mailto:aganti@unmc.edu"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irochouston.mdanderson.org/" TargetMode="External"/><Relationship Id="rId13" Type="http://schemas.openxmlformats.org/officeDocument/2006/relationships/hyperlink" Target="mailto:technicalquestion@crab.org" TargetMode="External"/><Relationship Id="rId3" Type="http://schemas.openxmlformats.org/officeDocument/2006/relationships/hyperlink" Target="mailto:Judyjohnson.519@gmail.com" TargetMode="External"/><Relationship Id="rId7" Type="http://schemas.openxmlformats.org/officeDocument/2006/relationships/hyperlink" Target="mailto:jpresley@acr.org" TargetMode="External"/><Relationship Id="rId12" Type="http://schemas.openxmlformats.org/officeDocument/2006/relationships/hyperlink" Target="mailto:Triad-Support@acr.org" TargetMode="External"/><Relationship Id="rId2" Type="http://schemas.openxmlformats.org/officeDocument/2006/relationships/hyperlink" Target="mailto:S1914medicalquestion@swog.org" TargetMode="External"/><Relationship Id="rId1" Type="http://schemas.openxmlformats.org/officeDocument/2006/relationships/slideLayout" Target="../slideLayouts/slideLayout2.xml"/><Relationship Id="rId6" Type="http://schemas.openxmlformats.org/officeDocument/2006/relationships/hyperlink" Target="#_DISCIPLINE_REVIEW"/><Relationship Id="rId11" Type="http://schemas.openxmlformats.org/officeDocument/2006/relationships/hyperlink" Target="mailto:SWOG1914@irocohio.org" TargetMode="External"/><Relationship Id="rId5" Type="http://schemas.openxmlformats.org/officeDocument/2006/relationships/hyperlink" Target="mailto:protocols@swog.org" TargetMode="External"/><Relationship Id="rId15" Type="http://schemas.openxmlformats.org/officeDocument/2006/relationships/hyperlink" Target="mailto:ctsucontact@westat.com" TargetMode="External"/><Relationship Id="rId10" Type="http://schemas.openxmlformats.org/officeDocument/2006/relationships/hyperlink" Target="#_15.3_Submission_of"/><Relationship Id="rId4" Type="http://schemas.openxmlformats.org/officeDocument/2006/relationships/hyperlink" Target="mailto:lungquestion@crab.org" TargetMode="External"/><Relationship Id="rId9" Type="http://schemas.openxmlformats.org/officeDocument/2006/relationships/hyperlink" Target="mailto:IROC-Credentialing@mdanderson.org" TargetMode="External"/><Relationship Id="rId14" Type="http://schemas.openxmlformats.org/officeDocument/2006/relationships/hyperlink" Target="https://ctepcore.nci.nih.gov/iam/index.jsp"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B27C342-771D-4552-8BC4-21ABDE224C54}"/>
              </a:ext>
            </a:extLst>
          </p:cNvPr>
          <p:cNvSpPr>
            <a:spLocks noGrp="1"/>
          </p:cNvSpPr>
          <p:nvPr>
            <p:ph type="ctrTitle"/>
          </p:nvPr>
        </p:nvSpPr>
        <p:spPr>
          <a:xfrm>
            <a:off x="554893" y="1575655"/>
            <a:ext cx="10433538" cy="2387600"/>
          </a:xfrm>
        </p:spPr>
        <p:txBody>
          <a:bodyPr>
            <a:normAutofit/>
          </a:bodyPr>
          <a:lstStyle/>
          <a:p>
            <a:r>
              <a:rPr lang="en-US" sz="4000" dirty="0"/>
              <a:t>A Randomized Phase III Trial of Induction/Consolidation Atezolizumab + SBRT Versus SBRT Alone in High Risk, Early Stage NSCLC</a:t>
            </a:r>
          </a:p>
        </p:txBody>
      </p:sp>
      <p:sp>
        <p:nvSpPr>
          <p:cNvPr id="7" name="Subtitle 6">
            <a:extLst>
              <a:ext uri="{FF2B5EF4-FFF2-40B4-BE49-F238E27FC236}">
                <a16:creationId xmlns:a16="http://schemas.microsoft.com/office/drawing/2014/main" id="{29D239E5-8E7F-4B06-9F9F-7B4B7B59830C}"/>
              </a:ext>
            </a:extLst>
          </p:cNvPr>
          <p:cNvSpPr>
            <a:spLocks noGrp="1"/>
          </p:cNvSpPr>
          <p:nvPr>
            <p:ph type="subTitle" idx="1"/>
          </p:nvPr>
        </p:nvSpPr>
        <p:spPr>
          <a:xfrm>
            <a:off x="1266092" y="4454464"/>
            <a:ext cx="9144000" cy="1655762"/>
          </a:xfrm>
        </p:spPr>
        <p:txBody>
          <a:bodyPr>
            <a:normAutofit/>
          </a:bodyPr>
          <a:lstStyle/>
          <a:p>
            <a:r>
              <a:rPr lang="en-US" sz="4000" b="1" dirty="0"/>
              <a:t>S1914</a:t>
            </a:r>
          </a:p>
        </p:txBody>
      </p:sp>
    </p:spTree>
    <p:extLst>
      <p:ext uri="{BB962C8B-B14F-4D97-AF65-F5344CB8AC3E}">
        <p14:creationId xmlns:p14="http://schemas.microsoft.com/office/powerpoint/2010/main" val="39643395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C5E73E-4A9E-4478-89D9-09EB87E12E84}"/>
              </a:ext>
            </a:extLst>
          </p:cNvPr>
          <p:cNvSpPr>
            <a:spLocks noGrp="1"/>
          </p:cNvSpPr>
          <p:nvPr>
            <p:ph type="title"/>
          </p:nvPr>
        </p:nvSpPr>
        <p:spPr>
          <a:xfrm>
            <a:off x="140970" y="298987"/>
            <a:ext cx="10515600" cy="1325563"/>
          </a:xfrm>
        </p:spPr>
        <p:txBody>
          <a:bodyPr/>
          <a:lstStyle/>
          <a:p>
            <a:r>
              <a:rPr lang="en-US" dirty="0"/>
              <a:t>Serious Adverse Events</a:t>
            </a:r>
          </a:p>
        </p:txBody>
      </p:sp>
      <p:sp>
        <p:nvSpPr>
          <p:cNvPr id="3" name="Content Placeholder 2">
            <a:extLst>
              <a:ext uri="{FF2B5EF4-FFF2-40B4-BE49-F238E27FC236}">
                <a16:creationId xmlns:a16="http://schemas.microsoft.com/office/drawing/2014/main" id="{74EB3C13-3F2F-4696-ABAE-318FB8ADF142}"/>
              </a:ext>
            </a:extLst>
          </p:cNvPr>
          <p:cNvSpPr>
            <a:spLocks noGrp="1"/>
          </p:cNvSpPr>
          <p:nvPr>
            <p:ph idx="1"/>
          </p:nvPr>
        </p:nvSpPr>
        <p:spPr>
          <a:xfrm>
            <a:off x="250483" y="1281650"/>
            <a:ext cx="11736754" cy="4837723"/>
          </a:xfrm>
        </p:spPr>
        <p:txBody>
          <a:bodyPr>
            <a:noAutofit/>
          </a:bodyPr>
          <a:lstStyle/>
          <a:p>
            <a:pPr marL="0" indent="0">
              <a:buNone/>
            </a:pPr>
            <a:r>
              <a:rPr lang="en-US" sz="2200" dirty="0"/>
              <a:t>An adverse event is considered serious if it results in </a:t>
            </a:r>
            <a:r>
              <a:rPr lang="en-US" sz="2200" b="1" u="sng" dirty="0"/>
              <a:t>ANY</a:t>
            </a:r>
            <a:r>
              <a:rPr lang="en-US" sz="2200" dirty="0"/>
              <a:t> of the following outcomes:  </a:t>
            </a:r>
          </a:p>
          <a:p>
            <a:pPr marL="0" lvl="0" indent="0">
              <a:buNone/>
            </a:pPr>
            <a:r>
              <a:rPr lang="en-US" sz="2200" dirty="0"/>
              <a:t>     1. Death</a:t>
            </a:r>
          </a:p>
          <a:p>
            <a:pPr marL="0" lvl="0" indent="0">
              <a:buNone/>
            </a:pPr>
            <a:r>
              <a:rPr lang="en-US" sz="2200" dirty="0"/>
              <a:t>     2. A life-threatening adverse event </a:t>
            </a:r>
          </a:p>
          <a:p>
            <a:pPr marL="0" lvl="0" indent="0">
              <a:spcBef>
                <a:spcPts val="600"/>
              </a:spcBef>
              <a:buNone/>
            </a:pPr>
            <a:r>
              <a:rPr lang="en-US" sz="2200" dirty="0"/>
              <a:t>     3. An adverse event that results in inpatient hospitalization or prolongation of existing </a:t>
            </a:r>
          </a:p>
          <a:p>
            <a:pPr marL="0" lvl="0" indent="0">
              <a:spcBef>
                <a:spcPts val="600"/>
              </a:spcBef>
              <a:buNone/>
            </a:pPr>
            <a:r>
              <a:rPr lang="en-US" sz="2200" dirty="0"/>
              <a:t>         hospitalization for ≥ 24 hours </a:t>
            </a:r>
          </a:p>
          <a:p>
            <a:pPr marL="0" lvl="0" indent="0">
              <a:spcBef>
                <a:spcPts val="600"/>
              </a:spcBef>
              <a:buNone/>
            </a:pPr>
            <a:r>
              <a:rPr lang="en-US" sz="2200" dirty="0"/>
              <a:t>     4. A persistent or significant incapacity or substantial disruption of the ability to conduct</a:t>
            </a:r>
          </a:p>
          <a:p>
            <a:pPr marL="0" lvl="0" indent="0">
              <a:spcBef>
                <a:spcPts val="600"/>
              </a:spcBef>
              <a:buNone/>
            </a:pPr>
            <a:r>
              <a:rPr lang="en-US" sz="2200" dirty="0"/>
              <a:t>         normal life functions </a:t>
            </a:r>
          </a:p>
          <a:p>
            <a:pPr marL="0" lvl="0" indent="0">
              <a:buNone/>
            </a:pPr>
            <a:r>
              <a:rPr lang="en-US" sz="2200" dirty="0"/>
              <a:t>     5. A congenital anomaly/birth defect. </a:t>
            </a:r>
          </a:p>
          <a:p>
            <a:pPr marL="0" indent="0">
              <a:spcBef>
                <a:spcPts val="600"/>
              </a:spcBef>
              <a:buNone/>
            </a:pPr>
            <a:r>
              <a:rPr lang="en-US" sz="2200" dirty="0"/>
              <a:t>     6. Important Medical Events (IME) that may not result in death, be life threatening, or</a:t>
            </a:r>
          </a:p>
          <a:p>
            <a:pPr marL="0" indent="0">
              <a:spcBef>
                <a:spcPts val="600"/>
              </a:spcBef>
              <a:buNone/>
            </a:pPr>
            <a:r>
              <a:rPr lang="en-US" sz="2200" dirty="0"/>
              <a:t>         require hospitalization may be considered serious when, based upon medical judgment,</a:t>
            </a:r>
          </a:p>
          <a:p>
            <a:pPr marL="0" indent="0">
              <a:spcBef>
                <a:spcPts val="600"/>
              </a:spcBef>
              <a:buNone/>
            </a:pPr>
            <a:r>
              <a:rPr lang="en-US" sz="2200" dirty="0"/>
              <a:t>         they may jeopardize the patient or subject and may require medical or surgical</a:t>
            </a:r>
          </a:p>
          <a:p>
            <a:pPr marL="0" indent="0">
              <a:spcBef>
                <a:spcPts val="600"/>
              </a:spcBef>
              <a:buNone/>
            </a:pPr>
            <a:r>
              <a:rPr lang="en-US" sz="2200" dirty="0"/>
              <a:t>         intervention to prevent one of the outcomes listed in this definition. </a:t>
            </a:r>
          </a:p>
        </p:txBody>
      </p:sp>
    </p:spTree>
    <p:extLst>
      <p:ext uri="{BB962C8B-B14F-4D97-AF65-F5344CB8AC3E}">
        <p14:creationId xmlns:p14="http://schemas.microsoft.com/office/powerpoint/2010/main" val="5875117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8C607-0AE7-44D5-87EB-F63D18350D51}"/>
              </a:ext>
            </a:extLst>
          </p:cNvPr>
          <p:cNvSpPr>
            <a:spLocks noGrp="1"/>
          </p:cNvSpPr>
          <p:nvPr>
            <p:ph type="title"/>
          </p:nvPr>
        </p:nvSpPr>
        <p:spPr/>
        <p:txBody>
          <a:bodyPr/>
          <a:lstStyle/>
          <a:p>
            <a:r>
              <a:rPr lang="en-US" dirty="0"/>
              <a:t>Dose Modifications/Interruptions</a:t>
            </a:r>
          </a:p>
        </p:txBody>
      </p:sp>
      <p:sp>
        <p:nvSpPr>
          <p:cNvPr id="3" name="Content Placeholder 2">
            <a:extLst>
              <a:ext uri="{FF2B5EF4-FFF2-40B4-BE49-F238E27FC236}">
                <a16:creationId xmlns:a16="http://schemas.microsoft.com/office/drawing/2014/main" id="{08AB7D8B-59BE-4F5E-8FA2-563F89B4C265}"/>
              </a:ext>
            </a:extLst>
          </p:cNvPr>
          <p:cNvSpPr>
            <a:spLocks noGrp="1"/>
          </p:cNvSpPr>
          <p:nvPr>
            <p:ph idx="1"/>
          </p:nvPr>
        </p:nvSpPr>
        <p:spPr>
          <a:xfrm>
            <a:off x="838200" y="1542456"/>
            <a:ext cx="10515600" cy="4250709"/>
          </a:xfrm>
        </p:spPr>
        <p:txBody>
          <a:bodyPr>
            <a:normAutofit fontScale="62500" lnSpcReduction="20000"/>
          </a:bodyPr>
          <a:lstStyle/>
          <a:p>
            <a:pPr>
              <a:lnSpc>
                <a:spcPct val="120000"/>
              </a:lnSpc>
            </a:pPr>
            <a:r>
              <a:rPr lang="en-US" dirty="0"/>
              <a:t>Missed atezolizumab doses can be made up. Patient may receive up to 8 doses</a:t>
            </a:r>
          </a:p>
          <a:p>
            <a:pPr>
              <a:lnSpc>
                <a:spcPct val="120000"/>
              </a:lnSpc>
            </a:pPr>
            <a:r>
              <a:rPr lang="en-US" dirty="0"/>
              <a:t>If multiple toxicities are experienced, dose modifications will be based on the toxicity requiring the largest dose reduction</a:t>
            </a:r>
          </a:p>
          <a:p>
            <a:pPr lvl="0">
              <a:lnSpc>
                <a:spcPct val="120000"/>
              </a:lnSpc>
            </a:pPr>
            <a:r>
              <a:rPr lang="en-US" dirty="0"/>
              <a:t>If patient on Arm A  has to permanently discontinue atezolizumab, protocol treatment may continue on SBRT alone</a:t>
            </a:r>
          </a:p>
          <a:p>
            <a:pPr lvl="0">
              <a:lnSpc>
                <a:spcPct val="120000"/>
              </a:lnSpc>
            </a:pPr>
            <a:r>
              <a:rPr lang="en-US" dirty="0"/>
              <a:t>If patient on Arm A has to permanently discontinue SBRT, protocol treatment may continue on atezolizumab alone</a:t>
            </a:r>
          </a:p>
          <a:p>
            <a:pPr>
              <a:lnSpc>
                <a:spcPct val="120000"/>
              </a:lnSpc>
            </a:pPr>
            <a:r>
              <a:rPr lang="en-US" dirty="0"/>
              <a:t>The maximum dose delay for any reason is 84 days. If patient is receiving corticosteroid therapy for an adverse event, the maximum dose delay could be 112 days in order to allow tapering of the steroid dose to ≤ 10 mg oral prednisone or equivalent</a:t>
            </a:r>
          </a:p>
          <a:p>
            <a:pPr>
              <a:lnSpc>
                <a:spcPct val="120000"/>
              </a:lnSpc>
            </a:pPr>
            <a:endParaRPr lang="en-US" dirty="0"/>
          </a:p>
          <a:p>
            <a:pPr>
              <a:lnSpc>
                <a:spcPct val="120000"/>
              </a:lnSpc>
            </a:pPr>
            <a:r>
              <a:rPr lang="en-US" dirty="0"/>
              <a:t>No SBRT dose modifications for toxicity are permitted</a:t>
            </a:r>
          </a:p>
        </p:txBody>
      </p:sp>
    </p:spTree>
    <p:extLst>
      <p:ext uri="{BB962C8B-B14F-4D97-AF65-F5344CB8AC3E}">
        <p14:creationId xmlns:p14="http://schemas.microsoft.com/office/powerpoint/2010/main" val="1932616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4C872-A30D-4998-8725-C3155CF1EC8B}"/>
              </a:ext>
            </a:extLst>
          </p:cNvPr>
          <p:cNvSpPr>
            <a:spLocks noGrp="1"/>
          </p:cNvSpPr>
          <p:nvPr>
            <p:ph type="title"/>
          </p:nvPr>
        </p:nvSpPr>
        <p:spPr/>
        <p:txBody>
          <a:bodyPr/>
          <a:lstStyle/>
          <a:p>
            <a:r>
              <a:rPr lang="en-US" dirty="0"/>
              <a:t>Dose Modifications/Interruptions</a:t>
            </a:r>
          </a:p>
        </p:txBody>
      </p:sp>
      <p:sp>
        <p:nvSpPr>
          <p:cNvPr id="3" name="Content Placeholder 2">
            <a:extLst>
              <a:ext uri="{FF2B5EF4-FFF2-40B4-BE49-F238E27FC236}">
                <a16:creationId xmlns:a16="http://schemas.microsoft.com/office/drawing/2014/main" id="{68D420D3-961C-4DF7-9E0E-9663A25F5BFE}"/>
              </a:ext>
            </a:extLst>
          </p:cNvPr>
          <p:cNvSpPr>
            <a:spLocks noGrp="1"/>
          </p:cNvSpPr>
          <p:nvPr>
            <p:ph idx="1"/>
          </p:nvPr>
        </p:nvSpPr>
        <p:spPr>
          <a:xfrm>
            <a:off x="598445" y="1613996"/>
            <a:ext cx="10515600" cy="4586226"/>
          </a:xfrm>
        </p:spPr>
        <p:txBody>
          <a:bodyPr>
            <a:normAutofit fontScale="70000" lnSpcReduction="20000"/>
          </a:bodyPr>
          <a:lstStyle/>
          <a:p>
            <a:pPr>
              <a:lnSpc>
                <a:spcPct val="120000"/>
              </a:lnSpc>
            </a:pPr>
            <a:r>
              <a:rPr lang="en-US" dirty="0"/>
              <a:t>Atezolizumab must be permanently discontinued if the patient experiences any of the following events, regardless of benefit:</a:t>
            </a:r>
          </a:p>
          <a:p>
            <a:pPr marL="685800" lvl="2">
              <a:lnSpc>
                <a:spcPct val="120000"/>
              </a:lnSpc>
              <a:spcBef>
                <a:spcPts val="1000"/>
              </a:spcBef>
            </a:pPr>
            <a:r>
              <a:rPr lang="en-US" sz="2200" dirty="0"/>
              <a:t>Grade 3 or 4 pneumonitis</a:t>
            </a:r>
          </a:p>
          <a:p>
            <a:pPr marL="685800" lvl="2">
              <a:lnSpc>
                <a:spcPct val="120000"/>
              </a:lnSpc>
              <a:spcBef>
                <a:spcPts val="1000"/>
              </a:spcBef>
            </a:pPr>
            <a:r>
              <a:rPr lang="en-US" sz="2200" dirty="0"/>
              <a:t>AST or ALT &gt; 5×ULN or total bilirubin &gt; 3×ULN </a:t>
            </a:r>
          </a:p>
          <a:p>
            <a:pPr marL="685800" lvl="2">
              <a:lnSpc>
                <a:spcPct val="120000"/>
              </a:lnSpc>
              <a:spcBef>
                <a:spcPts val="1000"/>
              </a:spcBef>
            </a:pPr>
            <a:r>
              <a:rPr lang="en-US" sz="2200" dirty="0"/>
              <a:t>Grade 4 diarrhea or colitis</a:t>
            </a:r>
          </a:p>
          <a:p>
            <a:pPr marL="685800" lvl="2">
              <a:lnSpc>
                <a:spcPct val="120000"/>
              </a:lnSpc>
              <a:spcBef>
                <a:spcPts val="1000"/>
              </a:spcBef>
            </a:pPr>
            <a:r>
              <a:rPr lang="en-US" sz="2200" dirty="0"/>
              <a:t>Grade 4 </a:t>
            </a:r>
            <a:r>
              <a:rPr lang="en-US" sz="2200" dirty="0" err="1"/>
              <a:t>hypophysitis</a:t>
            </a:r>
            <a:endParaRPr lang="en-US" sz="2200" dirty="0"/>
          </a:p>
          <a:p>
            <a:pPr marL="685800" lvl="2">
              <a:lnSpc>
                <a:spcPct val="120000"/>
              </a:lnSpc>
              <a:spcBef>
                <a:spcPts val="1000"/>
              </a:spcBef>
            </a:pPr>
            <a:r>
              <a:rPr lang="en-US" sz="2200" dirty="0"/>
              <a:t>Any grade myasthenic syndrome/myasthenia gravis, Guillain-Barré or meningoencephalitis</a:t>
            </a:r>
          </a:p>
          <a:p>
            <a:pPr marL="685800" lvl="2">
              <a:lnSpc>
                <a:spcPct val="120000"/>
              </a:lnSpc>
              <a:spcBef>
                <a:spcPts val="1000"/>
              </a:spcBef>
            </a:pPr>
            <a:r>
              <a:rPr lang="en-US" sz="2200" dirty="0"/>
              <a:t>Grade 4 ocular inflammatory toxicity</a:t>
            </a:r>
          </a:p>
          <a:p>
            <a:pPr marL="685800" lvl="2">
              <a:lnSpc>
                <a:spcPct val="120000"/>
              </a:lnSpc>
              <a:spcBef>
                <a:spcPts val="1000"/>
              </a:spcBef>
            </a:pPr>
            <a:r>
              <a:rPr lang="en-US" sz="2200" dirty="0"/>
              <a:t>Grade 4 pancreatitis or any grade of recurrent pancreatitis</a:t>
            </a:r>
          </a:p>
          <a:p>
            <a:pPr marL="685800" lvl="2">
              <a:lnSpc>
                <a:spcPct val="120000"/>
              </a:lnSpc>
              <a:spcBef>
                <a:spcPts val="1000"/>
              </a:spcBef>
            </a:pPr>
            <a:r>
              <a:rPr lang="en-US" sz="2200" dirty="0"/>
              <a:t>Grade 4 rash</a:t>
            </a:r>
          </a:p>
          <a:p>
            <a:pPr marL="685800" lvl="2">
              <a:lnSpc>
                <a:spcPct val="120000"/>
              </a:lnSpc>
              <a:spcBef>
                <a:spcPts val="1000"/>
              </a:spcBef>
            </a:pPr>
            <a:r>
              <a:rPr lang="en-US" sz="2200" dirty="0"/>
              <a:t>Any grade myocarditis</a:t>
            </a:r>
          </a:p>
          <a:p>
            <a:pPr marL="685800" lvl="2">
              <a:lnSpc>
                <a:spcPct val="120000"/>
              </a:lnSpc>
              <a:spcBef>
                <a:spcPts val="1000"/>
              </a:spcBef>
            </a:pPr>
            <a:r>
              <a:rPr lang="en-US" sz="2200" dirty="0"/>
              <a:t>Grade 3 or 4 nephritis</a:t>
            </a:r>
          </a:p>
          <a:p>
            <a:endParaRPr lang="en-US" dirty="0"/>
          </a:p>
        </p:txBody>
      </p:sp>
      <p:sp>
        <p:nvSpPr>
          <p:cNvPr id="5" name="Slide Number Placeholder 4">
            <a:extLst>
              <a:ext uri="{FF2B5EF4-FFF2-40B4-BE49-F238E27FC236}">
                <a16:creationId xmlns:a16="http://schemas.microsoft.com/office/drawing/2014/main" id="{AB2AA5FD-2568-4639-8D9C-AF1CAB3256E8}"/>
              </a:ext>
            </a:extLst>
          </p:cNvPr>
          <p:cNvSpPr>
            <a:spLocks noGrp="1"/>
          </p:cNvSpPr>
          <p:nvPr>
            <p:ph type="sldNum" sz="quarter" idx="12"/>
          </p:nvPr>
        </p:nvSpPr>
        <p:spPr/>
        <p:txBody>
          <a:bodyPr/>
          <a:lstStyle/>
          <a:p>
            <a:r>
              <a:rPr lang="en-US"/>
              <a:t>Page </a:t>
            </a:r>
            <a:fld id="{ED7B9C79-957E-4CB5-8A91-4DC6E525683F}" type="slidenum">
              <a:rPr lang="en-US" smtClean="0"/>
              <a:pPr/>
              <a:t>12</a:t>
            </a:fld>
            <a:r>
              <a:rPr lang="en-US"/>
              <a:t> of X</a:t>
            </a:r>
            <a:endParaRPr lang="en-US" dirty="0"/>
          </a:p>
        </p:txBody>
      </p:sp>
    </p:spTree>
    <p:extLst>
      <p:ext uri="{BB962C8B-B14F-4D97-AF65-F5344CB8AC3E}">
        <p14:creationId xmlns:p14="http://schemas.microsoft.com/office/powerpoint/2010/main" val="31863746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084E9-342F-42BF-ADEC-CBCBD6257FC7}"/>
              </a:ext>
            </a:extLst>
          </p:cNvPr>
          <p:cNvSpPr>
            <a:spLocks noGrp="1"/>
          </p:cNvSpPr>
          <p:nvPr>
            <p:ph type="title"/>
          </p:nvPr>
        </p:nvSpPr>
        <p:spPr/>
        <p:txBody>
          <a:bodyPr/>
          <a:lstStyle/>
          <a:p>
            <a:r>
              <a:rPr lang="en-US" dirty="0"/>
              <a:t>Registration</a:t>
            </a:r>
          </a:p>
        </p:txBody>
      </p:sp>
      <p:sp>
        <p:nvSpPr>
          <p:cNvPr id="3" name="Content Placeholder 2">
            <a:extLst>
              <a:ext uri="{FF2B5EF4-FFF2-40B4-BE49-F238E27FC236}">
                <a16:creationId xmlns:a16="http://schemas.microsoft.com/office/drawing/2014/main" id="{ECD46B08-DEAF-43EF-8528-FE802C93D0C5}"/>
              </a:ext>
            </a:extLst>
          </p:cNvPr>
          <p:cNvSpPr>
            <a:spLocks noGrp="1"/>
          </p:cNvSpPr>
          <p:nvPr>
            <p:ph idx="1"/>
          </p:nvPr>
        </p:nvSpPr>
        <p:spPr>
          <a:xfrm>
            <a:off x="838200" y="1690688"/>
            <a:ext cx="10515600" cy="3828726"/>
          </a:xfrm>
        </p:spPr>
        <p:txBody>
          <a:bodyPr>
            <a:normAutofit/>
          </a:bodyPr>
          <a:lstStyle/>
          <a:p>
            <a:pPr>
              <a:lnSpc>
                <a:spcPct val="110000"/>
              </a:lnSpc>
            </a:pPr>
            <a:r>
              <a:rPr lang="en-US" sz="2400" dirty="0"/>
              <a:t>Initiation of treatment must be planned to start no more than 21 calendar days after randomization</a:t>
            </a:r>
          </a:p>
          <a:p>
            <a:pPr>
              <a:lnSpc>
                <a:spcPct val="110000"/>
              </a:lnSpc>
            </a:pPr>
            <a:r>
              <a:rPr lang="en-US" sz="2400" dirty="0"/>
              <a:t>A member of each institution (CRA or investigator, etc.) must complete training prior to patient registration. The training can be completed online at </a:t>
            </a:r>
            <a:r>
              <a:rPr lang="en-US" sz="2400" u="sng" dirty="0">
                <a:hlinkClick r:id="rId2"/>
              </a:rPr>
              <a:t>https://www.swog.org/required-S1914-training</a:t>
            </a:r>
            <a:endParaRPr lang="en-US" sz="2400" dirty="0"/>
          </a:p>
          <a:p>
            <a:pPr>
              <a:lnSpc>
                <a:spcPct val="110000"/>
              </a:lnSpc>
            </a:pPr>
            <a:r>
              <a:rPr lang="en-US" sz="2400" dirty="0"/>
              <a:t>This is a study with a radiation and/or imaging (RTI) component and the enrolling site must be aligned to an RTI provider</a:t>
            </a:r>
          </a:p>
        </p:txBody>
      </p:sp>
    </p:spTree>
    <p:extLst>
      <p:ext uri="{BB962C8B-B14F-4D97-AF65-F5344CB8AC3E}">
        <p14:creationId xmlns:p14="http://schemas.microsoft.com/office/powerpoint/2010/main" val="24395229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0FA06-73EB-4C28-BE90-0C833AA2C470}"/>
              </a:ext>
            </a:extLst>
          </p:cNvPr>
          <p:cNvSpPr>
            <a:spLocks noGrp="1"/>
          </p:cNvSpPr>
          <p:nvPr>
            <p:ph type="title"/>
          </p:nvPr>
        </p:nvSpPr>
        <p:spPr>
          <a:xfrm>
            <a:off x="826770" y="154109"/>
            <a:ext cx="10515600" cy="1325563"/>
          </a:xfrm>
        </p:spPr>
        <p:txBody>
          <a:bodyPr/>
          <a:lstStyle/>
          <a:p>
            <a:r>
              <a:rPr lang="en-US" dirty="0"/>
              <a:t>Data Submission</a:t>
            </a:r>
          </a:p>
        </p:txBody>
      </p:sp>
      <p:sp>
        <p:nvSpPr>
          <p:cNvPr id="3" name="Content Placeholder 2">
            <a:extLst>
              <a:ext uri="{FF2B5EF4-FFF2-40B4-BE49-F238E27FC236}">
                <a16:creationId xmlns:a16="http://schemas.microsoft.com/office/drawing/2014/main" id="{30F8B995-D211-4767-9069-E0FAE47C4F74}"/>
              </a:ext>
            </a:extLst>
          </p:cNvPr>
          <p:cNvSpPr>
            <a:spLocks noGrp="1"/>
          </p:cNvSpPr>
          <p:nvPr>
            <p:ph idx="1"/>
          </p:nvPr>
        </p:nvSpPr>
        <p:spPr>
          <a:xfrm>
            <a:off x="838200" y="1254760"/>
            <a:ext cx="10515600" cy="4436574"/>
          </a:xfrm>
        </p:spPr>
        <p:txBody>
          <a:bodyPr>
            <a:noAutofit/>
          </a:bodyPr>
          <a:lstStyle/>
          <a:p>
            <a:pPr marL="0" lvl="0" indent="0">
              <a:spcBef>
                <a:spcPts val="600"/>
              </a:spcBef>
              <a:buNone/>
            </a:pPr>
            <a:r>
              <a:rPr lang="en-US" sz="2200" b="1" u="sng" dirty="0"/>
              <a:t>WITHIN 15 DAYS AFTER RANDOMIZATION, submit</a:t>
            </a:r>
            <a:r>
              <a:rPr lang="en-US" sz="2200" b="1" dirty="0"/>
              <a:t>:</a:t>
            </a:r>
            <a:endParaRPr lang="en-US" sz="2200" dirty="0"/>
          </a:p>
          <a:p>
            <a:pPr>
              <a:spcBef>
                <a:spcPts val="600"/>
              </a:spcBef>
            </a:pPr>
            <a:r>
              <a:rPr lang="en-US" sz="2200" b="1" u="sng" dirty="0"/>
              <a:t>S1914</a:t>
            </a:r>
            <a:r>
              <a:rPr lang="en-US" sz="2200" dirty="0"/>
              <a:t> </a:t>
            </a:r>
            <a:r>
              <a:rPr lang="en-US" sz="2200" dirty="0" err="1"/>
              <a:t>Onstudy</a:t>
            </a:r>
            <a:r>
              <a:rPr lang="en-US" sz="2200" dirty="0"/>
              <a:t> Forms</a:t>
            </a:r>
          </a:p>
          <a:p>
            <a:pPr>
              <a:spcBef>
                <a:spcPts val="600"/>
              </a:spcBef>
            </a:pPr>
            <a:r>
              <a:rPr lang="en-US" sz="2200" b="1" u="sng" dirty="0"/>
              <a:t>S1914</a:t>
            </a:r>
            <a:r>
              <a:rPr lang="en-US" sz="2200" dirty="0"/>
              <a:t> Eligibility Criteria Form</a:t>
            </a:r>
          </a:p>
          <a:p>
            <a:pPr>
              <a:spcBef>
                <a:spcPts val="600"/>
              </a:spcBef>
            </a:pPr>
            <a:r>
              <a:rPr lang="en-US" sz="2200" b="1" u="sng" dirty="0"/>
              <a:t>S1914</a:t>
            </a:r>
            <a:r>
              <a:rPr lang="en-US" sz="2200" dirty="0"/>
              <a:t> Data Submission </a:t>
            </a:r>
            <a:r>
              <a:rPr lang="en-US" sz="2200" dirty="0">
                <a:solidFill>
                  <a:srgbClr val="FF0000"/>
                </a:solidFill>
              </a:rPr>
              <a:t>(for more details, please see protocol section 14.4)</a:t>
            </a:r>
          </a:p>
          <a:p>
            <a:pPr>
              <a:spcBef>
                <a:spcPts val="600"/>
              </a:spcBef>
            </a:pPr>
            <a:r>
              <a:rPr lang="en-US" sz="2200" b="1" u="sng" dirty="0"/>
              <a:t>S1914</a:t>
            </a:r>
            <a:r>
              <a:rPr lang="en-US" sz="2200" dirty="0"/>
              <a:t> Baseline Abnormalities Form</a:t>
            </a:r>
          </a:p>
          <a:p>
            <a:pPr>
              <a:spcBef>
                <a:spcPts val="600"/>
              </a:spcBef>
            </a:pPr>
            <a:r>
              <a:rPr lang="en-US" sz="2200" dirty="0"/>
              <a:t>Pathology Report</a:t>
            </a:r>
          </a:p>
          <a:p>
            <a:pPr>
              <a:spcBef>
                <a:spcPts val="600"/>
              </a:spcBef>
            </a:pPr>
            <a:r>
              <a:rPr lang="en-US" sz="2200" dirty="0"/>
              <a:t>Radiology reports from all scans performed to assess disease at baseline (NOTE: Upload reports via the Source Documentation: Baseline form in Rave®).</a:t>
            </a:r>
          </a:p>
          <a:p>
            <a:pPr>
              <a:spcBef>
                <a:spcPts val="600"/>
              </a:spcBef>
            </a:pPr>
            <a:r>
              <a:rPr lang="en-US" sz="2200" dirty="0"/>
              <a:t>Materials to IROC Ohio via TRIAD for Central Radiology Review as specified in </a:t>
            </a:r>
            <a:r>
              <a:rPr lang="en-US" sz="2200" u="sng" dirty="0">
                <a:hlinkClick r:id="rId2" action="ppaction://hlinkfile"/>
              </a:rPr>
              <a:t>Section 15.3</a:t>
            </a:r>
            <a:r>
              <a:rPr lang="en-US" sz="2200" dirty="0"/>
              <a:t>.</a:t>
            </a:r>
          </a:p>
          <a:p>
            <a:pPr>
              <a:spcBef>
                <a:spcPts val="600"/>
              </a:spcBef>
            </a:pPr>
            <a:endParaRPr lang="en-US" sz="2200" dirty="0"/>
          </a:p>
          <a:p>
            <a:pPr marL="0" lvl="0" indent="0">
              <a:spcBef>
                <a:spcPts val="600"/>
              </a:spcBef>
              <a:buNone/>
            </a:pPr>
            <a:r>
              <a:rPr lang="en-US" sz="2200" b="1" u="sng" dirty="0"/>
              <a:t>WITHIN 7 DAYS AFTER BEGINNING RADIATION THERAPY, submit:</a:t>
            </a:r>
            <a:endParaRPr lang="en-US" sz="2200" dirty="0"/>
          </a:p>
          <a:p>
            <a:pPr>
              <a:spcBef>
                <a:spcPts val="600"/>
              </a:spcBef>
            </a:pPr>
            <a:r>
              <a:rPr lang="en-US" sz="2200" dirty="0"/>
              <a:t>Materials to IROC Philadelphia as described in </a:t>
            </a:r>
            <a:r>
              <a:rPr lang="en-US" sz="2200" u="sng" dirty="0">
                <a:hlinkClick r:id="rId3" action="ppaction://hlinkfile"/>
              </a:rPr>
              <a:t>Section 12.1</a:t>
            </a:r>
            <a:r>
              <a:rPr lang="en-US" sz="2200" dirty="0"/>
              <a:t>.</a:t>
            </a:r>
          </a:p>
          <a:p>
            <a:endParaRPr lang="en-US" dirty="0"/>
          </a:p>
        </p:txBody>
      </p:sp>
    </p:spTree>
    <p:extLst>
      <p:ext uri="{BB962C8B-B14F-4D97-AF65-F5344CB8AC3E}">
        <p14:creationId xmlns:p14="http://schemas.microsoft.com/office/powerpoint/2010/main" val="9284904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A4313-7F83-41A8-AE5E-67C78D5DB7D6}"/>
              </a:ext>
            </a:extLst>
          </p:cNvPr>
          <p:cNvSpPr>
            <a:spLocks noGrp="1"/>
          </p:cNvSpPr>
          <p:nvPr>
            <p:ph type="title"/>
          </p:nvPr>
        </p:nvSpPr>
        <p:spPr>
          <a:xfrm>
            <a:off x="838200" y="50519"/>
            <a:ext cx="10515600" cy="1325563"/>
          </a:xfrm>
        </p:spPr>
        <p:txBody>
          <a:bodyPr/>
          <a:lstStyle/>
          <a:p>
            <a:r>
              <a:rPr lang="en-US" dirty="0"/>
              <a:t>Data Submission</a:t>
            </a:r>
          </a:p>
        </p:txBody>
      </p:sp>
      <p:sp>
        <p:nvSpPr>
          <p:cNvPr id="3" name="Content Placeholder 2">
            <a:extLst>
              <a:ext uri="{FF2B5EF4-FFF2-40B4-BE49-F238E27FC236}">
                <a16:creationId xmlns:a16="http://schemas.microsoft.com/office/drawing/2014/main" id="{B6CA3DA3-8F26-44D8-8BE6-324910345DE8}"/>
              </a:ext>
            </a:extLst>
          </p:cNvPr>
          <p:cNvSpPr>
            <a:spLocks noGrp="1"/>
          </p:cNvSpPr>
          <p:nvPr>
            <p:ph idx="1"/>
          </p:nvPr>
        </p:nvSpPr>
        <p:spPr>
          <a:xfrm>
            <a:off x="929640" y="1180217"/>
            <a:ext cx="11262360" cy="4582989"/>
          </a:xfrm>
        </p:spPr>
        <p:txBody>
          <a:bodyPr>
            <a:noAutofit/>
          </a:bodyPr>
          <a:lstStyle/>
          <a:p>
            <a:pPr marL="0" lvl="0" indent="0">
              <a:spcBef>
                <a:spcPts val="600"/>
              </a:spcBef>
              <a:buNone/>
            </a:pPr>
            <a:r>
              <a:rPr lang="en-US" sz="1400" b="1" u="sng" dirty="0"/>
              <a:t>WITHIN 15 DAYS AFTER COMPLETING RADIATION THERAPY, submit:</a:t>
            </a:r>
            <a:endParaRPr lang="en-US" sz="1400" dirty="0"/>
          </a:p>
          <a:p>
            <a:pPr>
              <a:spcBef>
                <a:spcPts val="600"/>
              </a:spcBef>
            </a:pPr>
            <a:r>
              <a:rPr lang="en-US" sz="1400" dirty="0"/>
              <a:t>Vital Status Form</a:t>
            </a:r>
          </a:p>
          <a:p>
            <a:pPr>
              <a:spcBef>
                <a:spcPts val="600"/>
              </a:spcBef>
            </a:pPr>
            <a:r>
              <a:rPr lang="en-US" sz="1400" b="1" u="sng" dirty="0"/>
              <a:t>S1914</a:t>
            </a:r>
            <a:r>
              <a:rPr lang="en-US" sz="1400" dirty="0"/>
              <a:t> Radiation Therapy Form </a:t>
            </a:r>
          </a:p>
          <a:p>
            <a:pPr marL="0" lvl="0" indent="0">
              <a:spcBef>
                <a:spcPts val="600"/>
              </a:spcBef>
              <a:buNone/>
            </a:pPr>
            <a:r>
              <a:rPr lang="en-US" sz="1400" b="1" u="sng" dirty="0"/>
              <a:t>WITHIN 15 DAYS AFTER DISCONTINUATION OF TREATMENT, submit:</a:t>
            </a:r>
            <a:endParaRPr lang="en-US" sz="1400" dirty="0"/>
          </a:p>
          <a:p>
            <a:pPr>
              <a:spcBef>
                <a:spcPts val="600"/>
              </a:spcBef>
            </a:pPr>
            <a:r>
              <a:rPr lang="en-US" sz="1400" dirty="0"/>
              <a:t>Vital Status Form</a:t>
            </a:r>
          </a:p>
          <a:p>
            <a:pPr>
              <a:spcBef>
                <a:spcPts val="600"/>
              </a:spcBef>
            </a:pPr>
            <a:r>
              <a:rPr lang="en-US" sz="1400" dirty="0"/>
              <a:t>Off Treatment Notice</a:t>
            </a:r>
          </a:p>
          <a:p>
            <a:pPr>
              <a:spcBef>
                <a:spcPts val="600"/>
              </a:spcBef>
            </a:pPr>
            <a:r>
              <a:rPr lang="en-US" sz="1400" b="1" u="sng" dirty="0"/>
              <a:t>S1914</a:t>
            </a:r>
            <a:r>
              <a:rPr lang="en-US" sz="1400" dirty="0"/>
              <a:t> Treatment Form (Only for patients on atezolizumab + SBRT)</a:t>
            </a:r>
          </a:p>
          <a:p>
            <a:pPr>
              <a:spcBef>
                <a:spcPts val="600"/>
              </a:spcBef>
            </a:pPr>
            <a:r>
              <a:rPr lang="en-US" sz="1400" b="1" u="sng" dirty="0"/>
              <a:t>S1914</a:t>
            </a:r>
            <a:r>
              <a:rPr lang="en-US" sz="1400" dirty="0"/>
              <a:t> Adverse Event Form</a:t>
            </a:r>
          </a:p>
          <a:p>
            <a:pPr>
              <a:spcBef>
                <a:spcPts val="600"/>
              </a:spcBef>
            </a:pPr>
            <a:r>
              <a:rPr lang="en-US" sz="1400" b="1" u="sng" dirty="0"/>
              <a:t>S1914</a:t>
            </a:r>
            <a:r>
              <a:rPr lang="en-US" sz="1400" dirty="0"/>
              <a:t> Laboratory Value Form</a:t>
            </a:r>
          </a:p>
          <a:p>
            <a:pPr marL="0" lvl="0" indent="0">
              <a:spcBef>
                <a:spcPts val="600"/>
              </a:spcBef>
              <a:buNone/>
            </a:pPr>
            <a:r>
              <a:rPr lang="en-US" sz="1400" b="1" u="sng" dirty="0"/>
              <a:t>WITHIN 15 DAYS AFTER PROGRESSION/RELAPSE, submit</a:t>
            </a:r>
            <a:r>
              <a:rPr lang="en-US" sz="1400" b="1" dirty="0"/>
              <a:t>:</a:t>
            </a:r>
            <a:endParaRPr lang="en-US" sz="1400" dirty="0"/>
          </a:p>
          <a:p>
            <a:pPr>
              <a:spcBef>
                <a:spcPts val="600"/>
              </a:spcBef>
            </a:pPr>
            <a:r>
              <a:rPr lang="en-US" sz="1400" b="1" u="sng" dirty="0"/>
              <a:t>S1914</a:t>
            </a:r>
            <a:r>
              <a:rPr lang="en-US" sz="1400" dirty="0"/>
              <a:t> Disease Assessment Form</a:t>
            </a:r>
          </a:p>
          <a:p>
            <a:pPr>
              <a:spcBef>
                <a:spcPts val="600"/>
              </a:spcBef>
            </a:pPr>
            <a:r>
              <a:rPr lang="en-US" sz="1400" dirty="0"/>
              <a:t>Lung Carcinoma First Site(s) of Progression or Relapse Form</a:t>
            </a:r>
          </a:p>
          <a:p>
            <a:pPr>
              <a:spcBef>
                <a:spcPts val="600"/>
              </a:spcBef>
            </a:pPr>
            <a:r>
              <a:rPr lang="en-US" sz="1400" dirty="0"/>
              <a:t>Radiology reports from all scans performed to assess disease (NOTE: Upload reports via the Source Documentation: Disease Assessment form in Rave®).</a:t>
            </a:r>
          </a:p>
          <a:p>
            <a:pPr>
              <a:spcBef>
                <a:spcPts val="600"/>
              </a:spcBef>
            </a:pPr>
            <a:r>
              <a:rPr lang="en-US" sz="1400" dirty="0"/>
              <a:t>Materials to IROC Ohio for Central Radiology review as described in </a:t>
            </a:r>
            <a:r>
              <a:rPr lang="en-US" sz="1400" u="sng" dirty="0"/>
              <a:t>Section 15.3</a:t>
            </a:r>
          </a:p>
          <a:p>
            <a:pPr>
              <a:spcBef>
                <a:spcPts val="0"/>
              </a:spcBef>
            </a:pPr>
            <a:r>
              <a:rPr lang="en-US" sz="1400" dirty="0">
                <a:solidFill>
                  <a:srgbClr val="000000"/>
                </a:solidFill>
                <a:effectLst/>
                <a:latin typeface="Arial" panose="020B0604020202020204" pitchFamily="34" charset="0"/>
                <a:ea typeface="Calibri" panose="020F0502020204030204" pitchFamily="34" charset="0"/>
              </a:rPr>
              <a:t>WITHIN 15 DAYS FOLLOWING COMPLETION OF PAPER QOL FORMS (FOR PATIENTS WHO CHOOSE NOT TO COMPLETE ELECTRONICALLY) AT THE TIME POINTS LISTED IN </a:t>
            </a:r>
            <a:r>
              <a:rPr lang="en-US" sz="1400" dirty="0">
                <a:solidFill>
                  <a:srgbClr val="0000FF"/>
                </a:solidFill>
                <a:effectLst/>
                <a:latin typeface="Arial" panose="020B0604020202020204" pitchFamily="34" charset="0"/>
                <a:ea typeface="Calibri" panose="020F0502020204030204" pitchFamily="34" charset="0"/>
              </a:rPr>
              <a:t>SECTION 15.4</a:t>
            </a:r>
            <a:r>
              <a:rPr lang="en-US" sz="1400" dirty="0">
                <a:solidFill>
                  <a:srgbClr val="000000"/>
                </a:solidFill>
                <a:effectLst/>
                <a:latin typeface="Arial" panose="020B0604020202020204" pitchFamily="34" charset="0"/>
                <a:ea typeface="Calibri" panose="020F0502020204030204" pitchFamily="34" charset="0"/>
              </a:rPr>
              <a:t>, submit:</a:t>
            </a:r>
            <a:r>
              <a:rPr lang="en-US" sz="1400" dirty="0">
                <a:latin typeface="Calibri" panose="020F0502020204030204" pitchFamily="34" charset="0"/>
                <a:ea typeface="Calibri" panose="020F0502020204030204" pitchFamily="34" charset="0"/>
              </a:rPr>
              <a:t> </a:t>
            </a:r>
            <a:r>
              <a:rPr lang="en-US" sz="1400" dirty="0">
                <a:solidFill>
                  <a:srgbClr val="000000"/>
                </a:solidFill>
                <a:effectLst/>
                <a:latin typeface="Arial" panose="020B0604020202020204" pitchFamily="34" charset="0"/>
                <a:ea typeface="Calibri" panose="020F0502020204030204" pitchFamily="34" charset="0"/>
              </a:rPr>
              <a:t>Quality of Life Forms (via the NRG QOL </a:t>
            </a:r>
            <a:r>
              <a:rPr lang="en-US" sz="1400" dirty="0" err="1">
                <a:solidFill>
                  <a:srgbClr val="000000"/>
                </a:solidFill>
                <a:effectLst/>
                <a:latin typeface="Arial" panose="020B0604020202020204" pitchFamily="34" charset="0"/>
                <a:ea typeface="Calibri" panose="020F0502020204030204" pitchFamily="34" charset="0"/>
              </a:rPr>
              <a:t>Substudy</a:t>
            </a:r>
            <a:r>
              <a:rPr lang="en-US" sz="1400" dirty="0">
                <a:solidFill>
                  <a:srgbClr val="000000"/>
                </a:solidFill>
                <a:effectLst/>
                <a:latin typeface="Arial" panose="020B0604020202020204" pitchFamily="34" charset="0"/>
                <a:ea typeface="Calibri" panose="020F0502020204030204" pitchFamily="34" charset="0"/>
              </a:rPr>
              <a:t> </a:t>
            </a:r>
            <a:r>
              <a:rPr lang="en-US" sz="1400" b="1" dirty="0">
                <a:solidFill>
                  <a:srgbClr val="000000"/>
                </a:solidFill>
                <a:effectLst/>
                <a:latin typeface="Arial" panose="020B0604020202020204" pitchFamily="34" charset="0"/>
                <a:ea typeface="Calibri" panose="020F0502020204030204" pitchFamily="34" charset="0"/>
              </a:rPr>
              <a:t>S1914-E01 </a:t>
            </a:r>
            <a:r>
              <a:rPr lang="en-US" sz="1400" dirty="0">
                <a:solidFill>
                  <a:srgbClr val="000000"/>
                </a:solidFill>
                <a:effectLst/>
                <a:latin typeface="Arial" panose="020B0604020202020204" pitchFamily="34" charset="0"/>
                <a:ea typeface="Calibri" panose="020F0502020204030204" pitchFamily="34" charset="0"/>
              </a:rPr>
              <a:t>in Rave®)</a:t>
            </a:r>
            <a:endParaRPr lang="en-US" sz="1400" dirty="0">
              <a:effectLst/>
              <a:latin typeface="Calibri" panose="020F0502020204030204" pitchFamily="34" charset="0"/>
              <a:ea typeface="Calibri" panose="020F0502020204030204" pitchFamily="34" charset="0"/>
            </a:endParaRPr>
          </a:p>
          <a:p>
            <a:pPr>
              <a:spcBef>
                <a:spcPts val="600"/>
              </a:spcBef>
            </a:pPr>
            <a:endParaRPr lang="en-US" sz="1800" u="sng" dirty="0"/>
          </a:p>
          <a:p>
            <a:pPr marL="0" indent="0">
              <a:spcBef>
                <a:spcPts val="600"/>
              </a:spcBef>
              <a:buNone/>
            </a:pPr>
            <a:endParaRPr lang="en-US" sz="1800" dirty="0"/>
          </a:p>
          <a:p>
            <a:endParaRPr lang="en-US" sz="2400" dirty="0"/>
          </a:p>
          <a:p>
            <a:endParaRPr lang="en-US" dirty="0"/>
          </a:p>
        </p:txBody>
      </p:sp>
      <p:sp>
        <p:nvSpPr>
          <p:cNvPr id="5" name="Slide Number Placeholder 4">
            <a:extLst>
              <a:ext uri="{FF2B5EF4-FFF2-40B4-BE49-F238E27FC236}">
                <a16:creationId xmlns:a16="http://schemas.microsoft.com/office/drawing/2014/main" id="{B5824616-ED12-4ED2-BB65-74BE32171EAB}"/>
              </a:ext>
            </a:extLst>
          </p:cNvPr>
          <p:cNvSpPr>
            <a:spLocks noGrp="1"/>
          </p:cNvSpPr>
          <p:nvPr>
            <p:ph type="sldNum" sz="quarter" idx="12"/>
          </p:nvPr>
        </p:nvSpPr>
        <p:spPr/>
        <p:txBody>
          <a:bodyPr/>
          <a:lstStyle/>
          <a:p>
            <a:r>
              <a:rPr lang="en-US" dirty="0"/>
              <a:t>Page </a:t>
            </a:r>
            <a:fld id="{ED7B9C79-957E-4CB5-8A91-4DC6E525683F}" type="slidenum">
              <a:rPr lang="en-US" smtClean="0"/>
              <a:pPr/>
              <a:t>15</a:t>
            </a:fld>
            <a:r>
              <a:rPr lang="en-US" dirty="0"/>
              <a:t> of X</a:t>
            </a:r>
          </a:p>
        </p:txBody>
      </p:sp>
    </p:spTree>
    <p:extLst>
      <p:ext uri="{BB962C8B-B14F-4D97-AF65-F5344CB8AC3E}">
        <p14:creationId xmlns:p14="http://schemas.microsoft.com/office/powerpoint/2010/main" val="42379423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69106-E00C-4ADC-A9FF-989A05CA4E5C}"/>
              </a:ext>
            </a:extLst>
          </p:cNvPr>
          <p:cNvSpPr>
            <a:spLocks noGrp="1"/>
          </p:cNvSpPr>
          <p:nvPr>
            <p:ph type="title"/>
          </p:nvPr>
        </p:nvSpPr>
        <p:spPr/>
        <p:txBody>
          <a:bodyPr/>
          <a:lstStyle/>
          <a:p>
            <a:r>
              <a:rPr lang="en-US" dirty="0"/>
              <a:t>Specimen Submission: Tissue</a:t>
            </a:r>
          </a:p>
        </p:txBody>
      </p:sp>
      <p:sp>
        <p:nvSpPr>
          <p:cNvPr id="3" name="Content Placeholder 2">
            <a:extLst>
              <a:ext uri="{FF2B5EF4-FFF2-40B4-BE49-F238E27FC236}">
                <a16:creationId xmlns:a16="http://schemas.microsoft.com/office/drawing/2014/main" id="{035B4CCE-57D2-4E69-9D09-298B8A0C75F4}"/>
              </a:ext>
            </a:extLst>
          </p:cNvPr>
          <p:cNvSpPr>
            <a:spLocks noGrp="1"/>
          </p:cNvSpPr>
          <p:nvPr>
            <p:ph idx="1"/>
          </p:nvPr>
        </p:nvSpPr>
        <p:spPr/>
        <p:txBody>
          <a:bodyPr>
            <a:normAutofit/>
          </a:bodyPr>
          <a:lstStyle/>
          <a:p>
            <a:pPr indent="0">
              <a:lnSpc>
                <a:spcPct val="100000"/>
              </a:lnSpc>
              <a:buNone/>
            </a:pPr>
            <a:r>
              <a:rPr lang="en-US" dirty="0"/>
              <a:t>If available, the following specimens are required to be submitted for all patients.  Kits are not provided for tissue submission; sites must use their own supplies.</a:t>
            </a:r>
          </a:p>
          <a:p>
            <a:pPr>
              <a:lnSpc>
                <a:spcPct val="100000"/>
              </a:lnSpc>
            </a:pPr>
            <a:r>
              <a:rPr lang="en-US" dirty="0"/>
              <a:t>Within 28 days after randomization, submit either:</a:t>
            </a:r>
          </a:p>
          <a:p>
            <a:pPr lvl="1">
              <a:lnSpc>
                <a:spcPct val="100000"/>
              </a:lnSpc>
            </a:pPr>
            <a:r>
              <a:rPr lang="en-US" dirty="0"/>
              <a:t>1-2 formalin fixed paraffin embedded (FFPE) tissue blocks </a:t>
            </a:r>
          </a:p>
          <a:p>
            <a:pPr indent="0">
              <a:lnSpc>
                <a:spcPct val="100000"/>
              </a:lnSpc>
              <a:buNone/>
            </a:pPr>
            <a:r>
              <a:rPr lang="en-US" dirty="0"/>
              <a:t>        </a:t>
            </a:r>
            <a:r>
              <a:rPr lang="en-US" i="1" dirty="0"/>
              <a:t> OR </a:t>
            </a:r>
          </a:p>
          <a:p>
            <a:pPr lvl="1">
              <a:lnSpc>
                <a:spcPct val="100000"/>
              </a:lnSpc>
            </a:pPr>
            <a:r>
              <a:rPr lang="en-US" dirty="0"/>
              <a:t>1 H&amp;E slide and 10 unstained slides containing freshly cut, serial sections</a:t>
            </a:r>
            <a:endParaRPr lang="en-US" dirty="0">
              <a:effectLst/>
            </a:endParaRPr>
          </a:p>
        </p:txBody>
      </p:sp>
    </p:spTree>
    <p:extLst>
      <p:ext uri="{BB962C8B-B14F-4D97-AF65-F5344CB8AC3E}">
        <p14:creationId xmlns:p14="http://schemas.microsoft.com/office/powerpoint/2010/main" val="5070987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CD0E0F-9A87-428A-A8F9-C3B7C69A6238}"/>
              </a:ext>
            </a:extLst>
          </p:cNvPr>
          <p:cNvSpPr>
            <a:spLocks noGrp="1"/>
          </p:cNvSpPr>
          <p:nvPr>
            <p:ph type="title"/>
          </p:nvPr>
        </p:nvSpPr>
        <p:spPr>
          <a:xfrm>
            <a:off x="688228" y="128153"/>
            <a:ext cx="10515600" cy="1325563"/>
          </a:xfrm>
        </p:spPr>
        <p:txBody>
          <a:bodyPr/>
          <a:lstStyle/>
          <a:p>
            <a:r>
              <a:rPr lang="en-US" dirty="0"/>
              <a:t>Specimen Submission: Blood</a:t>
            </a:r>
          </a:p>
        </p:txBody>
      </p:sp>
      <p:sp>
        <p:nvSpPr>
          <p:cNvPr id="3" name="Content Placeholder 2">
            <a:extLst>
              <a:ext uri="{FF2B5EF4-FFF2-40B4-BE49-F238E27FC236}">
                <a16:creationId xmlns:a16="http://schemas.microsoft.com/office/drawing/2014/main" id="{B01A6531-A455-4819-BD45-D4ECB1660679}"/>
              </a:ext>
            </a:extLst>
          </p:cNvPr>
          <p:cNvSpPr>
            <a:spLocks noGrp="1"/>
          </p:cNvSpPr>
          <p:nvPr>
            <p:ph idx="1"/>
          </p:nvPr>
        </p:nvSpPr>
        <p:spPr>
          <a:xfrm>
            <a:off x="688228" y="1140336"/>
            <a:ext cx="10079892" cy="4663220"/>
          </a:xfrm>
        </p:spPr>
        <p:txBody>
          <a:bodyPr>
            <a:noAutofit/>
          </a:bodyPr>
          <a:lstStyle/>
          <a:p>
            <a:pPr marL="0" indent="0">
              <a:buNone/>
            </a:pPr>
            <a:r>
              <a:rPr lang="en-US" sz="1400" dirty="0"/>
              <a:t>Roche BCT </a:t>
            </a:r>
            <a:r>
              <a:rPr lang="en-US" sz="1400" dirty="0" err="1"/>
              <a:t>cf</a:t>
            </a:r>
            <a:r>
              <a:rPr lang="en-US" sz="1400" dirty="0"/>
              <a:t>-DNA tubes will be provided.  Specimen collection kits may be ordered by using the SWOG Specimen Repository Management Application at </a:t>
            </a:r>
            <a:r>
              <a:rPr lang="en-US" sz="1400" u="sng" dirty="0">
                <a:solidFill>
                  <a:srgbClr val="1F497D"/>
                </a:solidFill>
                <a:effectLst/>
                <a:latin typeface="Calibri" panose="020F0502020204030204" pitchFamily="34" charset="0"/>
                <a:ea typeface="Calibri" panose="020F0502020204030204" pitchFamily="34" charset="0"/>
                <a:hlinkClick r:id="rId2"/>
              </a:rPr>
              <a:t>https://kits.bpc-apps.nchri.org</a:t>
            </a:r>
            <a:r>
              <a:rPr lang="en-US" sz="1400" dirty="0"/>
              <a:t>. Follow the packaging and shipping instructions located at </a:t>
            </a:r>
            <a:r>
              <a:rPr lang="en-US" sz="1400" dirty="0">
                <a:hlinkClick r:id="rId3"/>
              </a:rPr>
              <a:t>Biospecimen Processing and Submission Procedures | SWOG</a:t>
            </a:r>
            <a:endParaRPr lang="en-US" sz="1400" dirty="0"/>
          </a:p>
          <a:p>
            <a:pPr marL="0" indent="0">
              <a:buNone/>
            </a:pPr>
            <a:r>
              <a:rPr lang="en-US" sz="1400" dirty="0"/>
              <a:t>Sites will use institutional supplies for all other collections.</a:t>
            </a:r>
          </a:p>
          <a:p>
            <a:pPr marL="0" indent="0">
              <a:buNone/>
            </a:pPr>
            <a:r>
              <a:rPr lang="en-US" sz="1400" dirty="0"/>
              <a:t>Collect the following:</a:t>
            </a:r>
          </a:p>
          <a:p>
            <a:pPr lvl="0"/>
            <a:r>
              <a:rPr lang="en-US" sz="1400" dirty="0"/>
              <a:t>Prior to beginning protocol treatment (after randomization)</a:t>
            </a:r>
          </a:p>
          <a:p>
            <a:pPr lvl="1"/>
            <a:r>
              <a:rPr lang="en-US" sz="1400" dirty="0"/>
              <a:t>Three 10-mL purple-top EDTA tubes</a:t>
            </a:r>
          </a:p>
          <a:p>
            <a:pPr lvl="1"/>
            <a:r>
              <a:rPr lang="en-US" sz="1400" dirty="0"/>
              <a:t>Two Roche BCT </a:t>
            </a:r>
            <a:r>
              <a:rPr lang="en-US" sz="1400" dirty="0" err="1"/>
              <a:t>cf</a:t>
            </a:r>
            <a:r>
              <a:rPr lang="en-US" sz="1400" dirty="0"/>
              <a:t>-DNA tubes</a:t>
            </a:r>
          </a:p>
          <a:p>
            <a:pPr lvl="0"/>
            <a:r>
              <a:rPr lang="en-US" sz="1400" dirty="0"/>
              <a:t>One week after completion of SBRT</a:t>
            </a:r>
          </a:p>
          <a:p>
            <a:pPr lvl="1"/>
            <a:r>
              <a:rPr lang="en-US" sz="1400" dirty="0"/>
              <a:t>Three 10-mL purple-top EDTA tubes</a:t>
            </a:r>
          </a:p>
          <a:p>
            <a:pPr lvl="1"/>
            <a:r>
              <a:rPr lang="en-US" sz="1400" dirty="0"/>
              <a:t>Two Roche BCT </a:t>
            </a:r>
            <a:r>
              <a:rPr lang="en-US" sz="1400" dirty="0" err="1"/>
              <a:t>cf</a:t>
            </a:r>
            <a:r>
              <a:rPr lang="en-US" sz="1400" dirty="0"/>
              <a:t>-DNA tubes</a:t>
            </a:r>
          </a:p>
          <a:p>
            <a:pPr lvl="0"/>
            <a:r>
              <a:rPr lang="en-US" sz="1400" dirty="0"/>
              <a:t>Week 18</a:t>
            </a:r>
          </a:p>
          <a:p>
            <a:pPr lvl="1"/>
            <a:r>
              <a:rPr lang="en-US" sz="1400" dirty="0"/>
              <a:t>Three 10-mL purple-top EDTA tubes</a:t>
            </a:r>
          </a:p>
          <a:p>
            <a:pPr lvl="1"/>
            <a:r>
              <a:rPr lang="en-US" sz="1400" dirty="0"/>
              <a:t>Two Roche BCT </a:t>
            </a:r>
            <a:r>
              <a:rPr lang="en-US" sz="1400" dirty="0" err="1"/>
              <a:t>cf</a:t>
            </a:r>
            <a:r>
              <a:rPr lang="en-US" sz="1400" dirty="0"/>
              <a:t>-DNA tubes</a:t>
            </a:r>
          </a:p>
          <a:p>
            <a:pPr lvl="0"/>
            <a:r>
              <a:rPr lang="en-US" sz="1400" dirty="0"/>
              <a:t>Progression</a:t>
            </a:r>
          </a:p>
          <a:p>
            <a:pPr lvl="1"/>
            <a:r>
              <a:rPr lang="en-US" sz="1400" dirty="0"/>
              <a:t>Two Roche BCT </a:t>
            </a:r>
            <a:r>
              <a:rPr lang="en-US" sz="1400" dirty="0" err="1"/>
              <a:t>cf</a:t>
            </a:r>
            <a:r>
              <a:rPr lang="en-US" sz="1400" dirty="0"/>
              <a:t>-DNA tubes (Note: do not collect EDTA tubes at this time point)</a:t>
            </a:r>
          </a:p>
          <a:p>
            <a:r>
              <a:rPr lang="en-US" sz="1600" b="1" dirty="0"/>
              <a:t>Ship overnight on same day as collection.</a:t>
            </a:r>
          </a:p>
          <a:p>
            <a:pPr marL="0" indent="0">
              <a:buNone/>
            </a:pPr>
            <a:endParaRPr lang="en-US" sz="1600" dirty="0"/>
          </a:p>
          <a:p>
            <a:endParaRPr lang="en-US" dirty="0"/>
          </a:p>
        </p:txBody>
      </p:sp>
      <p:sp>
        <p:nvSpPr>
          <p:cNvPr id="5" name="Slide Number Placeholder 4">
            <a:extLst>
              <a:ext uri="{FF2B5EF4-FFF2-40B4-BE49-F238E27FC236}">
                <a16:creationId xmlns:a16="http://schemas.microsoft.com/office/drawing/2014/main" id="{D27D0F17-3A06-4870-BB7E-065BAB3032B2}"/>
              </a:ext>
            </a:extLst>
          </p:cNvPr>
          <p:cNvSpPr>
            <a:spLocks noGrp="1"/>
          </p:cNvSpPr>
          <p:nvPr>
            <p:ph type="sldNum" sz="quarter" idx="12"/>
          </p:nvPr>
        </p:nvSpPr>
        <p:spPr/>
        <p:txBody>
          <a:bodyPr/>
          <a:lstStyle/>
          <a:p>
            <a:r>
              <a:rPr lang="en-US" dirty="0"/>
              <a:t>Page </a:t>
            </a:r>
            <a:fld id="{ED7B9C79-957E-4CB5-8A91-4DC6E525683F}" type="slidenum">
              <a:rPr lang="en-US" smtClean="0"/>
              <a:pPr/>
              <a:t>17</a:t>
            </a:fld>
            <a:r>
              <a:rPr lang="en-US" dirty="0"/>
              <a:t> of X</a:t>
            </a:r>
          </a:p>
        </p:txBody>
      </p:sp>
    </p:spTree>
    <p:extLst>
      <p:ext uri="{BB962C8B-B14F-4D97-AF65-F5344CB8AC3E}">
        <p14:creationId xmlns:p14="http://schemas.microsoft.com/office/powerpoint/2010/main" val="32694874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13EDC-3A23-41A0-A132-8C29C86C3954}"/>
              </a:ext>
            </a:extLst>
          </p:cNvPr>
          <p:cNvSpPr>
            <a:spLocks noGrp="1"/>
          </p:cNvSpPr>
          <p:nvPr>
            <p:ph type="title"/>
          </p:nvPr>
        </p:nvSpPr>
        <p:spPr/>
        <p:txBody>
          <a:bodyPr/>
          <a:lstStyle/>
          <a:p>
            <a:r>
              <a:rPr lang="en-US" dirty="0"/>
              <a:t>Radiation Therapy Registration</a:t>
            </a:r>
          </a:p>
        </p:txBody>
      </p:sp>
      <p:sp>
        <p:nvSpPr>
          <p:cNvPr id="3" name="Content Placeholder 2">
            <a:extLst>
              <a:ext uri="{FF2B5EF4-FFF2-40B4-BE49-F238E27FC236}">
                <a16:creationId xmlns:a16="http://schemas.microsoft.com/office/drawing/2014/main" id="{39A0ADE4-F035-4B80-82DF-4516F9C45F5F}"/>
              </a:ext>
            </a:extLst>
          </p:cNvPr>
          <p:cNvSpPr>
            <a:spLocks noGrp="1"/>
          </p:cNvSpPr>
          <p:nvPr>
            <p:ph idx="1"/>
          </p:nvPr>
        </p:nvSpPr>
        <p:spPr>
          <a:xfrm>
            <a:off x="445918" y="1426587"/>
            <a:ext cx="11128616" cy="4714642"/>
          </a:xfrm>
        </p:spPr>
        <p:txBody>
          <a:bodyPr>
            <a:normAutofit fontScale="25000" lnSpcReduction="20000"/>
          </a:bodyPr>
          <a:lstStyle/>
          <a:p>
            <a:pPr indent="0">
              <a:lnSpc>
                <a:spcPct val="120000"/>
              </a:lnSpc>
              <a:buNone/>
            </a:pPr>
            <a:r>
              <a:rPr lang="en-US" sz="5200" b="1" cap="all" dirty="0"/>
              <a:t>Access requirements for OPEN and TRIAD  </a:t>
            </a:r>
            <a:endParaRPr lang="en-US" sz="5200" dirty="0"/>
          </a:p>
          <a:p>
            <a:pPr>
              <a:lnSpc>
                <a:spcPct val="120000"/>
              </a:lnSpc>
            </a:pPr>
            <a:r>
              <a:rPr lang="en-US" sz="5200" dirty="0"/>
              <a:t>Site staff will need to be registered with CTEP and have a valid and active CTEP Identity and Access Management (IAM) account. This is the same account (user id and password) used for the CTSU members' web site. To obtain an active CTEP-IAM account, go to </a:t>
            </a:r>
            <a:r>
              <a:rPr lang="en-US" sz="5200" u="sng" dirty="0">
                <a:hlinkClick r:id="rId2"/>
              </a:rPr>
              <a:t>https://eapps-ctep.nci.nih.gov/iam</a:t>
            </a:r>
            <a:r>
              <a:rPr lang="en-US" sz="5200" dirty="0"/>
              <a:t>.  </a:t>
            </a:r>
          </a:p>
          <a:p>
            <a:pPr>
              <a:lnSpc>
                <a:spcPct val="120000"/>
              </a:lnSpc>
            </a:pPr>
            <a:r>
              <a:rPr lang="en-US" sz="5200" dirty="0"/>
              <a:t>Institutions that have been previously credentialed for 3DCRT or IMRT on prior NCTN protocols and that have successfully irradiated a phantom and been approved by IROC Houston need not perform additional credentialing for </a:t>
            </a:r>
            <a:r>
              <a:rPr lang="en-US" sz="5200" b="1" u="sng" dirty="0"/>
              <a:t>S1914</a:t>
            </a:r>
            <a:r>
              <a:rPr lang="en-US" sz="5200" dirty="0"/>
              <a:t>. However, institutions may administer only that treatment for which they have been previously credentialed (i.e., an institution credentialed for 3DCRT only may not administer IMRT on this study without completing the IMRT credentialing process). Credentialing requirements for IMRT and 3DCRT are specified in sections below. </a:t>
            </a:r>
          </a:p>
          <a:p>
            <a:pPr indent="0">
              <a:lnSpc>
                <a:spcPct val="120000"/>
              </a:lnSpc>
              <a:buNone/>
            </a:pPr>
            <a:endParaRPr lang="en-US" sz="5200" dirty="0"/>
          </a:p>
          <a:p>
            <a:pPr marL="0" lvl="0" indent="0">
              <a:lnSpc>
                <a:spcPct val="120000"/>
              </a:lnSpc>
              <a:buNone/>
            </a:pPr>
            <a:r>
              <a:rPr lang="en-US" sz="5200" b="1" cap="all" dirty="0"/>
              <a:t>Pre-Registration Requirements for Intensity Modulated Radiation Therapy (IMRT) Treatment Approach </a:t>
            </a:r>
            <a:endParaRPr lang="en-US" sz="5200" dirty="0"/>
          </a:p>
          <a:p>
            <a:pPr>
              <a:lnSpc>
                <a:spcPct val="120000"/>
              </a:lnSpc>
            </a:pPr>
            <a:r>
              <a:rPr lang="en-US" sz="5200" dirty="0"/>
              <a:t>In order to utilize IMRT on this study, the institution must have met specific technology requirements and have provided baseline physics information. Instructions for completing these requirements or determining if they already have been met are available on the IROC Houston web site. See the credentialing table for requirements.   </a:t>
            </a:r>
          </a:p>
          <a:p>
            <a:pPr>
              <a:lnSpc>
                <a:spcPct val="120000"/>
              </a:lnSpc>
            </a:pPr>
            <a:endParaRPr lang="en-US" sz="5200" dirty="0"/>
          </a:p>
          <a:p>
            <a:pPr marL="0" lvl="0" indent="0">
              <a:lnSpc>
                <a:spcPct val="120000"/>
              </a:lnSpc>
              <a:buNone/>
            </a:pPr>
            <a:r>
              <a:rPr lang="en-US" sz="5200" b="1" cap="all" dirty="0"/>
              <a:t>Pre-Registration Requirements for 3-D Conformal Radiation Therapy (3DCRT) Treatment Approach </a:t>
            </a:r>
            <a:endParaRPr lang="en-US" sz="5200" dirty="0"/>
          </a:p>
          <a:p>
            <a:pPr>
              <a:lnSpc>
                <a:spcPct val="120000"/>
              </a:lnSpc>
            </a:pPr>
            <a:r>
              <a:rPr lang="en-US" sz="5200" dirty="0"/>
              <a:t>Only institutions that have met the technology requirements and that have provided the baseline physics information that are described in Quality Assurance Guidelines may enter patients onto this study. See the credentialing table for requirements.   </a:t>
            </a:r>
          </a:p>
          <a:p>
            <a:pPr marL="0" indent="0">
              <a:buNone/>
            </a:pPr>
            <a:endParaRPr lang="en-US" dirty="0">
              <a:effectLst/>
            </a:endParaRPr>
          </a:p>
        </p:txBody>
      </p:sp>
    </p:spTree>
    <p:extLst>
      <p:ext uri="{BB962C8B-B14F-4D97-AF65-F5344CB8AC3E}">
        <p14:creationId xmlns:p14="http://schemas.microsoft.com/office/powerpoint/2010/main" val="2980435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F38CB-3464-4DE0-BD5C-CA9E4D8D2850}"/>
              </a:ext>
            </a:extLst>
          </p:cNvPr>
          <p:cNvSpPr>
            <a:spLocks noGrp="1"/>
          </p:cNvSpPr>
          <p:nvPr>
            <p:ph type="title"/>
          </p:nvPr>
        </p:nvSpPr>
        <p:spPr/>
        <p:txBody>
          <a:bodyPr/>
          <a:lstStyle/>
          <a:p>
            <a:r>
              <a:rPr lang="en-US" dirty="0"/>
              <a:t>Radiation QA Reviews</a:t>
            </a:r>
          </a:p>
        </p:txBody>
      </p:sp>
      <p:sp>
        <p:nvSpPr>
          <p:cNvPr id="3" name="Content Placeholder 2">
            <a:extLst>
              <a:ext uri="{FF2B5EF4-FFF2-40B4-BE49-F238E27FC236}">
                <a16:creationId xmlns:a16="http://schemas.microsoft.com/office/drawing/2014/main" id="{BD070F99-8445-4923-AB0C-BA680D240621}"/>
              </a:ext>
            </a:extLst>
          </p:cNvPr>
          <p:cNvSpPr>
            <a:spLocks noGrp="1"/>
          </p:cNvSpPr>
          <p:nvPr>
            <p:ph idx="1"/>
          </p:nvPr>
        </p:nvSpPr>
        <p:spPr>
          <a:xfrm>
            <a:off x="525584" y="1825625"/>
            <a:ext cx="6305062" cy="3828726"/>
          </a:xfrm>
        </p:spPr>
        <p:txBody>
          <a:bodyPr>
            <a:normAutofit lnSpcReduction="10000"/>
          </a:bodyPr>
          <a:lstStyle/>
          <a:p>
            <a:pPr algn="just">
              <a:lnSpc>
                <a:spcPct val="100000"/>
              </a:lnSpc>
            </a:pPr>
            <a:r>
              <a:rPr lang="en-US" sz="2200" dirty="0"/>
              <a:t>Radiation therapy quality assurance case reviews will be ongoing and performed remotely. The Study Charis and/or their designees will perform the RT Quality Assurance Reviews after IROC-Philadelphia RT has received complete data in TRIAD. The scoring mechanism is: Per Protocol, Variation Acceptable, and  Deviation Unacceptable.</a:t>
            </a:r>
          </a:p>
          <a:p>
            <a:pPr algn="just">
              <a:lnSpc>
                <a:spcPct val="100000"/>
              </a:lnSpc>
            </a:pPr>
            <a:r>
              <a:rPr lang="en-US" sz="2200" dirty="0"/>
              <a:t>Within 7 calendar days after the initiation of treatment, the following data must be submitted to TRIAD:</a:t>
            </a:r>
          </a:p>
          <a:p>
            <a:endParaRPr lang="en-US" dirty="0"/>
          </a:p>
          <a:p>
            <a:endParaRPr lang="en-US" dirty="0">
              <a:effectLst/>
            </a:endParaRPr>
          </a:p>
        </p:txBody>
      </p:sp>
      <p:sp>
        <p:nvSpPr>
          <p:cNvPr id="5" name="Slide Number Placeholder 4">
            <a:extLst>
              <a:ext uri="{FF2B5EF4-FFF2-40B4-BE49-F238E27FC236}">
                <a16:creationId xmlns:a16="http://schemas.microsoft.com/office/drawing/2014/main" id="{DB8A6E11-AA56-4253-B001-070C348D6241}"/>
              </a:ext>
            </a:extLst>
          </p:cNvPr>
          <p:cNvSpPr>
            <a:spLocks noGrp="1"/>
          </p:cNvSpPr>
          <p:nvPr>
            <p:ph type="sldNum" sz="quarter" idx="12"/>
          </p:nvPr>
        </p:nvSpPr>
        <p:spPr/>
        <p:txBody>
          <a:bodyPr/>
          <a:lstStyle/>
          <a:p>
            <a:r>
              <a:rPr lang="en-US"/>
              <a:t>Page </a:t>
            </a:r>
            <a:fld id="{ED7B9C79-957E-4CB5-8A91-4DC6E525683F}" type="slidenum">
              <a:rPr lang="en-US" smtClean="0"/>
              <a:pPr/>
              <a:t>19</a:t>
            </a:fld>
            <a:r>
              <a:rPr lang="en-US"/>
              <a:t> of X</a:t>
            </a:r>
            <a:endParaRPr lang="en-US" dirty="0"/>
          </a:p>
        </p:txBody>
      </p:sp>
      <p:graphicFrame>
        <p:nvGraphicFramePr>
          <p:cNvPr id="8" name="Table 7">
            <a:extLst>
              <a:ext uri="{FF2B5EF4-FFF2-40B4-BE49-F238E27FC236}">
                <a16:creationId xmlns:a16="http://schemas.microsoft.com/office/drawing/2014/main" id="{CBED249B-9117-42C3-8703-9B922B2D9694}"/>
              </a:ext>
            </a:extLst>
          </p:cNvPr>
          <p:cNvGraphicFramePr>
            <a:graphicFrameLocks noGrp="1"/>
          </p:cNvGraphicFramePr>
          <p:nvPr>
            <p:extLst>
              <p:ext uri="{D42A27DB-BD31-4B8C-83A1-F6EECF244321}">
                <p14:modId xmlns:p14="http://schemas.microsoft.com/office/powerpoint/2010/main" val="2628153245"/>
              </p:ext>
            </p:extLst>
          </p:nvPr>
        </p:nvGraphicFramePr>
        <p:xfrm>
          <a:off x="7069894" y="1698082"/>
          <a:ext cx="4501662" cy="3901440"/>
        </p:xfrm>
        <a:graphic>
          <a:graphicData uri="http://schemas.openxmlformats.org/drawingml/2006/table">
            <a:tbl>
              <a:tblPr firstRow="1" firstCol="1" bandRow="1">
                <a:tableStyleId>{5C22544A-7EE6-4342-B048-85BDC9FD1C3A}</a:tableStyleId>
              </a:tblPr>
              <a:tblGrid>
                <a:gridCol w="1040943">
                  <a:extLst>
                    <a:ext uri="{9D8B030D-6E8A-4147-A177-3AD203B41FA5}">
                      <a16:colId xmlns:a16="http://schemas.microsoft.com/office/drawing/2014/main" val="1971427822"/>
                    </a:ext>
                  </a:extLst>
                </a:gridCol>
                <a:gridCol w="1780412">
                  <a:extLst>
                    <a:ext uri="{9D8B030D-6E8A-4147-A177-3AD203B41FA5}">
                      <a16:colId xmlns:a16="http://schemas.microsoft.com/office/drawing/2014/main" val="3562669493"/>
                    </a:ext>
                  </a:extLst>
                </a:gridCol>
                <a:gridCol w="1680307">
                  <a:extLst>
                    <a:ext uri="{9D8B030D-6E8A-4147-A177-3AD203B41FA5}">
                      <a16:colId xmlns:a16="http://schemas.microsoft.com/office/drawing/2014/main" val="2335641723"/>
                    </a:ext>
                  </a:extLst>
                </a:gridCol>
              </a:tblGrid>
              <a:tr h="495966">
                <a:tc gridSpan="2">
                  <a:txBody>
                    <a:bodyPr/>
                    <a:lstStyle/>
                    <a:p>
                      <a:pPr marL="0" marR="0" algn="ctr">
                        <a:spcBef>
                          <a:spcPts val="0"/>
                        </a:spcBef>
                        <a:spcAft>
                          <a:spcPts val="0"/>
                        </a:spcAft>
                      </a:pPr>
                      <a:r>
                        <a:rPr lang="en-US" sz="1600" dirty="0">
                          <a:effectLst/>
                        </a:rPr>
                        <a:t> </a:t>
                      </a:r>
                    </a:p>
                    <a:p>
                      <a:pPr marL="0" marR="0" algn="ctr">
                        <a:spcBef>
                          <a:spcPts val="0"/>
                        </a:spcBef>
                        <a:spcAft>
                          <a:spcPts val="0"/>
                        </a:spcAft>
                      </a:pPr>
                      <a:r>
                        <a:rPr lang="en-US" sz="1600" dirty="0">
                          <a:effectLst/>
                        </a:rPr>
                        <a:t>Required Submission to TRIAD</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a:txBody>
                    <a:bodyPr/>
                    <a:lstStyle/>
                    <a:p>
                      <a:pPr marL="0" marR="0" algn="ctr">
                        <a:spcBef>
                          <a:spcPts val="0"/>
                        </a:spcBef>
                        <a:spcAft>
                          <a:spcPts val="0"/>
                        </a:spcAft>
                      </a:pPr>
                      <a:r>
                        <a:rPr lang="en-US" sz="1600">
                          <a:effectLst/>
                        </a:rPr>
                        <a:t> </a:t>
                      </a:r>
                    </a:p>
                    <a:p>
                      <a:pPr marL="0" marR="0" algn="ctr">
                        <a:spcBef>
                          <a:spcPts val="0"/>
                        </a:spcBef>
                        <a:spcAft>
                          <a:spcPts val="0"/>
                        </a:spcAft>
                      </a:pPr>
                      <a:r>
                        <a:rPr lang="en-US" sz="1600">
                          <a:effectLst/>
                        </a:rPr>
                        <a:t>Post Treatment Review </a:t>
                      </a:r>
                      <a:endParaRPr lang="en-US"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97055384"/>
                  </a:ext>
                </a:extLst>
              </a:tr>
              <a:tr h="2339840">
                <a:tc>
                  <a:txBody>
                    <a:bodyPr/>
                    <a:lstStyle/>
                    <a:p>
                      <a:pPr marL="0" marR="0">
                        <a:spcBef>
                          <a:spcPts val="0"/>
                        </a:spcBef>
                        <a:spcAft>
                          <a:spcPts val="0"/>
                        </a:spcAft>
                      </a:pPr>
                      <a:endParaRPr lang="en-US" sz="1600" dirty="0">
                        <a:effectLst/>
                      </a:endParaRPr>
                    </a:p>
                    <a:p>
                      <a:pPr marL="0" marR="0">
                        <a:spcBef>
                          <a:spcPts val="0"/>
                        </a:spcBef>
                        <a:spcAft>
                          <a:spcPts val="0"/>
                        </a:spcAft>
                      </a:pPr>
                      <a:r>
                        <a:rPr lang="en-US" sz="1600" dirty="0">
                          <a:effectLst/>
                        </a:rPr>
                        <a:t>DICOM DIGITAL RTDATA </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endParaRPr lang="en-US" sz="1600" dirty="0">
                        <a:effectLst/>
                      </a:endParaRPr>
                    </a:p>
                    <a:p>
                      <a:pPr marL="0" marR="0">
                        <a:spcBef>
                          <a:spcPts val="0"/>
                        </a:spcBef>
                        <a:spcAft>
                          <a:spcPts val="0"/>
                        </a:spcAft>
                      </a:pPr>
                      <a:r>
                        <a:rPr lang="en-US" sz="1600" dirty="0">
                          <a:effectLst/>
                        </a:rPr>
                        <a:t>DICOM CT Data Set</a:t>
                      </a:r>
                    </a:p>
                    <a:p>
                      <a:pPr marL="0" marR="0">
                        <a:spcBef>
                          <a:spcPts val="0"/>
                        </a:spcBef>
                        <a:spcAft>
                          <a:spcPts val="0"/>
                        </a:spcAft>
                      </a:pPr>
                      <a:r>
                        <a:rPr lang="en-US" sz="1600" dirty="0">
                          <a:effectLst/>
                        </a:rPr>
                        <a:t>DICOM RT Structure</a:t>
                      </a:r>
                    </a:p>
                    <a:p>
                      <a:pPr marL="0" marR="0">
                        <a:spcBef>
                          <a:spcPts val="0"/>
                        </a:spcBef>
                        <a:spcAft>
                          <a:spcPts val="0"/>
                        </a:spcAft>
                      </a:pPr>
                      <a:r>
                        <a:rPr lang="en-US" sz="1600" dirty="0">
                          <a:effectLst/>
                        </a:rPr>
                        <a:t>DICOM RT Dose</a:t>
                      </a:r>
                    </a:p>
                    <a:p>
                      <a:pPr marL="0" marR="0">
                        <a:spcBef>
                          <a:spcPts val="0"/>
                        </a:spcBef>
                        <a:spcAft>
                          <a:spcPts val="0"/>
                        </a:spcAft>
                      </a:pPr>
                      <a:r>
                        <a:rPr lang="en-US" sz="1600" dirty="0">
                          <a:effectLst/>
                        </a:rPr>
                        <a:t>DICOM RT Plan</a:t>
                      </a:r>
                    </a:p>
                    <a:p>
                      <a:pPr marL="0" marR="0">
                        <a:spcBef>
                          <a:spcPts val="0"/>
                        </a:spcBef>
                        <a:spcAft>
                          <a:spcPts val="0"/>
                        </a:spcAft>
                      </a:pPr>
                      <a:r>
                        <a:rPr lang="en-US" sz="1600" dirty="0">
                          <a:effectLst/>
                        </a:rPr>
                        <a:t> </a:t>
                      </a:r>
                    </a:p>
                    <a:p>
                      <a:pPr marL="0" marR="0">
                        <a:spcBef>
                          <a:spcPts val="0"/>
                        </a:spcBef>
                        <a:spcAft>
                          <a:spcPts val="0"/>
                        </a:spcAft>
                      </a:pPr>
                      <a:r>
                        <a:rPr lang="en-US" sz="1600" dirty="0">
                          <a:effectLst/>
                        </a:rPr>
                        <a:t>Note: Digital Data for all treatment fields must be included in one TRIAD submission only.</a:t>
                      </a:r>
                      <a:endParaRPr lang="en-US" sz="1600" dirty="0">
                        <a:solidFill>
                          <a:srgbClr val="000000"/>
                        </a:solidFill>
                        <a:effectLst/>
                        <a:latin typeface="Arial" panose="020B0604020202020204" pitchFamily="34"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600" dirty="0">
                          <a:effectLst/>
                          <a:highlight>
                            <a:srgbClr val="FFFF00"/>
                          </a:highlight>
                        </a:rPr>
                        <a:t> </a:t>
                      </a:r>
                      <a:endParaRPr lang="en-US" sz="1600" dirty="0">
                        <a:effectLst/>
                      </a:endParaRPr>
                    </a:p>
                    <a:p>
                      <a:pPr marL="0" marR="0">
                        <a:spcBef>
                          <a:spcPts val="0"/>
                        </a:spcBef>
                        <a:spcAft>
                          <a:spcPts val="0"/>
                        </a:spcAft>
                      </a:pPr>
                      <a:r>
                        <a:rPr lang="en-US" sz="1600" dirty="0">
                          <a:effectLst/>
                        </a:rPr>
                        <a:t>Due within 1 week after RT Start</a:t>
                      </a:r>
                    </a:p>
                    <a:p>
                      <a:pPr marL="0" marR="0">
                        <a:spcBef>
                          <a:spcPts val="0"/>
                        </a:spcBef>
                        <a:spcAft>
                          <a:spcPts val="0"/>
                        </a:spcAft>
                      </a:pPr>
                      <a:r>
                        <a:rPr lang="en-US" sz="1600" dirty="0">
                          <a:effectLst/>
                        </a:rPr>
                        <a:t> </a:t>
                      </a:r>
                    </a:p>
                    <a:p>
                      <a:pPr marL="0" marR="0">
                        <a:spcBef>
                          <a:spcPts val="0"/>
                        </a:spcBef>
                        <a:spcAft>
                          <a:spcPts val="0"/>
                        </a:spcAft>
                      </a:pPr>
                      <a:r>
                        <a:rPr lang="en-US" sz="1600" dirty="0">
                          <a:effectLst/>
                        </a:rPr>
                        <a:t> </a:t>
                      </a:r>
                    </a:p>
                    <a:p>
                      <a:pPr marL="0" marR="0">
                        <a:spcBef>
                          <a:spcPts val="0"/>
                        </a:spcBef>
                        <a:spcAft>
                          <a:spcPts val="0"/>
                        </a:spcAft>
                      </a:pPr>
                      <a:r>
                        <a:rPr lang="en-US" sz="1600" dirty="0">
                          <a:effectLst/>
                        </a:rPr>
                        <a:t>TRIAD submission time point =</a:t>
                      </a:r>
                    </a:p>
                    <a:p>
                      <a:pPr marL="0" marR="0">
                        <a:spcBef>
                          <a:spcPts val="0"/>
                        </a:spcBef>
                        <a:spcAft>
                          <a:spcPts val="0"/>
                        </a:spcAft>
                      </a:pPr>
                      <a:r>
                        <a:rPr lang="en-US" sz="1600" dirty="0">
                          <a:effectLst/>
                        </a:rPr>
                        <a:t>   RT DIGITAL PLAN </a:t>
                      </a:r>
                    </a:p>
                    <a:p>
                      <a:pPr marL="0" marR="0">
                        <a:spcBef>
                          <a:spcPts val="0"/>
                        </a:spcBef>
                        <a:spcAft>
                          <a:spcPts val="0"/>
                        </a:spcAft>
                      </a:pPr>
                      <a:r>
                        <a:rPr lang="en-US" sz="1600" dirty="0">
                          <a:effectLst/>
                          <a:highlight>
                            <a:srgbClr val="FFFF00"/>
                          </a:highlight>
                        </a:rPr>
                        <a:t> </a:t>
                      </a:r>
                      <a:endParaRPr lang="en-US" sz="1600" dirty="0">
                        <a:effectLst/>
                      </a:endParaRPr>
                    </a:p>
                    <a:p>
                      <a:pPr marL="0" marR="0">
                        <a:spcBef>
                          <a:spcPts val="0"/>
                        </a:spcBef>
                        <a:spcAft>
                          <a:spcPts val="0"/>
                        </a:spcAft>
                      </a:pPr>
                      <a:r>
                        <a:rPr lang="en-US" sz="1600" dirty="0">
                          <a:effectLst/>
                          <a:highlight>
                            <a:srgbClr val="FFFF00"/>
                          </a:highlight>
                        </a:rPr>
                        <a:t> </a:t>
                      </a:r>
                      <a:endParaRPr lang="en-US" sz="1600" dirty="0">
                        <a:effectLst/>
                      </a:endParaRPr>
                    </a:p>
                    <a:p>
                      <a:pPr>
                        <a:lnSpc>
                          <a:spcPct val="115000"/>
                        </a:lnSpc>
                        <a:spcAft>
                          <a:spcPts val="1000"/>
                        </a:spcAft>
                      </a:pPr>
                      <a:r>
                        <a:rPr lang="en-US" sz="1600" dirty="0">
                          <a:effectLst/>
                        </a:rPr>
                        <a:t> </a:t>
                      </a:r>
                    </a:p>
                    <a:p>
                      <a:pPr>
                        <a:lnSpc>
                          <a:spcPct val="115000"/>
                        </a:lnSpc>
                        <a:spcAft>
                          <a:spcPts val="1000"/>
                        </a:spcAft>
                      </a:pPr>
                      <a:r>
                        <a:rPr lang="en-US" sz="1600" dirty="0">
                          <a:effectLst/>
                          <a:highlight>
                            <a:srgbClr val="FFFF00"/>
                          </a:highlight>
                        </a:rPr>
                        <a:t> </a:t>
                      </a:r>
                      <a:endParaRPr lang="en-US" sz="1600" dirty="0">
                        <a:effectLst/>
                        <a:latin typeface="Times New Roman" panose="02020603050405020304" pitchFamily="18" charset="0"/>
                      </a:endParaRPr>
                    </a:p>
                  </a:txBody>
                  <a:tcPr marL="68580" marR="68580" marT="0" marB="0"/>
                </a:tc>
                <a:extLst>
                  <a:ext uri="{0D108BD9-81ED-4DB2-BD59-A6C34878D82A}">
                    <a16:rowId xmlns:a16="http://schemas.microsoft.com/office/drawing/2014/main" val="3621488484"/>
                  </a:ext>
                </a:extLst>
              </a:tr>
            </a:tbl>
          </a:graphicData>
        </a:graphic>
      </p:graphicFrame>
    </p:spTree>
    <p:extLst>
      <p:ext uri="{BB962C8B-B14F-4D97-AF65-F5344CB8AC3E}">
        <p14:creationId xmlns:p14="http://schemas.microsoft.com/office/powerpoint/2010/main" val="3019135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A9375-D261-4A4B-8937-3E90ABF02B86}"/>
              </a:ext>
            </a:extLst>
          </p:cNvPr>
          <p:cNvSpPr>
            <a:spLocks noGrp="1"/>
          </p:cNvSpPr>
          <p:nvPr>
            <p:ph type="title"/>
          </p:nvPr>
        </p:nvSpPr>
        <p:spPr/>
        <p:txBody>
          <a:bodyPr/>
          <a:lstStyle/>
          <a:p>
            <a:r>
              <a:rPr lang="en-US" dirty="0"/>
              <a:t>Schema</a:t>
            </a:r>
          </a:p>
        </p:txBody>
      </p:sp>
      <p:sp>
        <p:nvSpPr>
          <p:cNvPr id="3" name="Content Placeholder 2">
            <a:extLst>
              <a:ext uri="{FF2B5EF4-FFF2-40B4-BE49-F238E27FC236}">
                <a16:creationId xmlns:a16="http://schemas.microsoft.com/office/drawing/2014/main" id="{AA8C1DFF-A7E7-4492-8880-77C72CBB1D8A}"/>
              </a:ext>
            </a:extLst>
          </p:cNvPr>
          <p:cNvSpPr>
            <a:spLocks noGrp="1"/>
          </p:cNvSpPr>
          <p:nvPr>
            <p:ph idx="1"/>
          </p:nvPr>
        </p:nvSpPr>
        <p:spPr/>
        <p:txBody>
          <a:bodyPr/>
          <a:lstStyle/>
          <a:p>
            <a:pPr marL="0" indent="0">
              <a:buNone/>
            </a:pPr>
            <a:endParaRPr lang="en-US" dirty="0"/>
          </a:p>
          <a:p>
            <a:pPr marL="0" indent="0">
              <a:buNone/>
            </a:pPr>
            <a:r>
              <a:rPr lang="en-US" dirty="0"/>
              <a:t>	</a:t>
            </a:r>
          </a:p>
        </p:txBody>
      </p:sp>
      <p:grpSp>
        <p:nvGrpSpPr>
          <p:cNvPr id="4" name="Group 3">
            <a:extLst>
              <a:ext uri="{FF2B5EF4-FFF2-40B4-BE49-F238E27FC236}">
                <a16:creationId xmlns:a16="http://schemas.microsoft.com/office/drawing/2014/main" id="{790C4B82-33EE-49CE-B9D0-18E2EDC750AA}"/>
              </a:ext>
            </a:extLst>
          </p:cNvPr>
          <p:cNvGrpSpPr/>
          <p:nvPr/>
        </p:nvGrpSpPr>
        <p:grpSpPr>
          <a:xfrm>
            <a:off x="193193" y="726626"/>
            <a:ext cx="11609615" cy="5293704"/>
            <a:chOff x="258361" y="1219200"/>
            <a:chExt cx="8881200" cy="5293704"/>
          </a:xfrm>
        </p:grpSpPr>
        <p:grpSp>
          <p:nvGrpSpPr>
            <p:cNvPr id="5" name="Group 4">
              <a:extLst>
                <a:ext uri="{FF2B5EF4-FFF2-40B4-BE49-F238E27FC236}">
                  <a16:creationId xmlns:a16="http://schemas.microsoft.com/office/drawing/2014/main" id="{86FE8317-2379-43E0-B0D9-11703700E932}"/>
                </a:ext>
              </a:extLst>
            </p:cNvPr>
            <p:cNvGrpSpPr/>
            <p:nvPr/>
          </p:nvGrpSpPr>
          <p:grpSpPr>
            <a:xfrm>
              <a:off x="258361" y="1219200"/>
              <a:ext cx="8881200" cy="4207468"/>
              <a:chOff x="243600" y="1659932"/>
              <a:chExt cx="8881200" cy="4207468"/>
            </a:xfrm>
          </p:grpSpPr>
          <p:sp>
            <p:nvSpPr>
              <p:cNvPr id="7" name="Rectangle 6">
                <a:extLst>
                  <a:ext uri="{FF2B5EF4-FFF2-40B4-BE49-F238E27FC236}">
                    <a16:creationId xmlns:a16="http://schemas.microsoft.com/office/drawing/2014/main" id="{1CD29D34-58DC-4415-BB15-7A1E9673B0DD}"/>
                  </a:ext>
                </a:extLst>
              </p:cNvPr>
              <p:cNvSpPr/>
              <p:nvPr/>
            </p:nvSpPr>
            <p:spPr>
              <a:xfrm>
                <a:off x="5024927" y="2771565"/>
                <a:ext cx="2580398" cy="3048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a:extLst>
                  <a:ext uri="{FF2B5EF4-FFF2-40B4-BE49-F238E27FC236}">
                    <a16:creationId xmlns:a16="http://schemas.microsoft.com/office/drawing/2014/main" id="{00433A8A-17A9-483F-A665-0087FFFC94F1}"/>
                  </a:ext>
                </a:extLst>
              </p:cNvPr>
              <p:cNvCxnSpPr/>
              <p:nvPr/>
            </p:nvCxnSpPr>
            <p:spPr>
              <a:xfrm>
                <a:off x="4306269" y="2406463"/>
                <a:ext cx="0" cy="304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07644131-5EA9-4692-B78C-4385B0AA99DF}"/>
                  </a:ext>
                </a:extLst>
              </p:cNvPr>
              <p:cNvCxnSpPr/>
              <p:nvPr/>
            </p:nvCxnSpPr>
            <p:spPr>
              <a:xfrm>
                <a:off x="4437069" y="2406463"/>
                <a:ext cx="0" cy="304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3132BBF1-B457-402B-949B-719FCD6D810B}"/>
                  </a:ext>
                </a:extLst>
              </p:cNvPr>
              <p:cNvCxnSpPr/>
              <p:nvPr/>
            </p:nvCxnSpPr>
            <p:spPr>
              <a:xfrm>
                <a:off x="4598097" y="2409463"/>
                <a:ext cx="0" cy="304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8CEE5FE5-D665-4194-91D8-E0B39B0A0CCB}"/>
                  </a:ext>
                </a:extLst>
              </p:cNvPr>
              <p:cNvCxnSpPr/>
              <p:nvPr/>
            </p:nvCxnSpPr>
            <p:spPr>
              <a:xfrm>
                <a:off x="4728897" y="2409463"/>
                <a:ext cx="0" cy="304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F3F68BEF-FD5A-4463-BD46-E881532CAABA}"/>
                  </a:ext>
                </a:extLst>
              </p:cNvPr>
              <p:cNvSpPr/>
              <p:nvPr/>
            </p:nvSpPr>
            <p:spPr>
              <a:xfrm>
                <a:off x="2800200" y="2768863"/>
                <a:ext cx="1247550" cy="3048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a:extLst>
                  <a:ext uri="{FF2B5EF4-FFF2-40B4-BE49-F238E27FC236}">
                    <a16:creationId xmlns:a16="http://schemas.microsoft.com/office/drawing/2014/main" id="{8FC710AB-B24A-488C-85B9-F7E56CA4CECD}"/>
                  </a:ext>
                </a:extLst>
              </p:cNvPr>
              <p:cNvCxnSpPr/>
              <p:nvPr/>
            </p:nvCxnSpPr>
            <p:spPr>
              <a:xfrm>
                <a:off x="4175469" y="2408863"/>
                <a:ext cx="0" cy="304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866DC5C9-AD1C-47AA-9A94-D8A6F97804F2}"/>
                  </a:ext>
                </a:extLst>
              </p:cNvPr>
              <p:cNvSpPr txBox="1"/>
              <p:nvPr/>
            </p:nvSpPr>
            <p:spPr>
              <a:xfrm>
                <a:off x="2876399" y="2768863"/>
                <a:ext cx="1171351" cy="276999"/>
              </a:xfrm>
              <a:prstGeom prst="rect">
                <a:avLst/>
              </a:prstGeom>
              <a:noFill/>
            </p:spPr>
            <p:txBody>
              <a:bodyPr wrap="square" rtlCol="0">
                <a:spAutoFit/>
              </a:bodyPr>
              <a:lstStyle/>
              <a:p>
                <a:r>
                  <a:rPr lang="en-US" sz="1200" b="1" dirty="0">
                    <a:solidFill>
                      <a:schemeClr val="bg1"/>
                    </a:solidFill>
                  </a:rPr>
                  <a:t>Priming </a:t>
                </a:r>
              </a:p>
            </p:txBody>
          </p:sp>
          <p:sp>
            <p:nvSpPr>
              <p:cNvPr id="15" name="TextBox 14">
                <a:extLst>
                  <a:ext uri="{FF2B5EF4-FFF2-40B4-BE49-F238E27FC236}">
                    <a16:creationId xmlns:a16="http://schemas.microsoft.com/office/drawing/2014/main" id="{E9C2F6C8-34CA-4808-ACD4-EA1CDD527BAA}"/>
                  </a:ext>
                </a:extLst>
              </p:cNvPr>
              <p:cNvSpPr txBox="1"/>
              <p:nvPr/>
            </p:nvSpPr>
            <p:spPr>
              <a:xfrm>
                <a:off x="2784599" y="3760815"/>
                <a:ext cx="1040313" cy="292388"/>
              </a:xfrm>
              <a:prstGeom prst="rect">
                <a:avLst/>
              </a:prstGeom>
              <a:noFill/>
            </p:spPr>
            <p:txBody>
              <a:bodyPr wrap="square" rtlCol="0">
                <a:spAutoFit/>
              </a:bodyPr>
              <a:lstStyle/>
              <a:p>
                <a:r>
                  <a:rPr lang="en-US" sz="1300" b="1" dirty="0">
                    <a:solidFill>
                      <a:schemeClr val="bg1"/>
                    </a:solidFill>
                  </a:rPr>
                  <a:t>Concurrent</a:t>
                </a:r>
              </a:p>
            </p:txBody>
          </p:sp>
          <p:sp>
            <p:nvSpPr>
              <p:cNvPr id="16" name="TextBox 15">
                <a:extLst>
                  <a:ext uri="{FF2B5EF4-FFF2-40B4-BE49-F238E27FC236}">
                    <a16:creationId xmlns:a16="http://schemas.microsoft.com/office/drawing/2014/main" id="{60747FB0-177F-4269-860C-96D4B21236B7}"/>
                  </a:ext>
                </a:extLst>
              </p:cNvPr>
              <p:cNvSpPr txBox="1"/>
              <p:nvPr/>
            </p:nvSpPr>
            <p:spPr>
              <a:xfrm>
                <a:off x="5014014" y="2772197"/>
                <a:ext cx="1336200" cy="276999"/>
              </a:xfrm>
              <a:prstGeom prst="rect">
                <a:avLst/>
              </a:prstGeom>
              <a:noFill/>
            </p:spPr>
            <p:txBody>
              <a:bodyPr wrap="square" rtlCol="0">
                <a:spAutoFit/>
              </a:bodyPr>
              <a:lstStyle/>
              <a:p>
                <a:r>
                  <a:rPr lang="en-US" sz="1200" b="1" dirty="0">
                    <a:solidFill>
                      <a:schemeClr val="bg1"/>
                    </a:solidFill>
                  </a:rPr>
                  <a:t>Consolidation</a:t>
                </a:r>
              </a:p>
            </p:txBody>
          </p:sp>
          <p:cxnSp>
            <p:nvCxnSpPr>
              <p:cNvPr id="17" name="Straight Arrow Connector 16">
                <a:extLst>
                  <a:ext uri="{FF2B5EF4-FFF2-40B4-BE49-F238E27FC236}">
                    <a16:creationId xmlns:a16="http://schemas.microsoft.com/office/drawing/2014/main" id="{265B523C-3D9C-4A22-B008-825B7D0AF032}"/>
                  </a:ext>
                </a:extLst>
              </p:cNvPr>
              <p:cNvCxnSpPr/>
              <p:nvPr/>
            </p:nvCxnSpPr>
            <p:spPr>
              <a:xfrm flipV="1">
                <a:off x="2813400" y="3095263"/>
                <a:ext cx="0" cy="304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E729C9E6-781A-4D60-8391-83A480F87942}"/>
                  </a:ext>
                </a:extLst>
              </p:cNvPr>
              <p:cNvCxnSpPr/>
              <p:nvPr/>
            </p:nvCxnSpPr>
            <p:spPr>
              <a:xfrm flipV="1">
                <a:off x="3499578" y="3101749"/>
                <a:ext cx="0" cy="304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DFB32A0F-9F7A-4C23-9265-2BA37AF0D521}"/>
                  </a:ext>
                </a:extLst>
              </p:cNvPr>
              <p:cNvCxnSpPr/>
              <p:nvPr/>
            </p:nvCxnSpPr>
            <p:spPr>
              <a:xfrm flipV="1">
                <a:off x="4146298" y="3101749"/>
                <a:ext cx="0" cy="304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A050E056-27F7-4EFE-B93A-C74B13F8C397}"/>
                  </a:ext>
                </a:extLst>
              </p:cNvPr>
              <p:cNvCxnSpPr/>
              <p:nvPr/>
            </p:nvCxnSpPr>
            <p:spPr>
              <a:xfrm flipV="1">
                <a:off x="5024927" y="3094114"/>
                <a:ext cx="0" cy="304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6934ACF0-D6D3-4C1C-BEA4-02C9EEC5963D}"/>
                  </a:ext>
                </a:extLst>
              </p:cNvPr>
              <p:cNvCxnSpPr/>
              <p:nvPr/>
            </p:nvCxnSpPr>
            <p:spPr>
              <a:xfrm flipV="1">
                <a:off x="5682114" y="3094114"/>
                <a:ext cx="0" cy="304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7F28452A-CB5A-4A35-AC03-9EE6941C6C95}"/>
                  </a:ext>
                </a:extLst>
              </p:cNvPr>
              <p:cNvCxnSpPr/>
              <p:nvPr/>
            </p:nvCxnSpPr>
            <p:spPr>
              <a:xfrm flipV="1">
                <a:off x="7605325" y="3088065"/>
                <a:ext cx="0" cy="304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814E8DD9-27CD-4E49-85A0-14448FC685D4}"/>
                  </a:ext>
                </a:extLst>
              </p:cNvPr>
              <p:cNvSpPr txBox="1"/>
              <p:nvPr/>
            </p:nvSpPr>
            <p:spPr>
              <a:xfrm>
                <a:off x="3994569" y="1659932"/>
                <a:ext cx="1275900" cy="738664"/>
              </a:xfrm>
              <a:prstGeom prst="rect">
                <a:avLst/>
              </a:prstGeom>
              <a:noFill/>
              <a:ln>
                <a:solidFill>
                  <a:schemeClr val="tx1"/>
                </a:solidFill>
              </a:ln>
            </p:spPr>
            <p:txBody>
              <a:bodyPr wrap="square" rtlCol="0">
                <a:spAutoFit/>
              </a:bodyPr>
              <a:lstStyle/>
              <a:p>
                <a:r>
                  <a:rPr lang="en-US" sz="1400" b="1" dirty="0"/>
                  <a:t>SBRT 10-12.5 Gy/fraction QOD x 3-5</a:t>
                </a:r>
              </a:p>
            </p:txBody>
          </p:sp>
          <p:sp>
            <p:nvSpPr>
              <p:cNvPr id="24" name="TextBox 23">
                <a:extLst>
                  <a:ext uri="{FF2B5EF4-FFF2-40B4-BE49-F238E27FC236}">
                    <a16:creationId xmlns:a16="http://schemas.microsoft.com/office/drawing/2014/main" id="{D7D5FE28-F05C-4647-AEED-0035A8E2AE3C}"/>
                  </a:ext>
                </a:extLst>
              </p:cNvPr>
              <p:cNvSpPr txBox="1"/>
              <p:nvPr/>
            </p:nvSpPr>
            <p:spPr>
              <a:xfrm>
                <a:off x="2266800" y="3404863"/>
                <a:ext cx="6858000" cy="307777"/>
              </a:xfrm>
              <a:prstGeom prst="rect">
                <a:avLst/>
              </a:prstGeom>
              <a:noFill/>
            </p:spPr>
            <p:txBody>
              <a:bodyPr wrap="square" rtlCol="0">
                <a:spAutoFit/>
              </a:bodyPr>
              <a:lstStyle/>
              <a:p>
                <a:r>
                  <a:rPr lang="en-US" sz="1400" b="1" dirty="0"/>
                  <a:t>Day        1                   22                  43                     64                    85              106               127             148</a:t>
                </a:r>
              </a:p>
            </p:txBody>
          </p:sp>
          <p:cxnSp>
            <p:nvCxnSpPr>
              <p:cNvPr id="25" name="Straight Arrow Connector 24">
                <a:extLst>
                  <a:ext uri="{FF2B5EF4-FFF2-40B4-BE49-F238E27FC236}">
                    <a16:creationId xmlns:a16="http://schemas.microsoft.com/office/drawing/2014/main" id="{51704859-3D2D-4504-AC7E-E9C5F1397DBD}"/>
                  </a:ext>
                </a:extLst>
              </p:cNvPr>
              <p:cNvCxnSpPr/>
              <p:nvPr/>
            </p:nvCxnSpPr>
            <p:spPr>
              <a:xfrm>
                <a:off x="3027900" y="4586513"/>
                <a:ext cx="0" cy="304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74F366F4-E53C-454D-BFA4-F6BBFC72B8D4}"/>
                  </a:ext>
                </a:extLst>
              </p:cNvPr>
              <p:cNvCxnSpPr/>
              <p:nvPr/>
            </p:nvCxnSpPr>
            <p:spPr>
              <a:xfrm>
                <a:off x="3158700" y="4586513"/>
                <a:ext cx="0" cy="304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07A2BDF2-4300-4DE3-9B8D-47F57AE5402B}"/>
                  </a:ext>
                </a:extLst>
              </p:cNvPr>
              <p:cNvCxnSpPr/>
              <p:nvPr/>
            </p:nvCxnSpPr>
            <p:spPr>
              <a:xfrm>
                <a:off x="3289500" y="4589513"/>
                <a:ext cx="0" cy="304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89C15F6C-2C8B-44F4-90A0-5A3E6BCFE72D}"/>
                  </a:ext>
                </a:extLst>
              </p:cNvPr>
              <p:cNvCxnSpPr/>
              <p:nvPr/>
            </p:nvCxnSpPr>
            <p:spPr>
              <a:xfrm>
                <a:off x="3420300" y="4589513"/>
                <a:ext cx="0" cy="304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0E37F09B-AA42-40D3-83CD-79E4C15D3FD0}"/>
                  </a:ext>
                </a:extLst>
              </p:cNvPr>
              <p:cNvCxnSpPr/>
              <p:nvPr/>
            </p:nvCxnSpPr>
            <p:spPr>
              <a:xfrm>
                <a:off x="2897100" y="4588913"/>
                <a:ext cx="0" cy="304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82C3183B-0FE3-4D86-80C2-A800BA5503E2}"/>
                  </a:ext>
                </a:extLst>
              </p:cNvPr>
              <p:cNvSpPr txBox="1"/>
              <p:nvPr/>
            </p:nvSpPr>
            <p:spPr>
              <a:xfrm>
                <a:off x="2640746" y="4063888"/>
                <a:ext cx="1400095" cy="523220"/>
              </a:xfrm>
              <a:prstGeom prst="rect">
                <a:avLst/>
              </a:prstGeom>
              <a:noFill/>
              <a:ln>
                <a:solidFill>
                  <a:schemeClr val="tx1"/>
                </a:solidFill>
              </a:ln>
            </p:spPr>
            <p:txBody>
              <a:bodyPr wrap="square" rtlCol="0">
                <a:spAutoFit/>
              </a:bodyPr>
              <a:lstStyle/>
              <a:p>
                <a:r>
                  <a:rPr lang="en-US" sz="1400" b="1" dirty="0"/>
                  <a:t>SBRT 10-12.5 Gy/fraction QOD x 3-5</a:t>
                </a:r>
              </a:p>
            </p:txBody>
          </p:sp>
          <p:sp>
            <p:nvSpPr>
              <p:cNvPr id="31" name="Right Arrow 29">
                <a:extLst>
                  <a:ext uri="{FF2B5EF4-FFF2-40B4-BE49-F238E27FC236}">
                    <a16:creationId xmlns:a16="http://schemas.microsoft.com/office/drawing/2014/main" id="{BD492BB4-B8AD-4084-86EB-B64F75C414F8}"/>
                  </a:ext>
                </a:extLst>
              </p:cNvPr>
              <p:cNvSpPr/>
              <p:nvPr/>
            </p:nvSpPr>
            <p:spPr>
              <a:xfrm>
                <a:off x="4047750" y="4053203"/>
                <a:ext cx="4924650" cy="633000"/>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9A146488-343D-45F7-9D7F-E2262DA4DE61}"/>
                  </a:ext>
                </a:extLst>
              </p:cNvPr>
              <p:cNvSpPr/>
              <p:nvPr/>
            </p:nvSpPr>
            <p:spPr>
              <a:xfrm>
                <a:off x="4131804" y="2768286"/>
                <a:ext cx="831230" cy="3048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BF76920C-31A5-4E4B-93AA-CB66C99882FE}"/>
                  </a:ext>
                </a:extLst>
              </p:cNvPr>
              <p:cNvSpPr txBox="1"/>
              <p:nvPr/>
            </p:nvSpPr>
            <p:spPr>
              <a:xfrm>
                <a:off x="4146298" y="2779891"/>
                <a:ext cx="904599" cy="276999"/>
              </a:xfrm>
              <a:prstGeom prst="rect">
                <a:avLst/>
              </a:prstGeom>
              <a:noFill/>
            </p:spPr>
            <p:txBody>
              <a:bodyPr wrap="square" rtlCol="0">
                <a:spAutoFit/>
              </a:bodyPr>
              <a:lstStyle/>
              <a:p>
                <a:r>
                  <a:rPr lang="en-US" sz="1200" b="1" dirty="0">
                    <a:solidFill>
                      <a:schemeClr val="bg1"/>
                    </a:solidFill>
                  </a:rPr>
                  <a:t>Concurrent</a:t>
                </a:r>
              </a:p>
            </p:txBody>
          </p:sp>
          <p:sp>
            <p:nvSpPr>
              <p:cNvPr id="34" name="Right Arrow 32">
                <a:extLst>
                  <a:ext uri="{FF2B5EF4-FFF2-40B4-BE49-F238E27FC236}">
                    <a16:creationId xmlns:a16="http://schemas.microsoft.com/office/drawing/2014/main" id="{C8885662-91CF-4A3A-B8F7-49F3027AA3A2}"/>
                  </a:ext>
                </a:extLst>
              </p:cNvPr>
              <p:cNvSpPr/>
              <p:nvPr/>
            </p:nvSpPr>
            <p:spPr>
              <a:xfrm>
                <a:off x="7696200" y="2607465"/>
                <a:ext cx="1276200" cy="633000"/>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a:extLst>
                  <a:ext uri="{FF2B5EF4-FFF2-40B4-BE49-F238E27FC236}">
                    <a16:creationId xmlns:a16="http://schemas.microsoft.com/office/drawing/2014/main" id="{22676EA5-8D70-4A5C-93E6-5D01D4B52D88}"/>
                  </a:ext>
                </a:extLst>
              </p:cNvPr>
              <p:cNvSpPr txBox="1"/>
              <p:nvPr/>
            </p:nvSpPr>
            <p:spPr>
              <a:xfrm>
                <a:off x="7829400" y="4215814"/>
                <a:ext cx="928588" cy="307777"/>
              </a:xfrm>
              <a:prstGeom prst="rect">
                <a:avLst/>
              </a:prstGeom>
              <a:noFill/>
            </p:spPr>
            <p:txBody>
              <a:bodyPr wrap="square" rtlCol="0">
                <a:spAutoFit/>
              </a:bodyPr>
              <a:lstStyle/>
              <a:p>
                <a:r>
                  <a:rPr lang="en-US" sz="1400" b="1" dirty="0">
                    <a:solidFill>
                      <a:schemeClr val="bg1"/>
                    </a:solidFill>
                  </a:rPr>
                  <a:t>Follow-up</a:t>
                </a:r>
              </a:p>
            </p:txBody>
          </p:sp>
          <p:sp>
            <p:nvSpPr>
              <p:cNvPr id="36" name="TextBox 35">
                <a:extLst>
                  <a:ext uri="{FF2B5EF4-FFF2-40B4-BE49-F238E27FC236}">
                    <a16:creationId xmlns:a16="http://schemas.microsoft.com/office/drawing/2014/main" id="{07A4EAC7-F285-436C-8745-4E7ECA1CBF75}"/>
                  </a:ext>
                </a:extLst>
              </p:cNvPr>
              <p:cNvSpPr txBox="1"/>
              <p:nvPr/>
            </p:nvSpPr>
            <p:spPr>
              <a:xfrm>
                <a:off x="7907306" y="2776282"/>
                <a:ext cx="928588" cy="307777"/>
              </a:xfrm>
              <a:prstGeom prst="rect">
                <a:avLst/>
              </a:prstGeom>
              <a:noFill/>
            </p:spPr>
            <p:txBody>
              <a:bodyPr wrap="square" rtlCol="0">
                <a:spAutoFit/>
              </a:bodyPr>
              <a:lstStyle/>
              <a:p>
                <a:r>
                  <a:rPr lang="en-US" sz="1400" b="1" dirty="0">
                    <a:solidFill>
                      <a:schemeClr val="bg1"/>
                    </a:solidFill>
                  </a:rPr>
                  <a:t>Follow-up</a:t>
                </a:r>
              </a:p>
            </p:txBody>
          </p:sp>
          <p:sp>
            <p:nvSpPr>
              <p:cNvPr id="37" name="TextBox 36">
                <a:extLst>
                  <a:ext uri="{FF2B5EF4-FFF2-40B4-BE49-F238E27FC236}">
                    <a16:creationId xmlns:a16="http://schemas.microsoft.com/office/drawing/2014/main" id="{50F1829B-EFC4-445A-842A-8F8BADBCD4F6}"/>
                  </a:ext>
                </a:extLst>
              </p:cNvPr>
              <p:cNvSpPr txBox="1"/>
              <p:nvPr/>
            </p:nvSpPr>
            <p:spPr>
              <a:xfrm>
                <a:off x="243600" y="3022151"/>
                <a:ext cx="1645800" cy="1200329"/>
              </a:xfrm>
              <a:prstGeom prst="rect">
                <a:avLst/>
              </a:prstGeom>
              <a:noFill/>
              <a:ln w="25400">
                <a:solidFill>
                  <a:schemeClr val="tx1"/>
                </a:solidFill>
              </a:ln>
            </p:spPr>
            <p:txBody>
              <a:bodyPr wrap="square" rtlCol="0">
                <a:spAutoFit/>
              </a:bodyPr>
              <a:lstStyle/>
              <a:p>
                <a:pPr algn="ctr"/>
                <a:r>
                  <a:rPr lang="en-US" dirty="0"/>
                  <a:t>Eligible Early Stage NSCLC patient</a:t>
                </a:r>
              </a:p>
              <a:p>
                <a:pPr algn="ctr"/>
                <a:r>
                  <a:rPr lang="en-US" dirty="0"/>
                  <a:t>(n=480)</a:t>
                </a:r>
              </a:p>
              <a:p>
                <a:pPr algn="ctr"/>
                <a:r>
                  <a:rPr lang="en-US" dirty="0"/>
                  <a:t>Randomize</a:t>
                </a:r>
              </a:p>
            </p:txBody>
          </p:sp>
          <p:cxnSp>
            <p:nvCxnSpPr>
              <p:cNvPr id="38" name="Straight Arrow Connector 37">
                <a:extLst>
                  <a:ext uri="{FF2B5EF4-FFF2-40B4-BE49-F238E27FC236}">
                    <a16:creationId xmlns:a16="http://schemas.microsoft.com/office/drawing/2014/main" id="{14852AE9-F69C-40D2-908C-FA46DDC1EC5C}"/>
                  </a:ext>
                </a:extLst>
              </p:cNvPr>
              <p:cNvCxnSpPr/>
              <p:nvPr/>
            </p:nvCxnSpPr>
            <p:spPr>
              <a:xfrm flipV="1">
                <a:off x="1889400" y="3116863"/>
                <a:ext cx="606000" cy="53297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D11CF9AA-A4A0-45BF-83E3-098B3668B9A7}"/>
                  </a:ext>
                </a:extLst>
              </p:cNvPr>
              <p:cNvCxnSpPr/>
              <p:nvPr/>
            </p:nvCxnSpPr>
            <p:spPr>
              <a:xfrm>
                <a:off x="1889400" y="3649841"/>
                <a:ext cx="606000" cy="56597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0" name="Rectangle 39">
                <a:extLst>
                  <a:ext uri="{FF2B5EF4-FFF2-40B4-BE49-F238E27FC236}">
                    <a16:creationId xmlns:a16="http://schemas.microsoft.com/office/drawing/2014/main" id="{32505ED7-F1D1-49E7-B051-A6FB2D3D52F3}"/>
                  </a:ext>
                </a:extLst>
              </p:cNvPr>
              <p:cNvSpPr/>
              <p:nvPr/>
            </p:nvSpPr>
            <p:spPr>
              <a:xfrm>
                <a:off x="2716200" y="5486400"/>
                <a:ext cx="311700" cy="304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9C528AD2-9B7B-4A57-B648-9B9B485AA4C3}"/>
                  </a:ext>
                </a:extLst>
              </p:cNvPr>
              <p:cNvSpPr txBox="1"/>
              <p:nvPr/>
            </p:nvSpPr>
            <p:spPr>
              <a:xfrm>
                <a:off x="3027900" y="5498068"/>
                <a:ext cx="4486741" cy="369332"/>
              </a:xfrm>
              <a:prstGeom prst="rect">
                <a:avLst/>
              </a:prstGeom>
              <a:noFill/>
            </p:spPr>
            <p:txBody>
              <a:bodyPr wrap="none" rtlCol="0">
                <a:spAutoFit/>
              </a:bodyPr>
              <a:lstStyle/>
              <a:p>
                <a:r>
                  <a:rPr lang="en-US" dirty="0"/>
                  <a:t>Atezolizumab q 3 weeks x 8 cycles (6 months) </a:t>
                </a:r>
              </a:p>
            </p:txBody>
          </p:sp>
          <p:cxnSp>
            <p:nvCxnSpPr>
              <p:cNvPr id="42" name="Straight Arrow Connector 41">
                <a:extLst>
                  <a:ext uri="{FF2B5EF4-FFF2-40B4-BE49-F238E27FC236}">
                    <a16:creationId xmlns:a16="http://schemas.microsoft.com/office/drawing/2014/main" id="{78E28722-F7D0-45C3-AA32-C937D65418BA}"/>
                  </a:ext>
                </a:extLst>
              </p:cNvPr>
              <p:cNvCxnSpPr/>
              <p:nvPr/>
            </p:nvCxnSpPr>
            <p:spPr>
              <a:xfrm flipV="1">
                <a:off x="6350213" y="3094114"/>
                <a:ext cx="0" cy="304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8BFCA639-5EF6-4E30-AC4F-E093D88A7537}"/>
                  </a:ext>
                </a:extLst>
              </p:cNvPr>
              <p:cNvCxnSpPr/>
              <p:nvPr/>
            </p:nvCxnSpPr>
            <p:spPr>
              <a:xfrm flipV="1">
                <a:off x="6962764" y="3088065"/>
                <a:ext cx="0" cy="304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6" name="TextBox 5">
              <a:extLst>
                <a:ext uri="{FF2B5EF4-FFF2-40B4-BE49-F238E27FC236}">
                  <a16:creationId xmlns:a16="http://schemas.microsoft.com/office/drawing/2014/main" id="{CE5D5211-03F9-47A3-B548-C7E925800093}"/>
                </a:ext>
              </a:extLst>
            </p:cNvPr>
            <p:cNvSpPr txBox="1"/>
            <p:nvPr/>
          </p:nvSpPr>
          <p:spPr>
            <a:xfrm>
              <a:off x="2735899" y="5558797"/>
              <a:ext cx="2960976" cy="954107"/>
            </a:xfrm>
            <a:prstGeom prst="rect">
              <a:avLst/>
            </a:prstGeom>
            <a:noFill/>
            <a:ln>
              <a:solidFill>
                <a:schemeClr val="tx1"/>
              </a:solidFill>
            </a:ln>
          </p:spPr>
          <p:txBody>
            <a:bodyPr wrap="square" rtlCol="0">
              <a:spAutoFit/>
            </a:bodyPr>
            <a:lstStyle/>
            <a:p>
              <a:r>
                <a:rPr lang="en-US" sz="1400" b="1" dirty="0"/>
                <a:t>Stratification factors:</a:t>
              </a:r>
            </a:p>
            <a:p>
              <a:r>
                <a:rPr lang="en-US" sz="1400" dirty="0"/>
                <a:t>-      Location (central vs peripheral)</a:t>
              </a:r>
            </a:p>
            <a:p>
              <a:pPr marL="285750" indent="-285750">
                <a:buFontTx/>
                <a:buChar char="-"/>
              </a:pPr>
              <a:r>
                <a:rPr lang="en-US" sz="1400" dirty="0"/>
                <a:t>Size (&lt;4 vs </a:t>
              </a:r>
              <a:r>
                <a:rPr lang="en-US" sz="1400" dirty="0">
                  <a:latin typeface="Times New Roman" panose="02020603050405020304" pitchFamily="18" charset="0"/>
                  <a:cs typeface="Times New Roman" panose="02020603050405020304" pitchFamily="18" charset="0"/>
                </a:rPr>
                <a:t>≥4)</a:t>
              </a:r>
              <a:endParaRPr lang="en-US" sz="1400" dirty="0"/>
            </a:p>
            <a:p>
              <a:pPr marL="285750" indent="-285750">
                <a:buFontTx/>
                <a:buChar char="-"/>
              </a:pPr>
              <a:r>
                <a:rPr lang="en-US" sz="1400" dirty="0" err="1"/>
                <a:t>Zubrod</a:t>
              </a:r>
              <a:r>
                <a:rPr lang="en-US" sz="1400" dirty="0"/>
                <a:t> PS (0-1 vs 2)</a:t>
              </a:r>
            </a:p>
          </p:txBody>
        </p:sp>
      </p:grpSp>
      <p:sp>
        <p:nvSpPr>
          <p:cNvPr id="44" name="TextBox 43">
            <a:extLst>
              <a:ext uri="{FF2B5EF4-FFF2-40B4-BE49-F238E27FC236}">
                <a16:creationId xmlns:a16="http://schemas.microsoft.com/office/drawing/2014/main" id="{176B631C-1F7F-4B8C-AE07-B5CDD6EC7E0A}"/>
              </a:ext>
            </a:extLst>
          </p:cNvPr>
          <p:cNvSpPr txBox="1"/>
          <p:nvPr/>
        </p:nvSpPr>
        <p:spPr>
          <a:xfrm>
            <a:off x="6931454" y="902186"/>
            <a:ext cx="2213695" cy="369332"/>
          </a:xfrm>
          <a:prstGeom prst="rect">
            <a:avLst/>
          </a:prstGeom>
          <a:noFill/>
          <a:ln w="12700">
            <a:solidFill>
              <a:schemeClr val="tx1"/>
            </a:solidFill>
          </a:ln>
        </p:spPr>
        <p:txBody>
          <a:bodyPr wrap="square" rtlCol="0">
            <a:spAutoFit/>
          </a:bodyPr>
          <a:lstStyle/>
          <a:p>
            <a:r>
              <a:rPr lang="en-US" dirty="0"/>
              <a:t>Primary Endpoint: OS</a:t>
            </a:r>
          </a:p>
        </p:txBody>
      </p:sp>
      <p:sp>
        <p:nvSpPr>
          <p:cNvPr id="45" name="TextBox 44">
            <a:extLst>
              <a:ext uri="{FF2B5EF4-FFF2-40B4-BE49-F238E27FC236}">
                <a16:creationId xmlns:a16="http://schemas.microsoft.com/office/drawing/2014/main" id="{C7130F83-3465-4730-9746-97F089568C26}"/>
              </a:ext>
            </a:extLst>
          </p:cNvPr>
          <p:cNvSpPr txBox="1"/>
          <p:nvPr/>
        </p:nvSpPr>
        <p:spPr>
          <a:xfrm>
            <a:off x="418766" y="3482441"/>
            <a:ext cx="1574800" cy="646331"/>
          </a:xfrm>
          <a:prstGeom prst="rect">
            <a:avLst/>
          </a:prstGeom>
          <a:noFill/>
          <a:ln w="25400">
            <a:solidFill>
              <a:schemeClr val="tx1"/>
            </a:solidFill>
          </a:ln>
        </p:spPr>
        <p:txBody>
          <a:bodyPr wrap="square" rtlCol="0">
            <a:spAutoFit/>
          </a:bodyPr>
          <a:lstStyle/>
          <a:p>
            <a:pPr algn="ctr"/>
            <a:r>
              <a:rPr lang="en-US"/>
              <a:t>Accrual over 60 months</a:t>
            </a:r>
            <a:endParaRPr lang="en-US" dirty="0"/>
          </a:p>
        </p:txBody>
      </p:sp>
    </p:spTree>
    <p:extLst>
      <p:ext uri="{BB962C8B-B14F-4D97-AF65-F5344CB8AC3E}">
        <p14:creationId xmlns:p14="http://schemas.microsoft.com/office/powerpoint/2010/main" val="494060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1D033-7377-4FF3-A657-218FF0788A88}"/>
              </a:ext>
            </a:extLst>
          </p:cNvPr>
          <p:cNvSpPr>
            <a:spLocks noGrp="1"/>
          </p:cNvSpPr>
          <p:nvPr>
            <p:ph type="title"/>
          </p:nvPr>
        </p:nvSpPr>
        <p:spPr/>
        <p:txBody>
          <a:bodyPr/>
          <a:lstStyle/>
          <a:p>
            <a:r>
              <a:rPr lang="en-US" dirty="0"/>
              <a:t>Study Monitoring</a:t>
            </a:r>
          </a:p>
        </p:txBody>
      </p:sp>
      <p:sp>
        <p:nvSpPr>
          <p:cNvPr id="3" name="Content Placeholder 2">
            <a:extLst>
              <a:ext uri="{FF2B5EF4-FFF2-40B4-BE49-F238E27FC236}">
                <a16:creationId xmlns:a16="http://schemas.microsoft.com/office/drawing/2014/main" id="{860E2F17-E6E7-4470-B2E3-85D1B816171D}"/>
              </a:ext>
            </a:extLst>
          </p:cNvPr>
          <p:cNvSpPr>
            <a:spLocks noGrp="1"/>
          </p:cNvSpPr>
          <p:nvPr>
            <p:ph idx="1"/>
          </p:nvPr>
        </p:nvSpPr>
        <p:spPr/>
        <p:txBody>
          <a:bodyPr>
            <a:normAutofit/>
          </a:bodyPr>
          <a:lstStyle/>
          <a:p>
            <a:pPr>
              <a:lnSpc>
                <a:spcPct val="100000"/>
              </a:lnSpc>
            </a:pPr>
            <a:r>
              <a:rPr lang="en-US" sz="2400" dirty="0"/>
              <a:t>The SWOG DSMC will oversee the conduct of the study.  The Committee consists of four members from outside of the SWOG, 3 SWOG members, 3 non-voting representatives from the National Cancer Institute (NCI), and the Group Statistician (non-voting).  </a:t>
            </a:r>
          </a:p>
          <a:p>
            <a:pPr>
              <a:lnSpc>
                <a:spcPct val="100000"/>
              </a:lnSpc>
            </a:pPr>
            <a:r>
              <a:rPr lang="en-US" sz="2400" dirty="0"/>
              <a:t>The members of this Committee will receive confidential reports every 6 months from the SWOG Statistical Center, and will meet at the Group's bi-annual meetings as necessary.  The Committee will be responsible for decisions regarding possible termination and/or early reporting of the study.</a:t>
            </a:r>
            <a:endParaRPr lang="en-US" sz="2400" dirty="0">
              <a:effectLst/>
            </a:endParaRPr>
          </a:p>
        </p:txBody>
      </p:sp>
    </p:spTree>
    <p:extLst>
      <p:ext uri="{BB962C8B-B14F-4D97-AF65-F5344CB8AC3E}">
        <p14:creationId xmlns:p14="http://schemas.microsoft.com/office/powerpoint/2010/main" val="33852047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1D033-7377-4FF3-A657-218FF0788A88}"/>
              </a:ext>
            </a:extLst>
          </p:cNvPr>
          <p:cNvSpPr>
            <a:spLocks noGrp="1"/>
          </p:cNvSpPr>
          <p:nvPr>
            <p:ph type="title"/>
          </p:nvPr>
        </p:nvSpPr>
        <p:spPr>
          <a:xfrm>
            <a:off x="952500" y="500063"/>
            <a:ext cx="10515600" cy="1325563"/>
          </a:xfrm>
        </p:spPr>
        <p:txBody>
          <a:bodyPr/>
          <a:lstStyle/>
          <a:p>
            <a:r>
              <a:rPr lang="en-US" dirty="0"/>
              <a:t>Quality Assurance</a:t>
            </a:r>
          </a:p>
        </p:txBody>
      </p:sp>
      <p:sp>
        <p:nvSpPr>
          <p:cNvPr id="3" name="Content Placeholder 2">
            <a:extLst>
              <a:ext uri="{FF2B5EF4-FFF2-40B4-BE49-F238E27FC236}">
                <a16:creationId xmlns:a16="http://schemas.microsoft.com/office/drawing/2014/main" id="{860E2F17-E6E7-4470-B2E3-85D1B816171D}"/>
              </a:ext>
            </a:extLst>
          </p:cNvPr>
          <p:cNvSpPr>
            <a:spLocks noGrp="1"/>
          </p:cNvSpPr>
          <p:nvPr>
            <p:ph idx="1"/>
          </p:nvPr>
        </p:nvSpPr>
        <p:spPr/>
        <p:txBody>
          <a:bodyPr>
            <a:normAutofit/>
          </a:bodyPr>
          <a:lstStyle/>
          <a:p>
            <a:pPr>
              <a:lnSpc>
                <a:spcPct val="100000"/>
              </a:lnSpc>
            </a:pPr>
            <a:r>
              <a:rPr lang="en-US" sz="2400" dirty="0"/>
              <a:t>Mandatory training of site personnel prior to first patient registration</a:t>
            </a:r>
          </a:p>
          <a:p>
            <a:pPr>
              <a:lnSpc>
                <a:spcPct val="100000"/>
              </a:lnSpc>
            </a:pPr>
            <a:r>
              <a:rPr lang="en-US" sz="2400" dirty="0"/>
              <a:t>Additional mandatory site training to be provided if major changes to the protocol occur, or common problem areas are identified during monitoring and audits</a:t>
            </a:r>
          </a:p>
          <a:p>
            <a:pPr>
              <a:lnSpc>
                <a:spcPct val="100000"/>
              </a:lnSpc>
            </a:pPr>
            <a:r>
              <a:rPr lang="en-US" sz="2400" dirty="0"/>
              <a:t>Maintenance of an Delegation of Task Log (DTL) and Trial Master File (subject to audit)</a:t>
            </a:r>
          </a:p>
          <a:p>
            <a:pPr>
              <a:lnSpc>
                <a:spcPct val="100000"/>
              </a:lnSpc>
            </a:pPr>
            <a:r>
              <a:rPr lang="en-US" sz="2400" dirty="0"/>
              <a:t>Oversight through a combination of remote centralized monitoring and on-site monitoring </a:t>
            </a:r>
          </a:p>
        </p:txBody>
      </p:sp>
    </p:spTree>
    <p:extLst>
      <p:ext uri="{BB962C8B-B14F-4D97-AF65-F5344CB8AC3E}">
        <p14:creationId xmlns:p14="http://schemas.microsoft.com/office/powerpoint/2010/main" val="8893772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1D033-7377-4FF3-A657-218FF0788A88}"/>
              </a:ext>
            </a:extLst>
          </p:cNvPr>
          <p:cNvSpPr>
            <a:spLocks noGrp="1"/>
          </p:cNvSpPr>
          <p:nvPr>
            <p:ph type="title"/>
          </p:nvPr>
        </p:nvSpPr>
        <p:spPr>
          <a:xfrm>
            <a:off x="952500" y="500063"/>
            <a:ext cx="10515600" cy="1325563"/>
          </a:xfrm>
        </p:spPr>
        <p:txBody>
          <a:bodyPr/>
          <a:lstStyle/>
          <a:p>
            <a:r>
              <a:rPr lang="en-US" dirty="0"/>
              <a:t>Quality Assurance</a:t>
            </a:r>
          </a:p>
        </p:txBody>
      </p:sp>
      <p:sp>
        <p:nvSpPr>
          <p:cNvPr id="3" name="Content Placeholder 2">
            <a:extLst>
              <a:ext uri="{FF2B5EF4-FFF2-40B4-BE49-F238E27FC236}">
                <a16:creationId xmlns:a16="http://schemas.microsoft.com/office/drawing/2014/main" id="{860E2F17-E6E7-4470-B2E3-85D1B816171D}"/>
              </a:ext>
            </a:extLst>
          </p:cNvPr>
          <p:cNvSpPr>
            <a:spLocks noGrp="1"/>
          </p:cNvSpPr>
          <p:nvPr>
            <p:ph idx="1"/>
          </p:nvPr>
        </p:nvSpPr>
        <p:spPr/>
        <p:txBody>
          <a:bodyPr>
            <a:normAutofit/>
          </a:bodyPr>
          <a:lstStyle/>
          <a:p>
            <a:pPr lvl="0"/>
            <a:r>
              <a:rPr lang="en-US" sz="2400" dirty="0"/>
              <a:t>Additional on-site monitoring (audits) with the first site visit within 6 months of first patient registration.</a:t>
            </a:r>
          </a:p>
          <a:p>
            <a:pPr lvl="0" eaLnBrk="0" hangingPunct="0"/>
            <a:r>
              <a:rPr lang="en-US" sz="2400" dirty="0"/>
              <a:t>Audits will be combined with other </a:t>
            </a:r>
            <a:r>
              <a:rPr lang="en-US" sz="2400" dirty="0">
                <a:solidFill>
                  <a:srgbClr val="000000"/>
                </a:solidFill>
              </a:rPr>
              <a:t>audits (routine treatment audits, other FDA registration study audits) whenever possible. </a:t>
            </a:r>
          </a:p>
          <a:p>
            <a:pPr marL="225425" lvl="0" indent="-225425">
              <a:spcBef>
                <a:spcPts val="1200"/>
              </a:spcBef>
              <a:spcAft>
                <a:spcPts val="200"/>
              </a:spcAft>
              <a:buClr>
                <a:srgbClr val="B2B2B2">
                  <a:lumMod val="50000"/>
                </a:srgbClr>
              </a:buClr>
              <a:buSzPct val="100000"/>
            </a:pPr>
            <a:r>
              <a:rPr lang="en-US" sz="2400" dirty="0">
                <a:solidFill>
                  <a:srgbClr val="000000"/>
                </a:solidFill>
              </a:rPr>
              <a:t>If patients received investigational agents, every effort will be made to conduct an on-site review of the pharmacy which is why the audit may be conducted on site rather than at your parent institution as is often done during routine audits</a:t>
            </a:r>
          </a:p>
          <a:p>
            <a:pPr lvl="0" eaLnBrk="0" hangingPunct="0"/>
            <a:endParaRPr lang="en-US" sz="2400" dirty="0"/>
          </a:p>
          <a:p>
            <a:pPr lvl="0" eaLnBrk="0" hangingPunct="0"/>
            <a:endParaRPr lang="en-US" sz="2400" dirty="0"/>
          </a:p>
        </p:txBody>
      </p:sp>
    </p:spTree>
    <p:extLst>
      <p:ext uri="{BB962C8B-B14F-4D97-AF65-F5344CB8AC3E}">
        <p14:creationId xmlns:p14="http://schemas.microsoft.com/office/powerpoint/2010/main" val="36002117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Placeholder 1">
            <a:extLst>
              <a:ext uri="{FF2B5EF4-FFF2-40B4-BE49-F238E27FC236}">
                <a16:creationId xmlns:a16="http://schemas.microsoft.com/office/drawing/2014/main" id="{BFAE29D0-B25C-464A-A844-DC2D8133038D}"/>
              </a:ext>
            </a:extLst>
          </p:cNvPr>
          <p:cNvSpPr>
            <a:spLocks noGrp="1"/>
          </p:cNvSpPr>
          <p:nvPr>
            <p:ph type="body"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rtlCol="0" anchor="t" anchorCtr="0" compatLnSpc="1">
            <a:prstTxWarp prst="textNoShape">
              <a:avLst/>
            </a:prstTxWarp>
            <a:normAutofit/>
          </a:bodyPr>
          <a:lstStyle/>
          <a:p>
            <a:pPr eaLnBrk="1" hangingPunct="1"/>
            <a:r>
              <a:rPr lang="en-US" altLang="en-US" b="1">
                <a:solidFill>
                  <a:schemeClr val="accent1"/>
                </a:solidFill>
                <a:cs typeface="Helvetica" panose="020B0604020202020204" pitchFamily="34" charset="0"/>
              </a:rPr>
              <a:t>QoL Hypothesis</a:t>
            </a:r>
          </a:p>
          <a:p>
            <a:pPr eaLnBrk="1" hangingPunct="1"/>
            <a:endParaRPr lang="en-US" altLang="en-US"/>
          </a:p>
        </p:txBody>
      </p:sp>
      <p:sp>
        <p:nvSpPr>
          <p:cNvPr id="26627" name="Text Placeholder 3">
            <a:extLst>
              <a:ext uri="{FF2B5EF4-FFF2-40B4-BE49-F238E27FC236}">
                <a16:creationId xmlns:a16="http://schemas.microsoft.com/office/drawing/2014/main" id="{07A6AE37-6DB5-43D0-8A75-76A4FB1BBC81}"/>
              </a:ext>
            </a:extLst>
          </p:cNvPr>
          <p:cNvSpPr txBox="1">
            <a:spLocks noGrp="1" noChangeArrowheads="1"/>
          </p:cNvSpPr>
          <p:nvPr>
            <p:ph type="body" sz="quarter" idx="11"/>
          </p:nvPr>
        </p:nvSpPr>
        <p:spPr bwMode="auto">
          <a:xfrm>
            <a:off x="1016000" y="1464733"/>
            <a:ext cx="9753600" cy="211750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rtlCol="0" anchor="t" anchorCtr="0" compatLnSpc="1">
            <a:prstTxWarp prst="textNoShape">
              <a:avLst/>
            </a:prstTxWarp>
            <a:spAutoFit/>
          </a:bodyPr>
          <a:lstStyle/>
          <a:p>
            <a:pPr eaLnBrk="1" hangingPunct="1"/>
            <a:r>
              <a:rPr lang="en-US" altLang="en-US" sz="2400" b="0">
                <a:solidFill>
                  <a:schemeClr val="tx1"/>
                </a:solidFill>
                <a:cs typeface="Helvetica" panose="020B0604020202020204" pitchFamily="34" charset="0"/>
              </a:rPr>
              <a:t>The addition of immunotherapy to this population of early stage lung cancer patients who are unable to undergo surgery, or decline surgery, will not result in clinically meaningful declines in Health related quality of life as measured by the European Organization for Research and Treatment of Cancer (EORTC) QLQ-C30 tool and QLQ-LC13 tool.</a:t>
            </a:r>
          </a:p>
        </p:txBody>
      </p:sp>
      <p:sp>
        <p:nvSpPr>
          <p:cNvPr id="26628" name="Text Placeholder 3">
            <a:extLst>
              <a:ext uri="{FF2B5EF4-FFF2-40B4-BE49-F238E27FC236}">
                <a16:creationId xmlns:a16="http://schemas.microsoft.com/office/drawing/2014/main" id="{3BD42740-6210-4702-8E13-C0EABFE4F4D3}"/>
              </a:ext>
            </a:extLst>
          </p:cNvPr>
          <p:cNvSpPr txBox="1">
            <a:spLocks noChangeArrowheads="1"/>
          </p:cNvSpPr>
          <p:nvPr/>
        </p:nvSpPr>
        <p:spPr bwMode="auto">
          <a:xfrm>
            <a:off x="1219200" y="4127501"/>
            <a:ext cx="97536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 typeface="Arial" panose="020B0604020202020204" pitchFamily="34" charset="0"/>
              <a:buNone/>
            </a:pPr>
            <a:r>
              <a:rPr lang="en-US" altLang="en-US" sz="2400">
                <a:cs typeface="Helvetica" panose="020B0604020202020204" pitchFamily="34" charset="0"/>
              </a:rPr>
              <a:t>Patients who can complete quality of life instruments in English, French or Spanish must agree to complete the questionnaires as per the protocol.</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80776C4D-74E5-4CF0-BF87-30A5A8AFFCA1}"/>
              </a:ext>
            </a:extLst>
          </p:cNvPr>
          <p:cNvSpPr txBox="1"/>
          <p:nvPr/>
        </p:nvSpPr>
        <p:spPr>
          <a:xfrm>
            <a:off x="1447800" y="239184"/>
            <a:ext cx="10337800" cy="748988"/>
          </a:xfrm>
          <a:prstGeom prst="rect">
            <a:avLst/>
          </a:prstGeom>
          <a:noFill/>
        </p:spPr>
        <p:txBody>
          <a:bodyPr>
            <a:spAutoFit/>
          </a:bodyPr>
          <a:lstStyle/>
          <a:p>
            <a:pPr algn="ctr">
              <a:defRPr/>
            </a:pPr>
            <a:r>
              <a:rPr lang="en-US" sz="4267" b="1" dirty="0">
                <a:solidFill>
                  <a:schemeClr val="accent1"/>
                </a:solidFill>
                <a:cs typeface="Helvetica"/>
              </a:rPr>
              <a:t>PROs &amp; </a:t>
            </a:r>
            <a:r>
              <a:rPr lang="en-US" sz="4267" b="1" dirty="0" err="1">
                <a:solidFill>
                  <a:schemeClr val="accent1"/>
                </a:solidFill>
                <a:cs typeface="Helvetica"/>
              </a:rPr>
              <a:t>HRQoL</a:t>
            </a:r>
            <a:r>
              <a:rPr lang="en-US" sz="4267" b="1" dirty="0">
                <a:solidFill>
                  <a:schemeClr val="accent1"/>
                </a:solidFill>
                <a:cs typeface="Helvetica"/>
              </a:rPr>
              <a:t> Objectives</a:t>
            </a:r>
          </a:p>
        </p:txBody>
      </p:sp>
      <p:sp>
        <p:nvSpPr>
          <p:cNvPr id="2" name="TextBox 1">
            <a:extLst>
              <a:ext uri="{FF2B5EF4-FFF2-40B4-BE49-F238E27FC236}">
                <a16:creationId xmlns:a16="http://schemas.microsoft.com/office/drawing/2014/main" id="{9373B061-4346-465F-8FAD-DB90E51440A2}"/>
              </a:ext>
            </a:extLst>
          </p:cNvPr>
          <p:cNvSpPr txBox="1"/>
          <p:nvPr/>
        </p:nvSpPr>
        <p:spPr>
          <a:xfrm>
            <a:off x="1016000" y="1498601"/>
            <a:ext cx="10668000" cy="4154984"/>
          </a:xfrm>
          <a:prstGeom prst="rect">
            <a:avLst/>
          </a:prstGeom>
          <a:noFill/>
        </p:spPr>
        <p:txBody>
          <a:bodyPr>
            <a:spAutoFit/>
          </a:bodyPr>
          <a:lstStyle/>
          <a:p>
            <a:pPr eaLnBrk="1" hangingPunct="1">
              <a:defRPr/>
            </a:pPr>
            <a:r>
              <a:rPr lang="en-US" sz="2400" dirty="0"/>
              <a:t>Health-Related Quality of Life (HRQOL) Objective:</a:t>
            </a:r>
          </a:p>
          <a:p>
            <a:pPr marL="380990" indent="-380990">
              <a:buFont typeface="Arial" panose="020B0604020202020204" pitchFamily="34" charset="0"/>
              <a:buChar char="•"/>
              <a:defRPr/>
            </a:pPr>
            <a:r>
              <a:rPr lang="en-US" sz="2400" dirty="0"/>
              <a:t>To assess quality of life as measured by the EORTC QLQ-C30 and EORTC QLQ-LC13 between the arms.</a:t>
            </a:r>
          </a:p>
          <a:p>
            <a:pPr eaLnBrk="1" hangingPunct="1">
              <a:defRPr/>
            </a:pPr>
            <a:endParaRPr lang="en-US" sz="2400" dirty="0"/>
          </a:p>
          <a:p>
            <a:pPr eaLnBrk="1" hangingPunct="1">
              <a:defRPr/>
            </a:pPr>
            <a:r>
              <a:rPr lang="en-US" sz="2400" dirty="0"/>
              <a:t>Quality of Life Objectives:</a:t>
            </a:r>
          </a:p>
          <a:p>
            <a:pPr marL="380990" indent="-380990">
              <a:buFont typeface="Arial" panose="020B0604020202020204" pitchFamily="34" charset="0"/>
              <a:buChar char="•"/>
              <a:defRPr/>
            </a:pPr>
            <a:r>
              <a:rPr lang="en-US" sz="2400" dirty="0"/>
              <a:t>To compare clinically meaningful decline of general health related quality of life (HRQOL) between patients receiving immunotherapy with stereotactic radiation versus stereotactic radiation alone as measured by the EORTC QLQ-C30 and EORTC QLQ-LC13. </a:t>
            </a:r>
          </a:p>
          <a:p>
            <a:pPr marL="380990" indent="-380990">
              <a:buFont typeface="Arial" panose="020B0604020202020204" pitchFamily="34" charset="0"/>
              <a:buChar char="•"/>
              <a:defRPr/>
            </a:pPr>
            <a:r>
              <a:rPr lang="en-US" sz="2400" dirty="0"/>
              <a:t>To evaluate the longitudinal changes in HRQOL, as measured by the EORTC QLQ-C30 and EORTC QLQ-LC13, between arms.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Placeholder 1">
            <a:extLst>
              <a:ext uri="{FF2B5EF4-FFF2-40B4-BE49-F238E27FC236}">
                <a16:creationId xmlns:a16="http://schemas.microsoft.com/office/drawing/2014/main" id="{6FA4B1F2-AA89-4324-BDF3-88A33FD3D757}"/>
              </a:ext>
            </a:extLst>
          </p:cNvPr>
          <p:cNvSpPr>
            <a:spLocks noGrp="1"/>
          </p:cNvSpPr>
          <p:nvPr>
            <p:ph type="body" sz="quarter" idx="10"/>
          </p:nvPr>
        </p:nvSpPr>
        <p:spPr bwMode="auto">
          <a:xfrm>
            <a:off x="1606145" y="428558"/>
            <a:ext cx="8636000" cy="112408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rtlCol="0" anchor="t" anchorCtr="0" compatLnSpc="1">
            <a:prstTxWarp prst="textNoShape">
              <a:avLst/>
            </a:prstTxWarp>
            <a:normAutofit/>
          </a:bodyPr>
          <a:lstStyle/>
          <a:p>
            <a:pPr eaLnBrk="1" hangingPunct="1"/>
            <a:r>
              <a:rPr lang="en-US" altLang="en-US" b="1" dirty="0">
                <a:solidFill>
                  <a:schemeClr val="accent1"/>
                </a:solidFill>
                <a:cs typeface="Helvetica" panose="020B0604020202020204" pitchFamily="34" charset="0"/>
              </a:rPr>
              <a:t>QoL Data Submission</a:t>
            </a:r>
          </a:p>
          <a:p>
            <a:pPr eaLnBrk="1" hangingPunct="1"/>
            <a:endParaRPr lang="en-US" altLang="en-US" dirty="0"/>
          </a:p>
        </p:txBody>
      </p:sp>
      <p:sp>
        <p:nvSpPr>
          <p:cNvPr id="29699" name="Text Placeholder 3">
            <a:extLst>
              <a:ext uri="{FF2B5EF4-FFF2-40B4-BE49-F238E27FC236}">
                <a16:creationId xmlns:a16="http://schemas.microsoft.com/office/drawing/2014/main" id="{6BC0810B-0035-49F5-9AA3-E119E99DADF8}"/>
              </a:ext>
            </a:extLst>
          </p:cNvPr>
          <p:cNvSpPr txBox="1">
            <a:spLocks noGrp="1" noChangeArrowheads="1"/>
          </p:cNvSpPr>
          <p:nvPr>
            <p:ph type="body" sz="quarter" idx="11"/>
          </p:nvPr>
        </p:nvSpPr>
        <p:spPr bwMode="auto">
          <a:xfrm>
            <a:off x="914400" y="990601"/>
            <a:ext cx="10363200" cy="506036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rtlCol="0" anchor="t" anchorCtr="0" compatLnSpc="1">
            <a:prstTxWarp prst="textNoShape">
              <a:avLst/>
            </a:prstTxWarp>
            <a:spAutoFit/>
          </a:bodyPr>
          <a:lstStyle/>
          <a:p>
            <a:pPr eaLnBrk="1" hangingPunct="1"/>
            <a:r>
              <a:rPr lang="en-US" altLang="en-US" sz="2133" u="sng" dirty="0"/>
              <a:t>For patients on Arm A: </a:t>
            </a:r>
          </a:p>
          <a:p>
            <a:pPr eaLnBrk="1" hangingPunct="1"/>
            <a:r>
              <a:rPr lang="en-US" altLang="en-US" sz="1867" b="0" dirty="0"/>
              <a:t>• after registration within 2 </a:t>
            </a:r>
            <a:r>
              <a:rPr lang="en-US" altLang="en-US" sz="1867" b="0" dirty="0" err="1"/>
              <a:t>wks</a:t>
            </a:r>
            <a:r>
              <a:rPr lang="en-US" altLang="en-US" sz="1867" b="0" dirty="0"/>
              <a:t> prior to starting atezolizumab (must be completed on paper) </a:t>
            </a:r>
          </a:p>
          <a:p>
            <a:pPr eaLnBrk="1" hangingPunct="1"/>
            <a:r>
              <a:rPr lang="en-US" altLang="en-US" sz="1867" b="0" dirty="0"/>
              <a:t>• within 1 </a:t>
            </a:r>
            <a:r>
              <a:rPr lang="en-US" altLang="en-US" sz="1867" b="0" dirty="0" err="1"/>
              <a:t>wk</a:t>
            </a:r>
            <a:r>
              <a:rPr lang="en-US" altLang="en-US" sz="1867" b="0" dirty="0"/>
              <a:t> prior to starting SBRT </a:t>
            </a:r>
          </a:p>
          <a:p>
            <a:pPr eaLnBrk="1" hangingPunct="1"/>
            <a:r>
              <a:rPr lang="en-US" altLang="en-US" sz="1867" b="0" dirty="0"/>
              <a:t>• at </a:t>
            </a:r>
            <a:r>
              <a:rPr lang="en-US" altLang="en-US" sz="1867" b="0" dirty="0" err="1"/>
              <a:t>wk</a:t>
            </a:r>
            <a:r>
              <a:rPr lang="en-US" altLang="en-US" sz="1867" b="0" dirty="0"/>
              <a:t> 30 from atezolizumab start date (±4 </a:t>
            </a:r>
            <a:r>
              <a:rPr lang="en-US" altLang="en-US" sz="1867" b="0" dirty="0" err="1"/>
              <a:t>wks</a:t>
            </a:r>
            <a:r>
              <a:rPr lang="en-US" altLang="en-US" sz="1867" b="0" dirty="0"/>
              <a:t>)</a:t>
            </a:r>
          </a:p>
          <a:p>
            <a:pPr eaLnBrk="1" hangingPunct="1"/>
            <a:r>
              <a:rPr lang="en-US" altLang="en-US" sz="1867" b="0" dirty="0"/>
              <a:t>• at </a:t>
            </a:r>
            <a:r>
              <a:rPr lang="en-US" altLang="en-US" sz="1867" b="0" dirty="0" err="1"/>
              <a:t>wk</a:t>
            </a:r>
            <a:r>
              <a:rPr lang="en-US" altLang="en-US" sz="1867" b="0" dirty="0"/>
              <a:t> 54 from atezolizumab start date (±4 </a:t>
            </a:r>
            <a:r>
              <a:rPr lang="en-US" altLang="en-US" sz="1867" b="0" dirty="0" err="1"/>
              <a:t>wks</a:t>
            </a:r>
            <a:r>
              <a:rPr lang="en-US" altLang="en-US" sz="1867" b="0" dirty="0"/>
              <a:t>) </a:t>
            </a:r>
          </a:p>
          <a:p>
            <a:pPr eaLnBrk="1" hangingPunct="1"/>
            <a:r>
              <a:rPr lang="en-US" altLang="en-US" sz="1867" b="0" dirty="0"/>
              <a:t>• at </a:t>
            </a:r>
            <a:r>
              <a:rPr lang="en-US" altLang="en-US" sz="1867" b="0" dirty="0" err="1"/>
              <a:t>wk</a:t>
            </a:r>
            <a:r>
              <a:rPr lang="en-US" altLang="en-US" sz="1867" b="0" dirty="0"/>
              <a:t> 80 from atezolizumab start date (± 8 </a:t>
            </a:r>
            <a:r>
              <a:rPr lang="en-US" altLang="en-US" sz="1867" b="0" dirty="0" err="1"/>
              <a:t>wks</a:t>
            </a:r>
            <a:r>
              <a:rPr lang="en-US" altLang="en-US" sz="1867" b="0" dirty="0"/>
              <a:t>) </a:t>
            </a:r>
          </a:p>
          <a:p>
            <a:pPr eaLnBrk="1" hangingPunct="1"/>
            <a:endParaRPr lang="en-US" altLang="en-US" sz="1600" b="0" dirty="0"/>
          </a:p>
          <a:p>
            <a:pPr eaLnBrk="1" hangingPunct="1"/>
            <a:r>
              <a:rPr lang="en-US" altLang="en-US" sz="2133" u="sng" dirty="0"/>
              <a:t>For patients on Arm B: </a:t>
            </a:r>
          </a:p>
          <a:p>
            <a:pPr eaLnBrk="1" hangingPunct="1"/>
            <a:r>
              <a:rPr lang="en-US" altLang="en-US" sz="1867" b="0" dirty="0"/>
              <a:t>• after registration within 2 </a:t>
            </a:r>
            <a:r>
              <a:rPr lang="en-US" altLang="en-US" sz="1867" b="0" dirty="0" err="1"/>
              <a:t>wks</a:t>
            </a:r>
            <a:r>
              <a:rPr lang="en-US" altLang="en-US" sz="1867" b="0" dirty="0"/>
              <a:t> prior to starting SBRT (must be completed on paper)</a:t>
            </a:r>
          </a:p>
          <a:p>
            <a:pPr eaLnBrk="1" hangingPunct="1"/>
            <a:r>
              <a:rPr lang="en-US" altLang="en-US" sz="1867" b="0" dirty="0"/>
              <a:t>• day 43 from SBRT start date (± 1 </a:t>
            </a:r>
            <a:r>
              <a:rPr lang="en-US" altLang="en-US" sz="1867" b="0" dirty="0" err="1"/>
              <a:t>wk</a:t>
            </a:r>
            <a:r>
              <a:rPr lang="en-US" altLang="en-US" sz="1867" b="0" dirty="0"/>
              <a:t>)</a:t>
            </a:r>
          </a:p>
          <a:p>
            <a:pPr eaLnBrk="1" hangingPunct="1"/>
            <a:r>
              <a:rPr lang="en-US" altLang="en-US" sz="1867" b="0" dirty="0"/>
              <a:t>• at </a:t>
            </a:r>
            <a:r>
              <a:rPr lang="en-US" altLang="en-US" sz="1867" b="0" dirty="0" err="1"/>
              <a:t>wk</a:t>
            </a:r>
            <a:r>
              <a:rPr lang="en-US" altLang="en-US" sz="1867" b="0" dirty="0"/>
              <a:t> 30 from SBRT start date (±4 </a:t>
            </a:r>
            <a:r>
              <a:rPr lang="en-US" altLang="en-US" sz="1867" b="0" dirty="0" err="1"/>
              <a:t>wks</a:t>
            </a:r>
            <a:r>
              <a:rPr lang="en-US" altLang="en-US" sz="1867" b="0" dirty="0"/>
              <a:t>)</a:t>
            </a:r>
          </a:p>
          <a:p>
            <a:pPr eaLnBrk="1" hangingPunct="1"/>
            <a:r>
              <a:rPr lang="en-US" altLang="en-US" sz="1867" b="0" dirty="0"/>
              <a:t>• at </a:t>
            </a:r>
            <a:r>
              <a:rPr lang="en-US" altLang="en-US" sz="1867" b="0" dirty="0" err="1"/>
              <a:t>wk</a:t>
            </a:r>
            <a:r>
              <a:rPr lang="en-US" altLang="en-US" sz="1867" b="0" dirty="0"/>
              <a:t> 54 from SBRT start date (±4 </a:t>
            </a:r>
            <a:r>
              <a:rPr lang="en-US" altLang="en-US" sz="1867" b="0" dirty="0" err="1"/>
              <a:t>wks</a:t>
            </a:r>
            <a:r>
              <a:rPr lang="en-US" altLang="en-US" sz="1867" b="0" dirty="0"/>
              <a:t>)</a:t>
            </a:r>
          </a:p>
          <a:p>
            <a:pPr eaLnBrk="1" hangingPunct="1"/>
            <a:r>
              <a:rPr lang="en-US" altLang="en-US" sz="1867" b="0" dirty="0"/>
              <a:t>• at </a:t>
            </a:r>
            <a:r>
              <a:rPr lang="en-US" altLang="en-US" sz="1867" b="0" dirty="0" err="1"/>
              <a:t>wk</a:t>
            </a:r>
            <a:r>
              <a:rPr lang="en-US" altLang="en-US" sz="1867" b="0" dirty="0"/>
              <a:t> 80 from SBRT start date (± 8 </a:t>
            </a:r>
            <a:r>
              <a:rPr lang="en-US" altLang="en-US" sz="1867" b="0" dirty="0" err="1"/>
              <a:t>wks</a:t>
            </a:r>
            <a:r>
              <a:rPr lang="en-US" altLang="en-US" sz="1867" b="0" dirty="0"/>
              <a:t>)</a:t>
            </a:r>
            <a:endParaRPr lang="en-US" altLang="en-US" sz="1867" dirty="0">
              <a:solidFill>
                <a:schemeClr val="accent1"/>
              </a:solidFill>
              <a:cs typeface="Helvetica" panose="020B0604020202020204"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1D033-7377-4FF3-A657-218FF0788A88}"/>
              </a:ext>
            </a:extLst>
          </p:cNvPr>
          <p:cNvSpPr>
            <a:spLocks noGrp="1"/>
          </p:cNvSpPr>
          <p:nvPr>
            <p:ph type="title"/>
          </p:nvPr>
        </p:nvSpPr>
        <p:spPr>
          <a:xfrm>
            <a:off x="952500" y="500063"/>
            <a:ext cx="10515600" cy="1325563"/>
          </a:xfrm>
        </p:spPr>
        <p:txBody>
          <a:bodyPr/>
          <a:lstStyle/>
          <a:p>
            <a:r>
              <a:rPr lang="en-US" dirty="0"/>
              <a:t>Quality Assurance</a:t>
            </a:r>
          </a:p>
        </p:txBody>
      </p:sp>
      <p:sp>
        <p:nvSpPr>
          <p:cNvPr id="3" name="Content Placeholder 2">
            <a:extLst>
              <a:ext uri="{FF2B5EF4-FFF2-40B4-BE49-F238E27FC236}">
                <a16:creationId xmlns:a16="http://schemas.microsoft.com/office/drawing/2014/main" id="{860E2F17-E6E7-4470-B2E3-85D1B816171D}"/>
              </a:ext>
            </a:extLst>
          </p:cNvPr>
          <p:cNvSpPr>
            <a:spLocks noGrp="1"/>
          </p:cNvSpPr>
          <p:nvPr>
            <p:ph idx="1"/>
          </p:nvPr>
        </p:nvSpPr>
        <p:spPr/>
        <p:txBody>
          <a:bodyPr>
            <a:normAutofit/>
          </a:bodyPr>
          <a:lstStyle/>
          <a:p>
            <a:pPr lvl="0"/>
            <a:r>
              <a:rPr lang="en-US" sz="2400" dirty="0"/>
              <a:t>Audit process identical to routine treatment audits: review process and final assessment, audit report, CAPA if applicable</a:t>
            </a:r>
          </a:p>
          <a:p>
            <a:pPr lvl="0"/>
            <a:r>
              <a:rPr lang="en-US" sz="2400" dirty="0"/>
              <a:t>Subsequent monitoring visits will be conducted according the following criteria:</a:t>
            </a:r>
          </a:p>
          <a:p>
            <a:pPr lvl="1">
              <a:buFont typeface="Courier New" panose="02070309020205020404" pitchFamily="49" charset="0"/>
              <a:buChar char="o"/>
            </a:pPr>
            <a:r>
              <a:rPr lang="en-US" sz="2000" dirty="0"/>
              <a:t>If &gt; 5 patients per year  – annually</a:t>
            </a:r>
          </a:p>
          <a:p>
            <a:pPr lvl="1">
              <a:buFont typeface="Courier New" panose="02070309020205020404" pitchFamily="49" charset="0"/>
              <a:buChar char="o"/>
            </a:pPr>
            <a:r>
              <a:rPr lang="en-US" sz="1800" u="sng" dirty="0">
                <a:effectLst/>
                <a:latin typeface="Calibri" panose="020F0502020204030204" pitchFamily="34" charset="0"/>
                <a:ea typeface="Calibri" panose="020F0502020204030204" pitchFamily="34" charset="0"/>
              </a:rPr>
              <a:t>&gt;</a:t>
            </a:r>
            <a:r>
              <a:rPr lang="en-US" sz="2000" dirty="0"/>
              <a:t> 5 patients per year – semiannually</a:t>
            </a:r>
          </a:p>
          <a:p>
            <a:pPr lvl="0"/>
            <a:r>
              <a:rPr lang="en-US" sz="2400" dirty="0"/>
              <a:t>More frequent audits to a site may be scheduled in response to several factors – high rate of accrual, unacceptable audit results, centralized monitoring outcome, turnover in staff, etc. </a:t>
            </a:r>
            <a:r>
              <a:rPr lang="en-US" dirty="0"/>
              <a:t> </a:t>
            </a:r>
          </a:p>
        </p:txBody>
      </p:sp>
    </p:spTree>
    <p:extLst>
      <p:ext uri="{BB962C8B-B14F-4D97-AF65-F5344CB8AC3E}">
        <p14:creationId xmlns:p14="http://schemas.microsoft.com/office/powerpoint/2010/main" val="6763981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B3560-664D-41F8-91BC-C20DE0F81AE3}"/>
              </a:ext>
            </a:extLst>
          </p:cNvPr>
          <p:cNvSpPr>
            <a:spLocks noGrp="1"/>
          </p:cNvSpPr>
          <p:nvPr>
            <p:ph type="title"/>
          </p:nvPr>
        </p:nvSpPr>
        <p:spPr/>
        <p:txBody>
          <a:bodyPr/>
          <a:lstStyle/>
          <a:p>
            <a:r>
              <a:rPr lang="en-US" dirty="0"/>
              <a:t>Funding</a:t>
            </a:r>
          </a:p>
        </p:txBody>
      </p:sp>
      <p:sp>
        <p:nvSpPr>
          <p:cNvPr id="3" name="Content Placeholder 2">
            <a:extLst>
              <a:ext uri="{FF2B5EF4-FFF2-40B4-BE49-F238E27FC236}">
                <a16:creationId xmlns:a16="http://schemas.microsoft.com/office/drawing/2014/main" id="{F107912B-9B74-4866-8D12-B56A0D4F7A44}"/>
              </a:ext>
            </a:extLst>
          </p:cNvPr>
          <p:cNvSpPr>
            <a:spLocks noGrp="1"/>
          </p:cNvSpPr>
          <p:nvPr>
            <p:ph idx="1"/>
          </p:nvPr>
        </p:nvSpPr>
        <p:spPr/>
        <p:txBody>
          <a:bodyPr/>
          <a:lstStyle/>
          <a:p>
            <a:r>
              <a:rPr lang="en-US" dirty="0"/>
              <a:t>Genentech will provide atezolizumab drug, Hepatitis B, Hepatitis C testing, and TSH screening</a:t>
            </a:r>
          </a:p>
          <a:p>
            <a:r>
              <a:rPr lang="en-US" dirty="0"/>
              <a:t>See CTSU for most up to date funding memo. </a:t>
            </a:r>
          </a:p>
        </p:txBody>
      </p:sp>
    </p:spTree>
    <p:extLst>
      <p:ext uri="{BB962C8B-B14F-4D97-AF65-F5344CB8AC3E}">
        <p14:creationId xmlns:p14="http://schemas.microsoft.com/office/powerpoint/2010/main" val="18027945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198E9-91FE-4385-9053-F97399A1280B}"/>
              </a:ext>
            </a:extLst>
          </p:cNvPr>
          <p:cNvSpPr>
            <a:spLocks noGrp="1"/>
          </p:cNvSpPr>
          <p:nvPr>
            <p:ph type="title"/>
          </p:nvPr>
        </p:nvSpPr>
        <p:spPr/>
        <p:txBody>
          <a:bodyPr/>
          <a:lstStyle/>
          <a:p>
            <a:r>
              <a:rPr lang="en-US" dirty="0"/>
              <a:t>Acknowledgements </a:t>
            </a:r>
          </a:p>
        </p:txBody>
      </p:sp>
      <p:sp>
        <p:nvSpPr>
          <p:cNvPr id="3" name="Content Placeholder 2">
            <a:extLst>
              <a:ext uri="{FF2B5EF4-FFF2-40B4-BE49-F238E27FC236}">
                <a16:creationId xmlns:a16="http://schemas.microsoft.com/office/drawing/2014/main" id="{E61FA494-9858-4101-A05A-23001743DEE1}"/>
              </a:ext>
            </a:extLst>
          </p:cNvPr>
          <p:cNvSpPr>
            <a:spLocks noGrp="1"/>
          </p:cNvSpPr>
          <p:nvPr>
            <p:ph idx="1"/>
          </p:nvPr>
        </p:nvSpPr>
        <p:spPr>
          <a:xfrm>
            <a:off x="838199" y="1781909"/>
            <a:ext cx="11041185" cy="4071815"/>
          </a:xfrm>
        </p:spPr>
        <p:txBody>
          <a:bodyPr>
            <a:normAutofit fontScale="92500" lnSpcReduction="10000"/>
          </a:bodyPr>
          <a:lstStyle/>
          <a:p>
            <a:pPr>
              <a:lnSpc>
                <a:spcPct val="110000"/>
              </a:lnSpc>
            </a:pPr>
            <a:r>
              <a:rPr lang="en-US" sz="2200" dirty="0"/>
              <a:t>SWOG Chair: Megan Daly MD (</a:t>
            </a:r>
            <a:r>
              <a:rPr lang="en-US" sz="2200" dirty="0">
                <a:hlinkClick r:id="rId2"/>
              </a:rPr>
              <a:t>medaly@ucdavis.edu</a:t>
            </a:r>
            <a:r>
              <a:rPr lang="en-US" sz="2200" dirty="0"/>
              <a:t>; 916-734-5428)</a:t>
            </a:r>
            <a:endParaRPr lang="en-US" sz="2200" dirty="0">
              <a:solidFill>
                <a:srgbClr val="FF0000"/>
              </a:solidFill>
            </a:endParaRPr>
          </a:p>
          <a:p>
            <a:pPr>
              <a:lnSpc>
                <a:spcPct val="110000"/>
              </a:lnSpc>
            </a:pPr>
            <a:r>
              <a:rPr lang="en-US" sz="2200" dirty="0"/>
              <a:t>NRG Chair: Charles Simone MD (</a:t>
            </a:r>
            <a:r>
              <a:rPr lang="en-US" sz="2200" dirty="0">
                <a:hlinkClick r:id="rId3"/>
              </a:rPr>
              <a:t>csimone@nyproton.com</a:t>
            </a:r>
            <a:r>
              <a:rPr lang="en-US" sz="2200" dirty="0"/>
              <a:t>; 646-968-9012)</a:t>
            </a:r>
          </a:p>
          <a:p>
            <a:pPr>
              <a:lnSpc>
                <a:spcPct val="110000"/>
              </a:lnSpc>
            </a:pPr>
            <a:r>
              <a:rPr lang="en-US" sz="2200" dirty="0"/>
              <a:t>Medical Oncology/SWOG Lung Committee Chair: Karen Kelly MD (</a:t>
            </a:r>
            <a:r>
              <a:rPr lang="en-US" sz="2200" dirty="0">
                <a:hlinkClick r:id="rId4"/>
              </a:rPr>
              <a:t>karkelly@ucdavis.edu</a:t>
            </a:r>
            <a:r>
              <a:rPr lang="en-US" sz="2200" dirty="0"/>
              <a:t>) </a:t>
            </a:r>
          </a:p>
          <a:p>
            <a:pPr>
              <a:lnSpc>
                <a:spcPct val="110000"/>
              </a:lnSpc>
            </a:pPr>
            <a:r>
              <a:rPr lang="en-US" sz="2200" dirty="0"/>
              <a:t>NRG Lung Committee Chair: Jeffrey Bradley MD (</a:t>
            </a:r>
            <a:r>
              <a:rPr lang="en-US" sz="2200" dirty="0">
                <a:hlinkClick r:id="rId5"/>
              </a:rPr>
              <a:t>jbradley@wustl.edu</a:t>
            </a:r>
            <a:r>
              <a:rPr lang="en-US" sz="2200" dirty="0"/>
              <a:t>)</a:t>
            </a:r>
          </a:p>
          <a:p>
            <a:pPr>
              <a:lnSpc>
                <a:spcPct val="110000"/>
              </a:lnSpc>
            </a:pPr>
            <a:r>
              <a:rPr lang="en-US" sz="2200" dirty="0"/>
              <a:t>Medical Oncology NRG: Jessica Bauman MD (</a:t>
            </a:r>
            <a:r>
              <a:rPr lang="en-US" sz="2200" dirty="0">
                <a:hlinkClick r:id="rId6"/>
              </a:rPr>
              <a:t>Jessica.Bauman@fccc.edu</a:t>
            </a:r>
            <a:r>
              <a:rPr lang="en-US" sz="2200" dirty="0"/>
              <a:t>)</a:t>
            </a:r>
          </a:p>
          <a:p>
            <a:pPr>
              <a:lnSpc>
                <a:spcPct val="110000"/>
              </a:lnSpc>
            </a:pPr>
            <a:r>
              <a:rPr lang="en-US" sz="2200" dirty="0"/>
              <a:t>Translational Medicine: Arta Monjazeb MD PhD (</a:t>
            </a:r>
            <a:r>
              <a:rPr lang="en-US" sz="2200" dirty="0">
                <a:hlinkClick r:id="rId7"/>
              </a:rPr>
              <a:t>ammonjazeb@ucdavis.edu</a:t>
            </a:r>
            <a:r>
              <a:rPr lang="en-US" sz="2200" dirty="0"/>
              <a:t>)</a:t>
            </a:r>
          </a:p>
          <a:p>
            <a:pPr>
              <a:lnSpc>
                <a:spcPct val="110000"/>
              </a:lnSpc>
            </a:pPr>
            <a:r>
              <a:rPr lang="en-US" sz="2200" dirty="0"/>
              <a:t>Medical Physics: </a:t>
            </a:r>
            <a:r>
              <a:rPr lang="en-US" sz="2200" dirty="0" err="1"/>
              <a:t>Rojano</a:t>
            </a:r>
            <a:r>
              <a:rPr lang="en-US" sz="2200" dirty="0"/>
              <a:t> </a:t>
            </a:r>
            <a:r>
              <a:rPr lang="en-US" sz="2200" dirty="0" err="1"/>
              <a:t>Kashani</a:t>
            </a:r>
            <a:r>
              <a:rPr lang="en-US" sz="2200" dirty="0"/>
              <a:t> PhD (</a:t>
            </a:r>
            <a:r>
              <a:rPr lang="en-US" sz="2200" dirty="0">
                <a:hlinkClick r:id="rId8"/>
              </a:rPr>
              <a:t>rkashani@med.umich.edu</a:t>
            </a:r>
            <a:r>
              <a:rPr lang="en-US" sz="2200" dirty="0"/>
              <a:t>)</a:t>
            </a:r>
          </a:p>
          <a:p>
            <a:pPr>
              <a:lnSpc>
                <a:spcPct val="110000"/>
              </a:lnSpc>
            </a:pPr>
            <a:r>
              <a:rPr lang="en-US" sz="2200" dirty="0"/>
              <a:t>ALLIANCE Champion: </a:t>
            </a:r>
            <a:r>
              <a:rPr lang="en-US" sz="2200" dirty="0" err="1"/>
              <a:t>Apar</a:t>
            </a:r>
            <a:r>
              <a:rPr lang="en-US" sz="2200" dirty="0"/>
              <a:t> </a:t>
            </a:r>
            <a:r>
              <a:rPr lang="en-US" sz="2200" dirty="0" err="1"/>
              <a:t>Ganti</a:t>
            </a:r>
            <a:r>
              <a:rPr lang="en-US" sz="2200" dirty="0"/>
              <a:t> MD (</a:t>
            </a:r>
            <a:r>
              <a:rPr lang="en-US" sz="2200" dirty="0">
                <a:hlinkClick r:id="rId9"/>
              </a:rPr>
              <a:t>aganti@unmc.edu</a:t>
            </a:r>
            <a:r>
              <a:rPr lang="en-US" sz="2200" dirty="0"/>
              <a:t>) </a:t>
            </a:r>
          </a:p>
          <a:p>
            <a:pPr>
              <a:lnSpc>
                <a:spcPct val="110000"/>
              </a:lnSpc>
            </a:pPr>
            <a:r>
              <a:rPr lang="en-US" sz="2200" dirty="0"/>
              <a:t>ECOG/ACRIN Champion: Conor Steuer MD (</a:t>
            </a:r>
            <a:r>
              <a:rPr lang="en-US" sz="2200" dirty="0">
                <a:hlinkClick r:id="rId10"/>
              </a:rPr>
              <a:t>csteuer@emory.edu</a:t>
            </a:r>
            <a:r>
              <a:rPr lang="en-US" sz="2200" dirty="0"/>
              <a:t>)</a:t>
            </a:r>
          </a:p>
          <a:p>
            <a:endParaRPr lang="en-US" dirty="0"/>
          </a:p>
        </p:txBody>
      </p:sp>
    </p:spTree>
    <p:extLst>
      <p:ext uri="{BB962C8B-B14F-4D97-AF65-F5344CB8AC3E}">
        <p14:creationId xmlns:p14="http://schemas.microsoft.com/office/powerpoint/2010/main" val="6977831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28F4D-16DC-4105-BC5F-7688227CAD57}"/>
              </a:ext>
            </a:extLst>
          </p:cNvPr>
          <p:cNvSpPr>
            <a:spLocks noGrp="1"/>
          </p:cNvSpPr>
          <p:nvPr>
            <p:ph type="title"/>
          </p:nvPr>
        </p:nvSpPr>
        <p:spPr/>
        <p:txBody>
          <a:bodyPr/>
          <a:lstStyle/>
          <a:p>
            <a:r>
              <a:rPr lang="en-US" dirty="0"/>
              <a:t>Contact Information</a:t>
            </a:r>
          </a:p>
        </p:txBody>
      </p:sp>
      <p:graphicFrame>
        <p:nvGraphicFramePr>
          <p:cNvPr id="7" name="Table 7">
            <a:extLst>
              <a:ext uri="{FF2B5EF4-FFF2-40B4-BE49-F238E27FC236}">
                <a16:creationId xmlns:a16="http://schemas.microsoft.com/office/drawing/2014/main" id="{52FE5039-9B4C-4C20-849B-B4D396557C70}"/>
              </a:ext>
            </a:extLst>
          </p:cNvPr>
          <p:cNvGraphicFramePr>
            <a:graphicFrameLocks noGrp="1"/>
          </p:cNvGraphicFramePr>
          <p:nvPr>
            <p:extLst>
              <p:ext uri="{D42A27DB-BD31-4B8C-83A1-F6EECF244321}">
                <p14:modId xmlns:p14="http://schemas.microsoft.com/office/powerpoint/2010/main" val="4146666362"/>
              </p:ext>
            </p:extLst>
          </p:nvPr>
        </p:nvGraphicFramePr>
        <p:xfrm>
          <a:off x="386862" y="958037"/>
          <a:ext cx="11418275" cy="5130800"/>
        </p:xfrm>
        <a:graphic>
          <a:graphicData uri="http://schemas.openxmlformats.org/drawingml/2006/table">
            <a:tbl>
              <a:tblPr firstRow="1" bandRow="1">
                <a:tableStyleId>{5C22544A-7EE6-4342-B048-85BDC9FD1C3A}</a:tableStyleId>
              </a:tblPr>
              <a:tblGrid>
                <a:gridCol w="5360795">
                  <a:extLst>
                    <a:ext uri="{9D8B030D-6E8A-4147-A177-3AD203B41FA5}">
                      <a16:colId xmlns:a16="http://schemas.microsoft.com/office/drawing/2014/main" val="4124588708"/>
                    </a:ext>
                  </a:extLst>
                </a:gridCol>
                <a:gridCol w="6057480">
                  <a:extLst>
                    <a:ext uri="{9D8B030D-6E8A-4147-A177-3AD203B41FA5}">
                      <a16:colId xmlns:a16="http://schemas.microsoft.com/office/drawing/2014/main" val="2483241450"/>
                    </a:ext>
                  </a:extLst>
                </a:gridCol>
              </a:tblGrid>
              <a:tr h="370840">
                <a:tc>
                  <a:txBody>
                    <a:bodyPr/>
                    <a:lstStyle/>
                    <a:p>
                      <a:endParaRPr lang="en-US" sz="1200" dirty="0"/>
                    </a:p>
                  </a:txBody>
                  <a:tcPr>
                    <a:noFill/>
                  </a:tcPr>
                </a:tc>
                <a:tc>
                  <a:txBody>
                    <a:bodyPr/>
                    <a:lstStyle/>
                    <a:p>
                      <a:endParaRPr lang="en-US" sz="1200" dirty="0"/>
                    </a:p>
                  </a:txBody>
                  <a:tcPr>
                    <a:noFill/>
                  </a:tcPr>
                </a:tc>
                <a:extLst>
                  <a:ext uri="{0D108BD9-81ED-4DB2-BD59-A6C34878D82A}">
                    <a16:rowId xmlns:a16="http://schemas.microsoft.com/office/drawing/2014/main" val="171286708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kern="1200" dirty="0">
                          <a:solidFill>
                            <a:schemeClr val="dk1"/>
                          </a:solidFill>
                          <a:effectLst/>
                          <a:latin typeface="Arial" panose="020B0604020202020204" pitchFamily="34" charset="0"/>
                          <a:ea typeface="+mn-ea"/>
                          <a:cs typeface="Arial" panose="020B0604020202020204" pitchFamily="34" charset="0"/>
                        </a:rPr>
                        <a:t>Medical Queries (treatment or toxicity related questions)</a:t>
                      </a:r>
                    </a:p>
                  </a:txBody>
                  <a:tcPr/>
                </a:tc>
                <a:tc>
                  <a:txBody>
                    <a:bodyPr/>
                    <a:lstStyle/>
                    <a:p>
                      <a:r>
                        <a:rPr lang="en-US" sz="1300" u="sng" kern="1200" dirty="0">
                          <a:solidFill>
                            <a:schemeClr val="dk1"/>
                          </a:solidFill>
                          <a:effectLst/>
                          <a:latin typeface="Arial" panose="020B0604020202020204" pitchFamily="34" charset="0"/>
                          <a:ea typeface="+mn-ea"/>
                          <a:cs typeface="Arial" panose="020B0604020202020204" pitchFamily="34" charset="0"/>
                          <a:hlinkClick r:id="rId2"/>
                        </a:rPr>
                        <a:t>S1914medicalquestion@swog.org</a:t>
                      </a:r>
                      <a:r>
                        <a:rPr lang="en-US" sz="1300" u="sng" kern="1200" dirty="0">
                          <a:solidFill>
                            <a:schemeClr val="dk1"/>
                          </a:solidFill>
                          <a:effectLst/>
                          <a:latin typeface="Arial" panose="020B0604020202020204" pitchFamily="34" charset="0"/>
                          <a:ea typeface="+mn-ea"/>
                          <a:cs typeface="Arial" panose="020B0604020202020204" pitchFamily="34" charset="0"/>
                        </a:rPr>
                        <a:t> </a:t>
                      </a:r>
                      <a:r>
                        <a:rPr lang="en-US" sz="1300" u="none" kern="1200" dirty="0">
                          <a:solidFill>
                            <a:schemeClr val="dk1"/>
                          </a:solidFill>
                          <a:effectLst/>
                          <a:latin typeface="Arial" panose="020B0604020202020204" pitchFamily="34" charset="0"/>
                          <a:ea typeface="+mn-ea"/>
                          <a:cs typeface="Arial" panose="020B0604020202020204" pitchFamily="34" charset="0"/>
                        </a:rPr>
                        <a:t>o</a:t>
                      </a:r>
                      <a:r>
                        <a:rPr lang="en-US" sz="1300" kern="1200" dirty="0">
                          <a:solidFill>
                            <a:schemeClr val="dk1"/>
                          </a:solidFill>
                          <a:effectLst/>
                          <a:latin typeface="Arial" panose="020B0604020202020204" pitchFamily="34" charset="0"/>
                          <a:ea typeface="+mn-ea"/>
                          <a:cs typeface="Arial" panose="020B0604020202020204" pitchFamily="34" charset="0"/>
                        </a:rPr>
                        <a:t>r phone a Study Chair listed on the title page</a:t>
                      </a:r>
                      <a:endParaRPr lang="en-US" sz="13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67879289"/>
                  </a:ext>
                </a:extLst>
              </a:tr>
              <a:tr h="370840">
                <a:tc>
                  <a:txBody>
                    <a:bodyPr/>
                    <a:lstStyle/>
                    <a:p>
                      <a:r>
                        <a:rPr lang="en-US" sz="1300" kern="1200" dirty="0">
                          <a:solidFill>
                            <a:schemeClr val="dk1"/>
                          </a:solidFill>
                          <a:effectLst/>
                          <a:latin typeface="Arial" panose="020B0604020202020204" pitchFamily="34" charset="0"/>
                          <a:ea typeface="+mn-ea"/>
                          <a:cs typeface="Arial" panose="020B0604020202020204" pitchFamily="34" charset="0"/>
                        </a:rPr>
                        <a:t>Patient Advocate</a:t>
                      </a:r>
                      <a:endParaRPr lang="en-US" sz="1300" dirty="0">
                        <a:latin typeface="Arial" panose="020B0604020202020204" pitchFamily="34" charset="0"/>
                        <a:cs typeface="Arial" panose="020B0604020202020204" pitchFamily="34" charset="0"/>
                      </a:endParaRPr>
                    </a:p>
                  </a:txBody>
                  <a:tcPr/>
                </a:tc>
                <a:tc>
                  <a:txBody>
                    <a:bodyPr/>
                    <a:lstStyle/>
                    <a:p>
                      <a:pPr marL="0" marR="0" algn="just">
                        <a:lnSpc>
                          <a:spcPts val="1100"/>
                        </a:lnSpc>
                        <a:spcBef>
                          <a:spcPts val="0"/>
                        </a:spcBef>
                        <a:spcAft>
                          <a:spcPts val="0"/>
                        </a:spcAft>
                        <a:tabLst>
                          <a:tab pos="5943600" algn="r"/>
                        </a:tabLst>
                      </a:pPr>
                      <a:endParaRPr lang="en-US" sz="1300" dirty="0">
                        <a:effectLst/>
                        <a:latin typeface="Arial" panose="020B0604020202020204" pitchFamily="34" charset="0"/>
                        <a:ea typeface="Times New Roman" panose="02020603050405020304" pitchFamily="18" charset="0"/>
                        <a:cs typeface="Arial" panose="020B0604020202020204" pitchFamily="34" charset="0"/>
                      </a:endParaRPr>
                    </a:p>
                    <a:p>
                      <a:pPr marL="0" marR="0" algn="just">
                        <a:lnSpc>
                          <a:spcPts val="1100"/>
                        </a:lnSpc>
                        <a:spcBef>
                          <a:spcPts val="0"/>
                        </a:spcBef>
                        <a:spcAft>
                          <a:spcPts val="0"/>
                        </a:spcAft>
                        <a:tabLst>
                          <a:tab pos="5943600" algn="r"/>
                        </a:tabLst>
                      </a:pPr>
                      <a:r>
                        <a:rPr lang="en-US" sz="1300" dirty="0">
                          <a:effectLst/>
                          <a:latin typeface="Arial" panose="020B0604020202020204" pitchFamily="34" charset="0"/>
                          <a:ea typeface="Times New Roman" panose="02020603050405020304" pitchFamily="18" charset="0"/>
                          <a:cs typeface="Arial" panose="020B0604020202020204" pitchFamily="34" charset="0"/>
                        </a:rPr>
                        <a:t>Judy Johnson, M.B.A; </a:t>
                      </a:r>
                      <a:r>
                        <a:rPr lang="en-US" sz="1300" u="none" dirty="0">
                          <a:solidFill>
                            <a:schemeClr val="dk1"/>
                          </a:solidFill>
                          <a:effectLst/>
                          <a:latin typeface="Arial" panose="020B0604020202020204" pitchFamily="34" charset="0"/>
                          <a:ea typeface="Times New Roman" panose="02020603050405020304" pitchFamily="18" charset="0"/>
                          <a:cs typeface="Arial" panose="020B0604020202020204" pitchFamily="34" charset="0"/>
                        </a:rPr>
                        <a:t> </a:t>
                      </a:r>
                      <a:r>
                        <a:rPr lang="en-US" sz="1300" u="sng" dirty="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3"/>
                        </a:rPr>
                        <a:t>Judyjohnson.519@gmail.com</a:t>
                      </a:r>
                      <a:r>
                        <a:rPr lang="en-US" sz="1300" u="sng" dirty="0">
                          <a:solidFill>
                            <a:srgbClr val="0000FF"/>
                          </a:solidFill>
                          <a:effectLst/>
                          <a:latin typeface="Arial" panose="020B0604020202020204" pitchFamily="34" charset="0"/>
                          <a:ea typeface="Times New Roman" panose="02020603050405020304" pitchFamily="18" charset="0"/>
                          <a:cs typeface="Arial" panose="020B0604020202020204" pitchFamily="34" charset="0"/>
                        </a:rPr>
                        <a:t>; </a:t>
                      </a:r>
                      <a:r>
                        <a:rPr lang="en-US" sz="1300" dirty="0">
                          <a:effectLst/>
                          <a:latin typeface="Arial" panose="020B0604020202020204" pitchFamily="34" charset="0"/>
                          <a:ea typeface="Times New Roman" panose="02020603050405020304" pitchFamily="18" charset="0"/>
                          <a:cs typeface="Arial" panose="020B0604020202020204" pitchFamily="34" charset="0"/>
                        </a:rPr>
                        <a:t>314-477-6139</a:t>
                      </a:r>
                    </a:p>
                  </a:txBody>
                  <a:tcPr marL="68580" marR="68580" marT="0" marB="0"/>
                </a:tc>
                <a:extLst>
                  <a:ext uri="{0D108BD9-81ED-4DB2-BD59-A6C34878D82A}">
                    <a16:rowId xmlns:a16="http://schemas.microsoft.com/office/drawing/2014/main" val="3018007493"/>
                  </a:ext>
                </a:extLst>
              </a:tr>
              <a:tr h="370840">
                <a:tc>
                  <a:txBody>
                    <a:bodyPr/>
                    <a:lstStyle/>
                    <a:p>
                      <a:r>
                        <a:rPr lang="en-US" sz="1300" kern="1200" dirty="0">
                          <a:solidFill>
                            <a:schemeClr val="dk1"/>
                          </a:solidFill>
                          <a:effectLst/>
                          <a:latin typeface="Arial" panose="020B0604020202020204" pitchFamily="34" charset="0"/>
                          <a:ea typeface="+mn-ea"/>
                          <a:cs typeface="Arial" panose="020B0604020202020204" pitchFamily="34" charset="0"/>
                        </a:rPr>
                        <a:t>Eligibility, RAVE, Data Submission</a:t>
                      </a:r>
                      <a:endParaRPr lang="en-US" sz="1300" dirty="0">
                        <a:latin typeface="Arial" panose="020B0604020202020204" pitchFamily="34" charset="0"/>
                        <a:cs typeface="Arial" panose="020B0604020202020204" pitchFamily="34" charset="0"/>
                      </a:endParaRPr>
                    </a:p>
                  </a:txBody>
                  <a:tcPr/>
                </a:tc>
                <a:tc>
                  <a:txBody>
                    <a:bodyPr/>
                    <a:lstStyle/>
                    <a:p>
                      <a:r>
                        <a:rPr lang="en-US" sz="1300" dirty="0">
                          <a:effectLst/>
                          <a:latin typeface="Arial" panose="020B0604020202020204" pitchFamily="34" charset="0"/>
                          <a:cs typeface="Arial" panose="020B0604020202020204" pitchFamily="34" charset="0"/>
                        </a:rPr>
                        <a:t>SWOG Statistics and Data Management Center</a:t>
                      </a:r>
                      <a:r>
                        <a:rPr lang="en-US" sz="1300" u="none" dirty="0">
                          <a:solidFill>
                            <a:schemeClr val="dk1"/>
                          </a:solidFill>
                          <a:effectLst/>
                          <a:latin typeface="Arial" panose="020B0604020202020204" pitchFamily="34" charset="0"/>
                          <a:ea typeface="+mn-ea"/>
                          <a:cs typeface="Arial" panose="020B0604020202020204" pitchFamily="34" charset="0"/>
                        </a:rPr>
                        <a:t>; </a:t>
                      </a:r>
                      <a:r>
                        <a:rPr lang="en-US" sz="1300" u="sng" dirty="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4"/>
                        </a:rPr>
                        <a:t>lungquestion@crab.org</a:t>
                      </a:r>
                      <a:r>
                        <a:rPr lang="en-US" sz="1300" u="sng" dirty="0">
                          <a:solidFill>
                            <a:srgbClr val="0000FF"/>
                          </a:solidFill>
                          <a:effectLst/>
                          <a:latin typeface="Arial" panose="020B0604020202020204" pitchFamily="34" charset="0"/>
                          <a:ea typeface="Times New Roman" panose="02020603050405020304" pitchFamily="18" charset="0"/>
                          <a:cs typeface="Arial" panose="020B0604020202020204" pitchFamily="34" charset="0"/>
                        </a:rPr>
                        <a:t>; </a:t>
                      </a:r>
                      <a:r>
                        <a:rPr lang="en-US" sz="1300" dirty="0">
                          <a:effectLst/>
                          <a:latin typeface="Arial" panose="020B0604020202020204" pitchFamily="34" charset="0"/>
                          <a:cs typeface="Arial" panose="020B0604020202020204" pitchFamily="34" charset="0"/>
                        </a:rPr>
                        <a:t>206-652-2267</a:t>
                      </a:r>
                    </a:p>
                  </a:txBody>
                  <a:tcPr marL="68580" marR="68580" marT="0" marB="0"/>
                </a:tc>
                <a:extLst>
                  <a:ext uri="{0D108BD9-81ED-4DB2-BD59-A6C34878D82A}">
                    <a16:rowId xmlns:a16="http://schemas.microsoft.com/office/drawing/2014/main" val="3192681223"/>
                  </a:ext>
                </a:extLst>
              </a:tr>
              <a:tr h="258560">
                <a:tc>
                  <a:txBody>
                    <a:bodyPr/>
                    <a:lstStyle/>
                    <a:p>
                      <a:r>
                        <a:rPr lang="en-US" sz="1300" kern="1200" dirty="0">
                          <a:solidFill>
                            <a:schemeClr val="dk1"/>
                          </a:solidFill>
                          <a:effectLst/>
                          <a:latin typeface="Arial" panose="020B0604020202020204" pitchFamily="34" charset="0"/>
                          <a:ea typeface="+mn-ea"/>
                          <a:cs typeface="Arial" panose="020B0604020202020204" pitchFamily="34" charset="0"/>
                        </a:rPr>
                        <a:t>Regulatory, Protocol, Informed Consent</a:t>
                      </a:r>
                      <a:endParaRPr lang="en-US" sz="1300" dirty="0">
                        <a:latin typeface="Arial" panose="020B0604020202020204" pitchFamily="34" charset="0"/>
                        <a:cs typeface="Arial" panose="020B0604020202020204" pitchFamily="34" charset="0"/>
                      </a:endParaRPr>
                    </a:p>
                  </a:txBody>
                  <a:tcPr/>
                </a:tc>
                <a:tc>
                  <a:txBody>
                    <a:bodyPr/>
                    <a:lstStyle/>
                    <a:p>
                      <a:r>
                        <a:rPr lang="en-US" sz="1300" kern="1200" dirty="0">
                          <a:solidFill>
                            <a:schemeClr val="dk1"/>
                          </a:solidFill>
                          <a:effectLst/>
                          <a:latin typeface="Arial" panose="020B0604020202020204" pitchFamily="34" charset="0"/>
                          <a:ea typeface="+mn-ea"/>
                          <a:cs typeface="Arial" panose="020B0604020202020204" pitchFamily="34" charset="0"/>
                        </a:rPr>
                        <a:t>SWOG Operations Office; </a:t>
                      </a:r>
                      <a:r>
                        <a:rPr lang="en-US" sz="1300" u="sng" kern="1200" dirty="0">
                          <a:solidFill>
                            <a:schemeClr val="dk1"/>
                          </a:solidFill>
                          <a:effectLst/>
                          <a:latin typeface="Arial" panose="020B0604020202020204" pitchFamily="34" charset="0"/>
                          <a:ea typeface="+mn-ea"/>
                          <a:cs typeface="Arial" panose="020B0604020202020204" pitchFamily="34" charset="0"/>
                          <a:hlinkClick r:id="rId5"/>
                        </a:rPr>
                        <a:t>protocols@swog.org</a:t>
                      </a:r>
                      <a:r>
                        <a:rPr lang="en-US" sz="1300" u="sng" kern="1200" dirty="0">
                          <a:solidFill>
                            <a:schemeClr val="dk1"/>
                          </a:solidFill>
                          <a:effectLst/>
                          <a:latin typeface="Arial" panose="020B0604020202020204" pitchFamily="34" charset="0"/>
                          <a:ea typeface="+mn-ea"/>
                          <a:cs typeface="Arial" panose="020B0604020202020204" pitchFamily="34" charset="0"/>
                        </a:rPr>
                        <a:t>; </a:t>
                      </a:r>
                      <a:r>
                        <a:rPr lang="en-US" sz="1300" kern="1200" dirty="0">
                          <a:solidFill>
                            <a:schemeClr val="dk1"/>
                          </a:solidFill>
                          <a:effectLst/>
                          <a:latin typeface="Arial" panose="020B0604020202020204" pitchFamily="34" charset="0"/>
                          <a:ea typeface="+mn-ea"/>
                          <a:cs typeface="Arial" panose="020B0604020202020204" pitchFamily="34" charset="0"/>
                        </a:rPr>
                        <a:t>210-614-8808</a:t>
                      </a:r>
                    </a:p>
                  </a:txBody>
                  <a:tcPr/>
                </a:tc>
                <a:extLst>
                  <a:ext uri="{0D108BD9-81ED-4DB2-BD59-A6C34878D82A}">
                    <a16:rowId xmlns:a16="http://schemas.microsoft.com/office/drawing/2014/main" val="833582179"/>
                  </a:ext>
                </a:extLst>
              </a:tr>
              <a:tr h="370840">
                <a:tc>
                  <a:txBody>
                    <a:bodyPr/>
                    <a:lstStyle/>
                    <a:p>
                      <a:pPr marL="0" marR="0" algn="just">
                        <a:lnSpc>
                          <a:spcPts val="1100"/>
                        </a:lnSpc>
                        <a:spcBef>
                          <a:spcPts val="0"/>
                        </a:spcBef>
                        <a:spcAft>
                          <a:spcPts val="0"/>
                        </a:spcAft>
                        <a:tabLst>
                          <a:tab pos="5943600" algn="r"/>
                        </a:tabLst>
                      </a:pPr>
                      <a:endParaRPr lang="en-US" sz="1300" dirty="0">
                        <a:effectLst/>
                        <a:latin typeface="Arial" panose="020B0604020202020204" pitchFamily="34" charset="0"/>
                        <a:ea typeface="Times New Roman" panose="02020603050405020304" pitchFamily="18" charset="0"/>
                        <a:cs typeface="Arial" panose="020B0604020202020204" pitchFamily="34" charset="0"/>
                      </a:endParaRPr>
                    </a:p>
                    <a:p>
                      <a:pPr marL="0" marR="0" algn="just">
                        <a:lnSpc>
                          <a:spcPts val="1100"/>
                        </a:lnSpc>
                        <a:spcBef>
                          <a:spcPts val="0"/>
                        </a:spcBef>
                        <a:spcAft>
                          <a:spcPts val="0"/>
                        </a:spcAft>
                        <a:tabLst>
                          <a:tab pos="5943600" algn="r"/>
                        </a:tabLst>
                      </a:pPr>
                      <a:endParaRPr lang="en-US" sz="1300" dirty="0">
                        <a:effectLst/>
                        <a:latin typeface="Arial" panose="020B0604020202020204" pitchFamily="34" charset="0"/>
                        <a:ea typeface="Times New Roman" panose="02020603050405020304" pitchFamily="18" charset="0"/>
                        <a:cs typeface="Arial" panose="020B0604020202020204" pitchFamily="34" charset="0"/>
                      </a:endParaRPr>
                    </a:p>
                    <a:p>
                      <a:pPr marL="0" marR="0" algn="just">
                        <a:lnSpc>
                          <a:spcPts val="1100"/>
                        </a:lnSpc>
                        <a:spcBef>
                          <a:spcPts val="0"/>
                        </a:spcBef>
                        <a:spcAft>
                          <a:spcPts val="0"/>
                        </a:spcAft>
                        <a:tabLst>
                          <a:tab pos="5943600" algn="r"/>
                        </a:tabLst>
                      </a:pPr>
                      <a:r>
                        <a:rPr lang="en-US" sz="1300" dirty="0">
                          <a:effectLst/>
                          <a:latin typeface="Arial" panose="020B0604020202020204" pitchFamily="34" charset="0"/>
                          <a:ea typeface="Times New Roman" panose="02020603050405020304" pitchFamily="18" charset="0"/>
                          <a:cs typeface="Arial" panose="020B0604020202020204" pitchFamily="34" charset="0"/>
                        </a:rPr>
                        <a:t>RT Materials Submission to IROC Philadelphia (see </a:t>
                      </a:r>
                      <a:r>
                        <a:rPr lang="en-US" sz="1300" u="sng" dirty="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6" action="ppaction://hlinkfile"/>
                        </a:rPr>
                        <a:t>Section 12.1</a:t>
                      </a:r>
                      <a:r>
                        <a:rPr lang="en-US" sz="1300" dirty="0">
                          <a:effectLst/>
                          <a:latin typeface="Arial" panose="020B0604020202020204" pitchFamily="34" charset="0"/>
                          <a:ea typeface="Times New Roman" panose="02020603050405020304" pitchFamily="18" charset="0"/>
                          <a:cs typeface="Arial" panose="020B0604020202020204" pitchFamily="34" charset="0"/>
                        </a:rPr>
                        <a:t>)</a:t>
                      </a:r>
                    </a:p>
                    <a:p>
                      <a:pPr marL="0" marR="0" algn="just">
                        <a:lnSpc>
                          <a:spcPts val="1100"/>
                        </a:lnSpc>
                        <a:spcBef>
                          <a:spcPts val="0"/>
                        </a:spcBef>
                        <a:spcAft>
                          <a:spcPts val="0"/>
                        </a:spcAft>
                        <a:tabLst>
                          <a:tab pos="5943600" algn="r"/>
                        </a:tabLst>
                      </a:pPr>
                      <a:r>
                        <a:rPr lang="en-US" sz="1300" dirty="0">
                          <a:effectLst/>
                          <a:latin typeface="Arial" panose="020B0604020202020204" pitchFamily="34" charset="0"/>
                          <a:ea typeface="Times New Roman" panose="02020603050405020304" pitchFamily="18" charset="0"/>
                          <a:cs typeface="Arial" panose="020B0604020202020204" pitchFamily="34" charset="0"/>
                        </a:rPr>
                        <a:t> </a:t>
                      </a:r>
                    </a:p>
                  </a:txBody>
                  <a:tcPr marL="68580" marR="68580" marT="0" marB="0"/>
                </a:tc>
                <a:tc>
                  <a:txBody>
                    <a:bodyPr/>
                    <a:lstStyle/>
                    <a:p>
                      <a:r>
                        <a:rPr lang="en-US" sz="1300" kern="1200" dirty="0">
                          <a:solidFill>
                            <a:schemeClr val="dk1"/>
                          </a:solidFill>
                          <a:effectLst/>
                          <a:latin typeface="Arial" panose="020B0604020202020204" pitchFamily="34" charset="0"/>
                          <a:ea typeface="+mn-ea"/>
                          <a:cs typeface="Arial" panose="020B0604020202020204" pitchFamily="34" charset="0"/>
                        </a:rPr>
                        <a:t>Jennifer Presley, B.S., R.T.(R)(M)(T)</a:t>
                      </a:r>
                    </a:p>
                    <a:p>
                      <a:r>
                        <a:rPr lang="en-US" sz="1300" kern="1200" dirty="0">
                          <a:solidFill>
                            <a:schemeClr val="dk1"/>
                          </a:solidFill>
                          <a:effectLst/>
                          <a:latin typeface="Arial" panose="020B0604020202020204" pitchFamily="34" charset="0"/>
                          <a:ea typeface="+mn-ea"/>
                          <a:cs typeface="Arial" panose="020B0604020202020204" pitchFamily="34" charset="0"/>
                        </a:rPr>
                        <a:t>IROC Philadelphia – RT QA Center</a:t>
                      </a:r>
                    </a:p>
                    <a:p>
                      <a:r>
                        <a:rPr lang="en-US" sz="1300" u="sng" kern="1200" dirty="0">
                          <a:solidFill>
                            <a:schemeClr val="dk1"/>
                          </a:solidFill>
                          <a:effectLst/>
                          <a:latin typeface="Arial" panose="020B0604020202020204" pitchFamily="34" charset="0"/>
                          <a:ea typeface="+mn-ea"/>
                          <a:cs typeface="Arial" panose="020B0604020202020204" pitchFamily="34" charset="0"/>
                          <a:hlinkClick r:id="rId7"/>
                        </a:rPr>
                        <a:t>jpresley@acr.org</a:t>
                      </a:r>
                      <a:r>
                        <a:rPr lang="en-US" sz="1300" u="sng" kern="1200" dirty="0">
                          <a:solidFill>
                            <a:schemeClr val="dk1"/>
                          </a:solidFill>
                          <a:effectLst/>
                          <a:latin typeface="Arial" panose="020B0604020202020204" pitchFamily="34" charset="0"/>
                          <a:ea typeface="+mn-ea"/>
                          <a:cs typeface="Arial" panose="020B0604020202020204" pitchFamily="34" charset="0"/>
                        </a:rPr>
                        <a:t>; </a:t>
                      </a:r>
                      <a:r>
                        <a:rPr lang="en-US" sz="1300" kern="1200" dirty="0">
                          <a:solidFill>
                            <a:schemeClr val="dk1"/>
                          </a:solidFill>
                          <a:effectLst/>
                          <a:latin typeface="Arial" panose="020B0604020202020204" pitchFamily="34" charset="0"/>
                          <a:ea typeface="+mn-ea"/>
                          <a:cs typeface="Arial" panose="020B0604020202020204" pitchFamily="34" charset="0"/>
                        </a:rPr>
                        <a:t>215-574-3153</a:t>
                      </a:r>
                    </a:p>
                  </a:txBody>
                  <a:tcPr/>
                </a:tc>
                <a:extLst>
                  <a:ext uri="{0D108BD9-81ED-4DB2-BD59-A6C34878D82A}">
                    <a16:rowId xmlns:a16="http://schemas.microsoft.com/office/drawing/2014/main" val="192631587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kern="1200" dirty="0">
                          <a:solidFill>
                            <a:schemeClr val="dk1"/>
                          </a:solidFill>
                          <a:effectLst/>
                          <a:latin typeface="Arial" panose="020B0604020202020204" pitchFamily="34" charset="0"/>
                          <a:ea typeface="+mn-ea"/>
                          <a:cs typeface="Arial" panose="020B0604020202020204" pitchFamily="34" charset="0"/>
                        </a:rPr>
                        <a:t>RT Credentialing</a:t>
                      </a:r>
                    </a:p>
                    <a:p>
                      <a:endParaRPr lang="en-US" sz="1300" dirty="0">
                        <a:latin typeface="Arial" panose="020B0604020202020204" pitchFamily="34" charset="0"/>
                        <a:cs typeface="Arial" panose="020B0604020202020204" pitchFamily="34" charset="0"/>
                      </a:endParaRPr>
                    </a:p>
                  </a:txBody>
                  <a:tcPr/>
                </a:tc>
                <a:tc>
                  <a:txBody>
                    <a:bodyPr/>
                    <a:lstStyle/>
                    <a:p>
                      <a:pPr marL="0" marR="0" algn="just">
                        <a:lnSpc>
                          <a:spcPts val="1100"/>
                        </a:lnSpc>
                        <a:spcBef>
                          <a:spcPts val="0"/>
                        </a:spcBef>
                        <a:spcAft>
                          <a:spcPts val="0"/>
                        </a:spcAft>
                        <a:tabLst>
                          <a:tab pos="5943600" algn="r"/>
                        </a:tabLst>
                      </a:pPr>
                      <a:endParaRPr lang="en-US" sz="1300" u="sng" dirty="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8"/>
                      </a:endParaRPr>
                    </a:p>
                    <a:p>
                      <a:pPr marL="0" marR="0" algn="just">
                        <a:lnSpc>
                          <a:spcPts val="1100"/>
                        </a:lnSpc>
                        <a:spcBef>
                          <a:spcPts val="0"/>
                        </a:spcBef>
                        <a:spcAft>
                          <a:spcPts val="0"/>
                        </a:spcAft>
                        <a:tabLst>
                          <a:tab pos="5943600" algn="r"/>
                        </a:tabLst>
                      </a:pPr>
                      <a:r>
                        <a:rPr lang="en-US" sz="1300" u="sng" dirty="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8"/>
                        </a:rPr>
                        <a:t>http://irochouston.mdanderson.org</a:t>
                      </a:r>
                      <a:r>
                        <a:rPr lang="en-US" sz="1300" u="sng" dirty="0">
                          <a:solidFill>
                            <a:srgbClr val="0000FF"/>
                          </a:solidFill>
                          <a:effectLst/>
                          <a:latin typeface="Arial" panose="020B0604020202020204" pitchFamily="34" charset="0"/>
                          <a:ea typeface="Times New Roman" panose="02020603050405020304" pitchFamily="18" charset="0"/>
                          <a:cs typeface="Arial" panose="020B0604020202020204" pitchFamily="34" charset="0"/>
                        </a:rPr>
                        <a:t>  </a:t>
                      </a:r>
                      <a:r>
                        <a:rPr lang="en-US" sz="1300" dirty="0">
                          <a:effectLst/>
                          <a:latin typeface="Arial" panose="020B0604020202020204" pitchFamily="34" charset="0"/>
                          <a:ea typeface="Times New Roman" panose="02020603050405020304" pitchFamily="18" charset="0"/>
                          <a:cs typeface="Arial" panose="020B0604020202020204" pitchFamily="34" charset="0"/>
                        </a:rPr>
                        <a:t>OR</a:t>
                      </a:r>
                      <a:r>
                        <a:rPr lang="en-US" sz="1300" u="none" dirty="0">
                          <a:solidFill>
                            <a:schemeClr val="dk1"/>
                          </a:solidFill>
                          <a:effectLst/>
                          <a:latin typeface="Arial" panose="020B0604020202020204" pitchFamily="34" charset="0"/>
                          <a:ea typeface="Times New Roman" panose="02020603050405020304" pitchFamily="18" charset="0"/>
                          <a:cs typeface="Arial" panose="020B0604020202020204" pitchFamily="34" charset="0"/>
                        </a:rPr>
                        <a:t> </a:t>
                      </a:r>
                      <a:r>
                        <a:rPr lang="en-US" sz="1300" u="sng" dirty="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9"/>
                        </a:rPr>
                        <a:t>IROC-Credentialing@mdanderson.org</a:t>
                      </a:r>
                      <a:endParaRPr lang="en-US" sz="1300" dirty="0">
                        <a:effectLst/>
                        <a:latin typeface="Arial" panose="020B0604020202020204" pitchFamily="34" charset="0"/>
                        <a:ea typeface="Times New Roman" panose="02020603050405020304" pitchFamily="18" charset="0"/>
                        <a:cs typeface="Arial" panose="020B0604020202020204" pitchFamily="34" charset="0"/>
                      </a:endParaRPr>
                    </a:p>
                    <a:p>
                      <a:pPr marL="0" marR="0" algn="just">
                        <a:lnSpc>
                          <a:spcPts val="1100"/>
                        </a:lnSpc>
                        <a:spcBef>
                          <a:spcPts val="0"/>
                        </a:spcBef>
                        <a:spcAft>
                          <a:spcPts val="0"/>
                        </a:spcAft>
                        <a:tabLst>
                          <a:tab pos="5943600" algn="r"/>
                        </a:tabLst>
                      </a:pPr>
                      <a:r>
                        <a:rPr lang="en-US" sz="1300" dirty="0">
                          <a:effectLst/>
                          <a:latin typeface="Arial" panose="020B0604020202020204" pitchFamily="34" charset="0"/>
                          <a:ea typeface="Times New Roman" panose="02020603050405020304" pitchFamily="18" charset="0"/>
                          <a:cs typeface="Arial" panose="020B0604020202020204" pitchFamily="34" charset="0"/>
                        </a:rPr>
                        <a:t> </a:t>
                      </a:r>
                    </a:p>
                  </a:txBody>
                  <a:tcPr marL="68580" marR="68580" marT="0" marB="0"/>
                </a:tc>
                <a:extLst>
                  <a:ext uri="{0D108BD9-81ED-4DB2-BD59-A6C34878D82A}">
                    <a16:rowId xmlns:a16="http://schemas.microsoft.com/office/drawing/2014/main" val="4156408104"/>
                  </a:ext>
                </a:extLst>
              </a:tr>
              <a:tr h="185420">
                <a:tc>
                  <a:txBody>
                    <a:bodyPr/>
                    <a:lstStyle/>
                    <a:p>
                      <a:r>
                        <a:rPr lang="en-US" sz="1300" kern="1200" dirty="0">
                          <a:solidFill>
                            <a:schemeClr val="dk1"/>
                          </a:solidFill>
                          <a:effectLst/>
                          <a:latin typeface="Arial" panose="020B0604020202020204" pitchFamily="34" charset="0"/>
                          <a:ea typeface="+mn-ea"/>
                          <a:cs typeface="Arial" panose="020B0604020202020204" pitchFamily="34" charset="0"/>
                        </a:rPr>
                        <a:t>Image Submission to IROC Ohio (see </a:t>
                      </a:r>
                      <a:r>
                        <a:rPr lang="en-US" sz="1300" u="sng" kern="1200" dirty="0">
                          <a:solidFill>
                            <a:schemeClr val="dk1"/>
                          </a:solidFill>
                          <a:effectLst/>
                          <a:latin typeface="Arial" panose="020B0604020202020204" pitchFamily="34" charset="0"/>
                          <a:ea typeface="+mn-ea"/>
                          <a:cs typeface="Arial" panose="020B0604020202020204" pitchFamily="34" charset="0"/>
                          <a:hlinkClick r:id="rId10" action="ppaction://hlinkfile"/>
                        </a:rPr>
                        <a:t>Section 15.3</a:t>
                      </a:r>
                      <a:r>
                        <a:rPr lang="en-US" sz="1300" kern="1200" dirty="0">
                          <a:solidFill>
                            <a:schemeClr val="dk1"/>
                          </a:solidFill>
                          <a:effectLst/>
                          <a:latin typeface="Arial" panose="020B0604020202020204" pitchFamily="34" charset="0"/>
                          <a:ea typeface="+mn-ea"/>
                          <a:cs typeface="Arial" panose="020B0604020202020204" pitchFamily="34" charset="0"/>
                        </a:rPr>
                        <a:t>)</a:t>
                      </a:r>
                      <a:endParaRPr lang="en-US" sz="1300" dirty="0">
                        <a:latin typeface="Arial" panose="020B0604020202020204" pitchFamily="34" charset="0"/>
                        <a:cs typeface="Arial" panose="020B0604020202020204" pitchFamily="34" charset="0"/>
                      </a:endParaRPr>
                    </a:p>
                  </a:txBody>
                  <a:tcPr/>
                </a:tc>
                <a:tc>
                  <a:txBody>
                    <a:bodyPr/>
                    <a:lstStyle/>
                    <a:p>
                      <a:r>
                        <a:rPr lang="en-US" sz="1300" u="sng" kern="1200" dirty="0">
                          <a:solidFill>
                            <a:schemeClr val="dk1"/>
                          </a:solidFill>
                          <a:effectLst/>
                          <a:latin typeface="Arial" panose="020B0604020202020204" pitchFamily="34" charset="0"/>
                          <a:ea typeface="+mn-ea"/>
                          <a:cs typeface="Arial" panose="020B0604020202020204" pitchFamily="34" charset="0"/>
                          <a:hlinkClick r:id="rId11"/>
                        </a:rPr>
                        <a:t>SWOG1914@irocohio.org</a:t>
                      </a:r>
                      <a:r>
                        <a:rPr lang="en-US" sz="1300" u="sng" kern="1200" dirty="0">
                          <a:solidFill>
                            <a:schemeClr val="dk1"/>
                          </a:solidFill>
                          <a:effectLst/>
                          <a:latin typeface="Arial" panose="020B0604020202020204" pitchFamily="34" charset="0"/>
                          <a:ea typeface="+mn-ea"/>
                          <a:cs typeface="Arial" panose="020B0604020202020204" pitchFamily="34" charset="0"/>
                        </a:rPr>
                        <a:t>; </a:t>
                      </a:r>
                      <a:r>
                        <a:rPr lang="en-US" sz="1300" kern="1200" dirty="0">
                          <a:solidFill>
                            <a:schemeClr val="dk1"/>
                          </a:solidFill>
                          <a:effectLst/>
                          <a:latin typeface="Arial" panose="020B0604020202020204" pitchFamily="34" charset="0"/>
                          <a:ea typeface="+mn-ea"/>
                          <a:cs typeface="Arial" panose="020B0604020202020204" pitchFamily="34" charset="0"/>
                        </a:rPr>
                        <a:t>614-293-2929</a:t>
                      </a:r>
                    </a:p>
                  </a:txBody>
                  <a:tcPr/>
                </a:tc>
                <a:extLst>
                  <a:ext uri="{0D108BD9-81ED-4DB2-BD59-A6C34878D82A}">
                    <a16:rowId xmlns:a16="http://schemas.microsoft.com/office/drawing/2014/main" val="30105096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kern="1200" dirty="0">
                          <a:solidFill>
                            <a:schemeClr val="dk1"/>
                          </a:solidFill>
                          <a:effectLst/>
                          <a:latin typeface="Arial" panose="020B0604020202020204" pitchFamily="34" charset="0"/>
                          <a:ea typeface="+mn-ea"/>
                          <a:cs typeface="Arial" panose="020B0604020202020204" pitchFamily="34" charset="0"/>
                        </a:rPr>
                        <a:t>TRIAD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u="sng" kern="1200" dirty="0">
                          <a:solidFill>
                            <a:schemeClr val="dk1"/>
                          </a:solidFill>
                          <a:effectLst/>
                          <a:latin typeface="Arial" panose="020B0604020202020204" pitchFamily="34" charset="0"/>
                          <a:ea typeface="+mn-ea"/>
                          <a:cs typeface="Arial" panose="020B0604020202020204" pitchFamily="34" charset="0"/>
                          <a:hlinkClick r:id="rId12"/>
                        </a:rPr>
                        <a:t>Triad-Support@acr.org</a:t>
                      </a:r>
                      <a:endParaRPr lang="en-US" sz="1300" kern="1200" dirty="0">
                        <a:solidFill>
                          <a:schemeClr val="dk1"/>
                        </a:solidFill>
                        <a:effectLst/>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2375951077"/>
                  </a:ext>
                </a:extLst>
              </a:tr>
              <a:tr h="1219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kern="1200" dirty="0">
                          <a:solidFill>
                            <a:schemeClr val="dk1"/>
                          </a:solidFill>
                          <a:effectLst/>
                          <a:latin typeface="Arial" panose="020B0604020202020204" pitchFamily="34" charset="0"/>
                          <a:ea typeface="+mn-ea"/>
                          <a:cs typeface="Arial" panose="020B0604020202020204" pitchFamily="34" charset="0"/>
                        </a:rPr>
                        <a:t>Specimen Tracking System (STS) Amendments, Errors, Connectivity Issues </a:t>
                      </a:r>
                    </a:p>
                  </a:txBody>
                  <a:tcPr/>
                </a:tc>
                <a:tc>
                  <a:txBody>
                    <a:bodyPr/>
                    <a:lstStyle/>
                    <a:p>
                      <a:r>
                        <a:rPr lang="en-US" sz="1300" u="sng" kern="1200" dirty="0">
                          <a:solidFill>
                            <a:schemeClr val="dk1"/>
                          </a:solidFill>
                          <a:effectLst/>
                          <a:latin typeface="Arial" panose="020B0604020202020204" pitchFamily="34" charset="0"/>
                          <a:ea typeface="+mn-ea"/>
                          <a:cs typeface="Arial" panose="020B0604020202020204" pitchFamily="34" charset="0"/>
                          <a:hlinkClick r:id="rId13"/>
                        </a:rPr>
                        <a:t>technicalquestion@crab.org</a:t>
                      </a:r>
                      <a:endParaRPr lang="en-US" sz="13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115773446"/>
                  </a:ext>
                </a:extLst>
              </a:tr>
              <a:tr h="243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kern="1200" dirty="0">
                          <a:solidFill>
                            <a:schemeClr val="dk1"/>
                          </a:solidFill>
                          <a:effectLst/>
                          <a:latin typeface="Arial" panose="020B0604020202020204" pitchFamily="34" charset="0"/>
                          <a:ea typeface="+mn-ea"/>
                          <a:cs typeface="Arial" panose="020B0604020202020204" pitchFamily="34" charset="0"/>
                        </a:rPr>
                        <a:t>Cancer Therapy and Evaluation Program - Identity and Access Management (CTEP-IAM)</a:t>
                      </a:r>
                    </a:p>
                  </a:txBody>
                  <a:tcPr/>
                </a:tc>
                <a:tc>
                  <a:txBody>
                    <a:bodyPr/>
                    <a:lstStyle/>
                    <a:p>
                      <a:r>
                        <a:rPr lang="en-US" sz="1300" kern="1200" dirty="0">
                          <a:solidFill>
                            <a:schemeClr val="dk1"/>
                          </a:solidFill>
                          <a:effectLst/>
                          <a:latin typeface="Arial" panose="020B0604020202020204" pitchFamily="34" charset="0"/>
                          <a:ea typeface="+mn-ea"/>
                          <a:cs typeface="Arial" panose="020B0604020202020204" pitchFamily="34" charset="0"/>
                        </a:rPr>
                        <a:t>CTEP-IAM account can be checked or new accounts can be created and updated:</a:t>
                      </a:r>
                    </a:p>
                    <a:p>
                      <a:r>
                        <a:rPr lang="en-US" sz="1300" kern="1200" dirty="0">
                          <a:solidFill>
                            <a:schemeClr val="dk1"/>
                          </a:solidFill>
                          <a:effectLst/>
                          <a:latin typeface="Arial" panose="020B0604020202020204" pitchFamily="34" charset="0"/>
                          <a:ea typeface="+mn-ea"/>
                          <a:cs typeface="Arial" panose="020B0604020202020204" pitchFamily="34" charset="0"/>
                        </a:rPr>
                        <a:t> </a:t>
                      </a:r>
                      <a:r>
                        <a:rPr lang="en-US" sz="1300" u="sng" kern="1200" dirty="0">
                          <a:solidFill>
                            <a:schemeClr val="dk1"/>
                          </a:solidFill>
                          <a:effectLst/>
                          <a:latin typeface="Arial" panose="020B0604020202020204" pitchFamily="34" charset="0"/>
                          <a:ea typeface="+mn-ea"/>
                          <a:cs typeface="Arial" panose="020B0604020202020204" pitchFamily="34" charset="0"/>
                          <a:hlinkClick r:id="rId14"/>
                        </a:rPr>
                        <a:t>https://ctepcore.nci.nih.gov/iam/index.jsp</a:t>
                      </a:r>
                      <a:endParaRPr lang="en-US" sz="13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66843909"/>
                  </a:ext>
                </a:extLst>
              </a:tr>
              <a:tr h="121920">
                <a:tc>
                  <a:txBody>
                    <a:bodyPr/>
                    <a:lstStyle/>
                    <a:p>
                      <a:r>
                        <a:rPr lang="en-US" sz="1300" kern="1200" dirty="0">
                          <a:solidFill>
                            <a:schemeClr val="dk1"/>
                          </a:solidFill>
                          <a:effectLst/>
                          <a:latin typeface="Arial" panose="020B0604020202020204" pitchFamily="34" charset="0"/>
                          <a:ea typeface="+mn-ea"/>
                          <a:cs typeface="Arial" panose="020B0604020202020204" pitchFamily="34" charset="0"/>
                        </a:rPr>
                        <a:t>RAVE or Delegation of Task Log (DTL)</a:t>
                      </a:r>
                      <a:endParaRPr lang="en-US" sz="1300" dirty="0">
                        <a:latin typeface="Arial" panose="020B0604020202020204" pitchFamily="34" charset="0"/>
                        <a:cs typeface="Arial" panose="020B0604020202020204" pitchFamily="34" charset="0"/>
                      </a:endParaRPr>
                    </a:p>
                  </a:txBody>
                  <a:tcPr/>
                </a:tc>
                <a:tc>
                  <a:txBody>
                    <a:bodyPr/>
                    <a:lstStyle/>
                    <a:p>
                      <a:r>
                        <a:rPr lang="en-US" sz="1300" kern="1200" dirty="0">
                          <a:solidFill>
                            <a:schemeClr val="dk1"/>
                          </a:solidFill>
                          <a:effectLst/>
                          <a:latin typeface="Arial" panose="020B0604020202020204" pitchFamily="34" charset="0"/>
                          <a:ea typeface="+mn-ea"/>
                          <a:cs typeface="Arial" panose="020B0604020202020204" pitchFamily="34" charset="0"/>
                        </a:rPr>
                        <a:t>CTSU Help Desk; </a:t>
                      </a:r>
                      <a:r>
                        <a:rPr lang="en-US" sz="1300" u="sng" kern="1200" dirty="0">
                          <a:solidFill>
                            <a:schemeClr val="dk1"/>
                          </a:solidFill>
                          <a:effectLst/>
                          <a:latin typeface="Arial" panose="020B0604020202020204" pitchFamily="34" charset="0"/>
                          <a:ea typeface="+mn-ea"/>
                          <a:cs typeface="Arial" panose="020B0604020202020204" pitchFamily="34" charset="0"/>
                          <a:hlinkClick r:id="rId15"/>
                        </a:rPr>
                        <a:t>ctsucontact@westat.com</a:t>
                      </a:r>
                      <a:r>
                        <a:rPr lang="en-US" sz="1300" u="sng" kern="1200" dirty="0">
                          <a:solidFill>
                            <a:schemeClr val="dk1"/>
                          </a:solidFill>
                          <a:effectLst/>
                          <a:latin typeface="Arial" panose="020B0604020202020204" pitchFamily="34" charset="0"/>
                          <a:ea typeface="+mn-ea"/>
                          <a:cs typeface="Arial" panose="020B0604020202020204" pitchFamily="34" charset="0"/>
                        </a:rPr>
                        <a:t>; </a:t>
                      </a:r>
                      <a:r>
                        <a:rPr lang="en-US" sz="1300" kern="1200" dirty="0">
                          <a:solidFill>
                            <a:schemeClr val="dk1"/>
                          </a:solidFill>
                          <a:effectLst/>
                          <a:latin typeface="Arial" panose="020B0604020202020204" pitchFamily="34" charset="0"/>
                          <a:ea typeface="+mn-ea"/>
                          <a:cs typeface="Arial" panose="020B0604020202020204" pitchFamily="34" charset="0"/>
                        </a:rPr>
                        <a:t>1-888-823-5923</a:t>
                      </a:r>
                    </a:p>
                  </a:txBody>
                  <a:tcPr/>
                </a:tc>
                <a:extLst>
                  <a:ext uri="{0D108BD9-81ED-4DB2-BD59-A6C34878D82A}">
                    <a16:rowId xmlns:a16="http://schemas.microsoft.com/office/drawing/2014/main" val="2647159644"/>
                  </a:ext>
                </a:extLst>
              </a:tr>
            </a:tbl>
          </a:graphicData>
        </a:graphic>
      </p:graphicFrame>
    </p:spTree>
    <p:extLst>
      <p:ext uri="{BB962C8B-B14F-4D97-AF65-F5344CB8AC3E}">
        <p14:creationId xmlns:p14="http://schemas.microsoft.com/office/powerpoint/2010/main" val="12858412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A9375-D261-4A4B-8937-3E90ABF02B86}"/>
              </a:ext>
            </a:extLst>
          </p:cNvPr>
          <p:cNvSpPr>
            <a:spLocks noGrp="1"/>
          </p:cNvSpPr>
          <p:nvPr>
            <p:ph type="title"/>
          </p:nvPr>
        </p:nvSpPr>
        <p:spPr/>
        <p:txBody>
          <a:bodyPr/>
          <a:lstStyle/>
          <a:p>
            <a:r>
              <a:rPr lang="en-US" dirty="0"/>
              <a:t>Background/Overview</a:t>
            </a:r>
          </a:p>
        </p:txBody>
      </p:sp>
      <p:sp>
        <p:nvSpPr>
          <p:cNvPr id="3" name="Content Placeholder 2">
            <a:extLst>
              <a:ext uri="{FF2B5EF4-FFF2-40B4-BE49-F238E27FC236}">
                <a16:creationId xmlns:a16="http://schemas.microsoft.com/office/drawing/2014/main" id="{AA8C1DFF-A7E7-4492-8880-77C72CBB1D8A}"/>
              </a:ext>
            </a:extLst>
          </p:cNvPr>
          <p:cNvSpPr>
            <a:spLocks noGrp="1"/>
          </p:cNvSpPr>
          <p:nvPr>
            <p:ph idx="1"/>
          </p:nvPr>
        </p:nvSpPr>
        <p:spPr>
          <a:xfrm>
            <a:off x="838200" y="1763103"/>
            <a:ext cx="10515600" cy="3828726"/>
          </a:xfrm>
        </p:spPr>
        <p:txBody>
          <a:bodyPr>
            <a:normAutofit/>
          </a:bodyPr>
          <a:lstStyle/>
          <a:p>
            <a:pPr>
              <a:lnSpc>
                <a:spcPct val="100000"/>
              </a:lnSpc>
            </a:pPr>
            <a:r>
              <a:rPr lang="en-US" sz="2600" dirty="0"/>
              <a:t>SBRT is the standard of care for early stage, medically inoperable NSCLC</a:t>
            </a:r>
          </a:p>
          <a:p>
            <a:pPr>
              <a:lnSpc>
                <a:spcPct val="100000"/>
              </a:lnSpc>
            </a:pPr>
            <a:r>
              <a:rPr lang="en-US" sz="2600" dirty="0"/>
              <a:t>Rates of primary tumor control are high, but regional and distant recurrences are common</a:t>
            </a:r>
          </a:p>
          <a:p>
            <a:pPr>
              <a:lnSpc>
                <a:spcPct val="100000"/>
              </a:lnSpc>
            </a:pPr>
            <a:r>
              <a:rPr lang="en-US" sz="2600" dirty="0"/>
              <a:t>Chemotherapy is not well-tolerated in these typically frail patients</a:t>
            </a:r>
          </a:p>
          <a:p>
            <a:pPr>
              <a:lnSpc>
                <a:spcPct val="100000"/>
              </a:lnSpc>
            </a:pPr>
            <a:r>
              <a:rPr lang="en-US" sz="2600" dirty="0"/>
              <a:t>Immunotherapy is an appealing strategy to improve regional/distant control</a:t>
            </a:r>
          </a:p>
          <a:p>
            <a:pPr>
              <a:lnSpc>
                <a:spcPct val="100000"/>
              </a:lnSpc>
            </a:pPr>
            <a:r>
              <a:rPr lang="en-US" sz="2600" dirty="0"/>
              <a:t>Phase I data demonstrates the safety of this approach</a:t>
            </a:r>
          </a:p>
        </p:txBody>
      </p:sp>
    </p:spTree>
    <p:extLst>
      <p:ext uri="{BB962C8B-B14F-4D97-AF65-F5344CB8AC3E}">
        <p14:creationId xmlns:p14="http://schemas.microsoft.com/office/powerpoint/2010/main" val="38937426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A9375-D261-4A4B-8937-3E90ABF02B86}"/>
              </a:ext>
            </a:extLst>
          </p:cNvPr>
          <p:cNvSpPr>
            <a:spLocks noGrp="1"/>
          </p:cNvSpPr>
          <p:nvPr>
            <p:ph type="title"/>
          </p:nvPr>
        </p:nvSpPr>
        <p:spPr/>
        <p:txBody>
          <a:bodyPr/>
          <a:lstStyle/>
          <a:p>
            <a:r>
              <a:rPr lang="en-US" dirty="0"/>
              <a:t>Study Objectives</a:t>
            </a:r>
          </a:p>
        </p:txBody>
      </p:sp>
      <p:sp>
        <p:nvSpPr>
          <p:cNvPr id="4" name="Content Placeholder 2">
            <a:extLst>
              <a:ext uri="{FF2B5EF4-FFF2-40B4-BE49-F238E27FC236}">
                <a16:creationId xmlns:a16="http://schemas.microsoft.com/office/drawing/2014/main" id="{7F965734-CCEA-4E92-8073-6ABA0E6E3A54}"/>
              </a:ext>
            </a:extLst>
          </p:cNvPr>
          <p:cNvSpPr>
            <a:spLocks noGrp="1"/>
          </p:cNvSpPr>
          <p:nvPr>
            <p:ph idx="1"/>
          </p:nvPr>
        </p:nvSpPr>
        <p:spPr>
          <a:xfrm>
            <a:off x="796905" y="1461864"/>
            <a:ext cx="10515600" cy="4767862"/>
          </a:xfrm>
        </p:spPr>
        <p:txBody>
          <a:bodyPr>
            <a:normAutofit fontScale="62500" lnSpcReduction="20000"/>
          </a:bodyPr>
          <a:lstStyle/>
          <a:p>
            <a:pPr indent="0">
              <a:lnSpc>
                <a:spcPct val="120000"/>
              </a:lnSpc>
              <a:buNone/>
            </a:pPr>
            <a:r>
              <a:rPr lang="en-US" sz="2000" b="1" dirty="0"/>
              <a:t>Primary Objectives</a:t>
            </a:r>
          </a:p>
          <a:p>
            <a:pPr>
              <a:lnSpc>
                <a:spcPct val="120000"/>
              </a:lnSpc>
            </a:pPr>
            <a:r>
              <a:rPr lang="en-US" sz="2000" dirty="0"/>
              <a:t>To compare overall survival (OS) in patients with inoperable, early stage NSCLC randomized to SBRT with or without atezolizumab.</a:t>
            </a:r>
          </a:p>
          <a:p>
            <a:pPr>
              <a:lnSpc>
                <a:spcPct val="120000"/>
              </a:lnSpc>
            </a:pPr>
            <a:endParaRPr lang="en-US" sz="2000" dirty="0"/>
          </a:p>
          <a:p>
            <a:pPr indent="0">
              <a:lnSpc>
                <a:spcPct val="120000"/>
              </a:lnSpc>
              <a:buNone/>
            </a:pPr>
            <a:r>
              <a:rPr lang="en-US" sz="2000" b="1" dirty="0"/>
              <a:t>Secondary Objectives</a:t>
            </a:r>
          </a:p>
          <a:p>
            <a:pPr>
              <a:lnSpc>
                <a:spcPct val="120000"/>
              </a:lnSpc>
            </a:pPr>
            <a:r>
              <a:rPr lang="en-US" sz="2000" dirty="0"/>
              <a:t>To compare investigator-assessed progression-free survival (PFS) in patients with inoperable, early stage non-small cell lung cancer (NSCLC) randomized to stereotactic body radiation therapy (SBRT) with or without atezolizumab.</a:t>
            </a:r>
          </a:p>
          <a:p>
            <a:pPr>
              <a:lnSpc>
                <a:spcPct val="120000"/>
              </a:lnSpc>
            </a:pPr>
            <a:r>
              <a:rPr lang="en-US" sz="2000" dirty="0"/>
              <a:t>To compare PFS by blinded independent centralized review (BIRC). </a:t>
            </a:r>
          </a:p>
          <a:p>
            <a:pPr>
              <a:lnSpc>
                <a:spcPct val="120000"/>
              </a:lnSpc>
            </a:pPr>
            <a:r>
              <a:rPr lang="en-US" sz="2000" dirty="0"/>
              <a:t>To evaluate distant, locoregional, and local failure rates within each treatment arm.</a:t>
            </a:r>
          </a:p>
          <a:p>
            <a:pPr lvl="0">
              <a:lnSpc>
                <a:spcPct val="120000"/>
              </a:lnSpc>
            </a:pPr>
            <a:r>
              <a:rPr lang="en-US" sz="2000" dirty="0"/>
              <a:t>To evaluate the frequency and severity of toxicities within each treatment arm.</a:t>
            </a:r>
          </a:p>
          <a:p>
            <a:pPr lvl="0">
              <a:lnSpc>
                <a:spcPct val="120000"/>
              </a:lnSpc>
            </a:pPr>
            <a:r>
              <a:rPr lang="en-US" sz="2000" dirty="0"/>
              <a:t>To collect blood and tissue for future analysis of the immune repertoire.</a:t>
            </a:r>
          </a:p>
          <a:p>
            <a:pPr marL="0" lvl="0" indent="0">
              <a:lnSpc>
                <a:spcPct val="120000"/>
              </a:lnSpc>
              <a:buNone/>
            </a:pPr>
            <a:r>
              <a:rPr lang="en-US" sz="2000" dirty="0"/>
              <a:t>    </a:t>
            </a:r>
            <a:r>
              <a:rPr lang="en-US" sz="2000" b="1" dirty="0"/>
              <a:t>Additional Objectives </a:t>
            </a:r>
          </a:p>
          <a:p>
            <a:pPr>
              <a:lnSpc>
                <a:spcPct val="120000"/>
              </a:lnSpc>
            </a:pPr>
            <a:r>
              <a:rPr lang="en-US" sz="2000" dirty="0"/>
              <a:t>To collect specimens for banking. </a:t>
            </a:r>
          </a:p>
          <a:p>
            <a:pPr marL="0" lvl="0" indent="0">
              <a:lnSpc>
                <a:spcPct val="120000"/>
              </a:lnSpc>
              <a:buNone/>
            </a:pPr>
            <a:r>
              <a:rPr lang="en-US" sz="2000" dirty="0"/>
              <a:t>     </a:t>
            </a:r>
            <a:r>
              <a:rPr lang="en-US" sz="2000" b="1" dirty="0"/>
              <a:t>Health-Related Quality of Life (HRQOL) Objectives </a:t>
            </a:r>
          </a:p>
          <a:p>
            <a:pPr>
              <a:lnSpc>
                <a:spcPct val="120000"/>
              </a:lnSpc>
            </a:pPr>
            <a:r>
              <a:rPr lang="en-US" sz="2000" dirty="0"/>
              <a:t>To assess quality of life as measured by the EORTC QLQ-30 and EORTC-QLQLC13 between the arms.</a:t>
            </a:r>
          </a:p>
          <a:p>
            <a:endParaRPr lang="en-US" sz="1700" dirty="0"/>
          </a:p>
          <a:p>
            <a:endParaRPr lang="en-US" sz="1700" dirty="0"/>
          </a:p>
          <a:p>
            <a:endParaRPr lang="en-US" sz="1700" dirty="0"/>
          </a:p>
        </p:txBody>
      </p:sp>
    </p:spTree>
    <p:extLst>
      <p:ext uri="{BB962C8B-B14F-4D97-AF65-F5344CB8AC3E}">
        <p14:creationId xmlns:p14="http://schemas.microsoft.com/office/powerpoint/2010/main" val="18657533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A9375-D261-4A4B-8937-3E90ABF02B86}"/>
              </a:ext>
            </a:extLst>
          </p:cNvPr>
          <p:cNvSpPr>
            <a:spLocks noGrp="1"/>
          </p:cNvSpPr>
          <p:nvPr>
            <p:ph type="title"/>
          </p:nvPr>
        </p:nvSpPr>
        <p:spPr/>
        <p:txBody>
          <a:bodyPr/>
          <a:lstStyle/>
          <a:p>
            <a:r>
              <a:rPr lang="en-US" dirty="0"/>
              <a:t>Overview of Treatment(s)</a:t>
            </a:r>
          </a:p>
        </p:txBody>
      </p:sp>
      <p:sp>
        <p:nvSpPr>
          <p:cNvPr id="3" name="Content Placeholder 2">
            <a:extLst>
              <a:ext uri="{FF2B5EF4-FFF2-40B4-BE49-F238E27FC236}">
                <a16:creationId xmlns:a16="http://schemas.microsoft.com/office/drawing/2014/main" id="{AA8C1DFF-A7E7-4492-8880-77C72CBB1D8A}"/>
              </a:ext>
            </a:extLst>
          </p:cNvPr>
          <p:cNvSpPr>
            <a:spLocks noGrp="1"/>
          </p:cNvSpPr>
          <p:nvPr>
            <p:ph idx="1"/>
          </p:nvPr>
        </p:nvSpPr>
        <p:spPr>
          <a:xfrm>
            <a:off x="773307" y="1801913"/>
            <a:ext cx="10515600" cy="3828726"/>
          </a:xfrm>
        </p:spPr>
        <p:txBody>
          <a:bodyPr>
            <a:normAutofit fontScale="92500" lnSpcReduction="10000"/>
          </a:bodyPr>
          <a:lstStyle/>
          <a:p>
            <a:pPr>
              <a:lnSpc>
                <a:spcPct val="120000"/>
              </a:lnSpc>
            </a:pPr>
            <a:r>
              <a:rPr lang="en-US" dirty="0"/>
              <a:t>Atezolizumab a fully humanized monoclonal antibody to the programmed death-ligand 1 (PD-L1) that blocks the binding of PD-L1 to PD-1 on tumor and immune cells allowing for an enhanced T cell mediated immune response to tumors.</a:t>
            </a:r>
          </a:p>
          <a:p>
            <a:pPr>
              <a:lnSpc>
                <a:spcPct val="120000"/>
              </a:lnSpc>
            </a:pPr>
            <a:endParaRPr lang="en-US" dirty="0"/>
          </a:p>
          <a:p>
            <a:pPr>
              <a:lnSpc>
                <a:spcPct val="120000"/>
              </a:lnSpc>
            </a:pPr>
            <a:r>
              <a:rPr lang="en-US" dirty="0"/>
              <a:t>SBRT involves the delivery of high-dose, conformal radiation to a tumor over 5 or fewer sessions using precise targeting and localization </a:t>
            </a:r>
          </a:p>
        </p:txBody>
      </p:sp>
    </p:spTree>
    <p:extLst>
      <p:ext uri="{BB962C8B-B14F-4D97-AF65-F5344CB8AC3E}">
        <p14:creationId xmlns:p14="http://schemas.microsoft.com/office/powerpoint/2010/main" val="2412166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55C79-58B3-4402-B580-5EDA6AFB1750}"/>
              </a:ext>
            </a:extLst>
          </p:cNvPr>
          <p:cNvSpPr>
            <a:spLocks noGrp="1"/>
          </p:cNvSpPr>
          <p:nvPr>
            <p:ph type="title"/>
          </p:nvPr>
        </p:nvSpPr>
        <p:spPr/>
        <p:txBody>
          <a:bodyPr/>
          <a:lstStyle/>
          <a:p>
            <a:r>
              <a:rPr lang="en-US" dirty="0"/>
              <a:t>Treatment Administration</a:t>
            </a:r>
          </a:p>
        </p:txBody>
      </p:sp>
      <p:graphicFrame>
        <p:nvGraphicFramePr>
          <p:cNvPr id="7" name="Table 6">
            <a:extLst>
              <a:ext uri="{FF2B5EF4-FFF2-40B4-BE49-F238E27FC236}">
                <a16:creationId xmlns:a16="http://schemas.microsoft.com/office/drawing/2014/main" id="{C97724B1-6EB7-46E9-A82C-869FDF768A71}"/>
              </a:ext>
            </a:extLst>
          </p:cNvPr>
          <p:cNvGraphicFramePr>
            <a:graphicFrameLocks noGrp="1"/>
          </p:cNvGraphicFramePr>
          <p:nvPr>
            <p:extLst>
              <p:ext uri="{D42A27DB-BD31-4B8C-83A1-F6EECF244321}">
                <p14:modId xmlns:p14="http://schemas.microsoft.com/office/powerpoint/2010/main" val="549676556"/>
              </p:ext>
            </p:extLst>
          </p:nvPr>
        </p:nvGraphicFramePr>
        <p:xfrm>
          <a:off x="633046" y="1565092"/>
          <a:ext cx="10144369" cy="4688840"/>
        </p:xfrm>
        <a:graphic>
          <a:graphicData uri="http://schemas.openxmlformats.org/drawingml/2006/table">
            <a:tbl>
              <a:tblPr firstRow="1" bandRow="1">
                <a:tableStyleId>{5C22544A-7EE6-4342-B048-85BDC9FD1C3A}</a:tableStyleId>
              </a:tblPr>
              <a:tblGrid>
                <a:gridCol w="2579077">
                  <a:extLst>
                    <a:ext uri="{9D8B030D-6E8A-4147-A177-3AD203B41FA5}">
                      <a16:colId xmlns:a16="http://schemas.microsoft.com/office/drawing/2014/main" val="3138313669"/>
                    </a:ext>
                  </a:extLst>
                </a:gridCol>
                <a:gridCol w="7565292">
                  <a:extLst>
                    <a:ext uri="{9D8B030D-6E8A-4147-A177-3AD203B41FA5}">
                      <a16:colId xmlns:a16="http://schemas.microsoft.com/office/drawing/2014/main" val="686805867"/>
                    </a:ext>
                  </a:extLst>
                </a:gridCol>
              </a:tblGrid>
              <a:tr h="370840">
                <a:tc>
                  <a:txBody>
                    <a:bodyPr/>
                    <a:lstStyle/>
                    <a:p>
                      <a:endParaRPr lang="en-US" dirty="0"/>
                    </a:p>
                  </a:txBody>
                  <a:tcPr/>
                </a:tc>
                <a:tc>
                  <a:txBody>
                    <a:bodyPr/>
                    <a:lstStyle/>
                    <a:p>
                      <a:r>
                        <a:rPr lang="en-US" dirty="0"/>
                        <a:t>Atezolizumab</a:t>
                      </a:r>
                    </a:p>
                  </a:txBody>
                  <a:tcPr/>
                </a:tc>
                <a:extLst>
                  <a:ext uri="{0D108BD9-81ED-4DB2-BD59-A6C34878D82A}">
                    <a16:rowId xmlns:a16="http://schemas.microsoft.com/office/drawing/2014/main" val="1111393208"/>
                  </a:ext>
                </a:extLst>
              </a:tr>
              <a:tr h="370840">
                <a:tc>
                  <a:txBody>
                    <a:bodyPr/>
                    <a:lstStyle/>
                    <a:p>
                      <a:r>
                        <a:rPr lang="en-US" dirty="0"/>
                        <a:t>Route: </a:t>
                      </a:r>
                    </a:p>
                  </a:txBody>
                  <a:tcPr/>
                </a:tc>
                <a:tc>
                  <a:txBody>
                    <a:bodyPr/>
                    <a:lstStyle/>
                    <a:p>
                      <a:r>
                        <a:rPr lang="en-US" dirty="0"/>
                        <a:t>IV</a:t>
                      </a:r>
                    </a:p>
                  </a:txBody>
                  <a:tcPr/>
                </a:tc>
                <a:extLst>
                  <a:ext uri="{0D108BD9-81ED-4DB2-BD59-A6C34878D82A}">
                    <a16:rowId xmlns:a16="http://schemas.microsoft.com/office/drawing/2014/main" val="94069820"/>
                  </a:ext>
                </a:extLst>
              </a:tr>
              <a:tr h="370840">
                <a:tc>
                  <a:txBody>
                    <a:bodyPr/>
                    <a:lstStyle/>
                    <a:p>
                      <a:r>
                        <a:rPr lang="en-US" dirty="0"/>
                        <a:t>Dose: </a:t>
                      </a:r>
                    </a:p>
                  </a:txBody>
                  <a:tcPr/>
                </a:tc>
                <a:tc>
                  <a:txBody>
                    <a:bodyPr/>
                    <a:lstStyle/>
                    <a:p>
                      <a:r>
                        <a:rPr lang="en-US" dirty="0"/>
                        <a:t>1200 mg </a:t>
                      </a:r>
                    </a:p>
                  </a:txBody>
                  <a:tcPr/>
                </a:tc>
                <a:extLst>
                  <a:ext uri="{0D108BD9-81ED-4DB2-BD59-A6C34878D82A}">
                    <a16:rowId xmlns:a16="http://schemas.microsoft.com/office/drawing/2014/main" val="980296951"/>
                  </a:ext>
                </a:extLst>
              </a:tr>
              <a:tr h="370840">
                <a:tc>
                  <a:txBody>
                    <a:bodyPr/>
                    <a:lstStyle/>
                    <a:p>
                      <a:r>
                        <a:rPr lang="en-US" dirty="0"/>
                        <a:t>Cycle duration: </a:t>
                      </a:r>
                    </a:p>
                  </a:txBody>
                  <a:tcPr/>
                </a:tc>
                <a:tc>
                  <a:txBody>
                    <a:bodyPr/>
                    <a:lstStyle/>
                    <a:p>
                      <a:r>
                        <a:rPr lang="en-US" dirty="0"/>
                        <a:t>21 days</a:t>
                      </a:r>
                    </a:p>
                  </a:txBody>
                  <a:tcPr/>
                </a:tc>
                <a:extLst>
                  <a:ext uri="{0D108BD9-81ED-4DB2-BD59-A6C34878D82A}">
                    <a16:rowId xmlns:a16="http://schemas.microsoft.com/office/drawing/2014/main" val="2014170344"/>
                  </a:ext>
                </a:extLst>
              </a:tr>
              <a:tr h="370840">
                <a:tc>
                  <a:txBody>
                    <a:bodyPr/>
                    <a:lstStyle/>
                    <a:p>
                      <a:r>
                        <a:rPr lang="en-US" dirty="0"/>
                        <a:t>Administration: </a:t>
                      </a:r>
                    </a:p>
                  </a:txBody>
                  <a:tcPr/>
                </a:tc>
                <a:tc>
                  <a:txBody>
                    <a:bodyPr/>
                    <a:lstStyle/>
                    <a:p>
                      <a:r>
                        <a:rPr lang="en-US" dirty="0"/>
                        <a:t>IV over 60 minutes cycle 1; if well tolerated may be infused over 30 minutes for subsequent cycles</a:t>
                      </a:r>
                    </a:p>
                  </a:txBody>
                  <a:tcPr/>
                </a:tc>
                <a:extLst>
                  <a:ext uri="{0D108BD9-81ED-4DB2-BD59-A6C34878D82A}">
                    <a16:rowId xmlns:a16="http://schemas.microsoft.com/office/drawing/2014/main" val="3656574013"/>
                  </a:ext>
                </a:extLst>
              </a:tr>
              <a:tr h="370840">
                <a:tc>
                  <a:txBody>
                    <a:bodyPr/>
                    <a:lstStyle/>
                    <a:p>
                      <a:r>
                        <a:rPr lang="en-US" dirty="0"/>
                        <a:t>Premedication:</a:t>
                      </a:r>
                    </a:p>
                  </a:txBody>
                  <a:tcPr/>
                </a:tc>
                <a:tc>
                  <a:txBody>
                    <a:bodyPr/>
                    <a:lstStyle/>
                    <a:p>
                      <a:r>
                        <a:rPr lang="en-US" sz="1800" kern="1200" dirty="0">
                          <a:solidFill>
                            <a:schemeClr val="dk1"/>
                          </a:solidFill>
                          <a:effectLst/>
                          <a:latin typeface="+mn-lt"/>
                          <a:ea typeface="+mn-ea"/>
                          <a:cs typeface="+mn-cs"/>
                        </a:rPr>
                        <a:t>Patients who experience an infusion related reaction with Cycle 1 of atezolizumab may receive premedication with antihistamines or antipyretics/analgesics (e.g. acetaminophen) for subsequent infusions</a:t>
                      </a:r>
                      <a:endParaRPr lang="en-US" dirty="0"/>
                    </a:p>
                  </a:txBody>
                  <a:tcPr/>
                </a:tc>
                <a:extLst>
                  <a:ext uri="{0D108BD9-81ED-4DB2-BD59-A6C34878D82A}">
                    <a16:rowId xmlns:a16="http://schemas.microsoft.com/office/drawing/2014/main" val="2495953245"/>
                  </a:ext>
                </a:extLst>
              </a:tr>
              <a:tr h="370840">
                <a:tc>
                  <a:txBody>
                    <a:bodyPr/>
                    <a:lstStyle/>
                    <a:p>
                      <a:r>
                        <a:rPr lang="en-US" dirty="0"/>
                        <a:t>Supportive care: </a:t>
                      </a:r>
                    </a:p>
                  </a:txBody>
                  <a:tcPr/>
                </a:tc>
                <a:tc>
                  <a:txBody>
                    <a:bodyPr/>
                    <a:lstStyle/>
                    <a:p>
                      <a:r>
                        <a:rPr lang="en-US" dirty="0"/>
                        <a:t>None</a:t>
                      </a:r>
                    </a:p>
                  </a:txBody>
                  <a:tcPr/>
                </a:tc>
                <a:extLst>
                  <a:ext uri="{0D108BD9-81ED-4DB2-BD59-A6C34878D82A}">
                    <a16:rowId xmlns:a16="http://schemas.microsoft.com/office/drawing/2014/main" val="1964392079"/>
                  </a:ext>
                </a:extLst>
              </a:tr>
              <a:tr h="370840">
                <a:tc>
                  <a:txBody>
                    <a:bodyPr/>
                    <a:lstStyle/>
                    <a:p>
                      <a:r>
                        <a:rPr lang="en-US" dirty="0"/>
                        <a:t>Disease assessment:</a:t>
                      </a:r>
                    </a:p>
                  </a:txBody>
                  <a:tcPr/>
                </a:tc>
                <a:tc>
                  <a:txBody>
                    <a:bodyPr/>
                    <a:lstStyle/>
                    <a:p>
                      <a:r>
                        <a:rPr lang="en-US" dirty="0"/>
                        <a:t>CT chest at baseline, </a:t>
                      </a:r>
                      <a:r>
                        <a:rPr lang="en-US" sz="1800" kern="1200" dirty="0">
                          <a:solidFill>
                            <a:schemeClr val="dk1"/>
                          </a:solidFill>
                          <a:effectLst/>
                          <a:latin typeface="+mn-lt"/>
                          <a:ea typeface="+mn-ea"/>
                          <a:cs typeface="+mn-cs"/>
                        </a:rPr>
                        <a:t>weeks 18, 30, 42, and 54, then every 6 months until progression </a:t>
                      </a:r>
                      <a:r>
                        <a:rPr lang="en-US" sz="1800" kern="1200" dirty="0">
                          <a:solidFill>
                            <a:srgbClr val="FF0000"/>
                          </a:solidFill>
                          <a:effectLst/>
                          <a:latin typeface="+mn-lt"/>
                          <a:ea typeface="+mn-ea"/>
                          <a:cs typeface="+mn-cs"/>
                        </a:rPr>
                        <a:t>or 5 years.</a:t>
                      </a:r>
                      <a:endParaRPr lang="en-US" dirty="0"/>
                    </a:p>
                  </a:txBody>
                  <a:tcPr/>
                </a:tc>
                <a:extLst>
                  <a:ext uri="{0D108BD9-81ED-4DB2-BD59-A6C34878D82A}">
                    <a16:rowId xmlns:a16="http://schemas.microsoft.com/office/drawing/2014/main" val="1137605495"/>
                  </a:ext>
                </a:extLst>
              </a:tr>
              <a:tr h="370840">
                <a:tc>
                  <a:txBody>
                    <a:bodyPr/>
                    <a:lstStyle/>
                    <a:p>
                      <a:r>
                        <a:rPr lang="en-US" dirty="0"/>
                        <a:t>Prohibited medications: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dk1"/>
                          </a:solidFill>
                          <a:effectLst/>
                          <a:latin typeface="+mn-lt"/>
                          <a:ea typeface="+mn-ea"/>
                          <a:cs typeface="+mn-cs"/>
                        </a:rPr>
                        <a:t>systemic immunostimulatory or immunosuppressive agents, including corticosteroids, within 14 days prior to randomization</a:t>
                      </a:r>
                    </a:p>
                  </a:txBody>
                  <a:tcPr/>
                </a:tc>
                <a:extLst>
                  <a:ext uri="{0D108BD9-81ED-4DB2-BD59-A6C34878D82A}">
                    <a16:rowId xmlns:a16="http://schemas.microsoft.com/office/drawing/2014/main" val="2475057710"/>
                  </a:ext>
                </a:extLst>
              </a:tr>
            </a:tbl>
          </a:graphicData>
        </a:graphic>
      </p:graphicFrame>
    </p:spTree>
    <p:extLst>
      <p:ext uri="{BB962C8B-B14F-4D97-AF65-F5344CB8AC3E}">
        <p14:creationId xmlns:p14="http://schemas.microsoft.com/office/powerpoint/2010/main" val="3489389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A9375-D261-4A4B-8937-3E90ABF02B86}"/>
              </a:ext>
            </a:extLst>
          </p:cNvPr>
          <p:cNvSpPr>
            <a:spLocks noGrp="1"/>
          </p:cNvSpPr>
          <p:nvPr>
            <p:ph type="title"/>
          </p:nvPr>
        </p:nvSpPr>
        <p:spPr/>
        <p:txBody>
          <a:bodyPr/>
          <a:lstStyle/>
          <a:p>
            <a:r>
              <a:rPr lang="en-US" dirty="0"/>
              <a:t>Eligibility</a:t>
            </a:r>
          </a:p>
        </p:txBody>
      </p:sp>
      <p:sp>
        <p:nvSpPr>
          <p:cNvPr id="3" name="Content Placeholder 2">
            <a:extLst>
              <a:ext uri="{FF2B5EF4-FFF2-40B4-BE49-F238E27FC236}">
                <a16:creationId xmlns:a16="http://schemas.microsoft.com/office/drawing/2014/main" id="{AA8C1DFF-A7E7-4492-8880-77C72CBB1D8A}"/>
              </a:ext>
            </a:extLst>
          </p:cNvPr>
          <p:cNvSpPr>
            <a:spLocks noGrp="1"/>
          </p:cNvSpPr>
          <p:nvPr>
            <p:ph idx="1"/>
          </p:nvPr>
        </p:nvSpPr>
        <p:spPr>
          <a:xfrm>
            <a:off x="664659" y="1516136"/>
            <a:ext cx="10689141" cy="4693459"/>
          </a:xfrm>
        </p:spPr>
        <p:txBody>
          <a:bodyPr>
            <a:normAutofit fontScale="92500"/>
          </a:bodyPr>
          <a:lstStyle/>
          <a:p>
            <a:pPr lvl="0">
              <a:lnSpc>
                <a:spcPct val="120000"/>
              </a:lnSpc>
            </a:pPr>
            <a:r>
              <a:rPr lang="en-US" sz="2000" dirty="0"/>
              <a:t>Biopsy-proven Stage I-</a:t>
            </a:r>
            <a:r>
              <a:rPr lang="en-US" sz="2000" dirty="0" err="1"/>
              <a:t>IIa</a:t>
            </a:r>
            <a:r>
              <a:rPr lang="en-US" sz="2000" dirty="0"/>
              <a:t> and limited T3 (no multifocal tumors, no pericardial invasion) NSCLC</a:t>
            </a:r>
          </a:p>
          <a:p>
            <a:pPr lvl="0">
              <a:lnSpc>
                <a:spcPct val="120000"/>
              </a:lnSpc>
            </a:pPr>
            <a:r>
              <a:rPr lang="en-US" sz="2000" dirty="0"/>
              <a:t>One or more of the following high-risk features:</a:t>
            </a:r>
          </a:p>
          <a:p>
            <a:pPr marL="228600" lvl="1">
              <a:lnSpc>
                <a:spcPct val="120000"/>
              </a:lnSpc>
              <a:spcBef>
                <a:spcPts val="1000"/>
              </a:spcBef>
            </a:pPr>
            <a:r>
              <a:rPr lang="en-US" sz="2000" dirty="0"/>
              <a:t>Tumor diameter ≥ 2 cm as assessed by diagnostic CT </a:t>
            </a:r>
          </a:p>
          <a:p>
            <a:pPr marL="228600" lvl="1">
              <a:lnSpc>
                <a:spcPct val="120000"/>
              </a:lnSpc>
              <a:spcBef>
                <a:spcPts val="1000"/>
              </a:spcBef>
            </a:pPr>
            <a:r>
              <a:rPr lang="en-US" sz="2000" dirty="0"/>
              <a:t>Tumor SUV max ≥ 6.2 as assessed by FDG PET/CT </a:t>
            </a:r>
          </a:p>
          <a:p>
            <a:pPr marL="228600" lvl="1">
              <a:lnSpc>
                <a:spcPct val="120000"/>
              </a:lnSpc>
              <a:spcBef>
                <a:spcPts val="1000"/>
              </a:spcBef>
            </a:pPr>
            <a:r>
              <a:rPr lang="en-US" sz="2000" dirty="0"/>
              <a:t>Moderately differentiated, poorly differentiated, or undifferentiated histology</a:t>
            </a:r>
          </a:p>
          <a:p>
            <a:pPr lvl="0">
              <a:lnSpc>
                <a:spcPct val="120000"/>
              </a:lnSpc>
            </a:pPr>
            <a:r>
              <a:rPr lang="en-US" sz="2000" dirty="0"/>
              <a:t>No evidence of hilar or mediastinal nodes</a:t>
            </a:r>
          </a:p>
          <a:p>
            <a:pPr lvl="0">
              <a:lnSpc>
                <a:spcPct val="120000"/>
              </a:lnSpc>
            </a:pPr>
            <a:r>
              <a:rPr lang="en-US" sz="2000" dirty="0"/>
              <a:t>Medically or surgically inoperable as documented by a board-certified thoracic surgeon or multi-disciplinary tumor board OR have clearly documented unwillingness to undergo surgery </a:t>
            </a:r>
          </a:p>
          <a:p>
            <a:pPr lvl="0">
              <a:lnSpc>
                <a:spcPct val="120000"/>
              </a:lnSpc>
            </a:pPr>
            <a:r>
              <a:rPr lang="en-US" sz="2000" dirty="0"/>
              <a:t>FDG PET/CT within 90 days and CT chest within 42 days of enrollment  </a:t>
            </a:r>
          </a:p>
          <a:p>
            <a:pPr lvl="0">
              <a:lnSpc>
                <a:spcPct val="120000"/>
              </a:lnSpc>
            </a:pPr>
            <a:r>
              <a:rPr lang="en-US" sz="2000" dirty="0"/>
              <a:t>PFTs within 90 days of enrollment</a:t>
            </a:r>
          </a:p>
        </p:txBody>
      </p:sp>
    </p:spTree>
    <p:extLst>
      <p:ext uri="{BB962C8B-B14F-4D97-AF65-F5344CB8AC3E}">
        <p14:creationId xmlns:p14="http://schemas.microsoft.com/office/powerpoint/2010/main" val="9219022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F1EBD-03B6-42BD-A579-8465028D2519}"/>
              </a:ext>
            </a:extLst>
          </p:cNvPr>
          <p:cNvSpPr>
            <a:spLocks noGrp="1"/>
          </p:cNvSpPr>
          <p:nvPr>
            <p:ph type="title"/>
          </p:nvPr>
        </p:nvSpPr>
        <p:spPr/>
        <p:txBody>
          <a:bodyPr/>
          <a:lstStyle/>
          <a:p>
            <a:r>
              <a:rPr lang="en-US" dirty="0"/>
              <a:t>Stratification Factors</a:t>
            </a:r>
          </a:p>
        </p:txBody>
      </p:sp>
      <p:sp>
        <p:nvSpPr>
          <p:cNvPr id="3" name="Content Placeholder 2">
            <a:extLst>
              <a:ext uri="{FF2B5EF4-FFF2-40B4-BE49-F238E27FC236}">
                <a16:creationId xmlns:a16="http://schemas.microsoft.com/office/drawing/2014/main" id="{232B94C9-9460-45E7-BC61-8268A0CAF3EF}"/>
              </a:ext>
            </a:extLst>
          </p:cNvPr>
          <p:cNvSpPr>
            <a:spLocks noGrp="1"/>
          </p:cNvSpPr>
          <p:nvPr>
            <p:ph idx="1"/>
          </p:nvPr>
        </p:nvSpPr>
        <p:spPr/>
        <p:txBody>
          <a:bodyPr/>
          <a:lstStyle/>
          <a:p>
            <a:pPr lvl="0"/>
            <a:r>
              <a:rPr lang="en-US" dirty="0"/>
              <a:t>Tumor size (&lt; 4 cm versus ≥ 4 cm)</a:t>
            </a:r>
          </a:p>
          <a:p>
            <a:pPr lvl="0"/>
            <a:r>
              <a:rPr lang="en-US" dirty="0"/>
              <a:t>Tumor location (central versus peripheral)</a:t>
            </a:r>
          </a:p>
          <a:p>
            <a:pPr lvl="0"/>
            <a:r>
              <a:rPr lang="en-US" dirty="0" err="1"/>
              <a:t>Zubrod</a:t>
            </a:r>
            <a:r>
              <a:rPr lang="en-US" dirty="0"/>
              <a:t> Performance Status (0-1 versus 2)</a:t>
            </a:r>
            <a:endParaRPr lang="en-US" dirty="0">
              <a:effectLst/>
            </a:endParaRPr>
          </a:p>
        </p:txBody>
      </p:sp>
    </p:spTree>
    <p:extLst>
      <p:ext uri="{BB962C8B-B14F-4D97-AF65-F5344CB8AC3E}">
        <p14:creationId xmlns:p14="http://schemas.microsoft.com/office/powerpoint/2010/main" val="30292183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2EC38-FDE4-440E-88E3-BBC4E5AC1265}"/>
              </a:ext>
            </a:extLst>
          </p:cNvPr>
          <p:cNvSpPr>
            <a:spLocks noGrp="1"/>
          </p:cNvSpPr>
          <p:nvPr>
            <p:ph type="title"/>
          </p:nvPr>
        </p:nvSpPr>
        <p:spPr/>
        <p:txBody>
          <a:bodyPr/>
          <a:lstStyle/>
          <a:p>
            <a:r>
              <a:rPr lang="en-US" dirty="0"/>
              <a:t>Criteria for Removal from Treatment</a:t>
            </a:r>
          </a:p>
        </p:txBody>
      </p:sp>
      <p:sp>
        <p:nvSpPr>
          <p:cNvPr id="3" name="Content Placeholder 2">
            <a:extLst>
              <a:ext uri="{FF2B5EF4-FFF2-40B4-BE49-F238E27FC236}">
                <a16:creationId xmlns:a16="http://schemas.microsoft.com/office/drawing/2014/main" id="{CE354B51-29D0-413E-91D1-EC392D1453E1}"/>
              </a:ext>
            </a:extLst>
          </p:cNvPr>
          <p:cNvSpPr>
            <a:spLocks noGrp="1"/>
          </p:cNvSpPr>
          <p:nvPr>
            <p:ph idx="1"/>
          </p:nvPr>
        </p:nvSpPr>
        <p:spPr>
          <a:xfrm>
            <a:off x="736600" y="1564137"/>
            <a:ext cx="10515600" cy="3828726"/>
          </a:xfrm>
        </p:spPr>
        <p:txBody>
          <a:bodyPr>
            <a:noAutofit/>
          </a:bodyPr>
          <a:lstStyle/>
          <a:p>
            <a:pPr lvl="0">
              <a:lnSpc>
                <a:spcPct val="100000"/>
              </a:lnSpc>
            </a:pPr>
            <a:r>
              <a:rPr lang="en-US" sz="2000" dirty="0"/>
              <a:t>Disease progression (Disease progression before SBRT that maintains the ability to undergo the planned SBRT is not criteria for removal from protocol treatment)</a:t>
            </a:r>
          </a:p>
          <a:p>
            <a:pPr lvl="0">
              <a:lnSpc>
                <a:spcPct val="100000"/>
              </a:lnSpc>
            </a:pPr>
            <a:r>
              <a:rPr lang="en-US" sz="2000" dirty="0"/>
              <a:t>Symptomatic deterioration </a:t>
            </a:r>
          </a:p>
          <a:p>
            <a:pPr lvl="0">
              <a:lnSpc>
                <a:spcPct val="100000"/>
              </a:lnSpc>
            </a:pPr>
            <a:r>
              <a:rPr lang="en-US" sz="2000" dirty="0"/>
              <a:t>Unacceptable toxicity </a:t>
            </a:r>
          </a:p>
          <a:p>
            <a:pPr lvl="0">
              <a:lnSpc>
                <a:spcPct val="100000"/>
              </a:lnSpc>
            </a:pPr>
            <a:r>
              <a:rPr lang="en-US" sz="2000" dirty="0"/>
              <a:t>For patients on Arm A: Atezolizumab treatment delay &gt; 84 days for any reason after completion of SBRT. If atezolizumab is being held due to an adverse event and the AE resolves within 84 days and the patient is receiving corticosteroid therapy for the event, atezolizumab may be held for up to 28 additional days in order to allow tapering of the steroid dose to ≤10 mg oral prednisone or equivalent.</a:t>
            </a:r>
          </a:p>
          <a:p>
            <a:pPr lvl="0">
              <a:lnSpc>
                <a:spcPct val="100000"/>
              </a:lnSpc>
            </a:pPr>
            <a:r>
              <a:rPr lang="en-US" sz="2000" dirty="0"/>
              <a:t>Completion of treatment </a:t>
            </a:r>
          </a:p>
          <a:p>
            <a:pPr lvl="0">
              <a:lnSpc>
                <a:spcPct val="100000"/>
              </a:lnSpc>
            </a:pPr>
            <a:r>
              <a:rPr lang="en-US" sz="2000" dirty="0"/>
              <a:t>Patients may withdraw from protocol treatment at any time for any reason</a:t>
            </a:r>
          </a:p>
        </p:txBody>
      </p:sp>
    </p:spTree>
    <p:extLst>
      <p:ext uri="{BB962C8B-B14F-4D97-AF65-F5344CB8AC3E}">
        <p14:creationId xmlns:p14="http://schemas.microsoft.com/office/powerpoint/2010/main" val="5750646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WOG Training Template with Kickoff Headings" id="{5EFD567C-B377-447B-8B20-E8D75CEFBDE1}" vid="{73168E9A-4261-4DDF-ACCB-A6B83EA5C3A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SWOG Training Template with Kickoff Headings</Template>
  <TotalTime>1682</TotalTime>
  <Words>3171</Words>
  <Application>Microsoft Office PowerPoint</Application>
  <PresentationFormat>Widescreen</PresentationFormat>
  <Paragraphs>309</Paragraphs>
  <Slides>29</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Calibri</vt:lpstr>
      <vt:lpstr>Courier New</vt:lpstr>
      <vt:lpstr>Times New Roman</vt:lpstr>
      <vt:lpstr>Office Theme</vt:lpstr>
      <vt:lpstr>A Randomized Phase III Trial of Induction/Consolidation Atezolizumab + SBRT Versus SBRT Alone in High Risk, Early Stage NSCLC</vt:lpstr>
      <vt:lpstr>Schema</vt:lpstr>
      <vt:lpstr>Background/Overview</vt:lpstr>
      <vt:lpstr>Study Objectives</vt:lpstr>
      <vt:lpstr>Overview of Treatment(s)</vt:lpstr>
      <vt:lpstr>Treatment Administration</vt:lpstr>
      <vt:lpstr>Eligibility</vt:lpstr>
      <vt:lpstr>Stratification Factors</vt:lpstr>
      <vt:lpstr>Criteria for Removal from Treatment</vt:lpstr>
      <vt:lpstr>Serious Adverse Events</vt:lpstr>
      <vt:lpstr>Dose Modifications/Interruptions</vt:lpstr>
      <vt:lpstr>Dose Modifications/Interruptions</vt:lpstr>
      <vt:lpstr>Registration</vt:lpstr>
      <vt:lpstr>Data Submission</vt:lpstr>
      <vt:lpstr>Data Submission</vt:lpstr>
      <vt:lpstr>Specimen Submission: Tissue</vt:lpstr>
      <vt:lpstr>Specimen Submission: Blood</vt:lpstr>
      <vt:lpstr>Radiation Therapy Registration</vt:lpstr>
      <vt:lpstr>Radiation QA Reviews</vt:lpstr>
      <vt:lpstr>Study Monitoring</vt:lpstr>
      <vt:lpstr>Quality Assurance</vt:lpstr>
      <vt:lpstr>Quality Assurance</vt:lpstr>
      <vt:lpstr>PowerPoint Presentation</vt:lpstr>
      <vt:lpstr>PowerPoint Presentation</vt:lpstr>
      <vt:lpstr>PowerPoint Presentation</vt:lpstr>
      <vt:lpstr>Quality Assurance</vt:lpstr>
      <vt:lpstr>Funding</vt:lpstr>
      <vt:lpstr>Acknowledgements </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Randomized Phase III Trial of Induction/Consolidation Atezolizumab + SBRT Versus SBRT Alone in High Risk, Early Stage NSCLC</dc:title>
  <dc:creator>Megan E Daly</dc:creator>
  <cp:lastModifiedBy>Trevino, Justine</cp:lastModifiedBy>
  <cp:revision>48</cp:revision>
  <dcterms:created xsi:type="dcterms:W3CDTF">2020-02-28T17:18:20Z</dcterms:created>
  <dcterms:modified xsi:type="dcterms:W3CDTF">2021-07-14T15:15:44Z</dcterms:modified>
</cp:coreProperties>
</file>