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78" r:id="rId4"/>
    <p:sldId id="261" r:id="rId5"/>
    <p:sldId id="258" r:id="rId6"/>
    <p:sldId id="259" r:id="rId7"/>
    <p:sldId id="263" r:id="rId8"/>
    <p:sldId id="260" r:id="rId9"/>
    <p:sldId id="262" r:id="rId10"/>
    <p:sldId id="265" r:id="rId11"/>
    <p:sldId id="266" r:id="rId12"/>
    <p:sldId id="281" r:id="rId13"/>
    <p:sldId id="282" r:id="rId14"/>
    <p:sldId id="290" r:id="rId15"/>
    <p:sldId id="283" r:id="rId16"/>
    <p:sldId id="284" r:id="rId17"/>
    <p:sldId id="286" r:id="rId18"/>
    <p:sldId id="287" r:id="rId19"/>
    <p:sldId id="285" r:id="rId20"/>
    <p:sldId id="264" r:id="rId21"/>
    <p:sldId id="276" r:id="rId22"/>
    <p:sldId id="279" r:id="rId23"/>
    <p:sldId id="267"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88741" autoAdjust="0"/>
  </p:normalViewPr>
  <p:slideViewPr>
    <p:cSldViewPr snapToGrid="0">
      <p:cViewPr varScale="1">
        <p:scale>
          <a:sx n="80" d="100"/>
          <a:sy n="80"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2CA32-B7A6-445F-9FBF-DC82F3157F18}"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US"/>
        </a:p>
      </dgm:t>
    </dgm:pt>
    <dgm:pt modelId="{D21CDE31-AF1F-43AF-A564-8EDA158AD92C}">
      <dgm:prSet phldrT="[Text]" custT="1"/>
      <dgm:spPr/>
      <dgm:t>
        <a:bodyPr/>
        <a:lstStyle/>
        <a:p>
          <a:r>
            <a:rPr lang="en-US" sz="1600" b="1" dirty="0"/>
            <a:t>Research Care Coordination</a:t>
          </a:r>
        </a:p>
      </dgm:t>
    </dgm:pt>
    <dgm:pt modelId="{C8C71D02-8075-4EEF-90BD-C32F31F9F514}" type="parTrans" cxnId="{2A81944A-4FBC-4E1C-8EFC-F9C9F1A4C7B0}">
      <dgm:prSet/>
      <dgm:spPr/>
      <dgm:t>
        <a:bodyPr/>
        <a:lstStyle/>
        <a:p>
          <a:endParaRPr lang="en-US"/>
        </a:p>
      </dgm:t>
    </dgm:pt>
    <dgm:pt modelId="{24A51B8B-F100-4E22-9C91-2B974A8D3F6F}" type="sibTrans" cxnId="{2A81944A-4FBC-4E1C-8EFC-F9C9F1A4C7B0}">
      <dgm:prSet/>
      <dgm:spPr/>
      <dgm:t>
        <a:bodyPr/>
        <a:lstStyle/>
        <a:p>
          <a:endParaRPr lang="en-US"/>
        </a:p>
      </dgm:t>
    </dgm:pt>
    <dgm:pt modelId="{ED1DB551-90C5-4BA2-9B11-777ED0F9B895}">
      <dgm:prSet phldrT="[Text]" custT="1"/>
      <dgm:spPr/>
      <dgm:t>
        <a:bodyPr/>
        <a:lstStyle/>
        <a:p>
          <a:r>
            <a:rPr lang="en-US" sz="1600" b="1" dirty="0"/>
            <a:t>Service Agreements</a:t>
          </a:r>
        </a:p>
      </dgm:t>
    </dgm:pt>
    <dgm:pt modelId="{721D940D-7596-48E9-BDFA-6225A89E9F2B}" type="parTrans" cxnId="{8415BE84-B60B-4ABE-94EF-5772D21D8474}">
      <dgm:prSet/>
      <dgm:spPr/>
      <dgm:t>
        <a:bodyPr/>
        <a:lstStyle/>
        <a:p>
          <a:endParaRPr lang="en-US"/>
        </a:p>
      </dgm:t>
    </dgm:pt>
    <dgm:pt modelId="{984553FD-281C-4657-8AB9-6F0130E40B13}" type="sibTrans" cxnId="{8415BE84-B60B-4ABE-94EF-5772D21D8474}">
      <dgm:prSet/>
      <dgm:spPr/>
      <dgm:t>
        <a:bodyPr/>
        <a:lstStyle/>
        <a:p>
          <a:endParaRPr lang="en-US"/>
        </a:p>
      </dgm:t>
    </dgm:pt>
    <dgm:pt modelId="{2809FEC8-0FF9-46C6-9A1E-3E617279C956}">
      <dgm:prSet phldrT="[Text]" custT="1"/>
      <dgm:spPr/>
      <dgm:t>
        <a:bodyPr/>
        <a:lstStyle/>
        <a:p>
          <a:r>
            <a:rPr lang="en-US" sz="1600" b="1" dirty="0"/>
            <a:t>Multidisciplinary Tumor Boards</a:t>
          </a:r>
        </a:p>
      </dgm:t>
    </dgm:pt>
    <dgm:pt modelId="{4D2F4C97-692B-4700-B26A-73C8B4DCCBEF}" type="parTrans" cxnId="{C12EB00A-25FC-4388-B8D6-C6FD1B202D9E}">
      <dgm:prSet/>
      <dgm:spPr/>
      <dgm:t>
        <a:bodyPr/>
        <a:lstStyle/>
        <a:p>
          <a:endParaRPr lang="en-US"/>
        </a:p>
      </dgm:t>
    </dgm:pt>
    <dgm:pt modelId="{DEA628C1-311B-40C6-B4F3-576C7CB75D54}" type="sibTrans" cxnId="{C12EB00A-25FC-4388-B8D6-C6FD1B202D9E}">
      <dgm:prSet/>
      <dgm:spPr/>
      <dgm:t>
        <a:bodyPr/>
        <a:lstStyle/>
        <a:p>
          <a:endParaRPr lang="en-US"/>
        </a:p>
      </dgm:t>
    </dgm:pt>
    <dgm:pt modelId="{06175AD1-7AC9-4FA7-AEFE-99D7F429BD4C}">
      <dgm:prSet phldrT="[Text]" custT="1"/>
      <dgm:spPr/>
      <dgm:t>
        <a:bodyPr/>
        <a:lstStyle/>
        <a:p>
          <a:r>
            <a:rPr lang="en-US" sz="1600" b="1" dirty="0"/>
            <a:t>Clinical Trials</a:t>
          </a:r>
        </a:p>
      </dgm:t>
    </dgm:pt>
    <dgm:pt modelId="{A0102376-316A-4A28-91FC-AD92AE055AA6}" type="parTrans" cxnId="{581B4903-5473-4579-9A36-0E6B7834C759}">
      <dgm:prSet/>
      <dgm:spPr/>
      <dgm:t>
        <a:bodyPr/>
        <a:lstStyle/>
        <a:p>
          <a:endParaRPr lang="en-US"/>
        </a:p>
      </dgm:t>
    </dgm:pt>
    <dgm:pt modelId="{D36F3DA4-3129-4349-A8CF-62270FD6CD23}" type="sibTrans" cxnId="{581B4903-5473-4579-9A36-0E6B7834C759}">
      <dgm:prSet/>
      <dgm:spPr/>
      <dgm:t>
        <a:bodyPr/>
        <a:lstStyle/>
        <a:p>
          <a:endParaRPr lang="en-US"/>
        </a:p>
      </dgm:t>
    </dgm:pt>
    <dgm:pt modelId="{A3B83E51-526A-4008-80B1-D72E315D5FEF}">
      <dgm:prSet phldrT="[Text]" custT="1"/>
      <dgm:spPr/>
      <dgm:t>
        <a:bodyPr/>
        <a:lstStyle/>
        <a:p>
          <a:pPr algn="ctr"/>
          <a:r>
            <a:rPr lang="en-US" sz="1600" b="1" dirty="0"/>
            <a:t>Patients </a:t>
          </a:r>
        </a:p>
      </dgm:t>
    </dgm:pt>
    <dgm:pt modelId="{424A9B6C-2303-4D67-88EA-C046F1C0D5E3}" type="parTrans" cxnId="{9FA200BC-4675-40ED-9710-A8C9B3CFE02E}">
      <dgm:prSet/>
      <dgm:spPr/>
      <dgm:t>
        <a:bodyPr/>
        <a:lstStyle/>
        <a:p>
          <a:endParaRPr lang="en-US"/>
        </a:p>
      </dgm:t>
    </dgm:pt>
    <dgm:pt modelId="{6492E0D7-025D-4E83-A518-4DEBEAF15FC5}" type="sibTrans" cxnId="{9FA200BC-4675-40ED-9710-A8C9B3CFE02E}">
      <dgm:prSet/>
      <dgm:spPr/>
      <dgm:t>
        <a:bodyPr/>
        <a:lstStyle/>
        <a:p>
          <a:endParaRPr lang="en-US"/>
        </a:p>
      </dgm:t>
    </dgm:pt>
    <dgm:pt modelId="{ED6E7558-E8E5-4876-A089-B55F04378283}">
      <dgm:prSet phldrT="[Text]" custT="1"/>
      <dgm:spPr/>
      <dgm:t>
        <a:bodyPr/>
        <a:lstStyle/>
        <a:p>
          <a:pPr algn="l"/>
          <a:r>
            <a:rPr lang="en-US" sz="1600" dirty="0"/>
            <a:t>Interest</a:t>
          </a:r>
        </a:p>
      </dgm:t>
    </dgm:pt>
    <dgm:pt modelId="{3A128074-27D0-4F95-ACC5-9BBD19FFC2CA}" type="parTrans" cxnId="{D363FA9F-26B1-4208-A7EA-DEADCC02A882}">
      <dgm:prSet/>
      <dgm:spPr/>
      <dgm:t>
        <a:bodyPr/>
        <a:lstStyle/>
        <a:p>
          <a:endParaRPr lang="en-US"/>
        </a:p>
      </dgm:t>
    </dgm:pt>
    <dgm:pt modelId="{65824A5C-EC24-4AE6-9239-C0661BF06BA8}" type="sibTrans" cxnId="{D363FA9F-26B1-4208-A7EA-DEADCC02A882}">
      <dgm:prSet/>
      <dgm:spPr/>
      <dgm:t>
        <a:bodyPr/>
        <a:lstStyle/>
        <a:p>
          <a:endParaRPr lang="en-US"/>
        </a:p>
      </dgm:t>
    </dgm:pt>
    <dgm:pt modelId="{E1B36EAF-41B0-462B-B01F-EEF23426FDEC}">
      <dgm:prSet phldrT="[Text]" custT="1"/>
      <dgm:spPr/>
      <dgm:t>
        <a:bodyPr/>
        <a:lstStyle/>
        <a:p>
          <a:pPr algn="l"/>
          <a:r>
            <a:rPr lang="en-US" sz="1600" dirty="0"/>
            <a:t>Eligibility</a:t>
          </a:r>
        </a:p>
      </dgm:t>
    </dgm:pt>
    <dgm:pt modelId="{907CF200-A111-4293-AA79-929AAA80FD09}" type="parTrans" cxnId="{5EB38972-79F0-48A0-8254-A9218FB8D419}">
      <dgm:prSet/>
      <dgm:spPr/>
      <dgm:t>
        <a:bodyPr/>
        <a:lstStyle/>
        <a:p>
          <a:endParaRPr lang="en-US"/>
        </a:p>
      </dgm:t>
    </dgm:pt>
    <dgm:pt modelId="{E5D18016-D3E7-44C4-AA22-6BAA17011F8E}" type="sibTrans" cxnId="{5EB38972-79F0-48A0-8254-A9218FB8D419}">
      <dgm:prSet/>
      <dgm:spPr/>
      <dgm:t>
        <a:bodyPr/>
        <a:lstStyle/>
        <a:p>
          <a:endParaRPr lang="en-US"/>
        </a:p>
      </dgm:t>
    </dgm:pt>
    <dgm:pt modelId="{EA446DCD-74C3-4BCC-A540-134EF29F60E0}">
      <dgm:prSet phldrT="[Text]" custT="1"/>
      <dgm:spPr/>
      <dgm:t>
        <a:bodyPr/>
        <a:lstStyle/>
        <a:p>
          <a:pPr algn="l"/>
          <a:r>
            <a:rPr lang="en-US" sz="1600" dirty="0"/>
            <a:t>Education</a:t>
          </a:r>
        </a:p>
      </dgm:t>
    </dgm:pt>
    <dgm:pt modelId="{689C3AB0-4362-4BB0-9BE0-4EF10AA062FF}" type="parTrans" cxnId="{99E53BAD-98CF-493A-80BF-ADB935909945}">
      <dgm:prSet/>
      <dgm:spPr/>
      <dgm:t>
        <a:bodyPr/>
        <a:lstStyle/>
        <a:p>
          <a:endParaRPr lang="en-US"/>
        </a:p>
      </dgm:t>
    </dgm:pt>
    <dgm:pt modelId="{E24E76C4-0406-40AF-8A80-BCC8F48E3485}" type="sibTrans" cxnId="{99E53BAD-98CF-493A-80BF-ADB935909945}">
      <dgm:prSet/>
      <dgm:spPr/>
      <dgm:t>
        <a:bodyPr/>
        <a:lstStyle/>
        <a:p>
          <a:endParaRPr lang="en-US"/>
        </a:p>
      </dgm:t>
    </dgm:pt>
    <dgm:pt modelId="{D8F3184A-C70A-4C3D-8612-B4A826B9979C}">
      <dgm:prSet phldrT="[Text]" custT="1"/>
      <dgm:spPr/>
      <dgm:t>
        <a:bodyPr/>
        <a:lstStyle/>
        <a:p>
          <a:pPr algn="l"/>
          <a:r>
            <a:rPr lang="en-US" sz="1600" dirty="0"/>
            <a:t>Comorbidity</a:t>
          </a:r>
        </a:p>
      </dgm:t>
    </dgm:pt>
    <dgm:pt modelId="{EB7FD9CB-E24E-4667-A2D8-17FB90A75ED9}" type="parTrans" cxnId="{2B5CB41E-6959-499E-9F60-343AF4CD6EEC}">
      <dgm:prSet/>
      <dgm:spPr/>
      <dgm:t>
        <a:bodyPr/>
        <a:lstStyle/>
        <a:p>
          <a:endParaRPr lang="en-US"/>
        </a:p>
      </dgm:t>
    </dgm:pt>
    <dgm:pt modelId="{9FBCE073-25A6-4C69-A400-0E571DC2A083}" type="sibTrans" cxnId="{2B5CB41E-6959-499E-9F60-343AF4CD6EEC}">
      <dgm:prSet/>
      <dgm:spPr/>
      <dgm:t>
        <a:bodyPr/>
        <a:lstStyle/>
        <a:p>
          <a:endParaRPr lang="en-US"/>
        </a:p>
      </dgm:t>
    </dgm:pt>
    <dgm:pt modelId="{6DCCC842-C2C0-4630-9D02-FB32CEA09400}" type="pres">
      <dgm:prSet presAssocID="{1262CA32-B7A6-445F-9FBF-DC82F3157F18}" presName="Name0" presStyleCnt="0">
        <dgm:presLayoutVars>
          <dgm:chMax val="7"/>
          <dgm:resizeHandles val="exact"/>
        </dgm:presLayoutVars>
      </dgm:prSet>
      <dgm:spPr/>
    </dgm:pt>
    <dgm:pt modelId="{8F57EFE5-558E-44AF-A15C-B1C908FA42B5}" type="pres">
      <dgm:prSet presAssocID="{1262CA32-B7A6-445F-9FBF-DC82F3157F18}" presName="comp1" presStyleCnt="0"/>
      <dgm:spPr/>
    </dgm:pt>
    <dgm:pt modelId="{F05104F4-BD08-4C2F-A7F6-AE5EF7A09922}" type="pres">
      <dgm:prSet presAssocID="{1262CA32-B7A6-445F-9FBF-DC82F3157F18}" presName="circle1" presStyleLbl="node1" presStyleIdx="0" presStyleCnt="5" custLinFactNeighborX="578" custLinFactNeighborY="3242"/>
      <dgm:spPr/>
    </dgm:pt>
    <dgm:pt modelId="{CC274881-E4CE-4338-9617-5CE988B0EE84}" type="pres">
      <dgm:prSet presAssocID="{1262CA32-B7A6-445F-9FBF-DC82F3157F18}" presName="c1text" presStyleLbl="node1" presStyleIdx="0" presStyleCnt="5">
        <dgm:presLayoutVars>
          <dgm:bulletEnabled val="1"/>
        </dgm:presLayoutVars>
      </dgm:prSet>
      <dgm:spPr/>
    </dgm:pt>
    <dgm:pt modelId="{8F735150-B19D-4E02-AA2C-60EB3F40E8A1}" type="pres">
      <dgm:prSet presAssocID="{1262CA32-B7A6-445F-9FBF-DC82F3157F18}" presName="comp2" presStyleCnt="0"/>
      <dgm:spPr/>
    </dgm:pt>
    <dgm:pt modelId="{8C9B7EFB-162F-4D3C-BB18-9B7E17CD458E}" type="pres">
      <dgm:prSet presAssocID="{1262CA32-B7A6-445F-9FBF-DC82F3157F18}" presName="circle2" presStyleLbl="node1" presStyleIdx="1" presStyleCnt="5"/>
      <dgm:spPr/>
    </dgm:pt>
    <dgm:pt modelId="{38942996-4655-429B-A347-FA84167A90A0}" type="pres">
      <dgm:prSet presAssocID="{1262CA32-B7A6-445F-9FBF-DC82F3157F18}" presName="c2text" presStyleLbl="node1" presStyleIdx="1" presStyleCnt="5">
        <dgm:presLayoutVars>
          <dgm:bulletEnabled val="1"/>
        </dgm:presLayoutVars>
      </dgm:prSet>
      <dgm:spPr/>
    </dgm:pt>
    <dgm:pt modelId="{93D8E685-EB2B-456D-9D39-4252AABFF73D}" type="pres">
      <dgm:prSet presAssocID="{1262CA32-B7A6-445F-9FBF-DC82F3157F18}" presName="comp3" presStyleCnt="0"/>
      <dgm:spPr/>
    </dgm:pt>
    <dgm:pt modelId="{EAC0BDE8-4266-49C2-A668-62C10817FE79}" type="pres">
      <dgm:prSet presAssocID="{1262CA32-B7A6-445F-9FBF-DC82F3157F18}" presName="circle3" presStyleLbl="node1" presStyleIdx="2" presStyleCnt="5"/>
      <dgm:spPr/>
    </dgm:pt>
    <dgm:pt modelId="{29D7C289-50AC-444D-AF3C-0392EA8E2687}" type="pres">
      <dgm:prSet presAssocID="{1262CA32-B7A6-445F-9FBF-DC82F3157F18}" presName="c3text" presStyleLbl="node1" presStyleIdx="2" presStyleCnt="5">
        <dgm:presLayoutVars>
          <dgm:bulletEnabled val="1"/>
        </dgm:presLayoutVars>
      </dgm:prSet>
      <dgm:spPr/>
    </dgm:pt>
    <dgm:pt modelId="{BFE522AF-CEE8-4CAF-AEBF-33FB014924E1}" type="pres">
      <dgm:prSet presAssocID="{1262CA32-B7A6-445F-9FBF-DC82F3157F18}" presName="comp4" presStyleCnt="0"/>
      <dgm:spPr/>
    </dgm:pt>
    <dgm:pt modelId="{66593E43-A1DB-437B-8325-59F76C84CEEF}" type="pres">
      <dgm:prSet presAssocID="{1262CA32-B7A6-445F-9FBF-DC82F3157F18}" presName="circle4" presStyleLbl="node1" presStyleIdx="3" presStyleCnt="5"/>
      <dgm:spPr/>
    </dgm:pt>
    <dgm:pt modelId="{33D0FF64-5A18-47C3-9EA7-3CF7CE88428F}" type="pres">
      <dgm:prSet presAssocID="{1262CA32-B7A6-445F-9FBF-DC82F3157F18}" presName="c4text" presStyleLbl="node1" presStyleIdx="3" presStyleCnt="5">
        <dgm:presLayoutVars>
          <dgm:bulletEnabled val="1"/>
        </dgm:presLayoutVars>
      </dgm:prSet>
      <dgm:spPr/>
    </dgm:pt>
    <dgm:pt modelId="{10D7180A-B4EF-43D0-97E6-B688E6ECD9B8}" type="pres">
      <dgm:prSet presAssocID="{1262CA32-B7A6-445F-9FBF-DC82F3157F18}" presName="comp5" presStyleCnt="0"/>
      <dgm:spPr/>
    </dgm:pt>
    <dgm:pt modelId="{2AF26A2B-54AF-42A7-896A-82FE2D5FB240}" type="pres">
      <dgm:prSet presAssocID="{1262CA32-B7A6-445F-9FBF-DC82F3157F18}" presName="circle5" presStyleLbl="node1" presStyleIdx="4" presStyleCnt="5" custScaleX="109101" custLinFactNeighborX="1368" custLinFactNeighborY="1380"/>
      <dgm:spPr/>
    </dgm:pt>
    <dgm:pt modelId="{B3269542-D613-4BF6-8972-8C2791172219}" type="pres">
      <dgm:prSet presAssocID="{1262CA32-B7A6-445F-9FBF-DC82F3157F18}" presName="c5text" presStyleLbl="node1" presStyleIdx="4" presStyleCnt="5">
        <dgm:presLayoutVars>
          <dgm:bulletEnabled val="1"/>
        </dgm:presLayoutVars>
      </dgm:prSet>
      <dgm:spPr/>
    </dgm:pt>
  </dgm:ptLst>
  <dgm:cxnLst>
    <dgm:cxn modelId="{581B4903-5473-4579-9A36-0E6B7834C759}" srcId="{1262CA32-B7A6-445F-9FBF-DC82F3157F18}" destId="{06175AD1-7AC9-4FA7-AEFE-99D7F429BD4C}" srcOrd="3" destOrd="0" parTransId="{A0102376-316A-4A28-91FC-AD92AE055AA6}" sibTransId="{D36F3DA4-3129-4349-A8CF-62270FD6CD23}"/>
    <dgm:cxn modelId="{C12EB00A-25FC-4388-B8D6-C6FD1B202D9E}" srcId="{1262CA32-B7A6-445F-9FBF-DC82F3157F18}" destId="{2809FEC8-0FF9-46C6-9A1E-3E617279C956}" srcOrd="2" destOrd="0" parTransId="{4D2F4C97-692B-4700-B26A-73C8B4DCCBEF}" sibTransId="{DEA628C1-311B-40C6-B4F3-576C7CB75D54}"/>
    <dgm:cxn modelId="{2B5CB41E-6959-499E-9F60-343AF4CD6EEC}" srcId="{A3B83E51-526A-4008-80B1-D72E315D5FEF}" destId="{D8F3184A-C70A-4C3D-8612-B4A826B9979C}" srcOrd="3" destOrd="0" parTransId="{EB7FD9CB-E24E-4667-A2D8-17FB90A75ED9}" sibTransId="{9FBCE073-25A6-4C69-A400-0E571DC2A083}"/>
    <dgm:cxn modelId="{1DE26A33-DEDF-4D1B-9EED-B3D9F231FCB9}" type="presOf" srcId="{D8F3184A-C70A-4C3D-8612-B4A826B9979C}" destId="{B3269542-D613-4BF6-8972-8C2791172219}" srcOrd="1" destOrd="4" presId="urn:microsoft.com/office/officeart/2005/8/layout/venn2"/>
    <dgm:cxn modelId="{9B724961-63D6-4B91-BF8D-5AF284461B6F}" type="presOf" srcId="{D8F3184A-C70A-4C3D-8612-B4A826B9979C}" destId="{2AF26A2B-54AF-42A7-896A-82FE2D5FB240}" srcOrd="0" destOrd="4" presId="urn:microsoft.com/office/officeart/2005/8/layout/venn2"/>
    <dgm:cxn modelId="{9810CE43-EBE6-4846-9231-B39273E04838}" type="presOf" srcId="{ED1DB551-90C5-4BA2-9B11-777ED0F9B895}" destId="{38942996-4655-429B-A347-FA84167A90A0}" srcOrd="1" destOrd="0" presId="urn:microsoft.com/office/officeart/2005/8/layout/venn2"/>
    <dgm:cxn modelId="{6A89F745-9F1F-45DF-92AB-15670412C2B6}" type="presOf" srcId="{E1B36EAF-41B0-462B-B01F-EEF23426FDEC}" destId="{2AF26A2B-54AF-42A7-896A-82FE2D5FB240}" srcOrd="0" destOrd="3" presId="urn:microsoft.com/office/officeart/2005/8/layout/venn2"/>
    <dgm:cxn modelId="{BB730647-F91F-4CE2-8122-7F66387C5266}" type="presOf" srcId="{ED1DB551-90C5-4BA2-9B11-777ED0F9B895}" destId="{8C9B7EFB-162F-4D3C-BB18-9B7E17CD458E}" srcOrd="0" destOrd="0" presId="urn:microsoft.com/office/officeart/2005/8/layout/venn2"/>
    <dgm:cxn modelId="{44429C68-041B-401E-B314-8FEF1B96DA27}" type="presOf" srcId="{EA446DCD-74C3-4BCC-A540-134EF29F60E0}" destId="{2AF26A2B-54AF-42A7-896A-82FE2D5FB240}" srcOrd="0" destOrd="2" presId="urn:microsoft.com/office/officeart/2005/8/layout/venn2"/>
    <dgm:cxn modelId="{2A81944A-4FBC-4E1C-8EFC-F9C9F1A4C7B0}" srcId="{1262CA32-B7A6-445F-9FBF-DC82F3157F18}" destId="{D21CDE31-AF1F-43AF-A564-8EDA158AD92C}" srcOrd="0" destOrd="0" parTransId="{C8C71D02-8075-4EEF-90BD-C32F31F9F514}" sibTransId="{24A51B8B-F100-4E22-9C91-2B974A8D3F6F}"/>
    <dgm:cxn modelId="{BB0FA64F-DC8A-40C1-A8FF-743612943616}" type="presOf" srcId="{06175AD1-7AC9-4FA7-AEFE-99D7F429BD4C}" destId="{66593E43-A1DB-437B-8325-59F76C84CEEF}" srcOrd="0" destOrd="0" presId="urn:microsoft.com/office/officeart/2005/8/layout/venn2"/>
    <dgm:cxn modelId="{5EB38972-79F0-48A0-8254-A9218FB8D419}" srcId="{A3B83E51-526A-4008-80B1-D72E315D5FEF}" destId="{E1B36EAF-41B0-462B-B01F-EEF23426FDEC}" srcOrd="2" destOrd="0" parTransId="{907CF200-A111-4293-AA79-929AAA80FD09}" sibTransId="{E5D18016-D3E7-44C4-AA22-6BAA17011F8E}"/>
    <dgm:cxn modelId="{83E36E75-A7A0-4CAD-8C66-AAEBA692B111}" type="presOf" srcId="{A3B83E51-526A-4008-80B1-D72E315D5FEF}" destId="{2AF26A2B-54AF-42A7-896A-82FE2D5FB240}" srcOrd="0" destOrd="0" presId="urn:microsoft.com/office/officeart/2005/8/layout/venn2"/>
    <dgm:cxn modelId="{101B9075-DB07-4146-BFE5-978579560833}" type="presOf" srcId="{2809FEC8-0FF9-46C6-9A1E-3E617279C956}" destId="{EAC0BDE8-4266-49C2-A668-62C10817FE79}" srcOrd="0" destOrd="0" presId="urn:microsoft.com/office/officeart/2005/8/layout/venn2"/>
    <dgm:cxn modelId="{8415BE84-B60B-4ABE-94EF-5772D21D8474}" srcId="{1262CA32-B7A6-445F-9FBF-DC82F3157F18}" destId="{ED1DB551-90C5-4BA2-9B11-777ED0F9B895}" srcOrd="1" destOrd="0" parTransId="{721D940D-7596-48E9-BDFA-6225A89E9F2B}" sibTransId="{984553FD-281C-4657-8AB9-6F0130E40B13}"/>
    <dgm:cxn modelId="{27AF048D-8A61-4186-8CF8-4DFECC274B85}" type="presOf" srcId="{2809FEC8-0FF9-46C6-9A1E-3E617279C956}" destId="{29D7C289-50AC-444D-AF3C-0392EA8E2687}" srcOrd="1" destOrd="0" presId="urn:microsoft.com/office/officeart/2005/8/layout/venn2"/>
    <dgm:cxn modelId="{0E322390-9D7A-4B59-908A-52AC49D24BC0}" type="presOf" srcId="{ED6E7558-E8E5-4876-A089-B55F04378283}" destId="{B3269542-D613-4BF6-8972-8C2791172219}" srcOrd="1" destOrd="1" presId="urn:microsoft.com/office/officeart/2005/8/layout/venn2"/>
    <dgm:cxn modelId="{D363FA9F-26B1-4208-A7EA-DEADCC02A882}" srcId="{A3B83E51-526A-4008-80B1-D72E315D5FEF}" destId="{ED6E7558-E8E5-4876-A089-B55F04378283}" srcOrd="0" destOrd="0" parTransId="{3A128074-27D0-4F95-ACC5-9BBD19FFC2CA}" sibTransId="{65824A5C-EC24-4AE6-9239-C0661BF06BA8}"/>
    <dgm:cxn modelId="{94E24CA0-4599-4C23-8A66-CFDC20513B0B}" type="presOf" srcId="{D21CDE31-AF1F-43AF-A564-8EDA158AD92C}" destId="{CC274881-E4CE-4338-9617-5CE988B0EE84}" srcOrd="1" destOrd="0" presId="urn:microsoft.com/office/officeart/2005/8/layout/venn2"/>
    <dgm:cxn modelId="{99E53BAD-98CF-493A-80BF-ADB935909945}" srcId="{A3B83E51-526A-4008-80B1-D72E315D5FEF}" destId="{EA446DCD-74C3-4BCC-A540-134EF29F60E0}" srcOrd="1" destOrd="0" parTransId="{689C3AB0-4362-4BB0-9BE0-4EF10AA062FF}" sibTransId="{E24E76C4-0406-40AF-8A80-BCC8F48E3485}"/>
    <dgm:cxn modelId="{B10A69B3-D0E4-4FAB-AF9A-46FAF37841A5}" type="presOf" srcId="{EA446DCD-74C3-4BCC-A540-134EF29F60E0}" destId="{B3269542-D613-4BF6-8972-8C2791172219}" srcOrd="1" destOrd="2" presId="urn:microsoft.com/office/officeart/2005/8/layout/venn2"/>
    <dgm:cxn modelId="{985CB2B8-2B77-4C22-911F-AF6DBCFF995B}" type="presOf" srcId="{1262CA32-B7A6-445F-9FBF-DC82F3157F18}" destId="{6DCCC842-C2C0-4630-9D02-FB32CEA09400}" srcOrd="0" destOrd="0" presId="urn:microsoft.com/office/officeart/2005/8/layout/venn2"/>
    <dgm:cxn modelId="{9FA200BC-4675-40ED-9710-A8C9B3CFE02E}" srcId="{1262CA32-B7A6-445F-9FBF-DC82F3157F18}" destId="{A3B83E51-526A-4008-80B1-D72E315D5FEF}" srcOrd="4" destOrd="0" parTransId="{424A9B6C-2303-4D67-88EA-C046F1C0D5E3}" sibTransId="{6492E0D7-025D-4E83-A518-4DEBEAF15FC5}"/>
    <dgm:cxn modelId="{93F8C2DD-8E00-4659-9D57-596395010B19}" type="presOf" srcId="{06175AD1-7AC9-4FA7-AEFE-99D7F429BD4C}" destId="{33D0FF64-5A18-47C3-9EA7-3CF7CE88428F}" srcOrd="1" destOrd="0" presId="urn:microsoft.com/office/officeart/2005/8/layout/venn2"/>
    <dgm:cxn modelId="{0AD6AFDF-ABF4-4107-87E4-4596A3178199}" type="presOf" srcId="{D21CDE31-AF1F-43AF-A564-8EDA158AD92C}" destId="{F05104F4-BD08-4C2F-A7F6-AE5EF7A09922}" srcOrd="0" destOrd="0" presId="urn:microsoft.com/office/officeart/2005/8/layout/venn2"/>
    <dgm:cxn modelId="{C2A1D4E5-6C83-4CB0-B7D7-B7931F063FE9}" type="presOf" srcId="{E1B36EAF-41B0-462B-B01F-EEF23426FDEC}" destId="{B3269542-D613-4BF6-8972-8C2791172219}" srcOrd="1" destOrd="3" presId="urn:microsoft.com/office/officeart/2005/8/layout/venn2"/>
    <dgm:cxn modelId="{7E980BE7-40ED-4B71-BA5A-FD2972D9FB88}" type="presOf" srcId="{A3B83E51-526A-4008-80B1-D72E315D5FEF}" destId="{B3269542-D613-4BF6-8972-8C2791172219}" srcOrd="1" destOrd="0" presId="urn:microsoft.com/office/officeart/2005/8/layout/venn2"/>
    <dgm:cxn modelId="{EFC1FFF1-6CE6-4212-9945-284081DF4F6B}" type="presOf" srcId="{ED6E7558-E8E5-4876-A089-B55F04378283}" destId="{2AF26A2B-54AF-42A7-896A-82FE2D5FB240}" srcOrd="0" destOrd="1" presId="urn:microsoft.com/office/officeart/2005/8/layout/venn2"/>
    <dgm:cxn modelId="{8F4E0E10-E519-42C1-894E-61E810EC9BE8}" type="presParOf" srcId="{6DCCC842-C2C0-4630-9D02-FB32CEA09400}" destId="{8F57EFE5-558E-44AF-A15C-B1C908FA42B5}" srcOrd="0" destOrd="0" presId="urn:microsoft.com/office/officeart/2005/8/layout/venn2"/>
    <dgm:cxn modelId="{14617EB9-9DA1-428C-BF4A-8BF92EEBBC33}" type="presParOf" srcId="{8F57EFE5-558E-44AF-A15C-B1C908FA42B5}" destId="{F05104F4-BD08-4C2F-A7F6-AE5EF7A09922}" srcOrd="0" destOrd="0" presId="urn:microsoft.com/office/officeart/2005/8/layout/venn2"/>
    <dgm:cxn modelId="{02D50AB4-C48C-45EF-BF02-E45AA91F2ECA}" type="presParOf" srcId="{8F57EFE5-558E-44AF-A15C-B1C908FA42B5}" destId="{CC274881-E4CE-4338-9617-5CE988B0EE84}" srcOrd="1" destOrd="0" presId="urn:microsoft.com/office/officeart/2005/8/layout/venn2"/>
    <dgm:cxn modelId="{CE41B27C-7A86-4D78-AD80-31764715D9C0}" type="presParOf" srcId="{6DCCC842-C2C0-4630-9D02-FB32CEA09400}" destId="{8F735150-B19D-4E02-AA2C-60EB3F40E8A1}" srcOrd="1" destOrd="0" presId="urn:microsoft.com/office/officeart/2005/8/layout/venn2"/>
    <dgm:cxn modelId="{0BBAEC92-38DF-4CCC-8815-248D5F81D69C}" type="presParOf" srcId="{8F735150-B19D-4E02-AA2C-60EB3F40E8A1}" destId="{8C9B7EFB-162F-4D3C-BB18-9B7E17CD458E}" srcOrd="0" destOrd="0" presId="urn:microsoft.com/office/officeart/2005/8/layout/venn2"/>
    <dgm:cxn modelId="{2840EBAC-C60B-4B45-83F0-B95903743FDA}" type="presParOf" srcId="{8F735150-B19D-4E02-AA2C-60EB3F40E8A1}" destId="{38942996-4655-429B-A347-FA84167A90A0}" srcOrd="1" destOrd="0" presId="urn:microsoft.com/office/officeart/2005/8/layout/venn2"/>
    <dgm:cxn modelId="{8D380C78-D851-4F83-B440-24C7445E340C}" type="presParOf" srcId="{6DCCC842-C2C0-4630-9D02-FB32CEA09400}" destId="{93D8E685-EB2B-456D-9D39-4252AABFF73D}" srcOrd="2" destOrd="0" presId="urn:microsoft.com/office/officeart/2005/8/layout/venn2"/>
    <dgm:cxn modelId="{367A126A-35AF-4040-8EAA-BB0B2DA44821}" type="presParOf" srcId="{93D8E685-EB2B-456D-9D39-4252AABFF73D}" destId="{EAC0BDE8-4266-49C2-A668-62C10817FE79}" srcOrd="0" destOrd="0" presId="urn:microsoft.com/office/officeart/2005/8/layout/venn2"/>
    <dgm:cxn modelId="{C138CDC4-7675-4591-9A3D-D40DCDEE0878}" type="presParOf" srcId="{93D8E685-EB2B-456D-9D39-4252AABFF73D}" destId="{29D7C289-50AC-444D-AF3C-0392EA8E2687}" srcOrd="1" destOrd="0" presId="urn:microsoft.com/office/officeart/2005/8/layout/venn2"/>
    <dgm:cxn modelId="{268C66C8-4EA9-4BA0-81F2-0CC7E56EEF46}" type="presParOf" srcId="{6DCCC842-C2C0-4630-9D02-FB32CEA09400}" destId="{BFE522AF-CEE8-4CAF-AEBF-33FB014924E1}" srcOrd="3" destOrd="0" presId="urn:microsoft.com/office/officeart/2005/8/layout/venn2"/>
    <dgm:cxn modelId="{341BFC92-CF16-45BC-82B5-6A6A3879002A}" type="presParOf" srcId="{BFE522AF-CEE8-4CAF-AEBF-33FB014924E1}" destId="{66593E43-A1DB-437B-8325-59F76C84CEEF}" srcOrd="0" destOrd="0" presId="urn:microsoft.com/office/officeart/2005/8/layout/venn2"/>
    <dgm:cxn modelId="{3769F0AC-DA13-4D8A-9E34-32D2653967EE}" type="presParOf" srcId="{BFE522AF-CEE8-4CAF-AEBF-33FB014924E1}" destId="{33D0FF64-5A18-47C3-9EA7-3CF7CE88428F}" srcOrd="1" destOrd="0" presId="urn:microsoft.com/office/officeart/2005/8/layout/venn2"/>
    <dgm:cxn modelId="{9D5D1F81-A5BF-4234-96DE-11829D0C00DA}" type="presParOf" srcId="{6DCCC842-C2C0-4630-9D02-FB32CEA09400}" destId="{10D7180A-B4EF-43D0-97E6-B688E6ECD9B8}" srcOrd="4" destOrd="0" presId="urn:microsoft.com/office/officeart/2005/8/layout/venn2"/>
    <dgm:cxn modelId="{E53DF63F-FD9E-459B-8484-308643696C5F}" type="presParOf" srcId="{10D7180A-B4EF-43D0-97E6-B688E6ECD9B8}" destId="{2AF26A2B-54AF-42A7-896A-82FE2D5FB240}" srcOrd="0" destOrd="0" presId="urn:microsoft.com/office/officeart/2005/8/layout/venn2"/>
    <dgm:cxn modelId="{0A621526-B399-4502-95EB-4D394B3BE186}" type="presParOf" srcId="{10D7180A-B4EF-43D0-97E6-B688E6ECD9B8}" destId="{B3269542-D613-4BF6-8972-8C279117221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104F4-BD08-4C2F-A7F6-AE5EF7A09922}">
      <dsp:nvSpPr>
        <dsp:cNvPr id="0" name=""/>
        <dsp:cNvSpPr/>
      </dsp:nvSpPr>
      <dsp:spPr>
        <a:xfrm>
          <a:off x="1287417" y="0"/>
          <a:ext cx="5595483" cy="5595483"/>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Research Care Coordination</a:t>
          </a:r>
        </a:p>
      </dsp:txBody>
      <dsp:txXfrm>
        <a:off x="3036005" y="279774"/>
        <a:ext cx="2098306" cy="559548"/>
      </dsp:txXfrm>
    </dsp:sp>
    <dsp:sp modelId="{8C9B7EFB-162F-4D3C-BB18-9B7E17CD458E}">
      <dsp:nvSpPr>
        <dsp:cNvPr id="0" name=""/>
        <dsp:cNvSpPr/>
      </dsp:nvSpPr>
      <dsp:spPr>
        <a:xfrm>
          <a:off x="1674736" y="839322"/>
          <a:ext cx="4756160" cy="4756160"/>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Service Agreements</a:t>
          </a:r>
        </a:p>
      </dsp:txBody>
      <dsp:txXfrm>
        <a:off x="3027269" y="1112801"/>
        <a:ext cx="2051094" cy="546958"/>
      </dsp:txXfrm>
    </dsp:sp>
    <dsp:sp modelId="{EAC0BDE8-4266-49C2-A668-62C10817FE79}">
      <dsp:nvSpPr>
        <dsp:cNvPr id="0" name=""/>
        <dsp:cNvSpPr/>
      </dsp:nvSpPr>
      <dsp:spPr>
        <a:xfrm>
          <a:off x="2094397" y="1678644"/>
          <a:ext cx="3916838" cy="3916838"/>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Multidisciplinary Tumor Boards</a:t>
          </a:r>
        </a:p>
      </dsp:txBody>
      <dsp:txXfrm>
        <a:off x="3039335" y="1948906"/>
        <a:ext cx="2026963" cy="540523"/>
      </dsp:txXfrm>
    </dsp:sp>
    <dsp:sp modelId="{66593E43-A1DB-437B-8325-59F76C84CEEF}">
      <dsp:nvSpPr>
        <dsp:cNvPr id="0" name=""/>
        <dsp:cNvSpPr/>
      </dsp:nvSpPr>
      <dsp:spPr>
        <a:xfrm>
          <a:off x="2514059" y="2517967"/>
          <a:ext cx="3077515" cy="3077515"/>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Clinical Trials</a:t>
          </a:r>
        </a:p>
      </dsp:txBody>
      <dsp:txXfrm>
        <a:off x="3221887" y="2794943"/>
        <a:ext cx="1661858" cy="553952"/>
      </dsp:txXfrm>
    </dsp:sp>
    <dsp:sp modelId="{2AF26A2B-54AF-42A7-896A-82FE2D5FB240}">
      <dsp:nvSpPr>
        <dsp:cNvPr id="0" name=""/>
        <dsp:cNvSpPr/>
      </dsp:nvSpPr>
      <dsp:spPr>
        <a:xfrm>
          <a:off x="2862489" y="3357289"/>
          <a:ext cx="2441891" cy="2238193"/>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Patients </a:t>
          </a:r>
        </a:p>
        <a:p>
          <a:pPr marL="171450" lvl="1" indent="-171450" algn="l" defTabSz="711200">
            <a:lnSpc>
              <a:spcPct val="90000"/>
            </a:lnSpc>
            <a:spcBef>
              <a:spcPct val="0"/>
            </a:spcBef>
            <a:spcAft>
              <a:spcPct val="15000"/>
            </a:spcAft>
            <a:buChar char="•"/>
          </a:pPr>
          <a:r>
            <a:rPr lang="en-US" sz="1600" kern="1200" dirty="0"/>
            <a:t>Interest</a:t>
          </a:r>
        </a:p>
        <a:p>
          <a:pPr marL="171450" lvl="1" indent="-171450" algn="l" defTabSz="711200">
            <a:lnSpc>
              <a:spcPct val="90000"/>
            </a:lnSpc>
            <a:spcBef>
              <a:spcPct val="0"/>
            </a:spcBef>
            <a:spcAft>
              <a:spcPct val="15000"/>
            </a:spcAft>
            <a:buChar char="•"/>
          </a:pPr>
          <a:r>
            <a:rPr lang="en-US" sz="1600" kern="1200" dirty="0"/>
            <a:t>Education</a:t>
          </a:r>
        </a:p>
        <a:p>
          <a:pPr marL="171450" lvl="1" indent="-171450" algn="l" defTabSz="711200">
            <a:lnSpc>
              <a:spcPct val="90000"/>
            </a:lnSpc>
            <a:spcBef>
              <a:spcPct val="0"/>
            </a:spcBef>
            <a:spcAft>
              <a:spcPct val="15000"/>
            </a:spcAft>
            <a:buChar char="•"/>
          </a:pPr>
          <a:r>
            <a:rPr lang="en-US" sz="1600" kern="1200" dirty="0"/>
            <a:t>Eligibility</a:t>
          </a:r>
        </a:p>
        <a:p>
          <a:pPr marL="171450" lvl="1" indent="-171450" algn="l" defTabSz="711200">
            <a:lnSpc>
              <a:spcPct val="90000"/>
            </a:lnSpc>
            <a:spcBef>
              <a:spcPct val="0"/>
            </a:spcBef>
            <a:spcAft>
              <a:spcPct val="15000"/>
            </a:spcAft>
            <a:buChar char="•"/>
          </a:pPr>
          <a:r>
            <a:rPr lang="en-US" sz="1600" kern="1200" dirty="0"/>
            <a:t>Comorbidity</a:t>
          </a:r>
        </a:p>
      </dsp:txBody>
      <dsp:txXfrm>
        <a:off x="3220096" y="3916838"/>
        <a:ext cx="1726677" cy="111909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7C56E-8097-4EC3-AF23-6E41DB008855}" type="datetimeFigureOut">
              <a:rPr lang="en-US" smtClean="0"/>
              <a:t>4/4/2019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C9B5A-FDE3-420C-BB24-D71010BC2865}" type="slidenum">
              <a:rPr lang="en-US" smtClean="0"/>
              <a:t>‹#›</a:t>
            </a:fld>
            <a:endParaRPr lang="en-US" dirty="0"/>
          </a:p>
        </p:txBody>
      </p:sp>
    </p:spTree>
    <p:extLst>
      <p:ext uri="{BB962C8B-B14F-4D97-AF65-F5344CB8AC3E}">
        <p14:creationId xmlns:p14="http://schemas.microsoft.com/office/powerpoint/2010/main" val="319554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Pre-screening potential patients for a clinical trial is common practice at most research sites.</a:t>
            </a:r>
          </a:p>
          <a:p>
            <a:pPr marL="628650" lvl="1" indent="-171450">
              <a:buFont typeface="Arial" panose="020B0604020202020204" pitchFamily="34" charset="0"/>
              <a:buChar char="•"/>
            </a:pPr>
            <a:r>
              <a:rPr lang="en-US" dirty="0"/>
              <a:t>Saves time by quickly identifying subjects who may qualify prior to having them signed the study specific informed consent. </a:t>
            </a:r>
          </a:p>
          <a:p>
            <a:pPr marL="628650" lvl="1" indent="-171450">
              <a:buFont typeface="Arial" panose="020B0604020202020204" pitchFamily="34" charset="0"/>
              <a:buChar char="•"/>
            </a:pPr>
            <a:r>
              <a:rPr lang="en-US" dirty="0"/>
              <a:t>However, at the VA we should be getting approval for this process if this process will be done by anyone other than the patients provider.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Understanding Your Research Program/Clinic/Trials:</a:t>
            </a:r>
          </a:p>
          <a:p>
            <a:pPr marL="1085850" lvl="2" indent="-171450">
              <a:buFont typeface="Arial" panose="020B0604020202020204" pitchFamily="34" charset="0"/>
              <a:buChar char="•"/>
            </a:pPr>
            <a:r>
              <a:rPr lang="en-US" dirty="0"/>
              <a:t>Patients Needs</a:t>
            </a:r>
          </a:p>
          <a:p>
            <a:pPr marL="1085850" lvl="2" indent="-171450">
              <a:buFont typeface="Arial" panose="020B0604020202020204" pitchFamily="34" charset="0"/>
              <a:buChar char="•"/>
            </a:pPr>
            <a:r>
              <a:rPr lang="en-US" dirty="0"/>
              <a:t>Providers time, interest and engagement</a:t>
            </a:r>
          </a:p>
          <a:p>
            <a:pPr marL="1085850" lvl="2" indent="-171450">
              <a:buFont typeface="Arial" panose="020B0604020202020204" pitchFamily="34" charset="0"/>
              <a:buChar char="•"/>
            </a:pPr>
            <a:r>
              <a:rPr lang="en-US" dirty="0"/>
              <a:t>Smart Clinical Trial Selection</a:t>
            </a:r>
          </a:p>
          <a:p>
            <a:pPr marL="1085850" lvl="2" indent="-171450">
              <a:buFont typeface="Arial" panose="020B0604020202020204" pitchFamily="34" charset="0"/>
              <a:buChar char="•"/>
            </a:pPr>
            <a:r>
              <a:rPr lang="en-US" dirty="0"/>
              <a:t>Staffing time and Effort </a:t>
            </a:r>
          </a:p>
          <a:p>
            <a:pPr marL="1085850" lvl="2" indent="-171450">
              <a:buFont typeface="Arial" panose="020B0604020202020204" pitchFamily="34" charset="0"/>
              <a:buChar char="•"/>
            </a:pPr>
            <a:r>
              <a:rPr lang="en-US" dirty="0"/>
              <a:t>Facility Needs (e.g., Cost savings due to drug provided)</a:t>
            </a:r>
          </a:p>
          <a:p>
            <a:pPr marL="1085850" lvl="2" indent="-171450">
              <a:buFont typeface="Arial" panose="020B0604020202020204" pitchFamily="34" charset="0"/>
              <a:buChar char="•"/>
            </a:pPr>
            <a:r>
              <a:rPr lang="en-US" dirty="0"/>
              <a:t>Clear plan of how to identify patients for trial and optimal timing of when patients should be identified</a:t>
            </a:r>
          </a:p>
          <a:p>
            <a:pPr marL="1085850" lvl="2" indent="-171450">
              <a:buFont typeface="Arial" panose="020B0604020202020204" pitchFamily="34" charset="0"/>
              <a:buChar char="•"/>
            </a:pPr>
            <a:r>
              <a:rPr lang="en-US" dirty="0"/>
              <a:t>Understanding inclusion/exclusion criteria and ability to identify similarities  (selecting the right variables)</a:t>
            </a:r>
          </a:p>
          <a:p>
            <a:pPr marL="914400" lvl="2" indent="0">
              <a:buFont typeface="Arial" panose="020B0604020202020204" pitchFamily="34" charset="0"/>
              <a:buNone/>
            </a:pPr>
            <a:endParaRPr lang="en-US" dirty="0"/>
          </a:p>
          <a:p>
            <a:pPr marL="628650" lvl="1" indent="-171450">
              <a:buFont typeface="Arial" panose="020B0604020202020204" pitchFamily="34" charset="0"/>
              <a:buChar char="•"/>
            </a:pPr>
            <a:r>
              <a:rPr lang="en-US" dirty="0"/>
              <a:t>Identifying the needs of your Research Program</a:t>
            </a:r>
          </a:p>
          <a:p>
            <a:pPr marL="1085850" lvl="2" indent="-171450">
              <a:buFont typeface="Arial" panose="020B0604020202020204" pitchFamily="34" charset="0"/>
              <a:buChar char="•"/>
            </a:pPr>
            <a:r>
              <a:rPr lang="en-US" dirty="0"/>
              <a:t>What resources do you have available?</a:t>
            </a:r>
          </a:p>
          <a:p>
            <a:pPr marL="1085850" lvl="2" indent="-171450">
              <a:buFont typeface="Arial" panose="020B0604020202020204" pitchFamily="34" charset="0"/>
              <a:buChar char="•"/>
            </a:pPr>
            <a:r>
              <a:rPr lang="en-US" dirty="0"/>
              <a:t>How large of a program do you currently have?</a:t>
            </a:r>
          </a:p>
          <a:p>
            <a:pPr marL="914400" lvl="2" indent="0">
              <a:buFont typeface="Arial" panose="020B0604020202020204" pitchFamily="34" charset="0"/>
              <a:buNone/>
            </a:pPr>
            <a:endParaRPr lang="en-US" dirty="0"/>
          </a:p>
          <a:p>
            <a:pPr marL="628650" lvl="1" indent="-171450">
              <a:buFont typeface="Arial" panose="020B0604020202020204" pitchFamily="34" charset="0"/>
              <a:buChar char="•"/>
            </a:pPr>
            <a:r>
              <a:rPr lang="en-US" dirty="0"/>
              <a:t>Evaluating &amp; Identifying Areas of Improvement – patient identification and tracking for trials</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Anticipating growth of your program/clinical trials portfolio</a:t>
            </a:r>
          </a:p>
          <a:p>
            <a:endParaRPr lang="en-US" dirty="0"/>
          </a:p>
          <a:p>
            <a:r>
              <a:rPr lang="en-US" dirty="0"/>
              <a:t>After evaluating our program, we identified a number of issues. For example:</a:t>
            </a:r>
          </a:p>
          <a:p>
            <a:r>
              <a:rPr lang="en-US" dirty="0"/>
              <a:t> * missed patients due to strict timeline for enrollment</a:t>
            </a:r>
          </a:p>
          <a:p>
            <a:r>
              <a:rPr lang="en-US" dirty="0"/>
              <a:t> * rushed efforts to enroll patients</a:t>
            </a:r>
          </a:p>
          <a:p>
            <a:r>
              <a:rPr lang="en-US" dirty="0"/>
              <a:t> * studies that required patients that were not known to the clinic</a:t>
            </a:r>
          </a:p>
          <a:p>
            <a:r>
              <a:rPr lang="en-US" dirty="0"/>
              <a:t> * pressure on attendings to identify potential patients and to remember I/E criteria for active trials</a:t>
            </a:r>
          </a:p>
          <a:p>
            <a:r>
              <a:rPr lang="en-US" dirty="0"/>
              <a:t> * basic tracking systems in place and duplicated efforts</a:t>
            </a:r>
          </a:p>
          <a:p>
            <a:r>
              <a:rPr lang="en-US" dirty="0"/>
              <a:t> </a:t>
            </a:r>
          </a:p>
          <a:p>
            <a:r>
              <a:rPr lang="en-US" dirty="0"/>
              <a:t>Therefore, we saw that we had a need for a PSP</a:t>
            </a:r>
          </a:p>
        </p:txBody>
      </p:sp>
      <p:sp>
        <p:nvSpPr>
          <p:cNvPr id="4" name="Slide Number Placeholder 3"/>
          <p:cNvSpPr>
            <a:spLocks noGrp="1"/>
          </p:cNvSpPr>
          <p:nvPr>
            <p:ph type="sldNum" sz="quarter" idx="5"/>
          </p:nvPr>
        </p:nvSpPr>
        <p:spPr/>
        <p:txBody>
          <a:bodyPr/>
          <a:lstStyle/>
          <a:p>
            <a:fld id="{BC2C9B5A-FDE3-420C-BB24-D71010BC2865}" type="slidenum">
              <a:rPr lang="en-US" smtClean="0"/>
              <a:t>4</a:t>
            </a:fld>
            <a:endParaRPr lang="en-US" dirty="0"/>
          </a:p>
        </p:txBody>
      </p:sp>
    </p:spTree>
    <p:extLst>
      <p:ext uri="{BB962C8B-B14F-4D97-AF65-F5344CB8AC3E}">
        <p14:creationId xmlns:p14="http://schemas.microsoft.com/office/powerpoint/2010/main" val="164953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downside to REDCap is that we are not suppose to store patient names. Will have to work with your local ISO. Here is an option that you can use. </a:t>
            </a:r>
          </a:p>
        </p:txBody>
      </p:sp>
      <p:sp>
        <p:nvSpPr>
          <p:cNvPr id="4" name="Slide Number Placeholder 3"/>
          <p:cNvSpPr>
            <a:spLocks noGrp="1"/>
          </p:cNvSpPr>
          <p:nvPr>
            <p:ph type="sldNum" sz="quarter" idx="5"/>
          </p:nvPr>
        </p:nvSpPr>
        <p:spPr/>
        <p:txBody>
          <a:bodyPr/>
          <a:lstStyle/>
          <a:p>
            <a:fld id="{BC2C9B5A-FDE3-420C-BB24-D71010BC2865}" type="slidenum">
              <a:rPr lang="en-US" smtClean="0"/>
              <a:t>13</a:t>
            </a:fld>
            <a:endParaRPr lang="en-US" dirty="0"/>
          </a:p>
        </p:txBody>
      </p:sp>
    </p:spTree>
    <p:extLst>
      <p:ext uri="{BB962C8B-B14F-4D97-AF65-F5344CB8AC3E}">
        <p14:creationId xmlns:p14="http://schemas.microsoft.com/office/powerpoint/2010/main" val="166004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9B5A-FDE3-420C-BB24-D71010BC2865}" type="slidenum">
              <a:rPr lang="en-US" smtClean="0"/>
              <a:t>14</a:t>
            </a:fld>
            <a:endParaRPr lang="en-US" dirty="0"/>
          </a:p>
        </p:txBody>
      </p:sp>
    </p:spTree>
    <p:extLst>
      <p:ext uri="{BB962C8B-B14F-4D97-AF65-F5344CB8AC3E}">
        <p14:creationId xmlns:p14="http://schemas.microsoft.com/office/powerpoint/2010/main" val="21214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patient we are potentially screening for a trial. </a:t>
            </a:r>
          </a:p>
          <a:p>
            <a:endParaRPr lang="en-US" dirty="0"/>
          </a:p>
          <a:p>
            <a:r>
              <a:rPr lang="en-US" dirty="0"/>
              <a:t>Can manipulate the fields to be check box, drop down, etc.  Very user friendly. </a:t>
            </a:r>
          </a:p>
          <a:p>
            <a:r>
              <a:rPr lang="en-US" dirty="0"/>
              <a:t>Can using branching logic to hide fields, to only appear when a certain field is selected. </a:t>
            </a:r>
          </a:p>
        </p:txBody>
      </p:sp>
      <p:sp>
        <p:nvSpPr>
          <p:cNvPr id="4" name="Slide Number Placeholder 3"/>
          <p:cNvSpPr>
            <a:spLocks noGrp="1"/>
          </p:cNvSpPr>
          <p:nvPr>
            <p:ph type="sldNum" sz="quarter" idx="5"/>
          </p:nvPr>
        </p:nvSpPr>
        <p:spPr/>
        <p:txBody>
          <a:bodyPr/>
          <a:lstStyle/>
          <a:p>
            <a:fld id="{BC2C9B5A-FDE3-420C-BB24-D71010BC2865}" type="slidenum">
              <a:rPr lang="en-US" smtClean="0"/>
              <a:t>15</a:t>
            </a:fld>
            <a:endParaRPr lang="en-US" dirty="0"/>
          </a:p>
        </p:txBody>
      </p:sp>
    </p:spTree>
    <p:extLst>
      <p:ext uri="{BB962C8B-B14F-4D97-AF65-F5344CB8AC3E}">
        <p14:creationId xmlns:p14="http://schemas.microsoft.com/office/powerpoint/2010/main" val="257138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capturing prior and current treatment</a:t>
            </a:r>
          </a:p>
        </p:txBody>
      </p:sp>
      <p:sp>
        <p:nvSpPr>
          <p:cNvPr id="4" name="Slide Number Placeholder 3"/>
          <p:cNvSpPr>
            <a:spLocks noGrp="1"/>
          </p:cNvSpPr>
          <p:nvPr>
            <p:ph type="sldNum" sz="quarter" idx="5"/>
          </p:nvPr>
        </p:nvSpPr>
        <p:spPr/>
        <p:txBody>
          <a:bodyPr/>
          <a:lstStyle/>
          <a:p>
            <a:fld id="{BC2C9B5A-FDE3-420C-BB24-D71010BC2865}" type="slidenum">
              <a:rPr lang="en-US" smtClean="0"/>
              <a:t>16</a:t>
            </a:fld>
            <a:endParaRPr lang="en-US" dirty="0"/>
          </a:p>
        </p:txBody>
      </p:sp>
    </p:spTree>
    <p:extLst>
      <p:ext uri="{BB962C8B-B14F-4D97-AF65-F5344CB8AC3E}">
        <p14:creationId xmlns:p14="http://schemas.microsoft.com/office/powerpoint/2010/main" val="246598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information, it auto-populated that this patient may be a candidate for ALCHEMIST. Ability to mark the coordinator and leave notes</a:t>
            </a:r>
          </a:p>
        </p:txBody>
      </p:sp>
      <p:sp>
        <p:nvSpPr>
          <p:cNvPr id="4" name="Slide Number Placeholder 3"/>
          <p:cNvSpPr>
            <a:spLocks noGrp="1"/>
          </p:cNvSpPr>
          <p:nvPr>
            <p:ph type="sldNum" sz="quarter" idx="5"/>
          </p:nvPr>
        </p:nvSpPr>
        <p:spPr/>
        <p:txBody>
          <a:bodyPr/>
          <a:lstStyle/>
          <a:p>
            <a:fld id="{BC2C9B5A-FDE3-420C-BB24-D71010BC2865}" type="slidenum">
              <a:rPr lang="en-US" smtClean="0"/>
              <a:t>17</a:t>
            </a:fld>
            <a:endParaRPr lang="en-US" dirty="0"/>
          </a:p>
        </p:txBody>
      </p:sp>
    </p:spTree>
    <p:extLst>
      <p:ext uri="{BB962C8B-B14F-4D97-AF65-F5344CB8AC3E}">
        <p14:creationId xmlns:p14="http://schemas.microsoft.com/office/powerpoint/2010/main" val="38405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place stop… you can attach documents and create important fields that keep things organized and easily accessible. Worth adding the extras and to think about ways to track additional information for reporting purposes. </a:t>
            </a:r>
          </a:p>
        </p:txBody>
      </p:sp>
      <p:sp>
        <p:nvSpPr>
          <p:cNvPr id="4" name="Slide Number Placeholder 3"/>
          <p:cNvSpPr>
            <a:spLocks noGrp="1"/>
          </p:cNvSpPr>
          <p:nvPr>
            <p:ph type="sldNum" sz="quarter" idx="5"/>
          </p:nvPr>
        </p:nvSpPr>
        <p:spPr/>
        <p:txBody>
          <a:bodyPr/>
          <a:lstStyle/>
          <a:p>
            <a:fld id="{BC2C9B5A-FDE3-420C-BB24-D71010BC2865}" type="slidenum">
              <a:rPr lang="en-US" smtClean="0"/>
              <a:t>18</a:t>
            </a:fld>
            <a:endParaRPr lang="en-US" dirty="0"/>
          </a:p>
        </p:txBody>
      </p:sp>
    </p:spTree>
    <p:extLst>
      <p:ext uri="{BB962C8B-B14F-4D97-AF65-F5344CB8AC3E}">
        <p14:creationId xmlns:p14="http://schemas.microsoft.com/office/powerpoint/2010/main" val="9921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of the page, we generated a noticeable note so that any coordinator updating the form will know the most up-to-date information. In addition, creating reports to auto-populate based on coordinator and/or study. </a:t>
            </a:r>
          </a:p>
        </p:txBody>
      </p:sp>
      <p:sp>
        <p:nvSpPr>
          <p:cNvPr id="4" name="Slide Number Placeholder 3"/>
          <p:cNvSpPr>
            <a:spLocks noGrp="1"/>
          </p:cNvSpPr>
          <p:nvPr>
            <p:ph type="sldNum" sz="quarter" idx="5"/>
          </p:nvPr>
        </p:nvSpPr>
        <p:spPr/>
        <p:txBody>
          <a:bodyPr/>
          <a:lstStyle/>
          <a:p>
            <a:fld id="{BC2C9B5A-FDE3-420C-BB24-D71010BC2865}" type="slidenum">
              <a:rPr lang="en-US" smtClean="0"/>
              <a:t>19</a:t>
            </a:fld>
            <a:endParaRPr lang="en-US" dirty="0"/>
          </a:p>
        </p:txBody>
      </p:sp>
    </p:spTree>
    <p:extLst>
      <p:ext uri="{BB962C8B-B14F-4D97-AF65-F5344CB8AC3E}">
        <p14:creationId xmlns:p14="http://schemas.microsoft.com/office/powerpoint/2010/main" val="79954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PSP does take a lot of time upfront. However, if you take the time to carefully plan and setup your database, you will find that the pros outweigh the cons. As your program grows, more trials and staff are involved, having the PSP streamlines the process and ensures a more efficient program. We recommend starting off small and pilot your first database. You will quickly pick up what works and what doesn’t and adjust as necessary. Using a electronic database such as REDCap™ allows for a more user friendly interface and offers a large number of features that programs like Access and Excel do not offer. In addition, multiple users can utilize the program at once, therefore, simultaneously screen patients. </a:t>
            </a:r>
          </a:p>
        </p:txBody>
      </p:sp>
      <p:sp>
        <p:nvSpPr>
          <p:cNvPr id="4" name="Slide Number Placeholder 3"/>
          <p:cNvSpPr>
            <a:spLocks noGrp="1"/>
          </p:cNvSpPr>
          <p:nvPr>
            <p:ph type="sldNum" sz="quarter" idx="5"/>
          </p:nvPr>
        </p:nvSpPr>
        <p:spPr/>
        <p:txBody>
          <a:bodyPr/>
          <a:lstStyle/>
          <a:p>
            <a:fld id="{BC2C9B5A-FDE3-420C-BB24-D71010BC2865}" type="slidenum">
              <a:rPr lang="en-US" smtClean="0"/>
              <a:t>20</a:t>
            </a:fld>
            <a:endParaRPr lang="en-US" dirty="0"/>
          </a:p>
        </p:txBody>
      </p:sp>
    </p:spTree>
    <p:extLst>
      <p:ext uri="{BB962C8B-B14F-4D97-AF65-F5344CB8AC3E}">
        <p14:creationId xmlns:p14="http://schemas.microsoft.com/office/powerpoint/2010/main" val="257840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txBox="1">
            <a:spLocks noGrp="1" noChangeArrowheads="1"/>
          </p:cNvSpPr>
          <p:nvPr/>
        </p:nvSpPr>
        <p:spPr bwMode="auto">
          <a:xfrm>
            <a:off x="3884258" y="8830268"/>
            <a:ext cx="2973742" cy="467774"/>
          </a:xfrm>
          <a:prstGeom prst="rect">
            <a:avLst/>
          </a:prstGeom>
          <a:noFill/>
          <a:ln w="9525">
            <a:noFill/>
            <a:miter lim="800000"/>
            <a:headEnd/>
            <a:tailEnd/>
          </a:ln>
        </p:spPr>
        <p:txBody>
          <a:bodyPr lIns="19491" tIns="0" rIns="19491" bIns="0" anchor="b"/>
          <a:lstStyle/>
          <a:p>
            <a:pPr algn="r" defTabSz="982663"/>
            <a:fld id="{520224A5-D064-4469-B3B8-F67FC8D553A3}" type="slidenum">
              <a:rPr lang="en-US" sz="1200" b="0" i="1"/>
              <a:pPr algn="r" defTabSz="982663"/>
              <a:t>21</a:t>
            </a:fld>
            <a:endParaRPr lang="en-US" sz="1200" b="0" i="1" dirty="0"/>
          </a:p>
        </p:txBody>
      </p:sp>
      <p:sp>
        <p:nvSpPr>
          <p:cNvPr id="33795" name="Rectangle 2"/>
          <p:cNvSpPr>
            <a:spLocks noGrp="1" noRot="1" noChangeAspect="1" noChangeArrowheads="1" noTextEdit="1"/>
          </p:cNvSpPr>
          <p:nvPr>
            <p:ph type="sldImg"/>
          </p:nvPr>
        </p:nvSpPr>
        <p:spPr>
          <a:xfrm>
            <a:off x="407988" y="744538"/>
            <a:ext cx="6040437" cy="3398837"/>
          </a:xfrm>
          <a:ln/>
        </p:spPr>
      </p:sp>
      <p:sp>
        <p:nvSpPr>
          <p:cNvPr id="33796" name="Rectangle 3"/>
          <p:cNvSpPr>
            <a:spLocks noGrp="1" noChangeArrowheads="1"/>
          </p:cNvSpPr>
          <p:nvPr>
            <p:ph type="body" idx="1"/>
          </p:nvPr>
        </p:nvSpPr>
        <p:spPr>
          <a:xfrm>
            <a:off x="633070" y="4346199"/>
            <a:ext cx="5591861" cy="4283829"/>
          </a:xfrm>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Reduced the overall screen failure rates by excluding patients before trial screening takes place (e.g., performance status, comorbidities, etc.)</a:t>
            </a:r>
          </a:p>
          <a:p>
            <a:pPr marL="228600" indent="-228600">
              <a:buAutoNum type="arabicParenR"/>
            </a:pPr>
            <a:r>
              <a:rPr lang="en-US" dirty="0"/>
              <a:t>Increased operational efficiencies:</a:t>
            </a:r>
          </a:p>
          <a:p>
            <a:pPr marL="685800" lvl="1" indent="-228600">
              <a:buFont typeface="Arial" panose="020B0604020202020204" pitchFamily="34" charset="0"/>
              <a:buChar char="•"/>
            </a:pPr>
            <a:r>
              <a:rPr lang="en-US" dirty="0"/>
              <a:t>reduce time for patients</a:t>
            </a:r>
          </a:p>
          <a:p>
            <a:pPr marL="685800" lvl="1" indent="-228600">
              <a:buFont typeface="Arial" panose="020B0604020202020204" pitchFamily="34" charset="0"/>
              <a:buChar char="•"/>
            </a:pPr>
            <a:r>
              <a:rPr lang="en-US" dirty="0"/>
              <a:t>reduce staffing resources – allows non-medical team to assist with pre-screening potential patients</a:t>
            </a:r>
          </a:p>
          <a:p>
            <a:pPr marL="685800" lvl="1" indent="-228600">
              <a:buFont typeface="Arial" panose="020B0604020202020204" pitchFamily="34" charset="0"/>
              <a:buChar char="•"/>
            </a:pPr>
            <a:r>
              <a:rPr lang="en-US" dirty="0"/>
              <a:t>Reduce cost </a:t>
            </a:r>
          </a:p>
          <a:p>
            <a:pPr marL="685800" lvl="1" indent="-228600">
              <a:buFont typeface="Arial" panose="020B0604020202020204" pitchFamily="34" charset="0"/>
              <a:buChar char="•"/>
            </a:pPr>
            <a:r>
              <a:rPr lang="en-US" dirty="0"/>
              <a:t>organized tracking and reporting:</a:t>
            </a:r>
          </a:p>
          <a:p>
            <a:pPr marL="1143000" lvl="2" indent="-228600">
              <a:buFont typeface="Arial" panose="020B0604020202020204" pitchFamily="34" charset="0"/>
              <a:buChar char="•"/>
            </a:pPr>
            <a:r>
              <a:rPr lang="en-US" dirty="0"/>
              <a:t>Easy retrieval of information when you need it</a:t>
            </a:r>
          </a:p>
          <a:p>
            <a:pPr marL="1143000" lvl="2" indent="-228600">
              <a:buFont typeface="Arial" panose="020B0604020202020204" pitchFamily="34" charset="0"/>
              <a:buChar char="•"/>
            </a:pPr>
            <a:r>
              <a:rPr lang="en-US" dirty="0"/>
              <a:t>Quick updates</a:t>
            </a:r>
          </a:p>
          <a:p>
            <a:pPr marL="1143000" lvl="2" indent="-228600">
              <a:buFont typeface="Arial" panose="020B0604020202020204" pitchFamily="34" charset="0"/>
              <a:buChar char="•"/>
            </a:pPr>
            <a:r>
              <a:rPr lang="en-US" dirty="0"/>
              <a:t>Form of communication between research team</a:t>
            </a:r>
          </a:p>
          <a:p>
            <a:pPr marL="228600" indent="-228600">
              <a:buAutoNum type="arabicParenR"/>
            </a:pPr>
            <a:r>
              <a:rPr lang="en-US" dirty="0"/>
              <a:t>Increase patient awareness – timing is everything. Introduce trials to patients sooner give them other treatment opportunities-- ‘cutting edge’ studies.</a:t>
            </a:r>
          </a:p>
          <a:p>
            <a:pPr marL="228600" indent="-228600">
              <a:buAutoNum type="arabicParenR"/>
            </a:pPr>
            <a:r>
              <a:rPr lang="en-US" dirty="0"/>
              <a:t>No longer crossing that ‘gray area’</a:t>
            </a:r>
          </a:p>
        </p:txBody>
      </p:sp>
      <p:sp>
        <p:nvSpPr>
          <p:cNvPr id="4" name="Slide Number Placeholder 3"/>
          <p:cNvSpPr>
            <a:spLocks noGrp="1"/>
          </p:cNvSpPr>
          <p:nvPr>
            <p:ph type="sldNum" sz="quarter" idx="5"/>
          </p:nvPr>
        </p:nvSpPr>
        <p:spPr/>
        <p:txBody>
          <a:bodyPr/>
          <a:lstStyle/>
          <a:p>
            <a:fld id="{BC2C9B5A-FDE3-420C-BB24-D71010BC2865}" type="slidenum">
              <a:rPr lang="en-US" smtClean="0"/>
              <a:t>5</a:t>
            </a:fld>
            <a:endParaRPr lang="en-US" dirty="0"/>
          </a:p>
        </p:txBody>
      </p:sp>
    </p:spTree>
    <p:extLst>
      <p:ext uri="{BB962C8B-B14F-4D97-AF65-F5344CB8AC3E}">
        <p14:creationId xmlns:p14="http://schemas.microsoft.com/office/powerpoint/2010/main" val="156302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this is a medical chart review, no informed consent is need since the information collected will not be used for anything except to identify potential patients and for tracking and reporting purposes.</a:t>
            </a:r>
          </a:p>
          <a:p>
            <a:endParaRPr lang="en-US" dirty="0"/>
          </a:p>
        </p:txBody>
      </p:sp>
      <p:sp>
        <p:nvSpPr>
          <p:cNvPr id="4" name="Slide Number Placeholder 3"/>
          <p:cNvSpPr>
            <a:spLocks noGrp="1"/>
          </p:cNvSpPr>
          <p:nvPr>
            <p:ph type="sldNum" sz="quarter" idx="5"/>
          </p:nvPr>
        </p:nvSpPr>
        <p:spPr/>
        <p:txBody>
          <a:bodyPr/>
          <a:lstStyle/>
          <a:p>
            <a:fld id="{BC2C9B5A-FDE3-420C-BB24-D71010BC2865}" type="slidenum">
              <a:rPr lang="en-US" smtClean="0"/>
              <a:t>6</a:t>
            </a:fld>
            <a:endParaRPr lang="en-US" dirty="0"/>
          </a:p>
        </p:txBody>
      </p:sp>
    </p:spTree>
    <p:extLst>
      <p:ext uri="{BB962C8B-B14F-4D97-AF65-F5344CB8AC3E}">
        <p14:creationId xmlns:p14="http://schemas.microsoft.com/office/powerpoint/2010/main" val="36630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Track pre-screening efforts – what resources are more beneficial when looking for targeted population. </a:t>
            </a:r>
          </a:p>
          <a:p>
            <a:pPr marL="171450" indent="-171450">
              <a:buFont typeface="Arial" panose="020B0604020202020204" pitchFamily="34" charset="0"/>
              <a:buChar char="•"/>
            </a:pPr>
            <a:r>
              <a:rPr lang="en-US" dirty="0"/>
              <a:t>Takes the pressure off of attendings; second pair of eyes to catch potential patients</a:t>
            </a:r>
          </a:p>
          <a:p>
            <a:pPr marL="171450" indent="-171450">
              <a:buFont typeface="Arial" panose="020B0604020202020204" pitchFamily="34" charset="0"/>
              <a:buChar char="•"/>
            </a:pPr>
            <a:r>
              <a:rPr lang="en-US" dirty="0"/>
              <a:t>For patients not known to our clinic, we have other avenues of alerting them to research (e.g., their primary care providers, invitation letter); no cold calling occurs</a:t>
            </a:r>
          </a:p>
        </p:txBody>
      </p:sp>
      <p:sp>
        <p:nvSpPr>
          <p:cNvPr id="4" name="Slide Number Placeholder 3"/>
          <p:cNvSpPr>
            <a:spLocks noGrp="1"/>
          </p:cNvSpPr>
          <p:nvPr>
            <p:ph type="sldNum" sz="quarter" idx="5"/>
          </p:nvPr>
        </p:nvSpPr>
        <p:spPr/>
        <p:txBody>
          <a:bodyPr/>
          <a:lstStyle/>
          <a:p>
            <a:fld id="{BC2C9B5A-FDE3-420C-BB24-D71010BC2865}" type="slidenum">
              <a:rPr lang="en-US" smtClean="0"/>
              <a:t>7</a:t>
            </a:fld>
            <a:endParaRPr lang="en-US" dirty="0"/>
          </a:p>
        </p:txBody>
      </p:sp>
    </p:spTree>
    <p:extLst>
      <p:ext uri="{BB962C8B-B14F-4D97-AF65-F5344CB8AC3E}">
        <p14:creationId xmlns:p14="http://schemas.microsoft.com/office/powerpoint/2010/main" val="203740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Pre-Screening is broken down into two types:</a:t>
            </a:r>
          </a:p>
          <a:p>
            <a:pPr marL="171450" indent="-171450">
              <a:buFont typeface="Arial" panose="020B0604020202020204" pitchFamily="34" charset="0"/>
              <a:buChar char="•"/>
            </a:pPr>
            <a:r>
              <a:rPr lang="en-US" dirty="0"/>
              <a:t>Partial Pre-Screen</a:t>
            </a:r>
          </a:p>
          <a:p>
            <a:pPr marL="171450" indent="-171450">
              <a:buFont typeface="Arial" panose="020B0604020202020204" pitchFamily="34" charset="0"/>
              <a:buChar char="•"/>
            </a:pPr>
            <a:r>
              <a:rPr lang="en-US" dirty="0"/>
              <a:t>Full Pre-Screen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Will discuss the differences shortly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protocol allows non-medical staff to assist with pre-screening potential patients for clinical trial, will discuss patients with PI or other attendings.</a:t>
            </a:r>
          </a:p>
          <a:p>
            <a:pPr marL="171450" indent="-171450">
              <a:buFont typeface="Arial" panose="020B0604020202020204" pitchFamily="34" charset="0"/>
              <a:buChar char="•"/>
            </a:pPr>
            <a:r>
              <a:rPr lang="en-US" dirty="0"/>
              <a:t>Allows us access to a number of different ways to reach these patients</a:t>
            </a:r>
          </a:p>
          <a:p>
            <a:pPr marL="171450" indent="-171450">
              <a:buFont typeface="Arial" panose="020B0604020202020204" pitchFamily="34" charset="0"/>
              <a:buChar char="•"/>
            </a:pPr>
            <a:r>
              <a:rPr lang="en-US" dirty="0"/>
              <a:t>Assist with studies outside the VA – collaboration with Yale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C2C9B5A-FDE3-420C-BB24-D71010BC2865}" type="slidenum">
              <a:rPr lang="en-US" smtClean="0"/>
              <a:t>8</a:t>
            </a:fld>
            <a:endParaRPr lang="en-US" dirty="0"/>
          </a:p>
        </p:txBody>
      </p:sp>
    </p:spTree>
    <p:extLst>
      <p:ext uri="{BB962C8B-B14F-4D97-AF65-F5344CB8AC3E}">
        <p14:creationId xmlns:p14="http://schemas.microsoft.com/office/powerpoint/2010/main" val="429303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Pre-Screening Protocol Opened in the first Quarter of 2017.</a:t>
            </a:r>
          </a:p>
          <a:p>
            <a:endParaRPr lang="en-US" dirty="0"/>
          </a:p>
          <a:p>
            <a:endParaRPr lang="en-US" dirty="0"/>
          </a:p>
        </p:txBody>
      </p:sp>
      <p:sp>
        <p:nvSpPr>
          <p:cNvPr id="4" name="Slide Number Placeholder 3"/>
          <p:cNvSpPr>
            <a:spLocks noGrp="1"/>
          </p:cNvSpPr>
          <p:nvPr>
            <p:ph type="sldNum" sz="quarter" idx="5"/>
          </p:nvPr>
        </p:nvSpPr>
        <p:spPr/>
        <p:txBody>
          <a:bodyPr/>
          <a:lstStyle/>
          <a:p>
            <a:fld id="{BC2C9B5A-FDE3-420C-BB24-D71010BC2865}" type="slidenum">
              <a:rPr lang="en-US" smtClean="0"/>
              <a:t>9</a:t>
            </a:fld>
            <a:endParaRPr lang="en-US" dirty="0"/>
          </a:p>
        </p:txBody>
      </p:sp>
    </p:spTree>
    <p:extLst>
      <p:ext uri="{BB962C8B-B14F-4D97-AF65-F5344CB8AC3E}">
        <p14:creationId xmlns:p14="http://schemas.microsoft.com/office/powerpoint/2010/main" val="204528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system like REDCap™ - ability to run reports to extract #s for reporting purposes.</a:t>
            </a:r>
          </a:p>
          <a:p>
            <a:endParaRPr lang="en-US" dirty="0"/>
          </a:p>
          <a:p>
            <a:r>
              <a:rPr lang="en-US" dirty="0"/>
              <a:t># enrolled + Screen Failure: Due to insufficient tissue/low specimen quality; study I/E Screening Criteria (e.g. lab values, CT scan results--</a:t>
            </a:r>
            <a:r>
              <a:rPr lang="en-US" dirty="0" err="1"/>
              <a:t>mets</a:t>
            </a:r>
            <a:r>
              <a:rPr lang="en-US" dirty="0"/>
              <a:t>)</a:t>
            </a:r>
          </a:p>
        </p:txBody>
      </p:sp>
      <p:sp>
        <p:nvSpPr>
          <p:cNvPr id="4" name="Slide Number Placeholder 3"/>
          <p:cNvSpPr>
            <a:spLocks noGrp="1"/>
          </p:cNvSpPr>
          <p:nvPr>
            <p:ph type="sldNum" sz="quarter" idx="5"/>
          </p:nvPr>
        </p:nvSpPr>
        <p:spPr/>
        <p:txBody>
          <a:bodyPr/>
          <a:lstStyle/>
          <a:p>
            <a:fld id="{BC2C9B5A-FDE3-420C-BB24-D71010BC2865}" type="slidenum">
              <a:rPr lang="en-US" smtClean="0"/>
              <a:t>10</a:t>
            </a:fld>
            <a:endParaRPr lang="en-US" dirty="0"/>
          </a:p>
        </p:txBody>
      </p:sp>
    </p:spTree>
    <p:extLst>
      <p:ext uri="{BB962C8B-B14F-4D97-AF65-F5344CB8AC3E}">
        <p14:creationId xmlns:p14="http://schemas.microsoft.com/office/powerpoint/2010/main" val="403629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can be access with the link.</a:t>
            </a:r>
          </a:p>
          <a:p>
            <a:endParaRPr lang="en-US" dirty="0"/>
          </a:p>
          <a:p>
            <a:r>
              <a:rPr lang="en-US" dirty="0"/>
              <a:t>Will need to request access for any individual utilizing the PSP. Can only be accessed on the VA server. </a:t>
            </a:r>
          </a:p>
          <a:p>
            <a:r>
              <a:rPr lang="en-US" dirty="0"/>
              <a:t>Great tool to use to discuss potential patients, have all the information easily accessible and able to update in real time. </a:t>
            </a:r>
          </a:p>
        </p:txBody>
      </p:sp>
      <p:sp>
        <p:nvSpPr>
          <p:cNvPr id="4" name="Slide Number Placeholder 3"/>
          <p:cNvSpPr>
            <a:spLocks noGrp="1"/>
          </p:cNvSpPr>
          <p:nvPr>
            <p:ph type="sldNum" sz="quarter" idx="5"/>
          </p:nvPr>
        </p:nvSpPr>
        <p:spPr/>
        <p:txBody>
          <a:bodyPr/>
          <a:lstStyle/>
          <a:p>
            <a:fld id="{BC2C9B5A-FDE3-420C-BB24-D71010BC2865}" type="slidenum">
              <a:rPr lang="en-US" smtClean="0"/>
              <a:t>11</a:t>
            </a:fld>
            <a:endParaRPr lang="en-US" dirty="0"/>
          </a:p>
        </p:txBody>
      </p:sp>
    </p:spTree>
    <p:extLst>
      <p:ext uri="{BB962C8B-B14F-4D97-AF65-F5344CB8AC3E}">
        <p14:creationId xmlns:p14="http://schemas.microsoft.com/office/powerpoint/2010/main" val="187075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9B5A-FDE3-420C-BB24-D71010BC2865}" type="slidenum">
              <a:rPr lang="en-US" smtClean="0"/>
              <a:t>12</a:t>
            </a:fld>
            <a:endParaRPr lang="en-US" dirty="0"/>
          </a:p>
        </p:txBody>
      </p:sp>
    </p:spTree>
    <p:extLst>
      <p:ext uri="{BB962C8B-B14F-4D97-AF65-F5344CB8AC3E}">
        <p14:creationId xmlns:p14="http://schemas.microsoft.com/office/powerpoint/2010/main" val="294503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upload.wikimedia.org/wikipedia/en/e/ea/Yale_School_of_Medicine.png" TargetMode="External"/><Relationship Id="rId5" Type="http://schemas.openxmlformats.org/officeDocument/2006/relationships/image" Target="../media/image2.png"/><Relationship Id="rId4" Type="http://schemas.openxmlformats.org/officeDocument/2006/relationships/hyperlink" Target="//upload.wikimedia.org/wikipedia/commons/1/1e/US-DeptOfVeteransAffairs-Seal.sv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hacdwweb05.vha.med.va.gov/redcap_v8.4.5/DataExport/index.php?pid=5887&amp;report_id=12350"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mailto:Alicia.roy@va.gov" TargetMode="External"/><Relationship Id="rId2" Type="http://schemas.openxmlformats.org/officeDocument/2006/relationships/hyperlink" Target="mailto:Herta.chao@va.gov"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9F4E-F968-465B-B959-27C93167DED4}"/>
              </a:ext>
            </a:extLst>
          </p:cNvPr>
          <p:cNvSpPr>
            <a:spLocks noGrp="1"/>
          </p:cNvSpPr>
          <p:nvPr>
            <p:ph type="ctrTitle"/>
          </p:nvPr>
        </p:nvSpPr>
        <p:spPr>
          <a:xfrm>
            <a:off x="2374060" y="1166219"/>
            <a:ext cx="8915399" cy="2262781"/>
          </a:xfrm>
        </p:spPr>
        <p:txBody>
          <a:bodyPr>
            <a:normAutofit fontScale="90000"/>
          </a:bodyPr>
          <a:lstStyle/>
          <a:p>
            <a:pPr algn="ctr"/>
            <a:r>
              <a:rPr lang="en-US" dirty="0">
                <a:latin typeface="+mn-lt"/>
              </a:rPr>
              <a:t>Patient Pre-Screening for Clinical Trials: </a:t>
            </a:r>
            <a:br>
              <a:rPr lang="en-US" dirty="0">
                <a:latin typeface="+mn-lt"/>
              </a:rPr>
            </a:br>
            <a:r>
              <a:rPr lang="en-US" dirty="0">
                <a:latin typeface="+mn-lt"/>
              </a:rPr>
              <a:t>A Piece of the Puzzle</a:t>
            </a:r>
          </a:p>
        </p:txBody>
      </p:sp>
      <p:sp>
        <p:nvSpPr>
          <p:cNvPr id="3" name="Subtitle 2">
            <a:extLst>
              <a:ext uri="{FF2B5EF4-FFF2-40B4-BE49-F238E27FC236}">
                <a16:creationId xmlns:a16="http://schemas.microsoft.com/office/drawing/2014/main" id="{D200DFBD-DE28-4DE5-90E4-D5B0B7D3C609}"/>
              </a:ext>
            </a:extLst>
          </p:cNvPr>
          <p:cNvSpPr>
            <a:spLocks noGrp="1"/>
          </p:cNvSpPr>
          <p:nvPr>
            <p:ph type="subTitle" idx="1"/>
          </p:nvPr>
        </p:nvSpPr>
        <p:spPr>
          <a:xfrm>
            <a:off x="1999506" y="4662085"/>
            <a:ext cx="5063031" cy="1766179"/>
          </a:xfrm>
        </p:spPr>
        <p:txBody>
          <a:bodyPr>
            <a:normAutofit fontScale="25000" lnSpcReduction="20000"/>
          </a:bodyPr>
          <a:lstStyle/>
          <a:p>
            <a:pPr>
              <a:lnSpc>
                <a:spcPct val="120000"/>
              </a:lnSpc>
            </a:pPr>
            <a:r>
              <a:rPr lang="en-US" sz="8000" b="1" dirty="0">
                <a:latin typeface="+mj-lt"/>
              </a:rPr>
              <a:t>Alicia Roy, B.A.</a:t>
            </a:r>
            <a:r>
              <a:rPr lang="en-US" sz="8000" dirty="0">
                <a:latin typeface="+mj-lt"/>
              </a:rPr>
              <a:t>	</a:t>
            </a:r>
            <a:r>
              <a:rPr lang="en-US" sz="9600" dirty="0">
                <a:latin typeface="+mj-lt"/>
              </a:rPr>
              <a:t>			</a:t>
            </a:r>
          </a:p>
          <a:p>
            <a:pPr>
              <a:lnSpc>
                <a:spcPct val="120000"/>
              </a:lnSpc>
            </a:pPr>
            <a:r>
              <a:rPr lang="en-US" sz="6400" dirty="0">
                <a:latin typeface="+mj-lt"/>
              </a:rPr>
              <a:t>Research Health Science Specialist</a:t>
            </a:r>
          </a:p>
          <a:p>
            <a:pPr>
              <a:lnSpc>
                <a:spcPct val="120000"/>
              </a:lnSpc>
            </a:pPr>
            <a:r>
              <a:rPr lang="en-US" sz="8000" b="1" dirty="0">
                <a:latin typeface="+mj-lt"/>
              </a:rPr>
              <a:t>Herta Chao, M.D. Ph.D. </a:t>
            </a:r>
            <a:r>
              <a:rPr lang="en-US" sz="8000" dirty="0">
                <a:latin typeface="+mj-lt"/>
              </a:rPr>
              <a:t>	</a:t>
            </a:r>
          </a:p>
          <a:p>
            <a:pPr>
              <a:lnSpc>
                <a:spcPct val="120000"/>
              </a:lnSpc>
            </a:pPr>
            <a:r>
              <a:rPr lang="en-US" sz="6400" dirty="0">
                <a:latin typeface="+mj-lt"/>
              </a:rPr>
              <a:t>Attending Physician</a:t>
            </a:r>
          </a:p>
          <a:p>
            <a:pPr>
              <a:lnSpc>
                <a:spcPct val="120000"/>
              </a:lnSpc>
            </a:pPr>
            <a:r>
              <a:rPr lang="en-US" sz="6400" dirty="0">
                <a:latin typeface="+mj-lt"/>
              </a:rPr>
              <a:t>Associate Professor of Medical Oncology</a:t>
            </a:r>
            <a:r>
              <a:rPr lang="en-US" sz="8000" dirty="0">
                <a:latin typeface="Arial Nova" panose="020B0504020202020204" pitchFamily="34" charset="0"/>
              </a:rPr>
              <a:t>	</a:t>
            </a:r>
            <a:endParaRPr lang="en-US" sz="6400" dirty="0">
              <a:latin typeface="Arial Nova" panose="020B0504020202020204" pitchFamily="34" charset="0"/>
            </a:endParaRPr>
          </a:p>
          <a:p>
            <a:pPr>
              <a:lnSpc>
                <a:spcPct val="120000"/>
              </a:lnSpc>
            </a:pPr>
            <a:endParaRPr lang="en-US" sz="8000" dirty="0">
              <a:latin typeface="Arial Nova" panose="020B0504020202020204" pitchFamily="34" charset="0"/>
            </a:endParaRPr>
          </a:p>
          <a:p>
            <a:endParaRPr lang="en-US" sz="3600" dirty="0"/>
          </a:p>
        </p:txBody>
      </p:sp>
      <p:pic>
        <p:nvPicPr>
          <p:cNvPr id="5" name="Picture 4">
            <a:extLst>
              <a:ext uri="{FF2B5EF4-FFF2-40B4-BE49-F238E27FC236}">
                <a16:creationId xmlns:a16="http://schemas.microsoft.com/office/drawing/2014/main" id="{069446B5-9FD7-4BD5-AB71-C7193AFD57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4333" y1="11312" x2="15333" y2="10860"/>
                        <a14:foregroundMark x1="65333" y1="21719" x2="70667" y2="18552"/>
                        <a14:foregroundMark x1="67333" y1="18100" x2="68667" y2="17647"/>
                        <a14:foregroundMark x1="64667" y1="22172" x2="74000" y2="21719"/>
                        <a14:foregroundMark x1="13333" y1="12217" x2="21667" y2="11312"/>
                        <a14:backgroundMark x1="12333" y1="12670" x2="14333" y2="9050"/>
                        <a14:backgroundMark x1="75333" y1="19457" x2="75333" y2="20362"/>
                      </a14:backgroundRemoval>
                    </a14:imgEffect>
                  </a14:imgLayer>
                </a14:imgProps>
              </a:ext>
            </a:extLst>
          </a:blip>
          <a:stretch>
            <a:fillRect/>
          </a:stretch>
        </p:blipFill>
        <p:spPr>
          <a:xfrm>
            <a:off x="5352012" y="3429000"/>
            <a:ext cx="2397528" cy="1766179"/>
          </a:xfrm>
          <a:prstGeom prst="rect">
            <a:avLst/>
          </a:prstGeom>
        </p:spPr>
      </p:pic>
      <p:pic>
        <p:nvPicPr>
          <p:cNvPr id="6" name="Picture 27" descr="File:US-DeptOfVeteransAffairs-Seal.svg">
            <a:hlinkClick r:id="rId4"/>
            <a:extLst>
              <a:ext uri="{FF2B5EF4-FFF2-40B4-BE49-F238E27FC236}">
                <a16:creationId xmlns:a16="http://schemas.microsoft.com/office/drawing/2014/main" id="{9D4F8517-9133-4434-91C5-916E8CF9C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79" y="5248042"/>
            <a:ext cx="1298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File:Yale School of Medicine.png">
            <a:hlinkClick r:id="rId6"/>
            <a:extLst>
              <a:ext uri="{FF2B5EF4-FFF2-40B4-BE49-F238E27FC236}">
                <a16:creationId xmlns:a16="http://schemas.microsoft.com/office/drawing/2014/main" id="{3A22F61A-5CC4-45D1-B840-3A7711530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9290" y="5248042"/>
            <a:ext cx="10064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D884789-722E-4AA0-84B2-927D8056F96E}"/>
              </a:ext>
            </a:extLst>
          </p:cNvPr>
          <p:cNvSpPr txBox="1"/>
          <p:nvPr/>
        </p:nvSpPr>
        <p:spPr>
          <a:xfrm>
            <a:off x="6701590" y="5025073"/>
            <a:ext cx="3953713" cy="1754326"/>
          </a:xfrm>
          <a:prstGeom prst="rect">
            <a:avLst/>
          </a:prstGeom>
          <a:noFill/>
        </p:spPr>
        <p:txBody>
          <a:bodyPr wrap="square" rtlCol="0">
            <a:spAutoFit/>
          </a:bodyPr>
          <a:lstStyle/>
          <a:p>
            <a:r>
              <a:rPr lang="en-US" dirty="0">
                <a:solidFill>
                  <a:schemeClr val="accent1"/>
                </a:solidFill>
                <a:latin typeface="+mj-lt"/>
              </a:rPr>
              <a:t>VA Connecticut Healthcare System  </a:t>
            </a:r>
          </a:p>
          <a:p>
            <a:r>
              <a:rPr lang="en-US" dirty="0">
                <a:solidFill>
                  <a:schemeClr val="accent1"/>
                </a:solidFill>
                <a:latin typeface="+mj-lt"/>
              </a:rPr>
              <a:t> </a:t>
            </a:r>
          </a:p>
          <a:p>
            <a:r>
              <a:rPr lang="en-US" dirty="0">
                <a:solidFill>
                  <a:schemeClr val="accent1"/>
                </a:solidFill>
                <a:latin typeface="+mj-lt"/>
              </a:rPr>
              <a:t>Yale Comprehensive Cancer Center</a:t>
            </a:r>
          </a:p>
          <a:p>
            <a:endParaRPr lang="en-US" dirty="0"/>
          </a:p>
        </p:txBody>
      </p:sp>
    </p:spTree>
    <p:extLst>
      <p:ext uri="{BB962C8B-B14F-4D97-AF65-F5344CB8AC3E}">
        <p14:creationId xmlns:p14="http://schemas.microsoft.com/office/powerpoint/2010/main" val="246140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28D0-FF59-4F13-B457-536AA9307961}"/>
              </a:ext>
            </a:extLst>
          </p:cNvPr>
          <p:cNvSpPr>
            <a:spLocks noGrp="1"/>
          </p:cNvSpPr>
          <p:nvPr>
            <p:ph type="title"/>
          </p:nvPr>
        </p:nvSpPr>
        <p:spPr/>
        <p:txBody>
          <a:bodyPr>
            <a:normAutofit/>
          </a:bodyPr>
          <a:lstStyle/>
          <a:p>
            <a:r>
              <a:rPr lang="en-US" sz="4000" dirty="0"/>
              <a:t>VACT Cancer Center PSP Report</a:t>
            </a:r>
          </a:p>
        </p:txBody>
      </p:sp>
      <p:graphicFrame>
        <p:nvGraphicFramePr>
          <p:cNvPr id="4" name="Content Placeholder 3">
            <a:extLst>
              <a:ext uri="{FF2B5EF4-FFF2-40B4-BE49-F238E27FC236}">
                <a16:creationId xmlns:a16="http://schemas.microsoft.com/office/drawing/2014/main" id="{71C6F6BB-E44A-4EAB-AD37-55FE30F6C1B3}"/>
              </a:ext>
            </a:extLst>
          </p:cNvPr>
          <p:cNvGraphicFramePr>
            <a:graphicFrameLocks noGrp="1"/>
          </p:cNvGraphicFramePr>
          <p:nvPr>
            <p:ph idx="1"/>
            <p:extLst>
              <p:ext uri="{D42A27DB-BD31-4B8C-83A1-F6EECF244321}">
                <p14:modId xmlns:p14="http://schemas.microsoft.com/office/powerpoint/2010/main" val="355845420"/>
              </p:ext>
            </p:extLst>
          </p:nvPr>
        </p:nvGraphicFramePr>
        <p:xfrm>
          <a:off x="2456866" y="1471863"/>
          <a:ext cx="8915400" cy="3952240"/>
        </p:xfrm>
        <a:graphic>
          <a:graphicData uri="http://schemas.openxmlformats.org/drawingml/2006/table">
            <a:tbl>
              <a:tblPr firstRow="1" bandRow="1">
                <a:tableStyleId>{5C22544A-7EE6-4342-B048-85BDC9FD1C3A}</a:tableStyleId>
              </a:tblPr>
              <a:tblGrid>
                <a:gridCol w="2500145">
                  <a:extLst>
                    <a:ext uri="{9D8B030D-6E8A-4147-A177-3AD203B41FA5}">
                      <a16:colId xmlns:a16="http://schemas.microsoft.com/office/drawing/2014/main" val="274371889"/>
                    </a:ext>
                  </a:extLst>
                </a:gridCol>
                <a:gridCol w="1957555">
                  <a:extLst>
                    <a:ext uri="{9D8B030D-6E8A-4147-A177-3AD203B41FA5}">
                      <a16:colId xmlns:a16="http://schemas.microsoft.com/office/drawing/2014/main" val="440699076"/>
                    </a:ext>
                  </a:extLst>
                </a:gridCol>
                <a:gridCol w="2228850">
                  <a:extLst>
                    <a:ext uri="{9D8B030D-6E8A-4147-A177-3AD203B41FA5}">
                      <a16:colId xmlns:a16="http://schemas.microsoft.com/office/drawing/2014/main" val="4245775264"/>
                    </a:ext>
                  </a:extLst>
                </a:gridCol>
                <a:gridCol w="2228850">
                  <a:extLst>
                    <a:ext uri="{9D8B030D-6E8A-4147-A177-3AD203B41FA5}">
                      <a16:colId xmlns:a16="http://schemas.microsoft.com/office/drawing/2014/main" val="3223263456"/>
                    </a:ext>
                  </a:extLst>
                </a:gridCol>
              </a:tblGrid>
              <a:tr h="370840">
                <a:tc>
                  <a:txBody>
                    <a:bodyPr/>
                    <a:lstStyle/>
                    <a:p>
                      <a:endParaRPr lang="en-US" dirty="0"/>
                    </a:p>
                  </a:txBody>
                  <a:tcPr/>
                </a:tc>
                <a:tc>
                  <a:txBody>
                    <a:bodyPr/>
                    <a:lstStyle/>
                    <a:p>
                      <a:pPr algn="ctr"/>
                      <a:r>
                        <a:rPr lang="en-US" dirty="0"/>
                        <a:t>2017</a:t>
                      </a:r>
                    </a:p>
                  </a:txBody>
                  <a:tcPr anchor="ctr"/>
                </a:tc>
                <a:tc>
                  <a:txBody>
                    <a:bodyPr/>
                    <a:lstStyle/>
                    <a:p>
                      <a:pPr algn="ctr"/>
                      <a:r>
                        <a:rPr lang="en-US" dirty="0"/>
                        <a:t>2018</a:t>
                      </a:r>
                    </a:p>
                  </a:txBody>
                  <a:tcPr anchor="ctr"/>
                </a:tc>
                <a:tc>
                  <a:txBody>
                    <a:bodyPr/>
                    <a:lstStyle/>
                    <a:p>
                      <a:pPr algn="ctr"/>
                      <a:r>
                        <a:rPr lang="en-US" dirty="0"/>
                        <a:t>2019</a:t>
                      </a:r>
                    </a:p>
                  </a:txBody>
                  <a:tcPr anchor="ctr"/>
                </a:tc>
                <a:extLst>
                  <a:ext uri="{0D108BD9-81ED-4DB2-BD59-A6C34878D82A}">
                    <a16:rowId xmlns:a16="http://schemas.microsoft.com/office/drawing/2014/main" val="2668678761"/>
                  </a:ext>
                </a:extLst>
              </a:tr>
              <a:tr h="370840">
                <a:tc>
                  <a:txBody>
                    <a:bodyPr/>
                    <a:lstStyle/>
                    <a:p>
                      <a:r>
                        <a:rPr lang="en-US" dirty="0"/>
                        <a:t># New Pre-Screened</a:t>
                      </a:r>
                    </a:p>
                  </a:txBody>
                  <a:tcPr/>
                </a:tc>
                <a:tc>
                  <a:txBody>
                    <a:bodyPr/>
                    <a:lstStyle/>
                    <a:p>
                      <a:pPr algn="ctr"/>
                      <a:r>
                        <a:rPr lang="en-US" dirty="0"/>
                        <a:t>2509</a:t>
                      </a:r>
                    </a:p>
                  </a:txBody>
                  <a:tcPr anchor="ctr"/>
                </a:tc>
                <a:tc>
                  <a:txBody>
                    <a:bodyPr/>
                    <a:lstStyle/>
                    <a:p>
                      <a:pPr algn="ctr"/>
                      <a:r>
                        <a:rPr lang="en-US" dirty="0"/>
                        <a:t>2034</a:t>
                      </a:r>
                    </a:p>
                  </a:txBody>
                  <a:tcPr anchor="ctr"/>
                </a:tc>
                <a:tc>
                  <a:txBody>
                    <a:bodyPr/>
                    <a:lstStyle/>
                    <a:p>
                      <a:pPr algn="ctr"/>
                      <a:r>
                        <a:rPr lang="en-US" dirty="0"/>
                        <a:t>416</a:t>
                      </a:r>
                    </a:p>
                  </a:txBody>
                  <a:tcPr anchor="ctr"/>
                </a:tc>
                <a:extLst>
                  <a:ext uri="{0D108BD9-81ED-4DB2-BD59-A6C34878D82A}">
                    <a16:rowId xmlns:a16="http://schemas.microsoft.com/office/drawing/2014/main" val="1174317084"/>
                  </a:ext>
                </a:extLst>
              </a:tr>
              <a:tr h="313088">
                <a:tc>
                  <a:txBody>
                    <a:bodyPr/>
                    <a:lstStyle/>
                    <a:p>
                      <a:pPr algn="l"/>
                      <a:r>
                        <a:rPr lang="en-US" dirty="0"/>
                        <a:t># Potential Patients Identified </a:t>
                      </a:r>
                    </a:p>
                  </a:txBody>
                  <a:tcPr anchor="ctr"/>
                </a:tc>
                <a:tc>
                  <a:txBody>
                    <a:bodyPr/>
                    <a:lstStyle/>
                    <a:p>
                      <a:pPr algn="ctr"/>
                      <a:r>
                        <a:rPr lang="en-US" dirty="0"/>
                        <a:t>482</a:t>
                      </a:r>
                    </a:p>
                  </a:txBody>
                  <a:tcPr anchor="ctr"/>
                </a:tc>
                <a:tc>
                  <a:txBody>
                    <a:bodyPr/>
                    <a:lstStyle/>
                    <a:p>
                      <a:pPr algn="ctr"/>
                      <a:r>
                        <a:rPr lang="en-US" dirty="0"/>
                        <a:t>614</a:t>
                      </a:r>
                    </a:p>
                  </a:txBody>
                  <a:tcPr anchor="ctr"/>
                </a:tc>
                <a:tc>
                  <a:txBody>
                    <a:bodyPr/>
                    <a:lstStyle/>
                    <a:p>
                      <a:pPr algn="ctr"/>
                      <a:r>
                        <a:rPr lang="en-US" dirty="0"/>
                        <a:t>186</a:t>
                      </a:r>
                    </a:p>
                  </a:txBody>
                  <a:tcPr anchor="ctr"/>
                </a:tc>
                <a:extLst>
                  <a:ext uri="{0D108BD9-81ED-4DB2-BD59-A6C34878D82A}">
                    <a16:rowId xmlns:a16="http://schemas.microsoft.com/office/drawing/2014/main" val="211235582"/>
                  </a:ext>
                </a:extLst>
              </a:tr>
              <a:tr h="370840">
                <a:tc>
                  <a:txBody>
                    <a:bodyPr/>
                    <a:lstStyle/>
                    <a:p>
                      <a:pPr algn="l"/>
                      <a:r>
                        <a:rPr lang="en-US" dirty="0"/>
                        <a:t># met basic I/E criteria before ICF + trial screening procedures (e.g. CT)</a:t>
                      </a:r>
                    </a:p>
                  </a:txBody>
                  <a:tcPr/>
                </a:tc>
                <a:tc>
                  <a:txBody>
                    <a:bodyPr/>
                    <a:lstStyle/>
                    <a:p>
                      <a:pPr algn="ctr"/>
                      <a:r>
                        <a:rPr lang="en-US" dirty="0"/>
                        <a:t>236*</a:t>
                      </a:r>
                    </a:p>
                  </a:txBody>
                  <a:tcPr anchor="ctr"/>
                </a:tc>
                <a:tc>
                  <a:txBody>
                    <a:bodyPr/>
                    <a:lstStyle/>
                    <a:p>
                      <a:pPr algn="ctr"/>
                      <a:r>
                        <a:rPr lang="en-US" dirty="0"/>
                        <a:t>432*</a:t>
                      </a:r>
                    </a:p>
                  </a:txBody>
                  <a:tcPr anchor="ctr"/>
                </a:tc>
                <a:tc>
                  <a:txBody>
                    <a:bodyPr/>
                    <a:lstStyle/>
                    <a:p>
                      <a:pPr algn="ctr"/>
                      <a:r>
                        <a:rPr lang="en-US" dirty="0"/>
                        <a:t>88*</a:t>
                      </a:r>
                    </a:p>
                  </a:txBody>
                  <a:tcPr anchor="ctr"/>
                </a:tc>
                <a:extLst>
                  <a:ext uri="{0D108BD9-81ED-4DB2-BD59-A6C34878D82A}">
                    <a16:rowId xmlns:a16="http://schemas.microsoft.com/office/drawing/2014/main" val="2368276328"/>
                  </a:ext>
                </a:extLst>
              </a:tr>
              <a:tr h="370840">
                <a:tc>
                  <a:txBody>
                    <a:bodyPr/>
                    <a:lstStyle/>
                    <a:p>
                      <a:pPr algn="l"/>
                      <a:r>
                        <a:rPr lang="en-US" dirty="0"/>
                        <a:t># enrolled</a:t>
                      </a:r>
                    </a:p>
                  </a:txBody>
                  <a:tcPr/>
                </a:tc>
                <a:tc>
                  <a:txBody>
                    <a:bodyPr/>
                    <a:lstStyle/>
                    <a:p>
                      <a:pPr algn="ctr"/>
                      <a:r>
                        <a:rPr lang="en-US" dirty="0"/>
                        <a:t>159</a:t>
                      </a:r>
                    </a:p>
                  </a:txBody>
                  <a:tcPr/>
                </a:tc>
                <a:tc>
                  <a:txBody>
                    <a:bodyPr/>
                    <a:lstStyle/>
                    <a:p>
                      <a:pPr algn="ctr"/>
                      <a:r>
                        <a:rPr lang="en-US" dirty="0"/>
                        <a:t>238</a:t>
                      </a:r>
                    </a:p>
                  </a:txBody>
                  <a:tcPr/>
                </a:tc>
                <a:tc>
                  <a:txBody>
                    <a:bodyPr/>
                    <a:lstStyle/>
                    <a:p>
                      <a:pPr algn="ctr"/>
                      <a:r>
                        <a:rPr lang="en-US" dirty="0"/>
                        <a:t>42</a:t>
                      </a:r>
                    </a:p>
                  </a:txBody>
                  <a:tcPr/>
                </a:tc>
                <a:extLst>
                  <a:ext uri="{0D108BD9-81ED-4DB2-BD59-A6C34878D82A}">
                    <a16:rowId xmlns:a16="http://schemas.microsoft.com/office/drawing/2014/main" val="494211491"/>
                  </a:ext>
                </a:extLst>
              </a:tr>
              <a:tr h="370840">
                <a:tc>
                  <a:txBody>
                    <a:bodyPr/>
                    <a:lstStyle/>
                    <a:p>
                      <a:pPr algn="l"/>
                      <a:r>
                        <a:rPr lang="en-US" dirty="0"/>
                        <a:t># not interested</a:t>
                      </a:r>
                    </a:p>
                  </a:txBody>
                  <a:tcPr/>
                </a:tc>
                <a:tc>
                  <a:txBody>
                    <a:bodyPr/>
                    <a:lstStyle/>
                    <a:p>
                      <a:pPr algn="ctr"/>
                      <a:r>
                        <a:rPr lang="en-US" dirty="0"/>
                        <a:t>38</a:t>
                      </a:r>
                    </a:p>
                  </a:txBody>
                  <a:tcPr/>
                </a:tc>
                <a:tc>
                  <a:txBody>
                    <a:bodyPr/>
                    <a:lstStyle/>
                    <a:p>
                      <a:pPr algn="ctr"/>
                      <a:r>
                        <a:rPr lang="en-US" dirty="0"/>
                        <a:t>81</a:t>
                      </a:r>
                    </a:p>
                  </a:txBody>
                  <a:tcPr/>
                </a:tc>
                <a:tc>
                  <a:txBody>
                    <a:bodyPr/>
                    <a:lstStyle/>
                    <a:p>
                      <a:pPr algn="ctr"/>
                      <a:r>
                        <a:rPr lang="en-US" dirty="0"/>
                        <a:t>30</a:t>
                      </a:r>
                    </a:p>
                  </a:txBody>
                  <a:tcPr/>
                </a:tc>
                <a:extLst>
                  <a:ext uri="{0D108BD9-81ED-4DB2-BD59-A6C34878D82A}">
                    <a16:rowId xmlns:a16="http://schemas.microsoft.com/office/drawing/2014/main" val="681997617"/>
                  </a:ext>
                </a:extLst>
              </a:tr>
              <a:tr h="370840">
                <a:tc>
                  <a:txBody>
                    <a:bodyPr/>
                    <a:lstStyle/>
                    <a:p>
                      <a:pPr algn="l"/>
                      <a:r>
                        <a:rPr lang="en-US" dirty="0"/>
                        <a:t># enrolled + Screen Failure</a:t>
                      </a:r>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t>0</a:t>
                      </a:r>
                    </a:p>
                  </a:txBody>
                  <a:tcPr/>
                </a:tc>
                <a:extLst>
                  <a:ext uri="{0D108BD9-81ED-4DB2-BD59-A6C34878D82A}">
                    <a16:rowId xmlns:a16="http://schemas.microsoft.com/office/drawing/2014/main" val="3294022931"/>
                  </a:ext>
                </a:extLst>
              </a:tr>
            </a:tbl>
          </a:graphicData>
        </a:graphic>
      </p:graphicFrame>
      <p:sp>
        <p:nvSpPr>
          <p:cNvPr id="3" name="TextBox 2">
            <a:extLst>
              <a:ext uri="{FF2B5EF4-FFF2-40B4-BE49-F238E27FC236}">
                <a16:creationId xmlns:a16="http://schemas.microsoft.com/office/drawing/2014/main" id="{65142E4D-79C3-401E-87C5-3730BFFF6802}"/>
              </a:ext>
            </a:extLst>
          </p:cNvPr>
          <p:cNvSpPr txBox="1"/>
          <p:nvPr/>
        </p:nvSpPr>
        <p:spPr>
          <a:xfrm>
            <a:off x="2323728" y="5790195"/>
            <a:ext cx="4503156" cy="646331"/>
          </a:xfrm>
          <a:prstGeom prst="rect">
            <a:avLst/>
          </a:prstGeom>
          <a:noFill/>
        </p:spPr>
        <p:txBody>
          <a:bodyPr wrap="none" rtlCol="0">
            <a:spAutoFit/>
          </a:bodyPr>
          <a:lstStyle/>
          <a:p>
            <a:r>
              <a:rPr lang="en-US" dirty="0"/>
              <a:t>* Some patients are still being followed</a:t>
            </a:r>
          </a:p>
          <a:p>
            <a:r>
              <a:rPr lang="en-US" dirty="0"/>
              <a:t> </a:t>
            </a:r>
          </a:p>
        </p:txBody>
      </p:sp>
    </p:spTree>
    <p:extLst>
      <p:ext uri="{BB962C8B-B14F-4D97-AF65-F5344CB8AC3E}">
        <p14:creationId xmlns:p14="http://schemas.microsoft.com/office/powerpoint/2010/main" val="231973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FE48-AE50-4619-B6C9-7944D3CFD9A5}"/>
              </a:ext>
            </a:extLst>
          </p:cNvPr>
          <p:cNvSpPr>
            <a:spLocks noGrp="1"/>
          </p:cNvSpPr>
          <p:nvPr>
            <p:ph type="title"/>
          </p:nvPr>
        </p:nvSpPr>
        <p:spPr>
          <a:xfrm>
            <a:off x="1506517" y="135915"/>
            <a:ext cx="8915399" cy="1601893"/>
          </a:xfrm>
        </p:spPr>
        <p:txBody>
          <a:bodyPr/>
          <a:lstStyle/>
          <a:p>
            <a:pPr algn="ctr"/>
            <a:r>
              <a:rPr lang="en-US" dirty="0"/>
              <a:t>Using REDCap™</a:t>
            </a:r>
          </a:p>
        </p:txBody>
      </p:sp>
      <p:sp>
        <p:nvSpPr>
          <p:cNvPr id="4" name="Rectangle 3">
            <a:extLst>
              <a:ext uri="{FF2B5EF4-FFF2-40B4-BE49-F238E27FC236}">
                <a16:creationId xmlns:a16="http://schemas.microsoft.com/office/drawing/2014/main" id="{302B35E7-5363-47D2-A703-3179FE332367}"/>
              </a:ext>
            </a:extLst>
          </p:cNvPr>
          <p:cNvSpPr/>
          <p:nvPr/>
        </p:nvSpPr>
        <p:spPr>
          <a:xfrm>
            <a:off x="2305943" y="5825270"/>
            <a:ext cx="9045325" cy="646331"/>
          </a:xfrm>
          <a:prstGeom prst="rect">
            <a:avLst/>
          </a:prstGeom>
        </p:spPr>
        <p:txBody>
          <a:bodyPr wrap="square">
            <a:spAutoFit/>
          </a:bodyPr>
          <a:lstStyle/>
          <a:p>
            <a:r>
              <a:rPr lang="en-US" dirty="0">
                <a:hlinkClick r:id="rId3"/>
              </a:rPr>
              <a:t>https://vhacdwweb05.vha.med.va.gov/redcap_v8.4.5/DataExport/index.php?pid=5887&amp;report_id=12350</a:t>
            </a:r>
            <a:endParaRPr lang="en-US" dirty="0"/>
          </a:p>
        </p:txBody>
      </p:sp>
      <p:pic>
        <p:nvPicPr>
          <p:cNvPr id="3" name="Picture 2">
            <a:extLst>
              <a:ext uri="{FF2B5EF4-FFF2-40B4-BE49-F238E27FC236}">
                <a16:creationId xmlns:a16="http://schemas.microsoft.com/office/drawing/2014/main" id="{B0266987-3E2E-4E63-B196-2D281E67A7E6}"/>
              </a:ext>
            </a:extLst>
          </p:cNvPr>
          <p:cNvPicPr>
            <a:picLocks noChangeAspect="1"/>
          </p:cNvPicPr>
          <p:nvPr/>
        </p:nvPicPr>
        <p:blipFill>
          <a:blip r:embed="rId4"/>
          <a:stretch>
            <a:fillRect/>
          </a:stretch>
        </p:blipFill>
        <p:spPr>
          <a:xfrm>
            <a:off x="2305943" y="1725745"/>
            <a:ext cx="8000001" cy="3892046"/>
          </a:xfrm>
          <a:prstGeom prst="rect">
            <a:avLst/>
          </a:prstGeom>
        </p:spPr>
      </p:pic>
      <p:sp>
        <p:nvSpPr>
          <p:cNvPr id="5" name="Rectangle 4">
            <a:extLst>
              <a:ext uri="{FF2B5EF4-FFF2-40B4-BE49-F238E27FC236}">
                <a16:creationId xmlns:a16="http://schemas.microsoft.com/office/drawing/2014/main" id="{1FCBBDC0-648B-4230-ACED-FF2450A18313}"/>
              </a:ext>
            </a:extLst>
          </p:cNvPr>
          <p:cNvSpPr/>
          <p:nvPr/>
        </p:nvSpPr>
        <p:spPr>
          <a:xfrm>
            <a:off x="1098945" y="1340845"/>
            <a:ext cx="10414000" cy="369332"/>
          </a:xfrm>
          <a:prstGeom prst="rect">
            <a:avLst/>
          </a:prstGeom>
        </p:spPr>
        <p:txBody>
          <a:bodyPr wrap="square">
            <a:spAutoFit/>
          </a:bodyPr>
          <a:lstStyle/>
          <a:p>
            <a:r>
              <a:rPr lang="en-US" dirty="0"/>
              <a:t>(Research Electronic Data Capture), hosted by the VA Information Resource Center (VIREC)</a:t>
            </a:r>
          </a:p>
        </p:txBody>
      </p:sp>
    </p:spTree>
    <p:extLst>
      <p:ext uri="{BB962C8B-B14F-4D97-AF65-F5344CB8AC3E}">
        <p14:creationId xmlns:p14="http://schemas.microsoft.com/office/powerpoint/2010/main" val="313023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B7236-4CD3-4AAC-815C-36BB6449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403" y="145273"/>
            <a:ext cx="10801483" cy="6615908"/>
          </a:xfrm>
          <a:prstGeom prst="rect">
            <a:avLst/>
          </a:prstGeom>
        </p:spPr>
      </p:pic>
      <p:pic>
        <p:nvPicPr>
          <p:cNvPr id="7" name="Graphic 6" descr="Line Arrow: Straight">
            <a:extLst>
              <a:ext uri="{FF2B5EF4-FFF2-40B4-BE49-F238E27FC236}">
                <a16:creationId xmlns:a16="http://schemas.microsoft.com/office/drawing/2014/main" id="{63E65242-39DF-4ED1-B336-5B9E9E8E24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61365" y="2538827"/>
            <a:ext cx="1108037" cy="914400"/>
          </a:xfrm>
          <a:prstGeom prst="rect">
            <a:avLst/>
          </a:prstGeom>
        </p:spPr>
      </p:pic>
      <p:sp>
        <p:nvSpPr>
          <p:cNvPr id="8" name="Oval 7">
            <a:extLst>
              <a:ext uri="{FF2B5EF4-FFF2-40B4-BE49-F238E27FC236}">
                <a16:creationId xmlns:a16="http://schemas.microsoft.com/office/drawing/2014/main" id="{D21C17DB-C6D8-440B-BAC6-345C772FF55A}"/>
              </a:ext>
            </a:extLst>
          </p:cNvPr>
          <p:cNvSpPr/>
          <p:nvPr/>
        </p:nvSpPr>
        <p:spPr>
          <a:xfrm>
            <a:off x="1354933" y="2840041"/>
            <a:ext cx="1290917" cy="31197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ne Arrow: Straight">
            <a:extLst>
              <a:ext uri="{FF2B5EF4-FFF2-40B4-BE49-F238E27FC236}">
                <a16:creationId xmlns:a16="http://schemas.microsoft.com/office/drawing/2014/main" id="{D3181980-FAC5-49A7-AB5C-D480D69184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99873" y="2538827"/>
            <a:ext cx="1108037" cy="914400"/>
          </a:xfrm>
          <a:prstGeom prst="rect">
            <a:avLst/>
          </a:prstGeom>
        </p:spPr>
      </p:pic>
    </p:spTree>
    <p:extLst>
      <p:ext uri="{BB962C8B-B14F-4D97-AF65-F5344CB8AC3E}">
        <p14:creationId xmlns:p14="http://schemas.microsoft.com/office/powerpoint/2010/main" val="323861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8117F-CBBD-45EB-9226-687C7084D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50" y="271480"/>
            <a:ext cx="8763737" cy="2763819"/>
          </a:xfrm>
          <a:prstGeom prst="rect">
            <a:avLst/>
          </a:prstGeom>
        </p:spPr>
      </p:pic>
      <p:pic>
        <p:nvPicPr>
          <p:cNvPr id="9" name="Picture 8">
            <a:extLst>
              <a:ext uri="{FF2B5EF4-FFF2-40B4-BE49-F238E27FC236}">
                <a16:creationId xmlns:a16="http://schemas.microsoft.com/office/drawing/2014/main" id="{4D52FCAD-4780-4607-ABAE-793721242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571" y="4072622"/>
            <a:ext cx="4384012" cy="2676881"/>
          </a:xfrm>
          <a:prstGeom prst="rect">
            <a:avLst/>
          </a:prstGeom>
        </p:spPr>
      </p:pic>
      <p:pic>
        <p:nvPicPr>
          <p:cNvPr id="2" name="Picture 1">
            <a:extLst>
              <a:ext uri="{FF2B5EF4-FFF2-40B4-BE49-F238E27FC236}">
                <a16:creationId xmlns:a16="http://schemas.microsoft.com/office/drawing/2014/main" id="{07848835-1BCC-45F6-99F2-29A6061DEF16}"/>
              </a:ext>
            </a:extLst>
          </p:cNvPr>
          <p:cNvPicPr>
            <a:picLocks noChangeAspect="1"/>
          </p:cNvPicPr>
          <p:nvPr/>
        </p:nvPicPr>
        <p:blipFill>
          <a:blip r:embed="rId5"/>
          <a:stretch>
            <a:fillRect/>
          </a:stretch>
        </p:blipFill>
        <p:spPr>
          <a:xfrm>
            <a:off x="371197" y="3041727"/>
            <a:ext cx="7591425" cy="933450"/>
          </a:xfrm>
          <a:prstGeom prst="rect">
            <a:avLst/>
          </a:prstGeom>
        </p:spPr>
      </p:pic>
      <p:cxnSp>
        <p:nvCxnSpPr>
          <p:cNvPr id="14" name="Straight Arrow Connector 13">
            <a:extLst>
              <a:ext uri="{FF2B5EF4-FFF2-40B4-BE49-F238E27FC236}">
                <a16:creationId xmlns:a16="http://schemas.microsoft.com/office/drawing/2014/main" id="{5115B722-1749-4689-A4C7-99A4E5BEFEC0}"/>
              </a:ext>
            </a:extLst>
          </p:cNvPr>
          <p:cNvCxnSpPr/>
          <p:nvPr/>
        </p:nvCxnSpPr>
        <p:spPr>
          <a:xfrm>
            <a:off x="2374900" y="3302000"/>
            <a:ext cx="2171700" cy="128270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4F262498-3CDD-453C-A2F6-695357582A21}"/>
              </a:ext>
            </a:extLst>
          </p:cNvPr>
          <p:cNvSpPr/>
          <p:nvPr/>
        </p:nvSpPr>
        <p:spPr>
          <a:xfrm>
            <a:off x="977900" y="2527300"/>
            <a:ext cx="1701800" cy="7747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8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A3AE-6755-4E7F-8CD7-BB076F1203D6}"/>
              </a:ext>
            </a:extLst>
          </p:cNvPr>
          <p:cNvSpPr>
            <a:spLocks noGrp="1"/>
          </p:cNvSpPr>
          <p:nvPr>
            <p:ph type="title"/>
          </p:nvPr>
        </p:nvSpPr>
        <p:spPr>
          <a:xfrm>
            <a:off x="2491324" y="319310"/>
            <a:ext cx="8911687" cy="1280890"/>
          </a:xfrm>
        </p:spPr>
        <p:txBody>
          <a:bodyPr/>
          <a:lstStyle/>
          <a:p>
            <a:r>
              <a:rPr lang="en-US" dirty="0"/>
              <a:t>Pre-Screening Medical Chart Review</a:t>
            </a:r>
          </a:p>
        </p:txBody>
      </p:sp>
      <p:sp>
        <p:nvSpPr>
          <p:cNvPr id="3" name="Content Placeholder 2">
            <a:extLst>
              <a:ext uri="{FF2B5EF4-FFF2-40B4-BE49-F238E27FC236}">
                <a16:creationId xmlns:a16="http://schemas.microsoft.com/office/drawing/2014/main" id="{2482DF8E-8226-4318-B162-04E213C554E5}"/>
              </a:ext>
            </a:extLst>
          </p:cNvPr>
          <p:cNvSpPr>
            <a:spLocks noGrp="1"/>
          </p:cNvSpPr>
          <p:nvPr>
            <p:ph sz="half" idx="1"/>
          </p:nvPr>
        </p:nvSpPr>
        <p:spPr>
          <a:xfrm>
            <a:off x="1737794" y="962425"/>
            <a:ext cx="5375262" cy="3777622"/>
          </a:xfrm>
        </p:spPr>
        <p:txBody>
          <a:bodyPr>
            <a:normAutofit/>
          </a:bodyPr>
          <a:lstStyle/>
          <a:p>
            <a:r>
              <a:rPr lang="en-US" dirty="0"/>
              <a:t>Partial Pre-Screen:</a:t>
            </a:r>
          </a:p>
          <a:p>
            <a:pPr lvl="1"/>
            <a:r>
              <a:rPr lang="en-US" dirty="0"/>
              <a:t>Demographics</a:t>
            </a:r>
          </a:p>
          <a:p>
            <a:pPr lvl="1"/>
            <a:r>
              <a:rPr lang="en-US" dirty="0"/>
              <a:t>Where Patient was Identified</a:t>
            </a:r>
          </a:p>
          <a:p>
            <a:pPr lvl="1"/>
            <a:r>
              <a:rPr lang="en-US" dirty="0"/>
              <a:t>Disease</a:t>
            </a:r>
          </a:p>
          <a:p>
            <a:pPr lvl="1"/>
            <a:r>
              <a:rPr lang="en-US" dirty="0"/>
              <a:t>History of Smoking</a:t>
            </a:r>
          </a:p>
          <a:p>
            <a:pPr lvl="1"/>
            <a:r>
              <a:rPr lang="en-US" dirty="0"/>
              <a:t>Eligibility</a:t>
            </a:r>
          </a:p>
          <a:p>
            <a:pPr lvl="2"/>
            <a:r>
              <a:rPr lang="en-US" dirty="0"/>
              <a:t>Example: ‘no available trial for disease type’</a:t>
            </a:r>
          </a:p>
        </p:txBody>
      </p:sp>
      <p:sp>
        <p:nvSpPr>
          <p:cNvPr id="4" name="Content Placeholder 3">
            <a:extLst>
              <a:ext uri="{FF2B5EF4-FFF2-40B4-BE49-F238E27FC236}">
                <a16:creationId xmlns:a16="http://schemas.microsoft.com/office/drawing/2014/main" id="{06BE9053-0E51-4473-AD0D-1ACE0E86E0B2}"/>
              </a:ext>
            </a:extLst>
          </p:cNvPr>
          <p:cNvSpPr>
            <a:spLocks noGrp="1"/>
          </p:cNvSpPr>
          <p:nvPr>
            <p:ph sz="half" idx="2"/>
          </p:nvPr>
        </p:nvSpPr>
        <p:spPr>
          <a:xfrm>
            <a:off x="6831530" y="959755"/>
            <a:ext cx="4313864" cy="5306720"/>
          </a:xfrm>
        </p:spPr>
        <p:txBody>
          <a:bodyPr>
            <a:normAutofit/>
          </a:bodyPr>
          <a:lstStyle/>
          <a:p>
            <a:r>
              <a:rPr lang="en-US" dirty="0"/>
              <a:t>Full Pre-Screen:</a:t>
            </a:r>
          </a:p>
          <a:p>
            <a:pPr lvl="1"/>
            <a:r>
              <a:rPr lang="en-US" dirty="0"/>
              <a:t>Same as Partial Pre-Screen, in addition:</a:t>
            </a:r>
          </a:p>
          <a:p>
            <a:pPr lvl="2"/>
            <a:r>
              <a:rPr lang="en-US" dirty="0"/>
              <a:t>Disease histology and characteristics </a:t>
            </a:r>
          </a:p>
          <a:p>
            <a:pPr lvl="2"/>
            <a:r>
              <a:rPr lang="en-US" dirty="0"/>
              <a:t>Diagnosis information (Stage, date dx, gene mutation if known)</a:t>
            </a:r>
          </a:p>
          <a:p>
            <a:pPr lvl="2"/>
            <a:r>
              <a:rPr lang="en-US" dirty="0"/>
              <a:t>Performance Status</a:t>
            </a:r>
          </a:p>
          <a:p>
            <a:pPr lvl="2"/>
            <a:r>
              <a:rPr lang="en-US" dirty="0"/>
              <a:t>Prior and current Treatment</a:t>
            </a:r>
          </a:p>
          <a:p>
            <a:pPr lvl="2"/>
            <a:r>
              <a:rPr lang="en-US" dirty="0"/>
              <a:t>Medical History (prior or concurrent malignancies, major health concerns)</a:t>
            </a:r>
          </a:p>
          <a:p>
            <a:pPr lvl="2"/>
            <a:r>
              <a:rPr lang="en-US" dirty="0"/>
              <a:t>Eligibility:</a:t>
            </a:r>
          </a:p>
          <a:p>
            <a:pPr lvl="3"/>
            <a:r>
              <a:rPr lang="en-US" dirty="0"/>
              <a:t>Record for example: Screen Out, Eligible and Following, Not enough information to determine eligibility</a:t>
            </a:r>
          </a:p>
          <a:p>
            <a:pPr lvl="2"/>
            <a:r>
              <a:rPr lang="en-US" dirty="0"/>
              <a:t>Tracking/Updates</a:t>
            </a:r>
          </a:p>
          <a:p>
            <a:pPr lvl="3"/>
            <a:endParaRPr lang="en-US" dirty="0"/>
          </a:p>
          <a:p>
            <a:pPr marL="1371600" lvl="3" indent="0">
              <a:buNone/>
            </a:pPr>
            <a:endParaRPr lang="en-US" dirty="0"/>
          </a:p>
        </p:txBody>
      </p:sp>
      <p:pic>
        <p:nvPicPr>
          <p:cNvPr id="5" name="Picture 4">
            <a:extLst>
              <a:ext uri="{FF2B5EF4-FFF2-40B4-BE49-F238E27FC236}">
                <a16:creationId xmlns:a16="http://schemas.microsoft.com/office/drawing/2014/main" id="{84D946F9-15CC-44AE-A8B1-11DB6A2F7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636" y="3579248"/>
            <a:ext cx="5375262" cy="3184844"/>
          </a:xfrm>
          <a:prstGeom prst="rect">
            <a:avLst/>
          </a:prstGeom>
        </p:spPr>
      </p:pic>
    </p:spTree>
    <p:extLst>
      <p:ext uri="{BB962C8B-B14F-4D97-AF65-F5344CB8AC3E}">
        <p14:creationId xmlns:p14="http://schemas.microsoft.com/office/powerpoint/2010/main" val="3735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4000"/>
                                  </p:stCondLst>
                                  <p:childTnLst>
                                    <p:animEffect transition="out" filter="fade">
                                      <p:cBhvr>
                                        <p:cTn id="6" dur="2800"/>
                                        <p:tgtEl>
                                          <p:spTgt spid="5"/>
                                        </p:tgtEl>
                                      </p:cBhvr>
                                    </p:animEffect>
                                    <p:set>
                                      <p:cBhvr>
                                        <p:cTn id="7" dur="1" fill="hold">
                                          <p:stCondLst>
                                            <p:cond delay="27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06127B-FBC5-4C61-836C-D9444C4FADD8}"/>
              </a:ext>
            </a:extLst>
          </p:cNvPr>
          <p:cNvPicPr>
            <a:picLocks noChangeAspect="1"/>
          </p:cNvPicPr>
          <p:nvPr/>
        </p:nvPicPr>
        <p:blipFill>
          <a:blip r:embed="rId3"/>
          <a:stretch>
            <a:fillRect/>
          </a:stretch>
        </p:blipFill>
        <p:spPr>
          <a:xfrm>
            <a:off x="1632832" y="93662"/>
            <a:ext cx="7820025" cy="6467475"/>
          </a:xfrm>
          <a:prstGeom prst="rect">
            <a:avLst/>
          </a:prstGeom>
        </p:spPr>
      </p:pic>
    </p:spTree>
    <p:extLst>
      <p:ext uri="{BB962C8B-B14F-4D97-AF65-F5344CB8AC3E}">
        <p14:creationId xmlns:p14="http://schemas.microsoft.com/office/powerpoint/2010/main" val="1827429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33F5E-ECB0-41CB-AE86-D4456C70F59F}"/>
              </a:ext>
            </a:extLst>
          </p:cNvPr>
          <p:cNvPicPr>
            <a:picLocks noChangeAspect="1"/>
          </p:cNvPicPr>
          <p:nvPr/>
        </p:nvPicPr>
        <p:blipFill>
          <a:blip r:embed="rId3"/>
          <a:stretch>
            <a:fillRect/>
          </a:stretch>
        </p:blipFill>
        <p:spPr>
          <a:xfrm>
            <a:off x="2266950" y="257175"/>
            <a:ext cx="7658100" cy="6343650"/>
          </a:xfrm>
          <a:prstGeom prst="rect">
            <a:avLst/>
          </a:prstGeom>
        </p:spPr>
      </p:pic>
    </p:spTree>
    <p:extLst>
      <p:ext uri="{BB962C8B-B14F-4D97-AF65-F5344CB8AC3E}">
        <p14:creationId xmlns:p14="http://schemas.microsoft.com/office/powerpoint/2010/main" val="323009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6A8F14-83A0-48EA-816E-36AE448C65DC}"/>
              </a:ext>
            </a:extLst>
          </p:cNvPr>
          <p:cNvPicPr>
            <a:picLocks noChangeAspect="1"/>
          </p:cNvPicPr>
          <p:nvPr/>
        </p:nvPicPr>
        <p:blipFill>
          <a:blip r:embed="rId3"/>
          <a:stretch>
            <a:fillRect/>
          </a:stretch>
        </p:blipFill>
        <p:spPr>
          <a:xfrm>
            <a:off x="2985912" y="1066271"/>
            <a:ext cx="7620000" cy="4048125"/>
          </a:xfrm>
          <a:prstGeom prst="rect">
            <a:avLst/>
          </a:prstGeom>
        </p:spPr>
      </p:pic>
      <p:sp>
        <p:nvSpPr>
          <p:cNvPr id="4" name="Oval 3">
            <a:extLst>
              <a:ext uri="{FF2B5EF4-FFF2-40B4-BE49-F238E27FC236}">
                <a16:creationId xmlns:a16="http://schemas.microsoft.com/office/drawing/2014/main" id="{A1953B8B-B96B-4130-9FEE-8B2E848B1DA6}"/>
              </a:ext>
            </a:extLst>
          </p:cNvPr>
          <p:cNvSpPr/>
          <p:nvPr/>
        </p:nvSpPr>
        <p:spPr>
          <a:xfrm>
            <a:off x="2760662" y="1821744"/>
            <a:ext cx="2108200" cy="622300"/>
          </a:xfrm>
          <a:prstGeom prst="ellipse">
            <a:avLst/>
          </a:prstGeom>
          <a:no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noFill/>
            </a:endParaRPr>
          </a:p>
        </p:txBody>
      </p:sp>
      <p:sp>
        <p:nvSpPr>
          <p:cNvPr id="5" name="Oval 4">
            <a:extLst>
              <a:ext uri="{FF2B5EF4-FFF2-40B4-BE49-F238E27FC236}">
                <a16:creationId xmlns:a16="http://schemas.microsoft.com/office/drawing/2014/main" id="{520D23C7-16AC-4582-BD39-695005F9B5AC}"/>
              </a:ext>
            </a:extLst>
          </p:cNvPr>
          <p:cNvSpPr/>
          <p:nvPr/>
        </p:nvSpPr>
        <p:spPr>
          <a:xfrm>
            <a:off x="6691047" y="1977318"/>
            <a:ext cx="391320" cy="311151"/>
          </a:xfrm>
          <a:prstGeom prst="ellipse">
            <a:avLst/>
          </a:prstGeom>
          <a:no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noFill/>
            </a:endParaRPr>
          </a:p>
        </p:txBody>
      </p:sp>
      <p:sp>
        <p:nvSpPr>
          <p:cNvPr id="6" name="Oval 5">
            <a:extLst>
              <a:ext uri="{FF2B5EF4-FFF2-40B4-BE49-F238E27FC236}">
                <a16:creationId xmlns:a16="http://schemas.microsoft.com/office/drawing/2014/main" id="{D4EA1E03-98E0-4B51-89A1-7300B8E109EE}"/>
              </a:ext>
            </a:extLst>
          </p:cNvPr>
          <p:cNvSpPr/>
          <p:nvPr/>
        </p:nvSpPr>
        <p:spPr>
          <a:xfrm>
            <a:off x="7261136" y="2879372"/>
            <a:ext cx="950120" cy="311151"/>
          </a:xfrm>
          <a:prstGeom prst="ellipse">
            <a:avLst/>
          </a:prstGeom>
          <a:no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noFill/>
            </a:endParaRPr>
          </a:p>
        </p:txBody>
      </p:sp>
      <p:cxnSp>
        <p:nvCxnSpPr>
          <p:cNvPr id="7" name="Straight Arrow Connector 6">
            <a:extLst>
              <a:ext uri="{FF2B5EF4-FFF2-40B4-BE49-F238E27FC236}">
                <a16:creationId xmlns:a16="http://schemas.microsoft.com/office/drawing/2014/main" id="{6C966159-5F26-4840-B0BE-D0DE03732B28}"/>
              </a:ext>
            </a:extLst>
          </p:cNvPr>
          <p:cNvCxnSpPr>
            <a:cxnSpLocks/>
          </p:cNvCxnSpPr>
          <p:nvPr/>
        </p:nvCxnSpPr>
        <p:spPr>
          <a:xfrm>
            <a:off x="7728656" y="3190523"/>
            <a:ext cx="330200" cy="90170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5420B4D8-9C02-472C-8840-3BC2A3361ED2}"/>
              </a:ext>
            </a:extLst>
          </p:cNvPr>
          <p:cNvSpPr txBox="1"/>
          <p:nvPr/>
        </p:nvSpPr>
        <p:spPr>
          <a:xfrm>
            <a:off x="7620000" y="4190313"/>
            <a:ext cx="1811714"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Alicia check for ALCHEMIST</a:t>
            </a:r>
          </a:p>
        </p:txBody>
      </p:sp>
    </p:spTree>
    <p:extLst>
      <p:ext uri="{BB962C8B-B14F-4D97-AF65-F5344CB8AC3E}">
        <p14:creationId xmlns:p14="http://schemas.microsoft.com/office/powerpoint/2010/main" val="12805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40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6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110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8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170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1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9509F-2DDF-434D-94A5-B7202B08FF3B}"/>
              </a:ext>
            </a:extLst>
          </p:cNvPr>
          <p:cNvPicPr>
            <a:picLocks noChangeAspect="1"/>
          </p:cNvPicPr>
          <p:nvPr/>
        </p:nvPicPr>
        <p:blipFill>
          <a:blip r:embed="rId3"/>
          <a:stretch>
            <a:fillRect/>
          </a:stretch>
        </p:blipFill>
        <p:spPr>
          <a:xfrm>
            <a:off x="2505780" y="237067"/>
            <a:ext cx="7677150" cy="5210175"/>
          </a:xfrm>
          <a:prstGeom prst="rect">
            <a:avLst/>
          </a:prstGeom>
        </p:spPr>
      </p:pic>
      <p:sp>
        <p:nvSpPr>
          <p:cNvPr id="11" name="Oval 10">
            <a:extLst>
              <a:ext uri="{FF2B5EF4-FFF2-40B4-BE49-F238E27FC236}">
                <a16:creationId xmlns:a16="http://schemas.microsoft.com/office/drawing/2014/main" id="{2A52B74D-924A-4E91-AFBA-4FEDBF4FB958}"/>
              </a:ext>
            </a:extLst>
          </p:cNvPr>
          <p:cNvSpPr/>
          <p:nvPr/>
        </p:nvSpPr>
        <p:spPr>
          <a:xfrm>
            <a:off x="3084688" y="3131255"/>
            <a:ext cx="3846689" cy="481189"/>
          </a:xfrm>
          <a:prstGeom prst="ellipse">
            <a:avLst/>
          </a:prstGeom>
          <a:no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591EC3FD-E0D1-4BE7-8F46-A5FF8C28C450}"/>
              </a:ext>
            </a:extLst>
          </p:cNvPr>
          <p:cNvSpPr txBox="1"/>
          <p:nvPr/>
        </p:nvSpPr>
        <p:spPr>
          <a:xfrm>
            <a:off x="9448800" y="3612444"/>
            <a:ext cx="2235200" cy="646331"/>
          </a:xfrm>
          <a:prstGeom prst="rect">
            <a:avLst/>
          </a:prstGeom>
          <a:noFill/>
        </p:spPr>
        <p:txBody>
          <a:bodyPr wrap="square" rtlCol="0">
            <a:spAutoFit/>
          </a:bodyPr>
          <a:lstStyle/>
          <a:p>
            <a:pPr algn="ctr"/>
            <a:r>
              <a:rPr lang="en-US" b="1" dirty="0"/>
              <a:t>Important Dates to Track</a:t>
            </a:r>
          </a:p>
        </p:txBody>
      </p:sp>
      <p:cxnSp>
        <p:nvCxnSpPr>
          <p:cNvPr id="12" name="Straight Arrow Connector 11">
            <a:extLst>
              <a:ext uri="{FF2B5EF4-FFF2-40B4-BE49-F238E27FC236}">
                <a16:creationId xmlns:a16="http://schemas.microsoft.com/office/drawing/2014/main" id="{B47909AD-6F22-467E-8871-0D07EB1F7FB5}"/>
              </a:ext>
            </a:extLst>
          </p:cNvPr>
          <p:cNvCxnSpPr>
            <a:cxnSpLocks/>
          </p:cNvCxnSpPr>
          <p:nvPr/>
        </p:nvCxnSpPr>
        <p:spPr>
          <a:xfrm flipH="1">
            <a:off x="9245601" y="4075289"/>
            <a:ext cx="857955" cy="18348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401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170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1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AAEEB-6236-4638-9DD1-313E0AD5FFB4}"/>
              </a:ext>
            </a:extLst>
          </p:cNvPr>
          <p:cNvPicPr>
            <a:picLocks noChangeAspect="1"/>
          </p:cNvPicPr>
          <p:nvPr/>
        </p:nvPicPr>
        <p:blipFill>
          <a:blip r:embed="rId3"/>
          <a:stretch>
            <a:fillRect/>
          </a:stretch>
        </p:blipFill>
        <p:spPr>
          <a:xfrm>
            <a:off x="2233613" y="452438"/>
            <a:ext cx="5792788" cy="4464232"/>
          </a:xfrm>
          <a:prstGeom prst="rect">
            <a:avLst/>
          </a:prstGeom>
        </p:spPr>
      </p:pic>
      <p:sp>
        <p:nvSpPr>
          <p:cNvPr id="5" name="Oval 4">
            <a:extLst>
              <a:ext uri="{FF2B5EF4-FFF2-40B4-BE49-F238E27FC236}">
                <a16:creationId xmlns:a16="http://schemas.microsoft.com/office/drawing/2014/main" id="{0A1E8A9E-8641-4BAF-9BAE-20AA94B36548}"/>
              </a:ext>
            </a:extLst>
          </p:cNvPr>
          <p:cNvSpPr/>
          <p:nvPr/>
        </p:nvSpPr>
        <p:spPr>
          <a:xfrm>
            <a:off x="5409759" y="1592438"/>
            <a:ext cx="950120" cy="311151"/>
          </a:xfrm>
          <a:prstGeom prst="ellipse">
            <a:avLst/>
          </a:prstGeom>
          <a:no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noFill/>
            </a:endParaRPr>
          </a:p>
        </p:txBody>
      </p:sp>
      <p:pic>
        <p:nvPicPr>
          <p:cNvPr id="6" name="Picture 5">
            <a:extLst>
              <a:ext uri="{FF2B5EF4-FFF2-40B4-BE49-F238E27FC236}">
                <a16:creationId xmlns:a16="http://schemas.microsoft.com/office/drawing/2014/main" id="{713128DA-AFEF-4C62-B614-68472CE080E5}"/>
              </a:ext>
            </a:extLst>
          </p:cNvPr>
          <p:cNvPicPr>
            <a:picLocks noChangeAspect="1"/>
          </p:cNvPicPr>
          <p:nvPr/>
        </p:nvPicPr>
        <p:blipFill>
          <a:blip r:embed="rId4"/>
          <a:stretch>
            <a:fillRect/>
          </a:stretch>
        </p:blipFill>
        <p:spPr>
          <a:xfrm>
            <a:off x="8300860" y="2002020"/>
            <a:ext cx="3459361" cy="4071402"/>
          </a:xfrm>
          <a:prstGeom prst="rect">
            <a:avLst/>
          </a:prstGeom>
        </p:spPr>
      </p:pic>
    </p:spTree>
    <p:extLst>
      <p:ext uri="{BB962C8B-B14F-4D97-AF65-F5344CB8AC3E}">
        <p14:creationId xmlns:p14="http://schemas.microsoft.com/office/powerpoint/2010/main" val="114604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36B9-8A4B-44CF-8A3B-7F51F26B183E}"/>
              </a:ext>
            </a:extLst>
          </p:cNvPr>
          <p:cNvSpPr>
            <a:spLocks noGrp="1"/>
          </p:cNvSpPr>
          <p:nvPr>
            <p:ph type="title"/>
          </p:nvPr>
        </p:nvSpPr>
        <p:spPr>
          <a:xfrm>
            <a:off x="2589212" y="609600"/>
            <a:ext cx="8915399" cy="1330036"/>
          </a:xfrm>
        </p:spPr>
        <p:txBody>
          <a:bodyPr/>
          <a:lstStyle/>
          <a:p>
            <a:pPr algn="ctr"/>
            <a:r>
              <a:rPr lang="en-US" dirty="0"/>
              <a:t>Learning Objectives</a:t>
            </a:r>
          </a:p>
        </p:txBody>
      </p:sp>
      <p:sp>
        <p:nvSpPr>
          <p:cNvPr id="3" name="Text Placeholder 2">
            <a:extLst>
              <a:ext uri="{FF2B5EF4-FFF2-40B4-BE49-F238E27FC236}">
                <a16:creationId xmlns:a16="http://schemas.microsoft.com/office/drawing/2014/main" id="{10AA09AB-4FAB-459F-AA26-22BED1A33D54}"/>
              </a:ext>
            </a:extLst>
          </p:cNvPr>
          <p:cNvSpPr>
            <a:spLocks noGrp="1"/>
          </p:cNvSpPr>
          <p:nvPr>
            <p:ph type="body" idx="1"/>
          </p:nvPr>
        </p:nvSpPr>
        <p:spPr>
          <a:xfrm>
            <a:off x="2589212" y="2078182"/>
            <a:ext cx="8915399" cy="3831728"/>
          </a:xfrm>
        </p:spPr>
        <p:txBody>
          <a:bodyPr/>
          <a:lstStyle/>
          <a:p>
            <a:pPr marL="285750" indent="-285750">
              <a:buFont typeface="Arial" panose="020B0604020202020204" pitchFamily="34" charset="0"/>
              <a:buChar char="•"/>
            </a:pPr>
            <a:r>
              <a:rPr lang="en-US" sz="2400" dirty="0"/>
              <a:t>Describe the purpose and design of implementing a Pre-Screen Protocol for Clinical Trials</a:t>
            </a:r>
          </a:p>
          <a:p>
            <a:endParaRPr lang="en-US" sz="800" dirty="0"/>
          </a:p>
          <a:p>
            <a:pPr marL="285750" indent="-285750">
              <a:buFont typeface="Arial" panose="020B0604020202020204" pitchFamily="34" charset="0"/>
              <a:buChar char="•"/>
            </a:pPr>
            <a:r>
              <a:rPr lang="en-US" sz="2400" dirty="0"/>
              <a:t>Describe how pre-screening can enhance the quality of care for patients</a:t>
            </a:r>
          </a:p>
          <a:p>
            <a:endParaRPr lang="en-US" sz="800" dirty="0"/>
          </a:p>
          <a:p>
            <a:pPr marL="285750" indent="-285750">
              <a:buFont typeface="Arial" panose="020B0604020202020204" pitchFamily="34" charset="0"/>
              <a:buChar char="•"/>
            </a:pPr>
            <a:r>
              <a:rPr lang="en-US" sz="2400" dirty="0"/>
              <a:t>Discuss how pre-screening can improve a research program’s operational efficiencies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897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1A64-6A81-4447-84A3-55EF4EA56302}"/>
              </a:ext>
            </a:extLst>
          </p:cNvPr>
          <p:cNvSpPr>
            <a:spLocks noGrp="1"/>
          </p:cNvSpPr>
          <p:nvPr>
            <p:ph type="title"/>
          </p:nvPr>
        </p:nvSpPr>
        <p:spPr>
          <a:xfrm>
            <a:off x="2589212" y="609600"/>
            <a:ext cx="8915399" cy="1351547"/>
          </a:xfrm>
        </p:spPr>
        <p:txBody>
          <a:bodyPr/>
          <a:lstStyle/>
          <a:p>
            <a:pPr algn="ctr"/>
            <a:r>
              <a:rPr lang="en-US" u="sng" dirty="0"/>
              <a:t>Take Away</a:t>
            </a:r>
          </a:p>
        </p:txBody>
      </p:sp>
      <p:sp>
        <p:nvSpPr>
          <p:cNvPr id="3" name="Text Placeholder 2">
            <a:extLst>
              <a:ext uri="{FF2B5EF4-FFF2-40B4-BE49-F238E27FC236}">
                <a16:creationId xmlns:a16="http://schemas.microsoft.com/office/drawing/2014/main" id="{FD9487F2-C26A-4341-A35A-8E5B08E73026}"/>
              </a:ext>
            </a:extLst>
          </p:cNvPr>
          <p:cNvSpPr>
            <a:spLocks noGrp="1"/>
          </p:cNvSpPr>
          <p:nvPr>
            <p:ph type="body" idx="1"/>
          </p:nvPr>
        </p:nvSpPr>
        <p:spPr>
          <a:xfrm>
            <a:off x="2589212" y="1828800"/>
            <a:ext cx="8915399" cy="4081110"/>
          </a:xfrm>
        </p:spPr>
        <p:txBody>
          <a:bodyPr/>
          <a:lstStyle/>
          <a:p>
            <a:pPr marL="285750" indent="-285750">
              <a:buFont typeface="Arial" panose="020B0604020202020204" pitchFamily="34" charset="0"/>
              <a:buChar char="•"/>
            </a:pPr>
            <a:r>
              <a:rPr lang="en-US" dirty="0"/>
              <a:t>PSP can be translated to any research discipline</a:t>
            </a:r>
          </a:p>
          <a:p>
            <a:pPr marL="285750" indent="-285750">
              <a:buFont typeface="Arial" panose="020B0604020202020204" pitchFamily="34" charset="0"/>
              <a:buChar char="•"/>
            </a:pPr>
            <a:r>
              <a:rPr lang="en-US" dirty="0"/>
              <a:t>Can be customized based on a research programs needs and goals</a:t>
            </a:r>
          </a:p>
          <a:p>
            <a:pPr marL="742950" lvl="1" indent="-285750">
              <a:buFont typeface="Arial" panose="020B0604020202020204" pitchFamily="34" charset="0"/>
              <a:buChar char="•"/>
            </a:pPr>
            <a:r>
              <a:rPr lang="en-US" dirty="0"/>
              <a:t>Med Chart Pre-Screen – waiver of written informed consent (WIC) and waiver of authorization (WoA)</a:t>
            </a:r>
          </a:p>
          <a:p>
            <a:pPr marL="742950" lvl="1" indent="-285750">
              <a:buFont typeface="Arial" panose="020B0604020202020204" pitchFamily="34" charset="0"/>
              <a:buChar char="•"/>
            </a:pPr>
            <a:r>
              <a:rPr lang="en-US" dirty="0"/>
              <a:t>Telephone Pre-Screening – WWIC</a:t>
            </a:r>
          </a:p>
          <a:p>
            <a:pPr marL="742950" lvl="1" indent="-285750">
              <a:buFont typeface="Arial" panose="020B0604020202020204" pitchFamily="34" charset="0"/>
              <a:buChar char="•"/>
            </a:pPr>
            <a:r>
              <a:rPr lang="en-US" dirty="0"/>
              <a:t>In-Person Pre-Screening – will need informed consent</a:t>
            </a:r>
          </a:p>
          <a:p>
            <a:pPr marL="285750" indent="-285750">
              <a:buFont typeface="Arial" panose="020B0604020202020204" pitchFamily="34" charset="0"/>
              <a:buChar char="•"/>
            </a:pPr>
            <a:r>
              <a:rPr lang="en-US" dirty="0"/>
              <a:t>A </a:t>
            </a:r>
            <a:r>
              <a:rPr lang="en-US" b="1" dirty="0"/>
              <a:t>BIG</a:t>
            </a:r>
            <a:r>
              <a:rPr lang="en-US" dirty="0"/>
              <a:t> commitment but a </a:t>
            </a:r>
            <a:r>
              <a:rPr lang="en-US" b="1" dirty="0"/>
              <a:t>Good Investment </a:t>
            </a:r>
          </a:p>
          <a:p>
            <a:pPr marL="285750" indent="-285750">
              <a:buFont typeface="Arial" panose="020B0604020202020204" pitchFamily="34" charset="0"/>
              <a:buChar char="•"/>
            </a:pPr>
            <a:r>
              <a:rPr lang="en-US" dirty="0"/>
              <a:t>REDCap™ is user friendly and offers a number of resources/training and is APPROVED to use at the VA</a:t>
            </a:r>
          </a:p>
        </p:txBody>
      </p:sp>
    </p:spTree>
    <p:extLst>
      <p:ext uri="{BB962C8B-B14F-4D97-AF65-F5344CB8AC3E}">
        <p14:creationId xmlns:p14="http://schemas.microsoft.com/office/powerpoint/2010/main" val="426929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1634" name="Rectangle 2"/>
          <p:cNvSpPr>
            <a:spLocks noChangeArrowheads="1"/>
          </p:cNvSpPr>
          <p:nvPr/>
        </p:nvSpPr>
        <p:spPr bwMode="auto">
          <a:xfrm>
            <a:off x="2175435" y="33339"/>
            <a:ext cx="9508958" cy="104775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defRPr/>
            </a:pPr>
            <a:r>
              <a:rPr lang="en-US" sz="3600" dirty="0">
                <a:solidFill>
                  <a:schemeClr val="accent3"/>
                </a:solidFill>
                <a:latin typeface="+mj-lt"/>
              </a:rPr>
              <a:t>Clinical Trials are good clinical care but need to be part of an Infrastructure</a:t>
            </a:r>
          </a:p>
        </p:txBody>
      </p:sp>
      <p:graphicFrame>
        <p:nvGraphicFramePr>
          <p:cNvPr id="6" name="Diagram 5"/>
          <p:cNvGraphicFramePr/>
          <p:nvPr>
            <p:extLst>
              <p:ext uri="{D42A27DB-BD31-4B8C-83A1-F6EECF244321}">
                <p14:modId xmlns:p14="http://schemas.microsoft.com/office/powerpoint/2010/main" val="3483770413"/>
              </p:ext>
            </p:extLst>
          </p:nvPr>
        </p:nvGraphicFramePr>
        <p:xfrm>
          <a:off x="2010824" y="1081089"/>
          <a:ext cx="8105634" cy="5595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20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36B9-8A4B-44CF-8A3B-7F51F26B183E}"/>
              </a:ext>
            </a:extLst>
          </p:cNvPr>
          <p:cNvSpPr>
            <a:spLocks noGrp="1"/>
          </p:cNvSpPr>
          <p:nvPr>
            <p:ph type="title"/>
          </p:nvPr>
        </p:nvSpPr>
        <p:spPr>
          <a:xfrm>
            <a:off x="1058780" y="609600"/>
            <a:ext cx="10445832" cy="1330036"/>
          </a:xfrm>
        </p:spPr>
        <p:txBody>
          <a:bodyPr>
            <a:normAutofit fontScale="90000"/>
          </a:bodyPr>
          <a:lstStyle/>
          <a:p>
            <a:pPr algn="ctr"/>
            <a:r>
              <a:rPr lang="en-US" dirty="0"/>
              <a:t>Life as a Cancer Doc at a VA clinic </a:t>
            </a:r>
            <a:r>
              <a:rPr lang="en-US" b="1" dirty="0"/>
              <a:t>with</a:t>
            </a:r>
            <a:r>
              <a:rPr lang="en-US" dirty="0"/>
              <a:t> Patient Pre-Screening Protocol</a:t>
            </a:r>
          </a:p>
        </p:txBody>
      </p:sp>
      <p:sp>
        <p:nvSpPr>
          <p:cNvPr id="3" name="Text Placeholder 2">
            <a:extLst>
              <a:ext uri="{FF2B5EF4-FFF2-40B4-BE49-F238E27FC236}">
                <a16:creationId xmlns:a16="http://schemas.microsoft.com/office/drawing/2014/main" id="{10AA09AB-4FAB-459F-AA26-22BED1A33D54}"/>
              </a:ext>
            </a:extLst>
          </p:cNvPr>
          <p:cNvSpPr>
            <a:spLocks noGrp="1"/>
          </p:cNvSpPr>
          <p:nvPr>
            <p:ph type="body" idx="1"/>
          </p:nvPr>
        </p:nvSpPr>
        <p:spPr>
          <a:xfrm>
            <a:off x="2021306" y="2078181"/>
            <a:ext cx="9483306" cy="4466997"/>
          </a:xfrm>
        </p:spPr>
        <p:txBody>
          <a:bodyPr>
            <a:normAutofit fontScale="92500" lnSpcReduction="20000"/>
          </a:bodyPr>
          <a:lstStyle/>
          <a:p>
            <a:pPr marL="285750" indent="-285750">
              <a:buFont typeface="Arial" panose="020B0604020202020204" pitchFamily="34" charset="0"/>
              <a:buChar char="•"/>
            </a:pPr>
            <a:r>
              <a:rPr lang="en-US" sz="2400" dirty="0"/>
              <a:t>It is almost 8 am and while sipping coffee you review the PSP email sent by your wonderful research coordinator about patients coming to clinic today that could be eligible for studies enrolling at your institution.</a:t>
            </a:r>
          </a:p>
          <a:p>
            <a:pPr marL="285750" indent="-285750">
              <a:buFont typeface="Arial" panose="020B0604020202020204" pitchFamily="34" charset="0"/>
              <a:buChar char="•"/>
            </a:pPr>
            <a:r>
              <a:rPr lang="en-US" sz="2400" dirty="0"/>
              <a:t>It is 10.30 am Mr. Smith comes for f/u. The scans ordered by a previous fellow show progression of lung cancer – your cancer care coordinator made you aware. He is eligible for a study according to PSP and the consent form is in your folder so you provide the info to Mr. Smith and his family.</a:t>
            </a:r>
          </a:p>
          <a:p>
            <a:pPr marL="285750" indent="-285750">
              <a:buFont typeface="Arial" panose="020B0604020202020204" pitchFamily="34" charset="0"/>
              <a:buChar char="•"/>
            </a:pPr>
            <a:r>
              <a:rPr lang="en-US" sz="2400" dirty="0"/>
              <a:t>It is 7 pm – you still have to write 8 notes but you feel pretty good because Mr. Smith and his family heard about cancer immunotherapy on TV and are actually excited that he could possibly participate in clinical trial for lung cancer immunotherapy…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559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7D84-08B0-4ACA-9E3A-4C7231819A5A}"/>
              </a:ext>
            </a:extLst>
          </p:cNvPr>
          <p:cNvSpPr>
            <a:spLocks noGrp="1"/>
          </p:cNvSpPr>
          <p:nvPr>
            <p:ph type="title"/>
          </p:nvPr>
        </p:nvSpPr>
        <p:spPr>
          <a:xfrm>
            <a:off x="2156074" y="1548063"/>
            <a:ext cx="8915399" cy="3117040"/>
          </a:xfrm>
        </p:spPr>
        <p:txBody>
          <a:bodyPr/>
          <a:lstStyle/>
          <a:p>
            <a:pPr algn="ctr"/>
            <a:r>
              <a:rPr lang="en-US" dirty="0"/>
              <a:t>Questions or Comments?</a:t>
            </a:r>
          </a:p>
        </p:txBody>
      </p:sp>
    </p:spTree>
    <p:extLst>
      <p:ext uri="{BB962C8B-B14F-4D97-AF65-F5344CB8AC3E}">
        <p14:creationId xmlns:p14="http://schemas.microsoft.com/office/powerpoint/2010/main" val="416312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16D4-2B55-436D-81AC-8F73473B686A}"/>
              </a:ext>
            </a:extLst>
          </p:cNvPr>
          <p:cNvSpPr>
            <a:spLocks noGrp="1"/>
          </p:cNvSpPr>
          <p:nvPr>
            <p:ph type="title"/>
          </p:nvPr>
        </p:nvSpPr>
        <p:spPr>
          <a:xfrm>
            <a:off x="1361990" y="1415725"/>
            <a:ext cx="8915399" cy="3117040"/>
          </a:xfrm>
        </p:spPr>
        <p:txBody>
          <a:bodyPr/>
          <a:lstStyle/>
          <a:p>
            <a:pPr algn="ctr"/>
            <a:r>
              <a:rPr lang="en-US" dirty="0"/>
              <a:t>Thank you!</a:t>
            </a:r>
          </a:p>
        </p:txBody>
      </p:sp>
      <p:sp>
        <p:nvSpPr>
          <p:cNvPr id="4" name="Text Placeholder 2">
            <a:extLst>
              <a:ext uri="{FF2B5EF4-FFF2-40B4-BE49-F238E27FC236}">
                <a16:creationId xmlns:a16="http://schemas.microsoft.com/office/drawing/2014/main" id="{25172495-04CC-406C-BD90-908F91A80C77}"/>
              </a:ext>
            </a:extLst>
          </p:cNvPr>
          <p:cNvSpPr>
            <a:spLocks noGrp="1"/>
          </p:cNvSpPr>
          <p:nvPr>
            <p:ph type="body" idx="1"/>
          </p:nvPr>
        </p:nvSpPr>
        <p:spPr>
          <a:xfrm>
            <a:off x="2589213" y="4354513"/>
            <a:ext cx="8915400" cy="1555750"/>
          </a:xfrm>
        </p:spPr>
        <p:txBody>
          <a:bodyPr/>
          <a:lstStyle/>
          <a:p>
            <a:r>
              <a:rPr lang="en-US" dirty="0"/>
              <a:t>Contact Information:</a:t>
            </a:r>
          </a:p>
          <a:p>
            <a:r>
              <a:rPr lang="en-US" dirty="0"/>
              <a:t>			</a:t>
            </a:r>
            <a:r>
              <a:rPr lang="en-US" dirty="0">
                <a:hlinkClick r:id="rId2"/>
              </a:rPr>
              <a:t>Herta.chao@va.gov</a:t>
            </a:r>
            <a:endParaRPr lang="en-US" dirty="0"/>
          </a:p>
          <a:p>
            <a:r>
              <a:rPr lang="en-US" dirty="0"/>
              <a:t>			</a:t>
            </a:r>
            <a:r>
              <a:rPr lang="en-US" dirty="0">
                <a:hlinkClick r:id="rId3"/>
              </a:rPr>
              <a:t>Alicia.roy@va.gov</a:t>
            </a:r>
            <a:endParaRPr lang="en-US" dirty="0"/>
          </a:p>
          <a:p>
            <a:endParaRPr lang="en-US" dirty="0"/>
          </a:p>
        </p:txBody>
      </p:sp>
    </p:spTree>
    <p:extLst>
      <p:ext uri="{BB962C8B-B14F-4D97-AF65-F5344CB8AC3E}">
        <p14:creationId xmlns:p14="http://schemas.microsoft.com/office/powerpoint/2010/main" val="337486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36B9-8A4B-44CF-8A3B-7F51F26B183E}"/>
              </a:ext>
            </a:extLst>
          </p:cNvPr>
          <p:cNvSpPr>
            <a:spLocks noGrp="1"/>
          </p:cNvSpPr>
          <p:nvPr>
            <p:ph type="title"/>
          </p:nvPr>
        </p:nvSpPr>
        <p:spPr>
          <a:xfrm>
            <a:off x="1058780" y="609600"/>
            <a:ext cx="10445832" cy="1330036"/>
          </a:xfrm>
        </p:spPr>
        <p:txBody>
          <a:bodyPr>
            <a:normAutofit fontScale="90000"/>
          </a:bodyPr>
          <a:lstStyle/>
          <a:p>
            <a:pPr algn="ctr"/>
            <a:r>
              <a:rPr lang="en-US" dirty="0"/>
              <a:t>Life as a Cancer Doc at a VA clinic </a:t>
            </a:r>
            <a:r>
              <a:rPr lang="en-US" b="1" dirty="0"/>
              <a:t>without</a:t>
            </a:r>
            <a:r>
              <a:rPr lang="en-US" dirty="0"/>
              <a:t> Patient Pre-Screening Protocol</a:t>
            </a:r>
          </a:p>
        </p:txBody>
      </p:sp>
      <p:sp>
        <p:nvSpPr>
          <p:cNvPr id="3" name="Text Placeholder 2">
            <a:extLst>
              <a:ext uri="{FF2B5EF4-FFF2-40B4-BE49-F238E27FC236}">
                <a16:creationId xmlns:a16="http://schemas.microsoft.com/office/drawing/2014/main" id="{10AA09AB-4FAB-459F-AA26-22BED1A33D54}"/>
              </a:ext>
            </a:extLst>
          </p:cNvPr>
          <p:cNvSpPr>
            <a:spLocks noGrp="1"/>
          </p:cNvSpPr>
          <p:nvPr>
            <p:ph type="body" idx="1"/>
          </p:nvPr>
        </p:nvSpPr>
        <p:spPr>
          <a:xfrm>
            <a:off x="2021306" y="2078181"/>
            <a:ext cx="9483306" cy="4466997"/>
          </a:xfrm>
        </p:spPr>
        <p:txBody>
          <a:bodyPr>
            <a:normAutofit fontScale="85000" lnSpcReduction="10000"/>
          </a:bodyPr>
          <a:lstStyle/>
          <a:p>
            <a:pPr marL="285750" indent="-285750">
              <a:buFont typeface="Arial" panose="020B0604020202020204" pitchFamily="34" charset="0"/>
              <a:buChar char="•"/>
            </a:pPr>
            <a:r>
              <a:rPr lang="en-US" sz="2400" dirty="0"/>
              <a:t>It is almost 8 am and you are getting ready to start a full clinic with precepting 4 first year fellows in addition to your own clinic; “Shall I get coffee or shall I review the lists for possible study patients?” =&gt; COFFEE!</a:t>
            </a:r>
          </a:p>
          <a:p>
            <a:pPr marL="285750" indent="-285750">
              <a:buFont typeface="Arial" panose="020B0604020202020204" pitchFamily="34" charset="0"/>
              <a:buChar char="•"/>
            </a:pPr>
            <a:r>
              <a:rPr lang="en-US" sz="2400" dirty="0"/>
              <a:t>It is 10.30 am Mr. Smith comes for f/u. The scans ordered by a previous fellow show progression of lung cancer. You think of a clinical trial that is open at your VA but cannot remember all the eligibility criteria. Mr. Smith and his family are anxious to get started on new treatment. You have no time to review the protocol since you have orders to review and sign, 2 fellows and your 10 am patient waiting for you =&gt; you give Mr. Smith info about standard of care Tx and plan to review the protocol later…</a:t>
            </a:r>
          </a:p>
          <a:p>
            <a:pPr marL="285750" indent="-285750">
              <a:buFont typeface="Arial" panose="020B0604020202020204" pitchFamily="34" charset="0"/>
              <a:buChar char="•"/>
            </a:pPr>
            <a:r>
              <a:rPr lang="en-US" sz="2400" dirty="0"/>
              <a:t>It is 7 pm you are thinking about checking the protocol but still have 8 notes to write and your spouse is checking whether you plan to attend dinner =&gt; “Doesn’t Mr. Smith have psoriasis or something like that? He would probably not qualify for the clinical trial…”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908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28E3F-C03A-4078-83CC-100EE31C110C}"/>
              </a:ext>
            </a:extLst>
          </p:cNvPr>
          <p:cNvPicPr>
            <a:picLocks noChangeAspect="1"/>
          </p:cNvPicPr>
          <p:nvPr/>
        </p:nvPicPr>
        <p:blipFill>
          <a:blip r:embed="rId3"/>
          <a:stretch>
            <a:fillRect/>
          </a:stretch>
        </p:blipFill>
        <p:spPr>
          <a:xfrm>
            <a:off x="3429000" y="1753419"/>
            <a:ext cx="6629399" cy="4979415"/>
          </a:xfrm>
          <a:prstGeom prst="rect">
            <a:avLst/>
          </a:prstGeom>
        </p:spPr>
      </p:pic>
      <p:sp>
        <p:nvSpPr>
          <p:cNvPr id="4" name="TextBox 3">
            <a:extLst>
              <a:ext uri="{FF2B5EF4-FFF2-40B4-BE49-F238E27FC236}">
                <a16:creationId xmlns:a16="http://schemas.microsoft.com/office/drawing/2014/main" id="{A71BC996-5B45-4B84-9D4F-DD0217998D8E}"/>
              </a:ext>
            </a:extLst>
          </p:cNvPr>
          <p:cNvSpPr txBox="1"/>
          <p:nvPr/>
        </p:nvSpPr>
        <p:spPr>
          <a:xfrm rot="20579119">
            <a:off x="7229907" y="2400138"/>
            <a:ext cx="1427731" cy="600164"/>
          </a:xfrm>
          <a:prstGeom prst="rect">
            <a:avLst/>
          </a:prstGeom>
          <a:noFill/>
        </p:spPr>
        <p:txBody>
          <a:bodyPr wrap="square" rtlCol="0">
            <a:spAutoFit/>
          </a:bodyPr>
          <a:lstStyle/>
          <a:p>
            <a:pPr algn="ctr"/>
            <a:r>
              <a:rPr lang="en-US" sz="1100" b="1" dirty="0">
                <a:solidFill>
                  <a:schemeClr val="accent3">
                    <a:lumMod val="50000"/>
                  </a:schemeClr>
                </a:solidFill>
                <a:latin typeface="Arial Black" panose="020B0A04020102020204" pitchFamily="34" charset="0"/>
              </a:rPr>
              <a:t>Patient Recruitment</a:t>
            </a:r>
          </a:p>
          <a:p>
            <a:pPr algn="ctr"/>
            <a:r>
              <a:rPr lang="en-US" sz="1100" b="1" dirty="0">
                <a:solidFill>
                  <a:schemeClr val="accent3">
                    <a:lumMod val="50000"/>
                  </a:schemeClr>
                </a:solidFill>
                <a:latin typeface="Arial Black" panose="020B0A04020102020204" pitchFamily="34" charset="0"/>
              </a:rPr>
              <a:t> &amp; Retention </a:t>
            </a:r>
          </a:p>
        </p:txBody>
      </p:sp>
      <p:sp>
        <p:nvSpPr>
          <p:cNvPr id="5" name="TextBox 4">
            <a:extLst>
              <a:ext uri="{FF2B5EF4-FFF2-40B4-BE49-F238E27FC236}">
                <a16:creationId xmlns:a16="http://schemas.microsoft.com/office/drawing/2014/main" id="{7FB42023-7639-4C5C-A586-615CF443B9BB}"/>
              </a:ext>
            </a:extLst>
          </p:cNvPr>
          <p:cNvSpPr txBox="1"/>
          <p:nvPr/>
        </p:nvSpPr>
        <p:spPr>
          <a:xfrm rot="20579119">
            <a:off x="4093639" y="3224543"/>
            <a:ext cx="1709887" cy="430887"/>
          </a:xfrm>
          <a:prstGeom prst="rect">
            <a:avLst/>
          </a:prstGeom>
          <a:noFill/>
        </p:spPr>
        <p:txBody>
          <a:bodyPr wrap="square" rtlCol="0">
            <a:spAutoFit/>
          </a:bodyPr>
          <a:lstStyle/>
          <a:p>
            <a:pPr algn="ctr"/>
            <a:r>
              <a:rPr lang="en-US" sz="1100" b="1" dirty="0">
                <a:solidFill>
                  <a:schemeClr val="accent5"/>
                </a:solidFill>
                <a:latin typeface="Arial Black" panose="020B0A04020102020204" pitchFamily="34" charset="0"/>
              </a:rPr>
              <a:t>Patient Awareness &amp; Education</a:t>
            </a:r>
          </a:p>
        </p:txBody>
      </p:sp>
      <p:sp>
        <p:nvSpPr>
          <p:cNvPr id="6" name="TextBox 5">
            <a:extLst>
              <a:ext uri="{FF2B5EF4-FFF2-40B4-BE49-F238E27FC236}">
                <a16:creationId xmlns:a16="http://schemas.microsoft.com/office/drawing/2014/main" id="{619BC82E-9BDD-48C2-8C3D-207C7E4FDC67}"/>
              </a:ext>
            </a:extLst>
          </p:cNvPr>
          <p:cNvSpPr txBox="1"/>
          <p:nvPr/>
        </p:nvSpPr>
        <p:spPr>
          <a:xfrm rot="20579119">
            <a:off x="8000335" y="5566677"/>
            <a:ext cx="1427731" cy="430887"/>
          </a:xfrm>
          <a:prstGeom prst="rect">
            <a:avLst/>
          </a:prstGeom>
          <a:noFill/>
        </p:spPr>
        <p:txBody>
          <a:bodyPr wrap="square" rtlCol="0">
            <a:spAutoFit/>
          </a:bodyPr>
          <a:lstStyle/>
          <a:p>
            <a:pPr algn="ctr"/>
            <a:r>
              <a:rPr lang="en-US" sz="1100" b="1" dirty="0">
                <a:solidFill>
                  <a:schemeClr val="accent6">
                    <a:lumMod val="75000"/>
                  </a:schemeClr>
                </a:solidFill>
                <a:latin typeface="Arial Black" panose="020B0A04020102020204" pitchFamily="34" charset="0"/>
              </a:rPr>
              <a:t>Communication with Providers</a:t>
            </a:r>
          </a:p>
        </p:txBody>
      </p:sp>
      <p:sp>
        <p:nvSpPr>
          <p:cNvPr id="7" name="TextBox 6">
            <a:extLst>
              <a:ext uri="{FF2B5EF4-FFF2-40B4-BE49-F238E27FC236}">
                <a16:creationId xmlns:a16="http://schemas.microsoft.com/office/drawing/2014/main" id="{BDC556C6-B033-4C1A-B252-E078532CB2B3}"/>
              </a:ext>
            </a:extLst>
          </p:cNvPr>
          <p:cNvSpPr txBox="1"/>
          <p:nvPr/>
        </p:nvSpPr>
        <p:spPr>
          <a:xfrm rot="20579119">
            <a:off x="5942793" y="4062484"/>
            <a:ext cx="1516720" cy="523220"/>
          </a:xfrm>
          <a:prstGeom prst="rect">
            <a:avLst/>
          </a:prstGeom>
          <a:noFill/>
        </p:spPr>
        <p:txBody>
          <a:bodyPr wrap="square" rtlCol="0">
            <a:spAutoFit/>
          </a:bodyPr>
          <a:lstStyle/>
          <a:p>
            <a:pPr algn="ctr"/>
            <a:r>
              <a:rPr lang="en-US" sz="1400" b="1" dirty="0">
                <a:solidFill>
                  <a:schemeClr val="accent3"/>
                </a:solidFill>
                <a:latin typeface="Arial Black" panose="020B0A04020102020204" pitchFamily="34" charset="0"/>
              </a:rPr>
              <a:t>Patient Identification</a:t>
            </a:r>
          </a:p>
        </p:txBody>
      </p:sp>
      <p:sp>
        <p:nvSpPr>
          <p:cNvPr id="8" name="TextBox 7">
            <a:extLst>
              <a:ext uri="{FF2B5EF4-FFF2-40B4-BE49-F238E27FC236}">
                <a16:creationId xmlns:a16="http://schemas.microsoft.com/office/drawing/2014/main" id="{8F1F75A3-88DB-4A5D-A5FA-48ABC76BE230}"/>
              </a:ext>
            </a:extLst>
          </p:cNvPr>
          <p:cNvSpPr txBox="1"/>
          <p:nvPr/>
        </p:nvSpPr>
        <p:spPr>
          <a:xfrm rot="19519059">
            <a:off x="4542048" y="4983306"/>
            <a:ext cx="1427731" cy="430887"/>
          </a:xfrm>
          <a:prstGeom prst="rect">
            <a:avLst/>
          </a:prstGeom>
          <a:noFill/>
        </p:spPr>
        <p:txBody>
          <a:bodyPr wrap="square" rtlCol="0">
            <a:spAutoFit/>
          </a:bodyPr>
          <a:lstStyle/>
          <a:p>
            <a:pPr algn="ctr"/>
            <a:r>
              <a:rPr lang="en-US" sz="1100" b="1" dirty="0">
                <a:solidFill>
                  <a:schemeClr val="bg2">
                    <a:lumMod val="25000"/>
                  </a:schemeClr>
                </a:solidFill>
                <a:latin typeface="Arial Black" panose="020B0A04020102020204" pitchFamily="34" charset="0"/>
              </a:rPr>
              <a:t>Quality </a:t>
            </a:r>
          </a:p>
          <a:p>
            <a:pPr algn="ctr"/>
            <a:r>
              <a:rPr lang="en-US" sz="1100" b="1" dirty="0">
                <a:solidFill>
                  <a:schemeClr val="bg2">
                    <a:lumMod val="25000"/>
                  </a:schemeClr>
                </a:solidFill>
                <a:latin typeface="Arial Black" panose="020B0A04020102020204" pitchFamily="34" charset="0"/>
              </a:rPr>
              <a:t>Assurance</a:t>
            </a:r>
          </a:p>
        </p:txBody>
      </p:sp>
      <p:sp>
        <p:nvSpPr>
          <p:cNvPr id="9" name="TextBox 8">
            <a:extLst>
              <a:ext uri="{FF2B5EF4-FFF2-40B4-BE49-F238E27FC236}">
                <a16:creationId xmlns:a16="http://schemas.microsoft.com/office/drawing/2014/main" id="{B6385DCB-748A-4EE4-AEA1-B241F80FDDB1}"/>
              </a:ext>
            </a:extLst>
          </p:cNvPr>
          <p:cNvSpPr txBox="1"/>
          <p:nvPr/>
        </p:nvSpPr>
        <p:spPr>
          <a:xfrm rot="20579119">
            <a:off x="8889311" y="3777393"/>
            <a:ext cx="1427731" cy="261610"/>
          </a:xfrm>
          <a:prstGeom prst="rect">
            <a:avLst/>
          </a:prstGeom>
          <a:noFill/>
        </p:spPr>
        <p:txBody>
          <a:bodyPr wrap="square" rtlCol="0">
            <a:spAutoFit/>
          </a:bodyPr>
          <a:lstStyle/>
          <a:p>
            <a:pPr algn="ctr"/>
            <a:r>
              <a:rPr lang="en-US" sz="1100" b="1" dirty="0">
                <a:solidFill>
                  <a:schemeClr val="accent5">
                    <a:lumMod val="50000"/>
                  </a:schemeClr>
                </a:solidFill>
                <a:latin typeface="Arial Black" panose="020B0A04020102020204" pitchFamily="34" charset="0"/>
              </a:rPr>
              <a:t>Regulatory </a:t>
            </a:r>
          </a:p>
        </p:txBody>
      </p:sp>
      <p:sp>
        <p:nvSpPr>
          <p:cNvPr id="10" name="TextBox 9">
            <a:extLst>
              <a:ext uri="{FF2B5EF4-FFF2-40B4-BE49-F238E27FC236}">
                <a16:creationId xmlns:a16="http://schemas.microsoft.com/office/drawing/2014/main" id="{A7155395-48FE-4385-99FB-26B615A8AA6F}"/>
              </a:ext>
            </a:extLst>
          </p:cNvPr>
          <p:cNvSpPr txBox="1"/>
          <p:nvPr/>
        </p:nvSpPr>
        <p:spPr>
          <a:xfrm rot="20579119">
            <a:off x="4750923" y="6142020"/>
            <a:ext cx="1709887" cy="430887"/>
          </a:xfrm>
          <a:prstGeom prst="rect">
            <a:avLst/>
          </a:prstGeom>
          <a:noFill/>
        </p:spPr>
        <p:txBody>
          <a:bodyPr wrap="square" rtlCol="0">
            <a:spAutoFit/>
          </a:bodyPr>
          <a:lstStyle/>
          <a:p>
            <a:pPr algn="ctr"/>
            <a:r>
              <a:rPr lang="en-US" sz="1100" b="1" dirty="0">
                <a:solidFill>
                  <a:schemeClr val="accent2">
                    <a:lumMod val="50000"/>
                  </a:schemeClr>
                </a:solidFill>
                <a:latin typeface="Arial Black" panose="020B0A04020102020204" pitchFamily="34" charset="0"/>
              </a:rPr>
              <a:t>Data standards</a:t>
            </a:r>
          </a:p>
          <a:p>
            <a:pPr algn="ctr"/>
            <a:r>
              <a:rPr lang="en-US" sz="1100" b="1" dirty="0">
                <a:solidFill>
                  <a:schemeClr val="accent2">
                    <a:lumMod val="50000"/>
                  </a:schemeClr>
                </a:solidFill>
                <a:latin typeface="Arial Black" panose="020B0A04020102020204" pitchFamily="34" charset="0"/>
              </a:rPr>
              <a:t>&amp; security</a:t>
            </a:r>
          </a:p>
        </p:txBody>
      </p:sp>
      <p:sp>
        <p:nvSpPr>
          <p:cNvPr id="11" name="TextBox 10">
            <a:extLst>
              <a:ext uri="{FF2B5EF4-FFF2-40B4-BE49-F238E27FC236}">
                <a16:creationId xmlns:a16="http://schemas.microsoft.com/office/drawing/2014/main" id="{90B6C9DF-E1B2-4FC8-9722-7DD6F14A9DE0}"/>
              </a:ext>
            </a:extLst>
          </p:cNvPr>
          <p:cNvSpPr txBox="1"/>
          <p:nvPr/>
        </p:nvSpPr>
        <p:spPr>
          <a:xfrm rot="20579119">
            <a:off x="6513620" y="6017730"/>
            <a:ext cx="1427731" cy="600164"/>
          </a:xfrm>
          <a:prstGeom prst="rect">
            <a:avLst/>
          </a:prstGeom>
          <a:noFill/>
        </p:spPr>
        <p:txBody>
          <a:bodyPr wrap="square" rtlCol="0">
            <a:spAutoFit/>
          </a:bodyPr>
          <a:lstStyle/>
          <a:p>
            <a:pPr algn="ctr"/>
            <a:r>
              <a:rPr lang="en-US" sz="1100" b="1" dirty="0">
                <a:solidFill>
                  <a:srgbClr val="00B050"/>
                </a:solidFill>
                <a:latin typeface="Arial Black" panose="020B0A04020102020204" pitchFamily="34" charset="0"/>
              </a:rPr>
              <a:t>Clinical </a:t>
            </a:r>
          </a:p>
          <a:p>
            <a:pPr algn="ctr"/>
            <a:r>
              <a:rPr lang="en-US" sz="1100" b="1" dirty="0">
                <a:solidFill>
                  <a:srgbClr val="00B050"/>
                </a:solidFill>
                <a:latin typeface="Arial Black" panose="020B0A04020102020204" pitchFamily="34" charset="0"/>
              </a:rPr>
              <a:t>Trial </a:t>
            </a:r>
          </a:p>
          <a:p>
            <a:pPr algn="ctr"/>
            <a:r>
              <a:rPr lang="en-US" sz="1100" b="1" dirty="0">
                <a:solidFill>
                  <a:srgbClr val="00B050"/>
                </a:solidFill>
                <a:latin typeface="Arial Black" panose="020B0A04020102020204" pitchFamily="34" charset="0"/>
              </a:rPr>
              <a:t>Selection</a:t>
            </a:r>
          </a:p>
        </p:txBody>
      </p:sp>
      <p:sp>
        <p:nvSpPr>
          <p:cNvPr id="12" name="Rectangle 11">
            <a:extLst>
              <a:ext uri="{FF2B5EF4-FFF2-40B4-BE49-F238E27FC236}">
                <a16:creationId xmlns:a16="http://schemas.microsoft.com/office/drawing/2014/main" id="{1C2CAEA2-D9E0-4875-9A98-8486ECC708AB}"/>
              </a:ext>
            </a:extLst>
          </p:cNvPr>
          <p:cNvSpPr/>
          <p:nvPr/>
        </p:nvSpPr>
        <p:spPr>
          <a:xfrm>
            <a:off x="1958951" y="55884"/>
            <a:ext cx="9569494" cy="1754326"/>
          </a:xfrm>
          <a:prstGeom prst="rect">
            <a:avLst/>
          </a:prstGeom>
        </p:spPr>
        <p:txBody>
          <a:bodyPr wrap="square">
            <a:spAutoFit/>
          </a:bodyPr>
          <a:lstStyle/>
          <a:p>
            <a:pPr algn="ctr"/>
            <a:r>
              <a:rPr lang="en-US" altLang="en-US" sz="3600" dirty="0">
                <a:solidFill>
                  <a:schemeClr val="accent2">
                    <a:lumMod val="75000"/>
                  </a:schemeClr>
                </a:solidFill>
                <a:latin typeface="+mj-lt"/>
              </a:rPr>
              <a:t>VA Connecticut Cancer Center </a:t>
            </a:r>
            <a:br>
              <a:rPr lang="en-US" altLang="en-US" sz="3600" dirty="0">
                <a:solidFill>
                  <a:schemeClr val="accent2">
                    <a:lumMod val="75000"/>
                  </a:schemeClr>
                </a:solidFill>
                <a:latin typeface="+mj-lt"/>
              </a:rPr>
            </a:br>
            <a:r>
              <a:rPr lang="en-US" altLang="en-US" sz="3600" dirty="0">
                <a:solidFill>
                  <a:schemeClr val="accent2">
                    <a:lumMod val="75000"/>
                  </a:schemeClr>
                </a:solidFill>
                <a:latin typeface="+mj-lt"/>
              </a:rPr>
              <a:t>Pre-Screening Protocol (PSP) – </a:t>
            </a:r>
            <a:br>
              <a:rPr lang="en-US" altLang="en-US" sz="3600" dirty="0">
                <a:solidFill>
                  <a:schemeClr val="accent2">
                    <a:lumMod val="75000"/>
                  </a:schemeClr>
                </a:solidFill>
                <a:latin typeface="+mj-lt"/>
              </a:rPr>
            </a:br>
            <a:r>
              <a:rPr lang="en-US" altLang="en-US" sz="3600" dirty="0">
                <a:solidFill>
                  <a:schemeClr val="accent2">
                    <a:lumMod val="75000"/>
                  </a:schemeClr>
                </a:solidFill>
                <a:latin typeface="+mj-lt"/>
              </a:rPr>
              <a:t>Why to consider it and how does it work?</a:t>
            </a:r>
            <a:endParaRPr lang="en-US" sz="3600" dirty="0">
              <a:solidFill>
                <a:schemeClr val="accent2">
                  <a:lumMod val="75000"/>
                </a:schemeClr>
              </a:solidFill>
              <a:latin typeface="+mj-lt"/>
            </a:endParaRPr>
          </a:p>
        </p:txBody>
      </p:sp>
      <p:sp>
        <p:nvSpPr>
          <p:cNvPr id="13" name="TextBox 12">
            <a:extLst>
              <a:ext uri="{FF2B5EF4-FFF2-40B4-BE49-F238E27FC236}">
                <a16:creationId xmlns:a16="http://schemas.microsoft.com/office/drawing/2014/main" id="{C693CE62-4AF7-43A7-B7BC-7BA0603745AF}"/>
              </a:ext>
            </a:extLst>
          </p:cNvPr>
          <p:cNvSpPr txBox="1"/>
          <p:nvPr/>
        </p:nvSpPr>
        <p:spPr>
          <a:xfrm rot="1333317">
            <a:off x="8744306" y="1944823"/>
            <a:ext cx="1383323" cy="430887"/>
          </a:xfrm>
          <a:prstGeom prst="rect">
            <a:avLst/>
          </a:prstGeom>
          <a:noFill/>
        </p:spPr>
        <p:txBody>
          <a:bodyPr wrap="square" rtlCol="0">
            <a:spAutoFit/>
          </a:bodyPr>
          <a:lstStyle/>
          <a:p>
            <a:pPr algn="ctr"/>
            <a:r>
              <a:rPr lang="en-US" sz="1100" b="1" dirty="0">
                <a:solidFill>
                  <a:schemeClr val="accent6">
                    <a:lumMod val="50000"/>
                  </a:schemeClr>
                </a:solidFill>
                <a:latin typeface="Arial Black" panose="020B0A04020102020204" pitchFamily="34" charset="0"/>
              </a:rPr>
              <a:t> Trial Diversification</a:t>
            </a:r>
          </a:p>
        </p:txBody>
      </p:sp>
      <p:sp>
        <p:nvSpPr>
          <p:cNvPr id="14" name="TextBox 13">
            <a:extLst>
              <a:ext uri="{FF2B5EF4-FFF2-40B4-BE49-F238E27FC236}">
                <a16:creationId xmlns:a16="http://schemas.microsoft.com/office/drawing/2014/main" id="{D8915076-A470-4B3C-B6FB-DAF39418F9C3}"/>
              </a:ext>
            </a:extLst>
          </p:cNvPr>
          <p:cNvSpPr txBox="1"/>
          <p:nvPr/>
        </p:nvSpPr>
        <p:spPr>
          <a:xfrm rot="1333317">
            <a:off x="5735287" y="2678172"/>
            <a:ext cx="1383323" cy="430887"/>
          </a:xfrm>
          <a:prstGeom prst="rect">
            <a:avLst/>
          </a:prstGeom>
          <a:noFill/>
        </p:spPr>
        <p:txBody>
          <a:bodyPr wrap="square" rtlCol="0">
            <a:spAutoFit/>
          </a:bodyPr>
          <a:lstStyle/>
          <a:p>
            <a:pPr algn="ctr"/>
            <a:r>
              <a:rPr lang="en-US" sz="1100" b="1" dirty="0">
                <a:solidFill>
                  <a:schemeClr val="accent4">
                    <a:lumMod val="75000"/>
                  </a:schemeClr>
                </a:solidFill>
                <a:latin typeface="Arial Black" panose="020B0A04020102020204" pitchFamily="34" charset="0"/>
              </a:rPr>
              <a:t>Multi- Disciplinary</a:t>
            </a:r>
          </a:p>
        </p:txBody>
      </p:sp>
      <p:sp>
        <p:nvSpPr>
          <p:cNvPr id="16" name="TextBox 15">
            <a:extLst>
              <a:ext uri="{FF2B5EF4-FFF2-40B4-BE49-F238E27FC236}">
                <a16:creationId xmlns:a16="http://schemas.microsoft.com/office/drawing/2014/main" id="{DA7FDC7A-9B6A-425E-9656-2BA217266849}"/>
              </a:ext>
            </a:extLst>
          </p:cNvPr>
          <p:cNvSpPr txBox="1"/>
          <p:nvPr/>
        </p:nvSpPr>
        <p:spPr>
          <a:xfrm rot="20579119">
            <a:off x="7610565" y="3819459"/>
            <a:ext cx="1427731" cy="600164"/>
          </a:xfrm>
          <a:prstGeom prst="rect">
            <a:avLst/>
          </a:prstGeom>
          <a:noFill/>
        </p:spPr>
        <p:txBody>
          <a:bodyPr wrap="square" rtlCol="0">
            <a:spAutoFit/>
          </a:bodyPr>
          <a:lstStyle/>
          <a:p>
            <a:pPr algn="ctr"/>
            <a:r>
              <a:rPr lang="en-US" sz="1100" b="1" dirty="0">
                <a:solidFill>
                  <a:schemeClr val="accent6"/>
                </a:solidFill>
                <a:latin typeface="Arial Black" panose="020B0A04020102020204" pitchFamily="34" charset="0"/>
              </a:rPr>
              <a:t>Good </a:t>
            </a:r>
          </a:p>
          <a:p>
            <a:pPr algn="ctr"/>
            <a:r>
              <a:rPr lang="en-US" sz="1100" b="1" dirty="0">
                <a:solidFill>
                  <a:schemeClr val="accent6"/>
                </a:solidFill>
                <a:latin typeface="Arial Black" panose="020B0A04020102020204" pitchFamily="34" charset="0"/>
              </a:rPr>
              <a:t>Clinical Practice </a:t>
            </a:r>
          </a:p>
        </p:txBody>
      </p:sp>
    </p:spTree>
    <p:extLst>
      <p:ext uri="{BB962C8B-B14F-4D97-AF65-F5344CB8AC3E}">
        <p14:creationId xmlns:p14="http://schemas.microsoft.com/office/powerpoint/2010/main" val="343461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63E2-22D7-4BA1-95E1-B544E0417028}"/>
              </a:ext>
            </a:extLst>
          </p:cNvPr>
          <p:cNvSpPr>
            <a:spLocks noGrp="1"/>
          </p:cNvSpPr>
          <p:nvPr>
            <p:ph type="title"/>
          </p:nvPr>
        </p:nvSpPr>
        <p:spPr>
          <a:xfrm>
            <a:off x="1722784" y="-92765"/>
            <a:ext cx="9781828" cy="1131343"/>
          </a:xfrm>
        </p:spPr>
        <p:txBody>
          <a:bodyPr/>
          <a:lstStyle/>
          <a:p>
            <a:pPr algn="ctr"/>
            <a:r>
              <a:rPr lang="en-US" u="sng" dirty="0"/>
              <a:t>Purpose of the PSP</a:t>
            </a:r>
          </a:p>
        </p:txBody>
      </p:sp>
      <p:sp>
        <p:nvSpPr>
          <p:cNvPr id="3" name="Text Placeholder 2">
            <a:extLst>
              <a:ext uri="{FF2B5EF4-FFF2-40B4-BE49-F238E27FC236}">
                <a16:creationId xmlns:a16="http://schemas.microsoft.com/office/drawing/2014/main" id="{3775CBC4-2411-48DC-8D53-E9A02D76C0E0}"/>
              </a:ext>
            </a:extLst>
          </p:cNvPr>
          <p:cNvSpPr>
            <a:spLocks noGrp="1"/>
          </p:cNvSpPr>
          <p:nvPr>
            <p:ph type="body" idx="1"/>
          </p:nvPr>
        </p:nvSpPr>
        <p:spPr>
          <a:xfrm>
            <a:off x="2406316" y="1227216"/>
            <a:ext cx="9098295" cy="5320748"/>
          </a:xfrm>
        </p:spPr>
        <p:txBody>
          <a:bodyPr>
            <a:noAutofit/>
          </a:bodyPr>
          <a:lstStyle/>
          <a:p>
            <a:pPr marL="285750" indent="-285750">
              <a:buFont typeface="Arial" panose="020B0604020202020204" pitchFamily="34" charset="0"/>
              <a:buChar char="•"/>
            </a:pPr>
            <a:r>
              <a:rPr lang="en-US" dirty="0"/>
              <a:t>Establish a standardized pre-screening process and infrastructure that will facilitate the recruitment of prospective cancer research participants for all trials within the VA CT Cancer Center and Yale Cancer Center/School of Medicine.</a:t>
            </a:r>
          </a:p>
          <a:p>
            <a:endParaRPr lang="en-US" dirty="0"/>
          </a:p>
          <a:p>
            <a:pPr marL="285750" indent="-285750">
              <a:buFont typeface="Arial" panose="020B0604020202020204" pitchFamily="34" charset="0"/>
              <a:buChar char="•"/>
            </a:pPr>
            <a:r>
              <a:rPr lang="en-US" dirty="0"/>
              <a:t>Reduce the overall screen failure rates by conducting pre-screening for all trials simultaneously.</a:t>
            </a:r>
          </a:p>
          <a:p>
            <a:endParaRPr lang="en-US" dirty="0"/>
          </a:p>
          <a:p>
            <a:pPr marL="285750" indent="-285750">
              <a:buFont typeface="Arial" panose="020B0604020202020204" pitchFamily="34" charset="0"/>
              <a:buChar char="•"/>
            </a:pPr>
            <a:r>
              <a:rPr lang="en-US" dirty="0"/>
              <a:t>Increase operational efficiencies. </a:t>
            </a:r>
          </a:p>
          <a:p>
            <a:endParaRPr lang="en-US" dirty="0"/>
          </a:p>
          <a:p>
            <a:pPr marL="285750" indent="-285750">
              <a:buFont typeface="Arial" panose="020B0604020202020204" pitchFamily="34" charset="0"/>
              <a:buChar char="•"/>
            </a:pPr>
            <a:r>
              <a:rPr lang="en-US" dirty="0"/>
              <a:t>Increase Veteran awareness and participation in cutting edge studies.</a:t>
            </a:r>
          </a:p>
          <a:p>
            <a:endParaRPr lang="en-US" dirty="0"/>
          </a:p>
          <a:p>
            <a:pPr marL="285750" indent="-285750">
              <a:buFont typeface="Arial" panose="020B0604020202020204" pitchFamily="34" charset="0"/>
              <a:buChar char="•"/>
            </a:pPr>
            <a:r>
              <a:rPr lang="en-US" dirty="0"/>
              <a:t>Pre-screening process is clearly outlined, approved and audited by IRB; no “secret” screening of charts. </a:t>
            </a:r>
          </a:p>
        </p:txBody>
      </p:sp>
    </p:spTree>
    <p:extLst>
      <p:ext uri="{BB962C8B-B14F-4D97-AF65-F5344CB8AC3E}">
        <p14:creationId xmlns:p14="http://schemas.microsoft.com/office/powerpoint/2010/main" val="240835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1D92-4A01-44C2-8BFB-AFBE64FE3E5F}"/>
              </a:ext>
            </a:extLst>
          </p:cNvPr>
          <p:cNvSpPr>
            <a:spLocks noGrp="1"/>
          </p:cNvSpPr>
          <p:nvPr>
            <p:ph type="title"/>
          </p:nvPr>
        </p:nvSpPr>
        <p:spPr>
          <a:xfrm>
            <a:off x="2059823" y="240631"/>
            <a:ext cx="8915399" cy="1429317"/>
          </a:xfrm>
        </p:spPr>
        <p:txBody>
          <a:bodyPr/>
          <a:lstStyle/>
          <a:p>
            <a:pPr algn="ctr"/>
            <a:r>
              <a:rPr lang="en-US" u="sng" dirty="0"/>
              <a:t>PSP for Cancer Trials</a:t>
            </a:r>
          </a:p>
        </p:txBody>
      </p:sp>
      <p:sp>
        <p:nvSpPr>
          <p:cNvPr id="3" name="Text Placeholder 2">
            <a:extLst>
              <a:ext uri="{FF2B5EF4-FFF2-40B4-BE49-F238E27FC236}">
                <a16:creationId xmlns:a16="http://schemas.microsoft.com/office/drawing/2014/main" id="{5210BB7F-47AB-4EBE-9D97-FC0F0F92F839}"/>
              </a:ext>
            </a:extLst>
          </p:cNvPr>
          <p:cNvSpPr>
            <a:spLocks noGrp="1"/>
          </p:cNvSpPr>
          <p:nvPr>
            <p:ph type="body" idx="1"/>
          </p:nvPr>
        </p:nvSpPr>
        <p:spPr>
          <a:xfrm>
            <a:off x="2529054" y="1460880"/>
            <a:ext cx="8915399" cy="4638261"/>
          </a:xfrm>
        </p:spPr>
        <p:txBody>
          <a:bodyPr>
            <a:noAutofit/>
          </a:bodyPr>
          <a:lstStyle/>
          <a:p>
            <a:pPr marL="285750" indent="-285750">
              <a:buFont typeface="Arial" panose="020B0604020202020204" pitchFamily="34" charset="0"/>
              <a:buChar char="•"/>
            </a:pPr>
            <a:r>
              <a:rPr lang="en-US" sz="2400" dirty="0"/>
              <a:t>No informed consent needed for PSP</a:t>
            </a:r>
          </a:p>
          <a:p>
            <a:endParaRPr lang="en-US" sz="800" dirty="0"/>
          </a:p>
          <a:p>
            <a:pPr marL="285750" indent="-285750">
              <a:buFont typeface="Arial" panose="020B0604020202020204" pitchFamily="34" charset="0"/>
              <a:buChar char="•"/>
            </a:pPr>
            <a:r>
              <a:rPr lang="en-US" sz="2400" dirty="0"/>
              <a:t>Many Cancer trials share common screening methods and eligibility criteria</a:t>
            </a:r>
          </a:p>
          <a:p>
            <a:endParaRPr lang="en-US" sz="800" dirty="0"/>
          </a:p>
          <a:p>
            <a:pPr marL="285750" indent="-285750">
              <a:buFont typeface="Arial" panose="020B0604020202020204" pitchFamily="34" charset="0"/>
              <a:buChar char="•"/>
            </a:pPr>
            <a:r>
              <a:rPr lang="en-US" sz="2400" dirty="0"/>
              <a:t>Standardized limited chart review; only pertinence information needed to determine eligibility will be captured</a:t>
            </a:r>
          </a:p>
          <a:p>
            <a:endParaRPr lang="en-US" sz="800" dirty="0"/>
          </a:p>
          <a:p>
            <a:pPr marL="285750" indent="-285750">
              <a:buFont typeface="Arial" panose="020B0604020202020204" pitchFamily="34" charset="0"/>
              <a:buChar char="•"/>
            </a:pPr>
            <a:r>
              <a:rPr lang="en-US" sz="2400" dirty="0"/>
              <a:t>PSP would allow to build a platform to identify potential study participants early and follow them efficiently</a:t>
            </a:r>
          </a:p>
        </p:txBody>
      </p:sp>
    </p:spTree>
    <p:extLst>
      <p:ext uri="{BB962C8B-B14F-4D97-AF65-F5344CB8AC3E}">
        <p14:creationId xmlns:p14="http://schemas.microsoft.com/office/powerpoint/2010/main" val="120321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A5412B-91F8-4FF4-BAC8-99FBF88452A8}"/>
              </a:ext>
            </a:extLst>
          </p:cNvPr>
          <p:cNvSpPr>
            <a:spLocks noGrp="1"/>
          </p:cNvSpPr>
          <p:nvPr>
            <p:ph type="body" idx="1"/>
          </p:nvPr>
        </p:nvSpPr>
        <p:spPr>
          <a:xfrm>
            <a:off x="2589212" y="1804733"/>
            <a:ext cx="8915399" cy="4620126"/>
          </a:xfrm>
        </p:spPr>
        <p:txBody>
          <a:bodyPr>
            <a:normAutofit lnSpcReduction="10000"/>
          </a:bodyPr>
          <a:lstStyle/>
          <a:p>
            <a:pPr marL="285750" indent="-285750">
              <a:buFont typeface="Arial" panose="020B0604020202020204" pitchFamily="34" charset="0"/>
              <a:buChar char="•"/>
            </a:pPr>
            <a:r>
              <a:rPr lang="en-US" sz="2400" dirty="0"/>
              <a:t>New patients identified through consults, tumor boards, cancer tracking system</a:t>
            </a:r>
          </a:p>
          <a:p>
            <a:endParaRPr lang="en-US" sz="800" dirty="0"/>
          </a:p>
          <a:p>
            <a:pPr marL="285750" indent="-285750">
              <a:buFont typeface="Arial" panose="020B0604020202020204" pitchFamily="34" charset="0"/>
              <a:buChar char="•"/>
            </a:pPr>
            <a:r>
              <a:rPr lang="en-US" sz="2400" dirty="0"/>
              <a:t>Providers are alerted BEFORE a potential study patient is seen in clinic</a:t>
            </a:r>
          </a:p>
          <a:p>
            <a:endParaRPr lang="en-US" sz="800" dirty="0"/>
          </a:p>
          <a:p>
            <a:pPr marL="285750" indent="-285750">
              <a:buFont typeface="Arial" panose="020B0604020202020204" pitchFamily="34" charset="0"/>
              <a:buChar char="•"/>
            </a:pPr>
            <a:r>
              <a:rPr lang="en-US" sz="2400" dirty="0"/>
              <a:t>PSP permits use of invitation letters, e.g., smoking cessation study; patients can reply with opt-in or opt-out postcards</a:t>
            </a:r>
          </a:p>
          <a:p>
            <a:endParaRPr lang="en-US" sz="800" dirty="0"/>
          </a:p>
          <a:p>
            <a:pPr marL="285750" indent="-285750">
              <a:buFont typeface="Arial" panose="020B0604020202020204" pitchFamily="34" charset="0"/>
              <a:buChar char="•"/>
            </a:pPr>
            <a:r>
              <a:rPr lang="en-US" sz="2400" dirty="0"/>
              <a:t>Data will be collected and managed using REDCap™ (Research Electronic Data Capture), hosted by the VA Information Resource Center (VIREC)</a:t>
            </a:r>
            <a:endParaRPr lang="en-US" dirty="0"/>
          </a:p>
        </p:txBody>
      </p:sp>
      <p:sp>
        <p:nvSpPr>
          <p:cNvPr id="4" name="Title 1">
            <a:extLst>
              <a:ext uri="{FF2B5EF4-FFF2-40B4-BE49-F238E27FC236}">
                <a16:creationId xmlns:a16="http://schemas.microsoft.com/office/drawing/2014/main" id="{5A254255-1444-427E-A4E4-A5CA95DF0010}"/>
              </a:ext>
            </a:extLst>
          </p:cNvPr>
          <p:cNvSpPr>
            <a:spLocks noGrp="1"/>
          </p:cNvSpPr>
          <p:nvPr>
            <p:ph type="title"/>
          </p:nvPr>
        </p:nvSpPr>
        <p:spPr>
          <a:xfrm>
            <a:off x="2589211" y="324853"/>
            <a:ext cx="8915399" cy="1477443"/>
          </a:xfrm>
        </p:spPr>
        <p:txBody>
          <a:bodyPr/>
          <a:lstStyle/>
          <a:p>
            <a:pPr algn="ctr"/>
            <a:r>
              <a:rPr lang="en-US" u="sng" dirty="0"/>
              <a:t>PSP for Cancer Trials</a:t>
            </a:r>
          </a:p>
        </p:txBody>
      </p:sp>
    </p:spTree>
    <p:extLst>
      <p:ext uri="{BB962C8B-B14F-4D97-AF65-F5344CB8AC3E}">
        <p14:creationId xmlns:p14="http://schemas.microsoft.com/office/powerpoint/2010/main" val="318291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B9FDD-7757-437E-8B1C-EAA7A76717D1}"/>
              </a:ext>
            </a:extLst>
          </p:cNvPr>
          <p:cNvPicPr>
            <a:picLocks noChangeAspect="1"/>
          </p:cNvPicPr>
          <p:nvPr/>
        </p:nvPicPr>
        <p:blipFill>
          <a:blip r:embed="rId3"/>
          <a:stretch>
            <a:fillRect/>
          </a:stretch>
        </p:blipFill>
        <p:spPr>
          <a:xfrm>
            <a:off x="2115792" y="0"/>
            <a:ext cx="9161808" cy="6877631"/>
          </a:xfrm>
          <a:prstGeom prst="rect">
            <a:avLst/>
          </a:prstGeom>
        </p:spPr>
      </p:pic>
    </p:spTree>
    <p:extLst>
      <p:ext uri="{BB962C8B-B14F-4D97-AF65-F5344CB8AC3E}">
        <p14:creationId xmlns:p14="http://schemas.microsoft.com/office/powerpoint/2010/main" val="99150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BC59-99C5-45C6-8103-9255CD4C7244}"/>
              </a:ext>
            </a:extLst>
          </p:cNvPr>
          <p:cNvSpPr>
            <a:spLocks noGrp="1"/>
          </p:cNvSpPr>
          <p:nvPr>
            <p:ph type="title"/>
          </p:nvPr>
        </p:nvSpPr>
        <p:spPr>
          <a:xfrm>
            <a:off x="2592925" y="624110"/>
            <a:ext cx="8911687" cy="793210"/>
          </a:xfrm>
        </p:spPr>
        <p:txBody>
          <a:bodyPr>
            <a:noAutofit/>
          </a:bodyPr>
          <a:lstStyle/>
          <a:p>
            <a:pPr algn="ctr"/>
            <a:r>
              <a:rPr lang="en-US" sz="4000" dirty="0"/>
              <a:t>VACT Cancer Center Research Program</a:t>
            </a:r>
          </a:p>
        </p:txBody>
      </p:sp>
      <p:graphicFrame>
        <p:nvGraphicFramePr>
          <p:cNvPr id="4" name="Content Placeholder 3">
            <a:extLst>
              <a:ext uri="{FF2B5EF4-FFF2-40B4-BE49-F238E27FC236}">
                <a16:creationId xmlns:a16="http://schemas.microsoft.com/office/drawing/2014/main" id="{E6170128-37EC-4EB1-95F2-949A394E7520}"/>
              </a:ext>
            </a:extLst>
          </p:cNvPr>
          <p:cNvGraphicFramePr>
            <a:graphicFrameLocks noGrp="1"/>
          </p:cNvGraphicFramePr>
          <p:nvPr>
            <p:ph idx="1"/>
            <p:extLst>
              <p:ext uri="{D42A27DB-BD31-4B8C-83A1-F6EECF244321}">
                <p14:modId xmlns:p14="http://schemas.microsoft.com/office/powerpoint/2010/main" val="2902398305"/>
              </p:ext>
            </p:extLst>
          </p:nvPr>
        </p:nvGraphicFramePr>
        <p:xfrm>
          <a:off x="1931668" y="1996440"/>
          <a:ext cx="9572944" cy="3754120"/>
        </p:xfrm>
        <a:graphic>
          <a:graphicData uri="http://schemas.openxmlformats.org/drawingml/2006/table">
            <a:tbl>
              <a:tblPr firstRow="1" bandRow="1">
                <a:tableStyleId>{5C22544A-7EE6-4342-B048-85BDC9FD1C3A}</a:tableStyleId>
              </a:tblPr>
              <a:tblGrid>
                <a:gridCol w="1196618">
                  <a:extLst>
                    <a:ext uri="{9D8B030D-6E8A-4147-A177-3AD203B41FA5}">
                      <a16:colId xmlns:a16="http://schemas.microsoft.com/office/drawing/2014/main" val="3821311569"/>
                    </a:ext>
                  </a:extLst>
                </a:gridCol>
                <a:gridCol w="1196618">
                  <a:extLst>
                    <a:ext uri="{9D8B030D-6E8A-4147-A177-3AD203B41FA5}">
                      <a16:colId xmlns:a16="http://schemas.microsoft.com/office/drawing/2014/main" val="3120166914"/>
                    </a:ext>
                  </a:extLst>
                </a:gridCol>
                <a:gridCol w="1196618">
                  <a:extLst>
                    <a:ext uri="{9D8B030D-6E8A-4147-A177-3AD203B41FA5}">
                      <a16:colId xmlns:a16="http://schemas.microsoft.com/office/drawing/2014/main" val="658342036"/>
                    </a:ext>
                  </a:extLst>
                </a:gridCol>
                <a:gridCol w="1196618">
                  <a:extLst>
                    <a:ext uri="{9D8B030D-6E8A-4147-A177-3AD203B41FA5}">
                      <a16:colId xmlns:a16="http://schemas.microsoft.com/office/drawing/2014/main" val="2345516930"/>
                    </a:ext>
                  </a:extLst>
                </a:gridCol>
                <a:gridCol w="1196618">
                  <a:extLst>
                    <a:ext uri="{9D8B030D-6E8A-4147-A177-3AD203B41FA5}">
                      <a16:colId xmlns:a16="http://schemas.microsoft.com/office/drawing/2014/main" val="60455844"/>
                    </a:ext>
                  </a:extLst>
                </a:gridCol>
                <a:gridCol w="1196618">
                  <a:extLst>
                    <a:ext uri="{9D8B030D-6E8A-4147-A177-3AD203B41FA5}">
                      <a16:colId xmlns:a16="http://schemas.microsoft.com/office/drawing/2014/main" val="2354227454"/>
                    </a:ext>
                  </a:extLst>
                </a:gridCol>
                <a:gridCol w="1196618">
                  <a:extLst>
                    <a:ext uri="{9D8B030D-6E8A-4147-A177-3AD203B41FA5}">
                      <a16:colId xmlns:a16="http://schemas.microsoft.com/office/drawing/2014/main" val="487945205"/>
                    </a:ext>
                  </a:extLst>
                </a:gridCol>
                <a:gridCol w="1196618">
                  <a:extLst>
                    <a:ext uri="{9D8B030D-6E8A-4147-A177-3AD203B41FA5}">
                      <a16:colId xmlns:a16="http://schemas.microsoft.com/office/drawing/2014/main" val="2070167636"/>
                    </a:ext>
                  </a:extLst>
                </a:gridCol>
              </a:tblGrid>
              <a:tr h="370840">
                <a:tc>
                  <a:txBody>
                    <a:bodyPr/>
                    <a:lstStyle/>
                    <a:p>
                      <a:pPr algn="ctr"/>
                      <a:endParaRPr lang="en-US" sz="1800" dirty="0"/>
                    </a:p>
                  </a:txBody>
                  <a:tcPr/>
                </a:tc>
                <a:tc>
                  <a:txBody>
                    <a:bodyPr/>
                    <a:lstStyle/>
                    <a:p>
                      <a:pPr algn="ctr"/>
                      <a:r>
                        <a:rPr lang="en-US" sz="1800" dirty="0"/>
                        <a:t>2013</a:t>
                      </a:r>
                    </a:p>
                  </a:txBody>
                  <a:tcPr/>
                </a:tc>
                <a:tc>
                  <a:txBody>
                    <a:bodyPr/>
                    <a:lstStyle/>
                    <a:p>
                      <a:pPr algn="ctr"/>
                      <a:r>
                        <a:rPr lang="en-US" sz="1800" dirty="0"/>
                        <a:t>2014</a:t>
                      </a:r>
                    </a:p>
                  </a:txBody>
                  <a:tcPr/>
                </a:tc>
                <a:tc>
                  <a:txBody>
                    <a:bodyPr/>
                    <a:lstStyle/>
                    <a:p>
                      <a:pPr algn="ctr"/>
                      <a:r>
                        <a:rPr lang="en-US" sz="1800" dirty="0"/>
                        <a:t>2015</a:t>
                      </a:r>
                    </a:p>
                  </a:txBody>
                  <a:tcPr/>
                </a:tc>
                <a:tc>
                  <a:txBody>
                    <a:bodyPr/>
                    <a:lstStyle/>
                    <a:p>
                      <a:pPr algn="ctr"/>
                      <a:r>
                        <a:rPr lang="en-US" sz="1800" dirty="0"/>
                        <a:t>2016</a:t>
                      </a:r>
                    </a:p>
                  </a:txBody>
                  <a:tcPr/>
                </a:tc>
                <a:tc>
                  <a:txBody>
                    <a:bodyPr/>
                    <a:lstStyle/>
                    <a:p>
                      <a:pPr algn="ctr"/>
                      <a:r>
                        <a:rPr lang="en-US" sz="1800" dirty="0"/>
                        <a:t>2017*</a:t>
                      </a:r>
                    </a:p>
                  </a:txBody>
                  <a:tcPr/>
                </a:tc>
                <a:tc>
                  <a:txBody>
                    <a:bodyPr/>
                    <a:lstStyle/>
                    <a:p>
                      <a:pPr algn="ctr"/>
                      <a:r>
                        <a:rPr lang="en-US" sz="1800" dirty="0"/>
                        <a:t>2018</a:t>
                      </a:r>
                    </a:p>
                  </a:txBody>
                  <a:tcPr/>
                </a:tc>
                <a:tc>
                  <a:txBody>
                    <a:bodyPr/>
                    <a:lstStyle/>
                    <a:p>
                      <a:pPr algn="ctr"/>
                      <a:r>
                        <a:rPr lang="en-US" sz="1800" dirty="0"/>
                        <a:t>2019</a:t>
                      </a:r>
                    </a:p>
                  </a:txBody>
                  <a:tcPr/>
                </a:tc>
                <a:extLst>
                  <a:ext uri="{0D108BD9-81ED-4DB2-BD59-A6C34878D82A}">
                    <a16:rowId xmlns:a16="http://schemas.microsoft.com/office/drawing/2014/main" val="1467017268"/>
                  </a:ext>
                </a:extLst>
              </a:tr>
              <a:tr h="370840">
                <a:tc>
                  <a:txBody>
                    <a:bodyPr/>
                    <a:lstStyle/>
                    <a:p>
                      <a:pPr algn="ctr"/>
                      <a:r>
                        <a:rPr lang="en-US" sz="1800" dirty="0">
                          <a:latin typeface="Arial Nova" panose="020B0604020202020204" pitchFamily="34" charset="0"/>
                        </a:rPr>
                        <a:t># of patients enrolled</a:t>
                      </a:r>
                    </a:p>
                  </a:txBody>
                  <a:tcPr anchor="ctr"/>
                </a:tc>
                <a:tc>
                  <a:txBody>
                    <a:bodyPr/>
                    <a:lstStyle/>
                    <a:p>
                      <a:pPr algn="ctr"/>
                      <a:r>
                        <a:rPr lang="en-US" sz="1800" dirty="0">
                          <a:latin typeface="Arial Nova" panose="020B0604020202020204" pitchFamily="34" charset="0"/>
                        </a:rPr>
                        <a:t>19</a:t>
                      </a:r>
                    </a:p>
                  </a:txBody>
                  <a:tcPr anchor="ctr"/>
                </a:tc>
                <a:tc>
                  <a:txBody>
                    <a:bodyPr/>
                    <a:lstStyle/>
                    <a:p>
                      <a:pPr algn="ctr"/>
                      <a:r>
                        <a:rPr lang="en-US" sz="1800" dirty="0">
                          <a:latin typeface="Arial Nova" panose="020B0604020202020204" pitchFamily="34" charset="0"/>
                        </a:rPr>
                        <a:t>22</a:t>
                      </a:r>
                    </a:p>
                  </a:txBody>
                  <a:tcPr anchor="ctr"/>
                </a:tc>
                <a:tc>
                  <a:txBody>
                    <a:bodyPr/>
                    <a:lstStyle/>
                    <a:p>
                      <a:pPr algn="ctr"/>
                      <a:r>
                        <a:rPr lang="en-US" sz="1800" dirty="0">
                          <a:latin typeface="Arial Nova" panose="020B0604020202020204" pitchFamily="34" charset="0"/>
                        </a:rPr>
                        <a:t>58</a:t>
                      </a:r>
                    </a:p>
                  </a:txBody>
                  <a:tcPr anchor="ctr"/>
                </a:tc>
                <a:tc>
                  <a:txBody>
                    <a:bodyPr/>
                    <a:lstStyle/>
                    <a:p>
                      <a:pPr algn="ctr"/>
                      <a:r>
                        <a:rPr lang="en-US" sz="1800" dirty="0">
                          <a:latin typeface="Arial Nova" panose="020B0604020202020204" pitchFamily="34" charset="0"/>
                        </a:rPr>
                        <a:t>66</a:t>
                      </a:r>
                    </a:p>
                  </a:txBody>
                  <a:tcPr anchor="ctr"/>
                </a:tc>
                <a:tc>
                  <a:txBody>
                    <a:bodyPr/>
                    <a:lstStyle/>
                    <a:p>
                      <a:pPr algn="ctr"/>
                      <a:r>
                        <a:rPr lang="en-US" sz="1800" dirty="0">
                          <a:latin typeface="Arial Nova" panose="020B0604020202020204" pitchFamily="34" charset="0"/>
                        </a:rPr>
                        <a:t>159</a:t>
                      </a:r>
                    </a:p>
                  </a:txBody>
                  <a:tcPr anchor="ctr"/>
                </a:tc>
                <a:tc>
                  <a:txBody>
                    <a:bodyPr/>
                    <a:lstStyle/>
                    <a:p>
                      <a:pPr algn="ctr"/>
                      <a:r>
                        <a:rPr lang="en-US" sz="1800" dirty="0">
                          <a:latin typeface="Arial Nova" panose="020B0604020202020204" pitchFamily="34" charset="0"/>
                        </a:rPr>
                        <a:t>238</a:t>
                      </a:r>
                    </a:p>
                  </a:txBody>
                  <a:tcPr anchor="ctr"/>
                </a:tc>
                <a:tc>
                  <a:txBody>
                    <a:bodyPr/>
                    <a:lstStyle/>
                    <a:p>
                      <a:pPr algn="ctr"/>
                      <a:r>
                        <a:rPr lang="en-US" sz="1800" dirty="0">
                          <a:latin typeface="Arial Nova" panose="020B0604020202020204" pitchFamily="34" charset="0"/>
                        </a:rPr>
                        <a:t>42</a:t>
                      </a:r>
                    </a:p>
                  </a:txBody>
                  <a:tcPr anchor="ctr"/>
                </a:tc>
                <a:extLst>
                  <a:ext uri="{0D108BD9-81ED-4DB2-BD59-A6C34878D82A}">
                    <a16:rowId xmlns:a16="http://schemas.microsoft.com/office/drawing/2014/main" val="2685445433"/>
                  </a:ext>
                </a:extLst>
              </a:tr>
              <a:tr h="370840">
                <a:tc>
                  <a:txBody>
                    <a:bodyPr/>
                    <a:lstStyle/>
                    <a:p>
                      <a:pPr algn="ctr"/>
                      <a:r>
                        <a:rPr lang="en-US" sz="1800" dirty="0">
                          <a:latin typeface="Arial Nova" panose="020B0604020202020204" pitchFamily="34" charset="0"/>
                        </a:rPr>
                        <a:t># of new trials</a:t>
                      </a:r>
                    </a:p>
                  </a:txBody>
                  <a:tcPr anchor="ctr"/>
                </a:tc>
                <a:tc>
                  <a:txBody>
                    <a:bodyPr/>
                    <a:lstStyle/>
                    <a:p>
                      <a:pPr algn="ctr"/>
                      <a:r>
                        <a:rPr lang="en-US" sz="1800" dirty="0">
                          <a:latin typeface="Arial Nova" panose="020B0604020202020204" pitchFamily="34" charset="0"/>
                        </a:rPr>
                        <a:t>3</a:t>
                      </a:r>
                    </a:p>
                  </a:txBody>
                  <a:tcPr anchor="ctr"/>
                </a:tc>
                <a:tc>
                  <a:txBody>
                    <a:bodyPr/>
                    <a:lstStyle/>
                    <a:p>
                      <a:pPr algn="ctr"/>
                      <a:r>
                        <a:rPr lang="en-US" sz="1800" dirty="0">
                          <a:latin typeface="Arial Nova" panose="020B0604020202020204" pitchFamily="34" charset="0"/>
                        </a:rPr>
                        <a:t>1</a:t>
                      </a:r>
                    </a:p>
                  </a:txBody>
                  <a:tcPr anchor="ctr"/>
                </a:tc>
                <a:tc>
                  <a:txBody>
                    <a:bodyPr/>
                    <a:lstStyle/>
                    <a:p>
                      <a:pPr algn="ctr"/>
                      <a:r>
                        <a:rPr lang="en-US" sz="1800" dirty="0">
                          <a:latin typeface="Arial Nova" panose="020B0604020202020204" pitchFamily="34" charset="0"/>
                        </a:rPr>
                        <a:t>4</a:t>
                      </a:r>
                    </a:p>
                  </a:txBody>
                  <a:tcPr anchor="ctr"/>
                </a:tc>
                <a:tc>
                  <a:txBody>
                    <a:bodyPr/>
                    <a:lstStyle/>
                    <a:p>
                      <a:pPr algn="ctr"/>
                      <a:r>
                        <a:rPr lang="en-US" sz="1800" dirty="0">
                          <a:latin typeface="Arial Nova" panose="020B0604020202020204" pitchFamily="34" charset="0"/>
                        </a:rPr>
                        <a:t>2</a:t>
                      </a:r>
                    </a:p>
                  </a:txBody>
                  <a:tcPr anchor="ctr"/>
                </a:tc>
                <a:tc>
                  <a:txBody>
                    <a:bodyPr/>
                    <a:lstStyle/>
                    <a:p>
                      <a:pPr algn="ctr"/>
                      <a:r>
                        <a:rPr lang="en-US" sz="1800" dirty="0">
                          <a:latin typeface="Arial Nova" panose="020B0604020202020204" pitchFamily="34" charset="0"/>
                        </a:rPr>
                        <a:t>9</a:t>
                      </a:r>
                    </a:p>
                  </a:txBody>
                  <a:tcPr anchor="ctr"/>
                </a:tc>
                <a:tc>
                  <a:txBody>
                    <a:bodyPr/>
                    <a:lstStyle/>
                    <a:p>
                      <a:pPr algn="ctr"/>
                      <a:r>
                        <a:rPr lang="en-US" sz="1800" dirty="0">
                          <a:latin typeface="Arial Nova" panose="020B0604020202020204" pitchFamily="34" charset="0"/>
                        </a:rPr>
                        <a:t>1</a:t>
                      </a:r>
                    </a:p>
                  </a:txBody>
                  <a:tcPr anchor="ctr"/>
                </a:tc>
                <a:tc>
                  <a:txBody>
                    <a:bodyPr/>
                    <a:lstStyle/>
                    <a:p>
                      <a:pPr algn="ctr"/>
                      <a:r>
                        <a:rPr lang="en-US" sz="1800" dirty="0">
                          <a:latin typeface="Arial Nova" panose="020B0604020202020204" pitchFamily="34" charset="0"/>
                        </a:rPr>
                        <a:t>4</a:t>
                      </a:r>
                      <a:r>
                        <a:rPr lang="en-US" sz="1800" dirty="0">
                          <a:latin typeface="Times New Roman" panose="02020603050405020304" pitchFamily="18" charset="0"/>
                          <a:cs typeface="Times New Roman" panose="02020603050405020304" pitchFamily="18" charset="0"/>
                        </a:rPr>
                        <a:t>∞</a:t>
                      </a:r>
                      <a:endParaRPr lang="en-US" sz="1800" dirty="0">
                        <a:latin typeface="Arial Nova" panose="020B0604020202020204" pitchFamily="34" charset="0"/>
                      </a:endParaRPr>
                    </a:p>
                  </a:txBody>
                  <a:tcPr anchor="ctr"/>
                </a:tc>
                <a:extLst>
                  <a:ext uri="{0D108BD9-81ED-4DB2-BD59-A6C34878D82A}">
                    <a16:rowId xmlns:a16="http://schemas.microsoft.com/office/drawing/2014/main" val="10866932"/>
                  </a:ext>
                </a:extLst>
              </a:tr>
              <a:tr h="370840">
                <a:tc>
                  <a:txBody>
                    <a:bodyPr/>
                    <a:lstStyle/>
                    <a:p>
                      <a:pPr algn="ctr"/>
                      <a:r>
                        <a:rPr lang="en-US" sz="1800" dirty="0">
                          <a:latin typeface="Arial Nova" panose="020B0604020202020204" pitchFamily="34" charset="0"/>
                        </a:rPr>
                        <a:t># new sub-studies</a:t>
                      </a:r>
                    </a:p>
                  </a:txBody>
                  <a:tcPr anchor="ctr"/>
                </a:tc>
                <a:tc>
                  <a:txBody>
                    <a:bodyPr/>
                    <a:lstStyle/>
                    <a:p>
                      <a:pPr algn="ctr"/>
                      <a:r>
                        <a:rPr lang="en-US" sz="1800" dirty="0">
                          <a:latin typeface="Arial Nova" panose="020B0604020202020204" pitchFamily="34" charset="0"/>
                        </a:rPr>
                        <a:t>0</a:t>
                      </a:r>
                    </a:p>
                  </a:txBody>
                  <a:tcPr anchor="ctr"/>
                </a:tc>
                <a:tc>
                  <a:txBody>
                    <a:bodyPr/>
                    <a:lstStyle/>
                    <a:p>
                      <a:pPr algn="ctr"/>
                      <a:r>
                        <a:rPr lang="en-US" sz="1800" dirty="0">
                          <a:latin typeface="Arial Nova" panose="020B0604020202020204" pitchFamily="34" charset="0"/>
                        </a:rPr>
                        <a:t>0</a:t>
                      </a:r>
                    </a:p>
                  </a:txBody>
                  <a:tcPr anchor="ctr"/>
                </a:tc>
                <a:tc>
                  <a:txBody>
                    <a:bodyPr/>
                    <a:lstStyle/>
                    <a:p>
                      <a:pPr algn="ctr"/>
                      <a:r>
                        <a:rPr lang="en-US" sz="1800" dirty="0">
                          <a:latin typeface="Arial Nova" panose="020B0604020202020204" pitchFamily="34" charset="0"/>
                        </a:rPr>
                        <a:t>2</a:t>
                      </a:r>
                    </a:p>
                  </a:txBody>
                  <a:tcPr anchor="ctr"/>
                </a:tc>
                <a:tc>
                  <a:txBody>
                    <a:bodyPr/>
                    <a:lstStyle/>
                    <a:p>
                      <a:pPr algn="ctr"/>
                      <a:r>
                        <a:rPr lang="en-US" sz="1800" dirty="0">
                          <a:latin typeface="Arial Nova" panose="020B0604020202020204" pitchFamily="34" charset="0"/>
                        </a:rPr>
                        <a:t>2</a:t>
                      </a:r>
                    </a:p>
                  </a:txBody>
                  <a:tcPr anchor="ctr"/>
                </a:tc>
                <a:tc>
                  <a:txBody>
                    <a:bodyPr/>
                    <a:lstStyle/>
                    <a:p>
                      <a:pPr algn="ctr"/>
                      <a:r>
                        <a:rPr lang="en-US" sz="1800" dirty="0">
                          <a:latin typeface="Arial Nova" panose="020B0604020202020204" pitchFamily="34" charset="0"/>
                        </a:rPr>
                        <a:t>4</a:t>
                      </a:r>
                    </a:p>
                  </a:txBody>
                  <a:tcPr anchor="ctr"/>
                </a:tc>
                <a:tc>
                  <a:txBody>
                    <a:bodyPr/>
                    <a:lstStyle/>
                    <a:p>
                      <a:pPr algn="ctr"/>
                      <a:r>
                        <a:rPr lang="en-US" sz="1800" dirty="0">
                          <a:latin typeface="Arial Nova" panose="020B0604020202020204" pitchFamily="34" charset="0"/>
                        </a:rPr>
                        <a:t>1</a:t>
                      </a:r>
                    </a:p>
                  </a:txBody>
                  <a:tcPr anchor="ctr"/>
                </a:tc>
                <a:tc>
                  <a:txBody>
                    <a:bodyPr/>
                    <a:lstStyle/>
                    <a:p>
                      <a:pPr algn="ctr"/>
                      <a:r>
                        <a:rPr lang="en-US" sz="1800" dirty="0">
                          <a:latin typeface="Arial Nova" panose="020B0604020202020204" pitchFamily="34" charset="0"/>
                        </a:rPr>
                        <a:t>1</a:t>
                      </a:r>
                    </a:p>
                  </a:txBody>
                  <a:tcPr anchor="ctr"/>
                </a:tc>
                <a:extLst>
                  <a:ext uri="{0D108BD9-81ED-4DB2-BD59-A6C34878D82A}">
                    <a16:rowId xmlns:a16="http://schemas.microsoft.com/office/drawing/2014/main" val="1050576313"/>
                  </a:ext>
                </a:extLst>
              </a:tr>
              <a:tr h="370840">
                <a:tc>
                  <a:txBody>
                    <a:bodyPr/>
                    <a:lstStyle/>
                    <a:p>
                      <a:pPr algn="ctr"/>
                      <a:r>
                        <a:rPr lang="en-US" sz="1800" dirty="0">
                          <a:latin typeface="Arial Nova" panose="020B0604020202020204" pitchFamily="34" charset="0"/>
                        </a:rPr>
                        <a:t>Total # of active trials</a:t>
                      </a:r>
                    </a:p>
                  </a:txBody>
                  <a:tcPr anchor="ctr"/>
                </a:tc>
                <a:tc>
                  <a:txBody>
                    <a:bodyPr/>
                    <a:lstStyle/>
                    <a:p>
                      <a:pPr algn="ctr"/>
                      <a:r>
                        <a:rPr lang="en-US" sz="1800" dirty="0">
                          <a:latin typeface="Arial Nova" panose="020B0604020202020204" pitchFamily="34" charset="0"/>
                        </a:rPr>
                        <a:t>6</a:t>
                      </a:r>
                    </a:p>
                  </a:txBody>
                  <a:tcPr anchor="ctr"/>
                </a:tc>
                <a:tc>
                  <a:txBody>
                    <a:bodyPr/>
                    <a:lstStyle/>
                    <a:p>
                      <a:pPr algn="ctr"/>
                      <a:r>
                        <a:rPr lang="en-US" sz="1800" dirty="0">
                          <a:latin typeface="Arial Nova" panose="020B0604020202020204" pitchFamily="34" charset="0"/>
                        </a:rPr>
                        <a:t>6</a:t>
                      </a:r>
                    </a:p>
                  </a:txBody>
                  <a:tcPr anchor="ctr"/>
                </a:tc>
                <a:tc>
                  <a:txBody>
                    <a:bodyPr/>
                    <a:lstStyle/>
                    <a:p>
                      <a:pPr algn="ctr"/>
                      <a:r>
                        <a:rPr lang="en-US" sz="1800" dirty="0">
                          <a:latin typeface="Arial Nova" panose="020B0604020202020204" pitchFamily="34" charset="0"/>
                        </a:rPr>
                        <a:t>12</a:t>
                      </a:r>
                    </a:p>
                  </a:txBody>
                  <a:tcPr anchor="ctr"/>
                </a:tc>
                <a:tc>
                  <a:txBody>
                    <a:bodyPr/>
                    <a:lstStyle/>
                    <a:p>
                      <a:pPr algn="ctr"/>
                      <a:r>
                        <a:rPr lang="en-US" sz="1800" dirty="0">
                          <a:latin typeface="Arial Nova" panose="020B0604020202020204" pitchFamily="34" charset="0"/>
                        </a:rPr>
                        <a:t>16</a:t>
                      </a:r>
                    </a:p>
                  </a:txBody>
                  <a:tcPr anchor="ctr"/>
                </a:tc>
                <a:tc>
                  <a:txBody>
                    <a:bodyPr/>
                    <a:lstStyle/>
                    <a:p>
                      <a:pPr algn="ctr"/>
                      <a:r>
                        <a:rPr lang="en-US" sz="1800" dirty="0">
                          <a:latin typeface="Arial Nova" panose="020B0604020202020204" pitchFamily="34" charset="0"/>
                        </a:rPr>
                        <a:t>25</a:t>
                      </a:r>
                    </a:p>
                  </a:txBody>
                  <a:tcPr anchor="ctr"/>
                </a:tc>
                <a:tc>
                  <a:txBody>
                    <a:bodyPr/>
                    <a:lstStyle/>
                    <a:p>
                      <a:pPr algn="ctr"/>
                      <a:r>
                        <a:rPr lang="en-US" sz="1800" dirty="0">
                          <a:latin typeface="Arial Nova" panose="020B0604020202020204" pitchFamily="34" charset="0"/>
                        </a:rPr>
                        <a:t>26</a:t>
                      </a:r>
                    </a:p>
                  </a:txBody>
                  <a:tcPr anchor="ctr"/>
                </a:tc>
                <a:tc>
                  <a:txBody>
                    <a:bodyPr/>
                    <a:lstStyle/>
                    <a:p>
                      <a:pPr algn="ctr"/>
                      <a:r>
                        <a:rPr lang="en-US" sz="1800" dirty="0">
                          <a:latin typeface="Arial Nova" panose="020B0604020202020204" pitchFamily="34" charset="0"/>
                        </a:rPr>
                        <a:t>24</a:t>
                      </a:r>
                    </a:p>
                  </a:txBody>
                  <a:tcPr anchor="ctr"/>
                </a:tc>
                <a:extLst>
                  <a:ext uri="{0D108BD9-81ED-4DB2-BD59-A6C34878D82A}">
                    <a16:rowId xmlns:a16="http://schemas.microsoft.com/office/drawing/2014/main" val="2663959909"/>
                  </a:ext>
                </a:extLst>
              </a:tr>
            </a:tbl>
          </a:graphicData>
        </a:graphic>
      </p:graphicFrame>
      <p:sp>
        <p:nvSpPr>
          <p:cNvPr id="5" name="TextBox 4">
            <a:extLst>
              <a:ext uri="{FF2B5EF4-FFF2-40B4-BE49-F238E27FC236}">
                <a16:creationId xmlns:a16="http://schemas.microsoft.com/office/drawing/2014/main" id="{BD85E1F1-7F9D-4DC3-BD8E-59D1F71F203E}"/>
              </a:ext>
            </a:extLst>
          </p:cNvPr>
          <p:cNvSpPr txBox="1"/>
          <p:nvPr/>
        </p:nvSpPr>
        <p:spPr>
          <a:xfrm>
            <a:off x="2023110" y="5910724"/>
            <a:ext cx="6709410" cy="646331"/>
          </a:xfrm>
          <a:prstGeom prst="rect">
            <a:avLst/>
          </a:prstGeom>
          <a:noFill/>
        </p:spPr>
        <p:txBody>
          <a:bodyPr wrap="square" rtlCol="0">
            <a:spAutoFit/>
          </a:bodyPr>
          <a:lstStyle/>
          <a:p>
            <a:r>
              <a:rPr lang="en-US" dirty="0"/>
              <a:t>* Pre-Screening Protocol Opened</a:t>
            </a:r>
          </a:p>
          <a:p>
            <a:r>
              <a:rPr lang="en-US" dirty="0">
                <a:latin typeface="Times New Roman" panose="02020603050405020304" pitchFamily="18" charset="0"/>
                <a:cs typeface="Times New Roman" panose="02020603050405020304" pitchFamily="18" charset="0"/>
              </a:rPr>
              <a:t>∞</a:t>
            </a:r>
            <a:r>
              <a:rPr lang="en-US" dirty="0"/>
              <a:t> Pending Studies (6 clinical trials in the pipeline)</a:t>
            </a:r>
          </a:p>
        </p:txBody>
      </p:sp>
    </p:spTree>
    <p:extLst>
      <p:ext uri="{BB962C8B-B14F-4D97-AF65-F5344CB8AC3E}">
        <p14:creationId xmlns:p14="http://schemas.microsoft.com/office/powerpoint/2010/main" val="15215528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865</TotalTime>
  <Words>2102</Words>
  <Application>Microsoft Office PowerPoint</Application>
  <PresentationFormat>Widescreen</PresentationFormat>
  <Paragraphs>274</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Arial Nova</vt:lpstr>
      <vt:lpstr>Calibri</vt:lpstr>
      <vt:lpstr>Century Gothic</vt:lpstr>
      <vt:lpstr>Times New Roman</vt:lpstr>
      <vt:lpstr>Wingdings 3</vt:lpstr>
      <vt:lpstr>Wisp</vt:lpstr>
      <vt:lpstr>Patient Pre-Screening for Clinical Trials:  A Piece of the Puzzle</vt:lpstr>
      <vt:lpstr>Learning Objectives</vt:lpstr>
      <vt:lpstr>Life as a Cancer Doc at a VA clinic without Patient Pre-Screening Protocol</vt:lpstr>
      <vt:lpstr>PowerPoint Presentation</vt:lpstr>
      <vt:lpstr>Purpose of the PSP</vt:lpstr>
      <vt:lpstr>PSP for Cancer Trials</vt:lpstr>
      <vt:lpstr>PSP for Cancer Trials</vt:lpstr>
      <vt:lpstr>PowerPoint Presentation</vt:lpstr>
      <vt:lpstr>VACT Cancer Center Research Program</vt:lpstr>
      <vt:lpstr>VACT Cancer Center PSP Report</vt:lpstr>
      <vt:lpstr>Using REDCap™</vt:lpstr>
      <vt:lpstr>PowerPoint Presentation</vt:lpstr>
      <vt:lpstr>PowerPoint Presentation</vt:lpstr>
      <vt:lpstr>Pre-Screening Medical Chart Review</vt:lpstr>
      <vt:lpstr>PowerPoint Presentation</vt:lpstr>
      <vt:lpstr>PowerPoint Presentation</vt:lpstr>
      <vt:lpstr>PowerPoint Presentation</vt:lpstr>
      <vt:lpstr>PowerPoint Presentation</vt:lpstr>
      <vt:lpstr>PowerPoint Presentation</vt:lpstr>
      <vt:lpstr>Take Away</vt:lpstr>
      <vt:lpstr>PowerPoint Presentation</vt:lpstr>
      <vt:lpstr>Life as a Cancer Doc at a VA clinic with Patient Pre-Screening Protocol</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Pre-Screening for Clinical Trials:  A Piece of the Puzzle</dc:title>
  <dc:creator>Roy, Alicia</dc:creator>
  <cp:lastModifiedBy>Chao, Herta</cp:lastModifiedBy>
  <cp:revision>61</cp:revision>
  <dcterms:created xsi:type="dcterms:W3CDTF">2019-04-03T17:03:45Z</dcterms:created>
  <dcterms:modified xsi:type="dcterms:W3CDTF">2019-04-04T18:41:06Z</dcterms:modified>
</cp:coreProperties>
</file>