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5"/>
    <p:sldMasterId id="2147483667" r:id="rId6"/>
    <p:sldMasterId id="2147483668" r:id="rId7"/>
  </p:sldMasterIdLst>
  <p:notesMasterIdLst>
    <p:notesMasterId r:id="rId53"/>
  </p:notesMasterIdLst>
  <p:handoutMasterIdLst>
    <p:handoutMasterId r:id="rId54"/>
  </p:handoutMasterIdLst>
  <p:sldIdLst>
    <p:sldId id="629" r:id="rId8"/>
    <p:sldId id="256" r:id="rId9"/>
    <p:sldId id="653" r:id="rId10"/>
    <p:sldId id="559" r:id="rId11"/>
    <p:sldId id="614" r:id="rId12"/>
    <p:sldId id="520" r:id="rId13"/>
    <p:sldId id="615" r:id="rId14"/>
    <p:sldId id="656" r:id="rId15"/>
    <p:sldId id="683" r:id="rId16"/>
    <p:sldId id="684" r:id="rId17"/>
    <p:sldId id="685" r:id="rId18"/>
    <p:sldId id="686" r:id="rId19"/>
    <p:sldId id="687" r:id="rId20"/>
    <p:sldId id="688" r:id="rId21"/>
    <p:sldId id="711" r:id="rId22"/>
    <p:sldId id="712" r:id="rId23"/>
    <p:sldId id="743" r:id="rId24"/>
    <p:sldId id="744" r:id="rId25"/>
    <p:sldId id="745" r:id="rId26"/>
    <p:sldId id="746" r:id="rId27"/>
    <p:sldId id="747" r:id="rId28"/>
    <p:sldId id="748" r:id="rId29"/>
    <p:sldId id="749" r:id="rId30"/>
    <p:sldId id="587" r:id="rId31"/>
    <p:sldId id="635" r:id="rId32"/>
    <p:sldId id="605" r:id="rId33"/>
    <p:sldId id="636" r:id="rId34"/>
    <p:sldId id="645" r:id="rId35"/>
    <p:sldId id="641" r:id="rId36"/>
    <p:sldId id="642" r:id="rId37"/>
    <p:sldId id="650" r:id="rId38"/>
    <p:sldId id="644" r:id="rId39"/>
    <p:sldId id="657" r:id="rId40"/>
    <p:sldId id="647" r:id="rId41"/>
    <p:sldId id="648" r:id="rId42"/>
    <p:sldId id="696" r:id="rId43"/>
    <p:sldId id="697" r:id="rId44"/>
    <p:sldId id="698" r:id="rId45"/>
    <p:sldId id="649" r:id="rId46"/>
    <p:sldId id="663" r:id="rId47"/>
    <p:sldId id="750" r:id="rId48"/>
    <p:sldId id="550" r:id="rId49"/>
    <p:sldId id="619" r:id="rId50"/>
    <p:sldId id="633" r:id="rId51"/>
    <p:sldId id="367" r:id="rId5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wa, Crystal" initials="MC" lastIdx="3" clrIdx="0">
    <p:extLst>
      <p:ext uri="{19B8F6BF-5375-455C-9EA6-DF929625EA0E}">
        <p15:presenceInfo xmlns:p15="http://schemas.microsoft.com/office/powerpoint/2012/main" userId="S-1-5-21-2444698140-3567673722-3847017576-57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D92C"/>
    <a:srgbClr val="5AC6F0"/>
    <a:srgbClr val="FF7C80"/>
    <a:srgbClr val="FFCC00"/>
    <a:srgbClr val="FFFF99"/>
    <a:srgbClr val="CC0000"/>
    <a:srgbClr val="4F81BD"/>
    <a:srgbClr val="493E31"/>
    <a:srgbClr val="927C61"/>
    <a:srgbClr val="E1E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82028" autoAdjust="0"/>
  </p:normalViewPr>
  <p:slideViewPr>
    <p:cSldViewPr snapToGrid="0">
      <p:cViewPr varScale="1">
        <p:scale>
          <a:sx n="94" d="100"/>
          <a:sy n="94" d="100"/>
        </p:scale>
        <p:origin x="106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63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293A4-3F09-426C-921C-6BEA8198F1B8}" type="doc">
      <dgm:prSet loTypeId="urn:microsoft.com/office/officeart/2005/8/layout/cycle2" loCatId="cycle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DE42F7B3-3DB3-40F4-8BA9-40C0752EAB98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300" b="1" dirty="0"/>
            <a:t>SWOG</a:t>
          </a:r>
        </a:p>
      </dgm:t>
    </dgm:pt>
    <dgm:pt modelId="{0F6B33A8-A9F6-4CFA-9880-8C7939F92F57}" type="parTrans" cxnId="{DCDBAD35-202D-4085-9FCE-2ED9906E25EE}">
      <dgm:prSet/>
      <dgm:spPr/>
      <dgm:t>
        <a:bodyPr/>
        <a:lstStyle/>
        <a:p>
          <a:endParaRPr lang="en-US"/>
        </a:p>
      </dgm:t>
    </dgm:pt>
    <dgm:pt modelId="{52FDFE28-B0E2-4831-8AED-438AAA02B06C}" type="sibTrans" cxnId="{DCDBAD35-202D-4085-9FCE-2ED9906E25EE}">
      <dgm:prSet/>
      <dgm:spPr/>
      <dgm:t>
        <a:bodyPr/>
        <a:lstStyle/>
        <a:p>
          <a:endParaRPr lang="en-US"/>
        </a:p>
      </dgm:t>
    </dgm:pt>
    <dgm:pt modelId="{6E316AA7-785E-409D-8160-CF8DA3FE4C45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/>
            <a:t>ECOG-ACRIN</a:t>
          </a:r>
        </a:p>
      </dgm:t>
    </dgm:pt>
    <dgm:pt modelId="{893E0454-86A3-4BB9-ABFB-AB7AFDB8B579}" type="parTrans" cxnId="{E98B5792-59EF-495A-89B8-98EDCE30D177}">
      <dgm:prSet/>
      <dgm:spPr/>
      <dgm:t>
        <a:bodyPr/>
        <a:lstStyle/>
        <a:p>
          <a:endParaRPr lang="en-US"/>
        </a:p>
      </dgm:t>
    </dgm:pt>
    <dgm:pt modelId="{872D09D6-A9E9-4157-8735-28DAEC4B339B}" type="sibTrans" cxnId="{E98B5792-59EF-495A-89B8-98EDCE30D177}">
      <dgm:prSet/>
      <dgm:spPr/>
      <dgm:t>
        <a:bodyPr/>
        <a:lstStyle/>
        <a:p>
          <a:endParaRPr lang="en-US"/>
        </a:p>
      </dgm:t>
    </dgm:pt>
    <dgm:pt modelId="{E26AC98D-AE7B-4173-8F46-AFEFD388650A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/>
            <a:t>NRG</a:t>
          </a:r>
        </a:p>
      </dgm:t>
    </dgm:pt>
    <dgm:pt modelId="{2A4C10C3-1108-4BFF-8A73-F0902B05A3F7}" type="parTrans" cxnId="{C5043E5B-5FD4-41DC-8B6C-80B4F834CC22}">
      <dgm:prSet/>
      <dgm:spPr/>
      <dgm:t>
        <a:bodyPr/>
        <a:lstStyle/>
        <a:p>
          <a:endParaRPr lang="en-US"/>
        </a:p>
      </dgm:t>
    </dgm:pt>
    <dgm:pt modelId="{87AA1D69-D179-4789-A6F9-2F0E43155FBB}" type="sibTrans" cxnId="{C5043E5B-5FD4-41DC-8B6C-80B4F834CC22}">
      <dgm:prSet/>
      <dgm:spPr/>
      <dgm:t>
        <a:bodyPr/>
        <a:lstStyle/>
        <a:p>
          <a:endParaRPr lang="en-US"/>
        </a:p>
      </dgm:t>
    </dgm:pt>
    <dgm:pt modelId="{4571180A-2F8F-4269-9B98-198EFE04298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/>
            <a:t>Alliance</a:t>
          </a:r>
        </a:p>
      </dgm:t>
    </dgm:pt>
    <dgm:pt modelId="{3AA7F163-7966-43A5-8698-2BC0BA1C8304}" type="parTrans" cxnId="{59DD2127-CD87-4F92-A408-369713B80D66}">
      <dgm:prSet/>
      <dgm:spPr/>
      <dgm:t>
        <a:bodyPr/>
        <a:lstStyle/>
        <a:p>
          <a:endParaRPr lang="en-US"/>
        </a:p>
      </dgm:t>
    </dgm:pt>
    <dgm:pt modelId="{7065C381-C6F0-4DB7-851C-42D035BA29A7}" type="sibTrans" cxnId="{59DD2127-CD87-4F92-A408-369713B80D66}">
      <dgm:prSet/>
      <dgm:spPr/>
      <dgm:t>
        <a:bodyPr/>
        <a:lstStyle/>
        <a:p>
          <a:endParaRPr lang="en-US"/>
        </a:p>
      </dgm:t>
    </dgm:pt>
    <dgm:pt modelId="{4F8467A0-0C18-4947-A566-6CADDE0D2FDC}" type="pres">
      <dgm:prSet presAssocID="{242293A4-3F09-426C-921C-6BEA8198F1B8}" presName="cycle" presStyleCnt="0">
        <dgm:presLayoutVars>
          <dgm:dir/>
          <dgm:resizeHandles val="exact"/>
        </dgm:presLayoutVars>
      </dgm:prSet>
      <dgm:spPr/>
    </dgm:pt>
    <dgm:pt modelId="{A9803A3A-82AD-4C04-941A-A08CC189DC7A}" type="pres">
      <dgm:prSet presAssocID="{DE42F7B3-3DB3-40F4-8BA9-40C0752EAB98}" presName="node" presStyleLbl="node1" presStyleIdx="0" presStyleCnt="4" custScaleX="110215">
        <dgm:presLayoutVars>
          <dgm:bulletEnabled val="1"/>
        </dgm:presLayoutVars>
      </dgm:prSet>
      <dgm:spPr/>
    </dgm:pt>
    <dgm:pt modelId="{8D1021FF-03A7-4B43-9E94-59281E74F1D5}" type="pres">
      <dgm:prSet presAssocID="{52FDFE28-B0E2-4831-8AED-438AAA02B06C}" presName="sibTrans" presStyleLbl="sibTrans2D1" presStyleIdx="0" presStyleCnt="4" custAng="5775310"/>
      <dgm:spPr/>
    </dgm:pt>
    <dgm:pt modelId="{D03E680B-0432-4C58-92CC-6FDB4AC209CB}" type="pres">
      <dgm:prSet presAssocID="{52FDFE28-B0E2-4831-8AED-438AAA02B06C}" presName="connectorText" presStyleLbl="sibTrans2D1" presStyleIdx="0" presStyleCnt="4"/>
      <dgm:spPr/>
    </dgm:pt>
    <dgm:pt modelId="{16A6FFBD-C72F-4107-97FF-5119FFA2FAFD}" type="pres">
      <dgm:prSet presAssocID="{6E316AA7-785E-409D-8160-CF8DA3FE4C45}" presName="node" presStyleLbl="node1" presStyleIdx="1" presStyleCnt="4" custRadScaleRad="115371" custRadScaleInc="-3628">
        <dgm:presLayoutVars>
          <dgm:bulletEnabled val="1"/>
        </dgm:presLayoutVars>
      </dgm:prSet>
      <dgm:spPr/>
    </dgm:pt>
    <dgm:pt modelId="{968BA77D-24EF-491C-BAD5-416C5715A84B}" type="pres">
      <dgm:prSet presAssocID="{872D09D6-A9E9-4157-8735-28DAEC4B339B}" presName="sibTrans" presStyleLbl="sibTrans2D1" presStyleIdx="1" presStyleCnt="4" custAng="5775310"/>
      <dgm:spPr/>
    </dgm:pt>
    <dgm:pt modelId="{BC7DA69E-084D-4819-84B1-10BF2B7605EF}" type="pres">
      <dgm:prSet presAssocID="{872D09D6-A9E9-4157-8735-28DAEC4B339B}" presName="connectorText" presStyleLbl="sibTrans2D1" presStyleIdx="1" presStyleCnt="4"/>
      <dgm:spPr/>
    </dgm:pt>
    <dgm:pt modelId="{3B2B3FB2-5FBD-40BB-933C-8610BB8223C7}" type="pres">
      <dgm:prSet presAssocID="{E26AC98D-AE7B-4173-8F46-AFEFD388650A}" presName="node" presStyleLbl="node1" presStyleIdx="2" presStyleCnt="4" custRadScaleRad="117774">
        <dgm:presLayoutVars>
          <dgm:bulletEnabled val="1"/>
        </dgm:presLayoutVars>
      </dgm:prSet>
      <dgm:spPr/>
    </dgm:pt>
    <dgm:pt modelId="{4874F2CB-E165-42CB-A510-D9C4825AC342}" type="pres">
      <dgm:prSet presAssocID="{87AA1D69-D179-4789-A6F9-2F0E43155FBB}" presName="sibTrans" presStyleLbl="sibTrans2D1" presStyleIdx="2" presStyleCnt="4" custAng="5400000"/>
      <dgm:spPr/>
    </dgm:pt>
    <dgm:pt modelId="{32E076CB-A05E-4EDC-B92A-051DAEB298CF}" type="pres">
      <dgm:prSet presAssocID="{87AA1D69-D179-4789-A6F9-2F0E43155FBB}" presName="connectorText" presStyleLbl="sibTrans2D1" presStyleIdx="2" presStyleCnt="4"/>
      <dgm:spPr/>
    </dgm:pt>
    <dgm:pt modelId="{076FAB26-EF16-408D-8B6D-EF8618B7E4B1}" type="pres">
      <dgm:prSet presAssocID="{4571180A-2F8F-4269-9B98-198EFE04298E}" presName="node" presStyleLbl="node1" presStyleIdx="3" presStyleCnt="4" custRadScaleRad="119762" custRadScaleInc="236">
        <dgm:presLayoutVars>
          <dgm:bulletEnabled val="1"/>
        </dgm:presLayoutVars>
      </dgm:prSet>
      <dgm:spPr/>
    </dgm:pt>
    <dgm:pt modelId="{BB938257-86A1-4D98-B7F4-90D0B6D9B8F8}" type="pres">
      <dgm:prSet presAssocID="{7065C381-C6F0-4DB7-851C-42D035BA29A7}" presName="sibTrans" presStyleLbl="sibTrans2D1" presStyleIdx="3" presStyleCnt="4" custAng="5775310"/>
      <dgm:spPr/>
    </dgm:pt>
    <dgm:pt modelId="{04EC14C3-3CE5-4B7B-9616-B8FCEE0D8205}" type="pres">
      <dgm:prSet presAssocID="{7065C381-C6F0-4DB7-851C-42D035BA29A7}" presName="connectorText" presStyleLbl="sibTrans2D1" presStyleIdx="3" presStyleCnt="4"/>
      <dgm:spPr/>
    </dgm:pt>
  </dgm:ptLst>
  <dgm:cxnLst>
    <dgm:cxn modelId="{59DD2127-CD87-4F92-A408-369713B80D66}" srcId="{242293A4-3F09-426C-921C-6BEA8198F1B8}" destId="{4571180A-2F8F-4269-9B98-198EFE04298E}" srcOrd="3" destOrd="0" parTransId="{3AA7F163-7966-43A5-8698-2BC0BA1C8304}" sibTransId="{7065C381-C6F0-4DB7-851C-42D035BA29A7}"/>
    <dgm:cxn modelId="{495EDA27-E4E9-49EE-A498-1DEAB7241FFE}" type="presOf" srcId="{52FDFE28-B0E2-4831-8AED-438AAA02B06C}" destId="{8D1021FF-03A7-4B43-9E94-59281E74F1D5}" srcOrd="0" destOrd="0" presId="urn:microsoft.com/office/officeart/2005/8/layout/cycle2"/>
    <dgm:cxn modelId="{1C33DD32-CD14-4E75-9E21-A15EF2BBD804}" type="presOf" srcId="{87AA1D69-D179-4789-A6F9-2F0E43155FBB}" destId="{32E076CB-A05E-4EDC-B92A-051DAEB298CF}" srcOrd="1" destOrd="0" presId="urn:microsoft.com/office/officeart/2005/8/layout/cycle2"/>
    <dgm:cxn modelId="{DCDBAD35-202D-4085-9FCE-2ED9906E25EE}" srcId="{242293A4-3F09-426C-921C-6BEA8198F1B8}" destId="{DE42F7B3-3DB3-40F4-8BA9-40C0752EAB98}" srcOrd="0" destOrd="0" parTransId="{0F6B33A8-A9F6-4CFA-9880-8C7939F92F57}" sibTransId="{52FDFE28-B0E2-4831-8AED-438AAA02B06C}"/>
    <dgm:cxn modelId="{C5043E5B-5FD4-41DC-8B6C-80B4F834CC22}" srcId="{242293A4-3F09-426C-921C-6BEA8198F1B8}" destId="{E26AC98D-AE7B-4173-8F46-AFEFD388650A}" srcOrd="2" destOrd="0" parTransId="{2A4C10C3-1108-4BFF-8A73-F0902B05A3F7}" sibTransId="{87AA1D69-D179-4789-A6F9-2F0E43155FBB}"/>
    <dgm:cxn modelId="{238CBA5F-E3CB-4E22-804F-348392BF438B}" type="presOf" srcId="{7065C381-C6F0-4DB7-851C-42D035BA29A7}" destId="{04EC14C3-3CE5-4B7B-9616-B8FCEE0D8205}" srcOrd="1" destOrd="0" presId="urn:microsoft.com/office/officeart/2005/8/layout/cycle2"/>
    <dgm:cxn modelId="{242C226D-5153-42CB-9B2F-0E3FB6C0C393}" type="presOf" srcId="{242293A4-3F09-426C-921C-6BEA8198F1B8}" destId="{4F8467A0-0C18-4947-A566-6CADDE0D2FDC}" srcOrd="0" destOrd="0" presId="urn:microsoft.com/office/officeart/2005/8/layout/cycle2"/>
    <dgm:cxn modelId="{EFBB6C7F-06F5-423E-83E2-65FF9752701D}" type="presOf" srcId="{6E316AA7-785E-409D-8160-CF8DA3FE4C45}" destId="{16A6FFBD-C72F-4107-97FF-5119FFA2FAFD}" srcOrd="0" destOrd="0" presId="urn:microsoft.com/office/officeart/2005/8/layout/cycle2"/>
    <dgm:cxn modelId="{6EF2917F-A305-4106-98E0-1DDACFF00652}" type="presOf" srcId="{872D09D6-A9E9-4157-8735-28DAEC4B339B}" destId="{BC7DA69E-084D-4819-84B1-10BF2B7605EF}" srcOrd="1" destOrd="0" presId="urn:microsoft.com/office/officeart/2005/8/layout/cycle2"/>
    <dgm:cxn modelId="{03983782-2456-422F-A7AF-702B34D7F3B9}" type="presOf" srcId="{52FDFE28-B0E2-4831-8AED-438AAA02B06C}" destId="{D03E680B-0432-4C58-92CC-6FDB4AC209CB}" srcOrd="1" destOrd="0" presId="urn:microsoft.com/office/officeart/2005/8/layout/cycle2"/>
    <dgm:cxn modelId="{E98B5792-59EF-495A-89B8-98EDCE30D177}" srcId="{242293A4-3F09-426C-921C-6BEA8198F1B8}" destId="{6E316AA7-785E-409D-8160-CF8DA3FE4C45}" srcOrd="1" destOrd="0" parTransId="{893E0454-86A3-4BB9-ABFB-AB7AFDB8B579}" sibTransId="{872D09D6-A9E9-4157-8735-28DAEC4B339B}"/>
    <dgm:cxn modelId="{1A8F3A9E-C1DE-4DDD-9DFA-55AAE9601B43}" type="presOf" srcId="{DE42F7B3-3DB3-40F4-8BA9-40C0752EAB98}" destId="{A9803A3A-82AD-4C04-941A-A08CC189DC7A}" srcOrd="0" destOrd="0" presId="urn:microsoft.com/office/officeart/2005/8/layout/cycle2"/>
    <dgm:cxn modelId="{B8D263C1-11DF-4EC8-942A-07626B47374C}" type="presOf" srcId="{7065C381-C6F0-4DB7-851C-42D035BA29A7}" destId="{BB938257-86A1-4D98-B7F4-90D0B6D9B8F8}" srcOrd="0" destOrd="0" presId="urn:microsoft.com/office/officeart/2005/8/layout/cycle2"/>
    <dgm:cxn modelId="{818A12CA-910F-4A37-8D71-FBDA929F3700}" type="presOf" srcId="{E26AC98D-AE7B-4173-8F46-AFEFD388650A}" destId="{3B2B3FB2-5FBD-40BB-933C-8610BB8223C7}" srcOrd="0" destOrd="0" presId="urn:microsoft.com/office/officeart/2005/8/layout/cycle2"/>
    <dgm:cxn modelId="{323C5ADB-6BB0-4AA4-AE22-B493AE0C681C}" type="presOf" srcId="{4571180A-2F8F-4269-9B98-198EFE04298E}" destId="{076FAB26-EF16-408D-8B6D-EF8618B7E4B1}" srcOrd="0" destOrd="0" presId="urn:microsoft.com/office/officeart/2005/8/layout/cycle2"/>
    <dgm:cxn modelId="{42D352E1-3928-49EF-B517-B383FC4C9DA1}" type="presOf" srcId="{87AA1D69-D179-4789-A6F9-2F0E43155FBB}" destId="{4874F2CB-E165-42CB-A510-D9C4825AC342}" srcOrd="0" destOrd="0" presId="urn:microsoft.com/office/officeart/2005/8/layout/cycle2"/>
    <dgm:cxn modelId="{E1A14CFE-9E0B-4F06-9044-C56BA0511C9B}" type="presOf" srcId="{872D09D6-A9E9-4157-8735-28DAEC4B339B}" destId="{968BA77D-24EF-491C-BAD5-416C5715A84B}" srcOrd="0" destOrd="0" presId="urn:microsoft.com/office/officeart/2005/8/layout/cycle2"/>
    <dgm:cxn modelId="{6E0153C7-C5C6-46AC-85ED-7B59C81E415F}" type="presParOf" srcId="{4F8467A0-0C18-4947-A566-6CADDE0D2FDC}" destId="{A9803A3A-82AD-4C04-941A-A08CC189DC7A}" srcOrd="0" destOrd="0" presId="urn:microsoft.com/office/officeart/2005/8/layout/cycle2"/>
    <dgm:cxn modelId="{DA6F52AA-F96B-40E2-A87D-71FAA3C95C33}" type="presParOf" srcId="{4F8467A0-0C18-4947-A566-6CADDE0D2FDC}" destId="{8D1021FF-03A7-4B43-9E94-59281E74F1D5}" srcOrd="1" destOrd="0" presId="urn:microsoft.com/office/officeart/2005/8/layout/cycle2"/>
    <dgm:cxn modelId="{95B1AD08-F4E7-4450-B93C-EB8A875A14EE}" type="presParOf" srcId="{8D1021FF-03A7-4B43-9E94-59281E74F1D5}" destId="{D03E680B-0432-4C58-92CC-6FDB4AC209CB}" srcOrd="0" destOrd="0" presId="urn:microsoft.com/office/officeart/2005/8/layout/cycle2"/>
    <dgm:cxn modelId="{F089F296-1F9F-4F21-BE9D-D21B3B6B0AB3}" type="presParOf" srcId="{4F8467A0-0C18-4947-A566-6CADDE0D2FDC}" destId="{16A6FFBD-C72F-4107-97FF-5119FFA2FAFD}" srcOrd="2" destOrd="0" presId="urn:microsoft.com/office/officeart/2005/8/layout/cycle2"/>
    <dgm:cxn modelId="{B6647641-6439-473B-88E3-C748C20C25F9}" type="presParOf" srcId="{4F8467A0-0C18-4947-A566-6CADDE0D2FDC}" destId="{968BA77D-24EF-491C-BAD5-416C5715A84B}" srcOrd="3" destOrd="0" presId="urn:microsoft.com/office/officeart/2005/8/layout/cycle2"/>
    <dgm:cxn modelId="{908CFEC1-A6D6-4110-BB09-329D6494D5A0}" type="presParOf" srcId="{968BA77D-24EF-491C-BAD5-416C5715A84B}" destId="{BC7DA69E-084D-4819-84B1-10BF2B7605EF}" srcOrd="0" destOrd="0" presId="urn:microsoft.com/office/officeart/2005/8/layout/cycle2"/>
    <dgm:cxn modelId="{26A4C9FB-652F-4206-A035-12312B0A42C1}" type="presParOf" srcId="{4F8467A0-0C18-4947-A566-6CADDE0D2FDC}" destId="{3B2B3FB2-5FBD-40BB-933C-8610BB8223C7}" srcOrd="4" destOrd="0" presId="urn:microsoft.com/office/officeart/2005/8/layout/cycle2"/>
    <dgm:cxn modelId="{D42B78A3-79AD-4536-8031-DB9F22747296}" type="presParOf" srcId="{4F8467A0-0C18-4947-A566-6CADDE0D2FDC}" destId="{4874F2CB-E165-42CB-A510-D9C4825AC342}" srcOrd="5" destOrd="0" presId="urn:microsoft.com/office/officeart/2005/8/layout/cycle2"/>
    <dgm:cxn modelId="{84A89BF8-092E-4D56-85D2-8A9141619065}" type="presParOf" srcId="{4874F2CB-E165-42CB-A510-D9C4825AC342}" destId="{32E076CB-A05E-4EDC-B92A-051DAEB298CF}" srcOrd="0" destOrd="0" presId="urn:microsoft.com/office/officeart/2005/8/layout/cycle2"/>
    <dgm:cxn modelId="{209724D1-0B07-474F-9026-B7D8EC4BBE28}" type="presParOf" srcId="{4F8467A0-0C18-4947-A566-6CADDE0D2FDC}" destId="{076FAB26-EF16-408D-8B6D-EF8618B7E4B1}" srcOrd="6" destOrd="0" presId="urn:microsoft.com/office/officeart/2005/8/layout/cycle2"/>
    <dgm:cxn modelId="{4790D563-C180-47B9-BC75-BE7C4ABDB15C}" type="presParOf" srcId="{4F8467A0-0C18-4947-A566-6CADDE0D2FDC}" destId="{BB938257-86A1-4D98-B7F4-90D0B6D9B8F8}" srcOrd="7" destOrd="0" presId="urn:microsoft.com/office/officeart/2005/8/layout/cycle2"/>
    <dgm:cxn modelId="{FF0DB3CB-1A2B-4B68-8C08-BDE3BD243D02}" type="presParOf" srcId="{BB938257-86A1-4D98-B7F4-90D0B6D9B8F8}" destId="{04EC14C3-3CE5-4B7B-9616-B8FCEE0D820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03A3A-82AD-4C04-941A-A08CC189DC7A}">
      <dsp:nvSpPr>
        <dsp:cNvPr id="0" name=""/>
        <dsp:cNvSpPr/>
      </dsp:nvSpPr>
      <dsp:spPr>
        <a:xfrm>
          <a:off x="2425889" y="1384"/>
          <a:ext cx="1598530" cy="1450374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SWOG</a:t>
          </a:r>
        </a:p>
      </dsp:txBody>
      <dsp:txXfrm>
        <a:off x="2659988" y="213786"/>
        <a:ext cx="1130332" cy="1025570"/>
      </dsp:txXfrm>
    </dsp:sp>
    <dsp:sp modelId="{8D1021FF-03A7-4B43-9E94-59281E74F1D5}">
      <dsp:nvSpPr>
        <dsp:cNvPr id="0" name=""/>
        <dsp:cNvSpPr/>
      </dsp:nvSpPr>
      <dsp:spPr>
        <a:xfrm rot="8174340">
          <a:off x="3899991" y="1230940"/>
          <a:ext cx="436882" cy="489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012853" y="1283514"/>
        <a:ext cx="305817" cy="293701"/>
      </dsp:txXfrm>
    </dsp:sp>
    <dsp:sp modelId="{16A6FFBD-C72F-4107-97FF-5119FFA2FAFD}">
      <dsp:nvSpPr>
        <dsp:cNvPr id="0" name=""/>
        <dsp:cNvSpPr/>
      </dsp:nvSpPr>
      <dsp:spPr>
        <a:xfrm>
          <a:off x="4274178" y="1489271"/>
          <a:ext cx="1450374" cy="1450374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ECOG-ACRIN</a:t>
          </a:r>
        </a:p>
      </dsp:txBody>
      <dsp:txXfrm>
        <a:off x="4486580" y="1701673"/>
        <a:ext cx="1025570" cy="1025570"/>
      </dsp:txXfrm>
    </dsp:sp>
    <dsp:sp modelId="{968BA77D-24EF-491C-BAD5-416C5715A84B}">
      <dsp:nvSpPr>
        <dsp:cNvPr id="0" name=""/>
        <dsp:cNvSpPr/>
      </dsp:nvSpPr>
      <dsp:spPr>
        <a:xfrm rot="14062921">
          <a:off x="3875609" y="2755577"/>
          <a:ext cx="494128" cy="489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3991795" y="2913166"/>
        <a:ext cx="347278" cy="293701"/>
      </dsp:txXfrm>
    </dsp:sp>
    <dsp:sp modelId="{3B2B3FB2-5FBD-40BB-933C-8610BB8223C7}">
      <dsp:nvSpPr>
        <dsp:cNvPr id="0" name=""/>
        <dsp:cNvSpPr/>
      </dsp:nvSpPr>
      <dsp:spPr>
        <a:xfrm>
          <a:off x="2499967" y="3079680"/>
          <a:ext cx="1450374" cy="1450374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NRG</a:t>
          </a:r>
        </a:p>
      </dsp:txBody>
      <dsp:txXfrm>
        <a:off x="2712369" y="3292082"/>
        <a:ext cx="1025570" cy="1025570"/>
      </dsp:txXfrm>
    </dsp:sp>
    <dsp:sp modelId="{4874F2CB-E165-42CB-A510-D9C4825AC342}">
      <dsp:nvSpPr>
        <dsp:cNvPr id="0" name=""/>
        <dsp:cNvSpPr/>
      </dsp:nvSpPr>
      <dsp:spPr>
        <a:xfrm rot="18596964">
          <a:off x="2062317" y="2797668"/>
          <a:ext cx="505108" cy="489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2088595" y="2951856"/>
        <a:ext cx="358258" cy="293701"/>
      </dsp:txXfrm>
    </dsp:sp>
    <dsp:sp modelId="{076FAB26-EF16-408D-8B6D-EF8618B7E4B1}">
      <dsp:nvSpPr>
        <dsp:cNvPr id="0" name=""/>
        <dsp:cNvSpPr/>
      </dsp:nvSpPr>
      <dsp:spPr>
        <a:xfrm>
          <a:off x="657484" y="1536425"/>
          <a:ext cx="1450374" cy="1450374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Alliance</a:t>
          </a:r>
        </a:p>
      </dsp:txBody>
      <dsp:txXfrm>
        <a:off x="869886" y="1748827"/>
        <a:ext cx="1025570" cy="1025570"/>
      </dsp:txXfrm>
    </dsp:sp>
    <dsp:sp modelId="{BB938257-86A1-4D98-B7F4-90D0B6D9B8F8}">
      <dsp:nvSpPr>
        <dsp:cNvPr id="0" name=""/>
        <dsp:cNvSpPr/>
      </dsp:nvSpPr>
      <dsp:spPr>
        <a:xfrm rot="3387374">
          <a:off x="2037410" y="1271194"/>
          <a:ext cx="480545" cy="489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069661" y="1309017"/>
        <a:ext cx="336382" cy="293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34" y="1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24232-942B-4CF1-8762-123AA10E60FC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6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34" y="8829676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C623E-D155-4303-8FF8-80A9A000AD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2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34" y="1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A9970-2462-43B0-9C9B-51114862A4FD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6888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848" y="4473576"/>
            <a:ext cx="560832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6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34" y="8829676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32826-4357-451F-99FB-6C9607A54F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075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67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55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IRR, infusion-related reaction; ULN, upper limit of normal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80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IRR, infusion-related reaction; ULN, upper limit of normal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015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IRR, infusion-related reaction; ULN, upper limit of normal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99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351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192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878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8A349-BF76-48FE-B072-F2BBD60BE84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3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07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912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As of 5/22, 201 LUNGMAP patients enrolled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31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ヒラギノ角ゴ Pro W3" charset="-128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25B1F-2A4E-4813-BF74-25C449E2EA4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ヒラギノ角ゴ Pro W3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018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844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449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96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br>
              <a:rPr lang="en-US" altLang="en-US" kern="0" dirty="0">
                <a:solidFill>
                  <a:schemeClr val="accent6"/>
                </a:solidFill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75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45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367732"/>
            <a:ext cx="12188825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CBD5AB-1538-4D5B-BE2F-2F8C456D562E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120" y="6446836"/>
            <a:ext cx="81113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object 62">
            <a:extLst>
              <a:ext uri="{FF2B5EF4-FFF2-40B4-BE49-F238E27FC236}">
                <a16:creationId xmlns:a16="http://schemas.microsoft.com/office/drawing/2014/main" id="{623B8FC1-290C-46A9-936E-C450426F5B3B}"/>
              </a:ext>
            </a:extLst>
          </p:cNvPr>
          <p:cNvSpPr/>
          <p:nvPr userDrawn="1"/>
        </p:nvSpPr>
        <p:spPr>
          <a:xfrm>
            <a:off x="32067" y="6153023"/>
            <a:ext cx="12179353" cy="646306"/>
          </a:xfrm>
          <a:custGeom>
            <a:avLst/>
            <a:gdLst/>
            <a:ahLst/>
            <a:cxnLst/>
            <a:rect l="l" t="t" r="r" b="b"/>
            <a:pathLst>
              <a:path w="6136640" h="666750">
                <a:moveTo>
                  <a:pt x="4224098" y="236502"/>
                </a:moveTo>
                <a:lnTo>
                  <a:pt x="2459038" y="236502"/>
                </a:lnTo>
                <a:lnTo>
                  <a:pt x="2928525" y="243464"/>
                </a:lnTo>
                <a:lnTo>
                  <a:pt x="3412681" y="265563"/>
                </a:lnTo>
                <a:lnTo>
                  <a:pt x="3909219" y="304678"/>
                </a:lnTo>
                <a:lnTo>
                  <a:pt x="4415854" y="362687"/>
                </a:lnTo>
                <a:lnTo>
                  <a:pt x="4930299" y="441472"/>
                </a:lnTo>
                <a:lnTo>
                  <a:pt x="6001224" y="646030"/>
                </a:lnTo>
                <a:lnTo>
                  <a:pt x="6094531" y="661306"/>
                </a:lnTo>
                <a:lnTo>
                  <a:pt x="6134012" y="666486"/>
                </a:lnTo>
                <a:lnTo>
                  <a:pt x="6136069" y="666610"/>
                </a:lnTo>
                <a:lnTo>
                  <a:pt x="4633553" y="323318"/>
                </a:lnTo>
                <a:lnTo>
                  <a:pt x="4224098" y="236502"/>
                </a:lnTo>
                <a:close/>
              </a:path>
              <a:path w="6136640" h="666750">
                <a:moveTo>
                  <a:pt x="2286382" y="0"/>
                </a:moveTo>
                <a:lnTo>
                  <a:pt x="1999535" y="9010"/>
                </a:lnTo>
                <a:lnTo>
                  <a:pt x="1707630" y="31943"/>
                </a:lnTo>
                <a:lnTo>
                  <a:pt x="1404943" y="68841"/>
                </a:lnTo>
                <a:lnTo>
                  <a:pt x="1085749" y="119745"/>
                </a:lnTo>
                <a:lnTo>
                  <a:pt x="744324" y="184696"/>
                </a:lnTo>
                <a:lnTo>
                  <a:pt x="374943" y="263735"/>
                </a:lnTo>
                <a:lnTo>
                  <a:pt x="0" y="350405"/>
                </a:lnTo>
                <a:lnTo>
                  <a:pt x="0" y="419303"/>
                </a:lnTo>
                <a:lnTo>
                  <a:pt x="78169" y="407334"/>
                </a:lnTo>
                <a:lnTo>
                  <a:pt x="411639" y="362949"/>
                </a:lnTo>
                <a:lnTo>
                  <a:pt x="773494" y="322424"/>
                </a:lnTo>
                <a:lnTo>
                  <a:pt x="1161447" y="287637"/>
                </a:lnTo>
                <a:lnTo>
                  <a:pt x="1573213" y="260468"/>
                </a:lnTo>
                <a:lnTo>
                  <a:pt x="2006505" y="242796"/>
                </a:lnTo>
                <a:lnTo>
                  <a:pt x="2459038" y="236502"/>
                </a:lnTo>
                <a:lnTo>
                  <a:pt x="4224098" y="236502"/>
                </a:lnTo>
                <a:lnTo>
                  <a:pt x="4221824" y="236020"/>
                </a:lnTo>
                <a:lnTo>
                  <a:pt x="3845108" y="162356"/>
                </a:lnTo>
                <a:lnTo>
                  <a:pt x="3497682" y="102368"/>
                </a:lnTo>
                <a:lnTo>
                  <a:pt x="3173821" y="56097"/>
                </a:lnTo>
                <a:lnTo>
                  <a:pt x="2867800" y="23584"/>
                </a:lnTo>
                <a:lnTo>
                  <a:pt x="2573895" y="4872"/>
                </a:lnTo>
                <a:lnTo>
                  <a:pt x="2286382" y="0"/>
                </a:lnTo>
                <a:close/>
              </a:path>
            </a:pathLst>
          </a:custGeom>
          <a:solidFill>
            <a:srgbClr val="3A89C9"/>
          </a:solidFill>
          <a:effectLst>
            <a:softEdge rad="0"/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3">
            <a:extLst>
              <a:ext uri="{FF2B5EF4-FFF2-40B4-BE49-F238E27FC236}">
                <a16:creationId xmlns:a16="http://schemas.microsoft.com/office/drawing/2014/main" id="{62972CBC-9BAB-4F99-A490-B7961EA3AB5F}"/>
              </a:ext>
            </a:extLst>
          </p:cNvPr>
          <p:cNvSpPr/>
          <p:nvPr userDrawn="1"/>
        </p:nvSpPr>
        <p:spPr>
          <a:xfrm>
            <a:off x="27328" y="6225138"/>
            <a:ext cx="12188825" cy="586824"/>
          </a:xfrm>
          <a:custGeom>
            <a:avLst/>
            <a:gdLst/>
            <a:ahLst/>
            <a:cxnLst/>
            <a:rect l="l" t="t" r="r" b="b"/>
            <a:pathLst>
              <a:path w="6479540" h="666750">
                <a:moveTo>
                  <a:pt x="4566979" y="236503"/>
                </a:moveTo>
                <a:lnTo>
                  <a:pt x="2801938" y="236503"/>
                </a:lnTo>
                <a:lnTo>
                  <a:pt x="3271425" y="243465"/>
                </a:lnTo>
                <a:lnTo>
                  <a:pt x="3755581" y="265563"/>
                </a:lnTo>
                <a:lnTo>
                  <a:pt x="4252119" y="304677"/>
                </a:lnTo>
                <a:lnTo>
                  <a:pt x="4758754" y="362686"/>
                </a:lnTo>
                <a:lnTo>
                  <a:pt x="5273199" y="441471"/>
                </a:lnTo>
                <a:lnTo>
                  <a:pt x="6344124" y="646039"/>
                </a:lnTo>
                <a:lnTo>
                  <a:pt x="6437431" y="661317"/>
                </a:lnTo>
                <a:lnTo>
                  <a:pt x="6476912" y="666497"/>
                </a:lnTo>
                <a:lnTo>
                  <a:pt x="6478969" y="666621"/>
                </a:lnTo>
                <a:lnTo>
                  <a:pt x="4976453" y="323325"/>
                </a:lnTo>
                <a:lnTo>
                  <a:pt x="4566979" y="236503"/>
                </a:lnTo>
                <a:close/>
              </a:path>
              <a:path w="6479540" h="666750">
                <a:moveTo>
                  <a:pt x="2629282" y="0"/>
                </a:moveTo>
                <a:lnTo>
                  <a:pt x="2342435" y="9009"/>
                </a:lnTo>
                <a:lnTo>
                  <a:pt x="2050530" y="31942"/>
                </a:lnTo>
                <a:lnTo>
                  <a:pt x="1747843" y="68840"/>
                </a:lnTo>
                <a:lnTo>
                  <a:pt x="1428649" y="119744"/>
                </a:lnTo>
                <a:lnTo>
                  <a:pt x="1087224" y="184695"/>
                </a:lnTo>
                <a:lnTo>
                  <a:pt x="717843" y="263734"/>
                </a:lnTo>
                <a:lnTo>
                  <a:pt x="314781" y="356903"/>
                </a:lnTo>
                <a:lnTo>
                  <a:pt x="0" y="433267"/>
                </a:lnTo>
                <a:lnTo>
                  <a:pt x="0" y="474066"/>
                </a:lnTo>
                <a:lnTo>
                  <a:pt x="118269" y="453701"/>
                </a:lnTo>
                <a:lnTo>
                  <a:pt x="421069" y="407338"/>
                </a:lnTo>
                <a:lnTo>
                  <a:pt x="754539" y="362953"/>
                </a:lnTo>
                <a:lnTo>
                  <a:pt x="1116394" y="322427"/>
                </a:lnTo>
                <a:lnTo>
                  <a:pt x="1504347" y="287640"/>
                </a:lnTo>
                <a:lnTo>
                  <a:pt x="1916113" y="260470"/>
                </a:lnTo>
                <a:lnTo>
                  <a:pt x="2349405" y="242798"/>
                </a:lnTo>
                <a:lnTo>
                  <a:pt x="2801938" y="236503"/>
                </a:lnTo>
                <a:lnTo>
                  <a:pt x="4566979" y="236503"/>
                </a:lnTo>
                <a:lnTo>
                  <a:pt x="4564724" y="236025"/>
                </a:lnTo>
                <a:lnTo>
                  <a:pt x="4188008" y="162360"/>
                </a:lnTo>
                <a:lnTo>
                  <a:pt x="3840582" y="102371"/>
                </a:lnTo>
                <a:lnTo>
                  <a:pt x="3516721" y="56099"/>
                </a:lnTo>
                <a:lnTo>
                  <a:pt x="3210700" y="23586"/>
                </a:lnTo>
                <a:lnTo>
                  <a:pt x="2916795" y="4872"/>
                </a:lnTo>
                <a:lnTo>
                  <a:pt x="2629282" y="0"/>
                </a:lnTo>
                <a:close/>
              </a:path>
            </a:pathLst>
          </a:custGeom>
          <a:solidFill>
            <a:srgbClr val="B2D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941B38-4F41-4061-9ECD-E31DABB3C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113" b="21447"/>
          <a:stretch/>
        </p:blipFill>
        <p:spPr>
          <a:xfrm>
            <a:off x="3524692" y="6346153"/>
            <a:ext cx="5142617" cy="5252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0E10-888F-4805-A82A-73BBAE4C2E1E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0960" y="6430351"/>
            <a:ext cx="939938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AAF2B39-592E-41EA-A8D9-885E11081CBE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5" y="6407697"/>
            <a:ext cx="2866449" cy="4172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8E55-EF53-4778-9BF4-109C60BE2280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7283" y="6446836"/>
            <a:ext cx="982823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5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50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marL="0" marR="0" lvl="0" indent="0" algn="r" defTabSz="912813" rtl="0" eaLnBrk="0" fontAlgn="auto" latinLnBrk="0" hangingPunct="0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025188" algn="r"/>
              </a:tabLst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 charset="0"/>
                <a:cs typeface="SapientSansRegular"/>
              </a:rPr>
              <a:t> </a:t>
            </a:r>
            <a:fld id="{4225D95B-3580-C74C-AC82-B8FCF626B41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 charset="0"/>
                <a:cs typeface="SapientSansRegular"/>
              </a:rPr>
              <a:pPr marL="0" marR="0" lvl="0" indent="0" algn="r" defTabSz="912813" rtl="0" eaLnBrk="0" fontAlgn="auto" latinLnBrk="0" hangingPunct="0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1025188" algn="r"/>
                </a:tabLst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ＭＳ Ｐゴシック" charset="0"/>
              <a:cs typeface="SapientSansRegula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549" y="6456986"/>
            <a:ext cx="995731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34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CBBA1-FDE4-4153-B0C4-BA7F402F46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B539C6-873F-428A-8EE1-A2C7EC7FD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2E23C-82BC-4E08-B111-F64972809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7772-EF36-4FF7-992A-970BCA5F3D08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21EA7-9156-4AFF-A31F-920B913B0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C691F-20F4-4967-BE0F-C046B2D38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EF0B-1578-4CEB-A446-3650CC4A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86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CFE17-27C1-4E00-BD4B-24F74B307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CE46B-4AAF-4863-89EF-C59B8B529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AA4A6-F402-498E-BF6A-852712186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7772-EF36-4FF7-992A-970BCA5F3D08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40386-8E67-47CB-B6B9-AB3AB6074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0B4DF-0B29-4B5E-9DED-5BE26C73D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EF0B-1578-4CEB-A446-3650CC4A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14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FEB54-8226-4E5F-9D53-F913C5ECD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440D0-345E-46F6-A0CF-9ADB9DB60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42247-6679-42D4-9463-1F913D504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7772-EF36-4FF7-992A-970BCA5F3D08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7207F-F8EF-4797-B5E4-D282EB0AB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EE4DD-FAFD-43E8-8615-BED221D7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EF0B-1578-4CEB-A446-3650CC4A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27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B260C-7639-421C-B7DB-85D918D7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0C2BA-9476-4A75-B0C1-DAD1B4DBA8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71949-CF98-4035-AEAF-448B4F0DD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57706-4717-420B-A700-14DCDFCFE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7772-EF36-4FF7-992A-970BCA5F3D08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B41F6-3299-4A94-A35E-168EB57FF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6ADEB-5C2F-4914-BCB6-2D750F09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EF0B-1578-4CEB-A446-3650CC4A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41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7AF1-391A-4D4C-A6B1-7BE90BF8D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1D9B9-9117-4510-B4DF-4E46D49EA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D5791-C4F7-4260-829D-2439A2AA9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AE511A-F1C3-4715-86CF-B374565E2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3E691-34C8-4768-91E0-0B4299D446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FA6D7C-C46B-4F23-B8A9-1ECBFBA5A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7772-EF36-4FF7-992A-970BCA5F3D08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F9A83-1C5A-453A-A63C-B7C51EE13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839F79-DD19-4ACE-BEDC-B28E8BA0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EF0B-1578-4CEB-A446-3650CC4A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67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6494-8656-4703-AA64-B4E714D82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28E70B-DC95-41DA-BB2A-232A6C43F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7772-EF36-4FF7-992A-970BCA5F3D08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E9A2-C18E-4672-A4CA-369C01CE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C1F42-1B6C-4B6B-97C1-F9F4463F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EF0B-1578-4CEB-A446-3650CC4A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49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gradFill>
          <a:gsLst>
            <a:gs pos="45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367732"/>
            <a:ext cx="12188825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76D518-2C8E-47B8-B707-D70EA4FB5DDB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120" y="6446836"/>
            <a:ext cx="81113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object 62">
            <a:extLst>
              <a:ext uri="{FF2B5EF4-FFF2-40B4-BE49-F238E27FC236}">
                <a16:creationId xmlns:a16="http://schemas.microsoft.com/office/drawing/2014/main" id="{623B8FC1-290C-46A9-936E-C450426F5B3B}"/>
              </a:ext>
            </a:extLst>
          </p:cNvPr>
          <p:cNvSpPr/>
          <p:nvPr userDrawn="1"/>
        </p:nvSpPr>
        <p:spPr>
          <a:xfrm>
            <a:off x="32067" y="6153023"/>
            <a:ext cx="12179353" cy="646306"/>
          </a:xfrm>
          <a:custGeom>
            <a:avLst/>
            <a:gdLst/>
            <a:ahLst/>
            <a:cxnLst/>
            <a:rect l="l" t="t" r="r" b="b"/>
            <a:pathLst>
              <a:path w="6136640" h="666750">
                <a:moveTo>
                  <a:pt x="4224098" y="236502"/>
                </a:moveTo>
                <a:lnTo>
                  <a:pt x="2459038" y="236502"/>
                </a:lnTo>
                <a:lnTo>
                  <a:pt x="2928525" y="243464"/>
                </a:lnTo>
                <a:lnTo>
                  <a:pt x="3412681" y="265563"/>
                </a:lnTo>
                <a:lnTo>
                  <a:pt x="3909219" y="304678"/>
                </a:lnTo>
                <a:lnTo>
                  <a:pt x="4415854" y="362687"/>
                </a:lnTo>
                <a:lnTo>
                  <a:pt x="4930299" y="441472"/>
                </a:lnTo>
                <a:lnTo>
                  <a:pt x="6001224" y="646030"/>
                </a:lnTo>
                <a:lnTo>
                  <a:pt x="6094531" y="661306"/>
                </a:lnTo>
                <a:lnTo>
                  <a:pt x="6134012" y="666486"/>
                </a:lnTo>
                <a:lnTo>
                  <a:pt x="6136069" y="666610"/>
                </a:lnTo>
                <a:lnTo>
                  <a:pt x="4633553" y="323318"/>
                </a:lnTo>
                <a:lnTo>
                  <a:pt x="4224098" y="236502"/>
                </a:lnTo>
                <a:close/>
              </a:path>
              <a:path w="6136640" h="666750">
                <a:moveTo>
                  <a:pt x="2286382" y="0"/>
                </a:moveTo>
                <a:lnTo>
                  <a:pt x="1999535" y="9010"/>
                </a:lnTo>
                <a:lnTo>
                  <a:pt x="1707630" y="31943"/>
                </a:lnTo>
                <a:lnTo>
                  <a:pt x="1404943" y="68841"/>
                </a:lnTo>
                <a:lnTo>
                  <a:pt x="1085749" y="119745"/>
                </a:lnTo>
                <a:lnTo>
                  <a:pt x="744324" y="184696"/>
                </a:lnTo>
                <a:lnTo>
                  <a:pt x="374943" y="263735"/>
                </a:lnTo>
                <a:lnTo>
                  <a:pt x="0" y="350405"/>
                </a:lnTo>
                <a:lnTo>
                  <a:pt x="0" y="419303"/>
                </a:lnTo>
                <a:lnTo>
                  <a:pt x="78169" y="407334"/>
                </a:lnTo>
                <a:lnTo>
                  <a:pt x="411639" y="362949"/>
                </a:lnTo>
                <a:lnTo>
                  <a:pt x="773494" y="322424"/>
                </a:lnTo>
                <a:lnTo>
                  <a:pt x="1161447" y="287637"/>
                </a:lnTo>
                <a:lnTo>
                  <a:pt x="1573213" y="260468"/>
                </a:lnTo>
                <a:lnTo>
                  <a:pt x="2006505" y="242796"/>
                </a:lnTo>
                <a:lnTo>
                  <a:pt x="2459038" y="236502"/>
                </a:lnTo>
                <a:lnTo>
                  <a:pt x="4224098" y="236502"/>
                </a:lnTo>
                <a:lnTo>
                  <a:pt x="4221824" y="236020"/>
                </a:lnTo>
                <a:lnTo>
                  <a:pt x="3845108" y="162356"/>
                </a:lnTo>
                <a:lnTo>
                  <a:pt x="3497682" y="102368"/>
                </a:lnTo>
                <a:lnTo>
                  <a:pt x="3173821" y="56097"/>
                </a:lnTo>
                <a:lnTo>
                  <a:pt x="2867800" y="23584"/>
                </a:lnTo>
                <a:lnTo>
                  <a:pt x="2573895" y="4872"/>
                </a:lnTo>
                <a:lnTo>
                  <a:pt x="2286382" y="0"/>
                </a:lnTo>
                <a:close/>
              </a:path>
            </a:pathLst>
          </a:custGeom>
          <a:solidFill>
            <a:srgbClr val="3A89C9"/>
          </a:solidFill>
          <a:effectLst>
            <a:softEdge rad="0"/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3">
            <a:extLst>
              <a:ext uri="{FF2B5EF4-FFF2-40B4-BE49-F238E27FC236}">
                <a16:creationId xmlns:a16="http://schemas.microsoft.com/office/drawing/2014/main" id="{62972CBC-9BAB-4F99-A490-B7961EA3AB5F}"/>
              </a:ext>
            </a:extLst>
          </p:cNvPr>
          <p:cNvSpPr/>
          <p:nvPr userDrawn="1"/>
        </p:nvSpPr>
        <p:spPr>
          <a:xfrm>
            <a:off x="27328" y="6225138"/>
            <a:ext cx="12188825" cy="586824"/>
          </a:xfrm>
          <a:custGeom>
            <a:avLst/>
            <a:gdLst/>
            <a:ahLst/>
            <a:cxnLst/>
            <a:rect l="l" t="t" r="r" b="b"/>
            <a:pathLst>
              <a:path w="6479540" h="666750">
                <a:moveTo>
                  <a:pt x="4566979" y="236503"/>
                </a:moveTo>
                <a:lnTo>
                  <a:pt x="2801938" y="236503"/>
                </a:lnTo>
                <a:lnTo>
                  <a:pt x="3271425" y="243465"/>
                </a:lnTo>
                <a:lnTo>
                  <a:pt x="3755581" y="265563"/>
                </a:lnTo>
                <a:lnTo>
                  <a:pt x="4252119" y="304677"/>
                </a:lnTo>
                <a:lnTo>
                  <a:pt x="4758754" y="362686"/>
                </a:lnTo>
                <a:lnTo>
                  <a:pt x="5273199" y="441471"/>
                </a:lnTo>
                <a:lnTo>
                  <a:pt x="6344124" y="646039"/>
                </a:lnTo>
                <a:lnTo>
                  <a:pt x="6437431" y="661317"/>
                </a:lnTo>
                <a:lnTo>
                  <a:pt x="6476912" y="666497"/>
                </a:lnTo>
                <a:lnTo>
                  <a:pt x="6478969" y="666621"/>
                </a:lnTo>
                <a:lnTo>
                  <a:pt x="4976453" y="323325"/>
                </a:lnTo>
                <a:lnTo>
                  <a:pt x="4566979" y="236503"/>
                </a:lnTo>
                <a:close/>
              </a:path>
              <a:path w="6479540" h="666750">
                <a:moveTo>
                  <a:pt x="2629282" y="0"/>
                </a:moveTo>
                <a:lnTo>
                  <a:pt x="2342435" y="9009"/>
                </a:lnTo>
                <a:lnTo>
                  <a:pt x="2050530" y="31942"/>
                </a:lnTo>
                <a:lnTo>
                  <a:pt x="1747843" y="68840"/>
                </a:lnTo>
                <a:lnTo>
                  <a:pt x="1428649" y="119744"/>
                </a:lnTo>
                <a:lnTo>
                  <a:pt x="1087224" y="184695"/>
                </a:lnTo>
                <a:lnTo>
                  <a:pt x="717843" y="263734"/>
                </a:lnTo>
                <a:lnTo>
                  <a:pt x="314781" y="356903"/>
                </a:lnTo>
                <a:lnTo>
                  <a:pt x="0" y="433267"/>
                </a:lnTo>
                <a:lnTo>
                  <a:pt x="0" y="474066"/>
                </a:lnTo>
                <a:lnTo>
                  <a:pt x="118269" y="453701"/>
                </a:lnTo>
                <a:lnTo>
                  <a:pt x="421069" y="407338"/>
                </a:lnTo>
                <a:lnTo>
                  <a:pt x="754539" y="362953"/>
                </a:lnTo>
                <a:lnTo>
                  <a:pt x="1116394" y="322427"/>
                </a:lnTo>
                <a:lnTo>
                  <a:pt x="1504347" y="287640"/>
                </a:lnTo>
                <a:lnTo>
                  <a:pt x="1916113" y="260470"/>
                </a:lnTo>
                <a:lnTo>
                  <a:pt x="2349405" y="242798"/>
                </a:lnTo>
                <a:lnTo>
                  <a:pt x="2801938" y="236503"/>
                </a:lnTo>
                <a:lnTo>
                  <a:pt x="4566979" y="236503"/>
                </a:lnTo>
                <a:lnTo>
                  <a:pt x="4564724" y="236025"/>
                </a:lnTo>
                <a:lnTo>
                  <a:pt x="4188008" y="162360"/>
                </a:lnTo>
                <a:lnTo>
                  <a:pt x="3840582" y="102371"/>
                </a:lnTo>
                <a:lnTo>
                  <a:pt x="3516721" y="56099"/>
                </a:lnTo>
                <a:lnTo>
                  <a:pt x="3210700" y="23586"/>
                </a:lnTo>
                <a:lnTo>
                  <a:pt x="2916795" y="4872"/>
                </a:lnTo>
                <a:lnTo>
                  <a:pt x="2629282" y="0"/>
                </a:lnTo>
                <a:close/>
              </a:path>
            </a:pathLst>
          </a:custGeom>
          <a:solidFill>
            <a:srgbClr val="B2D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54A55F-3289-4514-B37B-B3BAC6FD959E}"/>
              </a:ext>
            </a:extLst>
          </p:cNvPr>
          <p:cNvCxnSpPr/>
          <p:nvPr userDrawn="1"/>
        </p:nvCxnSpPr>
        <p:spPr>
          <a:xfrm>
            <a:off x="1097280" y="4325112"/>
            <a:ext cx="10058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745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3D434D-3DC5-4005-B35E-18F5C425D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7772-EF36-4FF7-992A-970BCA5F3D08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D95993-B68E-491A-973C-AE5C84EA8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2147D-88EB-4D4E-B60E-ED687E58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EF0B-1578-4CEB-A446-3650CC4A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39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BF005-F411-4EC1-BB37-72CDAB400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4F24E-694C-438C-8597-CFFC5CE5E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5602A-6C85-46A8-B5BE-80CB565B7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89876E-1D89-4BEF-ACE6-2B338B99D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7772-EF36-4FF7-992A-970BCA5F3D08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FF7AE-17AB-4F82-A494-B84C83F54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C3DB0-4028-4660-887A-BCE8EDC8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EF0B-1578-4CEB-A446-3650CC4A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12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6559-A6B8-404C-B3FF-7B82D67A2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AF54AA-0210-4A42-BF6A-655511857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97637-A9AF-49D7-B6CC-0BB040DE5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A8F37E-162A-416F-BDAD-E12BE82AA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7772-EF36-4FF7-992A-970BCA5F3D08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F22CC-9E87-4834-BB22-68923FCF6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065B4E-A717-437F-BA6C-CDE1BFBBC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EF0B-1578-4CEB-A446-3650CC4A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79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83C24-0D8C-4032-BA69-7150D2220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A6901-1977-4F83-84F2-B12B6CF7B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D589B-84B1-489A-84FE-DAB8BA92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7772-EF36-4FF7-992A-970BCA5F3D08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42F50-1217-4946-9FF3-7F5E935C1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D1172-724D-47D9-88E9-51007A58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EF0B-1578-4CEB-A446-3650CC4A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41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7F112C-4C26-413D-B0F1-92C384E40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21450-B116-47D2-B629-504CD3E26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F76A7-7051-461D-BE5C-77D8010C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7772-EF36-4FF7-992A-970BCA5F3D08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AD7B2-D9A6-48B6-82F4-EDD56D0E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2A4C4-91CF-441D-80F7-BC3BCC11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CEF0B-1578-4CEB-A446-3650CC4A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76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14563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845734"/>
            <a:ext cx="10546080" cy="4023360"/>
          </a:xfrm>
        </p:spPr>
        <p:txBody>
          <a:bodyPr/>
          <a:lstStyle>
            <a:lvl1pPr marL="225425" indent="-225425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1pPr>
            <a:lvl2pPr marL="384048" indent="-182880"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−"/>
              <a:defRPr/>
            </a:lvl2pPr>
            <a:lvl3pPr>
              <a:buClr>
                <a:schemeClr val="accent2">
                  <a:lumMod val="50000"/>
                </a:schemeClr>
              </a:buClr>
              <a:defRPr/>
            </a:lvl3pPr>
            <a:lvl4pPr>
              <a:buClr>
                <a:schemeClr val="accent2">
                  <a:lumMod val="50000"/>
                </a:schemeClr>
              </a:buClr>
              <a:defRPr/>
            </a:lvl4pPr>
            <a:lvl5pPr>
              <a:buClr>
                <a:schemeClr val="accent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CD9B-300C-4655-A4AF-AE6E63449C4B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Slide: </a:t>
            </a:r>
            <a:fld id="{629637A9-119A-49DA-BD12-AAC58B377D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ECC36-5A52-4CF2-B3B6-3347AAF36F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113" b="21447"/>
          <a:stretch/>
        </p:blipFill>
        <p:spPr>
          <a:xfrm>
            <a:off x="3524692" y="6346153"/>
            <a:ext cx="5142617" cy="5252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58952"/>
            <a:ext cx="1054608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53128"/>
            <a:ext cx="1054608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FCB3-5A34-4E93-B5E1-27DD28147238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Slide: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" y="4325112"/>
            <a:ext cx="10473578" cy="18288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99090" y="36083"/>
            <a:ext cx="1055659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9090" y="1845735"/>
            <a:ext cx="5183700" cy="4023360"/>
          </a:xfrm>
        </p:spPr>
        <p:txBody>
          <a:bodyPr/>
          <a:lstStyle>
            <a:lvl1pPr>
              <a:buClr>
                <a:schemeClr val="accent2">
                  <a:lumMod val="50000"/>
                </a:schemeClr>
              </a:buClr>
              <a:defRPr/>
            </a:lvl1pPr>
            <a:lvl2pPr>
              <a:buClr>
                <a:schemeClr val="accent2">
                  <a:lumMod val="50000"/>
                </a:schemeClr>
              </a:buClr>
              <a:defRPr/>
            </a:lvl2pPr>
            <a:lvl3pPr>
              <a:buClr>
                <a:schemeClr val="accent2">
                  <a:lumMod val="50000"/>
                </a:schemeClr>
              </a:buClr>
              <a:defRPr/>
            </a:lvl3pPr>
            <a:lvl4pPr>
              <a:buClr>
                <a:schemeClr val="accent2">
                  <a:lumMod val="50000"/>
                </a:schemeClr>
              </a:buClr>
              <a:defRPr/>
            </a:lvl4pPr>
            <a:lvl5pPr>
              <a:buClr>
                <a:schemeClr val="accent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885793" y="1845735"/>
            <a:ext cx="5269887" cy="4023360"/>
          </a:xfrm>
        </p:spPr>
        <p:txBody>
          <a:bodyPr/>
          <a:lstStyle>
            <a:lvl1pPr>
              <a:buClr>
                <a:schemeClr val="accent2">
                  <a:lumMod val="50000"/>
                </a:schemeClr>
              </a:buClr>
              <a:defRPr/>
            </a:lvl1pPr>
            <a:lvl2pPr>
              <a:buClr>
                <a:schemeClr val="accent2">
                  <a:lumMod val="50000"/>
                </a:schemeClr>
              </a:buClr>
              <a:defRPr/>
            </a:lvl2pPr>
            <a:lvl3pPr>
              <a:buClr>
                <a:schemeClr val="accent2">
                  <a:lumMod val="50000"/>
                </a:schemeClr>
              </a:buClr>
              <a:defRPr/>
            </a:lvl3pPr>
            <a:lvl4pPr>
              <a:buClr>
                <a:schemeClr val="accent2">
                  <a:lumMod val="50000"/>
                </a:schemeClr>
              </a:buClr>
              <a:defRPr/>
            </a:lvl4pPr>
            <a:lvl5pPr>
              <a:buClr>
                <a:schemeClr val="accent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F06C-2796-4892-ACA4-DC4D45230656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5499" y="6444629"/>
            <a:ext cx="867182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6356" y="38058"/>
            <a:ext cx="10489324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356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6356" y="2582334"/>
            <a:ext cx="4937760" cy="337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7920" y="2582334"/>
            <a:ext cx="4937760" cy="337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A6CD-3412-4193-8887-234A9D5A9C50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43" y="6459784"/>
            <a:ext cx="970303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BADA-2CCD-4E7D-A69B-0212284EE43C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4598" y="6459785"/>
            <a:ext cx="482280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549" y="6473028"/>
            <a:ext cx="995731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alphaModFix amt="19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B1E8-255A-4CAB-9CA8-85DA8BBE888C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549" y="6456986"/>
            <a:ext cx="995731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7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blipFill dpi="0" rotWithShape="1">
          <a:blip r:embed="rId2">
            <a:alphaModFix amt="1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0CF1-E9A9-4300-B108-8C50C1581319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549" y="6456986"/>
            <a:ext cx="995731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7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9090" y="36083"/>
            <a:ext cx="1055659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9090" y="1845734"/>
            <a:ext cx="1055659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6C01ABC0-1EB0-40D5-B493-D7B15FE99923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59" y="6459785"/>
            <a:ext cx="945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99090" y="1486840"/>
            <a:ext cx="10561402" cy="485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ject 62">
            <a:extLst>
              <a:ext uri="{FF2B5EF4-FFF2-40B4-BE49-F238E27FC236}">
                <a16:creationId xmlns:a16="http://schemas.microsoft.com/office/drawing/2014/main" id="{F6A268F7-6258-484B-B022-E17D5912C22D}"/>
              </a:ext>
            </a:extLst>
          </p:cNvPr>
          <p:cNvSpPr/>
          <p:nvPr userDrawn="1"/>
        </p:nvSpPr>
        <p:spPr>
          <a:xfrm>
            <a:off x="32067" y="6153023"/>
            <a:ext cx="12179353" cy="646306"/>
          </a:xfrm>
          <a:custGeom>
            <a:avLst/>
            <a:gdLst/>
            <a:ahLst/>
            <a:cxnLst/>
            <a:rect l="l" t="t" r="r" b="b"/>
            <a:pathLst>
              <a:path w="6136640" h="666750">
                <a:moveTo>
                  <a:pt x="4224098" y="236502"/>
                </a:moveTo>
                <a:lnTo>
                  <a:pt x="2459038" y="236502"/>
                </a:lnTo>
                <a:lnTo>
                  <a:pt x="2928525" y="243464"/>
                </a:lnTo>
                <a:lnTo>
                  <a:pt x="3412681" y="265563"/>
                </a:lnTo>
                <a:lnTo>
                  <a:pt x="3909219" y="304678"/>
                </a:lnTo>
                <a:lnTo>
                  <a:pt x="4415854" y="362687"/>
                </a:lnTo>
                <a:lnTo>
                  <a:pt x="4930299" y="441472"/>
                </a:lnTo>
                <a:lnTo>
                  <a:pt x="6001224" y="646030"/>
                </a:lnTo>
                <a:lnTo>
                  <a:pt x="6094531" y="661306"/>
                </a:lnTo>
                <a:lnTo>
                  <a:pt x="6134012" y="666486"/>
                </a:lnTo>
                <a:lnTo>
                  <a:pt x="6136069" y="666610"/>
                </a:lnTo>
                <a:lnTo>
                  <a:pt x="4633553" y="323318"/>
                </a:lnTo>
                <a:lnTo>
                  <a:pt x="4224098" y="236502"/>
                </a:lnTo>
                <a:close/>
              </a:path>
              <a:path w="6136640" h="666750">
                <a:moveTo>
                  <a:pt x="2286382" y="0"/>
                </a:moveTo>
                <a:lnTo>
                  <a:pt x="1999535" y="9010"/>
                </a:lnTo>
                <a:lnTo>
                  <a:pt x="1707630" y="31943"/>
                </a:lnTo>
                <a:lnTo>
                  <a:pt x="1404943" y="68841"/>
                </a:lnTo>
                <a:lnTo>
                  <a:pt x="1085749" y="119745"/>
                </a:lnTo>
                <a:lnTo>
                  <a:pt x="744324" y="184696"/>
                </a:lnTo>
                <a:lnTo>
                  <a:pt x="374943" y="263735"/>
                </a:lnTo>
                <a:lnTo>
                  <a:pt x="0" y="350405"/>
                </a:lnTo>
                <a:lnTo>
                  <a:pt x="0" y="419303"/>
                </a:lnTo>
                <a:lnTo>
                  <a:pt x="78169" y="407334"/>
                </a:lnTo>
                <a:lnTo>
                  <a:pt x="411639" y="362949"/>
                </a:lnTo>
                <a:lnTo>
                  <a:pt x="773494" y="322424"/>
                </a:lnTo>
                <a:lnTo>
                  <a:pt x="1161447" y="287637"/>
                </a:lnTo>
                <a:lnTo>
                  <a:pt x="1573213" y="260468"/>
                </a:lnTo>
                <a:lnTo>
                  <a:pt x="2006505" y="242796"/>
                </a:lnTo>
                <a:lnTo>
                  <a:pt x="2459038" y="236502"/>
                </a:lnTo>
                <a:lnTo>
                  <a:pt x="4224098" y="236502"/>
                </a:lnTo>
                <a:lnTo>
                  <a:pt x="4221824" y="236020"/>
                </a:lnTo>
                <a:lnTo>
                  <a:pt x="3845108" y="162356"/>
                </a:lnTo>
                <a:lnTo>
                  <a:pt x="3497682" y="102368"/>
                </a:lnTo>
                <a:lnTo>
                  <a:pt x="3173821" y="56097"/>
                </a:lnTo>
                <a:lnTo>
                  <a:pt x="2867800" y="23584"/>
                </a:lnTo>
                <a:lnTo>
                  <a:pt x="2573895" y="4872"/>
                </a:lnTo>
                <a:lnTo>
                  <a:pt x="2286382" y="0"/>
                </a:lnTo>
                <a:close/>
              </a:path>
            </a:pathLst>
          </a:custGeom>
          <a:solidFill>
            <a:srgbClr val="3A89C9"/>
          </a:solidFill>
          <a:effectLst>
            <a:softEdge rad="0"/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3">
            <a:extLst>
              <a:ext uri="{FF2B5EF4-FFF2-40B4-BE49-F238E27FC236}">
                <a16:creationId xmlns:a16="http://schemas.microsoft.com/office/drawing/2014/main" id="{20F3849E-4403-40F5-AD30-07B39734BBA7}"/>
              </a:ext>
            </a:extLst>
          </p:cNvPr>
          <p:cNvSpPr/>
          <p:nvPr userDrawn="1"/>
        </p:nvSpPr>
        <p:spPr>
          <a:xfrm>
            <a:off x="27328" y="6225138"/>
            <a:ext cx="12188825" cy="586824"/>
          </a:xfrm>
          <a:custGeom>
            <a:avLst/>
            <a:gdLst/>
            <a:ahLst/>
            <a:cxnLst/>
            <a:rect l="l" t="t" r="r" b="b"/>
            <a:pathLst>
              <a:path w="6479540" h="666750">
                <a:moveTo>
                  <a:pt x="4566979" y="236503"/>
                </a:moveTo>
                <a:lnTo>
                  <a:pt x="2801938" y="236503"/>
                </a:lnTo>
                <a:lnTo>
                  <a:pt x="3271425" y="243465"/>
                </a:lnTo>
                <a:lnTo>
                  <a:pt x="3755581" y="265563"/>
                </a:lnTo>
                <a:lnTo>
                  <a:pt x="4252119" y="304677"/>
                </a:lnTo>
                <a:lnTo>
                  <a:pt x="4758754" y="362686"/>
                </a:lnTo>
                <a:lnTo>
                  <a:pt x="5273199" y="441471"/>
                </a:lnTo>
                <a:lnTo>
                  <a:pt x="6344124" y="646039"/>
                </a:lnTo>
                <a:lnTo>
                  <a:pt x="6437431" y="661317"/>
                </a:lnTo>
                <a:lnTo>
                  <a:pt x="6476912" y="666497"/>
                </a:lnTo>
                <a:lnTo>
                  <a:pt x="6478969" y="666621"/>
                </a:lnTo>
                <a:lnTo>
                  <a:pt x="4976453" y="323325"/>
                </a:lnTo>
                <a:lnTo>
                  <a:pt x="4566979" y="236503"/>
                </a:lnTo>
                <a:close/>
              </a:path>
              <a:path w="6479540" h="666750">
                <a:moveTo>
                  <a:pt x="2629282" y="0"/>
                </a:moveTo>
                <a:lnTo>
                  <a:pt x="2342435" y="9009"/>
                </a:lnTo>
                <a:lnTo>
                  <a:pt x="2050530" y="31942"/>
                </a:lnTo>
                <a:lnTo>
                  <a:pt x="1747843" y="68840"/>
                </a:lnTo>
                <a:lnTo>
                  <a:pt x="1428649" y="119744"/>
                </a:lnTo>
                <a:lnTo>
                  <a:pt x="1087224" y="184695"/>
                </a:lnTo>
                <a:lnTo>
                  <a:pt x="717843" y="263734"/>
                </a:lnTo>
                <a:lnTo>
                  <a:pt x="314781" y="356903"/>
                </a:lnTo>
                <a:lnTo>
                  <a:pt x="0" y="433267"/>
                </a:lnTo>
                <a:lnTo>
                  <a:pt x="0" y="474066"/>
                </a:lnTo>
                <a:lnTo>
                  <a:pt x="118269" y="453701"/>
                </a:lnTo>
                <a:lnTo>
                  <a:pt x="421069" y="407338"/>
                </a:lnTo>
                <a:lnTo>
                  <a:pt x="754539" y="362953"/>
                </a:lnTo>
                <a:lnTo>
                  <a:pt x="1116394" y="322427"/>
                </a:lnTo>
                <a:lnTo>
                  <a:pt x="1504347" y="287640"/>
                </a:lnTo>
                <a:lnTo>
                  <a:pt x="1916113" y="260470"/>
                </a:lnTo>
                <a:lnTo>
                  <a:pt x="2349405" y="242798"/>
                </a:lnTo>
                <a:lnTo>
                  <a:pt x="2801938" y="236503"/>
                </a:lnTo>
                <a:lnTo>
                  <a:pt x="4566979" y="236503"/>
                </a:lnTo>
                <a:lnTo>
                  <a:pt x="4564724" y="236025"/>
                </a:lnTo>
                <a:lnTo>
                  <a:pt x="4188008" y="162360"/>
                </a:lnTo>
                <a:lnTo>
                  <a:pt x="3840582" y="102371"/>
                </a:lnTo>
                <a:lnTo>
                  <a:pt x="3516721" y="56099"/>
                </a:lnTo>
                <a:lnTo>
                  <a:pt x="3210700" y="23586"/>
                </a:lnTo>
                <a:lnTo>
                  <a:pt x="2916795" y="4872"/>
                </a:lnTo>
                <a:lnTo>
                  <a:pt x="2629282" y="0"/>
                </a:lnTo>
                <a:close/>
              </a:path>
            </a:pathLst>
          </a:custGeom>
          <a:solidFill>
            <a:srgbClr val="B2D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5EC52C-F193-4D5A-98A4-4E2BF8272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113" b="21447"/>
          <a:stretch/>
        </p:blipFill>
        <p:spPr>
          <a:xfrm>
            <a:off x="3524692" y="6346153"/>
            <a:ext cx="5142617" cy="5252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62" r:id="rId8"/>
    <p:sldLayoutId id="2147483663" r:id="rId9"/>
    <p:sldLayoutId id="2147483655" r:id="rId10"/>
    <p:sldLayoutId id="2147483656" r:id="rId11"/>
    <p:sldLayoutId id="2147483657" r:id="rId12"/>
    <p:sldLayoutId id="2147483666" r:id="rId13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>
            <a:lumMod val="50000"/>
          </a:schemeClr>
        </a:buClr>
        <a:buSzPct val="100000"/>
        <a:buFont typeface="Courier New" panose="02070309020205020404" pitchFamily="49" charset="0"/>
        <a:buChar char="o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>
            <a:lumMod val="50000"/>
          </a:schemeClr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>
            <a:lumMod val="50000"/>
          </a:schemeClr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>
            <a:lumMod val="50000"/>
          </a:schemeClr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>
            <a:lumMod val="50000"/>
          </a:schemeClr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524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1600201"/>
            <a:ext cx="10363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438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501CDE7-F5D8-4BB6-A78D-330F96BED96B}" type="datetime1">
              <a:rPr lang="en-US" altLang="en-US" smtClean="0"/>
              <a:t>5/23/2019</a:t>
            </a:fld>
            <a:endParaRPr lang="en-US" alt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86400" y="6248400"/>
            <a:ext cx="314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3600" y="6248400"/>
            <a:ext cx="2438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55FE4E2-D75E-4055-9098-72273A0483AA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8312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630EF-2DFA-4700-8993-057742A29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7359E-6D71-4672-B82A-BA8992A2B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2A85E-5A9E-4357-8F83-103D973B2A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37772-EF36-4FF7-992A-970BCA5F3D08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088ED-0FD2-497B-8F9B-7213FB8C9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4286C-B3AB-4344-BB9C-A490AE584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CEF0B-1578-4CEB-A446-3650CC4A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5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LUNGMAPquestion@crab.org" TargetMode="External"/><Relationship Id="rId2" Type="http://schemas.openxmlformats.org/officeDocument/2006/relationships/hyperlink" Target="mailto:S1800AMedicalQuery@swog.org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mnorman@swog.org" TargetMode="External"/><Relationship Id="rId4" Type="http://schemas.openxmlformats.org/officeDocument/2006/relationships/hyperlink" Target="mailto:srice@swog.or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3.jpeg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emf"/><Relationship Id="rId5" Type="http://schemas.openxmlformats.org/officeDocument/2006/relationships/diagramLayout" Target="../diagrams/layout1.xml"/><Relationship Id="rId10" Type="http://schemas.openxmlformats.org/officeDocument/2006/relationships/image" Target="../media/image15.png"/><Relationship Id="rId4" Type="http://schemas.openxmlformats.org/officeDocument/2006/relationships/diagramData" Target="../diagrams/data1.xml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mailto:S1900AMedicalQuery@swog.org" TargetMode="External"/><Relationship Id="rId13" Type="http://schemas.openxmlformats.org/officeDocument/2006/relationships/image" Target="../media/image1.jpg"/><Relationship Id="rId3" Type="http://schemas.openxmlformats.org/officeDocument/2006/relationships/hyperlink" Target="mailto:LUNGMAPSCC@crab.org" TargetMode="External"/><Relationship Id="rId7" Type="http://schemas.openxmlformats.org/officeDocument/2006/relationships/hyperlink" Target="mailto:LUNGMAP@swog.org" TargetMode="External"/><Relationship Id="rId12" Type="http://schemas.openxmlformats.org/officeDocument/2006/relationships/hyperlink" Target="mailto:Funding@swog.or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LUNGMAPQuestion@crab.org" TargetMode="External"/><Relationship Id="rId11" Type="http://schemas.openxmlformats.org/officeDocument/2006/relationships/hyperlink" Target="mailto:qamail@swog.org" TargetMode="External"/><Relationship Id="rId5" Type="http://schemas.openxmlformats.org/officeDocument/2006/relationships/hyperlink" Target="mailto:mnorman@swog.org" TargetMode="External"/><Relationship Id="rId10" Type="http://schemas.openxmlformats.org/officeDocument/2006/relationships/hyperlink" Target="mailto:centralmonitorquestion@crab.org" TargetMode="External"/><Relationship Id="rId4" Type="http://schemas.openxmlformats.org/officeDocument/2006/relationships/hyperlink" Target="mailto:srice@swog.org" TargetMode="External"/><Relationship Id="rId9" Type="http://schemas.openxmlformats.org/officeDocument/2006/relationships/hyperlink" Target="mailto:S1800AMedicalQuery@swog.org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3FB534-D916-43B2-8C0F-E6057D65B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S1800A Webinar - Instructions to Attendees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A61243-5A4D-49D8-8DAC-02A29F1AA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45" y="1650848"/>
            <a:ext cx="10546080" cy="43150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500" b="1" dirty="0">
                <a:solidFill>
                  <a:srgbClr val="0070C0"/>
                </a:solidFill>
              </a:rPr>
              <a:t> </a:t>
            </a:r>
            <a:r>
              <a:rPr lang="en-US" sz="3500" b="1" dirty="0">
                <a:solidFill>
                  <a:srgbClr val="0070C0"/>
                </a:solidFill>
                <a:latin typeface="Bradley Hand ITC" panose="03070402050302030203" pitchFamily="66" charset="0"/>
              </a:rPr>
              <a:t>Welcome to the Lung-MAP S1800A Training Webinar!</a:t>
            </a:r>
            <a:endParaRPr lang="en-US" sz="24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400" b="1" dirty="0"/>
              <a:t>We appreciate your patience as we give everyone time to join before we begin. </a:t>
            </a:r>
            <a:endParaRPr lang="en-US" sz="2400" dirty="0"/>
          </a:p>
          <a:p>
            <a:endParaRPr lang="en-US" sz="2200" dirty="0"/>
          </a:p>
          <a:p>
            <a:r>
              <a:rPr lang="en-US" sz="2200" dirty="0"/>
              <a:t>Please mute your line if you are not speaking.</a:t>
            </a:r>
          </a:p>
          <a:p>
            <a:r>
              <a:rPr lang="en-US" sz="2200" dirty="0"/>
              <a:t>We will have a </a:t>
            </a:r>
            <a:r>
              <a:rPr lang="en-US" sz="2200" b="1" dirty="0">
                <a:solidFill>
                  <a:srgbClr val="0070C0"/>
                </a:solidFill>
              </a:rPr>
              <a:t>Q &amp; A session </a:t>
            </a:r>
            <a:r>
              <a:rPr lang="en-US" sz="2200" dirty="0"/>
              <a:t>at then end of the webinar, in which you will have time to </a:t>
            </a:r>
            <a:r>
              <a:rPr lang="en-US" sz="2200" b="1" dirty="0">
                <a:solidFill>
                  <a:srgbClr val="0070C0"/>
                </a:solidFill>
              </a:rPr>
              <a:t>“raise your hand”</a:t>
            </a:r>
            <a:r>
              <a:rPr lang="en-US" sz="2200" dirty="0">
                <a:solidFill>
                  <a:srgbClr val="0070C0"/>
                </a:solidFill>
              </a:rPr>
              <a:t> </a:t>
            </a:r>
            <a:r>
              <a:rPr lang="en-US" sz="2200" dirty="0"/>
              <a:t>in WebEx to ask a question or place your question in the </a:t>
            </a:r>
            <a:r>
              <a:rPr lang="en-US" sz="2200" b="1" dirty="0">
                <a:solidFill>
                  <a:srgbClr val="0070C0"/>
                </a:solidFill>
              </a:rPr>
              <a:t>chat box</a:t>
            </a:r>
            <a:r>
              <a:rPr lang="en-US" sz="2200" dirty="0"/>
              <a:t>. </a:t>
            </a:r>
            <a:endParaRPr lang="en-US" sz="3200" b="1" dirty="0"/>
          </a:p>
          <a:p>
            <a:pPr marL="201168" lvl="1" indent="0">
              <a:buNone/>
            </a:pPr>
            <a:endParaRPr lang="en-US" sz="3200" b="1" dirty="0"/>
          </a:p>
          <a:p>
            <a:pPr marL="201168" lvl="1" indent="0" algn="ctr">
              <a:buNone/>
            </a:pPr>
            <a:r>
              <a:rPr lang="en-US" sz="3200" b="1" dirty="0"/>
              <a:t>We will begin shortly!</a:t>
            </a:r>
          </a:p>
          <a:p>
            <a:pPr marL="201168" lvl="1" indent="0" algn="ctr">
              <a:buNone/>
            </a:pPr>
            <a:endParaRPr lang="en-US" sz="3200" b="1" dirty="0"/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2CE46-08D4-481A-A982-ECE2D03B2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110" name="Picture 14" descr="Image result for emoji saying thank you">
            <a:extLst>
              <a:ext uri="{FF2B5EF4-FFF2-40B4-BE49-F238E27FC236}">
                <a16:creationId xmlns:a16="http://schemas.microsoft.com/office/drawing/2014/main" id="{65DF7728-96A6-4ADB-8FE0-240699367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000" y="4488014"/>
            <a:ext cx="116205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94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UNG.Slide1">
            <a:extLst>
              <a:ext uri="{FF2B5EF4-FFF2-40B4-BE49-F238E27FC236}">
                <a16:creationId xmlns:a16="http://schemas.microsoft.com/office/drawing/2014/main" id="{28050494-19F6-42D8-BD4C-6C50B7E6449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8" t="16543" r="21852" b="51370"/>
          <a:stretch/>
        </p:blipFill>
        <p:spPr>
          <a:xfrm rot="10800000">
            <a:off x="7688621" y="-277331"/>
            <a:ext cx="4503379" cy="5829892"/>
          </a:xfrm>
          <a:prstGeom prst="rect">
            <a:avLst/>
          </a:prstGeom>
          <a:noFill/>
          <a:ln>
            <a:noFill/>
          </a:ln>
          <a:effectLst>
            <a:outerShdw blurRad="508000" dist="50800" dir="5400000" algn="ctr" rotWithShape="0">
              <a:schemeClr val="bg2">
                <a:alpha val="0"/>
              </a:schemeClr>
            </a:outerShdw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CF9D31-0890-477A-A042-38EC7451B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Tissue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B2601-1783-4AD0-82E5-9DFE39C9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FC9025-4B68-4F6D-9BFE-5A08BEA7E141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599090" y="1596964"/>
            <a:ext cx="5184775" cy="459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200" b="1" u="sng" dirty="0"/>
              <a:t>LUNGMAP</a:t>
            </a:r>
            <a:r>
              <a:rPr lang="en-US" sz="2200" b="1" dirty="0"/>
              <a:t> requires adequate tissue for biomarker profiling.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200" dirty="0"/>
              <a:t>For details, refer to the </a:t>
            </a:r>
            <a:r>
              <a:rPr lang="en-US" sz="2200" b="1" u="sng" dirty="0"/>
              <a:t>LUNGMAP</a:t>
            </a:r>
            <a:r>
              <a:rPr lang="en-US" sz="2200" dirty="0"/>
              <a:t> protocol Section 5 for eligibility requirements and Section 15 for a complete description of tissue requirements. Specimens must be submitted using the SWOG Specimen Tracking System, a process outlined in the </a:t>
            </a:r>
            <a:r>
              <a:rPr lang="en-US" sz="2200" b="1" u="sng" dirty="0"/>
              <a:t>LUNGMAP</a:t>
            </a:r>
            <a:r>
              <a:rPr lang="en-US" sz="2200" dirty="0"/>
              <a:t> protocol Section 15.</a:t>
            </a:r>
          </a:p>
          <a:p>
            <a:pPr marL="0" indent="0">
              <a:buNone/>
            </a:pPr>
            <a:r>
              <a:rPr lang="en-US" sz="2200" b="1" u="sng" dirty="0"/>
              <a:t>NOTE for LIVER SPECIMENS:</a:t>
            </a:r>
          </a:p>
          <a:p>
            <a:pPr marL="0" indent="0">
              <a:buNone/>
            </a:pPr>
            <a:r>
              <a:rPr lang="en-US" sz="2200" b="1" dirty="0"/>
              <a:t>It is recommended that at least 40% of the specimen contain malignant cells to ensure sufficient tumor DNA.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33541CD-E45D-420A-ADB0-7EA8EA47C9DB}"/>
              </a:ext>
            </a:extLst>
          </p:cNvPr>
          <p:cNvSpPr txBox="1">
            <a:spLocks/>
          </p:cNvSpPr>
          <p:nvPr/>
        </p:nvSpPr>
        <p:spPr>
          <a:xfrm>
            <a:off x="5783865" y="4143558"/>
            <a:ext cx="5745480" cy="2234956"/>
          </a:xfrm>
          <a:prstGeom prst="rect">
            <a:avLst/>
          </a:prstGeom>
        </p:spPr>
        <p:txBody>
          <a:bodyPr vert="horz" lIns="0" tIns="45720" rIns="0" bIns="45720" numCol="1" rtlCol="0">
            <a:normAutofit fontScale="92500"/>
          </a:bodyPr>
          <a:lstStyle>
            <a:lvl1pPr marL="225425" indent="-22542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−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DB8631">
                  <a:lumMod val="50000"/>
                </a:srgbClr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B86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Tumor Content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DB86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B86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20% </a:t>
            </a:r>
          </a:p>
          <a:p>
            <a:pPr marL="114300" marR="0" lvl="0" indent="-1143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DB8631">
                  <a:lumMod val="50000"/>
                </a:srgbClr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494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including tumor volume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51494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494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0.2 mm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51494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114300" marR="0" lvl="0" indent="-1143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DB8631">
                  <a:lumMod val="50000"/>
                </a:srgbClr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DB86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DB8631">
                  <a:lumMod val="50000"/>
                </a:srgbClr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is important that the specimen contains as much tumor content as possible to ensure that there’s enough DNA needed for sequencing.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204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UNG.Slide2">
            <a:extLst>
              <a:ext uri="{FF2B5EF4-FFF2-40B4-BE49-F238E27FC236}">
                <a16:creationId xmlns:a16="http://schemas.microsoft.com/office/drawing/2014/main" id="{0238D4FC-5E89-47D8-BBBC-0DB53EC70D4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9" t="15556" b="44074"/>
          <a:stretch/>
        </p:blipFill>
        <p:spPr>
          <a:xfrm rot="2484870">
            <a:off x="3116079" y="2350271"/>
            <a:ext cx="6787910" cy="32309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282738-1914-4E8D-8F69-7EE6B743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Best Results – Use These Specifications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655667-DC4E-4D3D-B0BA-FAB034100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2010" y="1652694"/>
            <a:ext cx="5183700" cy="4443305"/>
          </a:xfrm>
        </p:spPr>
        <p:txBody>
          <a:bodyPr>
            <a:normAutofit fontScale="92500" lnSpcReduction="20000"/>
          </a:bodyPr>
          <a:lstStyle/>
          <a:p>
            <a:pPr marL="114300" lvl="0" indent="-114300">
              <a:spcBef>
                <a:spcPts val="200"/>
              </a:spcBef>
              <a:buClr>
                <a:srgbClr val="DB8631">
                  <a:lumMod val="50000"/>
                </a:srgbClr>
              </a:buClr>
              <a:buNone/>
            </a:pPr>
            <a:r>
              <a:rPr lang="en-US" sz="3200" b="1" dirty="0">
                <a:solidFill>
                  <a:srgbClr val="DB8631"/>
                </a:solidFill>
              </a:rPr>
              <a:t>Specimen Type</a:t>
            </a:r>
          </a:p>
          <a:p>
            <a:pPr marL="114300" lvl="0" indent="-114300">
              <a:spcBef>
                <a:spcPts val="200"/>
              </a:spcBef>
              <a:buClr>
                <a:srgbClr val="DB8631">
                  <a:lumMod val="50000"/>
                </a:srgbClr>
              </a:buClr>
              <a:buNone/>
            </a:pPr>
            <a:endParaRPr lang="en-US" sz="1200" b="1" dirty="0">
              <a:solidFill>
                <a:srgbClr val="DB8631"/>
              </a:solidFill>
            </a:endParaRPr>
          </a:p>
          <a:p>
            <a:pPr marL="114300" lvl="0" indent="-114300">
              <a:spcBef>
                <a:spcPts val="200"/>
              </a:spcBef>
              <a:buClr>
                <a:srgbClr val="DB8631">
                  <a:lumMod val="50000"/>
                </a:srgbClr>
              </a:buClr>
              <a:buNone/>
            </a:pPr>
            <a:r>
              <a:rPr lang="en-US" sz="2400" b="1" dirty="0"/>
              <a:t>FFPE BLOCK or 12-20 SLIDES</a:t>
            </a:r>
          </a:p>
          <a:p>
            <a:pPr marL="114300" lvl="0" indent="-114300">
              <a:spcBef>
                <a:spcPts val="200"/>
              </a:spcBef>
              <a:buClr>
                <a:srgbClr val="DB8631">
                  <a:lumMod val="50000"/>
                </a:srgbClr>
              </a:buClr>
              <a:buNone/>
            </a:pPr>
            <a:r>
              <a:rPr lang="en-US" sz="2400" b="1" dirty="0"/>
              <a:t>(+H&amp;E SLIDES)</a:t>
            </a:r>
          </a:p>
          <a:p>
            <a:pPr marL="114300" lvl="1" indent="-114300">
              <a:spcAft>
                <a:spcPts val="200"/>
              </a:spcAft>
              <a:buClr>
                <a:srgbClr val="DB8631">
                  <a:lumMod val="50000"/>
                </a:srgbClr>
              </a:buClr>
              <a:buFont typeface="Calibri" panose="020F0502020204030204" pitchFamily="34" charset="0"/>
              <a:buChar char="−"/>
            </a:pPr>
            <a:r>
              <a:rPr lang="en-US" sz="2000" dirty="0"/>
              <a:t>Tissue must be formalin-fixed and</a:t>
            </a:r>
          </a:p>
          <a:p>
            <a:pPr marL="114300" lvl="1" indent="0">
              <a:spcAft>
                <a:spcPts val="200"/>
              </a:spcAft>
              <a:buClr>
                <a:srgbClr val="DB8631">
                  <a:lumMod val="50000"/>
                </a:srgbClr>
              </a:buClr>
              <a:buNone/>
            </a:pPr>
            <a:r>
              <a:rPr lang="en-US" sz="2000" dirty="0"/>
              <a:t>paraffin embedded.  </a:t>
            </a:r>
          </a:p>
          <a:p>
            <a:pPr marL="114300" lvl="1" indent="0">
              <a:spcAft>
                <a:spcPts val="200"/>
              </a:spcAft>
              <a:buClr>
                <a:srgbClr val="DB8631">
                  <a:lumMod val="50000"/>
                </a:srgbClr>
              </a:buClr>
              <a:buNone/>
            </a:pPr>
            <a:r>
              <a:rPr lang="en-US" sz="2600" b="1" u="sng" dirty="0"/>
              <a:t>Tissue slides are preferred</a:t>
            </a:r>
            <a:r>
              <a:rPr lang="en-US" sz="2000" b="1" dirty="0"/>
              <a:t>.</a:t>
            </a:r>
          </a:p>
          <a:p>
            <a:pPr marL="0" lvl="0" indent="0">
              <a:buClr>
                <a:srgbClr val="DB8631">
                  <a:lumMod val="50000"/>
                </a:srgbClr>
              </a:buClr>
              <a:buNone/>
            </a:pPr>
            <a:endParaRPr lang="en-US" sz="2400" b="1" dirty="0"/>
          </a:p>
          <a:p>
            <a:pPr marL="0" lvl="0" indent="0">
              <a:buClr>
                <a:srgbClr val="DB8631">
                  <a:lumMod val="50000"/>
                </a:srgbClr>
              </a:buClr>
              <a:buNone/>
            </a:pPr>
            <a:r>
              <a:rPr lang="en-US" sz="2400" b="1" dirty="0"/>
              <a:t>If sending slides:</a:t>
            </a:r>
          </a:p>
          <a:p>
            <a:pPr marL="114300" lvl="1" indent="-114300">
              <a:buClr>
                <a:srgbClr val="DB8631">
                  <a:lumMod val="50000"/>
                </a:srgbClr>
              </a:buClr>
              <a:buFont typeface="Calibri" panose="020F0502020204030204" pitchFamily="34" charset="0"/>
              <a:buChar char="−"/>
            </a:pPr>
            <a:r>
              <a:rPr lang="en-US" sz="2000" dirty="0"/>
              <a:t>A minimum of 12 unstained, charged, and unbaked 4-5 micron slides are required.</a:t>
            </a:r>
          </a:p>
          <a:p>
            <a:pPr marL="0" lvl="1" indent="0">
              <a:buClr>
                <a:srgbClr val="DB8631">
                  <a:lumMod val="50000"/>
                </a:srgbClr>
              </a:buClr>
              <a:buFont typeface="Calibri" panose="020F0502020204030204" pitchFamily="34" charset="0"/>
              <a:buChar char="−"/>
            </a:pPr>
            <a:r>
              <a:rPr lang="en-US" sz="2000" dirty="0"/>
              <a:t>20 slides are highly recommended.</a:t>
            </a:r>
          </a:p>
          <a:p>
            <a:pPr marL="114300" lvl="1" indent="-114300">
              <a:buClr>
                <a:srgbClr val="DB8631">
                  <a:lumMod val="50000"/>
                </a:srgbClr>
              </a:buClr>
              <a:buFont typeface="Calibri" panose="020F0502020204030204" pitchFamily="34" charset="0"/>
              <a:buChar char="−"/>
            </a:pPr>
            <a:r>
              <a:rPr lang="en-US" sz="2000" dirty="0"/>
              <a:t>Slides should include an additional H&amp;E or </a:t>
            </a:r>
            <a:r>
              <a:rPr lang="en-US" sz="2000" dirty="0" err="1"/>
              <a:t>Aperio</a:t>
            </a:r>
            <a:r>
              <a:rPr lang="en-US" sz="2000" dirty="0"/>
              <a:t> stained slide (If unavailable, submit an extra unstained slide).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167545-B59A-4D41-B746-6D0F0ED1F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59429" y="1642627"/>
            <a:ext cx="3982309" cy="4443304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For core biopsy tissue, use 3-5 cores embedded in a single block, aligned so that when cut, the blade is running parallel to the long axis of the cores.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Fine needle aspirates with good cellularity are acceptable as long as cell blocks are established.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Biopsy tissue can be from primary or metastatic sites.  Bone biopsies are not allowed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F65D0-F12F-4118-9E6C-9696A0C73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47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248C15-D46D-4EEA-A6B4-7690480E46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1264" y="2666910"/>
            <a:ext cx="4610100" cy="32766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1EF0EFB-E076-4DBE-8847-4E4608C9C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Best Results – Use These Specifications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74DAD-D1F8-4C32-BEBD-D0B43C3715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090" y="1703495"/>
            <a:ext cx="4567510" cy="4023360"/>
          </a:xfrm>
        </p:spPr>
        <p:txBody>
          <a:bodyPr>
            <a:normAutofit lnSpcReduction="10000"/>
          </a:bodyPr>
          <a:lstStyle/>
          <a:p>
            <a:pPr marL="114300" lvl="0" indent="-114300">
              <a:spcBef>
                <a:spcPts val="200"/>
              </a:spcBef>
              <a:buClr>
                <a:srgbClr val="DB8631">
                  <a:lumMod val="50000"/>
                </a:srgbClr>
              </a:buClr>
              <a:buNone/>
            </a:pPr>
            <a:r>
              <a:rPr lang="en-US" sz="3200" b="1" dirty="0">
                <a:solidFill>
                  <a:srgbClr val="DB8631"/>
                </a:solidFill>
              </a:rPr>
              <a:t>Surface Area </a:t>
            </a:r>
            <a:r>
              <a:rPr lang="en-US" sz="3200" b="1" u="sng" dirty="0">
                <a:solidFill>
                  <a:srgbClr val="DB8631"/>
                </a:solidFill>
              </a:rPr>
              <a:t>&gt;</a:t>
            </a:r>
            <a:r>
              <a:rPr lang="en-US" sz="3200" b="1" dirty="0">
                <a:solidFill>
                  <a:srgbClr val="DB8631"/>
                </a:solidFill>
              </a:rPr>
              <a:t> 25 mm</a:t>
            </a:r>
            <a:r>
              <a:rPr lang="en-US" sz="3200" b="1" baseline="30000" dirty="0">
                <a:solidFill>
                  <a:srgbClr val="DB8631"/>
                </a:solidFill>
              </a:rPr>
              <a:t>2</a:t>
            </a:r>
          </a:p>
          <a:p>
            <a:pPr marL="114300" lvl="0" indent="-114300">
              <a:spcBef>
                <a:spcPts val="200"/>
              </a:spcBef>
              <a:buClr>
                <a:srgbClr val="DB8631">
                  <a:lumMod val="50000"/>
                </a:srgbClr>
              </a:buClr>
              <a:buNone/>
            </a:pPr>
            <a:endParaRPr lang="en-US" sz="1200" b="1" dirty="0">
              <a:solidFill>
                <a:srgbClr val="DB8631"/>
              </a:solidFill>
            </a:endParaRPr>
          </a:p>
          <a:p>
            <a:pPr marL="0" lvl="0" indent="0">
              <a:spcBef>
                <a:spcPts val="200"/>
              </a:spcBef>
              <a:buClr>
                <a:srgbClr val="DB8631">
                  <a:lumMod val="50000"/>
                </a:srgbClr>
              </a:buClr>
              <a:buNone/>
            </a:pPr>
            <a:r>
              <a:rPr lang="en-US" sz="2400" dirty="0"/>
              <a:t>The face of the block or slide should be at least 25 mm</a:t>
            </a:r>
            <a:r>
              <a:rPr lang="en-US" sz="2400" baseline="30000" dirty="0"/>
              <a:t>2 </a:t>
            </a:r>
            <a:r>
              <a:rPr lang="en-US" sz="2400" dirty="0"/>
              <a:t>in area (for example, 5x5 mm or 2.5x10 mm).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DC7F4F-952D-4DEA-99B4-A8765F463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66601" y="1703495"/>
            <a:ext cx="4567510" cy="4023360"/>
          </a:xfrm>
        </p:spPr>
        <p:txBody>
          <a:bodyPr>
            <a:normAutofit lnSpcReduction="10000"/>
          </a:bodyPr>
          <a:lstStyle/>
          <a:p>
            <a:pPr marL="114300" lvl="0" indent="-114300" defTabSz="45720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</a:pPr>
            <a:r>
              <a:rPr lang="en-US" sz="3200" b="1" dirty="0">
                <a:solidFill>
                  <a:srgbClr val="DB8631"/>
                </a:solidFill>
              </a:rPr>
              <a:t>Specimen Volume </a:t>
            </a:r>
            <a:r>
              <a:rPr lang="en-US" sz="3200" b="1" u="sng" dirty="0">
                <a:solidFill>
                  <a:srgbClr val="DB8631"/>
                </a:solidFill>
              </a:rPr>
              <a:t>&gt;</a:t>
            </a:r>
            <a:r>
              <a:rPr lang="en-US" sz="3200" b="1" dirty="0">
                <a:solidFill>
                  <a:srgbClr val="DB8631"/>
                </a:solidFill>
              </a:rPr>
              <a:t> 1 mm</a:t>
            </a:r>
            <a:r>
              <a:rPr lang="en-US" sz="3200" b="1" baseline="30000" dirty="0">
                <a:solidFill>
                  <a:srgbClr val="DB8631"/>
                </a:solidFill>
              </a:rPr>
              <a:t>3</a:t>
            </a:r>
          </a:p>
          <a:p>
            <a:pPr marL="114300" lvl="0" indent="-114300" defTabSz="45720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</a:pPr>
            <a:endParaRPr lang="en-US" sz="1200" b="1" dirty="0">
              <a:solidFill>
                <a:srgbClr val="DB8631"/>
              </a:solidFill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/>
              <a:t>The total volume (surface area x depth) of the block or stacked slides should be at least 1 mm</a:t>
            </a:r>
            <a:r>
              <a:rPr lang="en-US" sz="2400" baseline="30000" dirty="0"/>
              <a:t>3</a:t>
            </a:r>
            <a:r>
              <a:rPr lang="en-US" sz="2400" dirty="0"/>
              <a:t>.  If the surface area is 25 mm</a:t>
            </a:r>
            <a:r>
              <a:rPr lang="en-US" sz="2400" baseline="30000" dirty="0"/>
              <a:t>2</a:t>
            </a:r>
            <a:r>
              <a:rPr lang="en-US" sz="2400" dirty="0"/>
              <a:t> as recommended,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/>
              <a:t>the depth should be at least 40 microns.  For this reason, a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/>
              <a:t>minimum of 12 slides is required. 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/>
              <a:t>In addition, the specimen must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/>
              <a:t>contain a tumor volume &gt; 0.2 mm</a:t>
            </a:r>
            <a:r>
              <a:rPr lang="en-US" sz="2400" baseline="30000" dirty="0"/>
              <a:t>3</a:t>
            </a:r>
            <a:r>
              <a:rPr lang="en-US" sz="240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33CFA-D42F-4AA1-AD5C-1700B0C6B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C2773E-A16A-485B-AB2B-27E22E8777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91501">
            <a:off x="676333" y="3120872"/>
            <a:ext cx="3545842" cy="362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22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A789A5-B9A5-4636-8A02-9A3E7F82A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For Best Results – Use These Specifications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BF3819-27E6-4CFF-BC2F-4E1DB695DA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14300" lvl="0" indent="-114300">
              <a:spcBef>
                <a:spcPts val="200"/>
              </a:spcBef>
              <a:buClr>
                <a:srgbClr val="DB8631">
                  <a:lumMod val="50000"/>
                </a:srgbClr>
              </a:buClr>
              <a:buNone/>
            </a:pPr>
            <a:r>
              <a:rPr lang="en-US" sz="3200" b="1" dirty="0">
                <a:solidFill>
                  <a:srgbClr val="DB8631"/>
                </a:solidFill>
              </a:rPr>
              <a:t>Nucleated Cellularity </a:t>
            </a:r>
            <a:r>
              <a:rPr lang="en-US" sz="3200" b="1" u="sng" dirty="0">
                <a:solidFill>
                  <a:srgbClr val="DB8631"/>
                </a:solidFill>
              </a:rPr>
              <a:t>&gt;</a:t>
            </a:r>
            <a:r>
              <a:rPr lang="en-US" sz="3200" b="1" dirty="0">
                <a:solidFill>
                  <a:srgbClr val="DB8631"/>
                </a:solidFill>
              </a:rPr>
              <a:t> 80%</a:t>
            </a:r>
            <a:endParaRPr lang="en-US" sz="3200" b="1" baseline="30000" dirty="0">
              <a:solidFill>
                <a:srgbClr val="DB8631"/>
              </a:solidFill>
            </a:endParaRPr>
          </a:p>
          <a:p>
            <a:pPr marL="114300" lvl="0" indent="-114300">
              <a:spcBef>
                <a:spcPts val="200"/>
              </a:spcBef>
              <a:buClr>
                <a:srgbClr val="DB8631">
                  <a:lumMod val="50000"/>
                </a:srgbClr>
              </a:buClr>
              <a:buNone/>
            </a:pPr>
            <a:endParaRPr lang="en-US" sz="1200" b="1" dirty="0">
              <a:solidFill>
                <a:srgbClr val="DB8631"/>
              </a:solidFill>
            </a:endParaRPr>
          </a:p>
          <a:p>
            <a:pPr marL="0" lvl="0" indent="0">
              <a:spcBef>
                <a:spcPts val="200"/>
              </a:spcBef>
              <a:buClr>
                <a:srgbClr val="DB8631">
                  <a:lumMod val="50000"/>
                </a:srgbClr>
              </a:buClr>
              <a:buNone/>
            </a:pPr>
            <a:r>
              <a:rPr lang="en-US" sz="2400" dirty="0"/>
              <a:t>Specimens containing less than 80% nucleated cells require greater total volume and may not be suitable to assay.  A total of 75,000 to 150,000 nucleated cells are recommended.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9743D-6CA1-444C-BA0F-08557758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 descr="LUNG.Slide4">
            <a:extLst>
              <a:ext uri="{FF2B5EF4-FFF2-40B4-BE49-F238E27FC236}">
                <a16:creationId xmlns:a16="http://schemas.microsoft.com/office/drawing/2014/main" id="{7C8E36C0-270F-4730-B717-E7475D595A7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8" t="28089" r="22250" b="43472"/>
          <a:stretch/>
        </p:blipFill>
        <p:spPr>
          <a:xfrm>
            <a:off x="6362700" y="1100262"/>
            <a:ext cx="5499100" cy="5419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571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CDB58-6312-4D26-A819-BA5963EE3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Tissue Is The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6B9CB-E19B-434A-B635-76245C1B7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79418"/>
            <a:ext cx="10546080" cy="4289676"/>
          </a:xfrm>
        </p:spPr>
        <p:txBody>
          <a:bodyPr>
            <a:normAutofit fontScale="62500" lnSpcReduction="20000"/>
          </a:bodyPr>
          <a:lstStyle/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8631">
                  <a:lumMod val="50000"/>
                </a:srgbClr>
              </a:buClr>
              <a:buSzTx/>
              <a:buNone/>
            </a:pPr>
            <a:r>
              <a:rPr lang="en-US" sz="3500" b="1" dirty="0"/>
              <a:t>13.5% of initial tissue submissions on S1400 were determined to be inadequate:</a:t>
            </a:r>
          </a:p>
          <a:p>
            <a:pPr lvl="0">
              <a:lnSpc>
                <a:spcPct val="120000"/>
              </a:lnSpc>
            </a:pPr>
            <a:r>
              <a:rPr lang="en-US" sz="3200" dirty="0"/>
              <a:t>51%	Tumor insufficient for analysis</a:t>
            </a:r>
          </a:p>
          <a:p>
            <a:pPr lvl="0">
              <a:lnSpc>
                <a:spcPct val="120000"/>
              </a:lnSpc>
            </a:pPr>
            <a:r>
              <a:rPr lang="en-US" sz="3200" dirty="0"/>
              <a:t>41%	Less than 20% tumor cells</a:t>
            </a:r>
          </a:p>
          <a:p>
            <a:pPr lvl="0">
              <a:lnSpc>
                <a:spcPct val="120000"/>
              </a:lnSpc>
            </a:pPr>
            <a:r>
              <a:rPr lang="en-US" sz="3200" dirty="0"/>
              <a:t>27%	Insufficient DNA</a:t>
            </a:r>
          </a:p>
          <a:p>
            <a:pPr lvl="0">
              <a:lnSpc>
                <a:spcPct val="120000"/>
              </a:lnSpc>
            </a:pPr>
            <a:r>
              <a:rPr lang="en-US" sz="3200" dirty="0"/>
              <a:t>12%	Insufficient tumor size</a:t>
            </a:r>
          </a:p>
          <a:p>
            <a:pPr lvl="0">
              <a:lnSpc>
                <a:spcPct val="120000"/>
              </a:lnSpc>
            </a:pPr>
            <a:r>
              <a:rPr lang="en-US" sz="3200" dirty="0"/>
              <a:t>12%	Failed sequencing</a:t>
            </a:r>
          </a:p>
          <a:p>
            <a:pPr lvl="0">
              <a:lnSpc>
                <a:spcPct val="120000"/>
              </a:lnSpc>
            </a:pPr>
            <a:r>
              <a:rPr lang="en-US" sz="3200" dirty="0"/>
              <a:t>10%	Other Reasons</a:t>
            </a:r>
          </a:p>
          <a:p>
            <a:pPr lvl="0">
              <a:lnSpc>
                <a:spcPct val="120000"/>
              </a:lnSpc>
            </a:pPr>
            <a:r>
              <a:rPr lang="en-US" sz="3200" dirty="0"/>
              <a:t>2%	Insufficient tumor cellularity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8631">
                  <a:lumMod val="50000"/>
                </a:srgbClr>
              </a:buClr>
              <a:buSzTx/>
              <a:buNone/>
            </a:pPr>
            <a:endParaRPr lang="en-US" sz="3200" dirty="0"/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3500" dirty="0"/>
              <a:t> (Note: a sample could have multiple reasons for inadequacy.)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5BB7D-FE21-4392-978E-B920CCDE2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EAFFAB5-C41D-45A6-BC37-40084AA330A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692900" y="1648962"/>
          <a:ext cx="5016499" cy="4654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6837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6ED7-342A-42A3-8E81-11642D6E6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Lung-MAP Tissue Logistics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2F8BD-D24E-4189-80D6-8523A21A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B69239-DEBF-4AA1-BF6F-FBA211E13665}"/>
              </a:ext>
            </a:extLst>
          </p:cNvPr>
          <p:cNvSpPr/>
          <p:nvPr/>
        </p:nvSpPr>
        <p:spPr>
          <a:xfrm>
            <a:off x="4504266" y="1563268"/>
            <a:ext cx="6651413" cy="145638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Patients must have an adequate tissue specimen confirmed by the local pathologist on the </a:t>
            </a:r>
          </a:p>
          <a:p>
            <a:pPr algn="ctr"/>
            <a:r>
              <a:rPr lang="en-US" sz="2000" b="1" u="sng" dirty="0">
                <a:solidFill>
                  <a:srgbClr val="0070C0"/>
                </a:solidFill>
              </a:rPr>
              <a:t>LUNGMAP</a:t>
            </a:r>
            <a:r>
              <a:rPr lang="en-US" sz="2000" b="1" dirty="0">
                <a:solidFill>
                  <a:srgbClr val="0070C0"/>
                </a:solidFill>
              </a:rPr>
              <a:t> Local Pathology Review Form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499078-1606-4C8B-96FB-F306359D3E14}"/>
              </a:ext>
            </a:extLst>
          </p:cNvPr>
          <p:cNvSpPr/>
          <p:nvPr/>
        </p:nvSpPr>
        <p:spPr>
          <a:xfrm>
            <a:off x="5308608" y="3429000"/>
            <a:ext cx="5130783" cy="77893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Register to </a:t>
            </a:r>
            <a:r>
              <a: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LUNGMAP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Step 1 in OPEN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212625-36F9-4D63-A62A-6F2952048C8B}"/>
              </a:ext>
            </a:extLst>
          </p:cNvPr>
          <p:cNvSpPr/>
          <p:nvPr/>
        </p:nvSpPr>
        <p:spPr>
          <a:xfrm>
            <a:off x="5528739" y="4657040"/>
            <a:ext cx="4690519" cy="778934"/>
          </a:xfrm>
          <a:prstGeom prst="roundRect">
            <a:avLst/>
          </a:prstGeom>
          <a:solidFill>
            <a:srgbClr val="B1D9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Submit tissue to FMI within 5 calendar days after </a:t>
            </a:r>
            <a:r>
              <a: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LUNGMAP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Step 1 registration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3D2867-2BA3-4D06-B0D1-C0E53925C47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63268"/>
            <a:ext cx="3685310" cy="45611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9BE8AB-734C-4190-BDF7-C7EE06C42EB8}"/>
              </a:ext>
            </a:extLst>
          </p:cNvPr>
          <p:cNvCxnSpPr/>
          <p:nvPr/>
        </p:nvCxnSpPr>
        <p:spPr>
          <a:xfrm>
            <a:off x="7840133" y="4227814"/>
            <a:ext cx="0" cy="429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3DC240-BD63-4B40-9580-FE1076F99EAC}"/>
              </a:ext>
            </a:extLst>
          </p:cNvPr>
          <p:cNvCxnSpPr/>
          <p:nvPr/>
        </p:nvCxnSpPr>
        <p:spPr>
          <a:xfrm>
            <a:off x="7874000" y="3019654"/>
            <a:ext cx="0" cy="429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997EA96-E93B-42DC-B9E7-886340B923C7}"/>
              </a:ext>
            </a:extLst>
          </p:cNvPr>
          <p:cNvSpPr txBox="1"/>
          <p:nvPr/>
        </p:nvSpPr>
        <p:spPr>
          <a:xfrm>
            <a:off x="7078133" y="5561914"/>
            <a:ext cx="4961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– Reimbursement is provided if a fresh biopsy is needed to obtain adequate tissue.</a:t>
            </a:r>
          </a:p>
        </p:txBody>
      </p:sp>
    </p:spTree>
    <p:extLst>
      <p:ext uri="{BB962C8B-B14F-4D97-AF65-F5344CB8AC3E}">
        <p14:creationId xmlns:p14="http://schemas.microsoft.com/office/powerpoint/2010/main" val="315962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C7022-48F3-4A0C-937C-94868FC94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Tissue Specs 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E0C96-971E-449A-BCE2-FB4B0B70C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Please refer to our Tissue Specification Sheet </a:t>
            </a:r>
          </a:p>
          <a:p>
            <a:r>
              <a:rPr lang="en-US" sz="2200" dirty="0"/>
              <a:t>This sheet can be provided to your pathology</a:t>
            </a:r>
          </a:p>
          <a:p>
            <a:pPr marL="0" indent="0">
              <a:buNone/>
            </a:pPr>
            <a:r>
              <a:rPr lang="en-US" sz="2200" dirty="0"/>
              <a:t>department as a reference when requesting</a:t>
            </a:r>
          </a:p>
          <a:p>
            <a:pPr marL="0" indent="0">
              <a:buNone/>
            </a:pPr>
            <a:r>
              <a:rPr lang="en-US" sz="2200" dirty="0"/>
              <a:t>tissue for the study</a:t>
            </a:r>
          </a:p>
          <a:p>
            <a:r>
              <a:rPr lang="en-US" sz="2200" dirty="0"/>
              <a:t>Available on the CTSU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38580-CB51-4877-9FEE-C0A1B100F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A98477-30FA-41F9-B6C8-E5732AFF0F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6203839" y="449656"/>
            <a:ext cx="4778112" cy="5563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629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BF6EE0-EDCD-4D3A-A202-9B9108BB0E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LUNGMAP </a:t>
            </a:r>
            <a:r>
              <a:rPr lang="en-US" dirty="0" err="1"/>
              <a:t>ctDNA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B466715-DCDF-4E0F-B996-45FA497B6D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Philip C. Mack, PhD</a:t>
            </a:r>
          </a:p>
          <a:p>
            <a:r>
              <a:rPr lang="en-US" dirty="0"/>
              <a:t>Lung-MAP Translational Medicine co-Chair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E7D41-A468-4A8E-B98C-E4DC4FBD8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353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C16BB5-459F-4E9F-A2E5-0CBCB2A09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Liquid Biopsies: cell-free circulating tumor DNA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97C01D-A29C-4CE9-AD20-A78022CCE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Advanced malignancies shed DNA into circulation</a:t>
            </a:r>
          </a:p>
          <a:p>
            <a:pPr lvl="1"/>
            <a:r>
              <a:rPr lang="en-US" sz="2400" dirty="0"/>
              <a:t>DNA is highly fragmented</a:t>
            </a:r>
          </a:p>
          <a:p>
            <a:pPr lvl="1"/>
            <a:r>
              <a:rPr lang="en-US" sz="2400" dirty="0"/>
              <a:t>Stable for a few hours</a:t>
            </a:r>
          </a:p>
          <a:p>
            <a:r>
              <a:rPr lang="en-US" sz="2800" dirty="0"/>
              <a:t>Technology is already in routine clinical practice</a:t>
            </a:r>
          </a:p>
          <a:p>
            <a:pPr lvl="1"/>
            <a:r>
              <a:rPr lang="en-US" sz="2400" dirty="0"/>
              <a:t>Identify emergent resistance factors</a:t>
            </a:r>
          </a:p>
          <a:p>
            <a:pPr lvl="1"/>
            <a:r>
              <a:rPr lang="en-US" sz="2400" dirty="0"/>
              <a:t>Expand biomarker detection in patients with insufficient </a:t>
            </a:r>
          </a:p>
          <a:p>
            <a:pPr marL="201168" lvl="1" indent="0">
              <a:buNone/>
            </a:pPr>
            <a:r>
              <a:rPr lang="en-US" sz="2400" dirty="0"/>
              <a:t>biopsies</a:t>
            </a:r>
          </a:p>
          <a:p>
            <a:pPr lvl="1"/>
            <a:r>
              <a:rPr lang="en-US" sz="2400" dirty="0"/>
              <a:t>Monitor disease progression &amp; evolution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64BFA-2102-44EC-98BD-5C97BA5A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2" descr="Cover image expansion">
            <a:extLst>
              <a:ext uri="{FF2B5EF4-FFF2-40B4-BE49-F238E27FC236}">
                <a16:creationId xmlns:a16="http://schemas.microsoft.com/office/drawing/2014/main" id="{10BAA7DF-2649-4ED7-B91F-C41CD230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8084601" y="1800797"/>
            <a:ext cx="3646098" cy="463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877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BA9CD-E919-443B-BF77-79F8338DE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GH360 </a:t>
            </a:r>
            <a:r>
              <a:rPr lang="en-US" dirty="0" err="1"/>
              <a:t>ctDNA</a:t>
            </a:r>
            <a:r>
              <a:rPr lang="en-US" dirty="0"/>
              <a:t> Genomic Landscape in Lung Adenocarcinoma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FDAD-CDC8-4221-B612-76A4FBA6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C708E4-5ADB-4A32-B9D8-FF8AE94187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0857" y="1654028"/>
            <a:ext cx="5459307" cy="4374560"/>
          </a:xfrm>
          <a:prstGeom prst="rect">
            <a:avLst/>
          </a:prstGeom>
        </p:spPr>
      </p:pic>
      <p:sp>
        <p:nvSpPr>
          <p:cNvPr id="8" name="TextBox 17">
            <a:extLst>
              <a:ext uri="{FF2B5EF4-FFF2-40B4-BE49-F238E27FC236}">
                <a16:creationId xmlns:a16="http://schemas.microsoft.com/office/drawing/2014/main" id="{A8170D31-C142-4B82-8A99-5EE63818D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1257" y="1654027"/>
            <a:ext cx="4127403" cy="354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574675" indent="-180975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r>
              <a:rPr lang="en-US" alt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EGFR 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Driver Mutations</a:t>
            </a:r>
          </a:p>
          <a:p>
            <a:pPr>
              <a:spcBef>
                <a:spcPts val="400"/>
              </a:spcBef>
              <a:buFont typeface="Arial" charset="0"/>
              <a:buChar char="•"/>
            </a:pPr>
            <a:r>
              <a:rPr lang="en-US" alt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52% E19 del</a:t>
            </a:r>
          </a:p>
          <a:p>
            <a:pPr>
              <a:spcBef>
                <a:spcPts val="400"/>
              </a:spcBef>
              <a:buFont typeface="Arial" charset="0"/>
              <a:buChar char="•"/>
            </a:pPr>
            <a:r>
              <a:rPr lang="en-US" alt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34% L858R</a:t>
            </a:r>
          </a:p>
          <a:p>
            <a:pPr>
              <a:spcBef>
                <a:spcPts val="400"/>
              </a:spcBef>
              <a:buFont typeface="Arial" charset="0"/>
              <a:buChar char="•"/>
            </a:pPr>
            <a:r>
              <a:rPr lang="en-US" alt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4%   E20 ins</a:t>
            </a:r>
          </a:p>
          <a:p>
            <a:pPr>
              <a:spcBef>
                <a:spcPts val="400"/>
              </a:spcBef>
              <a:buFont typeface="Arial" charset="0"/>
              <a:buChar char="•"/>
            </a:pPr>
            <a:r>
              <a:rPr lang="en-US" alt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10% other</a:t>
            </a:r>
          </a:p>
          <a:p>
            <a:pPr lvl="1">
              <a:spcBef>
                <a:spcPts val="400"/>
              </a:spcBef>
              <a:buFont typeface="Wingdings" charset="2"/>
              <a:buChar char="§"/>
            </a:pP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G719 </a:t>
            </a:r>
          </a:p>
          <a:p>
            <a:pPr lvl="1">
              <a:spcBef>
                <a:spcPts val="400"/>
              </a:spcBef>
              <a:buFont typeface="Wingdings" charset="2"/>
              <a:buChar char="§"/>
            </a:pP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L861 </a:t>
            </a:r>
          </a:p>
          <a:p>
            <a:pPr lvl="1">
              <a:spcBef>
                <a:spcPts val="400"/>
              </a:spcBef>
              <a:buFont typeface="Wingdings" charset="2"/>
              <a:buChar char="§"/>
            </a:pP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S768 </a:t>
            </a:r>
          </a:p>
          <a:p>
            <a:pPr lvl="1">
              <a:spcBef>
                <a:spcPts val="400"/>
              </a:spcBef>
              <a:buFont typeface="Wingdings" charset="2"/>
              <a:buChar char="§"/>
            </a:pP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E709</a:t>
            </a:r>
          </a:p>
          <a:p>
            <a:pPr lvl="1">
              <a:spcBef>
                <a:spcPts val="400"/>
              </a:spcBef>
              <a:buFont typeface="Wingdings" charset="2"/>
              <a:buChar char="§"/>
            </a:pP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Other rare mutations</a:t>
            </a:r>
          </a:p>
          <a:p>
            <a:pPr>
              <a:buFont typeface="Arial" charset="0"/>
              <a:buChar char="•"/>
            </a:pPr>
            <a:endParaRPr lang="en-US" altLang="en-US" sz="16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D5A8F4-8A67-460E-BD68-58DEC9F56F20}"/>
              </a:ext>
            </a:extLst>
          </p:cNvPr>
          <p:cNvSpPr/>
          <p:nvPr/>
        </p:nvSpPr>
        <p:spPr>
          <a:xfrm>
            <a:off x="6388290" y="5108350"/>
            <a:ext cx="465514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</a:rPr>
              <a:t>8,388 NSCLC cases reported at WCLC 2016 (Mack et al, OA06.01)</a:t>
            </a:r>
            <a:endParaRPr lang="en-US" sz="1200" b="1" kern="0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sp>
        <p:nvSpPr>
          <p:cNvPr id="10" name="Right Arrow 6">
            <a:extLst>
              <a:ext uri="{FF2B5EF4-FFF2-40B4-BE49-F238E27FC236}">
                <a16:creationId xmlns:a16="http://schemas.microsoft.com/office/drawing/2014/main" id="{E1FFAE30-2405-4BED-A982-72806368B2A7}"/>
              </a:ext>
            </a:extLst>
          </p:cNvPr>
          <p:cNvSpPr/>
          <p:nvPr/>
        </p:nvSpPr>
        <p:spPr bwMode="auto">
          <a:xfrm>
            <a:off x="6169180" y="1806716"/>
            <a:ext cx="709084" cy="32596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9pPr>
          </a:lstStyle>
          <a:p>
            <a:pPr algn="ctr">
              <a:defRPr/>
            </a:pPr>
            <a:endParaRPr lang="en-US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779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0" y="17892"/>
            <a:ext cx="11516120" cy="611620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571471"/>
            <a:ext cx="10058400" cy="1701971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sz="2000" dirty="0"/>
              <a:t>Welcome by David Gandara, MD</a:t>
            </a:r>
          </a:p>
          <a:p>
            <a:pPr algn="ctr">
              <a:spcBef>
                <a:spcPts val="600"/>
              </a:spcBef>
            </a:pPr>
            <a:r>
              <a:rPr lang="en-US" sz="2000" dirty="0"/>
              <a:t>on Behalf of The Lung-MAP Team</a:t>
            </a:r>
          </a:p>
          <a:p>
            <a:pPr algn="ctr">
              <a:spcBef>
                <a:spcPts val="600"/>
              </a:spcBef>
            </a:pPr>
            <a:r>
              <a:rPr lang="en-US" sz="2000" dirty="0"/>
              <a:t>Lung-MAP Co-Chair</a:t>
            </a:r>
          </a:p>
          <a:p>
            <a:pPr algn="ctr">
              <a:spcBef>
                <a:spcPts val="0"/>
              </a:spcBef>
            </a:pPr>
            <a:endParaRPr lang="en-US" sz="1400" b="1" kern="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 23, 2019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612" y="158457"/>
            <a:ext cx="1024128" cy="10241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36A2EA-F23C-4ECF-A3B4-5BAF06B23BA4}"/>
              </a:ext>
            </a:extLst>
          </p:cNvPr>
          <p:cNvSpPr/>
          <p:nvPr/>
        </p:nvSpPr>
        <p:spPr>
          <a:xfrm>
            <a:off x="1195259" y="2315336"/>
            <a:ext cx="965370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7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/>
                <a:ea typeface="+mj-ea"/>
                <a:cs typeface="+mj-cs"/>
              </a:rPr>
              <a:t>Lung-MAP </a:t>
            </a:r>
          </a:p>
          <a:p>
            <a:pPr algn="ctr"/>
            <a:r>
              <a:rPr lang="en-US" sz="67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/>
                <a:ea typeface="+mj-ea"/>
                <a:cs typeface="+mj-cs"/>
              </a:rPr>
              <a:t>S1800A Training Webinar</a:t>
            </a:r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2DFC2AFB-D674-42B7-ABEE-69E5340AB33E}"/>
              </a:ext>
            </a:extLst>
          </p:cNvPr>
          <p:cNvSpPr/>
          <p:nvPr/>
        </p:nvSpPr>
        <p:spPr>
          <a:xfrm>
            <a:off x="6583461" y="177438"/>
            <a:ext cx="1066317" cy="8629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FDF1D-9EF8-4C78-844D-F01E7D4D5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4E3A102D-D24F-4C66-8443-494D99F6A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6" y="368626"/>
            <a:ext cx="2460310" cy="4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D991E9-4907-4B1A-981C-CF89CFB928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2790" y="194202"/>
            <a:ext cx="2155750" cy="952637"/>
          </a:xfrm>
          <a:prstGeom prst="rect">
            <a:avLst/>
          </a:prstGeom>
        </p:spPr>
      </p:pic>
      <p:pic>
        <p:nvPicPr>
          <p:cNvPr id="14" name="Picture 13" descr="C:\Users\cmiwa\AppData\Local\Microsoft\Windows\Temporary Internet Files\Content.Outlook\06Q5Y6FG\Friends LOGO 2013.jpg">
            <a:extLst>
              <a:ext uri="{FF2B5EF4-FFF2-40B4-BE49-F238E27FC236}">
                <a16:creationId xmlns:a16="http://schemas.microsoft.com/office/drawing/2014/main" id="{8A59538A-DAC1-4E19-87F6-D921E9073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67522" y="177763"/>
            <a:ext cx="1362878" cy="952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2799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5ECC5A1-CC49-4660-8B7F-E4511B53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Screening </a:t>
            </a:r>
            <a:r>
              <a:rPr lang="en-US" dirty="0" err="1"/>
              <a:t>ctDNA</a:t>
            </a:r>
            <a:r>
              <a:rPr lang="en-US" dirty="0"/>
              <a:t> Translational Medicine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8A89FB-CD22-44A1-80AB-6F33F8399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45733"/>
            <a:ext cx="10546080" cy="4210009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Cell-free, circulating DNA will be isolated from patient plasma </a:t>
            </a:r>
          </a:p>
          <a:p>
            <a:r>
              <a:rPr lang="en-US" sz="2800" dirty="0">
                <a:solidFill>
                  <a:srgbClr val="0070C0"/>
                </a:solidFill>
              </a:rPr>
              <a:t>Utilize </a:t>
            </a:r>
            <a:r>
              <a:rPr lang="en-US" sz="2800" dirty="0" err="1">
                <a:solidFill>
                  <a:srgbClr val="0070C0"/>
                </a:solidFill>
              </a:rPr>
              <a:t>FoundationACT</a:t>
            </a:r>
            <a:r>
              <a:rPr lang="en-US" sz="2800" dirty="0">
                <a:solidFill>
                  <a:srgbClr val="0070C0"/>
                </a:solidFill>
              </a:rPr>
              <a:t> plus (Foundation Medicine)</a:t>
            </a:r>
          </a:p>
          <a:p>
            <a:pPr lvl="1"/>
            <a:r>
              <a:rPr lang="en-US" sz="2400" dirty="0"/>
              <a:t>Hybrid-capture, next-generation sequencing technology </a:t>
            </a:r>
          </a:p>
          <a:p>
            <a:pPr lvl="1"/>
            <a:r>
              <a:rPr lang="en-US" sz="2400" dirty="0"/>
              <a:t>Point mutations, small insertions and deletions, chromosomal rearrangements and copy number/amplification events in 62 genes </a:t>
            </a:r>
          </a:p>
          <a:p>
            <a:pPr lvl="1"/>
            <a:r>
              <a:rPr lang="en-US" sz="2400" dirty="0"/>
              <a:t>An assessment of tumor mutation burden (TMB) will be conducted using </a:t>
            </a:r>
            <a:r>
              <a:rPr lang="en-US" sz="2400" dirty="0" err="1"/>
              <a:t>ctDNA</a:t>
            </a:r>
            <a:endParaRPr lang="en-US" sz="2400" dirty="0"/>
          </a:p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</a:rPr>
              <a:t>Initial Goal</a:t>
            </a:r>
            <a:r>
              <a:rPr lang="en-US" sz="2800" dirty="0"/>
              <a:t>:  The presence of tumor-specific mutations in baseline plasma specimens will be correlated with results obtained from tumor tissue. The clinical utility of plasma-based mutation testing will be rigorously assessed prior to utilization for sub-study assignment.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7AEA7-EA28-42CC-A16C-FC533909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483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17D4-06F3-4DA8-AC6F-E0B00DFEB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LUNGMAP Screening </a:t>
            </a:r>
            <a:br>
              <a:rPr lang="en-US" dirty="0"/>
            </a:br>
            <a:r>
              <a:rPr lang="en-US" dirty="0" err="1"/>
              <a:t>ctDNA</a:t>
            </a:r>
            <a:r>
              <a:rPr lang="en-US" dirty="0"/>
              <a:t> Collection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F2B85-B3E7-4BC8-9BB4-414EB4E61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92469"/>
            <a:ext cx="10546080" cy="4494263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B2B2B2">
                  <a:lumMod val="50000"/>
                </a:srgbClr>
              </a:buClr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Special tubes will be provided in kits</a:t>
            </a:r>
          </a:p>
          <a:p>
            <a:pPr lvl="0">
              <a:buClr>
                <a:srgbClr val="B2B2B2">
                  <a:lumMod val="50000"/>
                </a:srgbClr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x 4 Roche Cell-Free DNA blood collection tubes (8.5ml)</a:t>
            </a:r>
          </a:p>
          <a:p>
            <a:pPr lvl="0">
              <a:buClr>
                <a:srgbClr val="B2B2B2">
                  <a:lumMod val="50000"/>
                </a:srgbClr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Minimal in-lab processing required</a:t>
            </a:r>
          </a:p>
          <a:p>
            <a:pPr lvl="2">
              <a:buClr>
                <a:srgbClr val="B2B2B2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Label tubes</a:t>
            </a:r>
          </a:p>
          <a:p>
            <a:pPr lvl="2">
              <a:buClr>
                <a:srgbClr val="B2B2B2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Collect whole blood</a:t>
            </a:r>
          </a:p>
          <a:p>
            <a:pPr lvl="2">
              <a:buClr>
                <a:srgbClr val="B2B2B2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Gently invert 10 times</a:t>
            </a:r>
          </a:p>
          <a:p>
            <a:pPr lvl="2">
              <a:buClr>
                <a:srgbClr val="B2B2B2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Place in specimen shipping kits (provided) </a:t>
            </a:r>
          </a:p>
          <a:p>
            <a:pPr lvl="2">
              <a:buClr>
                <a:srgbClr val="B2B2B2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Log into SWOG STS and include printout packing list</a:t>
            </a:r>
          </a:p>
          <a:p>
            <a:pPr lvl="2">
              <a:buClr>
                <a:srgbClr val="B2B2B2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17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FedEX</a:t>
            </a:r>
            <a:r>
              <a:rPr lang="en-US" sz="1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overnight (Fridays okay) </a:t>
            </a:r>
            <a:r>
              <a:rPr lang="en-US" sz="1700" dirty="0">
                <a:solidFill>
                  <a:srgbClr val="C00000"/>
                </a:solidFill>
              </a:rPr>
              <a:t>at room temperature </a:t>
            </a:r>
          </a:p>
          <a:p>
            <a:pPr marL="384048" lvl="2" indent="0">
              <a:buClr>
                <a:srgbClr val="B2B2B2">
                  <a:lumMod val="50000"/>
                </a:srgbClr>
              </a:buClr>
              <a:buNone/>
            </a:pPr>
            <a:r>
              <a:rPr lang="en-US" sz="1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(DO NOT FREEZE) </a:t>
            </a:r>
            <a:r>
              <a:rPr lang="en-US" sz="1700" u="sng" dirty="0">
                <a:solidFill>
                  <a:prstClr val="black">
                    <a:lumMod val="75000"/>
                    <a:lumOff val="25000"/>
                  </a:prstClr>
                </a:solidFill>
              </a:rPr>
              <a:t>Send same day or next day</a:t>
            </a:r>
          </a:p>
          <a:p>
            <a:pPr marL="225425" lvl="2" indent="-225425">
              <a:spcBef>
                <a:spcPts val="1200"/>
              </a:spcBef>
              <a:spcAft>
                <a:spcPts val="200"/>
              </a:spcAft>
              <a:buClr>
                <a:srgbClr val="B2B2B2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Patients must be registered to Step 0 to obtain patient ID # for                                                                           submission (Section 5.1)</a:t>
            </a:r>
          </a:p>
          <a:p>
            <a:pPr lvl="0">
              <a:buClr>
                <a:srgbClr val="B2B2B2">
                  <a:lumMod val="50000"/>
                </a:srgbClr>
              </a:buClr>
            </a:pPr>
            <a:r>
              <a:rPr lang="en-US" sz="1800" u="sng" dirty="0">
                <a:solidFill>
                  <a:srgbClr val="0070C0"/>
                </a:solidFill>
              </a:rPr>
              <a:t>Timepoint</a:t>
            </a:r>
            <a:r>
              <a:rPr lang="en-US" sz="1800" dirty="0">
                <a:solidFill>
                  <a:srgbClr val="0070C0"/>
                </a:solidFill>
              </a:rPr>
              <a:t>: w</a:t>
            </a:r>
            <a:r>
              <a:rPr lang="en-US" dirty="0">
                <a:solidFill>
                  <a:srgbClr val="0070C0"/>
                </a:solidFill>
              </a:rPr>
              <a:t>ithin one week of tissue biopsy (+/- 7 Days)                                                                 Preferably same day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7FE54-1449-46E5-BBD9-8EDCE84D0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9737C57-06A0-479B-B3F0-45F2EE4D135C}"/>
              </a:ext>
            </a:extLst>
          </p:cNvPr>
          <p:cNvSpPr/>
          <p:nvPr/>
        </p:nvSpPr>
        <p:spPr>
          <a:xfrm>
            <a:off x="3147288" y="5622594"/>
            <a:ext cx="5470703" cy="483665"/>
          </a:xfrm>
          <a:prstGeom prst="horizontalScroll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ctr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1600" dirty="0">
                <a:solidFill>
                  <a:schemeClr val="tx1"/>
                </a:solidFill>
              </a:rPr>
              <a:t>Please refer to the </a:t>
            </a:r>
            <a:r>
              <a:rPr lang="en-US" sz="1600" b="1" u="sng" dirty="0">
                <a:solidFill>
                  <a:schemeClr val="tx1"/>
                </a:solidFill>
              </a:rPr>
              <a:t>LUNGMAP</a:t>
            </a:r>
            <a:r>
              <a:rPr lang="en-US" sz="1600" dirty="0">
                <a:solidFill>
                  <a:schemeClr val="tx1"/>
                </a:solidFill>
              </a:rPr>
              <a:t> protocol Section 15.3 for details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8BA494-BA46-4A65-9AF0-834CBAE3CEA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000">
            <a:off x="7096221" y="497474"/>
            <a:ext cx="4618525" cy="5084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512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EB6BE-7B7F-4377-B694-74A6F73C0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Lung-MAP sub-studies will incorporate more advanced liquid biopsy analyses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26987-EA07-4238-B4FA-B585D9A91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 Tumor evolution and drug target identification </a:t>
            </a:r>
          </a:p>
          <a:p>
            <a:pPr lvl="1"/>
            <a:r>
              <a:rPr lang="en-US" sz="2400" dirty="0"/>
              <a:t> Longitudinal analysis from serial blood draws</a:t>
            </a:r>
          </a:p>
          <a:p>
            <a:pPr lvl="1"/>
            <a:r>
              <a:rPr lang="en-US" sz="2400" dirty="0"/>
              <a:t> Global tumor heterogeneity</a:t>
            </a:r>
          </a:p>
          <a:p>
            <a:r>
              <a:rPr lang="en-US" sz="2800" dirty="0"/>
              <a:t> Molecular response to therapy</a:t>
            </a:r>
          </a:p>
          <a:p>
            <a:pPr lvl="1"/>
            <a:r>
              <a:rPr lang="en-US" sz="2400" dirty="0"/>
              <a:t> Changes in total </a:t>
            </a:r>
            <a:r>
              <a:rPr lang="en-US" sz="2400" dirty="0" err="1"/>
              <a:t>ctDNA</a:t>
            </a:r>
            <a:r>
              <a:rPr lang="en-US" sz="2400" dirty="0"/>
              <a:t> amounts</a:t>
            </a:r>
          </a:p>
          <a:p>
            <a:pPr lvl="1"/>
            <a:r>
              <a:rPr lang="en-US" sz="2400" dirty="0"/>
              <a:t> Changes in relative allele frequency</a:t>
            </a:r>
          </a:p>
          <a:p>
            <a:r>
              <a:rPr lang="en-US" sz="2800" dirty="0"/>
              <a:t> Emergence of resistance mechanisms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02AED-F75D-4B17-8F3E-C5145082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64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0B92-9123-4A07-B30F-1491A500B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Treatment-induced changes in plasma mutant allele frequencies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60445-8438-49B3-BFE9-A57EB0D6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5C1533C-9959-4C1F-9D36-68AB93C11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31" r="10673" b="57461"/>
          <a:stretch/>
        </p:blipFill>
        <p:spPr bwMode="auto">
          <a:xfrm>
            <a:off x="390767" y="2862775"/>
            <a:ext cx="11191633" cy="312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2D16728-1678-4F88-A62D-76130216E49A}"/>
              </a:ext>
            </a:extLst>
          </p:cNvPr>
          <p:cNvGrpSpPr/>
          <p:nvPr/>
        </p:nvGrpSpPr>
        <p:grpSpPr>
          <a:xfrm>
            <a:off x="1630197" y="1766469"/>
            <a:ext cx="1750543" cy="1096650"/>
            <a:chOff x="1209886" y="1380788"/>
            <a:chExt cx="1312907" cy="8224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161E60-4F1A-48B4-86E4-25DA70E4243B}"/>
                </a:ext>
              </a:extLst>
            </p:cNvPr>
            <p:cNvSpPr txBox="1"/>
            <p:nvPr/>
          </p:nvSpPr>
          <p:spPr>
            <a:xfrm>
              <a:off x="1209886" y="1380788"/>
              <a:ext cx="1312907" cy="500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black"/>
                  </a:solidFill>
                  <a:cs typeface="Arial" panose="020B0604020202020204" pitchFamily="34" charset="0"/>
                </a:rPr>
                <a:t>Baseline</a:t>
              </a:r>
            </a:p>
            <a:p>
              <a:pPr algn="ctr"/>
              <a:r>
                <a:rPr lang="en-US" sz="1867" b="1" dirty="0">
                  <a:solidFill>
                    <a:prstClr val="black"/>
                  </a:solidFill>
                  <a:cs typeface="Arial" panose="020B0604020202020204" pitchFamily="34" charset="0"/>
                </a:rPr>
                <a:t>(pre-treatment)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AEFC832-886F-41FA-9573-C58E67AA0953}"/>
                </a:ext>
              </a:extLst>
            </p:cNvPr>
            <p:cNvCxnSpPr/>
            <p:nvPr/>
          </p:nvCxnSpPr>
          <p:spPr>
            <a:xfrm>
              <a:off x="2123516" y="1886609"/>
              <a:ext cx="0" cy="31666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C7FE37-28CA-4AA1-85A4-D13699D73354}"/>
              </a:ext>
            </a:extLst>
          </p:cNvPr>
          <p:cNvGrpSpPr/>
          <p:nvPr/>
        </p:nvGrpSpPr>
        <p:grpSpPr>
          <a:xfrm>
            <a:off x="7427978" y="1792172"/>
            <a:ext cx="1347612" cy="1107463"/>
            <a:chOff x="5570982" y="1235362"/>
            <a:chExt cx="1010709" cy="8305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578557-28BA-4730-AB14-C4455C6819D2}"/>
                </a:ext>
              </a:extLst>
            </p:cNvPr>
            <p:cNvSpPr txBox="1"/>
            <p:nvPr/>
          </p:nvSpPr>
          <p:spPr>
            <a:xfrm>
              <a:off x="5570982" y="1235362"/>
              <a:ext cx="1010709" cy="500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black"/>
                  </a:solidFill>
                  <a:cs typeface="Arial" panose="020B0604020202020204" pitchFamily="34" charset="0"/>
                </a:rPr>
                <a:t>Clinical </a:t>
              </a:r>
            </a:p>
            <a:p>
              <a:pPr algn="ctr"/>
              <a:r>
                <a:rPr lang="en-US" sz="1867" b="1" dirty="0">
                  <a:solidFill>
                    <a:prstClr val="black"/>
                  </a:solidFill>
                  <a:cs typeface="Arial" panose="020B0604020202020204" pitchFamily="34" charset="0"/>
                </a:rPr>
                <a:t>progression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A6A4053-F8E2-42DD-9E74-0190F555C6CF}"/>
                </a:ext>
              </a:extLst>
            </p:cNvPr>
            <p:cNvCxnSpPr/>
            <p:nvPr/>
          </p:nvCxnSpPr>
          <p:spPr>
            <a:xfrm flipH="1">
              <a:off x="5830155" y="1772279"/>
              <a:ext cx="1" cy="29368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B683B5-E7FD-447D-9D44-533E03392DBC}"/>
              </a:ext>
            </a:extLst>
          </p:cNvPr>
          <p:cNvGrpSpPr/>
          <p:nvPr/>
        </p:nvGrpSpPr>
        <p:grpSpPr>
          <a:xfrm>
            <a:off x="3491744" y="1782848"/>
            <a:ext cx="1194558" cy="1132112"/>
            <a:chOff x="1713058" y="1237810"/>
            <a:chExt cx="895918" cy="84908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5E38DB-AC73-4343-B530-A365E81D398C}"/>
                </a:ext>
              </a:extLst>
            </p:cNvPr>
            <p:cNvSpPr txBox="1"/>
            <p:nvPr/>
          </p:nvSpPr>
          <p:spPr>
            <a:xfrm>
              <a:off x="1713058" y="1237810"/>
              <a:ext cx="895918" cy="500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black"/>
                  </a:solidFill>
                  <a:cs typeface="Arial" panose="020B0604020202020204" pitchFamily="34" charset="0"/>
                </a:rPr>
                <a:t>Molecular</a:t>
              </a:r>
            </a:p>
            <a:p>
              <a:pPr algn="ctr"/>
              <a:r>
                <a:rPr lang="en-US" sz="1867" b="1" dirty="0">
                  <a:solidFill>
                    <a:prstClr val="black"/>
                  </a:solidFill>
                  <a:cs typeface="Arial" panose="020B0604020202020204" pitchFamily="34" charset="0"/>
                </a:rPr>
                <a:t>Response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1F30A63-2FF3-4297-BD2B-2A284E29A495}"/>
                </a:ext>
              </a:extLst>
            </p:cNvPr>
            <p:cNvCxnSpPr/>
            <p:nvPr/>
          </p:nvCxnSpPr>
          <p:spPr>
            <a:xfrm>
              <a:off x="2161017" y="1770227"/>
              <a:ext cx="0" cy="31666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06FF47-4822-4E6B-A99F-40DE28042716}"/>
              </a:ext>
            </a:extLst>
          </p:cNvPr>
          <p:cNvGrpSpPr/>
          <p:nvPr/>
        </p:nvGrpSpPr>
        <p:grpSpPr>
          <a:xfrm>
            <a:off x="4528699" y="1792172"/>
            <a:ext cx="3027881" cy="1089200"/>
            <a:chOff x="630274" y="1225656"/>
            <a:chExt cx="2270911" cy="8169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A332DF-E97E-4B67-B4B6-CF7F12F5F70E}"/>
                </a:ext>
              </a:extLst>
            </p:cNvPr>
            <p:cNvSpPr txBox="1"/>
            <p:nvPr/>
          </p:nvSpPr>
          <p:spPr>
            <a:xfrm>
              <a:off x="630274" y="1225656"/>
              <a:ext cx="2270911" cy="50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prstClr val="black"/>
                  </a:solidFill>
                  <a:cs typeface="Arial" panose="020B0604020202020204" pitchFamily="34" charset="0"/>
                </a:rPr>
                <a:t>First observation of emergent resistance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FF95203-4059-49AB-B06E-050738B6D26C}"/>
                </a:ext>
              </a:extLst>
            </p:cNvPr>
            <p:cNvCxnSpPr/>
            <p:nvPr/>
          </p:nvCxnSpPr>
          <p:spPr>
            <a:xfrm>
              <a:off x="2083379" y="1725889"/>
              <a:ext cx="0" cy="31666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949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0DC640-646C-4127-95CB-95F826733B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S1800A</a:t>
            </a:r>
            <a:br>
              <a:rPr lang="en-US" dirty="0"/>
            </a:br>
            <a:r>
              <a:rPr lang="en-US" sz="2400" cap="all" dirty="0"/>
              <a:t>A</a:t>
            </a:r>
            <a:r>
              <a:rPr lang="en-US" sz="2400" dirty="0"/>
              <a:t> Phase II Randomized Study Of Ramucirumab Plus MK3475 (Pembrolizumab) versus Standard Of Care For Patients Previously Treated with Immunotherapy for Stage IV or Recurrent Non-Small Cell Lung Cancer (Lung-MAP Non-Matched Sub-Study)</a:t>
            </a:r>
            <a:endParaRPr lang="en-US" sz="22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11E666B-051F-42B2-9914-9D8157EA6C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643427"/>
          </a:xfrm>
        </p:spPr>
        <p:txBody>
          <a:bodyPr>
            <a:normAutofit/>
          </a:bodyPr>
          <a:lstStyle/>
          <a:p>
            <a:r>
              <a:rPr lang="en-US" dirty="0"/>
              <a:t>Karen </a:t>
            </a:r>
            <a:r>
              <a:rPr lang="en-US" dirty="0" err="1"/>
              <a:t>Reckamp</a:t>
            </a:r>
            <a:r>
              <a:rPr lang="en-US" dirty="0"/>
              <a:t>, MD, MS</a:t>
            </a:r>
          </a:p>
          <a:p>
            <a:r>
              <a:rPr lang="en-US" dirty="0"/>
              <a:t>Study Chair, Medical oncology</a:t>
            </a:r>
          </a:p>
          <a:p>
            <a:r>
              <a:rPr lang="en-US" dirty="0"/>
              <a:t>City of Hope comprehensive cancer center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0E7EE1-1697-4BD9-8585-B0B645C60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711B452E-C622-44DD-8C4B-8CA2E8A5FF49}"/>
              </a:ext>
            </a:extLst>
          </p:cNvPr>
          <p:cNvSpPr/>
          <p:nvPr/>
        </p:nvSpPr>
        <p:spPr>
          <a:xfrm>
            <a:off x="7420185" y="108285"/>
            <a:ext cx="3985752" cy="3320716"/>
          </a:xfrm>
          <a:prstGeom prst="irregularSeal1">
            <a:avLst/>
          </a:prstGeom>
          <a:solidFill>
            <a:srgbClr val="B1D9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Activated 5/17/19</a:t>
            </a:r>
          </a:p>
        </p:txBody>
      </p:sp>
    </p:spTree>
    <p:extLst>
      <p:ext uri="{BB962C8B-B14F-4D97-AF65-F5344CB8AC3E}">
        <p14:creationId xmlns:p14="http://schemas.microsoft.com/office/powerpoint/2010/main" val="3361230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65EAE8-D0F2-4B57-99F5-33CE6A920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A13818-C6A0-4025-A155-565EA7C21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Consultant</a:t>
            </a:r>
          </a:p>
          <a:p>
            <a:pPr lvl="1"/>
            <a:r>
              <a:rPr lang="en-US" sz="2200" dirty="0"/>
              <a:t>AstraZeneca; </a:t>
            </a:r>
            <a:r>
              <a:rPr lang="en-US" sz="2200" dirty="0" err="1"/>
              <a:t>Exelixis</a:t>
            </a:r>
            <a:r>
              <a:rPr lang="en-US" sz="2200" dirty="0"/>
              <a:t>; Guardant; </a:t>
            </a:r>
            <a:r>
              <a:rPr lang="en-US" sz="2200" dirty="0" err="1"/>
              <a:t>Loxo</a:t>
            </a:r>
            <a:r>
              <a:rPr lang="en-US" sz="2200" dirty="0"/>
              <a:t>; Precision Health; Seattle Genetics; Takeda; </a:t>
            </a:r>
            <a:r>
              <a:rPr lang="en-US" sz="2200" dirty="0" err="1"/>
              <a:t>Tesaro</a:t>
            </a:r>
            <a:endParaRPr lang="en-US" sz="2200" dirty="0"/>
          </a:p>
          <a:p>
            <a:pPr marL="0" indent="0">
              <a:buNone/>
            </a:pPr>
            <a:endParaRPr lang="en-US" dirty="0"/>
          </a:p>
          <a:p>
            <a:r>
              <a:rPr lang="en-US" sz="2800" dirty="0"/>
              <a:t>Research Support (to institution)</a:t>
            </a:r>
          </a:p>
          <a:p>
            <a:pPr lvl="1"/>
            <a:r>
              <a:rPr lang="en-US" sz="2200" dirty="0"/>
              <a:t>AbbVie, </a:t>
            </a:r>
            <a:r>
              <a:rPr lang="en-US" sz="2200" dirty="0" err="1"/>
              <a:t>Acea</a:t>
            </a:r>
            <a:r>
              <a:rPr lang="en-US" sz="2200" dirty="0"/>
              <a:t>, </a:t>
            </a:r>
            <a:r>
              <a:rPr lang="en-US" sz="2200" dirty="0" err="1"/>
              <a:t>Adaptimmune</a:t>
            </a:r>
            <a:r>
              <a:rPr lang="en-US" sz="2200" dirty="0"/>
              <a:t>, Boehringer Ingelheim, Bristol Myers Squibb, Genentech, GlaxoSmithKline, Guardant, Janssen, </a:t>
            </a:r>
            <a:r>
              <a:rPr lang="en-US" sz="2200" dirty="0" err="1"/>
              <a:t>Loxo</a:t>
            </a:r>
            <a:r>
              <a:rPr lang="en-US" sz="2200" dirty="0"/>
              <a:t> Oncology, Molecular Partners, Seattle Genetics, Takeda, </a:t>
            </a:r>
            <a:r>
              <a:rPr lang="en-US" sz="2200" dirty="0" err="1"/>
              <a:t>Xcovery</a:t>
            </a:r>
            <a:r>
              <a:rPr lang="en-US" sz="2200" dirty="0"/>
              <a:t>, Zeno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33AA4-E79E-4451-AD4F-B0173235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01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E2214-6B1D-4E45-8BF8-A501CFAC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VEGF in the Immunosuppressive Microenvironment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00B940B-9E9E-478B-A7BB-A7F3FDC14389}"/>
              </a:ext>
            </a:extLst>
          </p:cNvPr>
          <p:cNvSpPr/>
          <p:nvPr/>
        </p:nvSpPr>
        <p:spPr>
          <a:xfrm>
            <a:off x="8158449" y="3481428"/>
            <a:ext cx="876300" cy="419100"/>
          </a:xfrm>
          <a:prstGeom prst="ellipse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34286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685845" fontAlgn="base">
              <a:lnSpc>
                <a:spcPct val="90000"/>
              </a:lnSpc>
              <a:spcAft>
                <a:spcPct val="0"/>
              </a:spcAft>
              <a:buClr>
                <a:srgbClr val="ED7D31"/>
              </a:buClr>
              <a:buSzPct val="90000"/>
            </a:pPr>
            <a:endParaRPr lang="en-US" sz="1500" b="1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D2C862-1EA3-47AE-BE98-BF0C5086B86D}"/>
              </a:ext>
            </a:extLst>
          </p:cNvPr>
          <p:cNvGrpSpPr/>
          <p:nvPr/>
        </p:nvGrpSpPr>
        <p:grpSpPr>
          <a:xfrm>
            <a:off x="1813302" y="1673817"/>
            <a:ext cx="8180091" cy="4138046"/>
            <a:chOff x="1445519" y="1007483"/>
            <a:chExt cx="8741429" cy="5258190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C20F9922-DAF7-4D77-A474-C8A5D004A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t="4897"/>
            <a:stretch>
              <a:fillRect/>
            </a:stretch>
          </p:blipFill>
          <p:spPr bwMode="auto">
            <a:xfrm>
              <a:off x="1675475" y="1339754"/>
              <a:ext cx="8511473" cy="4925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8398CC-3D25-43E0-A19A-9E894C8AC3A1}"/>
                </a:ext>
              </a:extLst>
            </p:cNvPr>
            <p:cNvSpPr txBox="1"/>
            <p:nvPr/>
          </p:nvSpPr>
          <p:spPr>
            <a:xfrm>
              <a:off x="1445519" y="1171747"/>
              <a:ext cx="3049825" cy="31393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5890AF-EE99-4823-82DA-B11CAE8992E5}"/>
                </a:ext>
              </a:extLst>
            </p:cNvPr>
            <p:cNvSpPr txBox="1"/>
            <p:nvPr/>
          </p:nvSpPr>
          <p:spPr>
            <a:xfrm>
              <a:off x="4424163" y="1478372"/>
              <a:ext cx="772033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B233FC-7B8F-4BA3-AE32-A0A264BEBF61}"/>
                </a:ext>
              </a:extLst>
            </p:cNvPr>
            <p:cNvSpPr txBox="1"/>
            <p:nvPr/>
          </p:nvSpPr>
          <p:spPr>
            <a:xfrm>
              <a:off x="6044896" y="1007483"/>
              <a:ext cx="164263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B15967-8518-445B-B83E-8137CE0FDDE9}"/>
                </a:ext>
              </a:extLst>
            </p:cNvPr>
            <p:cNvSpPr txBox="1"/>
            <p:nvPr/>
          </p:nvSpPr>
          <p:spPr>
            <a:xfrm>
              <a:off x="6931919" y="1213634"/>
              <a:ext cx="93821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B6D7232-ACB1-4103-8429-1096FC412135}"/>
              </a:ext>
            </a:extLst>
          </p:cNvPr>
          <p:cNvSpPr/>
          <p:nvPr/>
        </p:nvSpPr>
        <p:spPr>
          <a:xfrm>
            <a:off x="9034749" y="5934851"/>
            <a:ext cx="30901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Altorki N et al. Nat Rev Cancer 19:9–31 (2019)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9345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22704-8630-400F-A158-7EE6E9D54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Combination Ramucirumab &amp; Immunotherapy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C7DC-EDF4-406E-BAA8-DB0F678C2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VEGF is important in modulating the tumor immune microenvironment </a:t>
            </a:r>
          </a:p>
          <a:p>
            <a:pPr lvl="1"/>
            <a:r>
              <a:rPr lang="en-US" sz="2400" dirty="0"/>
              <a:t>induces PD-L1 expression on dendritic cells  and suppresses maturation</a:t>
            </a:r>
          </a:p>
          <a:p>
            <a:pPr lvl="1"/>
            <a:r>
              <a:rPr lang="en-US" sz="2400" dirty="0"/>
              <a:t>impedes T cell extravasation</a:t>
            </a:r>
          </a:p>
          <a:p>
            <a:pPr lvl="1"/>
            <a:r>
              <a:rPr lang="en-US" sz="2400" dirty="0"/>
              <a:t>inhibits the proliferation and cytotoxicity of cytotoxic T lymphocytes (CTLs)</a:t>
            </a:r>
          </a:p>
          <a:p>
            <a:pPr lvl="1"/>
            <a:r>
              <a:rPr lang="en-US" sz="2400" dirty="0"/>
              <a:t>stimulates the proliferation of T regulatory (</a:t>
            </a:r>
            <a:r>
              <a:rPr lang="en-US" sz="2400" dirty="0" err="1"/>
              <a:t>Treg</a:t>
            </a:r>
            <a:r>
              <a:rPr lang="en-US" sz="2400" dirty="0"/>
              <a:t>) cells</a:t>
            </a:r>
          </a:p>
          <a:p>
            <a:pPr lvl="1"/>
            <a:r>
              <a:rPr lang="en-US" sz="2400" dirty="0"/>
              <a:t>effects on myeloid-derived suppressor cells (MDSCs) 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2151B-D52F-44B2-AEF3-8C9A006F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9EA7E7-AF16-4D46-AC9B-07B66531511E}"/>
              </a:ext>
            </a:extLst>
          </p:cNvPr>
          <p:cNvSpPr txBox="1"/>
          <p:nvPr/>
        </p:nvSpPr>
        <p:spPr>
          <a:xfrm>
            <a:off x="1189998" y="5638261"/>
            <a:ext cx="9812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Ziogas AC, et al. Int J Cancer. 2012;130:857-64; Rivera et al. Trends Immunol. 2015; 36:240-9; Ko JS, et al. Clin Cancer Res 2009; 15: 2148-2157; Terme M, et al Oncoimmunol 2013; 2:e25156; Roland CL, et al. PLoS ONE 2009; 4(11): e7669; Yasuda S, et al. Clin Exp Immunol. 2013; 172:500-6</a:t>
            </a:r>
          </a:p>
        </p:txBody>
      </p:sp>
    </p:spTree>
    <p:extLst>
      <p:ext uri="{BB962C8B-B14F-4D97-AF65-F5344CB8AC3E}">
        <p14:creationId xmlns:p14="http://schemas.microsoft.com/office/powerpoint/2010/main" val="2201776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72520-43F5-429F-8190-EC4E4FC19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Combination Ramucirumab &amp; Immunotherapy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A8E85-A5CB-41F6-8297-4D3634CE8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Inhibition of VEGF restores many of these phenotypes</a:t>
            </a:r>
          </a:p>
          <a:p>
            <a:r>
              <a:rPr lang="en-US" sz="2400" dirty="0"/>
              <a:t>Sunitinib treatment caused 50% reduction in peripheral blood MDSC and </a:t>
            </a:r>
            <a:r>
              <a:rPr lang="en-US" sz="2400" dirty="0" err="1"/>
              <a:t>Treg</a:t>
            </a:r>
            <a:r>
              <a:rPr lang="en-US" sz="2400" dirty="0"/>
              <a:t> in RCC patients</a:t>
            </a:r>
          </a:p>
          <a:p>
            <a:r>
              <a:rPr lang="en-US" sz="2400" dirty="0"/>
              <a:t>VEGFR2 inhibition decreases infiltration of suppressive immune cells while increasing mature dendritic cells</a:t>
            </a:r>
          </a:p>
          <a:p>
            <a:r>
              <a:rPr lang="en-US" sz="2400" dirty="0"/>
              <a:t>Simultaneous blockade of PD1 and VEGFR2 synergistically inhibited tumor growth by reducing tumor neovascularization with upregulation of proinflammatory cytokines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F0ADF-9AC2-42B4-80AC-89B7D55C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8D5897-2BFA-498F-8552-8F0A2372BB7F}"/>
              </a:ext>
            </a:extLst>
          </p:cNvPr>
          <p:cNvSpPr txBox="1"/>
          <p:nvPr/>
        </p:nvSpPr>
        <p:spPr>
          <a:xfrm>
            <a:off x="1189998" y="5638261"/>
            <a:ext cx="9812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Ziogas AC, et al. Int J Cancer. 2012;130:857-64; Rivera et al. Trends Immunol. 2015; 36:240-9; Ko JS, et al. Clin Cancer Res 2009; 15: 2148-2157; Terme M, et al Oncoimmunol 2013; 2:e25156; Roland CL, et al. PLoS ONE 2009; 4(11): e7669; Yasuda S, et al. Clin Exp Immunol. 2013; 172:500-6</a:t>
            </a:r>
          </a:p>
        </p:txBody>
      </p:sp>
    </p:spTree>
    <p:extLst>
      <p:ext uri="{BB962C8B-B14F-4D97-AF65-F5344CB8AC3E}">
        <p14:creationId xmlns:p14="http://schemas.microsoft.com/office/powerpoint/2010/main" val="1048909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2F8F2-E068-425B-973E-75C5C93B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Phase 1a/b Pembrolizumab + Ramucirumab—Tumor Response by PD-L1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2016E-A4A9-46E0-9E81-41BB38BA2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11E829-2784-42D4-B912-94E767E447BB}"/>
              </a:ext>
            </a:extLst>
          </p:cNvPr>
          <p:cNvPicPr/>
          <p:nvPr/>
        </p:nvPicPr>
        <p:blipFill>
          <a:blip r:embed="rId2" cstate="print"/>
          <a:srcRect l="4912" t="44211" r="2807" b="12632"/>
          <a:stretch>
            <a:fillRect/>
          </a:stretch>
        </p:blipFill>
        <p:spPr bwMode="auto">
          <a:xfrm>
            <a:off x="1813560" y="3823373"/>
            <a:ext cx="8564880" cy="228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0F4EB5-C199-4435-9E41-6BA981C1D549}"/>
              </a:ext>
            </a:extLst>
          </p:cNvPr>
          <p:cNvSpPr txBox="1"/>
          <p:nvPr/>
        </p:nvSpPr>
        <p:spPr>
          <a:xfrm>
            <a:off x="8774569" y="6083859"/>
            <a:ext cx="259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Herbst et al ASCO 2018, abstract 3059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CB741C1-47E8-45AA-BC43-A6D89F804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316" t="45263" r="3509" b="21053"/>
          <a:stretch>
            <a:fillRect/>
          </a:stretch>
        </p:blipFill>
        <p:spPr bwMode="auto">
          <a:xfrm>
            <a:off x="609600" y="1492469"/>
            <a:ext cx="10575469" cy="245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35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7A66E4-90E8-4BA7-B22B-4E6FCF926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87BD34-E0DD-40CF-A87F-E939ED225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Study Updates</a:t>
            </a:r>
          </a:p>
          <a:p>
            <a:pPr lvl="1"/>
            <a:r>
              <a:rPr lang="en-US" sz="2200" dirty="0"/>
              <a:t>Roy Herbst, MD, PhD, Lung-MAP Co-Chair</a:t>
            </a:r>
          </a:p>
          <a:p>
            <a:r>
              <a:rPr lang="en-US" sz="2400" dirty="0"/>
              <a:t>Tissue Specifications &amp; </a:t>
            </a:r>
            <a:r>
              <a:rPr lang="en-US" sz="2400" dirty="0" err="1"/>
              <a:t>ctDNA</a:t>
            </a:r>
            <a:endParaRPr lang="en-US" sz="2400" dirty="0"/>
          </a:p>
          <a:p>
            <a:pPr lvl="1"/>
            <a:r>
              <a:rPr lang="en-US" sz="2200" dirty="0"/>
              <a:t>Philip Mack, PhD, Lung-MAP Translational Medicine Co-Chair</a:t>
            </a:r>
          </a:p>
          <a:p>
            <a:r>
              <a:rPr lang="en-US" sz="2400" dirty="0"/>
              <a:t>S1800A Training</a:t>
            </a:r>
          </a:p>
          <a:p>
            <a:pPr lvl="1"/>
            <a:r>
              <a:rPr lang="en-US" sz="2200" dirty="0"/>
              <a:t>Karen Reckamp, MD, S1800A Sub-Study Chair</a:t>
            </a:r>
          </a:p>
          <a:p>
            <a:r>
              <a:rPr lang="en-US" sz="2400" dirty="0"/>
              <a:t>Introduction to S1900B</a:t>
            </a:r>
          </a:p>
          <a:p>
            <a:pPr lvl="1"/>
            <a:r>
              <a:rPr lang="en-US" sz="2400" dirty="0"/>
              <a:t>David Gandara</a:t>
            </a:r>
            <a:r>
              <a:rPr lang="en-US" sz="2200" dirty="0"/>
              <a:t>, MD, Lung-MAP Co-Chair</a:t>
            </a:r>
          </a:p>
          <a:p>
            <a:r>
              <a:rPr lang="en-US" sz="2400" dirty="0"/>
              <a:t>Q &amp; A</a:t>
            </a:r>
          </a:p>
          <a:p>
            <a:pPr lvl="1"/>
            <a:r>
              <a:rPr lang="en-US" sz="2200" dirty="0"/>
              <a:t>All attendees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C1DA4-539F-4B27-BE88-3898759AC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5BF3991-3985-42DC-8B48-0F64E1EABA5D}"/>
              </a:ext>
            </a:extLst>
          </p:cNvPr>
          <p:cNvSpPr/>
          <p:nvPr/>
        </p:nvSpPr>
        <p:spPr>
          <a:xfrm>
            <a:off x="7474755" y="1845734"/>
            <a:ext cx="3453283" cy="2592476"/>
          </a:xfrm>
          <a:prstGeom prst="wedgeEllipseCallout">
            <a:avLst/>
          </a:prstGeom>
          <a:solidFill>
            <a:srgbClr val="B1D92C"/>
          </a:solidFill>
          <a:ln>
            <a:noFill/>
          </a:ln>
          <a:scene3d>
            <a:camera prst="orthographicFront"/>
            <a:lightRig rig="threePt" dir="t"/>
          </a:scene3d>
          <a:sp3d extrusionH="76200" contourW="31750">
            <a:bevelT prst="convex"/>
            <a:extrusionClr>
              <a:srgbClr val="92D050"/>
            </a:extrusionClr>
            <a:contourClr>
              <a:srgbClr val="5AC6F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There will be a Q &amp; A session at the end of the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8216354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CC347-3618-4905-ACEE-E25D075A3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695437"/>
          </a:xfrm>
        </p:spPr>
        <p:txBody>
          <a:bodyPr>
            <a:normAutofit/>
          </a:bodyPr>
          <a:lstStyle/>
          <a:p>
            <a:r>
              <a:rPr lang="en-US" sz="3600" dirty="0"/>
              <a:t>Treatment-related AEs Occurring in ≥5%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70BA7-FBCA-4559-B187-A78526551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5A8CA8-6337-47B1-B87F-121B315131E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rcRect l="18947" t="15789" r="15439" b="7368"/>
          <a:stretch>
            <a:fillRect/>
          </a:stretch>
        </p:blipFill>
        <p:spPr bwMode="auto">
          <a:xfrm>
            <a:off x="2641600" y="731520"/>
            <a:ext cx="6620933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773597-5EC7-4093-8355-09FD33E73EDC}"/>
              </a:ext>
            </a:extLst>
          </p:cNvPr>
          <p:cNvSpPr txBox="1"/>
          <p:nvPr/>
        </p:nvSpPr>
        <p:spPr>
          <a:xfrm>
            <a:off x="9472645" y="5849481"/>
            <a:ext cx="259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Herbst et al ASCO 2018, abstract 3059 </a:t>
            </a:r>
          </a:p>
        </p:txBody>
      </p:sp>
    </p:spTree>
    <p:extLst>
      <p:ext uri="{BB962C8B-B14F-4D97-AF65-F5344CB8AC3E}">
        <p14:creationId xmlns:p14="http://schemas.microsoft.com/office/powerpoint/2010/main" val="3372607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785E97-EA39-400F-B6B5-1E829ED1BAA1}"/>
              </a:ext>
            </a:extLst>
          </p:cNvPr>
          <p:cNvCxnSpPr>
            <a:cxnSpLocks/>
          </p:cNvCxnSpPr>
          <p:nvPr/>
        </p:nvCxnSpPr>
        <p:spPr>
          <a:xfrm flipH="1">
            <a:off x="6096000" y="2299174"/>
            <a:ext cx="14690" cy="1544427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2EE095-6986-40CC-A68F-A762BF805432}"/>
              </a:ext>
            </a:extLst>
          </p:cNvPr>
          <p:cNvCxnSpPr>
            <a:cxnSpLocks/>
          </p:cNvCxnSpPr>
          <p:nvPr/>
        </p:nvCxnSpPr>
        <p:spPr>
          <a:xfrm>
            <a:off x="6865273" y="4398406"/>
            <a:ext cx="1405811" cy="25625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1251F0-F101-43D8-8078-26566618ADC2}"/>
              </a:ext>
            </a:extLst>
          </p:cNvPr>
          <p:cNvCxnSpPr>
            <a:cxnSpLocks/>
          </p:cNvCxnSpPr>
          <p:nvPr/>
        </p:nvCxnSpPr>
        <p:spPr>
          <a:xfrm flipH="1">
            <a:off x="4146014" y="4398406"/>
            <a:ext cx="1180715" cy="25625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F9F3C2E-CC3A-4818-87DD-5785A931E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1456386"/>
          </a:xfrm>
        </p:spPr>
        <p:txBody>
          <a:bodyPr/>
          <a:lstStyle/>
          <a:p>
            <a:r>
              <a:rPr lang="en-US" dirty="0"/>
              <a:t>S1800A Schema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0C48F-3CC4-48C2-9C0B-E6E420B0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9214FD-5653-42C9-8285-9E9475216996}"/>
              </a:ext>
            </a:extLst>
          </p:cNvPr>
          <p:cNvSpPr/>
          <p:nvPr/>
        </p:nvSpPr>
        <p:spPr>
          <a:xfrm>
            <a:off x="4959427" y="1605112"/>
            <a:ext cx="2302526" cy="694062"/>
          </a:xfrm>
          <a:prstGeom prst="rect">
            <a:avLst/>
          </a:prstGeom>
          <a:solidFill>
            <a:srgbClr val="5AC6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Registration to Screening 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9FB2AB-E447-4B18-862E-E8B8E438C278}"/>
              </a:ext>
            </a:extLst>
          </p:cNvPr>
          <p:cNvSpPr txBox="1"/>
          <p:nvPr/>
        </p:nvSpPr>
        <p:spPr>
          <a:xfrm>
            <a:off x="4617905" y="2692494"/>
            <a:ext cx="2985570" cy="85752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Screening study to determine sub-study assignment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71DEC9-AF2E-4E4E-9BCE-F391D1D3FE71}"/>
              </a:ext>
            </a:extLst>
          </p:cNvPr>
          <p:cNvSpPr/>
          <p:nvPr/>
        </p:nvSpPr>
        <p:spPr>
          <a:xfrm>
            <a:off x="4879362" y="3847661"/>
            <a:ext cx="2566011" cy="8575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B1D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Randomization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2B3F4-07AE-4533-80CC-FD7670D60EC4}"/>
              </a:ext>
            </a:extLst>
          </p:cNvPr>
          <p:cNvSpPr/>
          <p:nvPr/>
        </p:nvSpPr>
        <p:spPr>
          <a:xfrm>
            <a:off x="609600" y="3926366"/>
            <a:ext cx="3536414" cy="2140085"/>
          </a:xfrm>
          <a:prstGeom prst="rect">
            <a:avLst/>
          </a:prstGeom>
          <a:solidFill>
            <a:schemeClr val="bg1"/>
          </a:solidFill>
          <a:ln w="28575">
            <a:solidFill>
              <a:srgbClr val="B1D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ARM A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Investigator’s Choice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of Care</a:t>
            </a:r>
          </a:p>
          <a:p>
            <a:pPr algn="ctr"/>
            <a:r>
              <a:rPr lang="en-US" altLang="en-US" kern="0" dirty="0">
                <a:solidFill>
                  <a:schemeClr val="accent6"/>
                </a:solidFill>
                <a:cs typeface="Arial" panose="020B0604020202020204" pitchFamily="34" charset="0"/>
              </a:rPr>
              <a:t>*docetaxel + ramucirumab; docetaxel; gemcitabine; pemetrexed (</a:t>
            </a:r>
            <a:r>
              <a:rPr lang="en-US" altLang="en-US" kern="0" dirty="0" err="1">
                <a:solidFill>
                  <a:schemeClr val="accent6"/>
                </a:solidFill>
                <a:cs typeface="Arial" panose="020B0604020202020204" pitchFamily="34" charset="0"/>
              </a:rPr>
              <a:t>nonSCC</a:t>
            </a:r>
            <a:r>
              <a:rPr lang="en-US" altLang="en-US" kern="0" dirty="0">
                <a:solidFill>
                  <a:schemeClr val="accent6"/>
                </a:solidFill>
                <a:cs typeface="Arial" panose="020B0604020202020204" pitchFamily="34" charset="0"/>
              </a:rPr>
              <a:t> only)</a:t>
            </a:r>
            <a:endParaRPr lang="en-US" altLang="en-US" sz="2000" kern="0" dirty="0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5E7FED-B82A-4017-B056-4E220A168CBB}"/>
              </a:ext>
            </a:extLst>
          </p:cNvPr>
          <p:cNvSpPr/>
          <p:nvPr/>
        </p:nvSpPr>
        <p:spPr>
          <a:xfrm>
            <a:off x="8271084" y="3926366"/>
            <a:ext cx="3536414" cy="2140085"/>
          </a:xfrm>
          <a:prstGeom prst="rect">
            <a:avLst/>
          </a:prstGeom>
          <a:solidFill>
            <a:schemeClr val="bg1"/>
          </a:solidFill>
          <a:ln w="28575">
            <a:solidFill>
              <a:srgbClr val="B1D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ARM B</a:t>
            </a:r>
          </a:p>
          <a:p>
            <a:pPr lvl="0" algn="ctr" defTabSz="1088307">
              <a:lnSpc>
                <a:spcPct val="95000"/>
              </a:lnSpc>
              <a:spcBef>
                <a:spcPts val="800"/>
              </a:spcBef>
              <a:defRPr/>
            </a:pPr>
            <a:r>
              <a:rPr lang="en-US" altLang="en-US" kern="0" dirty="0">
                <a:solidFill>
                  <a:schemeClr val="accent6"/>
                </a:solidFill>
                <a:cs typeface="Arial" panose="020B0604020202020204" pitchFamily="34" charset="0"/>
              </a:rPr>
              <a:t>Pembrolizumab </a:t>
            </a:r>
            <a:br>
              <a:rPr lang="en-US" altLang="en-US" kern="0" dirty="0">
                <a:solidFill>
                  <a:schemeClr val="accent6"/>
                </a:solidFill>
                <a:cs typeface="Arial" panose="020B0604020202020204" pitchFamily="34" charset="0"/>
              </a:rPr>
            </a:br>
            <a:r>
              <a:rPr lang="en-US" altLang="en-US" kern="0" dirty="0">
                <a:solidFill>
                  <a:schemeClr val="accent6"/>
                </a:solidFill>
                <a:cs typeface="Arial" panose="020B0604020202020204" pitchFamily="34" charset="0"/>
              </a:rPr>
              <a:t>200 mg Q3W for </a:t>
            </a:r>
            <a:br>
              <a:rPr lang="en-US" altLang="en-US" kern="0" dirty="0">
                <a:solidFill>
                  <a:schemeClr val="accent6"/>
                </a:solidFill>
                <a:cs typeface="Arial" panose="020B0604020202020204" pitchFamily="34" charset="0"/>
              </a:rPr>
            </a:br>
            <a:r>
              <a:rPr lang="en-US" altLang="en-US" kern="0" dirty="0">
                <a:solidFill>
                  <a:schemeClr val="accent6"/>
                </a:solidFill>
                <a:cs typeface="Arial" panose="020B0604020202020204" pitchFamily="34" charset="0"/>
              </a:rPr>
              <a:t>up to 35 cycles</a:t>
            </a:r>
            <a:br>
              <a:rPr lang="en-US" altLang="en-US" kern="0" dirty="0">
                <a:solidFill>
                  <a:schemeClr val="accent6"/>
                </a:solidFill>
                <a:cs typeface="Arial" panose="020B0604020202020204" pitchFamily="34" charset="0"/>
              </a:rPr>
            </a:br>
            <a:r>
              <a:rPr lang="en-US" altLang="en-US" kern="0" dirty="0">
                <a:solidFill>
                  <a:schemeClr val="accent6"/>
                </a:solidFill>
                <a:cs typeface="Arial" panose="020B0604020202020204" pitchFamily="34" charset="0"/>
              </a:rPr>
              <a:t>+</a:t>
            </a:r>
            <a:br>
              <a:rPr lang="en-US" altLang="en-US" kern="0" dirty="0">
                <a:solidFill>
                  <a:schemeClr val="accent6"/>
                </a:solidFill>
                <a:cs typeface="Arial" panose="020B0604020202020204" pitchFamily="34" charset="0"/>
              </a:rPr>
            </a:br>
            <a:r>
              <a:rPr lang="en-US" altLang="en-US" kern="0" dirty="0">
                <a:solidFill>
                  <a:schemeClr val="accent6"/>
                </a:solidFill>
                <a:cs typeface="Arial" panose="020B0604020202020204" pitchFamily="34" charset="0"/>
              </a:rPr>
              <a:t>Ramucirumab </a:t>
            </a:r>
            <a:br>
              <a:rPr lang="en-US" altLang="en-US" kern="0" dirty="0">
                <a:solidFill>
                  <a:schemeClr val="accent6"/>
                </a:solidFill>
                <a:cs typeface="Arial" panose="020B0604020202020204" pitchFamily="34" charset="0"/>
              </a:rPr>
            </a:br>
            <a:r>
              <a:rPr lang="en-US" altLang="en-US" kern="0" dirty="0">
                <a:solidFill>
                  <a:schemeClr val="accent6"/>
                </a:solidFill>
                <a:cs typeface="Arial" panose="020B0604020202020204" pitchFamily="34" charset="0"/>
              </a:rPr>
              <a:t>10 mg/kg</a:t>
            </a:r>
            <a:r>
              <a:rPr lang="en-US" altLang="en-US" kern="0" baseline="30000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en-US" altLang="en-US" kern="0" dirty="0">
                <a:solidFill>
                  <a:schemeClr val="accent6"/>
                </a:solidFill>
                <a:cs typeface="Arial" panose="020B0604020202020204" pitchFamily="34" charset="0"/>
              </a:rPr>
              <a:t>Q3W</a:t>
            </a:r>
            <a:endParaRPr lang="en-US" altLang="en-US" sz="2000" kern="0" dirty="0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88617B-CB9A-4636-8C0D-7528CA1D816F}"/>
              </a:ext>
            </a:extLst>
          </p:cNvPr>
          <p:cNvSpPr txBox="1"/>
          <p:nvPr/>
        </p:nvSpPr>
        <p:spPr>
          <a:xfrm>
            <a:off x="9259143" y="1952143"/>
            <a:ext cx="1896537" cy="12003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lvl="0" algn="ctr" defTabSz="914400">
              <a:defRPr/>
            </a:pPr>
            <a:r>
              <a:rPr lang="en-US" b="1" kern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(1:1)</a:t>
            </a:r>
          </a:p>
          <a:p>
            <a:pPr lvl="0" algn="ctr" defTabSz="914400">
              <a:defRPr/>
            </a:pPr>
            <a:r>
              <a:rPr lang="en-US" b="1" kern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 144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26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2A91-CAE4-4CE6-AC2B-8F31ABDD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S1800A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8B579-B653-4B65-9B8C-3D27D2DCE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546080" cy="451485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b="1" dirty="0">
                <a:solidFill>
                  <a:srgbClr val="0070C0"/>
                </a:solidFill>
              </a:rPr>
              <a:t>Primary: </a:t>
            </a:r>
            <a:r>
              <a:rPr lang="en-US" sz="6400" dirty="0"/>
              <a:t>Overall survival in patients with advanced NSCLC previously treated with platinum-based chemotherapy and immunotherapy randomized to ramucirumab and pembrolizumab versus SOC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b="1" dirty="0">
                <a:solidFill>
                  <a:srgbClr val="0070C0"/>
                </a:solidFill>
              </a:rPr>
              <a:t>Secondary: </a:t>
            </a:r>
          </a:p>
          <a:p>
            <a:pPr marL="225425" lvl="1" indent="-225425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6400" dirty="0"/>
              <a:t>To compare response rates between arms, including complete response and partial response (confirmed and unconfirmed)</a:t>
            </a:r>
          </a:p>
          <a:p>
            <a:pPr marL="225425" lvl="1" indent="-225425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6400" dirty="0"/>
              <a:t>To compare the disease control rate (CR, PR, confirmed and unconfirmed and SD)</a:t>
            </a:r>
          </a:p>
          <a:p>
            <a:pPr marL="225425" lvl="1" indent="-225425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6400" dirty="0"/>
              <a:t>To evaluate the duration of response among responders within each arm</a:t>
            </a:r>
          </a:p>
          <a:p>
            <a:pPr marL="225425" lvl="1" indent="-225425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6400" dirty="0"/>
              <a:t>To evaluate the frequency and severity of toxicities within each arm</a:t>
            </a:r>
          </a:p>
          <a:p>
            <a:pPr marL="225425" lvl="1" indent="-225425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6400" dirty="0"/>
              <a:t>To compare Investigator Assessed PFS between arms</a:t>
            </a:r>
          </a:p>
          <a:p>
            <a:pPr marL="225425" lvl="1" indent="-225425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6400" dirty="0"/>
              <a:t>To evaluate the clinical outcomes (OS, IA-PFS, response) by randomization stratification factors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5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b="1" dirty="0">
                <a:solidFill>
                  <a:srgbClr val="0070C0"/>
                </a:solidFill>
              </a:rPr>
              <a:t>Translational:</a:t>
            </a:r>
          </a:p>
          <a:p>
            <a:pPr marL="225425" lvl="1" indent="-225425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6400" dirty="0"/>
              <a:t>To evaluate if PD-L1 expression levels are associated with clinical outcomes</a:t>
            </a:r>
          </a:p>
          <a:p>
            <a:pPr marL="225425" lvl="1" indent="-225425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6400" dirty="0"/>
              <a:t>To evaluate if tumor mutation burden are associated with clinical outcomes</a:t>
            </a:r>
          </a:p>
          <a:p>
            <a:pPr marL="225425" lvl="1" indent="-225425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6400" dirty="0"/>
              <a:t>To collect, process, and bank cell-free at baseline and progression for future development of a proposal to evaluate comprehensive next-generation sequencing of circulating tumor DNA</a:t>
            </a:r>
          </a:p>
          <a:p>
            <a:pPr marL="225425" lvl="1" indent="-225425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6400" dirty="0"/>
              <a:t>To establish a tissue/blood repository to pursue future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CA0D2-4D89-4B7C-BD6D-7055313B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574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5DFCA-8E35-483E-AFB5-BD6334E18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S1800A Treatment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A79E76-D133-4DE9-B36F-7B26BC882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090" y="1642532"/>
            <a:ext cx="4108377" cy="4453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Arm A – </a:t>
            </a:r>
            <a:r>
              <a:rPr lang="en-US" b="1" dirty="0">
                <a:solidFill>
                  <a:srgbClr val="0070C0"/>
                </a:solidFill>
              </a:rPr>
              <a:t>Investigator’s Choice of SOC</a:t>
            </a:r>
          </a:p>
          <a:p>
            <a:pPr marL="0" indent="0">
              <a:buNone/>
            </a:pPr>
            <a:r>
              <a:rPr lang="en-US" sz="2400" u="sng" dirty="0"/>
              <a:t>Options</a:t>
            </a:r>
            <a:r>
              <a:rPr lang="en-US" sz="2400" dirty="0"/>
              <a:t>:</a:t>
            </a:r>
          </a:p>
          <a:p>
            <a:pPr marL="285750" lvl="1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400" dirty="0"/>
              <a:t>Docetaxel</a:t>
            </a:r>
          </a:p>
          <a:p>
            <a:pPr marL="285750" lvl="1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400" dirty="0"/>
              <a:t>Gemcitabine</a:t>
            </a:r>
          </a:p>
          <a:p>
            <a:pPr marL="285750" lvl="1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400" dirty="0"/>
              <a:t>Pemetrexed (</a:t>
            </a:r>
            <a:r>
              <a:rPr lang="en-US" sz="2400" dirty="0" err="1"/>
              <a:t>nonSCC</a:t>
            </a:r>
            <a:r>
              <a:rPr lang="en-US" sz="2400" dirty="0"/>
              <a:t> only)</a:t>
            </a:r>
          </a:p>
          <a:p>
            <a:pPr marL="285750" lvl="1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400" dirty="0"/>
              <a:t>Ramucirumab + docetaxel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0F7524-A27B-4753-9036-0304114CB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4697" y="1642532"/>
            <a:ext cx="6448213" cy="4453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Arm B – Ramucirumab + Pembrolizumab</a:t>
            </a:r>
          </a:p>
          <a:p>
            <a:pPr marL="0" indent="0">
              <a:buNone/>
            </a:pPr>
            <a:r>
              <a:rPr lang="en-US" sz="2400" b="1" dirty="0"/>
              <a:t>Ramucirumab - </a:t>
            </a:r>
            <a:r>
              <a:rPr lang="en-US" sz="2400" dirty="0"/>
              <a:t>10 mg/kg Q3W on Day 1</a:t>
            </a:r>
          </a:p>
          <a:p>
            <a:pPr marL="0" indent="0">
              <a:buNone/>
            </a:pPr>
            <a:r>
              <a:rPr lang="en-US" sz="2400" b="1" dirty="0"/>
              <a:t>Pembrolizumab</a:t>
            </a:r>
            <a:r>
              <a:rPr lang="en-US" sz="2400" dirty="0"/>
              <a:t>  - 200 mg Q3W on Day 1 for up to 35 cycles</a:t>
            </a:r>
          </a:p>
          <a:p>
            <a:pPr marL="0" indent="0">
              <a:buNone/>
            </a:pPr>
            <a:r>
              <a:rPr lang="en-US" sz="2400" u="sng" dirty="0"/>
              <a:t>Disease assessment</a:t>
            </a:r>
            <a:r>
              <a:rPr lang="en-US" sz="2400" dirty="0"/>
              <a:t>: Q6W ± 7 days for 1</a:t>
            </a:r>
            <a:r>
              <a:rPr lang="en-US" sz="2400" baseline="30000" dirty="0"/>
              <a:t>st</a:t>
            </a:r>
            <a:r>
              <a:rPr lang="en-US" sz="2400" dirty="0"/>
              <a:t> </a:t>
            </a:r>
            <a:r>
              <a:rPr lang="en-US" sz="2400" dirty="0" err="1"/>
              <a:t>yr</a:t>
            </a:r>
            <a:r>
              <a:rPr lang="en-US" sz="2400" dirty="0"/>
              <a:t>, then Q12W until progression and discontinuation of protocol </a:t>
            </a:r>
            <a:r>
              <a:rPr lang="en-US" sz="2400" dirty="0" err="1"/>
              <a:t>tx</a:t>
            </a:r>
            <a:r>
              <a:rPr lang="en-US" sz="2400" dirty="0"/>
              <a:t>. After off </a:t>
            </a:r>
            <a:r>
              <a:rPr lang="en-US" sz="2400" dirty="0" err="1"/>
              <a:t>tx</a:t>
            </a:r>
            <a:r>
              <a:rPr lang="en-US" sz="2400" dirty="0"/>
              <a:t> prior to progression – Q12W or more often as clinically indicated until progression.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A066D-60E3-4970-9786-255BFD601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042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836D4-2D04-425B-98AB-BD6FBD633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S1800A Key Eligibility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B6C00-1EB3-4C29-A7DA-802C4181E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1096" lvl="0" indent="-152373" defTabSz="1218987">
              <a:spcBef>
                <a:spcPts val="800"/>
              </a:spcBef>
              <a:spcAft>
                <a:spcPts val="0"/>
              </a:spcAft>
              <a:buClrTx/>
              <a:buSzTx/>
              <a:defRPr/>
            </a:pPr>
            <a:r>
              <a:rPr lang="en-US" sz="2400" kern="0" dirty="0">
                <a:solidFill>
                  <a:schemeClr val="accent6"/>
                </a:solidFill>
              </a:rPr>
              <a:t>Progression following one line of anti-PD-1 or anti-PD-L1 therapy for at least 84 days as most recent line of therapy, either alone or in combination with platinum-based chemotherapy</a:t>
            </a:r>
            <a:endParaRPr lang="en-US" sz="2400" kern="0" dirty="0">
              <a:solidFill>
                <a:schemeClr val="accent6"/>
              </a:solidFill>
              <a:cs typeface="Arial" panose="020B0604020202020204" pitchFamily="34" charset="0"/>
            </a:endParaRPr>
          </a:p>
          <a:p>
            <a:pPr marL="311096" lvl="0" indent="-152373" defTabSz="1218987">
              <a:spcBef>
                <a:spcPts val="800"/>
              </a:spcBef>
              <a:spcAft>
                <a:spcPts val="0"/>
              </a:spcAft>
              <a:buClrTx/>
              <a:buSzTx/>
              <a:defRPr/>
            </a:pPr>
            <a:r>
              <a:rPr lang="en-US" sz="2400" kern="0" dirty="0">
                <a:solidFill>
                  <a:schemeClr val="accent6"/>
                </a:solidFill>
                <a:cs typeface="Arial" panose="020B0604020202020204" pitchFamily="34" charset="0"/>
              </a:rPr>
              <a:t>Prior TKI treatment for those with </a:t>
            </a:r>
            <a:r>
              <a:rPr lang="en-US" sz="2400" i="1" kern="0" dirty="0">
                <a:solidFill>
                  <a:schemeClr val="accent6"/>
                </a:solidFill>
                <a:cs typeface="Arial" panose="020B0604020202020204" pitchFamily="34" charset="0"/>
              </a:rPr>
              <a:t>EGFR</a:t>
            </a:r>
            <a:r>
              <a:rPr lang="en-US" sz="2400" kern="0" dirty="0">
                <a:solidFill>
                  <a:schemeClr val="accent6"/>
                </a:solidFill>
                <a:cs typeface="Arial" panose="020B0604020202020204" pitchFamily="34" charset="0"/>
              </a:rPr>
              <a:t>, </a:t>
            </a:r>
            <a:r>
              <a:rPr lang="en-US" sz="2400" i="1" kern="0" dirty="0">
                <a:solidFill>
                  <a:schemeClr val="accent6"/>
                </a:solidFill>
                <a:cs typeface="Arial" panose="020B0604020202020204" pitchFamily="34" charset="0"/>
              </a:rPr>
              <a:t>ALK</a:t>
            </a:r>
            <a:r>
              <a:rPr lang="en-US" sz="2400" kern="0" dirty="0">
                <a:solidFill>
                  <a:schemeClr val="accent6"/>
                </a:solidFill>
                <a:cs typeface="Arial" panose="020B0604020202020204" pitchFamily="34" charset="0"/>
              </a:rPr>
              <a:t>, </a:t>
            </a:r>
            <a:r>
              <a:rPr lang="en-US" sz="2400" i="1" kern="0" dirty="0">
                <a:solidFill>
                  <a:schemeClr val="accent6"/>
                </a:solidFill>
                <a:cs typeface="Arial" panose="020B0604020202020204" pitchFamily="34" charset="0"/>
              </a:rPr>
              <a:t>ROS1</a:t>
            </a:r>
            <a:r>
              <a:rPr lang="en-US" sz="2400" kern="0" dirty="0">
                <a:solidFill>
                  <a:schemeClr val="accent6"/>
                </a:solidFill>
                <a:cs typeface="Arial" panose="020B0604020202020204" pitchFamily="34" charset="0"/>
              </a:rPr>
              <a:t>, </a:t>
            </a:r>
            <a:r>
              <a:rPr lang="en-US" sz="2400" i="1" kern="0" dirty="0">
                <a:solidFill>
                  <a:schemeClr val="accent6"/>
                </a:solidFill>
                <a:cs typeface="Arial" panose="020B0604020202020204" pitchFamily="34" charset="0"/>
              </a:rPr>
              <a:t>BRAF</a:t>
            </a:r>
            <a:r>
              <a:rPr lang="en-US" sz="2400" kern="0" dirty="0">
                <a:solidFill>
                  <a:schemeClr val="accent6"/>
                </a:solidFill>
                <a:cs typeface="Arial" panose="020B0604020202020204" pitchFamily="34" charset="0"/>
              </a:rPr>
              <a:t> alteration</a:t>
            </a:r>
          </a:p>
          <a:p>
            <a:pPr marL="311096" lvl="0" indent="-152373" defTabSz="1218987">
              <a:spcBef>
                <a:spcPts val="800"/>
              </a:spcBef>
              <a:spcAft>
                <a:spcPts val="0"/>
              </a:spcAft>
              <a:buClrTx/>
              <a:buSzTx/>
              <a:defRPr/>
            </a:pPr>
            <a:r>
              <a:rPr lang="en-US" sz="2400" kern="0" dirty="0" err="1">
                <a:solidFill>
                  <a:schemeClr val="accent6"/>
                </a:solidFill>
                <a:cs typeface="Arial" panose="020B0604020202020204" pitchFamily="34" charset="0"/>
              </a:rPr>
              <a:t>Zubrod</a:t>
            </a:r>
            <a:r>
              <a:rPr lang="en-US" sz="2400" kern="0" dirty="0">
                <a:solidFill>
                  <a:schemeClr val="accent6"/>
                </a:solidFill>
                <a:cs typeface="Arial" panose="020B0604020202020204" pitchFamily="34" charset="0"/>
              </a:rPr>
              <a:t> PS 0 or 1</a:t>
            </a:r>
          </a:p>
          <a:p>
            <a:pPr marL="311096" lvl="0" indent="-152373" defTabSz="1218987">
              <a:spcBef>
                <a:spcPts val="800"/>
              </a:spcBef>
              <a:spcAft>
                <a:spcPts val="0"/>
              </a:spcAft>
              <a:buClrTx/>
              <a:buSzTx/>
              <a:defRPr/>
            </a:pPr>
            <a:r>
              <a:rPr lang="en-US" sz="2400" kern="0" dirty="0">
                <a:solidFill>
                  <a:schemeClr val="accent6"/>
                </a:solidFill>
                <a:cs typeface="Arial" panose="020B0604020202020204" pitchFamily="34" charset="0"/>
              </a:rPr>
              <a:t>No autoimmune disease</a:t>
            </a:r>
          </a:p>
          <a:p>
            <a:pPr marL="311096" lvl="0" indent="-152373" defTabSz="1218987">
              <a:spcBef>
                <a:spcPts val="800"/>
              </a:spcBef>
              <a:spcAft>
                <a:spcPts val="0"/>
              </a:spcAft>
              <a:buClrTx/>
              <a:buSzTx/>
              <a:defRPr/>
            </a:pPr>
            <a:r>
              <a:rPr lang="en-US" sz="2400" kern="0" dirty="0">
                <a:solidFill>
                  <a:schemeClr val="accent6"/>
                </a:solidFill>
                <a:cs typeface="Arial" panose="020B0604020202020204" pitchFamily="34" charset="0"/>
              </a:rPr>
              <a:t>No history of hemoptysis </a:t>
            </a:r>
            <a:r>
              <a:rPr lang="en-US" sz="2400" kern="0" dirty="0">
                <a:solidFill>
                  <a:schemeClr val="accent6"/>
                </a:solidFill>
              </a:rPr>
              <a:t>≥ ½ tsp.</a:t>
            </a:r>
            <a:endParaRPr lang="en-US" sz="2400" kern="0" dirty="0">
              <a:solidFill>
                <a:schemeClr val="accent6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A8FA2-7BA8-432B-A806-CAF032E9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547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E3EAA-5BEE-42FD-8048-0C26C51F3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S1800A Stratification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A3A15-88C8-4622-878A-844DB01AC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1096" lvl="0" indent="-152373" defTabSz="1218987">
              <a:spcBef>
                <a:spcPts val="800"/>
              </a:spcBef>
              <a:spcAft>
                <a:spcPts val="0"/>
              </a:spcAft>
              <a:buClrTx/>
              <a:buSzTx/>
              <a:defRPr/>
            </a:pPr>
            <a:r>
              <a:rPr lang="en-US" sz="2400" kern="0" dirty="0">
                <a:solidFill>
                  <a:schemeClr val="accent6"/>
                </a:solidFill>
                <a:cs typeface="Arial" panose="020B0604020202020204" pitchFamily="34" charset="0"/>
              </a:rPr>
              <a:t>PD-L1 expression </a:t>
            </a:r>
            <a:br>
              <a:rPr lang="en-US" sz="2400" kern="0" dirty="0">
                <a:solidFill>
                  <a:schemeClr val="accent6"/>
                </a:solidFill>
                <a:cs typeface="Arial" panose="020B0604020202020204" pitchFamily="34" charset="0"/>
              </a:rPr>
            </a:br>
            <a:r>
              <a:rPr lang="en-US" sz="2400" kern="0" dirty="0">
                <a:solidFill>
                  <a:schemeClr val="accent6"/>
                </a:solidFill>
                <a:cs typeface="Arial" panose="020B0604020202020204" pitchFamily="34" charset="0"/>
              </a:rPr>
              <a:t>(TPS &lt;1% vs </a:t>
            </a:r>
            <a:r>
              <a:rPr lang="en-US" sz="2400" kern="0" dirty="0">
                <a:solidFill>
                  <a:schemeClr val="accent6"/>
                </a:solidFill>
                <a:cs typeface="Arial"/>
              </a:rPr>
              <a:t>≥1%)</a:t>
            </a:r>
          </a:p>
          <a:p>
            <a:pPr marL="158723" lvl="0" indent="0" defTabSz="1218987">
              <a:spcBef>
                <a:spcPts val="80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kern="0" dirty="0">
              <a:solidFill>
                <a:schemeClr val="accent6"/>
              </a:solidFill>
              <a:cs typeface="Arial"/>
            </a:endParaRPr>
          </a:p>
          <a:p>
            <a:pPr marL="311096" lvl="0" indent="-152373" defTabSz="1218987">
              <a:spcBef>
                <a:spcPts val="533"/>
              </a:spcBef>
              <a:spcAft>
                <a:spcPts val="0"/>
              </a:spcAft>
              <a:buClrTx/>
              <a:buSzTx/>
              <a:defRPr/>
            </a:pPr>
            <a:r>
              <a:rPr lang="en-US" sz="2400" kern="0" dirty="0">
                <a:solidFill>
                  <a:schemeClr val="accent6"/>
                </a:solidFill>
                <a:cs typeface="Arial"/>
              </a:rPr>
              <a:t>Histology  </a:t>
            </a:r>
            <a:br>
              <a:rPr lang="en-US" sz="2400" kern="0" dirty="0">
                <a:solidFill>
                  <a:schemeClr val="accent6"/>
                </a:solidFill>
                <a:cs typeface="Arial"/>
              </a:rPr>
            </a:br>
            <a:r>
              <a:rPr lang="en-US" sz="2400" kern="0" dirty="0">
                <a:solidFill>
                  <a:schemeClr val="accent6"/>
                </a:solidFill>
                <a:cs typeface="Arial"/>
              </a:rPr>
              <a:t>(SCC vs. </a:t>
            </a:r>
            <a:r>
              <a:rPr lang="en-US" sz="2400" kern="0" dirty="0" err="1">
                <a:solidFill>
                  <a:schemeClr val="accent6"/>
                </a:solidFill>
                <a:cs typeface="Arial"/>
              </a:rPr>
              <a:t>nonSCC</a:t>
            </a:r>
            <a:r>
              <a:rPr lang="en-US" sz="2400" kern="0" dirty="0">
                <a:solidFill>
                  <a:schemeClr val="accent6"/>
                </a:solidFill>
                <a:cs typeface="Arial"/>
              </a:rPr>
              <a:t>)</a:t>
            </a:r>
          </a:p>
          <a:p>
            <a:pPr marL="158723" lvl="0" indent="0" defTabSz="1218987">
              <a:spcBef>
                <a:spcPts val="533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kern="0" dirty="0">
              <a:solidFill>
                <a:schemeClr val="accent6"/>
              </a:solidFill>
              <a:cs typeface="Arial"/>
            </a:endParaRPr>
          </a:p>
          <a:p>
            <a:pPr marL="311096" lvl="0" indent="-152373" defTabSz="1218987">
              <a:spcBef>
                <a:spcPts val="533"/>
              </a:spcBef>
              <a:spcAft>
                <a:spcPts val="0"/>
              </a:spcAft>
              <a:buClrTx/>
              <a:buSzTx/>
              <a:defRPr/>
            </a:pPr>
            <a:r>
              <a:rPr lang="en-US" sz="2400" kern="0" dirty="0">
                <a:solidFill>
                  <a:schemeClr val="accent6"/>
                </a:solidFill>
                <a:cs typeface="Arial"/>
              </a:rPr>
              <a:t>Planned use of docetaxel &amp; ramucirumab if randomized to SOC</a:t>
            </a:r>
            <a:br>
              <a:rPr lang="en-US" sz="2400" kern="0" dirty="0">
                <a:solidFill>
                  <a:schemeClr val="accent6"/>
                </a:solidFill>
                <a:cs typeface="Arial"/>
              </a:rPr>
            </a:br>
            <a:r>
              <a:rPr lang="en-US" sz="2400" kern="0" dirty="0">
                <a:solidFill>
                  <a:schemeClr val="accent6"/>
                </a:solidFill>
                <a:cs typeface="Arial"/>
              </a:rPr>
              <a:t>(yes vs. no)</a:t>
            </a:r>
            <a:endParaRPr lang="en-US" sz="2400" kern="0" dirty="0">
              <a:solidFill>
                <a:schemeClr val="accent6"/>
              </a:solidFill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E2737-1174-43A7-823F-36EBDD30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14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67B5E-1B93-4FE8-9878-57297B561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Pembrolizumab Dose Interruption Recommendations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8EBC72-98BC-4AF6-9BB1-F956F27AF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6309" y="1492469"/>
            <a:ext cx="10372662" cy="46035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6F7ED-1EEC-4BEC-B383-2EA3DE83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66903-4B69-48FB-A1C1-103A5D816751}"/>
              </a:ext>
            </a:extLst>
          </p:cNvPr>
          <p:cNvSpPr txBox="1"/>
          <p:nvPr/>
        </p:nvSpPr>
        <p:spPr>
          <a:xfrm>
            <a:off x="8069514" y="6000893"/>
            <a:ext cx="308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*Please refer to protocol section 8 for details.</a:t>
            </a:r>
          </a:p>
        </p:txBody>
      </p:sp>
    </p:spTree>
    <p:extLst>
      <p:ext uri="{BB962C8B-B14F-4D97-AF65-F5344CB8AC3E}">
        <p14:creationId xmlns:p14="http://schemas.microsoft.com/office/powerpoint/2010/main" val="14532443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ECC7-6D98-4264-8B3C-79A246D4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Ramucirumab Dose Interruption/Modification Recommendations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41CF5D-D530-411A-82DD-93F5940CC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492469"/>
            <a:ext cx="10764268" cy="46204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D6A12-E326-48BD-9004-000112A8C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E29F81-668A-4D3C-B742-6D8A253D5173}"/>
              </a:ext>
            </a:extLst>
          </p:cNvPr>
          <p:cNvSpPr txBox="1"/>
          <p:nvPr/>
        </p:nvSpPr>
        <p:spPr>
          <a:xfrm>
            <a:off x="8383551" y="6112933"/>
            <a:ext cx="308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*Please refer to protocol section 8 for details.</a:t>
            </a:r>
          </a:p>
        </p:txBody>
      </p:sp>
    </p:spTree>
    <p:extLst>
      <p:ext uri="{BB962C8B-B14F-4D97-AF65-F5344CB8AC3E}">
        <p14:creationId xmlns:p14="http://schemas.microsoft.com/office/powerpoint/2010/main" val="2862749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A6E88-7D36-4D1D-A82F-3C5B5700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Ramucirumab Discontinuation Recommendations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29637F-496F-49E2-BEF1-809795186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7654" y="1700616"/>
            <a:ext cx="9609972" cy="43784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C5EA4-1804-4A34-9DD8-D2B16C6F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8BF042-283B-4E04-92D1-D907F95B38F3}"/>
              </a:ext>
            </a:extLst>
          </p:cNvPr>
          <p:cNvSpPr txBox="1"/>
          <p:nvPr/>
        </p:nvSpPr>
        <p:spPr>
          <a:xfrm>
            <a:off x="7746241" y="6079068"/>
            <a:ext cx="308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*Please refer to protocol section 8 for details.</a:t>
            </a:r>
          </a:p>
        </p:txBody>
      </p:sp>
    </p:spTree>
    <p:extLst>
      <p:ext uri="{BB962C8B-B14F-4D97-AF65-F5344CB8AC3E}">
        <p14:creationId xmlns:p14="http://schemas.microsoft.com/office/powerpoint/2010/main" val="1526557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0C34B-A7C9-471C-8610-58D97CA7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S1800A 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B360-D712-4915-AAC1-D992825302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Study Chairs:</a:t>
            </a:r>
          </a:p>
          <a:p>
            <a:r>
              <a:rPr lang="en-US" sz="2400" dirty="0"/>
              <a:t>Karen Reckamp, MD (Chair)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400" dirty="0"/>
              <a:t>City of Hope Medical Center</a:t>
            </a:r>
          </a:p>
          <a:p>
            <a:r>
              <a:rPr lang="en-US" sz="2400" dirty="0"/>
              <a:t>Konstantin Dragnev, MD (Co-Chair)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400" dirty="0"/>
              <a:t>Dartmouth-Hitchcock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Statisticians: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Mary Redman, PhD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Katherine Minichiello, MS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60EEB5-1BE1-4507-97F7-35A457C60A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Questions:</a:t>
            </a:r>
          </a:p>
          <a:p>
            <a:r>
              <a:rPr lang="en-US" sz="2400" dirty="0"/>
              <a:t>Treatment/Toxicity: </a:t>
            </a:r>
            <a:r>
              <a:rPr lang="en-US" sz="24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S1800AMedicalQuery@swog.org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  <a:p>
            <a:r>
              <a:rPr lang="en-US" sz="2400" dirty="0"/>
              <a:t>Eligibility/Data Submissions: </a:t>
            </a:r>
            <a:r>
              <a:rPr lang="en-US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LUNGMAPquestion@crab.org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/>
              <a:t>Protocol/Regulatory:       </a:t>
            </a:r>
            <a:r>
              <a:rPr lang="en-US" sz="2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srice@swog.org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or </a:t>
            </a:r>
            <a:r>
              <a:rPr lang="en-US" sz="2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mnorman@swog.org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96201-A78D-4641-9F7A-487BA5F24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271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6917-CAF0-4F62-82C9-269F5B370D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Study </a:t>
            </a:r>
            <a:br>
              <a:rPr lang="en-US" dirty="0"/>
            </a:br>
            <a:r>
              <a:rPr lang="en-US" dirty="0"/>
              <a:t>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1D6D6-E42C-4CCE-A216-16E6CACE3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>
            <a:normAutofit/>
          </a:bodyPr>
          <a:lstStyle/>
          <a:p>
            <a:r>
              <a:rPr lang="en-US" dirty="0"/>
              <a:t>Roy Herbst, MD, PhD</a:t>
            </a:r>
          </a:p>
          <a:p>
            <a:r>
              <a:rPr lang="en-US" dirty="0"/>
              <a:t>Lung-MAP Co-Chair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CE74D-8635-4B20-983A-46156CFD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62825-A613-4372-8921-B79AF6244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113" b="21447"/>
          <a:stretch/>
        </p:blipFill>
        <p:spPr>
          <a:xfrm>
            <a:off x="3524692" y="6346153"/>
            <a:ext cx="5142617" cy="52529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010C269-38E7-45C0-8980-E6F2D3C1698C}"/>
              </a:ext>
            </a:extLst>
          </p:cNvPr>
          <p:cNvGrpSpPr/>
          <p:nvPr/>
        </p:nvGrpSpPr>
        <p:grpSpPr>
          <a:xfrm>
            <a:off x="5741691" y="554365"/>
            <a:ext cx="6450309" cy="5544683"/>
            <a:chOff x="4186476" y="106679"/>
            <a:chExt cx="8128000" cy="6632323"/>
          </a:xfrm>
        </p:grpSpPr>
        <p:graphicFrame>
          <p:nvGraphicFramePr>
            <p:cNvPr id="16" name="Diagram 15">
              <a:extLst>
                <a:ext uri="{FF2B5EF4-FFF2-40B4-BE49-F238E27FC236}">
                  <a16:creationId xmlns:a16="http://schemas.microsoft.com/office/drawing/2014/main" id="{420166A3-EDEA-43E4-B3CF-02AA6DB4C03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28018373"/>
                </p:ext>
              </p:extLst>
            </p:nvPr>
          </p:nvGraphicFramePr>
          <p:xfrm>
            <a:off x="4186476" y="713506"/>
            <a:ext cx="8128000" cy="54186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7" name="Donut 5">
              <a:extLst>
                <a:ext uri="{FF2B5EF4-FFF2-40B4-BE49-F238E27FC236}">
                  <a16:creationId xmlns:a16="http://schemas.microsoft.com/office/drawing/2014/main" id="{3EB60C2E-B37C-4F88-A4E6-03F69CDE7095}"/>
                </a:ext>
              </a:extLst>
            </p:cNvPr>
            <p:cNvSpPr/>
            <p:nvPr/>
          </p:nvSpPr>
          <p:spPr>
            <a:xfrm>
              <a:off x="4682646" y="106679"/>
              <a:ext cx="6991611" cy="6632323"/>
            </a:xfrm>
            <a:prstGeom prst="donut">
              <a:avLst>
                <a:gd name="adj" fmla="val 2736"/>
              </a:avLst>
            </a:prstGeom>
            <a:solidFill>
              <a:srgbClr val="92D05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8" name="Picture 17" descr="C:\Users\dgandara\Desktop\Logos\fdalogodhhs.jpg">
              <a:extLst>
                <a:ext uri="{FF2B5EF4-FFF2-40B4-BE49-F238E27FC236}">
                  <a16:creationId xmlns:a16="http://schemas.microsoft.com/office/drawing/2014/main" id="{B37DB12F-29B1-4423-9C5D-AEEFDB534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477" y="4511510"/>
              <a:ext cx="1620445" cy="776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8B8B234-2272-47B7-BEDE-C7C937911B41}"/>
                </a:ext>
              </a:extLst>
            </p:cNvPr>
            <p:cNvSpPr/>
            <p:nvPr/>
          </p:nvSpPr>
          <p:spPr>
            <a:xfrm>
              <a:off x="7090656" y="2596931"/>
              <a:ext cx="2319641" cy="16518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Lung-MAP Master Protocol</a:t>
              </a:r>
            </a:p>
          </p:txBody>
        </p:sp>
        <p:pic>
          <p:nvPicPr>
            <p:cNvPr id="20" name="Picture 2" descr="NCTN Horizontal Badge">
              <a:extLst>
                <a:ext uri="{FF2B5EF4-FFF2-40B4-BE49-F238E27FC236}">
                  <a16:creationId xmlns:a16="http://schemas.microsoft.com/office/drawing/2014/main" id="{E37E99BF-E6C8-44FC-8473-26EB7578A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936" y="909996"/>
              <a:ext cx="1919117" cy="654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2ADE6665-3D6F-4E1E-ACA9-5B08F70B4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294" y="672355"/>
            <a:ext cx="1620418" cy="28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A1CBAE-2F40-4006-A703-030CE28F62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04981" y="1225945"/>
            <a:ext cx="1238694" cy="547385"/>
          </a:xfrm>
          <a:prstGeom prst="rect">
            <a:avLst/>
          </a:prstGeom>
        </p:spPr>
      </p:pic>
      <p:pic>
        <p:nvPicPr>
          <p:cNvPr id="23" name="Picture 22" descr="C:\Users\cmiwa\AppData\Local\Microsoft\Windows\Temporary Internet Files\Content.Outlook\06Q5Y6FG\Friends LOGO 2013.jpg">
            <a:extLst>
              <a:ext uri="{FF2B5EF4-FFF2-40B4-BE49-F238E27FC236}">
                <a16:creationId xmlns:a16="http://schemas.microsoft.com/office/drawing/2014/main" id="{8D438F1D-7C69-4586-AF1C-D3627293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734997" y="4262417"/>
            <a:ext cx="948932" cy="663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92858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E10A801-8281-4499-8763-ED60C1DD0C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S1900B</a:t>
            </a:r>
            <a:br>
              <a:rPr lang="en-US" dirty="0"/>
            </a:b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A Phase II Study of LOXO-292 in Patients with Previously-Treated RET Fusion-Positive Stage IV or Recurrent Non-Small Cell Lung Cancer (Lung-MAP Sub-Study)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A1A69C8-1DA6-4B06-AECF-714D98058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452810"/>
          </a:xfrm>
        </p:spPr>
        <p:txBody>
          <a:bodyPr>
            <a:normAutofit/>
          </a:bodyPr>
          <a:lstStyle/>
          <a:p>
            <a:r>
              <a:rPr lang="en-US" dirty="0"/>
              <a:t>David Gandara, MD, Lung-MAP Study Co-Chair</a:t>
            </a:r>
          </a:p>
          <a:p>
            <a:r>
              <a:rPr lang="en-US" dirty="0"/>
              <a:t>Study Chairs: Yasir </a:t>
            </a:r>
            <a:r>
              <a:rPr lang="en-US" dirty="0" err="1"/>
              <a:t>Elamin</a:t>
            </a:r>
            <a:r>
              <a:rPr lang="en-US" dirty="0"/>
              <a:t>, MD &amp; </a:t>
            </a:r>
            <a:r>
              <a:rPr lang="en-US" dirty="0" err="1"/>
              <a:t>Jhanelle</a:t>
            </a:r>
            <a:r>
              <a:rPr lang="en-US" dirty="0"/>
              <a:t> E. Gray, MD</a:t>
            </a:r>
          </a:p>
          <a:p>
            <a:r>
              <a:rPr lang="en-US" dirty="0"/>
              <a:t>Statisticians: Mary w. Redman, </a:t>
            </a:r>
            <a:r>
              <a:rPr lang="en-US" dirty="0" err="1"/>
              <a:t>Phd</a:t>
            </a:r>
            <a:r>
              <a:rPr lang="en-US" dirty="0"/>
              <a:t>, Katie </a:t>
            </a:r>
            <a:r>
              <a:rPr lang="en-US" dirty="0" err="1"/>
              <a:t>Minichiello</a:t>
            </a:r>
            <a:r>
              <a:rPr lang="en-US" dirty="0"/>
              <a:t>, 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0CBD7-A2D3-4A08-974E-26EDA20D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9493CAF1-2186-410D-B787-7DC5AAB9352A}"/>
              </a:ext>
            </a:extLst>
          </p:cNvPr>
          <p:cNvSpPr/>
          <p:nvPr/>
        </p:nvSpPr>
        <p:spPr>
          <a:xfrm>
            <a:off x="7306041" y="426008"/>
            <a:ext cx="3674534" cy="2756061"/>
          </a:xfrm>
          <a:prstGeom prst="irregularSeal1">
            <a:avLst/>
          </a:prstGeom>
          <a:solidFill>
            <a:srgbClr val="B1D9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Anticipated Activation </a:t>
            </a:r>
          </a:p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Q3 2019</a:t>
            </a:r>
          </a:p>
        </p:txBody>
      </p:sp>
    </p:spTree>
    <p:extLst>
      <p:ext uri="{BB962C8B-B14F-4D97-AF65-F5344CB8AC3E}">
        <p14:creationId xmlns:p14="http://schemas.microsoft.com/office/powerpoint/2010/main" val="2636181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3B1BE-1C42-4EB8-9ED4-308D017DC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S1900B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2C9D6-225C-4C94-A995-A270AD0B9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Design: 		Single Arm Phase II with response as the primary endpoint.</a:t>
            </a:r>
          </a:p>
          <a:p>
            <a:pPr marL="0" indent="0"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Treatment: 	Loxo-292 160mg PO BID Every 28 Days</a:t>
            </a:r>
          </a:p>
          <a:p>
            <a:pPr marL="0" indent="0"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Eligibility:  	RET Fusion-Positive Stage IV/ Recurrent NSCLC (SQCLC or Non-SQCLC)</a:t>
            </a:r>
          </a:p>
          <a:p>
            <a:pPr marL="0" indent="0"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Accrual: 		175 Patients</a:t>
            </a:r>
          </a:p>
          <a:p>
            <a:pPr marL="0" indent="0">
              <a:buNone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Status: S1900B is currently being reviewed by CTEP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817E7-8A06-4A0B-8F98-8EC7A909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044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690E15-2AED-442F-8BA4-DE6D011D08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Q &amp; A Session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8F70D00-1268-43E8-9F04-F99466084D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Attendees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F92A7D-BE75-40B0-B9C4-844D66AB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1B26729B-A6DD-4B66-ADB7-E9354AFA1086}"/>
              </a:ext>
            </a:extLst>
          </p:cNvPr>
          <p:cNvSpPr/>
          <p:nvPr/>
        </p:nvSpPr>
        <p:spPr>
          <a:xfrm>
            <a:off x="7874926" y="758952"/>
            <a:ext cx="3453283" cy="2592476"/>
          </a:xfrm>
          <a:prstGeom prst="wedgeEllipseCallout">
            <a:avLst/>
          </a:prstGeom>
          <a:solidFill>
            <a:srgbClr val="B1D92C"/>
          </a:solidFill>
          <a:ln>
            <a:noFill/>
          </a:ln>
          <a:scene3d>
            <a:camera prst="orthographicFront"/>
            <a:lightRig rig="threePt" dir="t"/>
          </a:scene3d>
          <a:sp3d extrusionH="76200" contourW="31750">
            <a:bevelT prst="convex"/>
            <a:extrusionClr>
              <a:srgbClr val="92D050"/>
            </a:extrusionClr>
            <a:contourClr>
              <a:srgbClr val="5AC6F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Please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“raise your hand” in WebEx or place questions in the chat box. </a:t>
            </a:r>
          </a:p>
        </p:txBody>
      </p:sp>
    </p:spTree>
    <p:extLst>
      <p:ext uri="{BB962C8B-B14F-4D97-AF65-F5344CB8AC3E}">
        <p14:creationId xmlns:p14="http://schemas.microsoft.com/office/powerpoint/2010/main" val="294150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28247-7F9B-4634-9CD2-B008EF9B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0AFF1-7FA2-44BF-8FC4-D832B120DD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dirty="0"/>
              <a:t>Site Coordinators Committee</a:t>
            </a:r>
          </a:p>
          <a:p>
            <a:pPr marL="0" lvl="1" inden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6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LUNGMAPSCC@crab.org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600" dirty="0"/>
              <a:t>Protocol &amp; Regulatory Questions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srice@swog.org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/>
              <a:t>or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6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mnorman@swog.org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  <a:p>
            <a:pPr marL="0" lvl="1" inden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600" dirty="0"/>
              <a:t>Eligibility &amp; Data Submission Questions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6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LUNGMAPQuestion@crab.org</a:t>
            </a:r>
            <a:endParaRPr lang="en-US" sz="3600" dirty="0">
              <a:solidFill>
                <a:srgbClr val="0070C0"/>
              </a:solidFill>
            </a:endParaRP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600" dirty="0"/>
              <a:t>General Medical Questions</a:t>
            </a:r>
          </a:p>
          <a:p>
            <a:pPr marL="0" lvl="1" inden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6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LUNGMAP@swog.org</a:t>
            </a:r>
            <a:endParaRPr lang="en-US" sz="3600" dirty="0">
              <a:solidFill>
                <a:srgbClr val="0070C0"/>
              </a:solidFill>
            </a:endParaRP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endParaRPr lang="en-US" sz="2600" dirty="0">
              <a:solidFill>
                <a:srgbClr val="0070C0"/>
              </a:solidFill>
            </a:endParaRPr>
          </a:p>
          <a:p>
            <a:pPr marL="182880" lvl="2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endParaRPr lang="en-US" sz="2400" dirty="0"/>
          </a:p>
          <a:p>
            <a:pPr lvl="1"/>
            <a:endParaRPr lang="en-US" sz="2400" dirty="0">
              <a:solidFill>
                <a:srgbClr val="000066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DB7298-62EA-400C-A6BE-99FF9488E7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600" dirty="0"/>
              <a:t>S1900A Medical Questions</a:t>
            </a:r>
          </a:p>
          <a:p>
            <a:pPr marL="0" lvl="1" inden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6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S1900AMedicalQuery@swog.org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600" dirty="0"/>
              <a:t>S1800A Medical Questions</a:t>
            </a:r>
          </a:p>
          <a:p>
            <a:pPr marL="0" lvl="1" inden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600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S1800AMedicalQuery@swog.org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600" dirty="0"/>
              <a:t>Central Monitoring Questions</a:t>
            </a:r>
          </a:p>
          <a:p>
            <a:pPr marL="0" lvl="1" inden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centralmonitorquestion@crab.org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600" dirty="0"/>
              <a:t>QA Auditing Questions</a:t>
            </a:r>
          </a:p>
          <a:p>
            <a:pPr marL="0" lvl="1" inden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600" dirty="0">
                <a:solidFill>
                  <a:srgbClr val="0070C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qamail@swog.org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600" dirty="0"/>
              <a:t>Funding Questions</a:t>
            </a:r>
          </a:p>
          <a:p>
            <a:pPr marL="0" lvl="1" inden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3600" dirty="0">
                <a:solidFill>
                  <a:srgbClr val="0070C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Funding@swog.org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CD3D8-CFCE-476F-B986-B445BA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6A0E38-09FF-4A3F-B298-61F9AD8DC54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3100" t="36717" r="66690" b="21807"/>
          <a:stretch/>
        </p:blipFill>
        <p:spPr>
          <a:xfrm>
            <a:off x="9816369" y="4506624"/>
            <a:ext cx="1843538" cy="17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426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5A3583-5200-4B74-8DD4-E01232B0C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06BFCE-BFCA-4865-9B6C-6850136B6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356" y="1846052"/>
            <a:ext cx="10489324" cy="736282"/>
          </a:xfrm>
        </p:spPr>
        <p:txBody>
          <a:bodyPr>
            <a:normAutofit/>
          </a:bodyPr>
          <a:lstStyle/>
          <a:p>
            <a:pPr algn="ctr"/>
            <a:r>
              <a:rPr lang="en-US" sz="3200" b="1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 ITC" panose="03070402050302030203" pitchFamily="66" charset="0"/>
              </a:rPr>
              <a:t>Thank you for supporting the Lung-MAP Trial! 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53C1C7-D91C-42EA-85F2-EDB6C4A482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Patients and Sites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Lung-MAP Site Coordinators Committee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Patient Advocate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Accrual Enhancement Committee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Trial Oversight Committee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Study Chairs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Statistical Team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Pharmaceutical Collaborators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C9C7A1-3E2B-409F-9A9A-33DE3EF3BCD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Data Coordinators &amp; Protocol Coordinators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Applications Development Team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Quality Assurance Team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Funding &amp; Contracts Team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NCI, CTEP, CIRB, CTSU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Foundation for the National Institutes of Health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Friends of Cancer Research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CCS Associates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4DFF3-05D2-40FE-9A13-37057C90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3405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Adjourn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91567"/>
            <a:ext cx="10546080" cy="2235059"/>
          </a:xfrm>
          <a:noFill/>
        </p:spPr>
        <p:txBody>
          <a:bodyPr/>
          <a:lstStyle/>
          <a:p>
            <a:pPr marL="0" indent="0" algn="ctr">
              <a:buNone/>
            </a:pPr>
            <a:endParaRPr lang="en-US" b="1" dirty="0">
              <a:latin typeface="Calibri" pitchFamily="34" charset="0"/>
            </a:endParaRPr>
          </a:p>
          <a:p>
            <a:pPr marL="0" indent="0" algn="ctr">
              <a:buNone/>
            </a:pPr>
            <a:endParaRPr lang="en-US" b="1" dirty="0">
              <a:latin typeface="Calibri" pitchFamily="34" charset="0"/>
            </a:endParaRPr>
          </a:p>
          <a:p>
            <a:pPr marL="0" indent="0" algn="ctr">
              <a:buNone/>
            </a:pPr>
            <a:endParaRPr lang="en-US" b="1" dirty="0">
              <a:latin typeface="Calibri" pitchFamily="34" charset="0"/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rgbClr val="0070C0"/>
                </a:solidFill>
              </a:rPr>
              <a:t>Thank you joining us!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5323045"/>
            <a:ext cx="10546080" cy="13193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5425" indent="-22542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The slides will be available on the SWOG &amp; CTSU websites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3391F6-1563-481E-910A-86E5EDEE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7" name="Picture 4" descr="C:\Users\sarahb\AppData\Local\Microsoft\Windows\Temporary Internet Files\Content.IE5\LK26QLHV\Globos_1[1].png">
            <a:extLst>
              <a:ext uri="{FF2B5EF4-FFF2-40B4-BE49-F238E27FC236}">
                <a16:creationId xmlns:a16="http://schemas.microsoft.com/office/drawing/2014/main" id="{57131B6B-97ED-40B7-80E9-8B2259B87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315" y="1492469"/>
            <a:ext cx="2958649" cy="31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657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6FDF8F-BE3A-4E1B-824A-7E4440DCE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 now?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B0CA5-359A-4500-AFCB-6F1862641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25600"/>
            <a:ext cx="10546080" cy="4470400"/>
          </a:xfrm>
        </p:spPr>
        <p:txBody>
          <a:bodyPr>
            <a:normAutofit fontScale="92500" lnSpcReduction="10000"/>
          </a:bodyPr>
          <a:lstStyle/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400" b="1" u="sng" dirty="0">
                <a:solidFill>
                  <a:srgbClr val="0070C0"/>
                </a:solidFill>
              </a:rPr>
              <a:t>S1400</a:t>
            </a:r>
            <a:r>
              <a:rPr lang="en-US" sz="2400" b="1" dirty="0">
                <a:solidFill>
                  <a:srgbClr val="0070C0"/>
                </a:solidFill>
              </a:rPr>
              <a:t> Screening Protocol 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Opened 6/16/14. Closed 1/28/19.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1864 patients enrolled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400" b="1" u="sng" dirty="0">
                <a:solidFill>
                  <a:srgbClr val="0070C0"/>
                </a:solidFill>
              </a:rPr>
              <a:t>LUNGMAP</a:t>
            </a:r>
            <a:r>
              <a:rPr lang="en-US" sz="2400" b="1" dirty="0">
                <a:solidFill>
                  <a:srgbClr val="0070C0"/>
                </a:solidFill>
              </a:rPr>
              <a:t> Screening Protocol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Opened 1/28/19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518 sites with IRB approval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190 patients enrolled</a:t>
            </a:r>
          </a:p>
          <a:p>
            <a:pPr lvl="1">
              <a:lnSpc>
                <a:spcPct val="110000"/>
              </a:lnSpc>
              <a:buSzPct val="100000"/>
            </a:pPr>
            <a:r>
              <a:rPr lang="en-US" sz="2400" dirty="0"/>
              <a:t>130 non-squamous</a:t>
            </a:r>
          </a:p>
          <a:p>
            <a:pPr lvl="1">
              <a:lnSpc>
                <a:spcPct val="110000"/>
              </a:lnSpc>
              <a:buSzPct val="100000"/>
            </a:pPr>
            <a:r>
              <a:rPr lang="en-US" sz="2400" dirty="0"/>
              <a:t>56 squamous</a:t>
            </a:r>
          </a:p>
          <a:p>
            <a:pPr lvl="1">
              <a:lnSpc>
                <a:spcPct val="110000"/>
              </a:lnSpc>
              <a:buSzPct val="100000"/>
            </a:pPr>
            <a:r>
              <a:rPr lang="en-US" sz="2400" dirty="0"/>
              <a:t>4 mixed histology</a:t>
            </a:r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00D69-961D-4826-B1D5-B921B3FB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376A91-3A55-4667-B908-8B99F525B648}"/>
              </a:ext>
            </a:extLst>
          </p:cNvPr>
          <p:cNvGrpSpPr/>
          <p:nvPr/>
        </p:nvGrpSpPr>
        <p:grpSpPr>
          <a:xfrm>
            <a:off x="4046438" y="2410935"/>
            <a:ext cx="7109242" cy="3619127"/>
            <a:chOff x="0" y="1449610"/>
            <a:chExt cx="9018104" cy="37867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ABC6BA-0173-45DA-AE66-43808E172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A3CCFF"/>
                </a:clrFrom>
                <a:clrTo>
                  <a:srgbClr val="A3CCFF">
                    <a:alpha val="0"/>
                  </a:srgbClr>
                </a:clrTo>
              </a:clrChange>
            </a:blip>
            <a:srcRect l="13387" t="22164" r="22641" b="8232"/>
            <a:stretch/>
          </p:blipFill>
          <p:spPr>
            <a:xfrm>
              <a:off x="2670771" y="1463173"/>
              <a:ext cx="6347333" cy="37732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321666-F774-4FBF-8F55-AC016763A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A3CCFF"/>
                </a:clrFrom>
                <a:clrTo>
                  <a:srgbClr val="A3CCFF">
                    <a:alpha val="0"/>
                  </a:srgbClr>
                </a:clrTo>
              </a:clrChange>
            </a:blip>
            <a:srcRect l="18899" t="19144" r="64071" b="35714"/>
            <a:stretch/>
          </p:blipFill>
          <p:spPr>
            <a:xfrm>
              <a:off x="0" y="1449610"/>
              <a:ext cx="1524000" cy="220236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BDA518-E05E-4E46-AB66-356107C9C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A3CCFF"/>
                </a:clrFrom>
                <a:clrTo>
                  <a:srgbClr val="A3CCFF">
                    <a:alpha val="0"/>
                  </a:srgbClr>
                </a:clrTo>
              </a:clrChange>
            </a:blip>
            <a:srcRect l="21146" t="61137" r="65000" b="21047"/>
            <a:stretch/>
          </p:blipFill>
          <p:spPr>
            <a:xfrm>
              <a:off x="1045455" y="3046873"/>
              <a:ext cx="1625316" cy="11430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112F084-FC82-4EAA-9E6F-DBDEADFFD8F8}"/>
              </a:ext>
            </a:extLst>
          </p:cNvPr>
          <p:cNvSpPr txBox="1"/>
          <p:nvPr/>
        </p:nvSpPr>
        <p:spPr>
          <a:xfrm>
            <a:off x="9576262" y="660198"/>
            <a:ext cx="1579418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Accrual as of 5/17/19</a:t>
            </a:r>
          </a:p>
        </p:txBody>
      </p:sp>
    </p:spTree>
    <p:extLst>
      <p:ext uri="{BB962C8B-B14F-4D97-AF65-F5344CB8AC3E}">
        <p14:creationId xmlns:p14="http://schemas.microsoft.com/office/powerpoint/2010/main" val="159143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-12700"/>
            <a:ext cx="12192000" cy="812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Current Lung-MAP Schema</a:t>
            </a:r>
          </a:p>
        </p:txBody>
      </p:sp>
      <p:sp>
        <p:nvSpPr>
          <p:cNvPr id="7" name="Rectangle 6"/>
          <p:cNvSpPr/>
          <p:nvPr/>
        </p:nvSpPr>
        <p:spPr>
          <a:xfrm>
            <a:off x="407217" y="4934800"/>
            <a:ext cx="11367943" cy="107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8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TRIAL POINTS OF INTEREST: </a:t>
            </a:r>
          </a:p>
          <a:p>
            <a:pPr marL="252146" marR="0" lvl="0" indent="-252146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Each of sub-study operates independently of the others</a:t>
            </a:r>
          </a:p>
          <a:p>
            <a:pPr marL="252146" marR="0" lvl="0" indent="-252146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Prescreening can be performed while the patient is on any line of therapy for stage IV disease</a:t>
            </a:r>
          </a:p>
          <a:p>
            <a:pPr marL="252146" marR="0" lvl="0" indent="-252146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Repeat or fresh biopsy necessary for tissue screening is paid by the trial</a:t>
            </a:r>
          </a:p>
          <a:p>
            <a:pPr marL="252146" marR="0" lvl="0" indent="-252146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#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Biomarker-driven sub-studies may progress to Phase III if study meets endpoint and Phase III is feasible, at which point the standard of care arm will be determined.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7216" y="4285643"/>
            <a:ext cx="11367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LUNGMAP screening protocol (activated 1/28/19) allows all histologic types of NSCLC. S1400, the original screening/umbrella protocol included only squamous lung cancer. S1400 accrued patients between 6/16/2014 and 1/28/2019. While S1400 is closed to accrual, patients enrolled to S1400 may participate in sub-studies they are eligible for.</a:t>
            </a:r>
          </a:p>
        </p:txBody>
      </p:sp>
      <p:sp>
        <p:nvSpPr>
          <p:cNvPr id="82" name="TextBox 2">
            <a:extLst>
              <a:ext uri="{FF2B5EF4-FFF2-40B4-BE49-F238E27FC236}">
                <a16:creationId xmlns:a16="http://schemas.microsoft.com/office/drawing/2014/main" id="{EED4947A-E47B-4A37-B97F-6F5097D44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0719" y="1839816"/>
            <a:ext cx="1862296" cy="430887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Non-match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Sub-Studies</a:t>
            </a:r>
          </a:p>
        </p:txBody>
      </p:sp>
      <p:sp>
        <p:nvSpPr>
          <p:cNvPr id="85" name="TextBox 2">
            <a:extLst>
              <a:ext uri="{FF2B5EF4-FFF2-40B4-BE49-F238E27FC236}">
                <a16:creationId xmlns:a16="http://schemas.microsoft.com/office/drawing/2014/main" id="{668A9E06-56CD-4683-9B80-73BE8DC58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1351" y="1844925"/>
            <a:ext cx="1863837" cy="430887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Biomarker–Driven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Sub-Studies</a:t>
            </a:r>
          </a:p>
        </p:txBody>
      </p:sp>
      <p:sp>
        <p:nvSpPr>
          <p:cNvPr id="94" name="TextBox 2">
            <a:extLst>
              <a:ext uri="{FF2B5EF4-FFF2-40B4-BE49-F238E27FC236}">
                <a16:creationId xmlns:a16="http://schemas.microsoft.com/office/drawing/2014/main" id="{46CBF1F6-F510-4173-878A-E0F97A429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47" y="3149781"/>
            <a:ext cx="2466098" cy="1015663"/>
          </a:xfrm>
          <a:prstGeom prst="rect">
            <a:avLst/>
          </a:prstGeom>
          <a:solidFill>
            <a:srgbClr val="000099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S1400B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:	  Pi3K+ 	 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Taselisib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S1400C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:  CCGA+   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Palbociclib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S1400D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:   FGFR+    AZD4547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S1400E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: 	  c-MET+ 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Rilotumumab+Erllotinib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S1400G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:   HRRD+ 	 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Talazoparib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S1400K: 	  c-MET+ 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Teliso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-V (ABBV-399)</a:t>
            </a:r>
          </a:p>
        </p:txBody>
      </p:sp>
      <p:sp>
        <p:nvSpPr>
          <p:cNvPr id="97" name="TextBox 3">
            <a:extLst>
              <a:ext uri="{FF2B5EF4-FFF2-40B4-BE49-F238E27FC236}">
                <a16:creationId xmlns:a16="http://schemas.microsoft.com/office/drawing/2014/main" id="{FC28DAD7-0138-4683-A1E2-89829FE66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3887" y="3843429"/>
            <a:ext cx="1020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1pPr>
            <a:lvl2pPr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itchFamily="18" charset="0"/>
              <a:buChar char="–"/>
              <a:defRPr sz="2400"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2pPr>
            <a:lvl3pPr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3pPr>
            <a:lvl4pPr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itchFamily="18" charset="0"/>
              <a:buChar char="–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4pPr>
            <a:lvl5pPr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514949">
                    <a:lumMod val="50000"/>
                  </a:srgbClr>
                </a:solidFill>
                <a:effectLst/>
                <a:uLnTx/>
                <a:uFillTx/>
                <a:latin typeface="Calibri"/>
                <a:ea typeface="ヒラギノ角ゴ Pro W3" charset="-128"/>
                <a:cs typeface="+mn-cs"/>
              </a:rPr>
              <a:t>Durvalumab</a:t>
            </a: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14949">
                    <a:lumMod val="50000"/>
                  </a:srgbClr>
                </a:solidFill>
                <a:effectLst/>
                <a:uLnTx/>
                <a:uFillTx/>
                <a:latin typeface="Calibri"/>
                <a:ea typeface="ヒラギノ角ゴ Pro W3" charset="-128"/>
                <a:cs typeface="+mn-cs"/>
              </a:rPr>
              <a:t>+ Tremelimumab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67DC693-F65A-470B-9A1C-545D3CD22DAA}"/>
              </a:ext>
            </a:extLst>
          </p:cNvPr>
          <p:cNvSpPr txBox="1"/>
          <p:nvPr/>
        </p:nvSpPr>
        <p:spPr>
          <a:xfrm>
            <a:off x="8794064" y="3131904"/>
            <a:ext cx="679879" cy="492443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S1400F</a:t>
            </a:r>
            <a:endParaRPr kumimoji="0" lang="en-US" sz="1000" b="0" i="0" u="sng" strike="noStrike" kern="0" cap="none" spc="0" normalizeH="0" baseline="3000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ヒラギノ角ゴ Pro W3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Checkpoint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Refractory</a:t>
            </a:r>
          </a:p>
        </p:txBody>
      </p:sp>
      <p:cxnSp>
        <p:nvCxnSpPr>
          <p:cNvPr id="99" name="Straight Arrow Connector 33">
            <a:extLst>
              <a:ext uri="{FF2B5EF4-FFF2-40B4-BE49-F238E27FC236}">
                <a16:creationId xmlns:a16="http://schemas.microsoft.com/office/drawing/2014/main" id="{14AA6898-3C3E-4B26-9DB9-7E7A4D326731}"/>
              </a:ext>
            </a:extLst>
          </p:cNvPr>
          <p:cNvCxnSpPr>
            <a:cxnSpLocks noChangeShapeType="1"/>
            <a:stCxn id="98" idx="2"/>
            <a:endCxn id="97" idx="0"/>
          </p:cNvCxnSpPr>
          <p:nvPr/>
        </p:nvCxnSpPr>
        <p:spPr bwMode="auto">
          <a:xfrm flipH="1">
            <a:off x="9134003" y="3624347"/>
            <a:ext cx="1" cy="219082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0" name="Left Bracket 99">
            <a:extLst>
              <a:ext uri="{FF2B5EF4-FFF2-40B4-BE49-F238E27FC236}">
                <a16:creationId xmlns:a16="http://schemas.microsoft.com/office/drawing/2014/main" id="{52856FAB-285C-46B4-9AEF-5DF5B229062C}"/>
              </a:ext>
            </a:extLst>
          </p:cNvPr>
          <p:cNvSpPr/>
          <p:nvPr/>
        </p:nvSpPr>
        <p:spPr>
          <a:xfrm rot="5400000">
            <a:off x="9043314" y="453312"/>
            <a:ext cx="120957" cy="4250955"/>
          </a:xfrm>
          <a:prstGeom prst="leftBracket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ヒラギノ角ゴ Pro W3" charset="-128"/>
              <a:cs typeface="+mn-cs"/>
            </a:endParaRPr>
          </a:p>
        </p:txBody>
      </p:sp>
      <p:sp>
        <p:nvSpPr>
          <p:cNvPr id="101" name="Left Bracket 100">
            <a:extLst>
              <a:ext uri="{FF2B5EF4-FFF2-40B4-BE49-F238E27FC236}">
                <a16:creationId xmlns:a16="http://schemas.microsoft.com/office/drawing/2014/main" id="{633888AA-AB03-42F2-8A4B-33BD2587BF6C}"/>
              </a:ext>
            </a:extLst>
          </p:cNvPr>
          <p:cNvSpPr/>
          <p:nvPr/>
        </p:nvSpPr>
        <p:spPr>
          <a:xfrm rot="5400000">
            <a:off x="3430567" y="-61729"/>
            <a:ext cx="185406" cy="5359649"/>
          </a:xfrm>
          <a:prstGeom prst="leftBracket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ヒラギノ角ゴ Pro W3" charset="-128"/>
              <a:cs typeface="+mn-cs"/>
            </a:endParaRPr>
          </a:p>
        </p:txBody>
      </p:sp>
      <p:cxnSp>
        <p:nvCxnSpPr>
          <p:cNvPr id="102" name="Straight Arrow Connector 29">
            <a:extLst>
              <a:ext uri="{FF2B5EF4-FFF2-40B4-BE49-F238E27FC236}">
                <a16:creationId xmlns:a16="http://schemas.microsoft.com/office/drawing/2014/main" id="{D2ED5AFD-130D-44BD-B83D-AE43B20D8A11}"/>
              </a:ext>
            </a:extLst>
          </p:cNvPr>
          <p:cNvCxnSpPr>
            <a:cxnSpLocks noChangeShapeType="1"/>
            <a:stCxn id="85" idx="2"/>
            <a:endCxn id="101" idx="1"/>
          </p:cNvCxnSpPr>
          <p:nvPr/>
        </p:nvCxnSpPr>
        <p:spPr bwMode="auto">
          <a:xfrm>
            <a:off x="3523270" y="2275812"/>
            <a:ext cx="0" cy="249581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785A9B0-EA3B-447E-803E-37250B6900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361788" y="2291574"/>
            <a:ext cx="0" cy="218056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8" name="TextBox 3">
            <a:extLst>
              <a:ext uri="{FF2B5EF4-FFF2-40B4-BE49-F238E27FC236}">
                <a16:creationId xmlns:a16="http://schemas.microsoft.com/office/drawing/2014/main" id="{5438DC1C-F09E-455C-A7C1-AEF18AB71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6303" y="3831129"/>
            <a:ext cx="10786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1pPr>
            <a:lvl2pPr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itchFamily="18" charset="0"/>
              <a:buChar char="–"/>
              <a:defRPr sz="2400"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2pPr>
            <a:lvl3pPr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3pPr>
            <a:lvl4pPr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itchFamily="18" charset="0"/>
              <a:buChar char="–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4pPr>
            <a:lvl5pPr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14949">
                    <a:lumMod val="50000"/>
                  </a:srgbClr>
                </a:solidFill>
                <a:effectLst/>
                <a:uLnTx/>
                <a:uFillTx/>
                <a:latin typeface="Calibri"/>
                <a:ea typeface="ヒラギノ角ゴ Pro W3" charset="-128"/>
                <a:cs typeface="+mn-cs"/>
              </a:rPr>
              <a:t>Pembrolizumab+ Ramucirumab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14949">
                    <a:lumMod val="50000"/>
                  </a:srgbClr>
                </a:solidFill>
                <a:effectLst/>
                <a:uLnTx/>
                <a:uFillTx/>
                <a:latin typeface="Calibri"/>
                <a:ea typeface="ヒラギノ角ゴ Pro W3" charset="-128"/>
                <a:cs typeface="+mn-cs"/>
              </a:rPr>
              <a:t>vs. SoC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B999149-9D50-4EA3-A25D-B3CDE8E078ED}"/>
              </a:ext>
            </a:extLst>
          </p:cNvPr>
          <p:cNvSpPr txBox="1"/>
          <p:nvPr/>
        </p:nvSpPr>
        <p:spPr>
          <a:xfrm>
            <a:off x="9853888" y="3131903"/>
            <a:ext cx="678691" cy="492443"/>
          </a:xfrm>
          <a:prstGeom prst="rect">
            <a:avLst/>
          </a:prstGeom>
          <a:solidFill>
            <a:srgbClr val="92D050"/>
          </a:solidFill>
          <a:ln w="12700"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S1800A</a:t>
            </a:r>
            <a:r>
              <a:rPr kumimoji="0" lang="en-US" sz="1000" b="0" i="0" u="sng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#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Checkpoint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Refractory</a:t>
            </a:r>
          </a:p>
        </p:txBody>
      </p:sp>
      <p:sp>
        <p:nvSpPr>
          <p:cNvPr id="121" name="TextBox 2">
            <a:extLst>
              <a:ext uri="{FF2B5EF4-FFF2-40B4-BE49-F238E27FC236}">
                <a16:creationId xmlns:a16="http://schemas.microsoft.com/office/drawing/2014/main" id="{B1F43BC9-313C-48F2-9C90-11786C8E2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224" y="3160779"/>
            <a:ext cx="800220" cy="40011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S1900A</a:t>
            </a:r>
            <a:r>
              <a:rPr kumimoji="0" lang="en-US" sz="1000" b="0" i="0" u="sng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#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LOH/BRCA+</a:t>
            </a:r>
          </a:p>
        </p:txBody>
      </p:sp>
      <p:sp>
        <p:nvSpPr>
          <p:cNvPr id="122" name="TextBox 62">
            <a:extLst>
              <a:ext uri="{FF2B5EF4-FFF2-40B4-BE49-F238E27FC236}">
                <a16:creationId xmlns:a16="http://schemas.microsoft.com/office/drawing/2014/main" id="{6650CA78-3A08-42CA-9C80-24F738B04B77}"/>
              </a:ext>
            </a:extLst>
          </p:cNvPr>
          <p:cNvSpPr txBox="1"/>
          <p:nvPr/>
        </p:nvSpPr>
        <p:spPr>
          <a:xfrm>
            <a:off x="3327401" y="3812728"/>
            <a:ext cx="718466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1494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Rucaparib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51494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006349B-AD59-422A-A6BE-4D2E1086A0B3}"/>
              </a:ext>
            </a:extLst>
          </p:cNvPr>
          <p:cNvSpPr txBox="1"/>
          <p:nvPr/>
        </p:nvSpPr>
        <p:spPr>
          <a:xfrm>
            <a:off x="3297100" y="2780083"/>
            <a:ext cx="7936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TextBox 2">
            <a:extLst>
              <a:ext uri="{FF2B5EF4-FFF2-40B4-BE49-F238E27FC236}">
                <a16:creationId xmlns:a16="http://schemas.microsoft.com/office/drawing/2014/main" id="{A5761BDD-68A9-4E6C-A8F6-514DDB094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8680" y="831993"/>
            <a:ext cx="1910188" cy="261610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Screening Protocols</a:t>
            </a:r>
            <a:r>
              <a:rPr kumimoji="0" lang="en-US" sz="11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*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charset="-128"/>
              <a:cs typeface="+mn-cs"/>
            </a:endParaRPr>
          </a:p>
        </p:txBody>
      </p:sp>
      <p:sp>
        <p:nvSpPr>
          <p:cNvPr id="127" name="Right Triangle 126">
            <a:extLst>
              <a:ext uri="{FF2B5EF4-FFF2-40B4-BE49-F238E27FC236}">
                <a16:creationId xmlns:a16="http://schemas.microsoft.com/office/drawing/2014/main" id="{A744E522-CD82-4734-BCFA-EBD880633173}"/>
              </a:ext>
            </a:extLst>
          </p:cNvPr>
          <p:cNvSpPr/>
          <p:nvPr/>
        </p:nvSpPr>
        <p:spPr>
          <a:xfrm flipH="1">
            <a:off x="5493162" y="1108404"/>
            <a:ext cx="1869919" cy="283548"/>
          </a:xfrm>
          <a:prstGeom prst="rtTriangle">
            <a:avLst/>
          </a:prstGeom>
          <a:solidFill>
            <a:srgbClr val="92D050"/>
          </a:solidFill>
          <a:ln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ight Triangle 127">
            <a:extLst>
              <a:ext uri="{FF2B5EF4-FFF2-40B4-BE49-F238E27FC236}">
                <a16:creationId xmlns:a16="http://schemas.microsoft.com/office/drawing/2014/main" id="{780C0D9C-FE77-4B5E-A7F8-C0AAAB6FABE7}"/>
              </a:ext>
            </a:extLst>
          </p:cNvPr>
          <p:cNvSpPr/>
          <p:nvPr/>
        </p:nvSpPr>
        <p:spPr>
          <a:xfrm rot="10800000" flipH="1">
            <a:off x="5458679" y="1100431"/>
            <a:ext cx="1847387" cy="283548"/>
          </a:xfrm>
          <a:prstGeom prst="rtTriangle">
            <a:avLst/>
          </a:prstGeom>
          <a:solidFill>
            <a:srgbClr val="000099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14A0C10-289E-47EB-9407-EF0BBBF05819}"/>
              </a:ext>
            </a:extLst>
          </p:cNvPr>
          <p:cNvSpPr txBox="1"/>
          <p:nvPr/>
        </p:nvSpPr>
        <p:spPr>
          <a:xfrm>
            <a:off x="5356388" y="1090214"/>
            <a:ext cx="61587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S1400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25FDADB-FB65-466C-BD4F-5259D122AC83}"/>
              </a:ext>
            </a:extLst>
          </p:cNvPr>
          <p:cNvSpPr txBox="1"/>
          <p:nvPr/>
        </p:nvSpPr>
        <p:spPr>
          <a:xfrm>
            <a:off x="6456887" y="1180267"/>
            <a:ext cx="93191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LUNGMAP</a:t>
            </a:r>
            <a:endParaRPr kumimoji="0" lang="en-US" sz="1000" b="1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94F3588-9C77-4CA7-AF27-7D2111B65D97}"/>
              </a:ext>
            </a:extLst>
          </p:cNvPr>
          <p:cNvSpPr txBox="1"/>
          <p:nvPr/>
        </p:nvSpPr>
        <p:spPr>
          <a:xfrm>
            <a:off x="9825188" y="2772337"/>
            <a:ext cx="79368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BF8F340-096B-476E-8B02-DFC3508C30F9}"/>
              </a:ext>
            </a:extLst>
          </p:cNvPr>
          <p:cNvSpPr txBox="1"/>
          <p:nvPr/>
        </p:nvSpPr>
        <p:spPr>
          <a:xfrm>
            <a:off x="8593688" y="2694831"/>
            <a:ext cx="10242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 Closed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Cohort 1 –02/22/19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Cohort 2 –05/15/19</a:t>
            </a:r>
          </a:p>
        </p:txBody>
      </p:sp>
      <p:sp>
        <p:nvSpPr>
          <p:cNvPr id="137" name="TextBox 2">
            <a:extLst>
              <a:ext uri="{FF2B5EF4-FFF2-40B4-BE49-F238E27FC236}">
                <a16:creationId xmlns:a16="http://schemas.microsoft.com/office/drawing/2014/main" id="{652AA9F1-B3EC-41BF-A445-ABCD06FD5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1" y="3160779"/>
            <a:ext cx="713979" cy="400110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ysDash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S1900B</a:t>
            </a:r>
            <a:r>
              <a:rPr kumimoji="0" lang="en-US" sz="1000" b="0" i="0" u="sng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#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RET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fus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 +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5A93D55-A812-4427-9DA0-6388F83E3CDD}"/>
              </a:ext>
            </a:extLst>
          </p:cNvPr>
          <p:cNvSpPr txBox="1"/>
          <p:nvPr/>
        </p:nvSpPr>
        <p:spPr>
          <a:xfrm>
            <a:off x="4114441" y="2780083"/>
            <a:ext cx="7936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Anticipated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Q3 2019</a:t>
            </a:r>
          </a:p>
        </p:txBody>
      </p: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086A687F-3863-43FE-9543-C142087B59C4}"/>
              </a:ext>
            </a:extLst>
          </p:cNvPr>
          <p:cNvCxnSpPr>
            <a:cxnSpLocks noChangeShapeType="1"/>
            <a:stCxn id="137" idx="2"/>
            <a:endCxn id="140" idx="0"/>
          </p:cNvCxnSpPr>
          <p:nvPr/>
        </p:nvCxnSpPr>
        <p:spPr bwMode="auto">
          <a:xfrm>
            <a:off x="4513351" y="3560889"/>
            <a:ext cx="1362" cy="258472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0" name="TextBox 62">
            <a:extLst>
              <a:ext uri="{FF2B5EF4-FFF2-40B4-BE49-F238E27FC236}">
                <a16:creationId xmlns:a16="http://schemas.microsoft.com/office/drawing/2014/main" id="{4A7A32E5-64CD-40D1-94BE-5D9681CF18EB}"/>
              </a:ext>
            </a:extLst>
          </p:cNvPr>
          <p:cNvSpPr txBox="1"/>
          <p:nvPr/>
        </p:nvSpPr>
        <p:spPr>
          <a:xfrm>
            <a:off x="4155480" y="3819361"/>
            <a:ext cx="718466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1494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LOXO-292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51494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TextBox 2">
            <a:extLst>
              <a:ext uri="{FF2B5EF4-FFF2-40B4-BE49-F238E27FC236}">
                <a16:creationId xmlns:a16="http://schemas.microsoft.com/office/drawing/2014/main" id="{7236726F-A119-4451-AEDE-A2493AE9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807" y="3160779"/>
            <a:ext cx="759519" cy="553998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ysDash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S1900C</a:t>
            </a:r>
            <a:r>
              <a:rPr kumimoji="0" lang="en-US" sz="1000" b="0" i="0" u="sng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#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>
                <a:latin typeface="Calibri" panose="020F0502020204030204"/>
                <a:ea typeface="ヒラギノ角ゴ Pro W3" charset="-128"/>
              </a:rPr>
              <a:t>STK11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+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mut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ヒラギノ角ゴ Pro W3" charset="-128"/>
              <a:cs typeface="+mn-cs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99874CA-5927-4CB5-B193-592F8D3BE942}"/>
              </a:ext>
            </a:extLst>
          </p:cNvPr>
          <p:cNvSpPr txBox="1"/>
          <p:nvPr/>
        </p:nvSpPr>
        <p:spPr>
          <a:xfrm>
            <a:off x="4915026" y="2780083"/>
            <a:ext cx="7936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Anticipated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Q4 2019</a:t>
            </a:r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4B9634C1-EBE0-4816-9FDD-E20BF756A894}"/>
              </a:ext>
            </a:extLst>
          </p:cNvPr>
          <p:cNvCxnSpPr>
            <a:cxnSpLocks noChangeShapeType="1"/>
            <a:stCxn id="141" idx="2"/>
            <a:endCxn id="144" idx="0"/>
          </p:cNvCxnSpPr>
          <p:nvPr/>
        </p:nvCxnSpPr>
        <p:spPr bwMode="auto">
          <a:xfrm>
            <a:off x="5310567" y="3714777"/>
            <a:ext cx="1174" cy="165087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4" name="TextBox 62">
            <a:extLst>
              <a:ext uri="{FF2B5EF4-FFF2-40B4-BE49-F238E27FC236}">
                <a16:creationId xmlns:a16="http://schemas.microsoft.com/office/drawing/2014/main" id="{84FD0FE3-2746-4887-9370-2C35185596C1}"/>
              </a:ext>
            </a:extLst>
          </p:cNvPr>
          <p:cNvSpPr txBox="1"/>
          <p:nvPr/>
        </p:nvSpPr>
        <p:spPr>
          <a:xfrm>
            <a:off x="4895601" y="3879864"/>
            <a:ext cx="832279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1494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Talazoparib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1494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Avelumab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30A4AB36-18A1-4CA8-9139-2BDA2BE0F7DB}"/>
              </a:ext>
            </a:extLst>
          </p:cNvPr>
          <p:cNvGrpSpPr/>
          <p:nvPr/>
        </p:nvGrpSpPr>
        <p:grpSpPr>
          <a:xfrm>
            <a:off x="575202" y="818331"/>
            <a:ext cx="1514283" cy="1384054"/>
            <a:chOff x="1410621" y="1119701"/>
            <a:chExt cx="1514283" cy="1384054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6890D942-2FB0-40F5-AF7F-E44D496CE740}"/>
                </a:ext>
              </a:extLst>
            </p:cNvPr>
            <p:cNvSpPr/>
            <p:nvPr/>
          </p:nvSpPr>
          <p:spPr>
            <a:xfrm>
              <a:off x="1410621" y="1698991"/>
              <a:ext cx="221861" cy="21101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C1F4B7B0-F764-4293-87D6-13E7C9FCB385}"/>
                </a:ext>
              </a:extLst>
            </p:cNvPr>
            <p:cNvSpPr/>
            <p:nvPr/>
          </p:nvSpPr>
          <p:spPr>
            <a:xfrm>
              <a:off x="1414628" y="1137304"/>
              <a:ext cx="221861" cy="21101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8EA95E4F-AEE4-4660-BB88-87447A2C7E90}"/>
                </a:ext>
              </a:extLst>
            </p:cNvPr>
            <p:cNvSpPr/>
            <p:nvPr/>
          </p:nvSpPr>
          <p:spPr>
            <a:xfrm>
              <a:off x="1410621" y="1982079"/>
              <a:ext cx="221861" cy="211015"/>
            </a:xfrm>
            <a:prstGeom prst="rect">
              <a:avLst/>
            </a:prstGeom>
            <a:solidFill>
              <a:srgbClr val="000099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F9D3783B-764B-4618-9E2E-E5FFF5B87596}"/>
                </a:ext>
              </a:extLst>
            </p:cNvPr>
            <p:cNvSpPr/>
            <p:nvPr/>
          </p:nvSpPr>
          <p:spPr>
            <a:xfrm>
              <a:off x="1410621" y="2292740"/>
              <a:ext cx="221861" cy="21101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8CE9CD12-AED0-46B6-9132-9E2B69125776}"/>
                </a:ext>
              </a:extLst>
            </p:cNvPr>
            <p:cNvSpPr txBox="1"/>
            <p:nvPr/>
          </p:nvSpPr>
          <p:spPr>
            <a:xfrm>
              <a:off x="1649281" y="1119701"/>
              <a:ext cx="1148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Actively Accruing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F52EF936-4909-4F82-91A3-67D2927399A2}"/>
                </a:ext>
              </a:extLst>
            </p:cNvPr>
            <p:cNvSpPr txBox="1"/>
            <p:nvPr/>
          </p:nvSpPr>
          <p:spPr>
            <a:xfrm>
              <a:off x="1648931" y="1681387"/>
              <a:ext cx="10336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Development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536E5352-99A3-4F8B-83F2-037DCEF8F00B}"/>
                </a:ext>
              </a:extLst>
            </p:cNvPr>
            <p:cNvSpPr txBox="1"/>
            <p:nvPr/>
          </p:nvSpPr>
          <p:spPr>
            <a:xfrm>
              <a:off x="1573725" y="1982078"/>
              <a:ext cx="12632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Completed/Closed</a:t>
              </a: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A507918C-6AF9-42B4-983E-D68B99891698}"/>
                </a:ext>
              </a:extLst>
            </p:cNvPr>
            <p:cNvSpPr/>
            <p:nvPr/>
          </p:nvSpPr>
          <p:spPr>
            <a:xfrm>
              <a:off x="1418233" y="1422776"/>
              <a:ext cx="221861" cy="211015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B0F3367E-DA8E-4141-BD74-E3F6D494A1A2}"/>
                </a:ext>
              </a:extLst>
            </p:cNvPr>
            <p:cNvSpPr txBox="1"/>
            <p:nvPr/>
          </p:nvSpPr>
          <p:spPr>
            <a:xfrm>
              <a:off x="1652888" y="1402843"/>
              <a:ext cx="12720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Temporary Closure</a:t>
              </a:r>
            </a:p>
          </p:txBody>
        </p:sp>
      </p:grpSp>
      <p:sp>
        <p:nvSpPr>
          <p:cNvPr id="220" name="TextBox 2">
            <a:extLst>
              <a:ext uri="{FF2B5EF4-FFF2-40B4-BE49-F238E27FC236}">
                <a16:creationId xmlns:a16="http://schemas.microsoft.com/office/drawing/2014/main" id="{D4200F9E-E00A-4105-9C9A-E46D192DC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784" y="3167248"/>
            <a:ext cx="792763" cy="353943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ysDash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S1900D</a:t>
            </a:r>
            <a:r>
              <a:rPr kumimoji="0" lang="en-US" sz="1000" b="0" i="0" u="sng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#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NFE</a:t>
            </a:r>
            <a:r>
              <a:rPr kumimoji="0" lang="en-US" sz="700" b="0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2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L</a:t>
            </a:r>
            <a:r>
              <a:rPr kumimoji="0" lang="en-US" sz="700" b="0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2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/KEAP1+ 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7704B601-50B7-49E5-ACFF-00945445F986}"/>
              </a:ext>
            </a:extLst>
          </p:cNvPr>
          <p:cNvSpPr txBox="1"/>
          <p:nvPr/>
        </p:nvSpPr>
        <p:spPr>
          <a:xfrm>
            <a:off x="5694350" y="2785752"/>
            <a:ext cx="7936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Anticipated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Q1 2020</a:t>
            </a:r>
          </a:p>
        </p:txBody>
      </p: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6DCD46C2-6BD6-41EE-B22A-249DF2B9BA6B}"/>
              </a:ext>
            </a:extLst>
          </p:cNvPr>
          <p:cNvCxnSpPr>
            <a:cxnSpLocks noChangeShapeType="1"/>
            <a:stCxn id="220" idx="2"/>
            <a:endCxn id="223" idx="0"/>
          </p:cNvCxnSpPr>
          <p:nvPr/>
        </p:nvCxnSpPr>
        <p:spPr bwMode="auto">
          <a:xfrm flipH="1">
            <a:off x="6137969" y="3577786"/>
            <a:ext cx="2197" cy="234942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3" name="TextBox 62">
            <a:extLst>
              <a:ext uri="{FF2B5EF4-FFF2-40B4-BE49-F238E27FC236}">
                <a16:creationId xmlns:a16="http://schemas.microsoft.com/office/drawing/2014/main" id="{482DEC27-9E90-4D56-9A11-99AF2AD5FC43}"/>
              </a:ext>
            </a:extLst>
          </p:cNvPr>
          <p:cNvSpPr txBox="1"/>
          <p:nvPr/>
        </p:nvSpPr>
        <p:spPr>
          <a:xfrm>
            <a:off x="5743784" y="3812728"/>
            <a:ext cx="788369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1494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TAK228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1494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paclitaxel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1494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vs. SoC </a:t>
            </a:r>
          </a:p>
        </p:txBody>
      </p:sp>
      <p:sp>
        <p:nvSpPr>
          <p:cNvPr id="147" name="TextBox 2">
            <a:extLst>
              <a:ext uri="{FF2B5EF4-FFF2-40B4-BE49-F238E27FC236}">
                <a16:creationId xmlns:a16="http://schemas.microsoft.com/office/drawing/2014/main" id="{AD35E482-8972-484B-836C-E000F5E0D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1459" y="3133508"/>
            <a:ext cx="1531252" cy="861774"/>
          </a:xfrm>
          <a:prstGeom prst="rect">
            <a:avLst/>
          </a:prstGeom>
          <a:solidFill>
            <a:srgbClr val="000099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ICI Naïve: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S1400A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:	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Durvalumab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S1400I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: 	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Nivo+Ipi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 V.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Nivo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</a:b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ICI Refractory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:</a:t>
            </a:r>
          </a:p>
        </p:txBody>
      </p:sp>
      <p:sp>
        <p:nvSpPr>
          <p:cNvPr id="148" name="TextBox 3">
            <a:extLst>
              <a:ext uri="{FF2B5EF4-FFF2-40B4-BE49-F238E27FC236}">
                <a16:creationId xmlns:a16="http://schemas.microsoft.com/office/drawing/2014/main" id="{941C5C56-ED91-4455-A280-1A9FBCA98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3115" y="3812728"/>
            <a:ext cx="10786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1pPr>
            <a:lvl2pPr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itchFamily="18" charset="0"/>
              <a:buChar char="–"/>
              <a:defRPr sz="2400"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2pPr>
            <a:lvl3pPr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3pPr>
            <a:lvl4pPr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itchFamily="18" charset="0"/>
              <a:buChar char="–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4pPr>
            <a:lvl5pPr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ヒラギノ角ゴ Pro W3" charset="-128"/>
                <a:cs typeface="+mn-cs"/>
              </a:rPr>
              <a:t>PD-L1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ヒラギノ角ゴ Pro W3" charset="-128"/>
                <a:cs typeface="+mn-cs"/>
              </a:rPr>
              <a:t>inh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ヒラギノ角ゴ Pro W3" charset="-128"/>
                <a:cs typeface="+mn-cs"/>
              </a:rPr>
              <a:t> + anti-TIM-3 </a:t>
            </a:r>
            <a:r>
              <a:rPr kumimoji="0" lang="en-US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ヒラギノ角ゴ Pro W3" charset="-128"/>
                <a:cs typeface="+mn-cs"/>
              </a:rPr>
              <a:t>+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ヒラギノ角ゴ Pro W3" charset="-128"/>
                <a:cs typeface="+mn-cs"/>
              </a:rPr>
              <a:t> PARP Inhibitor</a:t>
            </a: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-128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8BE439A5-7E4C-49A7-BBA8-27B3FA0026B7}"/>
              </a:ext>
            </a:extLst>
          </p:cNvPr>
          <p:cNvSpPr txBox="1"/>
          <p:nvPr/>
        </p:nvSpPr>
        <p:spPr>
          <a:xfrm>
            <a:off x="10863562" y="3116823"/>
            <a:ext cx="678691" cy="492443"/>
          </a:xfrm>
          <a:prstGeom prst="rect">
            <a:avLst/>
          </a:prstGeom>
          <a:solidFill>
            <a:srgbClr val="00B0F0"/>
          </a:solidFill>
          <a:ln w="12700"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S1800B</a:t>
            </a:r>
            <a:r>
              <a:rPr kumimoji="0" lang="en-US" sz="1000" b="0" i="0" u="sng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#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Checkpoint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Refractory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1961A4A5-04F0-44FA-9497-4B94A31820AA}"/>
              </a:ext>
            </a:extLst>
          </p:cNvPr>
          <p:cNvSpPr txBox="1"/>
          <p:nvPr/>
        </p:nvSpPr>
        <p:spPr>
          <a:xfrm>
            <a:off x="10797364" y="2764645"/>
            <a:ext cx="7936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Anticipated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Q1 2020</a:t>
            </a: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87962AB4-19C4-46A5-A7B0-881914C3DA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202907" y="3630256"/>
            <a:ext cx="7500" cy="196860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99FE43-0447-4967-B4C5-FE725D963ECA}"/>
              </a:ext>
            </a:extLst>
          </p:cNvPr>
          <p:cNvSpPr txBox="1"/>
          <p:nvPr/>
        </p:nvSpPr>
        <p:spPr>
          <a:xfrm flipH="1">
            <a:off x="1162250" y="2895583"/>
            <a:ext cx="1412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Closed/Completed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82CED074-67EE-4597-9F9A-690BFC113016}"/>
              </a:ext>
            </a:extLst>
          </p:cNvPr>
          <p:cNvSpPr txBox="1"/>
          <p:nvPr/>
        </p:nvSpPr>
        <p:spPr>
          <a:xfrm flipH="1">
            <a:off x="6974321" y="2903605"/>
            <a:ext cx="1412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Closed/Completed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C77085-BBF9-4344-8066-7D180DFCFE07}"/>
              </a:ext>
            </a:extLst>
          </p:cNvPr>
          <p:cNvSpPr/>
          <p:nvPr/>
        </p:nvSpPr>
        <p:spPr>
          <a:xfrm>
            <a:off x="509487" y="1958203"/>
            <a:ext cx="307571" cy="40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stCxn id="127" idx="3"/>
          </p:cNvCxnSpPr>
          <p:nvPr/>
        </p:nvCxnSpPr>
        <p:spPr>
          <a:xfrm>
            <a:off x="6428121" y="1391952"/>
            <a:ext cx="0" cy="120921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Left Bracket 82">
            <a:extLst>
              <a:ext uri="{FF2B5EF4-FFF2-40B4-BE49-F238E27FC236}">
                <a16:creationId xmlns:a16="http://schemas.microsoft.com/office/drawing/2014/main" id="{633888AA-AB03-42F2-8A4B-33BD2587BF6C}"/>
              </a:ext>
            </a:extLst>
          </p:cNvPr>
          <p:cNvSpPr/>
          <p:nvPr/>
        </p:nvSpPr>
        <p:spPr>
          <a:xfrm rot="5400000">
            <a:off x="6339911" y="-1268878"/>
            <a:ext cx="217312" cy="5826441"/>
          </a:xfrm>
          <a:prstGeom prst="leftBracket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olid"/>
            <a:headEnd type="arrow" w="sm" len="sm"/>
            <a:tailEnd type="arrow" w="sm" len="sm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ヒラギノ角ゴ Pro W3" charset="-128"/>
              <a:cs typeface="+mn-cs"/>
            </a:endParaRPr>
          </a:p>
        </p:txBody>
      </p:sp>
      <p:sp>
        <p:nvSpPr>
          <p:cNvPr id="62" name="Slide Number Placeholder 3">
            <a:extLst>
              <a:ext uri="{FF2B5EF4-FFF2-40B4-BE49-F238E27FC236}">
                <a16:creationId xmlns:a16="http://schemas.microsoft.com/office/drawing/2014/main" id="{A00D6090-DF08-405E-AED4-3ED45D7F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896" y="6407275"/>
            <a:ext cx="867182" cy="365125"/>
          </a:xfrm>
        </p:spPr>
        <p:txBody>
          <a:bodyPr/>
          <a:lstStyle/>
          <a:p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Slide </a:t>
            </a:r>
            <a:fld id="{629637A9-119A-49DA-BD12-AAC58B377D80}" type="slidenum">
              <a:rPr lang="en-US" sz="105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6</a:t>
            </a:fld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2290BEB-EEC7-41AA-9B96-9E1E07CEA6C4}"/>
              </a:ext>
            </a:extLst>
          </p:cNvPr>
          <p:cNvSpPr txBox="1"/>
          <p:nvPr/>
        </p:nvSpPr>
        <p:spPr>
          <a:xfrm>
            <a:off x="3590117" y="6078501"/>
            <a:ext cx="5095701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current sub-study status schema is available on CTSU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LUNGMAP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Education &amp; Promotion</a:t>
            </a:r>
          </a:p>
        </p:txBody>
      </p:sp>
      <p:cxnSp>
        <p:nvCxnSpPr>
          <p:cNvPr id="63" name="Straight Arrow Connector 33">
            <a:extLst>
              <a:ext uri="{FF2B5EF4-FFF2-40B4-BE49-F238E27FC236}">
                <a16:creationId xmlns:a16="http://schemas.microsoft.com/office/drawing/2014/main" id="{C76E28DB-7050-4398-8B85-CE376D30492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210772" y="3641394"/>
            <a:ext cx="491" cy="187585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4" name="Straight Arrow Connector 33">
            <a:extLst>
              <a:ext uri="{FF2B5EF4-FFF2-40B4-BE49-F238E27FC236}">
                <a16:creationId xmlns:a16="http://schemas.microsoft.com/office/drawing/2014/main" id="{77F959BE-2400-494B-B717-9DFA244987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83088" y="3580443"/>
            <a:ext cx="491" cy="187585"/>
          </a:xfrm>
          <a:prstGeom prst="straightConnector1">
            <a:avLst/>
          </a:prstGeom>
          <a:noFill/>
          <a:ln w="28575" algn="ctr">
            <a:solidFill>
              <a:schemeClr val="bg2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87069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37BAB-42D5-4217-BEBA-D491000EB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Sub-Study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40B87-2CC7-4D03-B560-B82F9EC931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2" y="1542246"/>
            <a:ext cx="5183700" cy="433239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070C0"/>
                </a:solidFill>
              </a:rPr>
              <a:t>Non-Match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400" b="1" u="sng" dirty="0"/>
              <a:t>S1400F</a:t>
            </a:r>
            <a:r>
              <a:rPr lang="en-US" sz="2400" dirty="0"/>
              <a:t> (MEDI4736 + </a:t>
            </a:r>
            <a:r>
              <a:rPr lang="en-US" sz="2400" dirty="0" err="1"/>
              <a:t>tremelimumab</a:t>
            </a:r>
            <a:r>
              <a:rPr lang="en-US" sz="2400" dirty="0"/>
              <a:t>)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Opened 10/2/17. Cohort 1 (acquired resistance) &amp; Cohort 2 (primary resistance) temp closed to accrual 2/22/19 &amp; 5/15/19 while data matures for interim analysis.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64 patients enrolled 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400" dirty="0"/>
              <a:t>(30 acquired, 34 primary resistance)</a:t>
            </a:r>
            <a:r>
              <a:rPr lang="en-US" sz="2400" b="1" u="sng" dirty="0"/>
              <a:t> 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400" b="1" u="sng" dirty="0"/>
              <a:t>S1800A</a:t>
            </a:r>
            <a:r>
              <a:rPr lang="en-US" sz="2400" dirty="0"/>
              <a:t> </a:t>
            </a:r>
            <a:r>
              <a:rPr lang="en-US" sz="2200" dirty="0"/>
              <a:t>(ramucirumab + pembrolizumab v SOC)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Opened 5/17/19</a:t>
            </a:r>
            <a:endParaRPr lang="en-US" sz="2400" b="1" u="sng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6EDBEB-94E2-438D-B260-AF2DD1700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498" y="1542246"/>
            <a:ext cx="5269887" cy="433239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070C0"/>
                </a:solidFill>
              </a:rPr>
              <a:t>Biomarker-Driven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400" b="1" u="sng" dirty="0"/>
              <a:t>S1900A</a:t>
            </a:r>
            <a:r>
              <a:rPr lang="en-US" sz="2400" dirty="0"/>
              <a:t> (rucaparib)</a:t>
            </a:r>
            <a:endParaRPr lang="en-US" sz="2400" b="1" u="sng" dirty="0"/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Opened 1/28/19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17 patients assigned, 2 patients enrolled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600" dirty="0">
                <a:solidFill>
                  <a:srgbClr val="0070C0"/>
                </a:solidFill>
              </a:rPr>
              <a:t>Ancillary Studies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400" b="1" u="sng" dirty="0"/>
              <a:t>S1400GEN 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Opened 2/5/18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174 patient surveys and 30 PI surveys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Expected closure end of June</a:t>
            </a:r>
          </a:p>
          <a:p>
            <a:pPr marL="225425" lvl="1" indent="-225425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3AFB3-E26A-4F24-8E2C-F0E960886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49CFA-5B43-4177-B8C8-0AAF77784B41}"/>
              </a:ext>
            </a:extLst>
          </p:cNvPr>
          <p:cNvSpPr txBox="1"/>
          <p:nvPr/>
        </p:nvSpPr>
        <p:spPr>
          <a:xfrm>
            <a:off x="9576262" y="660198"/>
            <a:ext cx="1579418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Accrual as of 5/17/19</a:t>
            </a:r>
          </a:p>
        </p:txBody>
      </p:sp>
    </p:spTree>
    <p:extLst>
      <p:ext uri="{BB962C8B-B14F-4D97-AF65-F5344CB8AC3E}">
        <p14:creationId xmlns:p14="http://schemas.microsoft.com/office/powerpoint/2010/main" val="2302211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D44389-A118-4201-B124-AB4E69C9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Anticipated Future Studies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7A55B7-4B74-4178-844B-B014E785E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090" y="1642532"/>
            <a:ext cx="5183700" cy="4453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0070C0"/>
                </a:solidFill>
              </a:rPr>
              <a:t>Sub-Study </a:t>
            </a:r>
            <a:r>
              <a:rPr lang="en-US" sz="2200" b="1" u="sng" dirty="0">
                <a:solidFill>
                  <a:srgbClr val="0070C0"/>
                </a:solidFill>
              </a:rPr>
              <a:t>Protocols</a:t>
            </a:r>
            <a:r>
              <a:rPr lang="en-US" sz="2200" b="1" dirty="0">
                <a:solidFill>
                  <a:srgbClr val="0070C0"/>
                </a:solidFill>
              </a:rPr>
              <a:t> in Development</a:t>
            </a:r>
          </a:p>
          <a:p>
            <a:pPr marL="0" indent="0">
              <a:buNone/>
            </a:pPr>
            <a:r>
              <a:rPr lang="en-US" b="1" u="sng" dirty="0"/>
              <a:t>S1900B</a:t>
            </a:r>
            <a:r>
              <a:rPr lang="en-US" dirty="0"/>
              <a:t> (LOXO-292)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Biomarker-Driven, all NSCLC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RET fusion-positive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Anticipated Q3 2019</a:t>
            </a:r>
          </a:p>
          <a:p>
            <a:pPr marL="0" indent="0">
              <a:buNone/>
            </a:pPr>
            <a:r>
              <a:rPr lang="en-US" b="1" u="sng" dirty="0"/>
              <a:t>S1900C</a:t>
            </a:r>
            <a:r>
              <a:rPr lang="en-US" dirty="0"/>
              <a:t> (</a:t>
            </a:r>
            <a:r>
              <a:rPr lang="en-US" dirty="0" err="1"/>
              <a:t>talazoparib</a:t>
            </a:r>
            <a:r>
              <a:rPr lang="en-US" dirty="0"/>
              <a:t> + </a:t>
            </a:r>
            <a:r>
              <a:rPr lang="en-US" dirty="0" err="1"/>
              <a:t>avelumab</a:t>
            </a:r>
            <a:r>
              <a:rPr lang="en-US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Biomarker-Driven, non-squamous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STK11 mutated tumors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Anticipated Q4 2019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CDD8DE-C46B-406E-98BE-D4FE88BDE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5793" y="1642532"/>
            <a:ext cx="5269887" cy="4453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0070C0"/>
                </a:solidFill>
              </a:rPr>
              <a:t>Sub-Study </a:t>
            </a:r>
            <a:r>
              <a:rPr lang="en-US" sz="2200" b="1" u="sng" dirty="0">
                <a:solidFill>
                  <a:srgbClr val="0070C0"/>
                </a:solidFill>
              </a:rPr>
              <a:t>Concepts</a:t>
            </a:r>
            <a:r>
              <a:rPr lang="en-US" sz="2200" b="1" dirty="0">
                <a:solidFill>
                  <a:srgbClr val="0070C0"/>
                </a:solidFill>
              </a:rPr>
              <a:t> in Development</a:t>
            </a:r>
          </a:p>
          <a:p>
            <a:pPr marL="0" indent="0">
              <a:buNone/>
            </a:pPr>
            <a:r>
              <a:rPr lang="en-US" b="1" u="sng" dirty="0"/>
              <a:t>S1900D</a:t>
            </a:r>
            <a:r>
              <a:rPr lang="en-US" dirty="0"/>
              <a:t> (TAK-228 + docetaxel v SOC)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Biomarker-Driven, squamous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NFE2L2 or KEAP1 positive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Anticipated Q1 2020</a:t>
            </a:r>
          </a:p>
          <a:p>
            <a:pPr marL="0" indent="0">
              <a:buNone/>
            </a:pPr>
            <a:r>
              <a:rPr lang="en-US" b="1" u="sng" dirty="0"/>
              <a:t>S1800B</a:t>
            </a:r>
            <a:r>
              <a:rPr lang="en-US" dirty="0"/>
              <a:t> (TSR-022/</a:t>
            </a:r>
            <a:r>
              <a:rPr lang="en-US" dirty="0" err="1"/>
              <a:t>dostarlimab</a:t>
            </a:r>
            <a:r>
              <a:rPr lang="en-US" dirty="0"/>
              <a:t>/niraparib)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Non-match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Anticipated Q1 2020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8EA90-C708-45ED-8F07-B05D550B0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471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8AAA4F-E049-4B40-B7E4-4CC09A0F76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Tissue Specifications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515F84D-3649-46DE-BD5C-0CEA019F93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Philip C. Mack, PhD</a:t>
            </a:r>
          </a:p>
          <a:p>
            <a:r>
              <a:rPr lang="en-US" dirty="0"/>
              <a:t>Lung-MAP Translational Medicine co-Chair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F87FA-3C69-4DBF-B4E0-DF9B13891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6480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1_NCI Blue">
  <a:themeElements>
    <a:clrScheme name="NCI Template 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CI Template Gree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CI Template 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Template 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Template 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Template 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Template 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Template 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trospect">
    <a:dk1>
      <a:sysClr val="windowText" lastClr="000000"/>
    </a:dk1>
    <a:lt1>
      <a:sysClr val="window" lastClr="FFFFFF"/>
    </a:lt1>
    <a:dk2>
      <a:srgbClr val="514949"/>
    </a:dk2>
    <a:lt2>
      <a:srgbClr val="E1E1DB"/>
    </a:lt2>
    <a:accent1>
      <a:srgbClr val="9DBFBE"/>
    </a:accent1>
    <a:accent2>
      <a:srgbClr val="DB8631"/>
    </a:accent2>
    <a:accent3>
      <a:srgbClr val="E3CC5A"/>
    </a:accent3>
    <a:accent4>
      <a:srgbClr val="ACADA8"/>
    </a:accent4>
    <a:accent5>
      <a:srgbClr val="927C61"/>
    </a:accent5>
    <a:accent6>
      <a:srgbClr val="B3B435"/>
    </a:accent6>
    <a:hlink>
      <a:srgbClr val="0000FF"/>
    </a:hlink>
    <a:folHlink>
      <a:srgbClr val="800080"/>
    </a:folHlink>
  </a:clrScheme>
  <a:fontScheme name="Retrospect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Retrospect">
    <a:fillStyleLst>
      <a:solidFill>
        <a:schemeClr val="phClr"/>
      </a:solidFill>
      <a:gradFill rotWithShape="1">
        <a:gsLst>
          <a:gs pos="0">
            <a:schemeClr val="phClr">
              <a:tint val="65000"/>
              <a:shade val="92000"/>
              <a:satMod val="130000"/>
            </a:schemeClr>
          </a:gs>
          <a:gs pos="45000">
            <a:schemeClr val="phClr">
              <a:tint val="60000"/>
              <a:shade val="99000"/>
              <a:satMod val="120000"/>
            </a:schemeClr>
          </a:gs>
          <a:gs pos="100000">
            <a:schemeClr val="phClr">
              <a:tint val="55000"/>
              <a:satMod val="14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shade val="85000"/>
              <a:satMod val="130000"/>
            </a:schemeClr>
          </a:gs>
          <a:gs pos="34000">
            <a:schemeClr val="phClr">
              <a:shade val="87000"/>
              <a:satMod val="125000"/>
            </a:schemeClr>
          </a:gs>
          <a:gs pos="70000">
            <a:schemeClr val="phClr">
              <a:tint val="100000"/>
              <a:shade val="90000"/>
              <a:satMod val="130000"/>
            </a:schemeClr>
          </a:gs>
          <a:gs pos="100000">
            <a:schemeClr val="phClr">
              <a:tint val="100000"/>
              <a:shade val="100000"/>
              <a:satMod val="110000"/>
            </a:schemeClr>
          </a:gs>
        </a:gsLst>
        <a:path path="circle">
          <a:fillToRect l="100000" t="100000" r="100000" b="100000"/>
        </a:path>
      </a:gradFill>
    </a:fillStyleLst>
    <a:lnStyleLst>
      <a:ln w="12700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</a:effectStyle>
      <a:effectStyle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a:effectStyle>
    </a:effectStyleLst>
    <a:bgFillStyleLst>
      <a:solidFill>
        <a:schemeClr val="phClr"/>
      </a:solidFill>
      <a:solidFill>
        <a:schemeClr val="phClr">
          <a:tint val="90000"/>
          <a:shade val="97000"/>
          <a:satMod val="130000"/>
        </a:schemeClr>
      </a:solidFill>
      <a:gradFill rotWithShape="1">
        <a:gsLst>
          <a:gs pos="0">
            <a:schemeClr val="phClr">
              <a:tint val="96000"/>
              <a:shade val="99000"/>
              <a:satMod val="140000"/>
            </a:schemeClr>
          </a:gs>
          <a:gs pos="65000">
            <a:schemeClr val="phClr">
              <a:tint val="100000"/>
              <a:shade val="80000"/>
              <a:satMod val="130000"/>
            </a:schemeClr>
          </a:gs>
          <a:gs pos="100000">
            <a:schemeClr val="phClr">
              <a:tint val="100000"/>
              <a:shade val="48000"/>
              <a:satMod val="120000"/>
            </a:schemeClr>
          </a:gs>
        </a:gsLst>
        <a:lin ang="162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9dab94b-f61e-445b-bf4d-5a6513d209d2">A2QN7SZZU2H6-21-7</_dlc_DocId>
    <_dlc_DocIdUrl xmlns="69dab94b-f61e-445b-bf4d-5a6513d209d2">
      <Url>https://thehopefoundationswog.sharepoint.com/sites/SWOG/S1400/_layouts/15/DocIdRedir.aspx?ID=A2QN7SZZU2H6-21-7</Url>
      <Description>A2QN7SZZU2H6-21-7</Description>
    </_dlc_DocIdUrl>
    <SharedWithUsers xmlns="2248488c-cf63-44fb-bd92-6fc8332c4fba">
      <UserInfo>
        <DisplayName>Crystal Miwa</DisplayName>
        <AccountId>18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9BF28C2E620F4FAB9669FC920A0674" ma:contentTypeVersion="3" ma:contentTypeDescription="Create a new document." ma:contentTypeScope="" ma:versionID="79d143170e963f5a2a2cd465dafcf6f3">
  <xsd:schema xmlns:xsd="http://www.w3.org/2001/XMLSchema" xmlns:xs="http://www.w3.org/2001/XMLSchema" xmlns:p="http://schemas.microsoft.com/office/2006/metadata/properties" xmlns:ns2="69dab94b-f61e-445b-bf4d-5a6513d209d2" xmlns:ns3="2248488c-cf63-44fb-bd92-6fc8332c4fba" targetNamespace="http://schemas.microsoft.com/office/2006/metadata/properties" ma:root="true" ma:fieldsID="06302fc41f82150538a4ef0b50e01999" ns2:_="" ns3:_="">
    <xsd:import namespace="69dab94b-f61e-445b-bf4d-5a6513d209d2"/>
    <xsd:import namespace="2248488c-cf63-44fb-bd92-6fc8332c4fb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ingHintHash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ab94b-f61e-445b-bf4d-5a6513d209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48488c-cf63-44fb-bd92-6fc8332c4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2" nillable="true" ma:displayName="Sharing Hint Hash" ma:internalName="SharingHintHash" ma:readOnly="true">
      <xsd:simpleType>
        <xsd:restriction base="dms:Text"/>
      </xsd:simple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9BE2DEB-71A4-408F-94D3-079DF478BA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7D5CB6-F5A8-4B7C-9EFA-F7E479B51CCC}">
  <ds:schemaRefs>
    <ds:schemaRef ds:uri="2248488c-cf63-44fb-bd92-6fc8332c4fba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69dab94b-f61e-445b-bf4d-5a6513d209d2"/>
  </ds:schemaRefs>
</ds:datastoreItem>
</file>

<file path=customXml/itemProps3.xml><?xml version="1.0" encoding="utf-8"?>
<ds:datastoreItem xmlns:ds="http://schemas.openxmlformats.org/officeDocument/2006/customXml" ds:itemID="{96AFA652-0687-424B-AC77-0C38F540DE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dab94b-f61e-445b-bf4d-5a6513d209d2"/>
    <ds:schemaRef ds:uri="2248488c-cf63-44fb-bd92-6fc8332c4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8FD633B-3B25-4C9E-A955-91B7E07B630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6387</TotalTime>
  <Words>2845</Words>
  <Application>Microsoft Office PowerPoint</Application>
  <PresentationFormat>Widescreen</PresentationFormat>
  <Paragraphs>523</Paragraphs>
  <Slides>45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65" baseType="lpstr">
      <vt:lpstr>MS PGothic</vt:lpstr>
      <vt:lpstr>MS PGothic</vt:lpstr>
      <vt:lpstr>Arial</vt:lpstr>
      <vt:lpstr>Arial Narrow</vt:lpstr>
      <vt:lpstr>Bradley Hand ITC</vt:lpstr>
      <vt:lpstr>Calibri</vt:lpstr>
      <vt:lpstr>Calibri Light</vt:lpstr>
      <vt:lpstr>Courier New</vt:lpstr>
      <vt:lpstr>Gill Sans</vt:lpstr>
      <vt:lpstr>Heiti SC Light</vt:lpstr>
      <vt:lpstr>Helvetica Neue Light</vt:lpstr>
      <vt:lpstr>SapientSansBold</vt:lpstr>
      <vt:lpstr>SapientSansRegular</vt:lpstr>
      <vt:lpstr>Times New Roman</vt:lpstr>
      <vt:lpstr>Verdana</vt:lpstr>
      <vt:lpstr>Wingdings</vt:lpstr>
      <vt:lpstr>ヒラギノ角ゴ Pro W3</vt:lpstr>
      <vt:lpstr>Retrospect</vt:lpstr>
      <vt:lpstr>1_NCI Blue</vt:lpstr>
      <vt:lpstr>Office Theme</vt:lpstr>
      <vt:lpstr>S1800A Webinar - Instructions to Attendees</vt:lpstr>
      <vt:lpstr>PowerPoint Presentation</vt:lpstr>
      <vt:lpstr>Agenda</vt:lpstr>
      <vt:lpstr>Study  Updates</vt:lpstr>
      <vt:lpstr>Where are we now?</vt:lpstr>
      <vt:lpstr>Current Lung-MAP Schema</vt:lpstr>
      <vt:lpstr>Current Sub-Study Status</vt:lpstr>
      <vt:lpstr>Anticipated Future Studies</vt:lpstr>
      <vt:lpstr>Tissue Specifications</vt:lpstr>
      <vt:lpstr>Tissue Requirements</vt:lpstr>
      <vt:lpstr>For Best Results – Use These Specifications</vt:lpstr>
      <vt:lpstr>For Best Results – Use These Specifications</vt:lpstr>
      <vt:lpstr>For Best Results – Use These Specifications</vt:lpstr>
      <vt:lpstr>Tissue Is The Issue</vt:lpstr>
      <vt:lpstr>Lung-MAP Tissue Logistics</vt:lpstr>
      <vt:lpstr>Tissue Specs Sheet</vt:lpstr>
      <vt:lpstr>LUNGMAP ctDNA</vt:lpstr>
      <vt:lpstr>Liquid Biopsies: cell-free circulating tumor DNA</vt:lpstr>
      <vt:lpstr>Results: GH360 ctDNA Genomic Landscape in Lung Adenocarcinoma</vt:lpstr>
      <vt:lpstr>Screening ctDNA Translational Medicine</vt:lpstr>
      <vt:lpstr>LUNGMAP Screening  ctDNA Collection Details</vt:lpstr>
      <vt:lpstr>Future Lung-MAP sub-studies will incorporate more advanced liquid biopsy analyses</vt:lpstr>
      <vt:lpstr>Treatment-induced changes in plasma mutant allele frequencies </vt:lpstr>
      <vt:lpstr>S1800A A Phase II Randomized Study Of Ramucirumab Plus MK3475 (Pembrolizumab) versus Standard Of Care For Patients Previously Treated with Immunotherapy for Stage IV or Recurrent Non-Small Cell Lung Cancer (Lung-MAP Non-Matched Sub-Study)</vt:lpstr>
      <vt:lpstr>Disclosures</vt:lpstr>
      <vt:lpstr>VEGF in the Immunosuppressive Microenvironment</vt:lpstr>
      <vt:lpstr>Combination Ramucirumab &amp; Immunotherapy</vt:lpstr>
      <vt:lpstr>Combination Ramucirumab &amp; Immunotherapy cont’d</vt:lpstr>
      <vt:lpstr>Phase 1a/b Pembrolizumab + Ramucirumab—Tumor Response by PD-L1 status</vt:lpstr>
      <vt:lpstr>Treatment-related AEs Occurring in ≥5%</vt:lpstr>
      <vt:lpstr>S1800A Schema</vt:lpstr>
      <vt:lpstr>S1800A Objectives</vt:lpstr>
      <vt:lpstr>S1800A Treatment </vt:lpstr>
      <vt:lpstr>S1800A Key Eligibility Criteria</vt:lpstr>
      <vt:lpstr>S1800A Stratification Factors</vt:lpstr>
      <vt:lpstr>Pembrolizumab Dose Interruption Recommendations</vt:lpstr>
      <vt:lpstr>Ramucirumab Dose Interruption/Modification Recommendations</vt:lpstr>
      <vt:lpstr>Ramucirumab Discontinuation Recommendations</vt:lpstr>
      <vt:lpstr>S1800A Contacts</vt:lpstr>
      <vt:lpstr>S1900B A Phase II Study of LOXO-292 in Patients with Previously-Treated RET Fusion-Positive Stage IV or Recurrent Non-Small Cell Lung Cancer (Lung-MAP Sub-Study)</vt:lpstr>
      <vt:lpstr>S1900B</vt:lpstr>
      <vt:lpstr>Q &amp; A Session</vt:lpstr>
      <vt:lpstr>Contact Us</vt:lpstr>
      <vt:lpstr>Acknowledgements</vt:lpstr>
      <vt:lpstr>Summary &amp; Adjourn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Miwa, Crystal</dc:creator>
  <cp:lastModifiedBy>Norman, Mariah</cp:lastModifiedBy>
  <cp:revision>278</cp:revision>
  <cp:lastPrinted>2019-04-23T19:21:25Z</cp:lastPrinted>
  <dcterms:created xsi:type="dcterms:W3CDTF">2018-09-28T23:25:37Z</dcterms:created>
  <dcterms:modified xsi:type="dcterms:W3CDTF">2019-05-23T14:39:54Z</dcterms:modified>
</cp:coreProperties>
</file>