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customXml/itemProps4.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harts/chart1.xml" ContentType="application/vnd.openxmlformats-officedocument.drawingml.chart+xml"/>
  <Override PartName="/ppt/theme/themeOverride1.xml" ContentType="application/vnd.openxmlformats-officedocument.themeOverr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5"/>
    <p:sldMasterId id="2147483667" r:id="rId6"/>
  </p:sldMasterIdLst>
  <p:notesMasterIdLst>
    <p:notesMasterId r:id="rId79"/>
  </p:notesMasterIdLst>
  <p:handoutMasterIdLst>
    <p:handoutMasterId r:id="rId80"/>
  </p:handoutMasterIdLst>
  <p:sldIdLst>
    <p:sldId id="256" r:id="rId7"/>
    <p:sldId id="653" r:id="rId8"/>
    <p:sldId id="559" r:id="rId9"/>
    <p:sldId id="614" r:id="rId10"/>
    <p:sldId id="651" r:id="rId11"/>
    <p:sldId id="615" r:id="rId12"/>
    <p:sldId id="656" r:id="rId13"/>
    <p:sldId id="634" r:id="rId14"/>
    <p:sldId id="652" r:id="rId15"/>
    <p:sldId id="654" r:id="rId16"/>
    <p:sldId id="659" r:id="rId17"/>
    <p:sldId id="681" r:id="rId18"/>
    <p:sldId id="715" r:id="rId19"/>
    <p:sldId id="660" r:id="rId20"/>
    <p:sldId id="672" r:id="rId21"/>
    <p:sldId id="661" r:id="rId22"/>
    <p:sldId id="677" r:id="rId23"/>
    <p:sldId id="665" r:id="rId24"/>
    <p:sldId id="666" r:id="rId25"/>
    <p:sldId id="668" r:id="rId26"/>
    <p:sldId id="667" r:id="rId27"/>
    <p:sldId id="700" r:id="rId28"/>
    <p:sldId id="701" r:id="rId29"/>
    <p:sldId id="702" r:id="rId30"/>
    <p:sldId id="683" r:id="rId31"/>
    <p:sldId id="684" r:id="rId32"/>
    <p:sldId id="685" r:id="rId33"/>
    <p:sldId id="686" r:id="rId34"/>
    <p:sldId id="687" r:id="rId35"/>
    <p:sldId id="688" r:id="rId36"/>
    <p:sldId id="711" r:id="rId37"/>
    <p:sldId id="712" r:id="rId38"/>
    <p:sldId id="726" r:id="rId39"/>
    <p:sldId id="727" r:id="rId40"/>
    <p:sldId id="729" r:id="rId41"/>
    <p:sldId id="730" r:id="rId42"/>
    <p:sldId id="735" r:id="rId43"/>
    <p:sldId id="733" r:id="rId44"/>
    <p:sldId id="736" r:id="rId45"/>
    <p:sldId id="739" r:id="rId46"/>
    <p:sldId id="662" r:id="rId47"/>
    <p:sldId id="669" r:id="rId48"/>
    <p:sldId id="671" r:id="rId49"/>
    <p:sldId id="670" r:id="rId50"/>
    <p:sldId id="713" r:id="rId51"/>
    <p:sldId id="587" r:id="rId52"/>
    <p:sldId id="635" r:id="rId53"/>
    <p:sldId id="605" r:id="rId54"/>
    <p:sldId id="636" r:id="rId55"/>
    <p:sldId id="645" r:id="rId56"/>
    <p:sldId id="641" r:id="rId57"/>
    <p:sldId id="642" r:id="rId58"/>
    <p:sldId id="650" r:id="rId59"/>
    <p:sldId id="644" r:id="rId60"/>
    <p:sldId id="657" r:id="rId61"/>
    <p:sldId id="647" r:id="rId62"/>
    <p:sldId id="648" r:id="rId63"/>
    <p:sldId id="696" r:id="rId64"/>
    <p:sldId id="697" r:id="rId65"/>
    <p:sldId id="698" r:id="rId66"/>
    <p:sldId id="649" r:id="rId67"/>
    <p:sldId id="658" r:id="rId68"/>
    <p:sldId id="676" r:id="rId69"/>
    <p:sldId id="716" r:id="rId70"/>
    <p:sldId id="717" r:id="rId71"/>
    <p:sldId id="718" r:id="rId72"/>
    <p:sldId id="719" r:id="rId73"/>
    <p:sldId id="714" r:id="rId74"/>
    <p:sldId id="550" r:id="rId75"/>
    <p:sldId id="619" r:id="rId76"/>
    <p:sldId id="633" r:id="rId77"/>
    <p:sldId id="367" r:id="rId78"/>
  </p:sldIdLst>
  <p:sldSz cx="12192000" cy="6858000"/>
  <p:notesSz cx="7010400" cy="92964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wa, Crystal" initials="MC" lastIdx="3" clrIdx="0">
    <p:extLst>
      <p:ext uri="{19B8F6BF-5375-455C-9EA6-DF929625EA0E}">
        <p15:presenceInfo xmlns:p15="http://schemas.microsoft.com/office/powerpoint/2012/main" userId="S-1-5-21-2444698140-3567673722-3847017576-5784"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B1D92C"/>
    <a:srgbClr val="5AC6F0"/>
    <a:srgbClr val="FF7C80"/>
    <a:srgbClr val="FFCC00"/>
    <a:srgbClr val="FFFF99"/>
    <a:srgbClr val="CC0000"/>
    <a:srgbClr val="4F81BD"/>
    <a:srgbClr val="493E31"/>
    <a:srgbClr val="927C61"/>
    <a:srgbClr val="E1E1D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284E427A-3D55-4303-BF80-6455036E1DE7}" styleName="Themed Style 1 - Accent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 styleId="{3C2FFA5D-87B4-456A-9821-1D502468CF0F}" styleName="Themed Style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6E25E649-3F16-4E02-A733-19D2CDBF48F0}" styleName="Medium Style 3 - Accent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562" autoAdjust="0"/>
    <p:restoredTop sz="82028" autoAdjust="0"/>
  </p:normalViewPr>
  <p:slideViewPr>
    <p:cSldViewPr snapToGrid="0">
      <p:cViewPr varScale="1">
        <p:scale>
          <a:sx n="104" d="100"/>
          <a:sy n="104" d="100"/>
        </p:scale>
        <p:origin x="702" y="114"/>
      </p:cViewPr>
      <p:guideLst>
        <p:guide orient="horz" pos="2160"/>
        <p:guide pos="3840"/>
      </p:guideLst>
    </p:cSldViewPr>
  </p:slideViewPr>
  <p:outlineViewPr>
    <p:cViewPr>
      <p:scale>
        <a:sx n="33" d="100"/>
        <a:sy n="33" d="100"/>
      </p:scale>
      <p:origin x="0" y="-972"/>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630" y="7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slide" Target="slides/slide70.xml"/><Relationship Id="rId84"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slide" Target="slides/slide68.xml"/><Relationship Id="rId79" Type="http://schemas.openxmlformats.org/officeDocument/2006/relationships/notesMaster" Target="notesMasters/notesMaster1.xml"/><Relationship Id="rId5" Type="http://schemas.openxmlformats.org/officeDocument/2006/relationships/slideMaster" Target="slideMasters/slideMaster1.xml"/><Relationship Id="rId61" Type="http://schemas.openxmlformats.org/officeDocument/2006/relationships/slide" Target="slides/slide55.xml"/><Relationship Id="rId82" Type="http://schemas.openxmlformats.org/officeDocument/2006/relationships/presProps" Target="presProps.xml"/><Relationship Id="rId19" Type="http://schemas.openxmlformats.org/officeDocument/2006/relationships/slide" Target="slides/slide13.xml"/><Relationship Id="rId4" Type="http://schemas.openxmlformats.org/officeDocument/2006/relationships/customXml" Target="../customXml/item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80" Type="http://schemas.openxmlformats.org/officeDocument/2006/relationships/handoutMaster" Target="handoutMasters/handoutMaster1.xml"/><Relationship Id="rId85" Type="http://schemas.openxmlformats.org/officeDocument/2006/relationships/tableStyles" Target="tableStyles.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2" Type="http://schemas.openxmlformats.org/officeDocument/2006/relationships/oleObject" Target="../embeddings/oleObject1.bin"/><Relationship Id="rId1" Type="http://schemas.openxmlformats.org/officeDocument/2006/relationships/themeOverride" Target="../theme/themeOverrid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dLbls>
          <c:showLegendKey val="0"/>
          <c:showVal val="0"/>
          <c:showCatName val="0"/>
          <c:showSerName val="0"/>
          <c:showPercent val="0"/>
          <c:showBubbleSize val="0"/>
          <c:showLeaderLines val="0"/>
        </c:dLbls>
        <c:firstSliceAng val="0"/>
      </c:pieChart>
      <c:spPr>
        <a:noFill/>
        <a:ln>
          <a:noFill/>
        </a:ln>
        <a:effectLst/>
      </c:spPr>
    </c:plotArea>
    <c:plotVisOnly val="1"/>
    <c:dispBlanksAs val="zero"/>
    <c:showDLblsOverMax val="0"/>
  </c:chart>
  <c:spPr>
    <a:noFill/>
    <a:ln>
      <a:noFill/>
    </a:ln>
    <a:effectLst/>
  </c:spPr>
  <c:txPr>
    <a:bodyPr/>
    <a:lstStyle/>
    <a:p>
      <a:pPr>
        <a:defRPr/>
      </a:pPr>
      <a:endParaRPr lang="en-US"/>
    </a:p>
  </c:txPr>
  <c:externalData r:id="rId2">
    <c:autoUpdate val="0"/>
  </c:externalData>
</c:chartSpace>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42293A4-3F09-426C-921C-6BEA8198F1B8}" type="doc">
      <dgm:prSet loTypeId="urn:microsoft.com/office/officeart/2005/8/layout/cycle2" loCatId="cycle" qsTypeId="urn:microsoft.com/office/officeart/2005/8/quickstyle/3d1" qsCatId="3D" csTypeId="urn:microsoft.com/office/officeart/2005/8/colors/accent5_2" csCatId="accent5" phldr="1"/>
      <dgm:spPr/>
      <dgm:t>
        <a:bodyPr/>
        <a:lstStyle/>
        <a:p>
          <a:endParaRPr lang="en-US"/>
        </a:p>
      </dgm:t>
    </dgm:pt>
    <dgm:pt modelId="{DE42F7B3-3DB3-40F4-8BA9-40C0752EAB98}">
      <dgm:prSet phldrT="[Text]" custT="1"/>
      <dgm:spPr>
        <a:solidFill>
          <a:srgbClr val="0070C0"/>
        </a:solidFill>
      </dgm:spPr>
      <dgm:t>
        <a:bodyPr/>
        <a:lstStyle/>
        <a:p>
          <a:r>
            <a:rPr lang="en-US" sz="2300" b="1" dirty="0"/>
            <a:t>SWOG</a:t>
          </a:r>
        </a:p>
      </dgm:t>
    </dgm:pt>
    <dgm:pt modelId="{0F6B33A8-A9F6-4CFA-9880-8C7939F92F57}" type="parTrans" cxnId="{DCDBAD35-202D-4085-9FCE-2ED9906E25EE}">
      <dgm:prSet/>
      <dgm:spPr/>
      <dgm:t>
        <a:bodyPr/>
        <a:lstStyle/>
        <a:p>
          <a:endParaRPr lang="en-US"/>
        </a:p>
      </dgm:t>
    </dgm:pt>
    <dgm:pt modelId="{52FDFE28-B0E2-4831-8AED-438AAA02B06C}" type="sibTrans" cxnId="{DCDBAD35-202D-4085-9FCE-2ED9906E25EE}">
      <dgm:prSet/>
      <dgm:spPr/>
      <dgm:t>
        <a:bodyPr/>
        <a:lstStyle/>
        <a:p>
          <a:endParaRPr lang="en-US"/>
        </a:p>
      </dgm:t>
    </dgm:pt>
    <dgm:pt modelId="{6E316AA7-785E-409D-8160-CF8DA3FE4C45}">
      <dgm:prSet phldrT="[Text]"/>
      <dgm:spPr>
        <a:solidFill>
          <a:schemeClr val="bg1">
            <a:lumMod val="50000"/>
          </a:schemeClr>
        </a:solidFill>
      </dgm:spPr>
      <dgm:t>
        <a:bodyPr/>
        <a:lstStyle/>
        <a:p>
          <a:r>
            <a:rPr lang="en-US" dirty="0"/>
            <a:t>ECOG-ACRIN</a:t>
          </a:r>
        </a:p>
      </dgm:t>
    </dgm:pt>
    <dgm:pt modelId="{893E0454-86A3-4BB9-ABFB-AB7AFDB8B579}" type="parTrans" cxnId="{E98B5792-59EF-495A-89B8-98EDCE30D177}">
      <dgm:prSet/>
      <dgm:spPr/>
      <dgm:t>
        <a:bodyPr/>
        <a:lstStyle/>
        <a:p>
          <a:endParaRPr lang="en-US"/>
        </a:p>
      </dgm:t>
    </dgm:pt>
    <dgm:pt modelId="{872D09D6-A9E9-4157-8735-28DAEC4B339B}" type="sibTrans" cxnId="{E98B5792-59EF-495A-89B8-98EDCE30D177}">
      <dgm:prSet/>
      <dgm:spPr/>
      <dgm:t>
        <a:bodyPr/>
        <a:lstStyle/>
        <a:p>
          <a:endParaRPr lang="en-US"/>
        </a:p>
      </dgm:t>
    </dgm:pt>
    <dgm:pt modelId="{E26AC98D-AE7B-4173-8F46-AFEFD388650A}">
      <dgm:prSet phldrT="[Text]"/>
      <dgm:spPr>
        <a:solidFill>
          <a:schemeClr val="bg1">
            <a:lumMod val="50000"/>
          </a:schemeClr>
        </a:solidFill>
      </dgm:spPr>
      <dgm:t>
        <a:bodyPr/>
        <a:lstStyle/>
        <a:p>
          <a:r>
            <a:rPr lang="en-US" dirty="0"/>
            <a:t>NRG</a:t>
          </a:r>
        </a:p>
      </dgm:t>
    </dgm:pt>
    <dgm:pt modelId="{2A4C10C3-1108-4BFF-8A73-F0902B05A3F7}" type="parTrans" cxnId="{C5043E5B-5FD4-41DC-8B6C-80B4F834CC22}">
      <dgm:prSet/>
      <dgm:spPr/>
      <dgm:t>
        <a:bodyPr/>
        <a:lstStyle/>
        <a:p>
          <a:endParaRPr lang="en-US"/>
        </a:p>
      </dgm:t>
    </dgm:pt>
    <dgm:pt modelId="{87AA1D69-D179-4789-A6F9-2F0E43155FBB}" type="sibTrans" cxnId="{C5043E5B-5FD4-41DC-8B6C-80B4F834CC22}">
      <dgm:prSet/>
      <dgm:spPr/>
      <dgm:t>
        <a:bodyPr/>
        <a:lstStyle/>
        <a:p>
          <a:endParaRPr lang="en-US"/>
        </a:p>
      </dgm:t>
    </dgm:pt>
    <dgm:pt modelId="{4571180A-2F8F-4269-9B98-198EFE04298E}">
      <dgm:prSet phldrT="[Text]"/>
      <dgm:spPr>
        <a:solidFill>
          <a:schemeClr val="bg1">
            <a:lumMod val="50000"/>
          </a:schemeClr>
        </a:solidFill>
      </dgm:spPr>
      <dgm:t>
        <a:bodyPr/>
        <a:lstStyle/>
        <a:p>
          <a:r>
            <a:rPr lang="en-US" dirty="0"/>
            <a:t>Alliance</a:t>
          </a:r>
        </a:p>
      </dgm:t>
    </dgm:pt>
    <dgm:pt modelId="{3AA7F163-7966-43A5-8698-2BC0BA1C8304}" type="parTrans" cxnId="{59DD2127-CD87-4F92-A408-369713B80D66}">
      <dgm:prSet/>
      <dgm:spPr/>
      <dgm:t>
        <a:bodyPr/>
        <a:lstStyle/>
        <a:p>
          <a:endParaRPr lang="en-US"/>
        </a:p>
      </dgm:t>
    </dgm:pt>
    <dgm:pt modelId="{7065C381-C6F0-4DB7-851C-42D035BA29A7}" type="sibTrans" cxnId="{59DD2127-CD87-4F92-A408-369713B80D66}">
      <dgm:prSet/>
      <dgm:spPr/>
      <dgm:t>
        <a:bodyPr/>
        <a:lstStyle/>
        <a:p>
          <a:endParaRPr lang="en-US"/>
        </a:p>
      </dgm:t>
    </dgm:pt>
    <dgm:pt modelId="{4F8467A0-0C18-4947-A566-6CADDE0D2FDC}" type="pres">
      <dgm:prSet presAssocID="{242293A4-3F09-426C-921C-6BEA8198F1B8}" presName="cycle" presStyleCnt="0">
        <dgm:presLayoutVars>
          <dgm:dir/>
          <dgm:resizeHandles val="exact"/>
        </dgm:presLayoutVars>
      </dgm:prSet>
      <dgm:spPr/>
    </dgm:pt>
    <dgm:pt modelId="{A9803A3A-82AD-4C04-941A-A08CC189DC7A}" type="pres">
      <dgm:prSet presAssocID="{DE42F7B3-3DB3-40F4-8BA9-40C0752EAB98}" presName="node" presStyleLbl="node1" presStyleIdx="0" presStyleCnt="4" custScaleX="110215">
        <dgm:presLayoutVars>
          <dgm:bulletEnabled val="1"/>
        </dgm:presLayoutVars>
      </dgm:prSet>
      <dgm:spPr/>
    </dgm:pt>
    <dgm:pt modelId="{8D1021FF-03A7-4B43-9E94-59281E74F1D5}" type="pres">
      <dgm:prSet presAssocID="{52FDFE28-B0E2-4831-8AED-438AAA02B06C}" presName="sibTrans" presStyleLbl="sibTrans2D1" presStyleIdx="0" presStyleCnt="4" custAng="5775310"/>
      <dgm:spPr/>
    </dgm:pt>
    <dgm:pt modelId="{D03E680B-0432-4C58-92CC-6FDB4AC209CB}" type="pres">
      <dgm:prSet presAssocID="{52FDFE28-B0E2-4831-8AED-438AAA02B06C}" presName="connectorText" presStyleLbl="sibTrans2D1" presStyleIdx="0" presStyleCnt="4"/>
      <dgm:spPr/>
    </dgm:pt>
    <dgm:pt modelId="{16A6FFBD-C72F-4107-97FF-5119FFA2FAFD}" type="pres">
      <dgm:prSet presAssocID="{6E316AA7-785E-409D-8160-CF8DA3FE4C45}" presName="node" presStyleLbl="node1" presStyleIdx="1" presStyleCnt="4" custRadScaleRad="115371" custRadScaleInc="-3628">
        <dgm:presLayoutVars>
          <dgm:bulletEnabled val="1"/>
        </dgm:presLayoutVars>
      </dgm:prSet>
      <dgm:spPr/>
    </dgm:pt>
    <dgm:pt modelId="{968BA77D-24EF-491C-BAD5-416C5715A84B}" type="pres">
      <dgm:prSet presAssocID="{872D09D6-A9E9-4157-8735-28DAEC4B339B}" presName="sibTrans" presStyleLbl="sibTrans2D1" presStyleIdx="1" presStyleCnt="4" custAng="5775310"/>
      <dgm:spPr/>
    </dgm:pt>
    <dgm:pt modelId="{BC7DA69E-084D-4819-84B1-10BF2B7605EF}" type="pres">
      <dgm:prSet presAssocID="{872D09D6-A9E9-4157-8735-28DAEC4B339B}" presName="connectorText" presStyleLbl="sibTrans2D1" presStyleIdx="1" presStyleCnt="4"/>
      <dgm:spPr/>
    </dgm:pt>
    <dgm:pt modelId="{3B2B3FB2-5FBD-40BB-933C-8610BB8223C7}" type="pres">
      <dgm:prSet presAssocID="{E26AC98D-AE7B-4173-8F46-AFEFD388650A}" presName="node" presStyleLbl="node1" presStyleIdx="2" presStyleCnt="4" custRadScaleRad="117774">
        <dgm:presLayoutVars>
          <dgm:bulletEnabled val="1"/>
        </dgm:presLayoutVars>
      </dgm:prSet>
      <dgm:spPr/>
    </dgm:pt>
    <dgm:pt modelId="{4874F2CB-E165-42CB-A510-D9C4825AC342}" type="pres">
      <dgm:prSet presAssocID="{87AA1D69-D179-4789-A6F9-2F0E43155FBB}" presName="sibTrans" presStyleLbl="sibTrans2D1" presStyleIdx="2" presStyleCnt="4" custAng="5400000"/>
      <dgm:spPr/>
    </dgm:pt>
    <dgm:pt modelId="{32E076CB-A05E-4EDC-B92A-051DAEB298CF}" type="pres">
      <dgm:prSet presAssocID="{87AA1D69-D179-4789-A6F9-2F0E43155FBB}" presName="connectorText" presStyleLbl="sibTrans2D1" presStyleIdx="2" presStyleCnt="4"/>
      <dgm:spPr/>
    </dgm:pt>
    <dgm:pt modelId="{076FAB26-EF16-408D-8B6D-EF8618B7E4B1}" type="pres">
      <dgm:prSet presAssocID="{4571180A-2F8F-4269-9B98-198EFE04298E}" presName="node" presStyleLbl="node1" presStyleIdx="3" presStyleCnt="4" custRadScaleRad="119762" custRadScaleInc="236">
        <dgm:presLayoutVars>
          <dgm:bulletEnabled val="1"/>
        </dgm:presLayoutVars>
      </dgm:prSet>
      <dgm:spPr/>
    </dgm:pt>
    <dgm:pt modelId="{BB938257-86A1-4D98-B7F4-90D0B6D9B8F8}" type="pres">
      <dgm:prSet presAssocID="{7065C381-C6F0-4DB7-851C-42D035BA29A7}" presName="sibTrans" presStyleLbl="sibTrans2D1" presStyleIdx="3" presStyleCnt="4" custAng="5775310"/>
      <dgm:spPr/>
    </dgm:pt>
    <dgm:pt modelId="{04EC14C3-3CE5-4B7B-9616-B8FCEE0D8205}" type="pres">
      <dgm:prSet presAssocID="{7065C381-C6F0-4DB7-851C-42D035BA29A7}" presName="connectorText" presStyleLbl="sibTrans2D1" presStyleIdx="3" presStyleCnt="4"/>
      <dgm:spPr/>
    </dgm:pt>
  </dgm:ptLst>
  <dgm:cxnLst>
    <dgm:cxn modelId="{59DD2127-CD87-4F92-A408-369713B80D66}" srcId="{242293A4-3F09-426C-921C-6BEA8198F1B8}" destId="{4571180A-2F8F-4269-9B98-198EFE04298E}" srcOrd="3" destOrd="0" parTransId="{3AA7F163-7966-43A5-8698-2BC0BA1C8304}" sibTransId="{7065C381-C6F0-4DB7-851C-42D035BA29A7}"/>
    <dgm:cxn modelId="{495EDA27-E4E9-49EE-A498-1DEAB7241FFE}" type="presOf" srcId="{52FDFE28-B0E2-4831-8AED-438AAA02B06C}" destId="{8D1021FF-03A7-4B43-9E94-59281E74F1D5}" srcOrd="0" destOrd="0" presId="urn:microsoft.com/office/officeart/2005/8/layout/cycle2"/>
    <dgm:cxn modelId="{1C33DD32-CD14-4E75-9E21-A15EF2BBD804}" type="presOf" srcId="{87AA1D69-D179-4789-A6F9-2F0E43155FBB}" destId="{32E076CB-A05E-4EDC-B92A-051DAEB298CF}" srcOrd="1" destOrd="0" presId="urn:microsoft.com/office/officeart/2005/8/layout/cycle2"/>
    <dgm:cxn modelId="{DCDBAD35-202D-4085-9FCE-2ED9906E25EE}" srcId="{242293A4-3F09-426C-921C-6BEA8198F1B8}" destId="{DE42F7B3-3DB3-40F4-8BA9-40C0752EAB98}" srcOrd="0" destOrd="0" parTransId="{0F6B33A8-A9F6-4CFA-9880-8C7939F92F57}" sibTransId="{52FDFE28-B0E2-4831-8AED-438AAA02B06C}"/>
    <dgm:cxn modelId="{C5043E5B-5FD4-41DC-8B6C-80B4F834CC22}" srcId="{242293A4-3F09-426C-921C-6BEA8198F1B8}" destId="{E26AC98D-AE7B-4173-8F46-AFEFD388650A}" srcOrd="2" destOrd="0" parTransId="{2A4C10C3-1108-4BFF-8A73-F0902B05A3F7}" sibTransId="{87AA1D69-D179-4789-A6F9-2F0E43155FBB}"/>
    <dgm:cxn modelId="{238CBA5F-E3CB-4E22-804F-348392BF438B}" type="presOf" srcId="{7065C381-C6F0-4DB7-851C-42D035BA29A7}" destId="{04EC14C3-3CE5-4B7B-9616-B8FCEE0D8205}" srcOrd="1" destOrd="0" presId="urn:microsoft.com/office/officeart/2005/8/layout/cycle2"/>
    <dgm:cxn modelId="{242C226D-5153-42CB-9B2F-0E3FB6C0C393}" type="presOf" srcId="{242293A4-3F09-426C-921C-6BEA8198F1B8}" destId="{4F8467A0-0C18-4947-A566-6CADDE0D2FDC}" srcOrd="0" destOrd="0" presId="urn:microsoft.com/office/officeart/2005/8/layout/cycle2"/>
    <dgm:cxn modelId="{EFBB6C7F-06F5-423E-83E2-65FF9752701D}" type="presOf" srcId="{6E316AA7-785E-409D-8160-CF8DA3FE4C45}" destId="{16A6FFBD-C72F-4107-97FF-5119FFA2FAFD}" srcOrd="0" destOrd="0" presId="urn:microsoft.com/office/officeart/2005/8/layout/cycle2"/>
    <dgm:cxn modelId="{6EF2917F-A305-4106-98E0-1DDACFF00652}" type="presOf" srcId="{872D09D6-A9E9-4157-8735-28DAEC4B339B}" destId="{BC7DA69E-084D-4819-84B1-10BF2B7605EF}" srcOrd="1" destOrd="0" presId="urn:microsoft.com/office/officeart/2005/8/layout/cycle2"/>
    <dgm:cxn modelId="{03983782-2456-422F-A7AF-702B34D7F3B9}" type="presOf" srcId="{52FDFE28-B0E2-4831-8AED-438AAA02B06C}" destId="{D03E680B-0432-4C58-92CC-6FDB4AC209CB}" srcOrd="1" destOrd="0" presId="urn:microsoft.com/office/officeart/2005/8/layout/cycle2"/>
    <dgm:cxn modelId="{E98B5792-59EF-495A-89B8-98EDCE30D177}" srcId="{242293A4-3F09-426C-921C-6BEA8198F1B8}" destId="{6E316AA7-785E-409D-8160-CF8DA3FE4C45}" srcOrd="1" destOrd="0" parTransId="{893E0454-86A3-4BB9-ABFB-AB7AFDB8B579}" sibTransId="{872D09D6-A9E9-4157-8735-28DAEC4B339B}"/>
    <dgm:cxn modelId="{1A8F3A9E-C1DE-4DDD-9DFA-55AAE9601B43}" type="presOf" srcId="{DE42F7B3-3DB3-40F4-8BA9-40C0752EAB98}" destId="{A9803A3A-82AD-4C04-941A-A08CC189DC7A}" srcOrd="0" destOrd="0" presId="urn:microsoft.com/office/officeart/2005/8/layout/cycle2"/>
    <dgm:cxn modelId="{B8D263C1-11DF-4EC8-942A-07626B47374C}" type="presOf" srcId="{7065C381-C6F0-4DB7-851C-42D035BA29A7}" destId="{BB938257-86A1-4D98-B7F4-90D0B6D9B8F8}" srcOrd="0" destOrd="0" presId="urn:microsoft.com/office/officeart/2005/8/layout/cycle2"/>
    <dgm:cxn modelId="{818A12CA-910F-4A37-8D71-FBDA929F3700}" type="presOf" srcId="{E26AC98D-AE7B-4173-8F46-AFEFD388650A}" destId="{3B2B3FB2-5FBD-40BB-933C-8610BB8223C7}" srcOrd="0" destOrd="0" presId="urn:microsoft.com/office/officeart/2005/8/layout/cycle2"/>
    <dgm:cxn modelId="{323C5ADB-6BB0-4AA4-AE22-B493AE0C681C}" type="presOf" srcId="{4571180A-2F8F-4269-9B98-198EFE04298E}" destId="{076FAB26-EF16-408D-8B6D-EF8618B7E4B1}" srcOrd="0" destOrd="0" presId="urn:microsoft.com/office/officeart/2005/8/layout/cycle2"/>
    <dgm:cxn modelId="{42D352E1-3928-49EF-B517-B383FC4C9DA1}" type="presOf" srcId="{87AA1D69-D179-4789-A6F9-2F0E43155FBB}" destId="{4874F2CB-E165-42CB-A510-D9C4825AC342}" srcOrd="0" destOrd="0" presId="urn:microsoft.com/office/officeart/2005/8/layout/cycle2"/>
    <dgm:cxn modelId="{E1A14CFE-9E0B-4F06-9044-C56BA0511C9B}" type="presOf" srcId="{872D09D6-A9E9-4157-8735-28DAEC4B339B}" destId="{968BA77D-24EF-491C-BAD5-416C5715A84B}" srcOrd="0" destOrd="0" presId="urn:microsoft.com/office/officeart/2005/8/layout/cycle2"/>
    <dgm:cxn modelId="{6E0153C7-C5C6-46AC-85ED-7B59C81E415F}" type="presParOf" srcId="{4F8467A0-0C18-4947-A566-6CADDE0D2FDC}" destId="{A9803A3A-82AD-4C04-941A-A08CC189DC7A}" srcOrd="0" destOrd="0" presId="urn:microsoft.com/office/officeart/2005/8/layout/cycle2"/>
    <dgm:cxn modelId="{DA6F52AA-F96B-40E2-A87D-71FAA3C95C33}" type="presParOf" srcId="{4F8467A0-0C18-4947-A566-6CADDE0D2FDC}" destId="{8D1021FF-03A7-4B43-9E94-59281E74F1D5}" srcOrd="1" destOrd="0" presId="urn:microsoft.com/office/officeart/2005/8/layout/cycle2"/>
    <dgm:cxn modelId="{95B1AD08-F4E7-4450-B93C-EB8A875A14EE}" type="presParOf" srcId="{8D1021FF-03A7-4B43-9E94-59281E74F1D5}" destId="{D03E680B-0432-4C58-92CC-6FDB4AC209CB}" srcOrd="0" destOrd="0" presId="urn:microsoft.com/office/officeart/2005/8/layout/cycle2"/>
    <dgm:cxn modelId="{F089F296-1F9F-4F21-BE9D-D21B3B6B0AB3}" type="presParOf" srcId="{4F8467A0-0C18-4947-A566-6CADDE0D2FDC}" destId="{16A6FFBD-C72F-4107-97FF-5119FFA2FAFD}" srcOrd="2" destOrd="0" presId="urn:microsoft.com/office/officeart/2005/8/layout/cycle2"/>
    <dgm:cxn modelId="{B6647641-6439-473B-88E3-C748C20C25F9}" type="presParOf" srcId="{4F8467A0-0C18-4947-A566-6CADDE0D2FDC}" destId="{968BA77D-24EF-491C-BAD5-416C5715A84B}" srcOrd="3" destOrd="0" presId="urn:microsoft.com/office/officeart/2005/8/layout/cycle2"/>
    <dgm:cxn modelId="{908CFEC1-A6D6-4110-BB09-329D6494D5A0}" type="presParOf" srcId="{968BA77D-24EF-491C-BAD5-416C5715A84B}" destId="{BC7DA69E-084D-4819-84B1-10BF2B7605EF}" srcOrd="0" destOrd="0" presId="urn:microsoft.com/office/officeart/2005/8/layout/cycle2"/>
    <dgm:cxn modelId="{26A4C9FB-652F-4206-A035-12312B0A42C1}" type="presParOf" srcId="{4F8467A0-0C18-4947-A566-6CADDE0D2FDC}" destId="{3B2B3FB2-5FBD-40BB-933C-8610BB8223C7}" srcOrd="4" destOrd="0" presId="urn:microsoft.com/office/officeart/2005/8/layout/cycle2"/>
    <dgm:cxn modelId="{D42B78A3-79AD-4536-8031-DB9F22747296}" type="presParOf" srcId="{4F8467A0-0C18-4947-A566-6CADDE0D2FDC}" destId="{4874F2CB-E165-42CB-A510-D9C4825AC342}" srcOrd="5" destOrd="0" presId="urn:microsoft.com/office/officeart/2005/8/layout/cycle2"/>
    <dgm:cxn modelId="{84A89BF8-092E-4D56-85D2-8A9141619065}" type="presParOf" srcId="{4874F2CB-E165-42CB-A510-D9C4825AC342}" destId="{32E076CB-A05E-4EDC-B92A-051DAEB298CF}" srcOrd="0" destOrd="0" presId="urn:microsoft.com/office/officeart/2005/8/layout/cycle2"/>
    <dgm:cxn modelId="{209724D1-0B07-474F-9026-B7D8EC4BBE28}" type="presParOf" srcId="{4F8467A0-0C18-4947-A566-6CADDE0D2FDC}" destId="{076FAB26-EF16-408D-8B6D-EF8618B7E4B1}" srcOrd="6" destOrd="0" presId="urn:microsoft.com/office/officeart/2005/8/layout/cycle2"/>
    <dgm:cxn modelId="{4790D563-C180-47B9-BC75-BE7C4ABDB15C}" type="presParOf" srcId="{4F8467A0-0C18-4947-A566-6CADDE0D2FDC}" destId="{BB938257-86A1-4D98-B7F4-90D0B6D9B8F8}" srcOrd="7" destOrd="0" presId="urn:microsoft.com/office/officeart/2005/8/layout/cycle2"/>
    <dgm:cxn modelId="{FF0DB3CB-1A2B-4B68-8C08-BDE3BD243D02}" type="presParOf" srcId="{BB938257-86A1-4D98-B7F4-90D0B6D9B8F8}" destId="{04EC14C3-3CE5-4B7B-9616-B8FCEE0D8205}" srcOrd="0" destOrd="0" presId="urn:microsoft.com/office/officeart/2005/8/layout/cycle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803A3A-82AD-4C04-941A-A08CC189DC7A}">
      <dsp:nvSpPr>
        <dsp:cNvPr id="0" name=""/>
        <dsp:cNvSpPr/>
      </dsp:nvSpPr>
      <dsp:spPr>
        <a:xfrm>
          <a:off x="2425889" y="1384"/>
          <a:ext cx="1598530" cy="1450374"/>
        </a:xfrm>
        <a:prstGeom prst="ellipse">
          <a:avLst/>
        </a:prstGeom>
        <a:solidFill>
          <a:srgbClr val="0070C0"/>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b="1" kern="1200" dirty="0"/>
            <a:t>SWOG</a:t>
          </a:r>
        </a:p>
      </dsp:txBody>
      <dsp:txXfrm>
        <a:off x="2659988" y="213786"/>
        <a:ext cx="1130332" cy="1025570"/>
      </dsp:txXfrm>
    </dsp:sp>
    <dsp:sp modelId="{8D1021FF-03A7-4B43-9E94-59281E74F1D5}">
      <dsp:nvSpPr>
        <dsp:cNvPr id="0" name=""/>
        <dsp:cNvSpPr/>
      </dsp:nvSpPr>
      <dsp:spPr>
        <a:xfrm rot="8174340">
          <a:off x="3899991" y="1230940"/>
          <a:ext cx="436882"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4012853" y="1283514"/>
        <a:ext cx="305817" cy="293701"/>
      </dsp:txXfrm>
    </dsp:sp>
    <dsp:sp modelId="{16A6FFBD-C72F-4107-97FF-5119FFA2FAFD}">
      <dsp:nvSpPr>
        <dsp:cNvPr id="0" name=""/>
        <dsp:cNvSpPr/>
      </dsp:nvSpPr>
      <dsp:spPr>
        <a:xfrm>
          <a:off x="4274178" y="1489271"/>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ECOG-ACRIN</a:t>
          </a:r>
        </a:p>
      </dsp:txBody>
      <dsp:txXfrm>
        <a:off x="4486580" y="1701673"/>
        <a:ext cx="1025570" cy="1025570"/>
      </dsp:txXfrm>
    </dsp:sp>
    <dsp:sp modelId="{968BA77D-24EF-491C-BAD5-416C5715A84B}">
      <dsp:nvSpPr>
        <dsp:cNvPr id="0" name=""/>
        <dsp:cNvSpPr/>
      </dsp:nvSpPr>
      <dsp:spPr>
        <a:xfrm rot="14062921">
          <a:off x="3875609" y="2755577"/>
          <a:ext cx="494128"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3991795" y="2913166"/>
        <a:ext cx="347278" cy="293701"/>
      </dsp:txXfrm>
    </dsp:sp>
    <dsp:sp modelId="{3B2B3FB2-5FBD-40BB-933C-8610BB8223C7}">
      <dsp:nvSpPr>
        <dsp:cNvPr id="0" name=""/>
        <dsp:cNvSpPr/>
      </dsp:nvSpPr>
      <dsp:spPr>
        <a:xfrm>
          <a:off x="2499967" y="3079680"/>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NRG</a:t>
          </a:r>
        </a:p>
      </dsp:txBody>
      <dsp:txXfrm>
        <a:off x="2712369" y="3292082"/>
        <a:ext cx="1025570" cy="1025570"/>
      </dsp:txXfrm>
    </dsp:sp>
    <dsp:sp modelId="{4874F2CB-E165-42CB-A510-D9C4825AC342}">
      <dsp:nvSpPr>
        <dsp:cNvPr id="0" name=""/>
        <dsp:cNvSpPr/>
      </dsp:nvSpPr>
      <dsp:spPr>
        <a:xfrm rot="18596964">
          <a:off x="2062317" y="2797668"/>
          <a:ext cx="505108"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rot="10800000">
        <a:off x="2088595" y="2951856"/>
        <a:ext cx="358258" cy="293701"/>
      </dsp:txXfrm>
    </dsp:sp>
    <dsp:sp modelId="{076FAB26-EF16-408D-8B6D-EF8618B7E4B1}">
      <dsp:nvSpPr>
        <dsp:cNvPr id="0" name=""/>
        <dsp:cNvSpPr/>
      </dsp:nvSpPr>
      <dsp:spPr>
        <a:xfrm>
          <a:off x="657484" y="1536425"/>
          <a:ext cx="1450374" cy="1450374"/>
        </a:xfrm>
        <a:prstGeom prst="ellipse">
          <a:avLst/>
        </a:prstGeom>
        <a:solidFill>
          <a:schemeClr val="bg1">
            <a:lumMod val="50000"/>
          </a:schemeClr>
        </a:solidFill>
        <a:ln>
          <a:noFill/>
        </a:ln>
        <a:effectLst>
          <a:outerShdw blurRad="38100" dist="25400" dir="2700000" algn="br" rotWithShape="0">
            <a:srgbClr val="000000">
              <a:alpha val="60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29210" tIns="29210" rIns="29210" bIns="29210" numCol="1" spcCol="1270" anchor="ctr" anchorCtr="0">
          <a:noAutofit/>
        </a:bodyPr>
        <a:lstStyle/>
        <a:p>
          <a:pPr marL="0" lvl="0" indent="0" algn="ctr" defTabSz="1022350">
            <a:lnSpc>
              <a:spcPct val="90000"/>
            </a:lnSpc>
            <a:spcBef>
              <a:spcPct val="0"/>
            </a:spcBef>
            <a:spcAft>
              <a:spcPct val="35000"/>
            </a:spcAft>
            <a:buNone/>
          </a:pPr>
          <a:r>
            <a:rPr lang="en-US" sz="2300" kern="1200" dirty="0"/>
            <a:t>Alliance</a:t>
          </a:r>
        </a:p>
      </dsp:txBody>
      <dsp:txXfrm>
        <a:off x="869886" y="1748827"/>
        <a:ext cx="1025570" cy="1025570"/>
      </dsp:txXfrm>
    </dsp:sp>
    <dsp:sp modelId="{BB938257-86A1-4D98-B7F4-90D0B6D9B8F8}">
      <dsp:nvSpPr>
        <dsp:cNvPr id="0" name=""/>
        <dsp:cNvSpPr/>
      </dsp:nvSpPr>
      <dsp:spPr>
        <a:xfrm rot="3387374">
          <a:off x="2037410" y="1271194"/>
          <a:ext cx="480545" cy="489501"/>
        </a:xfrm>
        <a:prstGeom prst="rightArrow">
          <a:avLst>
            <a:gd name="adj1" fmla="val 60000"/>
            <a:gd name="adj2" fmla="val 50000"/>
          </a:avLst>
        </a:prstGeom>
        <a:gradFill rotWithShape="0">
          <a:gsLst>
            <a:gs pos="0">
              <a:schemeClr val="accent5">
                <a:tint val="60000"/>
                <a:hueOff val="0"/>
                <a:satOff val="0"/>
                <a:lumOff val="0"/>
                <a:alphaOff val="0"/>
                <a:shade val="85000"/>
                <a:satMod val="130000"/>
              </a:schemeClr>
            </a:gs>
            <a:gs pos="34000">
              <a:schemeClr val="accent5">
                <a:tint val="60000"/>
                <a:hueOff val="0"/>
                <a:satOff val="0"/>
                <a:lumOff val="0"/>
                <a:alphaOff val="0"/>
                <a:shade val="87000"/>
                <a:satMod val="125000"/>
              </a:schemeClr>
            </a:gs>
            <a:gs pos="70000">
              <a:schemeClr val="accent5">
                <a:tint val="60000"/>
                <a:hueOff val="0"/>
                <a:satOff val="0"/>
                <a:lumOff val="0"/>
                <a:alphaOff val="0"/>
                <a:tint val="100000"/>
                <a:shade val="90000"/>
                <a:satMod val="130000"/>
              </a:schemeClr>
            </a:gs>
            <a:gs pos="100000">
              <a:schemeClr val="accent5">
                <a:tint val="60000"/>
                <a:hueOff val="0"/>
                <a:satOff val="0"/>
                <a:lumOff val="0"/>
                <a:alphaOff val="0"/>
                <a:tint val="100000"/>
                <a:shade val="100000"/>
                <a:satMod val="110000"/>
              </a:schemeClr>
            </a:gs>
          </a:gsLst>
          <a:path path="circle">
            <a:fillToRect l="100000" t="100000" r="100000" b="100000"/>
          </a:path>
        </a:gradFill>
        <a:ln>
          <a:noFill/>
        </a:ln>
        <a:effectLst>
          <a:outerShdw blurRad="38100" dist="25400" dir="2700000" algn="br" rotWithShape="0">
            <a:srgbClr val="000000">
              <a:alpha val="60000"/>
            </a:srgbClr>
          </a:outerShdw>
        </a:effectLst>
        <a:scene3d>
          <a:camera prst="orthographicFront"/>
          <a:lightRig rig="flat" dir="t"/>
        </a:scene3d>
        <a:sp3d z="-80000" prstMaterial="plastic">
          <a:bevelT w="50800" h="50800"/>
          <a:bevelB w="25400" h="25400" prst="angle"/>
        </a:sp3d>
      </dsp:spPr>
      <dsp:style>
        <a:lnRef idx="0">
          <a:scrgbClr r="0" g="0" b="0"/>
        </a:lnRef>
        <a:fillRef idx="3">
          <a:scrgbClr r="0" g="0" b="0"/>
        </a:fillRef>
        <a:effectRef idx="2">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US" sz="1900" kern="1200"/>
        </a:p>
      </dsp:txBody>
      <dsp:txXfrm>
        <a:off x="2069661" y="1309017"/>
        <a:ext cx="336382" cy="293701"/>
      </dsp:txXfrm>
    </dsp:sp>
  </dsp:spTree>
</dsp:drawing>
</file>

<file path=ppt/diagrams/layout1.xml><?xml version="1.0" encoding="utf-8"?>
<dgm:layoutDef xmlns:dgm="http://schemas.openxmlformats.org/drawingml/2006/diagram" xmlns:a="http://schemas.openxmlformats.org/drawingml/2006/main" uniqueId="urn:microsoft.com/office/officeart/2005/8/layout/cycle2">
  <dgm:title val=""/>
  <dgm:desc val=""/>
  <dgm:catLst>
    <dgm:cat type="cycle" pri="1000"/>
    <dgm:cat type="convert" pri="10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choose name="Name2">
          <dgm:if name="Name3" axis="ch" ptType="node" func="cnt" op="gt" val="2">
            <dgm:alg type="cycle">
              <dgm:param type="stAng" val="0"/>
              <dgm:param type="spanAng" val="360"/>
            </dgm:alg>
          </dgm:if>
          <dgm:else name="Name4">
            <dgm:alg type="cycle">
              <dgm:param type="stAng" val="-90"/>
              <dgm:param type="spanAng" val="360"/>
            </dgm:alg>
          </dgm:else>
        </dgm:choose>
      </dgm:if>
      <dgm:else name="Name5">
        <dgm:choose name="Name6">
          <dgm:if name="Name7" axis="ch" ptType="node" func="cnt" op="gt" val="2">
            <dgm:alg type="cycle">
              <dgm:param type="stAng" val="0"/>
              <dgm:param type="spanAng" val="-360"/>
            </dgm:alg>
          </dgm:if>
          <dgm:else name="Name8">
            <dgm:alg type="cycle">
              <dgm:param type="stAng" val="90"/>
              <dgm:param type="spanAng" val="-360"/>
            </dgm:alg>
          </dgm:else>
        </dgm:choose>
      </dgm:else>
    </dgm:choose>
    <dgm:shape xmlns:r="http://schemas.openxmlformats.org/officeDocument/2006/relationships" r:blip="">
      <dgm:adjLst/>
    </dgm:shape>
    <dgm:presOf/>
    <dgm:constrLst>
      <dgm:constr type="w" for="ch" ptType="node" refType="w"/>
      <dgm:constr type="w" for="ch" ptType="sibTrans" refType="w" refFor="ch" refPtType="node" op="equ" fact="0.25"/>
      <dgm:constr type="sibSp" refType="w" refFor="ch" refPtType="node" fact="0.5"/>
      <dgm:constr type="primFontSz" for="ch" ptType="node" op="equ" val="65"/>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sibTransForEach" axis="followSib" ptType="sibTrans" hideLastTrans="0" cnt="1">
            <dgm:layoutNode name="sibTrans">
              <dgm:choose name="Name11">
                <dgm:if name="Name12" axis="par ch" ptType="doc node" func="cnt" op="lt" val="3">
                  <dgm:alg type="conn">
                    <dgm:param type="begPts" val="radial"/>
                    <dgm:param type="endPts" val="radial"/>
                  </dgm:alg>
                </dgm:if>
                <dgm:else name="Name13">
                  <dgm:alg type="conn">
                    <dgm:param type="begPts" val="auto"/>
                    <dgm:param type="endPts" val="auto"/>
                  </dgm:alg>
                </dgm:else>
              </dgm:choose>
              <dgm:shape xmlns:r="http://schemas.openxmlformats.org/officeDocument/2006/relationships" type="conn" r:blip="">
                <dgm:adjLst/>
              </dgm:shape>
              <dgm:presOf axis="self"/>
              <dgm:constrLst>
                <dgm:constr type="h" refType="w" fact="1.35"/>
                <dgm:constr type="connDist"/>
                <dgm:constr type="w" for="ch" refType="connDist" fact="0.45"/>
                <dgm:constr type="h" for="ch" refType="h"/>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if>
        <dgm:else name="Name14"/>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970134" y="1"/>
            <a:ext cx="3038648" cy="466725"/>
          </a:xfrm>
          <a:prstGeom prst="rect">
            <a:avLst/>
          </a:prstGeom>
        </p:spPr>
        <p:txBody>
          <a:bodyPr vert="horz" lIns="91440" tIns="45720" rIns="91440" bIns="45720" rtlCol="0"/>
          <a:lstStyle>
            <a:lvl1pPr algn="r">
              <a:defRPr sz="1200"/>
            </a:lvl1pPr>
          </a:lstStyle>
          <a:p>
            <a:fld id="{FA924232-942B-4CF1-8762-123AA10E60FC}" type="datetimeFigureOut">
              <a:rPr lang="en-US" smtClean="0"/>
              <a:t>5/17/2019</a:t>
            </a:fld>
            <a:endParaRPr lang="en-US" dirty="0"/>
          </a:p>
        </p:txBody>
      </p:sp>
      <p:sp>
        <p:nvSpPr>
          <p:cNvPr id="4" name="Footer Placeholder 3"/>
          <p:cNvSpPr>
            <a:spLocks noGrp="1"/>
          </p:cNvSpPr>
          <p:nvPr>
            <p:ph type="ftr" sz="quarter" idx="2"/>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970134" y="8829676"/>
            <a:ext cx="3038648" cy="466725"/>
          </a:xfrm>
          <a:prstGeom prst="rect">
            <a:avLst/>
          </a:prstGeom>
        </p:spPr>
        <p:txBody>
          <a:bodyPr vert="horz" lIns="91440" tIns="45720" rIns="91440" bIns="45720" rtlCol="0" anchor="b"/>
          <a:lstStyle>
            <a:lvl1pPr algn="r">
              <a:defRPr sz="1200"/>
            </a:lvl1pPr>
          </a:lstStyle>
          <a:p>
            <a:fld id="{D2BC623E-D155-4303-8FF8-80A9A000ADA2}" type="slidenum">
              <a:rPr lang="en-US" smtClean="0"/>
              <a:t>‹#›</a:t>
            </a:fld>
            <a:endParaRPr lang="en-US" dirty="0"/>
          </a:p>
        </p:txBody>
      </p:sp>
    </p:spTree>
    <p:extLst>
      <p:ext uri="{BB962C8B-B14F-4D97-AF65-F5344CB8AC3E}">
        <p14:creationId xmlns:p14="http://schemas.microsoft.com/office/powerpoint/2010/main" val="14534218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038649" cy="466725"/>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970134" y="1"/>
            <a:ext cx="3038648" cy="466725"/>
          </a:xfrm>
          <a:prstGeom prst="rect">
            <a:avLst/>
          </a:prstGeom>
        </p:spPr>
        <p:txBody>
          <a:bodyPr vert="horz" lIns="91440" tIns="45720" rIns="91440" bIns="45720" rtlCol="0"/>
          <a:lstStyle>
            <a:lvl1pPr algn="r">
              <a:defRPr sz="1200"/>
            </a:lvl1pPr>
          </a:lstStyle>
          <a:p>
            <a:fld id="{891A9970-2462-43B0-9C9B-51114862A4FD}" type="datetimeFigureOut">
              <a:rPr lang="en-US" smtClean="0"/>
              <a:t>5/17/2019</a:t>
            </a:fld>
            <a:endParaRPr lang="en-US" dirty="0"/>
          </a:p>
        </p:txBody>
      </p:sp>
      <p:sp>
        <p:nvSpPr>
          <p:cNvPr id="4" name="Slide Image Placeholder 3"/>
          <p:cNvSpPr>
            <a:spLocks noGrp="1" noRot="1" noChangeAspect="1"/>
          </p:cNvSpPr>
          <p:nvPr>
            <p:ph type="sldImg" idx="2"/>
          </p:nvPr>
        </p:nvSpPr>
        <p:spPr>
          <a:xfrm>
            <a:off x="717550" y="1162050"/>
            <a:ext cx="5576888" cy="31369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701848" y="4473576"/>
            <a:ext cx="5608320" cy="3660775"/>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676"/>
            <a:ext cx="3038649" cy="466725"/>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970134" y="8829676"/>
            <a:ext cx="3038648" cy="466725"/>
          </a:xfrm>
          <a:prstGeom prst="rect">
            <a:avLst/>
          </a:prstGeom>
        </p:spPr>
        <p:txBody>
          <a:bodyPr vert="horz" lIns="91440" tIns="45720" rIns="91440" bIns="45720" rtlCol="0" anchor="b"/>
          <a:lstStyle>
            <a:lvl1pPr algn="r">
              <a:defRPr sz="1200"/>
            </a:lvl1pPr>
          </a:lstStyle>
          <a:p>
            <a:fld id="{0AC32826-4357-451F-99FB-6C9607A54F6E}" type="slidenum">
              <a:rPr lang="en-US" smtClean="0"/>
              <a:t>‹#›</a:t>
            </a:fld>
            <a:endParaRPr lang="en-US" dirty="0"/>
          </a:p>
        </p:txBody>
      </p:sp>
    </p:spTree>
    <p:extLst>
      <p:ext uri="{BB962C8B-B14F-4D97-AF65-F5344CB8AC3E}">
        <p14:creationId xmlns:p14="http://schemas.microsoft.com/office/powerpoint/2010/main" val="372207541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1</a:t>
            </a:fld>
            <a:endParaRPr lang="en-US" dirty="0"/>
          </a:p>
        </p:txBody>
      </p:sp>
    </p:spTree>
    <p:extLst>
      <p:ext uri="{BB962C8B-B14F-4D97-AF65-F5344CB8AC3E}">
        <p14:creationId xmlns:p14="http://schemas.microsoft.com/office/powerpoint/2010/main" val="25311675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Lung-MAP’s master protocol structure and recent expansion offers important benefits to study sites.</a:t>
            </a:r>
          </a:p>
          <a:p>
            <a:endParaRPr lang="en-US" dirty="0"/>
          </a:p>
          <a:p>
            <a:r>
              <a:rPr lang="en-US" dirty="0"/>
              <a:t>The master protocol simplifies a site’s ability to activate and offer Lung-MAP sub-studies to patients, with one consent form combining pre-screening and screening. </a:t>
            </a:r>
          </a:p>
          <a:p>
            <a:endParaRPr lang="en-US" dirty="0"/>
          </a:p>
          <a:p>
            <a:r>
              <a:rPr lang="en-US" dirty="0"/>
              <a:t>With use of the CIRB it will be quicker to activate a sub-study, and sites can wait to open it until after a patient is assigned.</a:t>
            </a:r>
          </a:p>
          <a:p>
            <a:endParaRPr lang="en-US" dirty="0"/>
          </a:p>
          <a:p>
            <a:r>
              <a:rPr lang="en-US" dirty="0"/>
              <a:t>Protocol amendments will be simpler since standalone studies are individually managed.</a:t>
            </a:r>
          </a:p>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14</a:t>
            </a:fld>
            <a:endParaRPr lang="en-US" dirty="0"/>
          </a:p>
        </p:txBody>
      </p:sp>
    </p:spTree>
    <p:extLst>
      <p:ext uri="{BB962C8B-B14F-4D97-AF65-F5344CB8AC3E}">
        <p14:creationId xmlns:p14="http://schemas.microsoft.com/office/powerpoint/2010/main" val="6706733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very exciting change is that patients with ALL types of non small cell lung cancer are eligible, not just non-squamous.  </a:t>
            </a:r>
          </a:p>
          <a:p>
            <a:endParaRPr lang="en-US" dirty="0"/>
          </a:p>
          <a:p>
            <a:pPr lvl="1">
              <a:lnSpc>
                <a:spcPct val="110000"/>
              </a:lnSpc>
              <a:buSzPct val="100000"/>
            </a:pPr>
            <a:r>
              <a:rPr lang="en-US" sz="2400" dirty="0"/>
              <a:t>91 non-squamous</a:t>
            </a:r>
          </a:p>
          <a:p>
            <a:pPr lvl="1">
              <a:lnSpc>
                <a:spcPct val="110000"/>
              </a:lnSpc>
              <a:buSzPct val="100000"/>
            </a:pPr>
            <a:r>
              <a:rPr lang="en-US" sz="2400" dirty="0"/>
              <a:t>31 squamous</a:t>
            </a:r>
          </a:p>
          <a:p>
            <a:pPr lvl="1">
              <a:lnSpc>
                <a:spcPct val="110000"/>
              </a:lnSpc>
              <a:buSzPct val="100000"/>
            </a:pPr>
            <a:r>
              <a:rPr lang="en-US" sz="2400" dirty="0"/>
              <a:t>5 mixed histology</a:t>
            </a:r>
            <a:endParaRPr lang="en-US" dirty="0"/>
          </a:p>
          <a:p>
            <a:endParaRPr lang="en-US" dirty="0"/>
          </a:p>
          <a:p>
            <a:r>
              <a:rPr lang="en-US" dirty="0"/>
              <a:t>With Lung-MAP open at over 460 sites in the U.S. the potential for patient impact is greatly expanded.  </a:t>
            </a:r>
          </a:p>
          <a:p>
            <a:endParaRPr lang="en-US" dirty="0"/>
          </a:p>
          <a:p>
            <a:r>
              <a:rPr lang="en-US" dirty="0"/>
              <a:t>Those patients who have had anti-PD1 therapy that no longer works will now have a change to move into a non-match immunotherapy </a:t>
            </a:r>
            <a:r>
              <a:rPr lang="en-US" dirty="0" err="1"/>
              <a:t>substudy</a:t>
            </a:r>
            <a:r>
              <a:rPr lang="en-US" dirty="0"/>
              <a:t>.. So important as research results for new immunotherapy combinations  just keep on coming!</a:t>
            </a:r>
          </a:p>
          <a:p>
            <a:endParaRPr lang="en-US" dirty="0"/>
          </a:p>
          <a:p>
            <a:r>
              <a:rPr lang="en-US" dirty="0"/>
              <a:t>Some excellent educational resources are available and provided for patients and study site </a:t>
            </a:r>
            <a:r>
              <a:rPr lang="en-US" dirty="0" err="1"/>
              <a:t>Pis</a:t>
            </a:r>
            <a:r>
              <a:rPr lang="en-US" dirty="0"/>
              <a:t> and staff.  Here are a couple of examples…</a:t>
            </a:r>
          </a:p>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15</a:t>
            </a:fld>
            <a:endParaRPr lang="en-US" dirty="0"/>
          </a:p>
        </p:txBody>
      </p:sp>
    </p:spTree>
    <p:extLst>
      <p:ext uri="{BB962C8B-B14F-4D97-AF65-F5344CB8AC3E}">
        <p14:creationId xmlns:p14="http://schemas.microsoft.com/office/powerpoint/2010/main" val="31408875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master protocol has been very successful – many sites, many patients, and many options.  </a:t>
            </a:r>
          </a:p>
          <a:p>
            <a:endParaRPr lang="en-US" dirty="0"/>
          </a:p>
          <a:p>
            <a:r>
              <a:rPr lang="en-US" dirty="0"/>
              <a:t>Working together, NCI, SWOG, Friends of Cancer Research, Foundation for National Institutes of Health, and more are making a huge difference for patients.  Broader eligibility requirement recommendations from ASCO and Friends of Cancer Research are being incorporated into new sub-studies, providing even more patients with the option of participating in Lung-MAP.</a:t>
            </a:r>
          </a:p>
          <a:p>
            <a:endParaRPr lang="en-US" dirty="0"/>
          </a:p>
          <a:p>
            <a:r>
              <a:rPr lang="en-US" dirty="0"/>
              <a:t>With the lightning speed  of new research developments, there are even more  opportunities to design new sub-studies.</a:t>
            </a:r>
          </a:p>
          <a:p>
            <a:endParaRPr lang="en-US" dirty="0"/>
          </a:p>
          <a:p>
            <a:r>
              <a:rPr lang="en-US" dirty="0"/>
              <a:t>Lung-MAP offers patients  hope, and results.  Thanks to all of you who work so hard to make this important trial an ongoing success!</a:t>
            </a:r>
          </a:p>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17</a:t>
            </a:fld>
            <a:endParaRPr lang="en-US" dirty="0"/>
          </a:p>
        </p:txBody>
      </p:sp>
    </p:spTree>
    <p:extLst>
      <p:ext uri="{BB962C8B-B14F-4D97-AF65-F5344CB8AC3E}">
        <p14:creationId xmlns:p14="http://schemas.microsoft.com/office/powerpoint/2010/main" val="8838462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30</a:t>
            </a:fld>
            <a:endParaRPr lang="en-US" dirty="0"/>
          </a:p>
        </p:txBody>
      </p:sp>
    </p:spTree>
    <p:extLst>
      <p:ext uri="{BB962C8B-B14F-4D97-AF65-F5344CB8AC3E}">
        <p14:creationId xmlns:p14="http://schemas.microsoft.com/office/powerpoint/2010/main" val="7034495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spcBef>
                <a:spcPts val="600"/>
              </a:spcBef>
            </a:pPr>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41</a:t>
            </a:fld>
            <a:endParaRPr lang="en-US" dirty="0"/>
          </a:p>
        </p:txBody>
      </p:sp>
    </p:spTree>
    <p:extLst>
      <p:ext uri="{BB962C8B-B14F-4D97-AF65-F5344CB8AC3E}">
        <p14:creationId xmlns:p14="http://schemas.microsoft.com/office/powerpoint/2010/main" val="3883650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42</a:t>
            </a:fld>
            <a:endParaRPr lang="en-US" dirty="0"/>
          </a:p>
        </p:txBody>
      </p:sp>
    </p:spTree>
    <p:extLst>
      <p:ext uri="{BB962C8B-B14F-4D97-AF65-F5344CB8AC3E}">
        <p14:creationId xmlns:p14="http://schemas.microsoft.com/office/powerpoint/2010/main" val="407168131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43</a:t>
            </a:fld>
            <a:endParaRPr lang="en-US" dirty="0"/>
          </a:p>
        </p:txBody>
      </p:sp>
    </p:spTree>
    <p:extLst>
      <p:ext uri="{BB962C8B-B14F-4D97-AF65-F5344CB8AC3E}">
        <p14:creationId xmlns:p14="http://schemas.microsoft.com/office/powerpoint/2010/main" val="27593783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br>
              <a:rPr lang="en-US" altLang="en-US" kern="0" dirty="0">
                <a:solidFill>
                  <a:schemeClr val="accent6"/>
                </a:solidFill>
                <a:cs typeface="Arial" panose="020B0604020202020204" pitchFamily="34" charset="0"/>
              </a:rPr>
            </a:br>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55</a:t>
            </a:fld>
            <a:endParaRPr lang="en-US" dirty="0"/>
          </a:p>
        </p:txBody>
      </p:sp>
    </p:spTree>
    <p:extLst>
      <p:ext uri="{BB962C8B-B14F-4D97-AF65-F5344CB8AC3E}">
        <p14:creationId xmlns:p14="http://schemas.microsoft.com/office/powerpoint/2010/main" val="373627546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IRR, infusion-related reaction; ULN, upper limit of normal</a:t>
            </a:r>
          </a:p>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58</a:t>
            </a:fld>
            <a:endParaRPr lang="en-US" dirty="0"/>
          </a:p>
        </p:txBody>
      </p:sp>
    </p:spTree>
    <p:extLst>
      <p:ext uri="{BB962C8B-B14F-4D97-AF65-F5344CB8AC3E}">
        <p14:creationId xmlns:p14="http://schemas.microsoft.com/office/powerpoint/2010/main" val="396968012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IRR, infusion-related reaction; ULN, upper limit of normal</a:t>
            </a:r>
          </a:p>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59</a:t>
            </a:fld>
            <a:endParaRPr lang="en-US" dirty="0"/>
          </a:p>
        </p:txBody>
      </p:sp>
    </p:spTree>
    <p:extLst>
      <p:ext uri="{BB962C8B-B14F-4D97-AF65-F5344CB8AC3E}">
        <p14:creationId xmlns:p14="http://schemas.microsoft.com/office/powerpoint/2010/main" val="79801533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2</a:t>
            </a:fld>
            <a:endParaRPr lang="en-US" dirty="0"/>
          </a:p>
        </p:txBody>
      </p:sp>
    </p:spTree>
    <p:extLst>
      <p:ext uri="{BB962C8B-B14F-4D97-AF65-F5344CB8AC3E}">
        <p14:creationId xmlns:p14="http://schemas.microsoft.com/office/powerpoint/2010/main" val="177460765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i="1" dirty="0"/>
              <a:t>IRR, infusion-related reaction; ULN, upper limit of normal</a:t>
            </a:r>
          </a:p>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60</a:t>
            </a:fld>
            <a:endParaRPr lang="en-US" dirty="0"/>
          </a:p>
        </p:txBody>
      </p:sp>
    </p:spTree>
    <p:extLst>
      <p:ext uri="{BB962C8B-B14F-4D97-AF65-F5344CB8AC3E}">
        <p14:creationId xmlns:p14="http://schemas.microsoft.com/office/powerpoint/2010/main" val="221539907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62</a:t>
            </a:fld>
            <a:endParaRPr lang="en-US" dirty="0"/>
          </a:p>
        </p:txBody>
      </p:sp>
    </p:spTree>
    <p:extLst>
      <p:ext uri="{BB962C8B-B14F-4D97-AF65-F5344CB8AC3E}">
        <p14:creationId xmlns:p14="http://schemas.microsoft.com/office/powerpoint/2010/main" val="172571163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70</a:t>
            </a:fld>
            <a:endParaRPr lang="en-US" dirty="0"/>
          </a:p>
        </p:txBody>
      </p:sp>
    </p:spTree>
    <p:extLst>
      <p:ext uri="{BB962C8B-B14F-4D97-AF65-F5344CB8AC3E}">
        <p14:creationId xmlns:p14="http://schemas.microsoft.com/office/powerpoint/2010/main" val="7271927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AC32826-4357-451F-99FB-6C9607A54F6E}" type="slidenum">
              <a:rPr lang="en-US" smtClean="0"/>
              <a:t>71</a:t>
            </a:fld>
            <a:endParaRPr lang="en-US" dirty="0"/>
          </a:p>
        </p:txBody>
      </p:sp>
    </p:spTree>
    <p:extLst>
      <p:ext uri="{BB962C8B-B14F-4D97-AF65-F5344CB8AC3E}">
        <p14:creationId xmlns:p14="http://schemas.microsoft.com/office/powerpoint/2010/main" val="4468784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EA8A349-BF76-48FE-B072-F2BBD60BE842}" type="slidenum">
              <a:rPr lang="en-US" smtClean="0"/>
              <a:pPr/>
              <a:t>72</a:t>
            </a:fld>
            <a:endParaRPr lang="en-US" dirty="0"/>
          </a:p>
        </p:txBody>
      </p:sp>
    </p:spTree>
    <p:extLst>
      <p:ext uri="{BB962C8B-B14F-4D97-AF65-F5344CB8AC3E}">
        <p14:creationId xmlns:p14="http://schemas.microsoft.com/office/powerpoint/2010/main" val="12130307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3</a:t>
            </a:fld>
            <a:endParaRPr lang="en-US" dirty="0"/>
          </a:p>
        </p:txBody>
      </p:sp>
    </p:spTree>
    <p:extLst>
      <p:ext uri="{BB962C8B-B14F-4D97-AF65-F5344CB8AC3E}">
        <p14:creationId xmlns:p14="http://schemas.microsoft.com/office/powerpoint/2010/main" val="131991207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5425" lvl="1" indent="-225425">
              <a:spcBef>
                <a:spcPts val="1200"/>
              </a:spcBef>
              <a:spcAft>
                <a:spcPts val="200"/>
              </a:spcAft>
              <a:buSzPct val="100000"/>
              <a:buFont typeface="Arial" panose="020B0604020202020204" pitchFamily="34" charset="0"/>
              <a:buChar char="•"/>
            </a:pPr>
            <a:r>
              <a:rPr lang="en-US" sz="2400" dirty="0"/>
              <a:t>12 patients notified of their sub-study assignment</a:t>
            </a:r>
          </a:p>
          <a:p>
            <a:pPr marL="225425" lvl="1" indent="-225425">
              <a:spcBef>
                <a:spcPts val="1200"/>
              </a:spcBef>
              <a:spcAft>
                <a:spcPts val="200"/>
              </a:spcAft>
              <a:buSzPct val="100000"/>
              <a:buFont typeface="Arial" panose="020B0604020202020204" pitchFamily="34" charset="0"/>
              <a:buChar char="•"/>
            </a:pPr>
            <a:r>
              <a:rPr lang="en-US" sz="2400" dirty="0"/>
              <a:t>2 patients registered to a sub-study</a:t>
            </a:r>
          </a:p>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4</a:t>
            </a:fld>
            <a:endParaRPr lang="en-US" dirty="0"/>
          </a:p>
        </p:txBody>
      </p:sp>
    </p:spTree>
    <p:extLst>
      <p:ext uri="{BB962C8B-B14F-4D97-AF65-F5344CB8AC3E}">
        <p14:creationId xmlns:p14="http://schemas.microsoft.com/office/powerpoint/2010/main" val="4349313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6</a:t>
            </a:fld>
            <a:endParaRPr lang="en-US" dirty="0"/>
          </a:p>
        </p:txBody>
      </p:sp>
    </p:spTree>
    <p:extLst>
      <p:ext uri="{BB962C8B-B14F-4D97-AF65-F5344CB8AC3E}">
        <p14:creationId xmlns:p14="http://schemas.microsoft.com/office/powerpoint/2010/main" val="30288442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lvl="0" indent="0" defTabSz="914400">
              <a:lnSpc>
                <a:spcPct val="90000"/>
              </a:lnSpc>
              <a:spcBef>
                <a:spcPts val="1200"/>
              </a:spcBef>
              <a:spcAft>
                <a:spcPts val="200"/>
              </a:spcAft>
              <a:buSzPct val="100000"/>
              <a:buFont typeface="Arial" panose="020B0604020202020204" pitchFamily="34" charset="0"/>
              <a:buNone/>
            </a:pPr>
            <a:r>
              <a:rPr lang="en-US" dirty="0"/>
              <a:t>-</a:t>
            </a:r>
            <a:r>
              <a:rPr lang="en-US" sz="2000" dirty="0">
                <a:solidFill>
                  <a:prstClr val="black">
                    <a:lumMod val="75000"/>
                    <a:lumOff val="25000"/>
                  </a:prstClr>
                </a:solidFill>
              </a:rPr>
              <a:t>Sub-studies will be grouped under </a:t>
            </a:r>
            <a:r>
              <a:rPr lang="en-US" sz="2000" dirty="0">
                <a:solidFill>
                  <a:srgbClr val="0070C0"/>
                </a:solidFill>
              </a:rPr>
              <a:t>Version Control Protocols (VCP)</a:t>
            </a:r>
          </a:p>
          <a:p>
            <a:pPr marL="800100" lvl="1" indent="-342900" defTabSz="914400">
              <a:lnSpc>
                <a:spcPct val="90000"/>
              </a:lnSpc>
              <a:spcBef>
                <a:spcPts val="1200"/>
              </a:spcBef>
              <a:spcAft>
                <a:spcPts val="200"/>
              </a:spcAft>
              <a:buSzPct val="100000"/>
              <a:buFont typeface="Wingdings" panose="05000000000000000000" pitchFamily="2" charset="2"/>
              <a:buChar char="Ø"/>
            </a:pPr>
            <a:r>
              <a:rPr lang="en-US" dirty="0">
                <a:solidFill>
                  <a:prstClr val="black">
                    <a:lumMod val="75000"/>
                    <a:lumOff val="25000"/>
                  </a:prstClr>
                </a:solidFill>
              </a:rPr>
              <a:t>VCPs are overarching admin protocols to keep an up-to-date record of the current version of each sub-study</a:t>
            </a:r>
          </a:p>
          <a:p>
            <a:pPr marL="0" lvl="0" indent="0" defTabSz="914400">
              <a:lnSpc>
                <a:spcPct val="90000"/>
              </a:lnSpc>
              <a:spcBef>
                <a:spcPts val="1200"/>
              </a:spcBef>
              <a:spcAft>
                <a:spcPts val="200"/>
              </a:spcAft>
              <a:buSzPct val="100000"/>
              <a:buFont typeface="Arial" panose="020B0604020202020204" pitchFamily="34" charset="0"/>
              <a:buNone/>
            </a:pPr>
            <a:r>
              <a:rPr lang="en-US" sz="2000" b="1" u="sng" dirty="0">
                <a:solidFill>
                  <a:prstClr val="black">
                    <a:lumMod val="75000"/>
                    <a:lumOff val="25000"/>
                  </a:prstClr>
                </a:solidFill>
              </a:rPr>
              <a:t>-LUNGMAP</a:t>
            </a:r>
            <a:r>
              <a:rPr lang="en-US" sz="2000" dirty="0">
                <a:solidFill>
                  <a:prstClr val="black">
                    <a:lumMod val="75000"/>
                    <a:lumOff val="25000"/>
                  </a:prstClr>
                </a:solidFill>
              </a:rPr>
              <a:t> will have 2 Version Control Protocols:</a:t>
            </a:r>
            <a:endParaRPr lang="en-US" sz="2000" b="1" u="sng" dirty="0">
              <a:solidFill>
                <a:prstClr val="black">
                  <a:lumMod val="75000"/>
                  <a:lumOff val="25000"/>
                </a:prstClr>
              </a:solidFill>
            </a:endParaRPr>
          </a:p>
          <a:p>
            <a:pPr marL="800100" lvl="1" indent="-342900" defTabSz="914400">
              <a:lnSpc>
                <a:spcPct val="90000"/>
              </a:lnSpc>
              <a:spcBef>
                <a:spcPts val="1200"/>
              </a:spcBef>
              <a:spcAft>
                <a:spcPts val="200"/>
              </a:spcAft>
              <a:buSzPct val="100000"/>
              <a:buFont typeface="Wingdings" panose="05000000000000000000" pitchFamily="2" charset="2"/>
              <a:buChar char="Ø"/>
            </a:pPr>
            <a:r>
              <a:rPr lang="en-US" b="1" u="sng" dirty="0">
                <a:solidFill>
                  <a:prstClr val="black">
                    <a:lumMod val="75000"/>
                    <a:lumOff val="25000"/>
                  </a:prstClr>
                </a:solidFill>
              </a:rPr>
              <a:t>S1900BDSS</a:t>
            </a:r>
            <a:r>
              <a:rPr lang="en-US" dirty="0">
                <a:solidFill>
                  <a:prstClr val="black">
                    <a:lumMod val="75000"/>
                    <a:lumOff val="25000"/>
                  </a:prstClr>
                </a:solidFill>
              </a:rPr>
              <a:t>: VCP for biomarker-driven sub-studies</a:t>
            </a:r>
          </a:p>
          <a:p>
            <a:pPr marL="800100" lvl="1" indent="-342900" defTabSz="914400">
              <a:lnSpc>
                <a:spcPct val="90000"/>
              </a:lnSpc>
              <a:spcBef>
                <a:spcPts val="1200"/>
              </a:spcBef>
              <a:spcAft>
                <a:spcPts val="200"/>
              </a:spcAft>
              <a:buSzPct val="100000"/>
              <a:buFont typeface="Wingdings" panose="05000000000000000000" pitchFamily="2" charset="2"/>
              <a:buChar char="Ø"/>
            </a:pPr>
            <a:r>
              <a:rPr lang="en-US" b="1" u="sng" dirty="0">
                <a:solidFill>
                  <a:prstClr val="black">
                    <a:lumMod val="75000"/>
                    <a:lumOff val="25000"/>
                  </a:prstClr>
                </a:solidFill>
              </a:rPr>
              <a:t>S1800NMIO</a:t>
            </a:r>
            <a:r>
              <a:rPr lang="en-US" dirty="0">
                <a:solidFill>
                  <a:prstClr val="black">
                    <a:lumMod val="75000"/>
                    <a:lumOff val="25000"/>
                  </a:prstClr>
                </a:solidFill>
              </a:rPr>
              <a:t>: VCP for non-match sub-studies</a:t>
            </a:r>
            <a:endParaRPr lang="en-US" dirty="0"/>
          </a:p>
          <a:p>
            <a:endParaRPr lang="en-US" dirty="0"/>
          </a:p>
          <a:p>
            <a:endParaRPr lang="en-US" dirty="0"/>
          </a:p>
          <a:p>
            <a:r>
              <a:rPr lang="en-US" dirty="0"/>
              <a:t>-NIH Policy on Single Institutional Review Board (NCI CIRB) for US Sites Participating in the NCTN &amp; NCORP Clinical Trials Networks</a:t>
            </a:r>
          </a:p>
          <a:p>
            <a:r>
              <a:rPr lang="en-US" dirty="0"/>
              <a:t>March 1, 2019</a:t>
            </a:r>
          </a:p>
        </p:txBody>
      </p:sp>
      <p:sp>
        <p:nvSpPr>
          <p:cNvPr id="4" name="Slide Number Placeholder 3"/>
          <p:cNvSpPr>
            <a:spLocks noGrp="1"/>
          </p:cNvSpPr>
          <p:nvPr>
            <p:ph type="sldNum" sz="quarter" idx="5"/>
          </p:nvPr>
        </p:nvSpPr>
        <p:spPr/>
        <p:txBody>
          <a:bodyPr/>
          <a:lstStyle/>
          <a:p>
            <a:fld id="{0AC32826-4357-451F-99FB-6C9607A54F6E}" type="slidenum">
              <a:rPr lang="en-US" smtClean="0"/>
              <a:t>9</a:t>
            </a:fld>
            <a:endParaRPr lang="en-US" dirty="0"/>
          </a:p>
        </p:txBody>
      </p:sp>
    </p:spTree>
    <p:extLst>
      <p:ext uri="{BB962C8B-B14F-4D97-AF65-F5344CB8AC3E}">
        <p14:creationId xmlns:p14="http://schemas.microsoft.com/office/powerpoint/2010/main" val="183868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Hello, everyone.  Thank you, Mariah, for  asking me to say a few words about Lung-MAP from my view as a patient advocate. Before personalized medicine and immunotherapy, lung cancer took my dad, my father-in-law, and my </a:t>
            </a:r>
            <a:r>
              <a:rPr lang="en-US" dirty="0" err="1"/>
              <a:t>fiancee’s</a:t>
            </a:r>
            <a:r>
              <a:rPr lang="en-US" dirty="0"/>
              <a:t> mom.  That’s why I’m here.  It’s a pleasure and an honor to be a part of SWOG  and the Lung-MAP team and to see the progress that has been made to move closer to making lung cancer a chronic disease that can be managed.  Collaborating with other lung cancer advocates (many who are living with lung cancer) and listening to their stories make it clear that more patients are living longer and enjoying better quality of life.  </a:t>
            </a:r>
          </a:p>
        </p:txBody>
      </p:sp>
      <p:sp>
        <p:nvSpPr>
          <p:cNvPr id="4" name="Slide Number Placeholder 3"/>
          <p:cNvSpPr>
            <a:spLocks noGrp="1"/>
          </p:cNvSpPr>
          <p:nvPr>
            <p:ph type="sldNum" sz="quarter" idx="5"/>
          </p:nvPr>
        </p:nvSpPr>
        <p:spPr/>
        <p:txBody>
          <a:bodyPr/>
          <a:lstStyle/>
          <a:p>
            <a:fld id="{0AC32826-4357-451F-99FB-6C9607A54F6E}" type="slidenum">
              <a:rPr lang="en-US" smtClean="0"/>
              <a:t>11</a:t>
            </a:fld>
            <a:endParaRPr lang="en-US" dirty="0"/>
          </a:p>
        </p:txBody>
      </p:sp>
    </p:spTree>
    <p:extLst>
      <p:ext uri="{BB962C8B-B14F-4D97-AF65-F5344CB8AC3E}">
        <p14:creationId xmlns:p14="http://schemas.microsoft.com/office/powerpoint/2010/main" val="37063337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just two of the Lung-MAP patients.  Their courage and willingness to be a part of this clinical trial is the most important reason for us to continue to collaborate and develop even more options for personalized therapy!</a:t>
            </a:r>
          </a:p>
        </p:txBody>
      </p:sp>
      <p:sp>
        <p:nvSpPr>
          <p:cNvPr id="4" name="Slide Number Placeholder 3"/>
          <p:cNvSpPr>
            <a:spLocks noGrp="1"/>
          </p:cNvSpPr>
          <p:nvPr>
            <p:ph type="sldNum" sz="quarter" idx="10"/>
          </p:nvPr>
        </p:nvSpPr>
        <p:spPr/>
        <p:txBody>
          <a:bodyPr/>
          <a:lstStyle/>
          <a:p>
            <a:fld id="{0AC32826-4357-451F-99FB-6C9607A54F6E}" type="slidenum">
              <a:rPr lang="en-US" smtClean="0"/>
              <a:t>12</a:t>
            </a:fld>
            <a:endParaRPr lang="en-US" dirty="0"/>
          </a:p>
        </p:txBody>
      </p:sp>
    </p:spTree>
    <p:extLst>
      <p:ext uri="{BB962C8B-B14F-4D97-AF65-F5344CB8AC3E}">
        <p14:creationId xmlns:p14="http://schemas.microsoft.com/office/powerpoint/2010/main" val="219640877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 has been exciting to see the evolution of Lung-MAP over the  three plus years I have served as the Lung Committee patient advocate. Lung-MAP leadership  and the protocol team has done a stellar job.. collaborating with our industry partners to offer sub-studies that are making patients’ lives better.  The new structure and expansion will help sites to be more adept and efficient in opening sub-studies and enrolling patients.  Making it easier for the sites is a big win for patients!</a:t>
            </a:r>
          </a:p>
          <a:p>
            <a:endParaRPr lang="en-US" dirty="0"/>
          </a:p>
        </p:txBody>
      </p:sp>
      <p:sp>
        <p:nvSpPr>
          <p:cNvPr id="4" name="Slide Number Placeholder 3"/>
          <p:cNvSpPr>
            <a:spLocks noGrp="1"/>
          </p:cNvSpPr>
          <p:nvPr>
            <p:ph type="sldNum" sz="quarter" idx="5"/>
          </p:nvPr>
        </p:nvSpPr>
        <p:spPr/>
        <p:txBody>
          <a:bodyPr/>
          <a:lstStyle/>
          <a:p>
            <a:fld id="{0AC32826-4357-451F-99FB-6C9607A54F6E}" type="slidenum">
              <a:rPr lang="en-US" smtClean="0"/>
              <a:t>13</a:t>
            </a:fld>
            <a:endParaRPr lang="en-US" dirty="0"/>
          </a:p>
        </p:txBody>
      </p:sp>
    </p:spTree>
    <p:extLst>
      <p:ext uri="{BB962C8B-B14F-4D97-AF65-F5344CB8AC3E}">
        <p14:creationId xmlns:p14="http://schemas.microsoft.com/office/powerpoint/2010/main" val="566403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6DCBD5AB-1538-4D5B-BE2F-2F8C456D562E}" type="datetime1">
              <a:rPr lang="en-US" smtClean="0"/>
              <a:t>5/17/2019</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1" name="Picture 10">
            <a:extLst>
              <a:ext uri="{FF2B5EF4-FFF2-40B4-BE49-F238E27FC236}">
                <a16:creationId xmlns:a16="http://schemas.microsoft.com/office/drawing/2014/main" id="{D5941B38-4F41-4061-9ECD-E31DABB3C775}"/>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5" name="Rectangle 4"/>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6" name="Rectangle 5"/>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7" name="Date Placeholder 6"/>
          <p:cNvSpPr>
            <a:spLocks noGrp="1"/>
          </p:cNvSpPr>
          <p:nvPr>
            <p:ph type="dt" sz="half" idx="10"/>
          </p:nvPr>
        </p:nvSpPr>
        <p:spPr/>
        <p:txBody>
          <a:bodyPr/>
          <a:lstStyle/>
          <a:p>
            <a:fld id="{6DF60E10-888F-4805-A82A-73BBAE4C2E1E}" type="datetime1">
              <a:rPr lang="en-US" smtClean="0"/>
              <a:t>5/17/2019</a:t>
            </a:fld>
            <a:endParaRPr lang="en-US" dirty="0"/>
          </a:p>
        </p:txBody>
      </p:sp>
      <p:sp>
        <p:nvSpPr>
          <p:cNvPr id="8" name="Footer Placeholder 7"/>
          <p:cNvSpPr>
            <a:spLocks noGrp="1"/>
          </p:cNvSpPr>
          <p:nvPr>
            <p:ph type="ftr" sz="quarter" idx="11"/>
          </p:nvPr>
        </p:nvSpPr>
        <p:spPr/>
        <p:txBody>
          <a:bodyPr/>
          <a:lstStyle>
            <a:lvl1pPr>
              <a:defRPr>
                <a:solidFill>
                  <a:srgbClr val="FFFFFF"/>
                </a:solidFill>
              </a:defRPr>
            </a:lvl1pPr>
          </a:lstStyle>
          <a:p>
            <a:endParaRPr lang="en-US" dirty="0"/>
          </a:p>
        </p:txBody>
      </p:sp>
      <p:sp>
        <p:nvSpPr>
          <p:cNvPr id="9" name="Slide Number Placeholder 8"/>
          <p:cNvSpPr>
            <a:spLocks noGrp="1"/>
          </p:cNvSpPr>
          <p:nvPr>
            <p:ph type="sldNum" sz="quarter" idx="12"/>
          </p:nvPr>
        </p:nvSpPr>
        <p:spPr>
          <a:xfrm>
            <a:off x="60960" y="6430351"/>
            <a:ext cx="939938"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p:cNvSpPr/>
          <p:nvPr/>
        </p:nvSpPr>
        <p:spPr>
          <a:xfrm>
            <a:off x="16" y="0"/>
            <a:ext cx="4050791" cy="6858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4040071" y="0"/>
            <a:ext cx="64008"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594359"/>
            <a:ext cx="3200400" cy="2286000"/>
          </a:xfrm>
        </p:spPr>
        <p:txBody>
          <a:bodyPr anchor="b">
            <a:normAutofit/>
          </a:bodyPr>
          <a:lstStyle>
            <a:lvl1pPr>
              <a:defRPr sz="3600" b="0">
                <a:solidFill>
                  <a:srgbClr val="FFFFFF"/>
                </a:solidFill>
              </a:defRPr>
            </a:lvl1pPr>
          </a:lstStyle>
          <a:p>
            <a:r>
              <a:rPr lang="en-US"/>
              <a:t>Click to edit Master title style</a:t>
            </a:r>
            <a:endParaRPr lang="en-US" dirty="0"/>
          </a:p>
        </p:txBody>
      </p:sp>
      <p:sp>
        <p:nvSpPr>
          <p:cNvPr id="3" name="Content Placeholder 2"/>
          <p:cNvSpPr>
            <a:spLocks noGrp="1"/>
          </p:cNvSpPr>
          <p:nvPr>
            <p:ph idx="1"/>
          </p:nvPr>
        </p:nvSpPr>
        <p:spPr>
          <a:xfrm>
            <a:off x="4800600" y="731520"/>
            <a:ext cx="6492240" cy="5257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457200" y="2926080"/>
            <a:ext cx="3200400" cy="3379124"/>
          </a:xfrm>
        </p:spPr>
        <p:txBody>
          <a:bodyPr lIns="91440" rIns="91440">
            <a:normAutofit/>
          </a:bodyPr>
          <a:lstStyle>
            <a:lvl1pPr marL="0" indent="0">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65512" y="6459785"/>
            <a:ext cx="2618510" cy="365125"/>
          </a:xfrm>
        </p:spPr>
        <p:txBody>
          <a:bodyPr/>
          <a:lstStyle>
            <a:lvl1pPr algn="l">
              <a:defRPr/>
            </a:lvl1pPr>
          </a:lstStyle>
          <a:p>
            <a:fld id="{DAAF2B39-592E-41EA-A8D9-885E11081CBE}" type="datetime1">
              <a:rPr lang="en-US" smtClean="0"/>
              <a:t>5/17/2019</a:t>
            </a:fld>
            <a:endParaRPr lang="en-US" dirty="0"/>
          </a:p>
        </p:txBody>
      </p:sp>
      <p:sp>
        <p:nvSpPr>
          <p:cNvPr id="6" name="Footer Placeholder 5"/>
          <p:cNvSpPr>
            <a:spLocks noGrp="1"/>
          </p:cNvSpPr>
          <p:nvPr>
            <p:ph type="ftr" sz="quarter" idx="11"/>
          </p:nvPr>
        </p:nvSpPr>
        <p:spPr>
          <a:xfrm>
            <a:off x="4800600" y="6459785"/>
            <a:ext cx="4648200" cy="365125"/>
          </a:xfrm>
        </p:spPr>
        <p:txBody>
          <a:bodyPr/>
          <a:lstStyle>
            <a:lvl1pPr algn="l">
              <a:defRPr>
                <a:solidFill>
                  <a:schemeClr val="tx2"/>
                </a:solidFill>
              </a:defRPr>
            </a:lvl1pPr>
          </a:lstStyle>
          <a:p>
            <a:endParaRPr lang="en-US" dirty="0"/>
          </a:p>
        </p:txBody>
      </p:sp>
      <p:sp>
        <p:nvSpPr>
          <p:cNvPr id="7" name="Slide Number Placeholder 6"/>
          <p:cNvSpPr>
            <a:spLocks noGrp="1"/>
          </p:cNvSpPr>
          <p:nvPr>
            <p:ph type="sldNum" sz="quarter" idx="12"/>
          </p:nvPr>
        </p:nvSpPr>
        <p:spPr/>
        <p:txBody>
          <a:bodyPr/>
          <a:lstStyle>
            <a:lvl1pPr>
              <a:defRPr>
                <a:solidFill>
                  <a:schemeClr val="tx2"/>
                </a:solidFill>
              </a:defRPr>
            </a:lvl1pPr>
          </a:lstStyle>
          <a:p>
            <a:fld id="{4FAB73BC-B049-4115-A692-8D63A059BFB8}" type="slidenum">
              <a:rPr lang="en-US" dirty="0"/>
              <a:pPr/>
              <a:t>‹#›</a:t>
            </a:fld>
            <a:endParaRPr lang="en-US" dirty="0"/>
          </a:p>
        </p:txBody>
      </p:sp>
      <p:pic>
        <p:nvPicPr>
          <p:cNvPr id="11" name="Picture 10"/>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24175" y="6407697"/>
            <a:ext cx="2866449" cy="417213"/>
          </a:xfrm>
          <a:prstGeom prst="rect">
            <a:avLst/>
          </a:prstGeom>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8" name="Rectangle 7"/>
          <p:cNvSpPr/>
          <p:nvPr/>
        </p:nvSpPr>
        <p:spPr>
          <a:xfrm>
            <a:off x="0" y="4953000"/>
            <a:ext cx="12188825" cy="19050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491507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1097280" y="5074920"/>
            <a:ext cx="10113645" cy="822960"/>
          </a:xfrm>
        </p:spPr>
        <p:txBody>
          <a:bodyPr lIns="91440" tIns="0" rIns="91440" bIns="0" anchor="b">
            <a:noAutofit/>
          </a:bodyPr>
          <a:lstStyle>
            <a:lvl1pPr>
              <a:defRPr sz="3600" b="0">
                <a:solidFill>
                  <a:srgbClr val="FFFFFF"/>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15" y="0"/>
            <a:ext cx="12191985" cy="4915076"/>
          </a:xfrm>
          <a:solidFill>
            <a:schemeClr val="bg2">
              <a:lumMod val="90000"/>
            </a:schemeClr>
          </a:solidFill>
        </p:spPr>
        <p:txBody>
          <a:bodyPr lIns="457200" tIns="45720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097280" y="5907024"/>
            <a:ext cx="10113264" cy="594360"/>
          </a:xfrm>
        </p:spPr>
        <p:txBody>
          <a:bodyPr lIns="91440" tIns="0" rIns="91440" bIns="0">
            <a:normAutofit/>
          </a:bodyPr>
          <a:lstStyle>
            <a:lvl1pPr marL="0" indent="0">
              <a:spcBef>
                <a:spcPts val="0"/>
              </a:spcBef>
              <a:spcAft>
                <a:spcPts val="600"/>
              </a:spcAft>
              <a:buNone/>
              <a:defRPr sz="15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43DB8E55-EF53-4778-9BF4-109C60BE2280}" type="datetime1">
              <a:rPr lang="en-US" smtClean="0"/>
              <a:t>5/17/2019</a:t>
            </a:fld>
            <a:endParaRPr lang="en-US" dirty="0"/>
          </a:p>
        </p:txBody>
      </p:sp>
      <p:sp>
        <p:nvSpPr>
          <p:cNvPr id="7" name="Slide Number Placeholder 6"/>
          <p:cNvSpPr>
            <a:spLocks noGrp="1"/>
          </p:cNvSpPr>
          <p:nvPr>
            <p:ph type="sldNum" sz="quarter" idx="12"/>
          </p:nvPr>
        </p:nvSpPr>
        <p:spPr>
          <a:xfrm>
            <a:off x="27283" y="6446836"/>
            <a:ext cx="982823"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One Column — Footer">
    <p:spTree>
      <p:nvGrpSpPr>
        <p:cNvPr id="1" name=""/>
        <p:cNvGrpSpPr/>
        <p:nvPr/>
      </p:nvGrpSpPr>
      <p:grpSpPr>
        <a:xfrm>
          <a:off x="0" y="0"/>
          <a:ext cx="0" cy="0"/>
          <a:chOff x="0" y="0"/>
          <a:chExt cx="0" cy="0"/>
        </a:xfrm>
      </p:grpSpPr>
      <p:sp>
        <p:nvSpPr>
          <p:cNvPr id="13" name="Title 1"/>
          <p:cNvSpPr>
            <a:spLocks noGrp="1"/>
          </p:cNvSpPr>
          <p:nvPr>
            <p:ph type="title" hasCustomPrompt="1"/>
          </p:nvPr>
        </p:nvSpPr>
        <p:spPr>
          <a:xfrm>
            <a:off x="658368" y="415555"/>
            <a:ext cx="10887456" cy="423193"/>
          </a:xfrm>
        </p:spPr>
        <p:txBody>
          <a:bodyPr lIns="0" tIns="0" rIns="0" bIns="0" anchor="b">
            <a:noAutofit/>
          </a:bodyPr>
          <a:lstStyle>
            <a:lvl1pPr>
              <a:lnSpc>
                <a:spcPct val="90000"/>
              </a:lnSpc>
              <a:defRPr sz="2400" baseline="0">
                <a:solidFill>
                  <a:srgbClr val="123E57"/>
                </a:solidFill>
                <a:latin typeface="+mj-lt"/>
                <a:cs typeface="SapientSansBold"/>
              </a:defRPr>
            </a:lvl1pPr>
          </a:lstStyle>
          <a:p>
            <a:r>
              <a:rPr lang="en-US" dirty="0"/>
              <a:t>Slide title</a:t>
            </a:r>
          </a:p>
        </p:txBody>
      </p:sp>
      <p:sp>
        <p:nvSpPr>
          <p:cNvPr id="12" name="Text Box 14"/>
          <p:cNvSpPr txBox="1">
            <a:spLocks noChangeArrowheads="1"/>
          </p:cNvSpPr>
          <p:nvPr userDrawn="1"/>
        </p:nvSpPr>
        <p:spPr bwMode="auto">
          <a:xfrm>
            <a:off x="11529505" y="6486144"/>
            <a:ext cx="410633" cy="243840"/>
          </a:xfrm>
          <a:prstGeom prst="rect">
            <a:avLst/>
          </a:prstGeom>
          <a:noFill/>
          <a:ln w="9525">
            <a:noFill/>
            <a:miter lim="800000"/>
            <a:headEnd/>
            <a:tailEnd/>
          </a:ln>
          <a:effectLst/>
        </p:spPr>
        <p:txBody>
          <a:bodyPr lIns="0" tIns="0" rIns="0" bIns="0">
            <a:noAutofit/>
          </a:bodyPr>
          <a:lstStyle>
            <a:lvl1pPr defTabSz="912813" eaLnBrk="0" hangingPunct="0">
              <a:tabLst>
                <a:tab pos="11025188" algn="r"/>
              </a:tabLst>
              <a:defRPr sz="2400">
                <a:solidFill>
                  <a:schemeClr val="tx1"/>
                </a:solidFill>
                <a:latin typeface="Georgia" charset="0"/>
                <a:ea typeface="ＭＳ Ｐゴシック" charset="0"/>
                <a:cs typeface="ＭＳ Ｐゴシック" charset="0"/>
              </a:defRPr>
            </a:lvl1pPr>
            <a:lvl2pPr marL="37931725" indent="-37474525" defTabSz="912813" eaLnBrk="0" hangingPunct="0">
              <a:tabLst>
                <a:tab pos="11025188" algn="r"/>
              </a:tabLst>
              <a:defRPr sz="2400">
                <a:solidFill>
                  <a:schemeClr val="tx1"/>
                </a:solidFill>
                <a:latin typeface="Georgia" charset="0"/>
                <a:ea typeface="ＭＳ Ｐゴシック" charset="0"/>
              </a:defRPr>
            </a:lvl2pPr>
            <a:lvl3pPr eaLnBrk="0" hangingPunct="0">
              <a:tabLst>
                <a:tab pos="11025188" algn="r"/>
              </a:tabLst>
              <a:defRPr sz="2400">
                <a:solidFill>
                  <a:schemeClr val="tx1"/>
                </a:solidFill>
                <a:latin typeface="Georgia" charset="0"/>
                <a:ea typeface="ＭＳ Ｐゴシック" charset="0"/>
              </a:defRPr>
            </a:lvl3pPr>
            <a:lvl4pPr eaLnBrk="0" hangingPunct="0">
              <a:tabLst>
                <a:tab pos="11025188" algn="r"/>
              </a:tabLst>
              <a:defRPr sz="2400">
                <a:solidFill>
                  <a:schemeClr val="tx1"/>
                </a:solidFill>
                <a:latin typeface="Georgia" charset="0"/>
                <a:ea typeface="ＭＳ Ｐゴシック" charset="0"/>
              </a:defRPr>
            </a:lvl4pPr>
            <a:lvl5pPr eaLnBrk="0" hangingPunct="0">
              <a:tabLst>
                <a:tab pos="11025188" algn="r"/>
              </a:tabLst>
              <a:defRPr sz="2400">
                <a:solidFill>
                  <a:schemeClr val="tx1"/>
                </a:solidFill>
                <a:latin typeface="Georgia" charset="0"/>
                <a:ea typeface="ＭＳ Ｐゴシック" charset="0"/>
              </a:defRPr>
            </a:lvl5pPr>
            <a:lvl6pPr marL="457200" eaLnBrk="0" fontAlgn="base" hangingPunct="0">
              <a:spcBef>
                <a:spcPct val="0"/>
              </a:spcBef>
              <a:spcAft>
                <a:spcPct val="0"/>
              </a:spcAft>
              <a:tabLst>
                <a:tab pos="11025188" algn="r"/>
              </a:tabLst>
              <a:defRPr sz="2400">
                <a:solidFill>
                  <a:schemeClr val="tx1"/>
                </a:solidFill>
                <a:latin typeface="Georgia" charset="0"/>
                <a:ea typeface="ＭＳ Ｐゴシック" charset="0"/>
              </a:defRPr>
            </a:lvl6pPr>
            <a:lvl7pPr marL="914400" eaLnBrk="0" fontAlgn="base" hangingPunct="0">
              <a:spcBef>
                <a:spcPct val="0"/>
              </a:spcBef>
              <a:spcAft>
                <a:spcPct val="0"/>
              </a:spcAft>
              <a:tabLst>
                <a:tab pos="11025188" algn="r"/>
              </a:tabLst>
              <a:defRPr sz="2400">
                <a:solidFill>
                  <a:schemeClr val="tx1"/>
                </a:solidFill>
                <a:latin typeface="Georgia" charset="0"/>
                <a:ea typeface="ＭＳ Ｐゴシック" charset="0"/>
              </a:defRPr>
            </a:lvl7pPr>
            <a:lvl8pPr marL="1371600" eaLnBrk="0" fontAlgn="base" hangingPunct="0">
              <a:spcBef>
                <a:spcPct val="0"/>
              </a:spcBef>
              <a:spcAft>
                <a:spcPct val="0"/>
              </a:spcAft>
              <a:tabLst>
                <a:tab pos="11025188" algn="r"/>
              </a:tabLst>
              <a:defRPr sz="2400">
                <a:solidFill>
                  <a:schemeClr val="tx1"/>
                </a:solidFill>
                <a:latin typeface="Georgia" charset="0"/>
                <a:ea typeface="ＭＳ Ｐゴシック" charset="0"/>
              </a:defRPr>
            </a:lvl8pPr>
            <a:lvl9pPr marL="1828800" eaLnBrk="0" fontAlgn="base" hangingPunct="0">
              <a:spcBef>
                <a:spcPct val="0"/>
              </a:spcBef>
              <a:spcAft>
                <a:spcPct val="0"/>
              </a:spcAft>
              <a:tabLst>
                <a:tab pos="11025188" algn="r"/>
              </a:tabLst>
              <a:defRPr sz="2400">
                <a:solidFill>
                  <a:schemeClr val="tx1"/>
                </a:solidFill>
                <a:latin typeface="Georgia" charset="0"/>
                <a:ea typeface="ＭＳ Ｐゴシック" charset="0"/>
              </a:defRPr>
            </a:lvl9pPr>
          </a:lstStyle>
          <a:p>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r>
              <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rPr>
              <a:t> </a:t>
            </a:r>
            <a:fld id="{4225D95B-3580-C74C-AC82-B8FCF626B418}" type="slidenum">
              <a:rPr kumimoji="0" lang="en-US" sz="1000" b="1" i="0" u="none" strike="noStrike" kern="1200" cap="none" spc="0" normalizeH="0" baseline="0" noProof="0" smtClean="0">
                <a:ln>
                  <a:noFill/>
                </a:ln>
                <a:solidFill>
                  <a:srgbClr val="7F7F7F"/>
                </a:solidFill>
                <a:effectLst/>
                <a:uLnTx/>
                <a:uFillTx/>
                <a:latin typeface="Arial"/>
                <a:ea typeface="ＭＳ Ｐゴシック" charset="0"/>
                <a:cs typeface="SapientSansRegular"/>
              </a:rPr>
              <a:pPr marL="0" marR="0" lvl="0" indent="0" algn="r" defTabSz="912813" rtl="0" eaLnBrk="0" fontAlgn="auto" latinLnBrk="0" hangingPunct="0">
                <a:lnSpc>
                  <a:spcPct val="101000"/>
                </a:lnSpc>
                <a:spcBef>
                  <a:spcPct val="50000"/>
                </a:spcBef>
                <a:spcAft>
                  <a:spcPts val="0"/>
                </a:spcAft>
                <a:buClrTx/>
                <a:buSzTx/>
                <a:buFontTx/>
                <a:buNone/>
                <a:tabLst>
                  <a:tab pos="11025188" algn="r"/>
                </a:tabLst>
                <a:defRPr/>
              </a:pPr>
              <a:t>‹#›</a:t>
            </a:fld>
            <a:endParaRPr kumimoji="0" lang="en-US" sz="1000" b="1" i="0" u="none" strike="noStrike" kern="1200" cap="none" spc="0" normalizeH="0" baseline="0" noProof="0" dirty="0">
              <a:ln>
                <a:noFill/>
              </a:ln>
              <a:solidFill>
                <a:srgbClr val="7F7F7F"/>
              </a:solidFill>
              <a:effectLst/>
              <a:uLnTx/>
              <a:uFillTx/>
              <a:latin typeface="Arial"/>
              <a:ea typeface="ＭＳ Ｐゴシック" charset="0"/>
              <a:cs typeface="SapientSansRegular"/>
            </a:endParaRPr>
          </a:p>
        </p:txBody>
      </p:sp>
      <p:sp>
        <p:nvSpPr>
          <p:cNvPr id="3" name="Content Placeholder 2"/>
          <p:cNvSpPr>
            <a:spLocks noGrp="1"/>
          </p:cNvSpPr>
          <p:nvPr>
            <p:ph sz="quarter" idx="11"/>
          </p:nvPr>
        </p:nvSpPr>
        <p:spPr>
          <a:xfrm>
            <a:off x="658368" y="1426633"/>
            <a:ext cx="10887456" cy="4800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21043482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itle" preserve="1">
  <p:cSld name="2_Title Slide">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userDrawn="1"/>
        </p:nvSpPr>
        <p:spPr>
          <a:xfrm>
            <a:off x="3175" y="6367732"/>
            <a:ext cx="12188825" cy="457200"/>
          </a:xfrm>
          <a:prstGeom prst="rect">
            <a:avLst/>
          </a:prstGeom>
          <a:solidFill>
            <a:schemeClr val="bg1">
              <a:lumMod val="6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97280" y="758952"/>
            <a:ext cx="10058400" cy="3566160"/>
          </a:xfrm>
        </p:spPr>
        <p:txBody>
          <a:bodyPr anchor="b">
            <a:normAutofit/>
          </a:bodyPr>
          <a:lstStyle>
            <a:lvl1pPr algn="l">
              <a:lnSpc>
                <a:spcPct val="85000"/>
              </a:lnSpc>
              <a:defRPr sz="8000" spc="-50" baseline="0">
                <a:solidFill>
                  <a:schemeClr val="tx1">
                    <a:lumMod val="85000"/>
                    <a:lumOff val="15000"/>
                  </a:schemeClr>
                </a:solidFill>
              </a:defRPr>
            </a:lvl1pPr>
          </a:lstStyle>
          <a:p>
            <a:r>
              <a:rPr lang="en-US" dirty="0"/>
              <a:t>Click to edit Master title style</a:t>
            </a:r>
          </a:p>
        </p:txBody>
      </p:sp>
      <p:sp>
        <p:nvSpPr>
          <p:cNvPr id="3" name="Subtitle 2"/>
          <p:cNvSpPr>
            <a:spLocks noGrp="1"/>
          </p:cNvSpPr>
          <p:nvPr>
            <p:ph type="subTitle" idx="1"/>
          </p:nvPr>
        </p:nvSpPr>
        <p:spPr>
          <a:xfrm>
            <a:off x="1100051" y="4455621"/>
            <a:ext cx="10058400" cy="1143000"/>
          </a:xfrm>
        </p:spPr>
        <p:txBody>
          <a:bodyPr lIns="91440" rIns="91440">
            <a:normAutofit/>
          </a:bodyPr>
          <a:lstStyle>
            <a:lvl1pPr marL="0" indent="0" algn="l">
              <a:buNone/>
              <a:defRPr sz="2400" cap="all" spc="200" baseline="0">
                <a:solidFill>
                  <a:schemeClr val="tx2"/>
                </a:solidFill>
                <a:latin typeface="+mj-lt"/>
              </a:defRPr>
            </a:lvl1pPr>
            <a:lvl2pPr marL="457200" indent="0" algn="ctr">
              <a:buNone/>
              <a:defRPr sz="24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n-US"/>
              <a:t>Click to edit Master subtitle style</a:t>
            </a:r>
            <a:endParaRPr lang="en-US" dirty="0"/>
          </a:p>
        </p:txBody>
      </p:sp>
      <p:sp>
        <p:nvSpPr>
          <p:cNvPr id="5" name="Footer Placeholder 4"/>
          <p:cNvSpPr>
            <a:spLocks noGrp="1"/>
          </p:cNvSpPr>
          <p:nvPr>
            <p:ph type="ftr" sz="quarter" idx="11"/>
          </p:nvPr>
        </p:nvSpPr>
        <p:spPr/>
        <p:txBody>
          <a:bodyPr/>
          <a:lstStyle/>
          <a:p>
            <a:endParaRPr lang="en-US" dirty="0"/>
          </a:p>
        </p:txBody>
      </p:sp>
      <p:sp>
        <p:nvSpPr>
          <p:cNvPr id="4" name="Date Placeholder 3"/>
          <p:cNvSpPr>
            <a:spLocks noGrp="1"/>
          </p:cNvSpPr>
          <p:nvPr>
            <p:ph type="dt" sz="half" idx="10"/>
          </p:nvPr>
        </p:nvSpPr>
        <p:spPr/>
        <p:txBody>
          <a:bodyPr/>
          <a:lstStyle>
            <a:lvl1pPr>
              <a:defRPr>
                <a:solidFill>
                  <a:schemeClr val="tx1"/>
                </a:solidFill>
              </a:defRPr>
            </a:lvl1pPr>
          </a:lstStyle>
          <a:p>
            <a:fld id="{0A76D518-2C8E-47B8-B707-D70EA4FB5DDB}" type="datetime1">
              <a:rPr lang="en-US" smtClean="0"/>
              <a:t>5/17/2019</a:t>
            </a:fld>
            <a:endParaRPr lang="en-US" dirty="0"/>
          </a:p>
        </p:txBody>
      </p:sp>
      <p:sp>
        <p:nvSpPr>
          <p:cNvPr id="6" name="Slide Number Placeholder 5"/>
          <p:cNvSpPr>
            <a:spLocks noGrp="1"/>
          </p:cNvSpPr>
          <p:nvPr>
            <p:ph type="sldNum" sz="quarter" idx="12"/>
          </p:nvPr>
        </p:nvSpPr>
        <p:spPr>
          <a:xfrm>
            <a:off x="29120" y="6446836"/>
            <a:ext cx="811139" cy="365125"/>
          </a:xfrm>
        </p:spPr>
        <p:txBody>
          <a:bodyPr/>
          <a:lstStyle>
            <a:lvl1pPr>
              <a:defRPr>
                <a:solidFill>
                  <a:schemeClr val="tx1"/>
                </a:solidFill>
              </a:defRPr>
            </a:lvl1pPr>
          </a:lstStyle>
          <a:p>
            <a:r>
              <a:rPr lang="en-US"/>
              <a:t>Slide </a:t>
            </a:r>
            <a:fld id="{4FAB73BC-B049-4115-A692-8D63A059BFB8}" type="slidenum">
              <a:rPr lang="en-US" smtClean="0"/>
              <a:pPr/>
              <a:t>‹#›</a:t>
            </a:fld>
            <a:endParaRPr lang="en-US" dirty="0"/>
          </a:p>
        </p:txBody>
      </p:sp>
      <p:sp>
        <p:nvSpPr>
          <p:cNvPr id="15" name="object 62">
            <a:extLst>
              <a:ext uri="{FF2B5EF4-FFF2-40B4-BE49-F238E27FC236}">
                <a16:creationId xmlns:a16="http://schemas.microsoft.com/office/drawing/2014/main" id="{623B8FC1-290C-46A9-936E-C450426F5B3B}"/>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4" name="object 63">
            <a:extLst>
              <a:ext uri="{FF2B5EF4-FFF2-40B4-BE49-F238E27FC236}">
                <a16:creationId xmlns:a16="http://schemas.microsoft.com/office/drawing/2014/main" id="{62972CBC-9BAB-4F99-A490-B7961EA3AB5F}"/>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cxnSp>
        <p:nvCxnSpPr>
          <p:cNvPr id="10" name="Straight Connector 9">
            <a:extLst>
              <a:ext uri="{FF2B5EF4-FFF2-40B4-BE49-F238E27FC236}">
                <a16:creationId xmlns:a16="http://schemas.microsoft.com/office/drawing/2014/main" id="{C554A55F-3289-4514-B37B-B3BAC6FD959E}"/>
              </a:ext>
            </a:extLst>
          </p:cNvPr>
          <p:cNvCxnSpPr/>
          <p:nvPr userDrawn="1"/>
        </p:nvCxnSpPr>
        <p:spPr>
          <a:xfrm>
            <a:off x="1097280" y="4325112"/>
            <a:ext cx="10058400" cy="0"/>
          </a:xfrm>
          <a:prstGeom prst="line">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248774580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6386"/>
          </a:xfrm>
        </p:spPr>
        <p:txBody>
          <a:bodyPr/>
          <a:lstStyle/>
          <a:p>
            <a:r>
              <a:rPr lang="en-US" dirty="0"/>
              <a:t>Click to edit Master title style</a:t>
            </a:r>
          </a:p>
        </p:txBody>
      </p:sp>
      <p:sp>
        <p:nvSpPr>
          <p:cNvPr id="3" name="Content Placeholder 2"/>
          <p:cNvSpPr>
            <a:spLocks noGrp="1"/>
          </p:cNvSpPr>
          <p:nvPr>
            <p:ph idx="1" hasCustomPrompt="1"/>
          </p:nvPr>
        </p:nvSpPr>
        <p:spPr>
          <a:xfrm>
            <a:off x="609600" y="1845734"/>
            <a:ext cx="10546080" cy="4023360"/>
          </a:xfrm>
        </p:spPr>
        <p:txBody>
          <a:bodyPr/>
          <a:lstStyle>
            <a:lvl1pPr marL="225425" indent="-225425">
              <a:buClr>
                <a:schemeClr val="accent2">
                  <a:lumMod val="50000"/>
                </a:schemeClr>
              </a:buClr>
              <a:buFont typeface="Arial" panose="020B0604020202020204" pitchFamily="34" charset="0"/>
              <a:buChar char="•"/>
              <a:defRPr/>
            </a:lvl1pPr>
            <a:lvl2pPr marL="384048" indent="-182880">
              <a:buClr>
                <a:schemeClr val="accent2">
                  <a:lumMod val="50000"/>
                </a:schemeClr>
              </a:buClr>
              <a:buFont typeface="Calibri" panose="020F0502020204030204" pitchFamily="34" charset="0"/>
              <a:buChar cha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6634CD9B-300C-4655-A4AF-AE6E63449C4B}" type="datetime1">
              <a:rPr lang="en-US" smtClean="0"/>
              <a:t>5/17/2019</a:t>
            </a:fld>
            <a:endParaRPr lang="en-US" dirty="0"/>
          </a:p>
        </p:txBody>
      </p:sp>
      <p:sp>
        <p:nvSpPr>
          <p:cNvPr id="6" name="Slide Number Placeholder 5"/>
          <p:cNvSpPr>
            <a:spLocks noGrp="1"/>
          </p:cNvSpPr>
          <p:nvPr>
            <p:ph type="sldNum" sz="quarter" idx="12"/>
          </p:nvPr>
        </p:nvSpPr>
        <p:spPr/>
        <p:txBody>
          <a:bodyPr/>
          <a:lstStyle/>
          <a:p>
            <a:r>
              <a:rPr lang="en-US" dirty="0"/>
              <a:t>Slide: </a:t>
            </a:r>
            <a:fld id="{629637A9-119A-49DA-BD12-AAC58B377D80}" type="slidenum">
              <a:rPr lang="en-US" smtClean="0"/>
              <a:pPr/>
              <a:t>‹#›</a:t>
            </a:fld>
            <a:endParaRPr lang="en-US" dirty="0"/>
          </a:p>
        </p:txBody>
      </p:sp>
      <p:pic>
        <p:nvPicPr>
          <p:cNvPr id="7" name="Picture 6">
            <a:extLst>
              <a:ext uri="{FF2B5EF4-FFF2-40B4-BE49-F238E27FC236}">
                <a16:creationId xmlns:a16="http://schemas.microsoft.com/office/drawing/2014/main" id="{FCFECC36-5A52-4CF2-B3B6-3347AAF36F67}"/>
              </a:ext>
            </a:extLst>
          </p:cNvPr>
          <p:cNvPicPr>
            <a:picLocks noChangeAspect="1"/>
          </p:cNvPicPr>
          <p:nvPr userDrawn="1"/>
        </p:nvPicPr>
        <p:blipFill rotWithShape="1">
          <a:blip r:embed="rId2">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7" name="Rectangle 6"/>
          <p:cNvSpPr/>
          <p:nvPr/>
        </p:nvSpPr>
        <p:spPr>
          <a:xfrm>
            <a:off x="3175" y="6400800"/>
            <a:ext cx="12188825" cy="457200"/>
          </a:xfrm>
          <a:prstGeom prst="rect">
            <a:avLst/>
          </a:prstGeom>
          <a:solidFill>
            <a:srgbClr val="000066"/>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15" y="6334316"/>
            <a:ext cx="12188825" cy="64008"/>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609600" y="758952"/>
            <a:ext cx="10546080" cy="3566160"/>
          </a:xfrm>
        </p:spPr>
        <p:txBody>
          <a:bodyPr anchor="b" anchorCtr="0">
            <a:normAutofit/>
          </a:bodyPr>
          <a:lstStyle>
            <a:lvl1pPr>
              <a:lnSpc>
                <a:spcPct val="85000"/>
              </a:lnSpc>
              <a:defRPr sz="8000" b="0">
                <a:solidFill>
                  <a:schemeClr val="tx1">
                    <a:lumMod val="85000"/>
                    <a:lumOff val="15000"/>
                  </a:schemeClr>
                </a:solidFill>
              </a:defRPr>
            </a:lvl1pPr>
          </a:lstStyle>
          <a:p>
            <a:r>
              <a:rPr lang="en-US" dirty="0"/>
              <a:t>Click to edit Master title style</a:t>
            </a:r>
          </a:p>
        </p:txBody>
      </p:sp>
      <p:sp>
        <p:nvSpPr>
          <p:cNvPr id="3" name="Text Placeholder 2"/>
          <p:cNvSpPr>
            <a:spLocks noGrp="1"/>
          </p:cNvSpPr>
          <p:nvPr>
            <p:ph type="body" idx="1"/>
          </p:nvPr>
        </p:nvSpPr>
        <p:spPr>
          <a:xfrm>
            <a:off x="609600" y="4453128"/>
            <a:ext cx="10546080" cy="1143000"/>
          </a:xfrm>
        </p:spPr>
        <p:txBody>
          <a:bodyPr lIns="91440" rIns="91440" anchor="t" anchorCtr="0">
            <a:normAutofit/>
          </a:bodyPr>
          <a:lstStyle>
            <a:lvl1pPr marL="0" indent="0">
              <a:buNone/>
              <a:defRPr sz="2400" cap="all" spc="200" baseline="0">
                <a:solidFill>
                  <a:schemeClr val="tx2"/>
                </a:solidFill>
                <a:latin typeface="+mj-lt"/>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03DEFCB3-5A34-4E93-B5E1-27DD28147238}" type="datetime1">
              <a:rPr lang="en-US" smtClean="0"/>
              <a:t>5/17/2019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r>
              <a:rPr lang="en-US" dirty="0"/>
              <a:t>Slide: </a:t>
            </a:r>
            <a:fld id="{4FAB73BC-B049-4115-A692-8D63A059BFB8}" type="slidenum">
              <a:rPr lang="en-US" smtClean="0"/>
              <a:pPr/>
              <a:t>‹#›</a:t>
            </a:fld>
            <a:endParaRPr lang="en-US" dirty="0"/>
          </a:p>
        </p:txBody>
      </p:sp>
      <p:cxnSp>
        <p:nvCxnSpPr>
          <p:cNvPr id="9" name="Straight Connector 8"/>
          <p:cNvCxnSpPr/>
          <p:nvPr/>
        </p:nvCxnSpPr>
        <p:spPr>
          <a:xfrm>
            <a:off x="609600" y="4325112"/>
            <a:ext cx="10473578" cy="18288"/>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8" name="Title 7"/>
          <p:cNvSpPr>
            <a:spLocks noGrp="1"/>
          </p:cNvSpPr>
          <p:nvPr>
            <p:ph type="title"/>
          </p:nvPr>
        </p:nvSpPr>
        <p:spPr>
          <a:xfrm>
            <a:off x="599090" y="36083"/>
            <a:ext cx="10556590" cy="1450757"/>
          </a:xfrm>
        </p:spPr>
        <p:txBody>
          <a:bodyPr/>
          <a:lstStyle/>
          <a:p>
            <a:r>
              <a:rPr lang="en-US" dirty="0"/>
              <a:t>Click to edit Master title style</a:t>
            </a:r>
          </a:p>
        </p:txBody>
      </p:sp>
      <p:sp>
        <p:nvSpPr>
          <p:cNvPr id="3" name="Content Placeholder 2"/>
          <p:cNvSpPr>
            <a:spLocks noGrp="1"/>
          </p:cNvSpPr>
          <p:nvPr>
            <p:ph sz="half" idx="1" hasCustomPrompt="1"/>
          </p:nvPr>
        </p:nvSpPr>
        <p:spPr>
          <a:xfrm>
            <a:off x="599090" y="1845735"/>
            <a:ext cx="5183700"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hasCustomPrompt="1"/>
          </p:nvPr>
        </p:nvSpPr>
        <p:spPr>
          <a:xfrm>
            <a:off x="5885793" y="1845735"/>
            <a:ext cx="5269887" cy="4023360"/>
          </a:xfrm>
        </p:spPr>
        <p:txBody>
          <a:bodyPr/>
          <a:lstStyle>
            <a:lvl1pPr>
              <a:buClr>
                <a:schemeClr val="accent2">
                  <a:lumMod val="50000"/>
                </a:schemeClr>
              </a:buClr>
              <a:defRPr/>
            </a:lvl1pPr>
            <a:lvl2pPr>
              <a:buClr>
                <a:schemeClr val="accent2">
                  <a:lumMod val="50000"/>
                </a:schemeClr>
              </a:buClr>
              <a:defRPr/>
            </a:lvl2pPr>
            <a:lvl3pPr>
              <a:buClr>
                <a:schemeClr val="accent2">
                  <a:lumMod val="50000"/>
                </a:schemeClr>
              </a:buClr>
              <a:defRPr/>
            </a:lvl3pPr>
            <a:lvl4pPr>
              <a:buClr>
                <a:schemeClr val="accent2">
                  <a:lumMod val="50000"/>
                </a:schemeClr>
              </a:buClr>
              <a:defRPr/>
            </a:lvl4pPr>
            <a:lvl5pPr>
              <a:buClr>
                <a:schemeClr val="accent2">
                  <a:lumMod val="50000"/>
                </a:schemeClr>
              </a:buClr>
              <a:defRPr/>
            </a:lvl5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C732F06C-2796-4892-ACA4-DC4D45230656}" type="datetime1">
              <a:rPr lang="en-US" smtClean="0"/>
              <a:t>5/17/2019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165499" y="6444629"/>
            <a:ext cx="867182"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a:xfrm>
            <a:off x="666356" y="38058"/>
            <a:ext cx="10489324" cy="1450757"/>
          </a:xfrm>
        </p:spPr>
        <p:txBody>
          <a:bodyPr/>
          <a:lstStyle/>
          <a:p>
            <a:r>
              <a:rPr lang="en-US" dirty="0"/>
              <a:t>Click to edit Master title style</a:t>
            </a:r>
          </a:p>
        </p:txBody>
      </p:sp>
      <p:sp>
        <p:nvSpPr>
          <p:cNvPr id="3" name="Text Placeholder 2"/>
          <p:cNvSpPr>
            <a:spLocks noGrp="1"/>
          </p:cNvSpPr>
          <p:nvPr>
            <p:ph type="body" idx="1"/>
          </p:nvPr>
        </p:nvSpPr>
        <p:spPr>
          <a:xfrm>
            <a:off x="666356"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hasCustomPrompt="1"/>
          </p:nvPr>
        </p:nvSpPr>
        <p:spPr>
          <a:xfrm>
            <a:off x="666356"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217920" y="1846052"/>
            <a:ext cx="4937760" cy="736282"/>
          </a:xfrm>
        </p:spPr>
        <p:txBody>
          <a:bodyPr lIns="91440" rIns="91440" anchor="ctr">
            <a:normAutofit/>
          </a:bodyPr>
          <a:lstStyle>
            <a:lvl1pPr marL="0" indent="0">
              <a:buNone/>
              <a:defRPr sz="2000" b="0" cap="all"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hasCustomPrompt="1"/>
          </p:nvPr>
        </p:nvSpPr>
        <p:spPr>
          <a:xfrm>
            <a:off x="6217920" y="2582334"/>
            <a:ext cx="4937760" cy="3378200"/>
          </a:xfrm>
        </p:spPr>
        <p:txBody>
          <a:bodyPr/>
          <a:lstStyle>
            <a:lvl1pPr>
              <a:defRPr/>
            </a:lvl1p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097FA6CD-3412-4193-8887-234A9D5A9C50}" type="datetime1">
              <a:rPr lang="en-US" smtClean="0"/>
              <a:t>5/17/2019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10343" y="6459784"/>
            <a:ext cx="970303"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alphaModFix amt="17000"/>
            <a:lum/>
          </a:blip>
          <a:srcRect/>
          <a:stretch>
            <a:fillRect t="-9000" b="-9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AF5FBADA-2CCD-4E7D-A69B-0212284EE43C}" type="datetime1">
              <a:rPr lang="en-US" smtClean="0"/>
              <a:t>5/17/2019</a:t>
            </a:fld>
            <a:endParaRPr lang="en-US" dirty="0"/>
          </a:p>
        </p:txBody>
      </p:sp>
      <p:sp>
        <p:nvSpPr>
          <p:cNvPr id="4" name="Footer Placeholder 3"/>
          <p:cNvSpPr>
            <a:spLocks noGrp="1"/>
          </p:cNvSpPr>
          <p:nvPr>
            <p:ph type="ftr" sz="quarter" idx="11"/>
          </p:nvPr>
        </p:nvSpPr>
        <p:spPr>
          <a:xfrm>
            <a:off x="3684598" y="6459785"/>
            <a:ext cx="4822804" cy="365125"/>
          </a:xfrm>
        </p:spPr>
        <p:txBody>
          <a:bodyPr/>
          <a:lstStyle/>
          <a:p>
            <a:endParaRPr lang="en-US" dirty="0"/>
          </a:p>
        </p:txBody>
      </p:sp>
      <p:sp>
        <p:nvSpPr>
          <p:cNvPr id="5" name="Slide Number Placeholder 4"/>
          <p:cNvSpPr>
            <a:spLocks noGrp="1"/>
          </p:cNvSpPr>
          <p:nvPr>
            <p:ph type="sldNum" sz="quarter" idx="12"/>
          </p:nvPr>
        </p:nvSpPr>
        <p:spPr>
          <a:xfrm>
            <a:off x="101549" y="6473028"/>
            <a:ext cx="995731" cy="365125"/>
          </a:xfrm>
        </p:spPr>
        <p:txBody>
          <a:bodyPr/>
          <a:lstStyle/>
          <a:p>
            <a:r>
              <a:rPr lang="en-US" dirty="0"/>
              <a:t>Slide </a:t>
            </a:r>
            <a:fld id="{4FAB73BC-B049-4115-A692-8D63A059BFB8}" type="slidenum">
              <a:rPr lang="en-US" smtClean="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itleOnly" preserve="1">
  <p:cSld name="1_Title Only">
    <p:bg>
      <p:bgPr>
        <a:blipFill dpi="0" rotWithShape="1">
          <a:blip r:embed="rId2">
            <a:alphaModFix amt="19000"/>
            <a:lum/>
          </a:blip>
          <a:srcRect/>
          <a:stretch>
            <a:fillRect t="-15000" b="-15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AFB1E8-255A-4CAB-9CA8-85DA8BBE888C}" type="datetime1">
              <a:rPr lang="en-US" smtClean="0"/>
              <a:t>5/17/2019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274627881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Only" preserve="1">
  <p:cSld name="2_Title Only">
    <p:bg>
      <p:bgPr>
        <a:blipFill dpi="0" rotWithShape="1">
          <a:blip r:embed="rId2">
            <a:alphaModFix amt="19000"/>
            <a:lum/>
          </a:blip>
          <a:srcRect/>
          <a:stretch>
            <a:fillRect l="-6000" r="-6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609600" y="36083"/>
            <a:ext cx="10546080" cy="1450757"/>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01ED0CF1-E9A9-4300-B108-8C50C1581319}" type="datetime1">
              <a:rPr lang="en-US" smtClean="0"/>
              <a:t>5/17/2019</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101549" y="6456986"/>
            <a:ext cx="995731" cy="365125"/>
          </a:xfrm>
        </p:spPr>
        <p:txBody>
          <a:bodyPr/>
          <a:lstStyle/>
          <a:p>
            <a:r>
              <a:rPr lang="en-US" dirty="0"/>
              <a:t>Slide </a:t>
            </a:r>
            <a:fld id="{4FAB73BC-B049-4115-A692-8D63A059BFB8}" type="slidenum">
              <a:rPr lang="en-US" smtClean="0"/>
              <a:pPr/>
              <a:t>‹#›</a:t>
            </a:fld>
            <a:endParaRPr lang="en-US" dirty="0"/>
          </a:p>
        </p:txBody>
      </p:sp>
    </p:spTree>
    <p:extLst>
      <p:ext uri="{BB962C8B-B14F-4D97-AF65-F5344CB8AC3E}">
        <p14:creationId xmlns:p14="http://schemas.microsoft.com/office/powerpoint/2010/main" val="19823734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jp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a:effectLst/>
      </p:bgPr>
    </p:bg>
    <p:spTree>
      <p:nvGrpSpPr>
        <p:cNvPr id="1" name=""/>
        <p:cNvGrpSpPr/>
        <p:nvPr/>
      </p:nvGrpSpPr>
      <p:grpSpPr>
        <a:xfrm>
          <a:off x="0" y="0"/>
          <a:ext cx="0" cy="0"/>
          <a:chOff x="0" y="0"/>
          <a:chExt cx="0" cy="0"/>
        </a:xfrm>
      </p:grpSpPr>
      <p:sp>
        <p:nvSpPr>
          <p:cNvPr id="7" name="Rectangle 6"/>
          <p:cNvSpPr/>
          <p:nvPr/>
        </p:nvSpPr>
        <p:spPr>
          <a:xfrm>
            <a:off x="1" y="6400800"/>
            <a:ext cx="12192000" cy="45720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9" name="Rectangle 8"/>
          <p:cNvSpPr/>
          <p:nvPr/>
        </p:nvSpPr>
        <p:spPr>
          <a:xfrm>
            <a:off x="15" y="6334316"/>
            <a:ext cx="12191985" cy="664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599090" y="36083"/>
            <a:ext cx="10556590" cy="1450757"/>
          </a:xfrm>
          <a:prstGeom prst="rect">
            <a:avLst/>
          </a:prstGeom>
        </p:spPr>
        <p:txBody>
          <a:bodyPr vert="horz" lIns="91440" tIns="45720" rIns="91440" bIns="45720" rtlCol="0" anchor="b">
            <a:normAutofit/>
          </a:bodyPr>
          <a:lstStyle/>
          <a:p>
            <a:r>
              <a:rPr lang="en-US" dirty="0"/>
              <a:t>Click to edit Master title style</a:t>
            </a:r>
          </a:p>
        </p:txBody>
      </p:sp>
      <p:sp>
        <p:nvSpPr>
          <p:cNvPr id="3" name="Text Placeholder 2"/>
          <p:cNvSpPr>
            <a:spLocks noGrp="1"/>
          </p:cNvSpPr>
          <p:nvPr>
            <p:ph type="body" idx="1"/>
          </p:nvPr>
        </p:nvSpPr>
        <p:spPr>
          <a:xfrm>
            <a:off x="599090" y="1845734"/>
            <a:ext cx="10556590" cy="4023360"/>
          </a:xfrm>
          <a:prstGeom prst="rect">
            <a:avLst/>
          </a:prstGeom>
        </p:spPr>
        <p:txBody>
          <a:bodyPr vert="horz" lIns="0" tIns="45720" rIns="0" bIns="45720" rtlCol="0">
            <a:normAutofit/>
          </a:bodyPr>
          <a:lstStyle/>
          <a:p>
            <a:pPr lvl="0"/>
            <a:r>
              <a:rPr lang="en-US" dirty="0"/>
              <a:t> 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1097280" y="6459785"/>
            <a:ext cx="2472271" cy="365125"/>
          </a:xfrm>
          <a:prstGeom prst="rect">
            <a:avLst/>
          </a:prstGeom>
        </p:spPr>
        <p:txBody>
          <a:bodyPr vert="horz" lIns="91440" tIns="45720" rIns="91440" bIns="45720" rtlCol="0" anchor="ctr"/>
          <a:lstStyle>
            <a:lvl1pPr algn="l">
              <a:defRPr sz="900">
                <a:solidFill>
                  <a:schemeClr val="tx1">
                    <a:lumMod val="85000"/>
                    <a:lumOff val="15000"/>
                  </a:schemeClr>
                </a:solidFill>
              </a:defRPr>
            </a:lvl1pPr>
          </a:lstStyle>
          <a:p>
            <a:fld id="{6C01ABC0-1EB0-40D5-B493-D7B15FE99923}" type="datetime1">
              <a:rPr lang="en-US" smtClean="0"/>
              <a:t>5/17/2019</a:t>
            </a:fld>
            <a:endParaRPr lang="en-US" dirty="0"/>
          </a:p>
        </p:txBody>
      </p:sp>
      <p:sp>
        <p:nvSpPr>
          <p:cNvPr id="5" name="Footer Placeholder 4"/>
          <p:cNvSpPr>
            <a:spLocks noGrp="1"/>
          </p:cNvSpPr>
          <p:nvPr>
            <p:ph type="ftr" sz="quarter" idx="3"/>
          </p:nvPr>
        </p:nvSpPr>
        <p:spPr>
          <a:xfrm>
            <a:off x="3686185" y="6459785"/>
            <a:ext cx="4822804" cy="365125"/>
          </a:xfrm>
          <a:prstGeom prst="rect">
            <a:avLst/>
          </a:prstGeom>
        </p:spPr>
        <p:txBody>
          <a:bodyPr vert="horz" lIns="91440" tIns="45720" rIns="91440" bIns="45720" rtlCol="0" anchor="ctr"/>
          <a:lstStyle>
            <a:lvl1pPr algn="ctr">
              <a:defRPr sz="900" cap="all" baseline="0">
                <a:solidFill>
                  <a:srgbClr val="FFFFFF"/>
                </a:solidFill>
              </a:defRPr>
            </a:lvl1pPr>
          </a:lstStyle>
          <a:p>
            <a:endParaRPr lang="en-US" dirty="0"/>
          </a:p>
        </p:txBody>
      </p:sp>
      <p:sp>
        <p:nvSpPr>
          <p:cNvPr id="6" name="Slide Number Placeholder 5"/>
          <p:cNvSpPr>
            <a:spLocks noGrp="1"/>
          </p:cNvSpPr>
          <p:nvPr>
            <p:ph type="sldNum" sz="quarter" idx="4"/>
          </p:nvPr>
        </p:nvSpPr>
        <p:spPr>
          <a:xfrm>
            <a:off x="60959" y="6459785"/>
            <a:ext cx="945972" cy="365125"/>
          </a:xfrm>
          <a:prstGeom prst="rect">
            <a:avLst/>
          </a:prstGeom>
        </p:spPr>
        <p:txBody>
          <a:bodyPr vert="horz" lIns="91440" tIns="45720" rIns="91440" bIns="45720" rtlCol="0" anchor="ctr"/>
          <a:lstStyle>
            <a:lvl1pPr algn="r">
              <a:defRPr sz="1050">
                <a:solidFill>
                  <a:schemeClr val="tx1">
                    <a:lumMod val="85000"/>
                    <a:lumOff val="15000"/>
                  </a:schemeClr>
                </a:solidFill>
              </a:defRPr>
            </a:lvl1pPr>
          </a:lstStyle>
          <a:p>
            <a:r>
              <a:rPr lang="en-US"/>
              <a:t>Slide </a:t>
            </a:r>
            <a:fld id="{4FAB73BC-B049-4115-A692-8D63A059BFB8}" type="slidenum">
              <a:rPr lang="en-US" smtClean="0"/>
              <a:pPr/>
              <a:t>‹#›</a:t>
            </a:fld>
            <a:endParaRPr lang="en-US" dirty="0"/>
          </a:p>
        </p:txBody>
      </p:sp>
      <p:cxnSp>
        <p:nvCxnSpPr>
          <p:cNvPr id="10" name="Straight Connector 9"/>
          <p:cNvCxnSpPr/>
          <p:nvPr/>
        </p:nvCxnSpPr>
        <p:spPr>
          <a:xfrm>
            <a:off x="599090" y="1486840"/>
            <a:ext cx="10561402" cy="485"/>
          </a:xfrm>
          <a:prstGeom prst="line">
            <a:avLst/>
          </a:prstGeom>
          <a:ln w="6350">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4" name="object 62">
            <a:extLst>
              <a:ext uri="{FF2B5EF4-FFF2-40B4-BE49-F238E27FC236}">
                <a16:creationId xmlns:a16="http://schemas.microsoft.com/office/drawing/2014/main" id="{F6A268F7-6258-484B-B022-E17D5912C22D}"/>
              </a:ext>
            </a:extLst>
          </p:cNvPr>
          <p:cNvSpPr/>
          <p:nvPr userDrawn="1"/>
        </p:nvSpPr>
        <p:spPr>
          <a:xfrm>
            <a:off x="32067" y="6153023"/>
            <a:ext cx="12179353" cy="646306"/>
          </a:xfrm>
          <a:custGeom>
            <a:avLst/>
            <a:gdLst/>
            <a:ahLst/>
            <a:cxnLst/>
            <a:rect l="l" t="t" r="r" b="b"/>
            <a:pathLst>
              <a:path w="6136640" h="666750">
                <a:moveTo>
                  <a:pt x="4224098" y="236502"/>
                </a:moveTo>
                <a:lnTo>
                  <a:pt x="2459038" y="236502"/>
                </a:lnTo>
                <a:lnTo>
                  <a:pt x="2928525" y="243464"/>
                </a:lnTo>
                <a:lnTo>
                  <a:pt x="3412681" y="265563"/>
                </a:lnTo>
                <a:lnTo>
                  <a:pt x="3909219" y="304678"/>
                </a:lnTo>
                <a:lnTo>
                  <a:pt x="4415854" y="362687"/>
                </a:lnTo>
                <a:lnTo>
                  <a:pt x="4930299" y="441472"/>
                </a:lnTo>
                <a:lnTo>
                  <a:pt x="6001224" y="646030"/>
                </a:lnTo>
                <a:lnTo>
                  <a:pt x="6094531" y="661306"/>
                </a:lnTo>
                <a:lnTo>
                  <a:pt x="6134012" y="666486"/>
                </a:lnTo>
                <a:lnTo>
                  <a:pt x="6136069" y="666610"/>
                </a:lnTo>
                <a:lnTo>
                  <a:pt x="4633553" y="323318"/>
                </a:lnTo>
                <a:lnTo>
                  <a:pt x="4224098" y="236502"/>
                </a:lnTo>
                <a:close/>
              </a:path>
              <a:path w="6136640" h="666750">
                <a:moveTo>
                  <a:pt x="2286382" y="0"/>
                </a:moveTo>
                <a:lnTo>
                  <a:pt x="1999535" y="9010"/>
                </a:lnTo>
                <a:lnTo>
                  <a:pt x="1707630" y="31943"/>
                </a:lnTo>
                <a:lnTo>
                  <a:pt x="1404943" y="68841"/>
                </a:lnTo>
                <a:lnTo>
                  <a:pt x="1085749" y="119745"/>
                </a:lnTo>
                <a:lnTo>
                  <a:pt x="744324" y="184696"/>
                </a:lnTo>
                <a:lnTo>
                  <a:pt x="374943" y="263735"/>
                </a:lnTo>
                <a:lnTo>
                  <a:pt x="0" y="350405"/>
                </a:lnTo>
                <a:lnTo>
                  <a:pt x="0" y="419303"/>
                </a:lnTo>
                <a:lnTo>
                  <a:pt x="78169" y="407334"/>
                </a:lnTo>
                <a:lnTo>
                  <a:pt x="411639" y="362949"/>
                </a:lnTo>
                <a:lnTo>
                  <a:pt x="773494" y="322424"/>
                </a:lnTo>
                <a:lnTo>
                  <a:pt x="1161447" y="287637"/>
                </a:lnTo>
                <a:lnTo>
                  <a:pt x="1573213" y="260468"/>
                </a:lnTo>
                <a:lnTo>
                  <a:pt x="2006505" y="242796"/>
                </a:lnTo>
                <a:lnTo>
                  <a:pt x="2459038" y="236502"/>
                </a:lnTo>
                <a:lnTo>
                  <a:pt x="4224098" y="236502"/>
                </a:lnTo>
                <a:lnTo>
                  <a:pt x="4221824" y="236020"/>
                </a:lnTo>
                <a:lnTo>
                  <a:pt x="3845108" y="162356"/>
                </a:lnTo>
                <a:lnTo>
                  <a:pt x="3497682" y="102368"/>
                </a:lnTo>
                <a:lnTo>
                  <a:pt x="3173821" y="56097"/>
                </a:lnTo>
                <a:lnTo>
                  <a:pt x="2867800" y="23584"/>
                </a:lnTo>
                <a:lnTo>
                  <a:pt x="2573895" y="4872"/>
                </a:lnTo>
                <a:lnTo>
                  <a:pt x="2286382" y="0"/>
                </a:lnTo>
                <a:close/>
              </a:path>
            </a:pathLst>
          </a:custGeom>
          <a:solidFill>
            <a:srgbClr val="3A89C9"/>
          </a:solidFill>
          <a:effectLst>
            <a:softEdge rad="0"/>
          </a:effectLst>
        </p:spPr>
        <p:txBody>
          <a:bodyPr wrap="square" lIns="0" tIns="0" rIns="0" bIns="0" rtlCol="0"/>
          <a:lstStyle/>
          <a:p>
            <a:endParaRPr/>
          </a:p>
        </p:txBody>
      </p:sp>
      <p:sp>
        <p:nvSpPr>
          <p:cNvPr id="15" name="object 63">
            <a:extLst>
              <a:ext uri="{FF2B5EF4-FFF2-40B4-BE49-F238E27FC236}">
                <a16:creationId xmlns:a16="http://schemas.microsoft.com/office/drawing/2014/main" id="{20F3849E-4403-40F5-AD30-07B39734BBA7}"/>
              </a:ext>
            </a:extLst>
          </p:cNvPr>
          <p:cNvSpPr/>
          <p:nvPr userDrawn="1"/>
        </p:nvSpPr>
        <p:spPr>
          <a:xfrm>
            <a:off x="27328" y="6225138"/>
            <a:ext cx="12188825" cy="586824"/>
          </a:xfrm>
          <a:custGeom>
            <a:avLst/>
            <a:gdLst/>
            <a:ahLst/>
            <a:cxnLst/>
            <a:rect l="l" t="t" r="r" b="b"/>
            <a:pathLst>
              <a:path w="6479540" h="666750">
                <a:moveTo>
                  <a:pt x="4566979" y="236503"/>
                </a:moveTo>
                <a:lnTo>
                  <a:pt x="2801938" y="236503"/>
                </a:lnTo>
                <a:lnTo>
                  <a:pt x="3271425" y="243465"/>
                </a:lnTo>
                <a:lnTo>
                  <a:pt x="3755581" y="265563"/>
                </a:lnTo>
                <a:lnTo>
                  <a:pt x="4252119" y="304677"/>
                </a:lnTo>
                <a:lnTo>
                  <a:pt x="4758754" y="362686"/>
                </a:lnTo>
                <a:lnTo>
                  <a:pt x="5273199" y="441471"/>
                </a:lnTo>
                <a:lnTo>
                  <a:pt x="6344124" y="646039"/>
                </a:lnTo>
                <a:lnTo>
                  <a:pt x="6437431" y="661317"/>
                </a:lnTo>
                <a:lnTo>
                  <a:pt x="6476912" y="666497"/>
                </a:lnTo>
                <a:lnTo>
                  <a:pt x="6478969" y="666621"/>
                </a:lnTo>
                <a:lnTo>
                  <a:pt x="4976453" y="323325"/>
                </a:lnTo>
                <a:lnTo>
                  <a:pt x="4566979" y="236503"/>
                </a:lnTo>
                <a:close/>
              </a:path>
              <a:path w="6479540" h="666750">
                <a:moveTo>
                  <a:pt x="2629282" y="0"/>
                </a:moveTo>
                <a:lnTo>
                  <a:pt x="2342435" y="9009"/>
                </a:lnTo>
                <a:lnTo>
                  <a:pt x="2050530" y="31942"/>
                </a:lnTo>
                <a:lnTo>
                  <a:pt x="1747843" y="68840"/>
                </a:lnTo>
                <a:lnTo>
                  <a:pt x="1428649" y="119744"/>
                </a:lnTo>
                <a:lnTo>
                  <a:pt x="1087224" y="184695"/>
                </a:lnTo>
                <a:lnTo>
                  <a:pt x="717843" y="263734"/>
                </a:lnTo>
                <a:lnTo>
                  <a:pt x="314781" y="356903"/>
                </a:lnTo>
                <a:lnTo>
                  <a:pt x="0" y="433267"/>
                </a:lnTo>
                <a:lnTo>
                  <a:pt x="0" y="474066"/>
                </a:lnTo>
                <a:lnTo>
                  <a:pt x="118269" y="453701"/>
                </a:lnTo>
                <a:lnTo>
                  <a:pt x="421069" y="407338"/>
                </a:lnTo>
                <a:lnTo>
                  <a:pt x="754539" y="362953"/>
                </a:lnTo>
                <a:lnTo>
                  <a:pt x="1116394" y="322427"/>
                </a:lnTo>
                <a:lnTo>
                  <a:pt x="1504347" y="287640"/>
                </a:lnTo>
                <a:lnTo>
                  <a:pt x="1916113" y="260470"/>
                </a:lnTo>
                <a:lnTo>
                  <a:pt x="2349405" y="242798"/>
                </a:lnTo>
                <a:lnTo>
                  <a:pt x="2801938" y="236503"/>
                </a:lnTo>
                <a:lnTo>
                  <a:pt x="4566979" y="236503"/>
                </a:lnTo>
                <a:lnTo>
                  <a:pt x="4564724" y="236025"/>
                </a:lnTo>
                <a:lnTo>
                  <a:pt x="4188008" y="162360"/>
                </a:lnTo>
                <a:lnTo>
                  <a:pt x="3840582" y="102371"/>
                </a:lnTo>
                <a:lnTo>
                  <a:pt x="3516721" y="56099"/>
                </a:lnTo>
                <a:lnTo>
                  <a:pt x="3210700" y="23586"/>
                </a:lnTo>
                <a:lnTo>
                  <a:pt x="2916795" y="4872"/>
                </a:lnTo>
                <a:lnTo>
                  <a:pt x="2629282" y="0"/>
                </a:lnTo>
                <a:close/>
              </a:path>
            </a:pathLst>
          </a:custGeom>
          <a:solidFill>
            <a:srgbClr val="B2D235"/>
          </a:solidFill>
        </p:spPr>
        <p:txBody>
          <a:bodyPr wrap="square" lIns="0" tIns="0" rIns="0" bIns="0" rtlCol="0"/>
          <a:lstStyle/>
          <a:p>
            <a:endParaRPr/>
          </a:p>
        </p:txBody>
      </p:sp>
      <p:pic>
        <p:nvPicPr>
          <p:cNvPr id="17" name="Picture 16">
            <a:extLst>
              <a:ext uri="{FF2B5EF4-FFF2-40B4-BE49-F238E27FC236}">
                <a16:creationId xmlns:a16="http://schemas.microsoft.com/office/drawing/2014/main" id="{BA5EC52C-F193-4D5A-98A4-4E2BF82726F1}"/>
              </a:ext>
            </a:extLst>
          </p:cNvPr>
          <p:cNvPicPr>
            <a:picLocks noChangeAspect="1"/>
          </p:cNvPicPr>
          <p:nvPr userDrawn="1"/>
        </p:nvPicPr>
        <p:blipFill rotWithShape="1">
          <a:blip r:embed="rId15">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65" r:id="rId2"/>
    <p:sldLayoutId id="2147483660" r:id="rId3"/>
    <p:sldLayoutId id="2147483651" r:id="rId4"/>
    <p:sldLayoutId id="2147483652" r:id="rId5"/>
    <p:sldLayoutId id="2147483653" r:id="rId6"/>
    <p:sldLayoutId id="2147483654" r:id="rId7"/>
    <p:sldLayoutId id="2147483662" r:id="rId8"/>
    <p:sldLayoutId id="2147483663" r:id="rId9"/>
    <p:sldLayoutId id="2147483655" r:id="rId10"/>
    <p:sldLayoutId id="2147483656" r:id="rId11"/>
    <p:sldLayoutId id="2147483657" r:id="rId12"/>
    <p:sldLayoutId id="2147483666" r:id="rId13"/>
  </p:sldLayoutIdLst>
  <p:hf hdr="0" ftr="0" dt="0"/>
  <p:txStyles>
    <p:titleStyle>
      <a:lvl1pPr algn="l" defTabSz="914400" rtl="0" eaLnBrk="1" latinLnBrk="0" hangingPunct="1">
        <a:lnSpc>
          <a:spcPct val="85000"/>
        </a:lnSpc>
        <a:spcBef>
          <a:spcPct val="0"/>
        </a:spcBef>
        <a:buNone/>
        <a:defRPr sz="4800" kern="1200" spc="-50" baseline="0">
          <a:solidFill>
            <a:schemeClr val="tx1">
              <a:lumMod val="75000"/>
              <a:lumOff val="25000"/>
            </a:schemeClr>
          </a:solidFill>
          <a:latin typeface="+mj-lt"/>
          <a:ea typeface="+mj-ea"/>
          <a:cs typeface="+mj-cs"/>
        </a:defRPr>
      </a:lvl1pPr>
    </p:titleStyle>
    <p:bodyStyle>
      <a:lvl1pPr marL="285750" indent="-285750"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12290" name="Rectangle 2"/>
          <p:cNvSpPr>
            <a:spLocks noGrp="1" noChangeArrowheads="1"/>
          </p:cNvSpPr>
          <p:nvPr>
            <p:ph type="title"/>
          </p:nvPr>
        </p:nvSpPr>
        <p:spPr bwMode="auto">
          <a:xfrm>
            <a:off x="1828800" y="1524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291" name="Rectangle 3"/>
          <p:cNvSpPr>
            <a:spLocks noGrp="1" noChangeArrowheads="1"/>
          </p:cNvSpPr>
          <p:nvPr>
            <p:ph type="body" idx="1"/>
          </p:nvPr>
        </p:nvSpPr>
        <p:spPr bwMode="auto">
          <a:xfrm>
            <a:off x="1828800" y="1600201"/>
            <a:ext cx="103632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100" name="Rectangle 4"/>
          <p:cNvSpPr>
            <a:spLocks noGrp="1" noChangeArrowheads="1"/>
          </p:cNvSpPr>
          <p:nvPr>
            <p:ph type="dt" sz="half" idx="2"/>
          </p:nvPr>
        </p:nvSpPr>
        <p:spPr bwMode="auto">
          <a:xfrm>
            <a:off x="1828800" y="6248400"/>
            <a:ext cx="2438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000000"/>
                </a:solidFill>
                <a:latin typeface="Arial Narrow" pitchFamily="34" charset="0"/>
              </a:defRPr>
            </a:lvl1pPr>
          </a:lstStyle>
          <a:p>
            <a:pPr defTabSz="914400" fontAlgn="base">
              <a:spcBef>
                <a:spcPct val="0"/>
              </a:spcBef>
              <a:spcAft>
                <a:spcPct val="0"/>
              </a:spcAft>
            </a:pPr>
            <a:fld id="{0501CDE7-F5D8-4BB6-A78D-330F96BED96B}" type="datetime1">
              <a:rPr lang="en-US" altLang="en-US" smtClean="0"/>
              <a:t>5/17/2019</a:t>
            </a:fld>
            <a:endParaRPr lang="en-US" altLang="en-US" dirty="0"/>
          </a:p>
        </p:txBody>
      </p:sp>
      <p:sp>
        <p:nvSpPr>
          <p:cNvPr id="4101" name="Rectangle 5"/>
          <p:cNvSpPr>
            <a:spLocks noGrp="1" noChangeArrowheads="1"/>
          </p:cNvSpPr>
          <p:nvPr>
            <p:ph type="ftr" sz="quarter" idx="3"/>
          </p:nvPr>
        </p:nvSpPr>
        <p:spPr bwMode="auto">
          <a:xfrm>
            <a:off x="5486400" y="6248400"/>
            <a:ext cx="3149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Arial Narrow" pitchFamily="34" charset="0"/>
              </a:defRPr>
            </a:lvl1pPr>
          </a:lstStyle>
          <a:p>
            <a:pPr defTabSz="914400" fontAlgn="base">
              <a:spcBef>
                <a:spcPct val="0"/>
              </a:spcBef>
              <a:spcAft>
                <a:spcPct val="0"/>
              </a:spcAft>
            </a:pPr>
            <a:endParaRPr lang="en-US" altLang="en-US" dirty="0"/>
          </a:p>
        </p:txBody>
      </p:sp>
      <p:sp>
        <p:nvSpPr>
          <p:cNvPr id="4102" name="Rectangle 6"/>
          <p:cNvSpPr>
            <a:spLocks noGrp="1" noChangeArrowheads="1"/>
          </p:cNvSpPr>
          <p:nvPr>
            <p:ph type="sldNum" sz="quarter" idx="4"/>
          </p:nvPr>
        </p:nvSpPr>
        <p:spPr bwMode="auto">
          <a:xfrm>
            <a:off x="9753600" y="6248400"/>
            <a:ext cx="24384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Arial Narrow" pitchFamily="34" charset="0"/>
              </a:defRPr>
            </a:lvl1pPr>
          </a:lstStyle>
          <a:p>
            <a:pPr defTabSz="914400" fontAlgn="base">
              <a:spcBef>
                <a:spcPct val="0"/>
              </a:spcBef>
              <a:spcAft>
                <a:spcPct val="0"/>
              </a:spcAft>
            </a:pPr>
            <a:fld id="{B55FE4E2-D75E-4055-9098-72273A0483AA}" type="slidenum">
              <a:rPr lang="en-US" altLang="en-US" smtClean="0"/>
              <a:pPr defTabSz="914400" fontAlgn="base">
                <a:spcBef>
                  <a:spcPct val="0"/>
                </a:spcBef>
                <a:spcAft>
                  <a:spcPct val="0"/>
                </a:spcAft>
              </a:pPr>
              <a:t>‹#›</a:t>
            </a:fld>
            <a:endParaRPr lang="en-US" altLang="en-US" dirty="0"/>
          </a:p>
        </p:txBody>
      </p:sp>
    </p:spTree>
    <p:extLst>
      <p:ext uri="{BB962C8B-B14F-4D97-AF65-F5344CB8AC3E}">
        <p14:creationId xmlns:p14="http://schemas.microsoft.com/office/powerpoint/2010/main" val="363831280"/>
      </p:ext>
    </p:extLst>
  </p:cSld>
  <p:clrMap bg1="lt1" tx1="dk1" bg2="lt2" tx2="dk2" accent1="accent1" accent2="accent2" accent3="accent3" accent4="accent4" accent5="accent5" accent6="accent6" hlink="hlink" folHlink="folHlink"/>
  <p:hf hdr="0" ftr="0" dt="0"/>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b="1">
          <a:solidFill>
            <a:schemeClr val="bg1"/>
          </a:solidFill>
          <a:latin typeface="Arial Narrow" pitchFamily="1" charset="0"/>
        </a:defRPr>
      </a:lvl2pPr>
      <a:lvl3pPr algn="ctr" rtl="0" eaLnBrk="0" fontAlgn="base" hangingPunct="0">
        <a:spcBef>
          <a:spcPct val="0"/>
        </a:spcBef>
        <a:spcAft>
          <a:spcPct val="0"/>
        </a:spcAft>
        <a:defRPr sz="4400" b="1">
          <a:solidFill>
            <a:schemeClr val="bg1"/>
          </a:solidFill>
          <a:latin typeface="Arial Narrow" pitchFamily="1" charset="0"/>
        </a:defRPr>
      </a:lvl3pPr>
      <a:lvl4pPr algn="ctr" rtl="0" eaLnBrk="0" fontAlgn="base" hangingPunct="0">
        <a:spcBef>
          <a:spcPct val="0"/>
        </a:spcBef>
        <a:spcAft>
          <a:spcPct val="0"/>
        </a:spcAft>
        <a:defRPr sz="4400" b="1">
          <a:solidFill>
            <a:schemeClr val="bg1"/>
          </a:solidFill>
          <a:latin typeface="Arial Narrow" pitchFamily="1" charset="0"/>
        </a:defRPr>
      </a:lvl4pPr>
      <a:lvl5pPr algn="ctr" rtl="0" eaLnBrk="0" fontAlgn="base" hangingPunct="0">
        <a:spcBef>
          <a:spcPct val="0"/>
        </a:spcBef>
        <a:spcAft>
          <a:spcPct val="0"/>
        </a:spcAft>
        <a:defRPr sz="4400" b="1">
          <a:solidFill>
            <a:schemeClr val="bg1"/>
          </a:solidFill>
          <a:latin typeface="Arial Narrow" pitchFamily="1" charset="0"/>
        </a:defRPr>
      </a:lvl5pPr>
      <a:lvl6pPr marL="457200" algn="ctr" rtl="0" eaLnBrk="1" fontAlgn="base" hangingPunct="1">
        <a:spcBef>
          <a:spcPct val="0"/>
        </a:spcBef>
        <a:spcAft>
          <a:spcPct val="0"/>
        </a:spcAft>
        <a:defRPr sz="4400" b="1">
          <a:solidFill>
            <a:schemeClr val="bg1"/>
          </a:solidFill>
          <a:latin typeface="Arial Narrow" pitchFamily="1" charset="0"/>
        </a:defRPr>
      </a:lvl6pPr>
      <a:lvl7pPr marL="914400" algn="ctr" rtl="0" eaLnBrk="1" fontAlgn="base" hangingPunct="1">
        <a:spcBef>
          <a:spcPct val="0"/>
        </a:spcBef>
        <a:spcAft>
          <a:spcPct val="0"/>
        </a:spcAft>
        <a:defRPr sz="4400" b="1">
          <a:solidFill>
            <a:schemeClr val="bg1"/>
          </a:solidFill>
          <a:latin typeface="Arial Narrow" pitchFamily="1" charset="0"/>
        </a:defRPr>
      </a:lvl7pPr>
      <a:lvl8pPr marL="1371600" algn="ctr" rtl="0" eaLnBrk="1" fontAlgn="base" hangingPunct="1">
        <a:spcBef>
          <a:spcPct val="0"/>
        </a:spcBef>
        <a:spcAft>
          <a:spcPct val="0"/>
        </a:spcAft>
        <a:defRPr sz="4400" b="1">
          <a:solidFill>
            <a:schemeClr val="bg1"/>
          </a:solidFill>
          <a:latin typeface="Arial Narrow" pitchFamily="1" charset="0"/>
        </a:defRPr>
      </a:lvl8pPr>
      <a:lvl9pPr marL="1828800" algn="ctr" rtl="0" eaLnBrk="1" fontAlgn="base" hangingPunct="1">
        <a:spcBef>
          <a:spcPct val="0"/>
        </a:spcBef>
        <a:spcAft>
          <a:spcPct val="0"/>
        </a:spcAft>
        <a:defRPr sz="4400" b="1">
          <a:solidFill>
            <a:schemeClr val="bg1"/>
          </a:solidFill>
          <a:latin typeface="Arial Narrow" pitchFamily="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6pPr>
      <a:lvl7pPr marL="29718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7pPr>
      <a:lvl8pPr marL="34290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8pPr>
      <a:lvl9pPr marL="3886200" indent="-228600" algn="l" rtl="0" eaLnBrk="1" fontAlgn="base" hangingPunct="1">
        <a:spcBef>
          <a:spcPct val="20000"/>
        </a:spcBef>
        <a:spcAft>
          <a:spcPct val="0"/>
        </a:spcAft>
        <a:buChar char="»"/>
        <a:defRPr sz="2000">
          <a:solidFill>
            <a:schemeClr val="tx1"/>
          </a:solidFill>
          <a:latin typeface="+mn-lt"/>
          <a:ea typeface="ＭＳ Ｐゴシック" pitchFamily="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7.png"/><Relationship Id="rId7"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9.png"/><Relationship Id="rId5" Type="http://schemas.openxmlformats.org/officeDocument/2006/relationships/image" Target="../media/image8.png"/><Relationship Id="rId4" Type="http://schemas.microsoft.com/office/2007/relationships/hdphoto" Target="../media/hdphoto1.wdp"/><Relationship Id="rId9" Type="http://schemas.openxmlformats.org/officeDocument/2006/relationships/image" Target="../media/image12.e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8.xml"/><Relationship Id="rId1" Type="http://schemas.openxmlformats.org/officeDocument/2006/relationships/slideLayout" Target="../slideLayouts/slideLayout6.xml"/><Relationship Id="rId6" Type="http://schemas.openxmlformats.org/officeDocument/2006/relationships/image" Target="../media/image23.jpg"/><Relationship Id="rId5" Type="http://schemas.openxmlformats.org/officeDocument/2006/relationships/image" Target="../media/image22.jpeg"/><Relationship Id="rId4" Type="http://schemas.openxmlformats.org/officeDocument/2006/relationships/image" Target="../media/image21.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3" Type="http://schemas.openxmlformats.org/officeDocument/2006/relationships/hyperlink" Target="mailto:donam@crab.org" TargetMode="External"/><Relationship Id="rId2" Type="http://schemas.openxmlformats.org/officeDocument/2006/relationships/hyperlink" Target="mailto:centralmonitorquestion@crab.org" TargetMode="External"/><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5.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1.jpg"/><Relationship Id="rId3" Type="http://schemas.openxmlformats.org/officeDocument/2006/relationships/diagramData" Target="../diagrams/data1.xml"/><Relationship Id="rId7" Type="http://schemas.microsoft.com/office/2007/relationships/diagramDrawing" Target="../diagrams/drawing1.xml"/><Relationship Id="rId12" Type="http://schemas.openxmlformats.org/officeDocument/2006/relationships/image" Target="../media/image12.emf"/><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diagramColors" Target="../diagrams/colors1.xml"/><Relationship Id="rId11" Type="http://schemas.openxmlformats.org/officeDocument/2006/relationships/image" Target="../media/image14.png"/><Relationship Id="rId5" Type="http://schemas.openxmlformats.org/officeDocument/2006/relationships/diagramQuickStyle" Target="../diagrams/quickStyle1.xml"/><Relationship Id="rId10" Type="http://schemas.openxmlformats.org/officeDocument/2006/relationships/image" Target="../media/image13.jpeg"/><Relationship Id="rId4" Type="http://schemas.openxmlformats.org/officeDocument/2006/relationships/diagramLayout" Target="../diagrams/layout1.xml"/><Relationship Id="rId9"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3.xml"/><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8.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2" Type="http://schemas.openxmlformats.org/officeDocument/2006/relationships/hyperlink" Target="mailto:(jroth@fredhutch.org" TargetMode="External"/><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36.tiff"/><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5.xml.rels><?xml version="1.0" encoding="UTF-8" standalone="yes"?>
<Relationships xmlns="http://schemas.openxmlformats.org/package/2006/relationships"><Relationship Id="rId8" Type="http://schemas.openxmlformats.org/officeDocument/2006/relationships/image" Target="../media/image38.jpeg"/><Relationship Id="rId3" Type="http://schemas.openxmlformats.org/officeDocument/2006/relationships/hyperlink" Target="mailto:LUNGMAPquestion@crab.org" TargetMode="External"/><Relationship Id="rId7" Type="http://schemas.openxmlformats.org/officeDocument/2006/relationships/image" Target="../media/image37.jpeg"/><Relationship Id="rId2" Type="http://schemas.openxmlformats.org/officeDocument/2006/relationships/hyperlink" Target="mailto:S1900AMedicalQuery@swog.org" TargetMode="External"/><Relationship Id="rId1" Type="http://schemas.openxmlformats.org/officeDocument/2006/relationships/slideLayout" Target="../slideLayouts/slideLayout5.xml"/><Relationship Id="rId6" Type="http://schemas.openxmlformats.org/officeDocument/2006/relationships/hyperlink" Target="https://health.ucdavis.edu/publish/providerbio/search/11636" TargetMode="External"/><Relationship Id="rId5" Type="http://schemas.openxmlformats.org/officeDocument/2006/relationships/hyperlink" Target="mailto:mnorman@swog.org" TargetMode="External"/><Relationship Id="rId4" Type="http://schemas.openxmlformats.org/officeDocument/2006/relationships/hyperlink" Target="mailto:srice@swog.org" TargetMode="Externa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png"/><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5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61.xml.rels><?xml version="1.0" encoding="UTF-8" standalone="yes"?>
<Relationships xmlns="http://schemas.openxmlformats.org/package/2006/relationships"><Relationship Id="rId3" Type="http://schemas.openxmlformats.org/officeDocument/2006/relationships/hyperlink" Target="mailto:LUNGMAPquestion@crab.org" TargetMode="External"/><Relationship Id="rId2" Type="http://schemas.openxmlformats.org/officeDocument/2006/relationships/hyperlink" Target="mailto:S1800AMedicalQuery@swog.org" TargetMode="External"/><Relationship Id="rId1" Type="http://schemas.openxmlformats.org/officeDocument/2006/relationships/slideLayout" Target="../slideLayouts/slideLayout5.xml"/><Relationship Id="rId5" Type="http://schemas.openxmlformats.org/officeDocument/2006/relationships/hyperlink" Target="mailto:mnorman@swog.org" TargetMode="External"/><Relationship Id="rId4" Type="http://schemas.openxmlformats.org/officeDocument/2006/relationships/hyperlink" Target="mailto:srice@swog.org" TargetMode="Externa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5.xml.rels><?xml version="1.0" encoding="UTF-8" standalone="yes"?>
<Relationships xmlns="http://schemas.openxmlformats.org/package/2006/relationships"><Relationship Id="rId2" Type="http://schemas.openxmlformats.org/officeDocument/2006/relationships/hyperlink" Target="https://www.swog.org/lung-map-s1400-resources" TargetMode="External"/><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hyperlink" Target="mailto:LungmapSCC@crab.org" TargetMode="External"/><Relationship Id="rId1" Type="http://schemas.openxmlformats.org/officeDocument/2006/relationships/slideLayout" Target="../slideLayouts/slideLayout3.xml"/><Relationship Id="rId4" Type="http://schemas.openxmlformats.org/officeDocument/2006/relationships/image" Target="../media/image47.jpg"/></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8" Type="http://schemas.openxmlformats.org/officeDocument/2006/relationships/hyperlink" Target="mailto:S1900AMedicalQuery@swog.org" TargetMode="External"/><Relationship Id="rId3" Type="http://schemas.openxmlformats.org/officeDocument/2006/relationships/hyperlink" Target="mailto:LUNGMAPSCC@crab.org" TargetMode="External"/><Relationship Id="rId7" Type="http://schemas.openxmlformats.org/officeDocument/2006/relationships/hyperlink" Target="mailto:LUNGMAP@swog.org" TargetMode="External"/><Relationship Id="rId2" Type="http://schemas.openxmlformats.org/officeDocument/2006/relationships/notesSlide" Target="../notesSlides/notesSlide22.xml"/><Relationship Id="rId1" Type="http://schemas.openxmlformats.org/officeDocument/2006/relationships/slideLayout" Target="../slideLayouts/slideLayout5.xml"/><Relationship Id="rId6" Type="http://schemas.openxmlformats.org/officeDocument/2006/relationships/hyperlink" Target="mailto:LUNGMAPQuestion@crab.org" TargetMode="External"/><Relationship Id="rId11" Type="http://schemas.openxmlformats.org/officeDocument/2006/relationships/image" Target="../media/image1.jpg"/><Relationship Id="rId5" Type="http://schemas.openxmlformats.org/officeDocument/2006/relationships/hyperlink" Target="mailto:mnorman@swog.org" TargetMode="External"/><Relationship Id="rId10" Type="http://schemas.openxmlformats.org/officeDocument/2006/relationships/hyperlink" Target="mailto:Funding@swog.org" TargetMode="External"/><Relationship Id="rId4" Type="http://schemas.openxmlformats.org/officeDocument/2006/relationships/hyperlink" Target="mailto:srice@swog.org" TargetMode="External"/><Relationship Id="rId9" Type="http://schemas.openxmlformats.org/officeDocument/2006/relationships/hyperlink" Target="mailto:S1800AMedicalQuery@swog.org" TargetMode="External"/></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7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24.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p:cNvPicPr>
            <a:picLocks noChangeAspect="1"/>
          </p:cNvPicPr>
          <p:nvPr/>
        </p:nvPicPr>
        <p:blipFill>
          <a:blip r:embed="rId3">
            <a:lum bright="70000" contrast="-70000"/>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tretch>
            <a:fillRect/>
          </a:stretch>
        </p:blipFill>
        <p:spPr>
          <a:xfrm>
            <a:off x="337940" y="17892"/>
            <a:ext cx="11516120" cy="6116208"/>
          </a:xfrm>
          <a:prstGeom prst="rect">
            <a:avLst/>
          </a:prstGeom>
          <a:effectLst>
            <a:softEdge rad="12700"/>
          </a:effectLst>
        </p:spPr>
      </p:pic>
      <p:sp>
        <p:nvSpPr>
          <p:cNvPr id="3" name="Subtitle 2"/>
          <p:cNvSpPr>
            <a:spLocks noGrp="1"/>
          </p:cNvSpPr>
          <p:nvPr>
            <p:ph type="subTitle" idx="1"/>
          </p:nvPr>
        </p:nvSpPr>
        <p:spPr>
          <a:xfrm>
            <a:off x="1066800" y="4571471"/>
            <a:ext cx="10058400" cy="1701971"/>
          </a:xfrm>
        </p:spPr>
        <p:txBody>
          <a:bodyPr>
            <a:normAutofit/>
          </a:bodyPr>
          <a:lstStyle/>
          <a:p>
            <a:pPr algn="ctr">
              <a:spcBef>
                <a:spcPts val="600"/>
              </a:spcBef>
            </a:pPr>
            <a:r>
              <a:rPr lang="en-US" sz="2000" dirty="0"/>
              <a:t>Karen Kelly, MD</a:t>
            </a:r>
          </a:p>
          <a:p>
            <a:pPr algn="ctr">
              <a:spcBef>
                <a:spcPts val="600"/>
              </a:spcBef>
            </a:pPr>
            <a:r>
              <a:rPr lang="en-US" sz="2000" dirty="0" err="1"/>
              <a:t>swog</a:t>
            </a:r>
            <a:r>
              <a:rPr lang="en-US" sz="2000" dirty="0"/>
              <a:t> lung cancer committee chair</a:t>
            </a:r>
          </a:p>
          <a:p>
            <a:pPr algn="ctr">
              <a:spcBef>
                <a:spcPts val="0"/>
              </a:spcBef>
            </a:pPr>
            <a:endPar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endParaRP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SWOG Spring meeting</a:t>
            </a:r>
          </a:p>
          <a:p>
            <a:pPr algn="ctr">
              <a:spcBef>
                <a:spcPts val="0"/>
              </a:spcBef>
            </a:pPr>
            <a:r>
              <a:rPr lang="en-US" sz="1400" b="1" kern="0" dirty="0">
                <a:solidFill>
                  <a:schemeClr val="tx1">
                    <a:lumMod val="85000"/>
                    <a:lumOff val="15000"/>
                  </a:schemeClr>
                </a:solidFill>
                <a:latin typeface="Verdana" panose="020B0604030504040204" pitchFamily="34" charset="0"/>
                <a:ea typeface="Verdana" panose="020B0604030504040204" pitchFamily="34" charset="0"/>
                <a:cs typeface="Verdana" panose="020B0604030504040204" pitchFamily="34" charset="0"/>
              </a:rPr>
              <a:t>April 26, 2019</a:t>
            </a:r>
          </a:p>
        </p:txBody>
      </p:sp>
      <p:pic>
        <p:nvPicPr>
          <p:cNvPr id="12" name="Picture 1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663405" y="177438"/>
            <a:ext cx="2031528" cy="862979"/>
          </a:xfrm>
          <a:prstGeom prst="rect">
            <a:avLst/>
          </a:prstGeom>
        </p:spPr>
      </p:pic>
      <p:pic>
        <p:nvPicPr>
          <p:cNvPr id="13" name="Picture 12"/>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462612" y="158457"/>
            <a:ext cx="1024128" cy="1024128"/>
          </a:xfrm>
          <a:prstGeom prst="rect">
            <a:avLst/>
          </a:prstGeom>
        </p:spPr>
      </p:pic>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5268" y="177438"/>
            <a:ext cx="1317665" cy="986167"/>
          </a:xfrm>
          <a:prstGeom prst="rect">
            <a:avLst/>
          </a:prstGeom>
        </p:spPr>
      </p:pic>
      <p:sp>
        <p:nvSpPr>
          <p:cNvPr id="8" name="Rectangle 7">
            <a:extLst>
              <a:ext uri="{FF2B5EF4-FFF2-40B4-BE49-F238E27FC236}">
                <a16:creationId xmlns:a16="http://schemas.microsoft.com/office/drawing/2014/main" id="{9136A2EA-F23C-4ECF-A3B4-5BAF06B23BA4}"/>
              </a:ext>
            </a:extLst>
          </p:cNvPr>
          <p:cNvSpPr/>
          <p:nvPr/>
        </p:nvSpPr>
        <p:spPr>
          <a:xfrm>
            <a:off x="1195259" y="2315336"/>
            <a:ext cx="9653702" cy="1123384"/>
          </a:xfrm>
          <a:prstGeom prst="rect">
            <a:avLst/>
          </a:prstGeom>
        </p:spPr>
        <p:txBody>
          <a:bodyPr wrap="square">
            <a:spAutoFit/>
          </a:bodyPr>
          <a:lstStyle/>
          <a:p>
            <a:pPr algn="ctr"/>
            <a:r>
              <a:rPr lang="en-US" sz="6700" b="1" dirty="0">
                <a:ln w="0"/>
                <a:solidFill>
                  <a:prstClr val="black"/>
                </a:solidFill>
                <a:effectLst>
                  <a:outerShdw blurRad="38100" dist="19050" dir="2700000" algn="tl" rotWithShape="0">
                    <a:prstClr val="black">
                      <a:alpha val="40000"/>
                    </a:prstClr>
                  </a:outerShdw>
                </a:effectLst>
                <a:latin typeface="Calibri Light"/>
                <a:ea typeface="+mj-ea"/>
                <a:cs typeface="+mj-cs"/>
              </a:rPr>
              <a:t>Lung-MAP Update Meeting</a:t>
            </a:r>
          </a:p>
        </p:txBody>
      </p:sp>
      <p:sp>
        <p:nvSpPr>
          <p:cNvPr id="17" name="object 25">
            <a:extLst>
              <a:ext uri="{FF2B5EF4-FFF2-40B4-BE49-F238E27FC236}">
                <a16:creationId xmlns:a16="http://schemas.microsoft.com/office/drawing/2014/main" id="{2DFC2AFB-D674-42B7-ABEE-69E5340AB33E}"/>
              </a:ext>
            </a:extLst>
          </p:cNvPr>
          <p:cNvSpPr/>
          <p:nvPr/>
        </p:nvSpPr>
        <p:spPr>
          <a:xfrm>
            <a:off x="6583461" y="177438"/>
            <a:ext cx="1066317" cy="862979"/>
          </a:xfrm>
          <a:prstGeom prst="rect">
            <a:avLst/>
          </a:prstGeom>
          <a:blipFill>
            <a:blip r:embed="rId8" cstate="print"/>
            <a:stretch>
              <a:fillRect/>
            </a:stretch>
          </a:blipFill>
        </p:spPr>
        <p:txBody>
          <a:bodyPr wrap="square" lIns="0" tIns="0" rIns="0" bIns="0" rtlCol="0"/>
          <a:lstStyle/>
          <a:p>
            <a:endParaRPr/>
          </a:p>
        </p:txBody>
      </p:sp>
      <p:sp>
        <p:nvSpPr>
          <p:cNvPr id="4" name="Slide Number Placeholder 3">
            <a:extLst>
              <a:ext uri="{FF2B5EF4-FFF2-40B4-BE49-F238E27FC236}">
                <a16:creationId xmlns:a16="http://schemas.microsoft.com/office/drawing/2014/main" id="{5F4FDF1D-9EF8-4C78-844D-F01E7D4D59E5}"/>
              </a:ext>
            </a:extLst>
          </p:cNvPr>
          <p:cNvSpPr>
            <a:spLocks noGrp="1"/>
          </p:cNvSpPr>
          <p:nvPr>
            <p:ph type="sldNum" sz="quarter" idx="12"/>
          </p:nvPr>
        </p:nvSpPr>
        <p:spPr/>
        <p:txBody>
          <a:bodyPr/>
          <a:lstStyle/>
          <a:p>
            <a:r>
              <a:rPr lang="en-US"/>
              <a:t>Slide </a:t>
            </a:r>
            <a:fld id="{4FAB73BC-B049-4115-A692-8D63A059BFB8}" type="slidenum">
              <a:rPr lang="en-US" smtClean="0"/>
              <a:pPr/>
              <a:t>1</a:t>
            </a:fld>
            <a:endParaRPr lang="en-US" dirty="0"/>
          </a:p>
        </p:txBody>
      </p:sp>
      <p:pic>
        <p:nvPicPr>
          <p:cNvPr id="4099" name="Picture 3">
            <a:extLst>
              <a:ext uri="{FF2B5EF4-FFF2-40B4-BE49-F238E27FC236}">
                <a16:creationId xmlns:a16="http://schemas.microsoft.com/office/drawing/2014/main" id="{4E3A102D-D24F-4C66-8443-494D99F6A5B0}"/>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79156" y="368626"/>
            <a:ext cx="2460310" cy="431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02799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351886-977B-4897-A97E-637C959FDB25}"/>
              </a:ext>
            </a:extLst>
          </p:cNvPr>
          <p:cNvSpPr>
            <a:spLocks noGrp="1"/>
          </p:cNvSpPr>
          <p:nvPr>
            <p:ph type="title"/>
          </p:nvPr>
        </p:nvSpPr>
        <p:spPr/>
        <p:txBody>
          <a:bodyPr/>
          <a:lstStyle/>
          <a:p>
            <a:r>
              <a:rPr lang="en-US" dirty="0"/>
              <a:t>Trial Expansion - Overall Updates</a:t>
            </a:r>
          </a:p>
        </p:txBody>
      </p:sp>
      <p:sp>
        <p:nvSpPr>
          <p:cNvPr id="3" name="Content Placeholder 2">
            <a:extLst>
              <a:ext uri="{FF2B5EF4-FFF2-40B4-BE49-F238E27FC236}">
                <a16:creationId xmlns:a16="http://schemas.microsoft.com/office/drawing/2014/main" id="{8A0F702F-E0EF-4062-B143-3741FC0BB52E}"/>
              </a:ext>
            </a:extLst>
          </p:cNvPr>
          <p:cNvSpPr>
            <a:spLocks noGrp="1"/>
          </p:cNvSpPr>
          <p:nvPr>
            <p:ph idx="1"/>
          </p:nvPr>
        </p:nvSpPr>
        <p:spPr/>
        <p:txBody>
          <a:bodyPr/>
          <a:lstStyle/>
          <a:p>
            <a:r>
              <a:rPr lang="en-US" sz="2400" dirty="0"/>
              <a:t>Expansion to </a:t>
            </a:r>
            <a:r>
              <a:rPr lang="en-US" sz="2400" b="1" dirty="0">
                <a:solidFill>
                  <a:srgbClr val="0070C0"/>
                </a:solidFill>
              </a:rPr>
              <a:t>all </a:t>
            </a:r>
            <a:r>
              <a:rPr lang="en-US" sz="2400" b="1" dirty="0" err="1">
                <a:solidFill>
                  <a:srgbClr val="0070C0"/>
                </a:solidFill>
              </a:rPr>
              <a:t>histologies</a:t>
            </a:r>
            <a:r>
              <a:rPr lang="en-US" sz="2400" b="1" dirty="0">
                <a:solidFill>
                  <a:srgbClr val="0070C0"/>
                </a:solidFill>
              </a:rPr>
              <a:t> of NSCLC</a:t>
            </a:r>
          </a:p>
          <a:p>
            <a:pPr lvl="1"/>
            <a:r>
              <a:rPr lang="en-US" sz="2000" dirty="0"/>
              <a:t>Mixed squamous and non-squamous</a:t>
            </a:r>
          </a:p>
          <a:p>
            <a:r>
              <a:rPr lang="en-US" sz="2400" dirty="0"/>
              <a:t>Establish an </a:t>
            </a:r>
            <a:r>
              <a:rPr lang="en-US" sz="2400" b="1" dirty="0">
                <a:solidFill>
                  <a:srgbClr val="0070C0"/>
                </a:solidFill>
              </a:rPr>
              <a:t>immunotherapy combination platform </a:t>
            </a:r>
            <a:r>
              <a:rPr lang="en-US" sz="2400" dirty="0"/>
              <a:t>for PD-L1 resistance beginning with S1800A</a:t>
            </a:r>
          </a:p>
          <a:p>
            <a:r>
              <a:rPr lang="en-US" sz="2400" b="1" dirty="0">
                <a:solidFill>
                  <a:srgbClr val="0070C0"/>
                </a:solidFill>
              </a:rPr>
              <a:t>Collection of whole blood </a:t>
            </a:r>
            <a:r>
              <a:rPr lang="en-US" sz="2400" dirty="0"/>
              <a:t>on a subset of patients for a </a:t>
            </a:r>
            <a:r>
              <a:rPr lang="en-US" sz="2400" dirty="0" err="1"/>
              <a:t>ctDNA</a:t>
            </a:r>
            <a:r>
              <a:rPr lang="en-US" sz="2400" dirty="0"/>
              <a:t> assay</a:t>
            </a:r>
          </a:p>
          <a:p>
            <a:pPr lvl="1"/>
            <a:r>
              <a:rPr lang="en-US" sz="2000" dirty="0"/>
              <a:t>To understand and exploit molecular signatures endemic to NSCLC and predict activity of targeted therapies in molecular subgroups</a:t>
            </a:r>
          </a:p>
          <a:p>
            <a:endParaRPr lang="en-US" dirty="0"/>
          </a:p>
        </p:txBody>
      </p:sp>
      <p:sp>
        <p:nvSpPr>
          <p:cNvPr id="4" name="Slide Number Placeholder 3">
            <a:extLst>
              <a:ext uri="{FF2B5EF4-FFF2-40B4-BE49-F238E27FC236}">
                <a16:creationId xmlns:a16="http://schemas.microsoft.com/office/drawing/2014/main" id="{18DC3B6D-D759-4135-B25B-AEBF42A76981}"/>
              </a:ext>
            </a:extLst>
          </p:cNvPr>
          <p:cNvSpPr>
            <a:spLocks noGrp="1"/>
          </p:cNvSpPr>
          <p:nvPr>
            <p:ph type="sldNum" sz="quarter" idx="12"/>
          </p:nvPr>
        </p:nvSpPr>
        <p:spPr/>
        <p:txBody>
          <a:bodyPr/>
          <a:lstStyle/>
          <a:p>
            <a:r>
              <a:rPr lang="en-US" dirty="0"/>
              <a:t>Slide </a:t>
            </a:r>
            <a:fld id="{629637A9-119A-49DA-BD12-AAC58B377D80}" type="slidenum">
              <a:rPr lang="en-US" smtClean="0"/>
              <a:pPr/>
              <a:t>10</a:t>
            </a:fld>
            <a:endParaRPr lang="en-US" dirty="0"/>
          </a:p>
        </p:txBody>
      </p:sp>
      <p:sp>
        <p:nvSpPr>
          <p:cNvPr id="5" name="TextBox 4">
            <a:extLst>
              <a:ext uri="{FF2B5EF4-FFF2-40B4-BE49-F238E27FC236}">
                <a16:creationId xmlns:a16="http://schemas.microsoft.com/office/drawing/2014/main" id="{EDA09E7E-6580-4592-916B-EC7E8D5C81A4}"/>
              </a:ext>
            </a:extLst>
          </p:cNvPr>
          <p:cNvSpPr txBox="1"/>
          <p:nvPr/>
        </p:nvSpPr>
        <p:spPr>
          <a:xfrm>
            <a:off x="682567" y="5610441"/>
            <a:ext cx="5496559" cy="369332"/>
          </a:xfrm>
          <a:prstGeom prst="rect">
            <a:avLst/>
          </a:prstGeom>
          <a:noFill/>
          <a:ln>
            <a:solidFill>
              <a:srgbClr val="4F81BD"/>
            </a:solidFill>
          </a:ln>
        </p:spPr>
        <p:txBody>
          <a:bodyPr wrap="square" rtlCol="0">
            <a:spAutoFit/>
          </a:bodyPr>
          <a:lstStyle/>
          <a:p>
            <a:pPr algn="ctr"/>
            <a:r>
              <a:rPr lang="en-US" b="1" dirty="0">
                <a:solidFill>
                  <a:srgbClr val="0070C0"/>
                </a:solidFill>
              </a:rPr>
              <a:t>*See Trial Expansion FAQ  &amp; detailed schema handouts</a:t>
            </a:r>
          </a:p>
        </p:txBody>
      </p:sp>
    </p:spTree>
    <p:extLst>
      <p:ext uri="{BB962C8B-B14F-4D97-AF65-F5344CB8AC3E}">
        <p14:creationId xmlns:p14="http://schemas.microsoft.com/office/powerpoint/2010/main" val="40040883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99CE59-B614-4792-BFD5-76E0F7F231CD}"/>
              </a:ext>
            </a:extLst>
          </p:cNvPr>
          <p:cNvSpPr>
            <a:spLocks noGrp="1"/>
          </p:cNvSpPr>
          <p:nvPr>
            <p:ph type="ctrTitle"/>
          </p:nvPr>
        </p:nvSpPr>
        <p:spPr/>
        <p:txBody>
          <a:bodyPr/>
          <a:lstStyle/>
          <a:p>
            <a:r>
              <a:rPr lang="en-US" dirty="0"/>
              <a:t>Patient Advocate</a:t>
            </a:r>
            <a:br>
              <a:rPr lang="en-US" dirty="0"/>
            </a:br>
            <a:r>
              <a:rPr lang="en-US" dirty="0"/>
              <a:t>Perspective</a:t>
            </a:r>
          </a:p>
        </p:txBody>
      </p:sp>
      <p:sp>
        <p:nvSpPr>
          <p:cNvPr id="3" name="Subtitle 2">
            <a:extLst>
              <a:ext uri="{FF2B5EF4-FFF2-40B4-BE49-F238E27FC236}">
                <a16:creationId xmlns:a16="http://schemas.microsoft.com/office/drawing/2014/main" id="{8C15823F-6614-439D-8C72-5B685CEB2FF3}"/>
              </a:ext>
            </a:extLst>
          </p:cNvPr>
          <p:cNvSpPr>
            <a:spLocks noGrp="1"/>
          </p:cNvSpPr>
          <p:nvPr>
            <p:ph type="subTitle" idx="1"/>
          </p:nvPr>
        </p:nvSpPr>
        <p:spPr/>
        <p:txBody>
          <a:bodyPr/>
          <a:lstStyle/>
          <a:p>
            <a:r>
              <a:rPr lang="en-US" dirty="0"/>
              <a:t>Judy Johnson, MBA</a:t>
            </a:r>
          </a:p>
          <a:p>
            <a:r>
              <a:rPr lang="en-US" dirty="0"/>
              <a:t>Lung Committee Patient Advocate</a:t>
            </a:r>
          </a:p>
        </p:txBody>
      </p:sp>
      <p:sp>
        <p:nvSpPr>
          <p:cNvPr id="4" name="Slide Number Placeholder 3">
            <a:extLst>
              <a:ext uri="{FF2B5EF4-FFF2-40B4-BE49-F238E27FC236}">
                <a16:creationId xmlns:a16="http://schemas.microsoft.com/office/drawing/2014/main" id="{C457F736-D5C6-4A64-8DF5-D330FDCD2C35}"/>
              </a:ext>
            </a:extLst>
          </p:cNvPr>
          <p:cNvSpPr>
            <a:spLocks noGrp="1"/>
          </p:cNvSpPr>
          <p:nvPr>
            <p:ph type="sldNum" sz="quarter" idx="12"/>
          </p:nvPr>
        </p:nvSpPr>
        <p:spPr/>
        <p:txBody>
          <a:bodyPr/>
          <a:lstStyle/>
          <a:p>
            <a:r>
              <a:rPr lang="en-US"/>
              <a:t>Slide </a:t>
            </a:r>
            <a:fld id="{4FAB73BC-B049-4115-A692-8D63A059BFB8}" type="slidenum">
              <a:rPr lang="en-US" smtClean="0"/>
              <a:pPr/>
              <a:t>11</a:t>
            </a:fld>
            <a:endParaRPr lang="en-US" dirty="0"/>
          </a:p>
        </p:txBody>
      </p:sp>
    </p:spTree>
    <p:extLst>
      <p:ext uri="{BB962C8B-B14F-4D97-AF65-F5344CB8AC3E}">
        <p14:creationId xmlns:p14="http://schemas.microsoft.com/office/powerpoint/2010/main" val="15969905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EF76965-41C0-44F4-A04C-6BC2EFE85997}"/>
              </a:ext>
            </a:extLst>
          </p:cNvPr>
          <p:cNvSpPr>
            <a:spLocks noGrp="1"/>
          </p:cNvSpPr>
          <p:nvPr>
            <p:ph type="title"/>
          </p:nvPr>
        </p:nvSpPr>
        <p:spPr/>
        <p:txBody>
          <a:bodyPr/>
          <a:lstStyle/>
          <a:p>
            <a:r>
              <a:rPr lang="en-US" dirty="0"/>
              <a:t>Why Lung-MAP?</a:t>
            </a:r>
          </a:p>
        </p:txBody>
      </p:sp>
      <p:sp>
        <p:nvSpPr>
          <p:cNvPr id="4" name="Slide Number Placeholder 3">
            <a:extLst>
              <a:ext uri="{FF2B5EF4-FFF2-40B4-BE49-F238E27FC236}">
                <a16:creationId xmlns:a16="http://schemas.microsoft.com/office/drawing/2014/main" id="{040F842B-FEB0-42B9-B8C1-957DD0F15FE6}"/>
              </a:ext>
            </a:extLst>
          </p:cNvPr>
          <p:cNvSpPr>
            <a:spLocks noGrp="1"/>
          </p:cNvSpPr>
          <p:nvPr>
            <p:ph type="sldNum" sz="quarter" idx="12"/>
          </p:nvPr>
        </p:nvSpPr>
        <p:spPr/>
        <p:txBody>
          <a:bodyPr/>
          <a:lstStyle/>
          <a:p>
            <a:r>
              <a:rPr lang="en-US"/>
              <a:t>Slide </a:t>
            </a:r>
            <a:fld id="{4FAB73BC-B049-4115-A692-8D63A059BFB8}" type="slidenum">
              <a:rPr lang="en-US" smtClean="0"/>
              <a:pPr/>
              <a:t>12</a:t>
            </a:fld>
            <a:endParaRPr lang="en-US" dirty="0"/>
          </a:p>
        </p:txBody>
      </p:sp>
      <p:pic>
        <p:nvPicPr>
          <p:cNvPr id="17" name="Content Placeholder 9" descr="A picture containing floor, person, indoor, holding&#10;&#10;Description generated with very high confidence">
            <a:extLst>
              <a:ext uri="{FF2B5EF4-FFF2-40B4-BE49-F238E27FC236}">
                <a16:creationId xmlns:a16="http://schemas.microsoft.com/office/drawing/2014/main" id="{B9137D09-CD3A-46C9-B855-200E22C05991}"/>
              </a:ext>
            </a:extLst>
          </p:cNvPr>
          <p:cNvPicPr>
            <a:picLocks noChangeAspect="1"/>
          </p:cNvPicPr>
          <p:nvPr/>
        </p:nvPicPr>
        <p:blipFill rotWithShape="1">
          <a:blip r:embed="rId3"/>
          <a:srcRect l="10129" t="27528" r="25154" b="23106"/>
          <a:stretch/>
        </p:blipFill>
        <p:spPr>
          <a:xfrm>
            <a:off x="10053781" y="420033"/>
            <a:ext cx="934244" cy="950213"/>
          </a:xfrm>
          <a:prstGeom prst="ellipse">
            <a:avLst/>
          </a:prstGeom>
          <a:ln w="63500" cap="rnd">
            <a:solidFill>
              <a:srgbClr val="333333"/>
            </a:solidFill>
          </a:ln>
          <a:effectLst>
            <a:outerShdw blurRad="381000" dist="317500" dir="1080000" sx="-80000" sy="-18000" rotWithShape="0">
              <a:schemeClr val="accent5">
                <a:alpha val="22000"/>
              </a:schemeClr>
            </a:outerShdw>
          </a:effectLst>
          <a:scene3d>
            <a:camera prst="orthographicFront"/>
            <a:lightRig rig="contrasting" dir="t">
              <a:rot lat="0" lon="0" rev="3000000"/>
            </a:lightRig>
          </a:scene3d>
          <a:sp3d contourW="7620">
            <a:bevelT w="95250" h="31750"/>
            <a:contourClr>
              <a:srgbClr val="333333"/>
            </a:contourClr>
          </a:sp3d>
        </p:spPr>
      </p:pic>
      <p:grpSp>
        <p:nvGrpSpPr>
          <p:cNvPr id="2" name="Group 1"/>
          <p:cNvGrpSpPr/>
          <p:nvPr/>
        </p:nvGrpSpPr>
        <p:grpSpPr>
          <a:xfrm>
            <a:off x="609429" y="1704857"/>
            <a:ext cx="3848848" cy="4754927"/>
            <a:chOff x="893481" y="1645113"/>
            <a:chExt cx="3177311" cy="3925300"/>
          </a:xfrm>
        </p:grpSpPr>
        <p:grpSp>
          <p:nvGrpSpPr>
            <p:cNvPr id="13" name="Group 12">
              <a:extLst>
                <a:ext uri="{FF2B5EF4-FFF2-40B4-BE49-F238E27FC236}">
                  <a16:creationId xmlns:a16="http://schemas.microsoft.com/office/drawing/2014/main" id="{0D5EBCA8-B16F-4F45-AEB4-BAE697221A4E}"/>
                </a:ext>
              </a:extLst>
            </p:cNvPr>
            <p:cNvGrpSpPr/>
            <p:nvPr/>
          </p:nvGrpSpPr>
          <p:grpSpPr>
            <a:xfrm>
              <a:off x="1057380" y="1645113"/>
              <a:ext cx="2854036" cy="2567117"/>
              <a:chOff x="7478896" y="503916"/>
              <a:chExt cx="4348426" cy="3757922"/>
            </a:xfrm>
          </p:grpSpPr>
          <p:pic>
            <p:nvPicPr>
              <p:cNvPr id="14" name="Picture 13">
                <a:extLst>
                  <a:ext uri="{FF2B5EF4-FFF2-40B4-BE49-F238E27FC236}">
                    <a16:creationId xmlns:a16="http://schemas.microsoft.com/office/drawing/2014/main" id="{9826D112-DD15-442C-8BCB-42A31134DEAD}"/>
                  </a:ext>
                </a:extLst>
              </p:cNvPr>
              <p:cNvPicPr>
                <a:picLocks noChangeAspect="1"/>
              </p:cNvPicPr>
              <p:nvPr/>
            </p:nvPicPr>
            <p:blipFill rotWithShape="1">
              <a:blip r:embed="rId4"/>
              <a:srcRect l="11772" r="14649"/>
              <a:stretch/>
            </p:blipFill>
            <p:spPr>
              <a:xfrm>
                <a:off x="7590342" y="503916"/>
                <a:ext cx="4125535" cy="3690158"/>
              </a:xfrm>
              <a:prstGeom prst="rect">
                <a:avLst/>
              </a:prstGeom>
              <a:ln w="98425" cmpd="thickThin">
                <a:solidFill>
                  <a:srgbClr val="493E31"/>
                </a:solidFill>
              </a:ln>
            </p:spPr>
          </p:pic>
          <p:sp>
            <p:nvSpPr>
              <p:cNvPr id="15" name="TextBox 14">
                <a:extLst>
                  <a:ext uri="{FF2B5EF4-FFF2-40B4-BE49-F238E27FC236}">
                    <a16:creationId xmlns:a16="http://schemas.microsoft.com/office/drawing/2014/main" id="{8778979D-F6BC-46BC-B615-27FDD1C7CD52}"/>
                  </a:ext>
                </a:extLst>
              </p:cNvPr>
              <p:cNvSpPr txBox="1"/>
              <p:nvPr/>
            </p:nvSpPr>
            <p:spPr>
              <a:xfrm>
                <a:off x="7478896" y="3800173"/>
                <a:ext cx="4348426" cy="461665"/>
              </a:xfrm>
              <a:prstGeom prst="rect">
                <a:avLst/>
              </a:prstGeom>
              <a:blipFill>
                <a:blip r:embed="rId5"/>
                <a:tile tx="0" ty="0" sx="100000" sy="100000" flip="none" algn="tl"/>
              </a:blipFill>
            </p:spPr>
            <p:txBody>
              <a:bodyPr wrap="square" rtlCol="0">
                <a:spAutoFit/>
              </a:bodyPr>
              <a:lstStyle/>
              <a:p>
                <a:pPr algn="ctr"/>
                <a:r>
                  <a:rPr lang="en-US" sz="2400" spc="600" dirty="0">
                    <a:solidFill>
                      <a:schemeClr val="bg1">
                        <a:lumMod val="95000"/>
                      </a:schemeClr>
                    </a:solidFill>
                    <a:latin typeface="Kristen ITC" panose="03050502040202030202" pitchFamily="66" charset="0"/>
                  </a:rPr>
                  <a:t>Living!</a:t>
                </a:r>
              </a:p>
            </p:txBody>
          </p:sp>
        </p:grpSp>
        <p:sp>
          <p:nvSpPr>
            <p:cNvPr id="18" name="Rectangle 17">
              <a:extLst>
                <a:ext uri="{FF2B5EF4-FFF2-40B4-BE49-F238E27FC236}">
                  <a16:creationId xmlns:a16="http://schemas.microsoft.com/office/drawing/2014/main" id="{5628C5DA-AAB0-4981-920A-57BBD2ED93D8}"/>
                </a:ext>
              </a:extLst>
            </p:cNvPr>
            <p:cNvSpPr/>
            <p:nvPr/>
          </p:nvSpPr>
          <p:spPr>
            <a:xfrm>
              <a:off x="893481" y="4370084"/>
              <a:ext cx="3177311" cy="1200329"/>
            </a:xfrm>
            <a:prstGeom prst="rect">
              <a:avLst/>
            </a:prstGeom>
          </p:spPr>
          <p:txBody>
            <a:bodyPr wrap="square">
              <a:spAutoFit/>
            </a:bodyPr>
            <a:lstStyle/>
            <a:p>
              <a:pPr marL="201168" lvl="1" indent="0">
                <a:buNone/>
              </a:pPr>
              <a:r>
                <a:rPr lang="en-US" b="1" i="1" dirty="0"/>
                <a:t>I am more confident than I have been in a long time. Lung-MAP gave me my life back. </a:t>
              </a:r>
              <a:r>
                <a:rPr lang="en-US" i="1" dirty="0"/>
                <a:t>~ Clifford C.</a:t>
              </a:r>
              <a:endParaRPr lang="en-US" b="1" i="1" dirty="0"/>
            </a:p>
          </p:txBody>
        </p:sp>
      </p:grpSp>
      <p:grpSp>
        <p:nvGrpSpPr>
          <p:cNvPr id="3" name="Group 2"/>
          <p:cNvGrpSpPr/>
          <p:nvPr/>
        </p:nvGrpSpPr>
        <p:grpSpPr>
          <a:xfrm>
            <a:off x="5453127" y="1645112"/>
            <a:ext cx="6129444" cy="3629086"/>
            <a:chOff x="6268915" y="2126255"/>
            <a:chExt cx="5125227" cy="3034515"/>
          </a:xfrm>
        </p:grpSpPr>
        <p:pic>
          <p:nvPicPr>
            <p:cNvPr id="16" name="Content Placeholder 7" descr="A person in a blue shirt&#10;&#10;Description generated with very high confidence">
              <a:extLst>
                <a:ext uri="{FF2B5EF4-FFF2-40B4-BE49-F238E27FC236}">
                  <a16:creationId xmlns:a16="http://schemas.microsoft.com/office/drawing/2014/main" id="{1EB0623D-7F79-40F4-92A4-6A22F6410D3A}"/>
                </a:ext>
              </a:extLst>
            </p:cNvPr>
            <p:cNvPicPr>
              <a:picLocks noChangeAspect="1"/>
            </p:cNvPicPr>
            <p:nvPr/>
          </p:nvPicPr>
          <p:blipFill rotWithShape="1">
            <a:blip r:embed="rId6"/>
            <a:srcRect r="1" b="4705"/>
            <a:stretch/>
          </p:blipFill>
          <p:spPr>
            <a:xfrm>
              <a:off x="6268915" y="2126255"/>
              <a:ext cx="2284743" cy="3034515"/>
            </a:xfrm>
            <a:prstGeom prst="rect">
              <a:avLst/>
            </a:prstGeom>
            <a:gradFill>
              <a:gsLst>
                <a:gs pos="45000">
                  <a:schemeClr val="accent4">
                    <a:lumMod val="5000"/>
                    <a:lumOff val="95000"/>
                  </a:schemeClr>
                </a:gs>
                <a:gs pos="74000">
                  <a:schemeClr val="accent4">
                    <a:lumMod val="45000"/>
                    <a:lumOff val="55000"/>
                  </a:schemeClr>
                </a:gs>
                <a:gs pos="83000">
                  <a:schemeClr val="accent4">
                    <a:lumMod val="45000"/>
                    <a:lumOff val="55000"/>
                  </a:schemeClr>
                </a:gs>
                <a:gs pos="100000">
                  <a:schemeClr val="accent4">
                    <a:lumMod val="30000"/>
                    <a:lumOff val="70000"/>
                  </a:schemeClr>
                </a:gs>
              </a:gsLst>
              <a:lin ang="5400000" scaled="1"/>
            </a:gradFill>
          </p:spPr>
        </p:pic>
        <p:sp>
          <p:nvSpPr>
            <p:cNvPr id="19" name="Rectangle 18">
              <a:extLst>
                <a:ext uri="{FF2B5EF4-FFF2-40B4-BE49-F238E27FC236}">
                  <a16:creationId xmlns:a16="http://schemas.microsoft.com/office/drawing/2014/main" id="{45074037-A7B0-4714-9973-31DA01A8ADD7}"/>
                </a:ext>
              </a:extLst>
            </p:cNvPr>
            <p:cNvSpPr/>
            <p:nvPr/>
          </p:nvSpPr>
          <p:spPr>
            <a:xfrm>
              <a:off x="8686397" y="2658265"/>
              <a:ext cx="2707745" cy="1754326"/>
            </a:xfrm>
            <a:prstGeom prst="rect">
              <a:avLst/>
            </a:prstGeom>
          </p:spPr>
          <p:txBody>
            <a:bodyPr wrap="square">
              <a:spAutoFit/>
            </a:bodyPr>
            <a:lstStyle/>
            <a:p>
              <a:r>
                <a:rPr lang="en-US" b="1" i="1" dirty="0"/>
                <a:t>I continue to be so grateful for everyone involved. Even after 48  visits for my </a:t>
              </a:r>
              <a:r>
                <a:rPr lang="en-US" b="1" i="1" dirty="0" err="1"/>
                <a:t>opdivo</a:t>
              </a:r>
              <a:r>
                <a:rPr lang="en-US" b="1" i="1" dirty="0"/>
                <a:t> infusion! </a:t>
              </a:r>
            </a:p>
            <a:p>
              <a:r>
                <a:rPr lang="en-US" i="1" dirty="0"/>
                <a:t>~ Annie B.</a:t>
              </a:r>
              <a:endParaRPr lang="en-US" dirty="0"/>
            </a:p>
          </p:txBody>
        </p:sp>
      </p:grpSp>
    </p:spTree>
    <p:extLst>
      <p:ext uri="{BB962C8B-B14F-4D97-AF65-F5344CB8AC3E}">
        <p14:creationId xmlns:p14="http://schemas.microsoft.com/office/powerpoint/2010/main" val="10918065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B3C2A5-F2D8-48D6-A3F6-B1755CA48476}"/>
              </a:ext>
            </a:extLst>
          </p:cNvPr>
          <p:cNvSpPr>
            <a:spLocks noGrp="1"/>
          </p:cNvSpPr>
          <p:nvPr>
            <p:ph type="title"/>
          </p:nvPr>
        </p:nvSpPr>
        <p:spPr/>
        <p:txBody>
          <a:bodyPr/>
          <a:lstStyle/>
          <a:p>
            <a:r>
              <a:rPr lang="en-US" dirty="0"/>
              <a:t>Structure and Trial Expansion Benefits</a:t>
            </a:r>
          </a:p>
        </p:txBody>
      </p:sp>
      <p:sp>
        <p:nvSpPr>
          <p:cNvPr id="3" name="Content Placeholder 2">
            <a:extLst>
              <a:ext uri="{FF2B5EF4-FFF2-40B4-BE49-F238E27FC236}">
                <a16:creationId xmlns:a16="http://schemas.microsoft.com/office/drawing/2014/main" id="{C359ACAC-A4E5-46EB-ABC6-5C056DDB3F3A}"/>
              </a:ext>
            </a:extLst>
          </p:cNvPr>
          <p:cNvSpPr>
            <a:spLocks noGrp="1"/>
          </p:cNvSpPr>
          <p:nvPr>
            <p:ph idx="1"/>
          </p:nvPr>
        </p:nvSpPr>
        <p:spPr/>
        <p:txBody>
          <a:bodyPr>
            <a:normAutofit/>
          </a:bodyPr>
          <a:lstStyle/>
          <a:p>
            <a:r>
              <a:rPr lang="en-US" sz="2400" dirty="0"/>
              <a:t>Patients</a:t>
            </a:r>
          </a:p>
          <a:p>
            <a:r>
              <a:rPr lang="en-US" sz="2400" dirty="0"/>
              <a:t>Sites</a:t>
            </a:r>
          </a:p>
          <a:p>
            <a:r>
              <a:rPr lang="en-US" sz="2400" dirty="0"/>
              <a:t>Other</a:t>
            </a:r>
          </a:p>
        </p:txBody>
      </p:sp>
      <p:sp>
        <p:nvSpPr>
          <p:cNvPr id="4" name="Slide Number Placeholder 3">
            <a:extLst>
              <a:ext uri="{FF2B5EF4-FFF2-40B4-BE49-F238E27FC236}">
                <a16:creationId xmlns:a16="http://schemas.microsoft.com/office/drawing/2014/main" id="{85C05CE0-9DC2-440F-A6CE-9EAC11419D41}"/>
              </a:ext>
            </a:extLst>
          </p:cNvPr>
          <p:cNvSpPr>
            <a:spLocks noGrp="1"/>
          </p:cNvSpPr>
          <p:nvPr>
            <p:ph type="sldNum" sz="quarter" idx="12"/>
          </p:nvPr>
        </p:nvSpPr>
        <p:spPr/>
        <p:txBody>
          <a:bodyPr/>
          <a:lstStyle/>
          <a:p>
            <a:r>
              <a:rPr lang="en-US" dirty="0"/>
              <a:t>Slide </a:t>
            </a:r>
            <a:fld id="{629637A9-119A-49DA-BD12-AAC58B377D80}" type="slidenum">
              <a:rPr lang="en-US" smtClean="0"/>
              <a:pPr/>
              <a:t>13</a:t>
            </a:fld>
            <a:endParaRPr lang="en-US" dirty="0"/>
          </a:p>
        </p:txBody>
      </p:sp>
    </p:spTree>
    <p:extLst>
      <p:ext uri="{BB962C8B-B14F-4D97-AF65-F5344CB8AC3E}">
        <p14:creationId xmlns:p14="http://schemas.microsoft.com/office/powerpoint/2010/main" val="31137538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0DD2E8B-2D56-47B9-AAFB-CE535F13745A}"/>
              </a:ext>
            </a:extLst>
          </p:cNvPr>
          <p:cNvSpPr>
            <a:spLocks noGrp="1"/>
          </p:cNvSpPr>
          <p:nvPr>
            <p:ph type="title"/>
          </p:nvPr>
        </p:nvSpPr>
        <p:spPr/>
        <p:txBody>
          <a:bodyPr/>
          <a:lstStyle/>
          <a:p>
            <a:r>
              <a:rPr lang="en-US" dirty="0"/>
              <a:t>Master Protocol Benefits</a:t>
            </a:r>
          </a:p>
        </p:txBody>
      </p:sp>
      <p:sp>
        <p:nvSpPr>
          <p:cNvPr id="6" name="Content Placeholder 5">
            <a:extLst>
              <a:ext uri="{FF2B5EF4-FFF2-40B4-BE49-F238E27FC236}">
                <a16:creationId xmlns:a16="http://schemas.microsoft.com/office/drawing/2014/main" id="{8B6FA7E1-48AD-47B7-8161-147B0E4065CA}"/>
              </a:ext>
            </a:extLst>
          </p:cNvPr>
          <p:cNvSpPr>
            <a:spLocks noGrp="1"/>
          </p:cNvSpPr>
          <p:nvPr>
            <p:ph idx="1"/>
          </p:nvPr>
        </p:nvSpPr>
        <p:spPr>
          <a:xfrm>
            <a:off x="609600" y="1659467"/>
            <a:ext cx="10546080" cy="4385733"/>
          </a:xfrm>
        </p:spPr>
        <p:txBody>
          <a:bodyPr/>
          <a:lstStyle/>
          <a:p>
            <a:r>
              <a:rPr lang="en-US" sz="2400" dirty="0"/>
              <a:t>Lung-MAP structure – standalone-studies</a:t>
            </a:r>
          </a:p>
          <a:p>
            <a:r>
              <a:rPr lang="en-US" sz="2400" dirty="0"/>
              <a:t>One consent for screening and pre-screening</a:t>
            </a:r>
          </a:p>
          <a:p>
            <a:r>
              <a:rPr lang="en-US" sz="2400" dirty="0"/>
              <a:t>Central IRB</a:t>
            </a:r>
          </a:p>
          <a:p>
            <a:r>
              <a:rPr lang="en-US" sz="2400" dirty="0"/>
              <a:t>Sites have the option to wait to open a study until patient assignment</a:t>
            </a:r>
          </a:p>
        </p:txBody>
      </p:sp>
      <p:sp>
        <p:nvSpPr>
          <p:cNvPr id="4" name="Slide Number Placeholder 3">
            <a:extLst>
              <a:ext uri="{FF2B5EF4-FFF2-40B4-BE49-F238E27FC236}">
                <a16:creationId xmlns:a16="http://schemas.microsoft.com/office/drawing/2014/main" id="{0A94F66E-6077-4AA6-A5DA-1BB645E166FE}"/>
              </a:ext>
            </a:extLst>
          </p:cNvPr>
          <p:cNvSpPr>
            <a:spLocks noGrp="1"/>
          </p:cNvSpPr>
          <p:nvPr>
            <p:ph type="sldNum" sz="quarter" idx="12"/>
          </p:nvPr>
        </p:nvSpPr>
        <p:spPr/>
        <p:txBody>
          <a:bodyPr/>
          <a:lstStyle/>
          <a:p>
            <a:r>
              <a:rPr lang="en-US"/>
              <a:t>Slide </a:t>
            </a:r>
            <a:fld id="{4FAB73BC-B049-4115-A692-8D63A059BFB8}" type="slidenum">
              <a:rPr lang="en-US" smtClean="0"/>
              <a:pPr/>
              <a:t>14</a:t>
            </a:fld>
            <a:endParaRPr lang="en-US" dirty="0"/>
          </a:p>
        </p:txBody>
      </p:sp>
    </p:spTree>
    <p:extLst>
      <p:ext uri="{BB962C8B-B14F-4D97-AF65-F5344CB8AC3E}">
        <p14:creationId xmlns:p14="http://schemas.microsoft.com/office/powerpoint/2010/main" val="3553251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7EE0DD-140B-4B9F-863A-90FE6CA4FA04}"/>
              </a:ext>
            </a:extLst>
          </p:cNvPr>
          <p:cNvSpPr>
            <a:spLocks noGrp="1"/>
          </p:cNvSpPr>
          <p:nvPr>
            <p:ph type="title"/>
          </p:nvPr>
        </p:nvSpPr>
        <p:spPr/>
        <p:txBody>
          <a:bodyPr/>
          <a:lstStyle/>
          <a:p>
            <a:r>
              <a:rPr lang="en-US" dirty="0"/>
              <a:t>Patient Benefits</a:t>
            </a:r>
          </a:p>
        </p:txBody>
      </p:sp>
      <p:sp>
        <p:nvSpPr>
          <p:cNvPr id="3" name="Content Placeholder 2">
            <a:extLst>
              <a:ext uri="{FF2B5EF4-FFF2-40B4-BE49-F238E27FC236}">
                <a16:creationId xmlns:a16="http://schemas.microsoft.com/office/drawing/2014/main" id="{ED61AFFF-CE43-4F86-930A-2CCAFF5FB303}"/>
              </a:ext>
            </a:extLst>
          </p:cNvPr>
          <p:cNvSpPr>
            <a:spLocks noGrp="1"/>
          </p:cNvSpPr>
          <p:nvPr>
            <p:ph idx="1"/>
          </p:nvPr>
        </p:nvSpPr>
        <p:spPr>
          <a:xfrm>
            <a:off x="609600" y="1642533"/>
            <a:ext cx="10546080" cy="4226561"/>
          </a:xfrm>
        </p:spPr>
        <p:txBody>
          <a:bodyPr>
            <a:normAutofit/>
          </a:bodyPr>
          <a:lstStyle/>
          <a:p>
            <a:r>
              <a:rPr lang="en-US" sz="2400" dirty="0"/>
              <a:t>All NSCLC </a:t>
            </a:r>
            <a:r>
              <a:rPr lang="en-US" sz="2400" dirty="0" err="1"/>
              <a:t>histologies</a:t>
            </a:r>
            <a:r>
              <a:rPr lang="en-US" sz="2400" dirty="0"/>
              <a:t> eligible</a:t>
            </a:r>
          </a:p>
          <a:p>
            <a:r>
              <a:rPr lang="en-US" sz="2400" dirty="0"/>
              <a:t>Open at over 460 U.S. sites</a:t>
            </a:r>
          </a:p>
          <a:p>
            <a:r>
              <a:rPr lang="en-US" sz="2400" dirty="0"/>
              <a:t>More options if current therapy fails – biomarker-driven, and non-match</a:t>
            </a:r>
          </a:p>
          <a:p>
            <a:r>
              <a:rPr lang="en-US" sz="2400" dirty="0"/>
              <a:t>Access to investigational therapies</a:t>
            </a:r>
          </a:p>
          <a:p>
            <a:r>
              <a:rPr lang="en-US" sz="2400" dirty="0"/>
              <a:t>Educational resources for sites and patients</a:t>
            </a:r>
          </a:p>
          <a:p>
            <a:endParaRPr lang="en-US" sz="2400" dirty="0"/>
          </a:p>
          <a:p>
            <a:endParaRPr lang="en-US" dirty="0"/>
          </a:p>
        </p:txBody>
      </p:sp>
      <p:sp>
        <p:nvSpPr>
          <p:cNvPr id="4" name="Slide Number Placeholder 3">
            <a:extLst>
              <a:ext uri="{FF2B5EF4-FFF2-40B4-BE49-F238E27FC236}">
                <a16:creationId xmlns:a16="http://schemas.microsoft.com/office/drawing/2014/main" id="{2D5F630D-46E0-4305-B4BB-C5E215D9F64B}"/>
              </a:ext>
            </a:extLst>
          </p:cNvPr>
          <p:cNvSpPr>
            <a:spLocks noGrp="1"/>
          </p:cNvSpPr>
          <p:nvPr>
            <p:ph type="sldNum" sz="quarter" idx="12"/>
          </p:nvPr>
        </p:nvSpPr>
        <p:spPr/>
        <p:txBody>
          <a:bodyPr/>
          <a:lstStyle/>
          <a:p>
            <a:r>
              <a:rPr lang="en-US" dirty="0"/>
              <a:t>Slide </a:t>
            </a:r>
            <a:fld id="{629637A9-119A-49DA-BD12-AAC58B377D80}" type="slidenum">
              <a:rPr lang="en-US" smtClean="0"/>
              <a:pPr/>
              <a:t>15</a:t>
            </a:fld>
            <a:endParaRPr lang="en-US" dirty="0"/>
          </a:p>
        </p:txBody>
      </p:sp>
    </p:spTree>
    <p:extLst>
      <p:ext uri="{BB962C8B-B14F-4D97-AF65-F5344CB8AC3E}">
        <p14:creationId xmlns:p14="http://schemas.microsoft.com/office/powerpoint/2010/main" val="22557945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2B4CE2-3759-43DC-B947-031E484CDC80}"/>
              </a:ext>
            </a:extLst>
          </p:cNvPr>
          <p:cNvSpPr>
            <a:spLocks noGrp="1"/>
          </p:cNvSpPr>
          <p:nvPr>
            <p:ph type="title"/>
          </p:nvPr>
        </p:nvSpPr>
        <p:spPr>
          <a:xfrm>
            <a:off x="533945" y="397438"/>
            <a:ext cx="10546080" cy="607384"/>
          </a:xfrm>
        </p:spPr>
        <p:txBody>
          <a:bodyPr>
            <a:normAutofit fontScale="90000"/>
          </a:bodyPr>
          <a:lstStyle/>
          <a:p>
            <a:r>
              <a:rPr lang="en-US" sz="4000" dirty="0"/>
              <a:t>Patient-Focused Educational Tools </a:t>
            </a:r>
            <a:br>
              <a:rPr lang="en-US" sz="4000" dirty="0"/>
            </a:br>
            <a:r>
              <a:rPr lang="en-US" sz="4000" dirty="0"/>
              <a:t>(lung-map.org)</a:t>
            </a:r>
          </a:p>
        </p:txBody>
      </p:sp>
      <p:sp>
        <p:nvSpPr>
          <p:cNvPr id="4" name="Slide Number Placeholder 3">
            <a:extLst>
              <a:ext uri="{FF2B5EF4-FFF2-40B4-BE49-F238E27FC236}">
                <a16:creationId xmlns:a16="http://schemas.microsoft.com/office/drawing/2014/main" id="{34B01468-669A-4C0E-9CFD-319F34D34491}"/>
              </a:ext>
            </a:extLst>
          </p:cNvPr>
          <p:cNvSpPr>
            <a:spLocks noGrp="1"/>
          </p:cNvSpPr>
          <p:nvPr>
            <p:ph type="sldNum" sz="quarter" idx="12"/>
          </p:nvPr>
        </p:nvSpPr>
        <p:spPr/>
        <p:txBody>
          <a:bodyPr/>
          <a:lstStyle/>
          <a:p>
            <a:r>
              <a:rPr lang="en-US"/>
              <a:t>Slide </a:t>
            </a:r>
            <a:fld id="{4FAB73BC-B049-4115-A692-8D63A059BFB8}" type="slidenum">
              <a:rPr lang="en-US" smtClean="0"/>
              <a:pPr/>
              <a:t>16</a:t>
            </a:fld>
            <a:endParaRPr lang="en-US" dirty="0"/>
          </a:p>
        </p:txBody>
      </p:sp>
      <p:pic>
        <p:nvPicPr>
          <p:cNvPr id="7" name="Picture 2">
            <a:extLst>
              <a:ext uri="{FF2B5EF4-FFF2-40B4-BE49-F238E27FC236}">
                <a16:creationId xmlns:a16="http://schemas.microsoft.com/office/drawing/2014/main" id="{03ADC1D0-2C3A-407D-B57A-24C6FD4559ED}"/>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6127" t="21570" r="28514" b="5474"/>
          <a:stretch/>
        </p:blipFill>
        <p:spPr bwMode="auto">
          <a:xfrm rot="-300000">
            <a:off x="335280" y="942253"/>
            <a:ext cx="5760720" cy="52120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a:extLst>
              <a:ext uri="{FF2B5EF4-FFF2-40B4-BE49-F238E27FC236}">
                <a16:creationId xmlns:a16="http://schemas.microsoft.com/office/drawing/2014/main" id="{8E0FCEFD-101B-4E03-A865-B69BDC2E9995}"/>
              </a:ext>
            </a:extLst>
          </p:cNvPr>
          <p:cNvPicPr>
            <a:picLocks noGrp="1" noChangeAspect="1" noChangeArrowheads="1"/>
          </p:cNvPicPr>
          <p:nvPr>
            <p:ph idx="1"/>
          </p:nvPr>
        </p:nvPicPr>
        <p:blipFill rotWithShape="1">
          <a:blip r:embed="rId3">
            <a:extLst>
              <a:ext uri="{28A0092B-C50C-407E-A947-70E740481C1C}">
                <a14:useLocalDpi xmlns:a14="http://schemas.microsoft.com/office/drawing/2010/main" val="0"/>
              </a:ext>
            </a:extLst>
          </a:blip>
          <a:srcRect l="32504" t="19194" r="33741" b="5080"/>
          <a:stretch/>
        </p:blipFill>
        <p:spPr bwMode="auto">
          <a:xfrm rot="300000">
            <a:off x="7079396" y="280883"/>
            <a:ext cx="4741762" cy="59836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298364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D35D68-21C7-4806-999A-A8B07B1A5569}"/>
              </a:ext>
            </a:extLst>
          </p:cNvPr>
          <p:cNvSpPr>
            <a:spLocks noGrp="1"/>
          </p:cNvSpPr>
          <p:nvPr>
            <p:ph type="title"/>
          </p:nvPr>
        </p:nvSpPr>
        <p:spPr/>
        <p:txBody>
          <a:bodyPr/>
          <a:lstStyle/>
          <a:p>
            <a:r>
              <a:rPr lang="en-US" dirty="0"/>
              <a:t>Other Benefits</a:t>
            </a:r>
          </a:p>
        </p:txBody>
      </p:sp>
      <p:sp>
        <p:nvSpPr>
          <p:cNvPr id="3" name="Content Placeholder 2">
            <a:extLst>
              <a:ext uri="{FF2B5EF4-FFF2-40B4-BE49-F238E27FC236}">
                <a16:creationId xmlns:a16="http://schemas.microsoft.com/office/drawing/2014/main" id="{EB1B8346-59C3-4826-9080-B901836C4042}"/>
              </a:ext>
            </a:extLst>
          </p:cNvPr>
          <p:cNvSpPr>
            <a:spLocks noGrp="1"/>
          </p:cNvSpPr>
          <p:nvPr>
            <p:ph idx="1"/>
          </p:nvPr>
        </p:nvSpPr>
        <p:spPr/>
        <p:txBody>
          <a:bodyPr/>
          <a:lstStyle/>
          <a:p>
            <a:r>
              <a:rPr lang="en-US" sz="2400" dirty="0"/>
              <a:t>Partnership and collaboration – NCI/NCTN, Industry, Friends of Cancer Research, Foundation for National Institutes of Health (FNIH)</a:t>
            </a:r>
          </a:p>
          <a:p>
            <a:r>
              <a:rPr lang="en-US" sz="2400" dirty="0"/>
              <a:t>NCI expanded eligibility (ASCO/Friends of Cancer Research) – new sub-studies</a:t>
            </a:r>
          </a:p>
          <a:p>
            <a:r>
              <a:rPr lang="en-US" sz="2400" dirty="0"/>
              <a:t>Liquid biopsy (</a:t>
            </a:r>
            <a:r>
              <a:rPr lang="en-US" sz="2400" dirty="0" err="1"/>
              <a:t>ctDNA</a:t>
            </a:r>
            <a:r>
              <a:rPr lang="en-US" sz="2400" dirty="0"/>
              <a:t>) to explore a less invasive option for biomarker screening</a:t>
            </a:r>
          </a:p>
          <a:p>
            <a:r>
              <a:rPr lang="en-US" sz="2400" dirty="0"/>
              <a:t>Pace of research developments and therapeutic options for NSCLC patients – future opportunities</a:t>
            </a:r>
          </a:p>
          <a:p>
            <a:endParaRPr lang="en-US" dirty="0"/>
          </a:p>
        </p:txBody>
      </p:sp>
      <p:sp>
        <p:nvSpPr>
          <p:cNvPr id="4" name="Slide Number Placeholder 3">
            <a:extLst>
              <a:ext uri="{FF2B5EF4-FFF2-40B4-BE49-F238E27FC236}">
                <a16:creationId xmlns:a16="http://schemas.microsoft.com/office/drawing/2014/main" id="{CEF84A60-4BAB-4784-90CA-E7056B243765}"/>
              </a:ext>
            </a:extLst>
          </p:cNvPr>
          <p:cNvSpPr>
            <a:spLocks noGrp="1"/>
          </p:cNvSpPr>
          <p:nvPr>
            <p:ph type="sldNum" sz="quarter" idx="12"/>
          </p:nvPr>
        </p:nvSpPr>
        <p:spPr/>
        <p:txBody>
          <a:bodyPr/>
          <a:lstStyle/>
          <a:p>
            <a:r>
              <a:rPr lang="en-US" dirty="0"/>
              <a:t>Slide </a:t>
            </a:r>
            <a:fld id="{629637A9-119A-49DA-BD12-AAC58B377D80}" type="slidenum">
              <a:rPr lang="en-US" smtClean="0"/>
              <a:pPr/>
              <a:t>17</a:t>
            </a:fld>
            <a:endParaRPr lang="en-US" dirty="0"/>
          </a:p>
        </p:txBody>
      </p:sp>
    </p:spTree>
    <p:extLst>
      <p:ext uri="{BB962C8B-B14F-4D97-AF65-F5344CB8AC3E}">
        <p14:creationId xmlns:p14="http://schemas.microsoft.com/office/powerpoint/2010/main" val="212158521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4102123-5C11-4BC0-B980-D44A6834FFA6}"/>
              </a:ext>
            </a:extLst>
          </p:cNvPr>
          <p:cNvSpPr>
            <a:spLocks noGrp="1"/>
          </p:cNvSpPr>
          <p:nvPr>
            <p:ph type="ctrTitle"/>
          </p:nvPr>
        </p:nvSpPr>
        <p:spPr/>
        <p:txBody>
          <a:bodyPr/>
          <a:lstStyle/>
          <a:p>
            <a:r>
              <a:rPr lang="en-US" dirty="0"/>
              <a:t>Lung-MAP </a:t>
            </a:r>
            <a:br>
              <a:rPr lang="en-US" dirty="0"/>
            </a:br>
            <a:r>
              <a:rPr lang="en-US" dirty="0"/>
              <a:t>Central Monitoring</a:t>
            </a:r>
          </a:p>
        </p:txBody>
      </p:sp>
      <p:sp>
        <p:nvSpPr>
          <p:cNvPr id="6" name="Subtitle 5">
            <a:extLst>
              <a:ext uri="{FF2B5EF4-FFF2-40B4-BE49-F238E27FC236}">
                <a16:creationId xmlns:a16="http://schemas.microsoft.com/office/drawing/2014/main" id="{E4650503-63AD-4EAA-8A9C-F79912DE0933}"/>
              </a:ext>
            </a:extLst>
          </p:cNvPr>
          <p:cNvSpPr>
            <a:spLocks noGrp="1"/>
          </p:cNvSpPr>
          <p:nvPr>
            <p:ph type="subTitle" idx="1"/>
          </p:nvPr>
        </p:nvSpPr>
        <p:spPr/>
        <p:txBody>
          <a:bodyPr/>
          <a:lstStyle/>
          <a:p>
            <a:r>
              <a:rPr lang="en-US" dirty="0"/>
              <a:t>Dona </a:t>
            </a:r>
            <a:r>
              <a:rPr lang="en-US" dirty="0" err="1"/>
              <a:t>MarraH</a:t>
            </a:r>
            <a:r>
              <a:rPr lang="en-US" dirty="0"/>
              <a:t>, CCRP</a:t>
            </a:r>
          </a:p>
          <a:p>
            <a:r>
              <a:rPr lang="en-US" dirty="0"/>
              <a:t>Clinical Monitor</a:t>
            </a:r>
          </a:p>
        </p:txBody>
      </p:sp>
      <p:sp>
        <p:nvSpPr>
          <p:cNvPr id="4" name="Slide Number Placeholder 3">
            <a:extLst>
              <a:ext uri="{FF2B5EF4-FFF2-40B4-BE49-F238E27FC236}">
                <a16:creationId xmlns:a16="http://schemas.microsoft.com/office/drawing/2014/main" id="{A784B9B8-DB97-403B-AE66-0EFD1300C03C}"/>
              </a:ext>
            </a:extLst>
          </p:cNvPr>
          <p:cNvSpPr>
            <a:spLocks noGrp="1"/>
          </p:cNvSpPr>
          <p:nvPr>
            <p:ph type="sldNum" sz="quarter" idx="12"/>
          </p:nvPr>
        </p:nvSpPr>
        <p:spPr/>
        <p:txBody>
          <a:bodyPr/>
          <a:lstStyle/>
          <a:p>
            <a:r>
              <a:rPr lang="en-US" dirty="0"/>
              <a:t>Slide </a:t>
            </a:r>
            <a:fld id="{629637A9-119A-49DA-BD12-AAC58B377D80}" type="slidenum">
              <a:rPr lang="en-US" smtClean="0"/>
              <a:pPr/>
              <a:t>18</a:t>
            </a:fld>
            <a:endParaRPr lang="en-US" dirty="0"/>
          </a:p>
        </p:txBody>
      </p:sp>
    </p:spTree>
    <p:extLst>
      <p:ext uri="{BB962C8B-B14F-4D97-AF65-F5344CB8AC3E}">
        <p14:creationId xmlns:p14="http://schemas.microsoft.com/office/powerpoint/2010/main" val="135316336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51CC62F4-E02D-4C4A-8FAA-D6EA4FEB882E}"/>
              </a:ext>
            </a:extLst>
          </p:cNvPr>
          <p:cNvSpPr>
            <a:spLocks noGrp="1"/>
          </p:cNvSpPr>
          <p:nvPr>
            <p:ph type="title"/>
          </p:nvPr>
        </p:nvSpPr>
        <p:spPr/>
        <p:txBody>
          <a:bodyPr/>
          <a:lstStyle/>
          <a:p>
            <a:r>
              <a:rPr lang="en-US" dirty="0"/>
              <a:t>SDMC Risk-based Monitoring for Lung-MAP Screening</a:t>
            </a:r>
          </a:p>
        </p:txBody>
      </p:sp>
      <p:sp>
        <p:nvSpPr>
          <p:cNvPr id="8" name="Content Placeholder 7">
            <a:extLst>
              <a:ext uri="{FF2B5EF4-FFF2-40B4-BE49-F238E27FC236}">
                <a16:creationId xmlns:a16="http://schemas.microsoft.com/office/drawing/2014/main" id="{C723A7A7-E75A-4CA5-AF9C-20585257C4E8}"/>
              </a:ext>
            </a:extLst>
          </p:cNvPr>
          <p:cNvSpPr>
            <a:spLocks noGrp="1"/>
          </p:cNvSpPr>
          <p:nvPr>
            <p:ph idx="1"/>
          </p:nvPr>
        </p:nvSpPr>
        <p:spPr/>
        <p:txBody>
          <a:bodyPr/>
          <a:lstStyle/>
          <a:p>
            <a:pPr marL="0" indent="0">
              <a:buNone/>
            </a:pPr>
            <a:r>
              <a:rPr lang="en-US" sz="2400" dirty="0"/>
              <a:t>Increased monitoring is required for Registration trials!</a:t>
            </a:r>
          </a:p>
          <a:p>
            <a:pPr marL="0" indent="0">
              <a:buNone/>
            </a:pPr>
            <a:endParaRPr lang="en-US" sz="2400" dirty="0"/>
          </a:p>
          <a:p>
            <a:pPr marL="0" indent="0">
              <a:buNone/>
            </a:pPr>
            <a:r>
              <a:rPr lang="en-US" sz="2400" dirty="0"/>
              <a:t>In addition to the SWOG audits, </a:t>
            </a:r>
            <a:r>
              <a:rPr lang="en-US" altLang="en-US" sz="2400" dirty="0"/>
              <a:t>Statistics and Data Management Center (SDMC) Central Monitors will be conducting Source Document Verification (SDV)</a:t>
            </a:r>
          </a:p>
          <a:p>
            <a:pPr marL="0" indent="0">
              <a:buNone/>
            </a:pPr>
            <a:endParaRPr lang="en-US" dirty="0"/>
          </a:p>
        </p:txBody>
      </p:sp>
      <p:sp>
        <p:nvSpPr>
          <p:cNvPr id="4" name="Slide Number Placeholder 3">
            <a:extLst>
              <a:ext uri="{FF2B5EF4-FFF2-40B4-BE49-F238E27FC236}">
                <a16:creationId xmlns:a16="http://schemas.microsoft.com/office/drawing/2014/main" id="{B9F072B1-0B3C-4999-A3C5-B7EF7AD2483C}"/>
              </a:ext>
            </a:extLst>
          </p:cNvPr>
          <p:cNvSpPr>
            <a:spLocks noGrp="1"/>
          </p:cNvSpPr>
          <p:nvPr>
            <p:ph type="sldNum" sz="quarter" idx="12"/>
          </p:nvPr>
        </p:nvSpPr>
        <p:spPr/>
        <p:txBody>
          <a:bodyPr/>
          <a:lstStyle/>
          <a:p>
            <a:r>
              <a:rPr lang="en-US"/>
              <a:t>Slide </a:t>
            </a:r>
            <a:fld id="{4FAB73BC-B049-4115-A692-8D63A059BFB8}" type="slidenum">
              <a:rPr lang="en-US" smtClean="0"/>
              <a:pPr/>
              <a:t>19</a:t>
            </a:fld>
            <a:endParaRPr lang="en-US" dirty="0"/>
          </a:p>
        </p:txBody>
      </p:sp>
    </p:spTree>
    <p:extLst>
      <p:ext uri="{BB962C8B-B14F-4D97-AF65-F5344CB8AC3E}">
        <p14:creationId xmlns:p14="http://schemas.microsoft.com/office/powerpoint/2010/main" val="17880032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67A66E4-90E8-4BA7-B22B-4E6FCF926487}"/>
              </a:ext>
            </a:extLst>
          </p:cNvPr>
          <p:cNvSpPr>
            <a:spLocks noGrp="1"/>
          </p:cNvSpPr>
          <p:nvPr>
            <p:ph type="title"/>
          </p:nvPr>
        </p:nvSpPr>
        <p:spPr/>
        <p:txBody>
          <a:bodyPr/>
          <a:lstStyle/>
          <a:p>
            <a:r>
              <a:rPr lang="en-US" dirty="0"/>
              <a:t>Agenda</a:t>
            </a:r>
          </a:p>
        </p:txBody>
      </p:sp>
      <p:sp>
        <p:nvSpPr>
          <p:cNvPr id="6" name="Content Placeholder 5">
            <a:extLst>
              <a:ext uri="{FF2B5EF4-FFF2-40B4-BE49-F238E27FC236}">
                <a16:creationId xmlns:a16="http://schemas.microsoft.com/office/drawing/2014/main" id="{0687BD34-E0DD-40CF-A87F-E939ED225920}"/>
              </a:ext>
            </a:extLst>
          </p:cNvPr>
          <p:cNvSpPr>
            <a:spLocks noGrp="1"/>
          </p:cNvSpPr>
          <p:nvPr>
            <p:ph idx="1"/>
          </p:nvPr>
        </p:nvSpPr>
        <p:spPr/>
        <p:txBody>
          <a:bodyPr>
            <a:normAutofit fontScale="77500" lnSpcReduction="20000"/>
          </a:bodyPr>
          <a:lstStyle/>
          <a:p>
            <a:r>
              <a:rPr lang="en-US" sz="2400" dirty="0"/>
              <a:t>Study Updates</a:t>
            </a:r>
          </a:p>
          <a:p>
            <a:r>
              <a:rPr lang="en-US" sz="2400" dirty="0"/>
              <a:t>Overview of Lung-MAP Trial Expansion</a:t>
            </a:r>
          </a:p>
          <a:p>
            <a:r>
              <a:rPr lang="en-US" sz="2400" dirty="0"/>
              <a:t>Patient Advocate Perspective</a:t>
            </a:r>
            <a:endParaRPr lang="en-US" sz="2400" dirty="0">
              <a:highlight>
                <a:srgbClr val="FFFF00"/>
              </a:highlight>
            </a:endParaRPr>
          </a:p>
          <a:p>
            <a:r>
              <a:rPr lang="en-US" sz="2400" dirty="0"/>
              <a:t>Central Monitoring</a:t>
            </a:r>
          </a:p>
          <a:p>
            <a:r>
              <a:rPr lang="en-US" sz="2400" dirty="0"/>
              <a:t>Tissue Specifications</a:t>
            </a:r>
          </a:p>
          <a:p>
            <a:r>
              <a:rPr lang="en-US" sz="2400" dirty="0"/>
              <a:t>S1400GEN</a:t>
            </a:r>
          </a:p>
          <a:p>
            <a:r>
              <a:rPr lang="en-US" sz="2400" dirty="0"/>
              <a:t>Overview of S1900A</a:t>
            </a:r>
          </a:p>
          <a:p>
            <a:r>
              <a:rPr lang="en-US" sz="2400" dirty="0"/>
              <a:t>Summary of Future Sub-Studies</a:t>
            </a:r>
          </a:p>
          <a:p>
            <a:pPr lvl="1"/>
            <a:r>
              <a:rPr lang="en-US" sz="2200" dirty="0"/>
              <a:t>Introduction to S1800A</a:t>
            </a:r>
          </a:p>
          <a:p>
            <a:r>
              <a:rPr lang="en-US" sz="2400" dirty="0"/>
              <a:t>Site Coordinators Committee Update</a:t>
            </a:r>
          </a:p>
          <a:p>
            <a:r>
              <a:rPr lang="en-US" sz="2400" dirty="0"/>
              <a:t>Q &amp; A</a:t>
            </a:r>
          </a:p>
        </p:txBody>
      </p:sp>
      <p:sp>
        <p:nvSpPr>
          <p:cNvPr id="4" name="Slide Number Placeholder 3">
            <a:extLst>
              <a:ext uri="{FF2B5EF4-FFF2-40B4-BE49-F238E27FC236}">
                <a16:creationId xmlns:a16="http://schemas.microsoft.com/office/drawing/2014/main" id="{E41C1DA4-539F-4B27-BE88-3898759AC857}"/>
              </a:ext>
            </a:extLst>
          </p:cNvPr>
          <p:cNvSpPr>
            <a:spLocks noGrp="1"/>
          </p:cNvSpPr>
          <p:nvPr>
            <p:ph type="sldNum" sz="quarter" idx="12"/>
          </p:nvPr>
        </p:nvSpPr>
        <p:spPr/>
        <p:txBody>
          <a:bodyPr/>
          <a:lstStyle/>
          <a:p>
            <a:r>
              <a:rPr lang="en-US"/>
              <a:t>Slide </a:t>
            </a:r>
            <a:fld id="{4FAB73BC-B049-4115-A692-8D63A059BFB8}" type="slidenum">
              <a:rPr lang="en-US" smtClean="0"/>
              <a:pPr/>
              <a:t>2</a:t>
            </a:fld>
            <a:endParaRPr lang="en-US" dirty="0"/>
          </a:p>
        </p:txBody>
      </p:sp>
      <p:sp>
        <p:nvSpPr>
          <p:cNvPr id="7" name="Speech Bubble: Oval 6">
            <a:extLst>
              <a:ext uri="{FF2B5EF4-FFF2-40B4-BE49-F238E27FC236}">
                <a16:creationId xmlns:a16="http://schemas.microsoft.com/office/drawing/2014/main" id="{75BF3991-3985-42DC-8B48-0F64E1EABA5D}"/>
              </a:ext>
            </a:extLst>
          </p:cNvPr>
          <p:cNvSpPr/>
          <p:nvPr/>
        </p:nvSpPr>
        <p:spPr>
          <a:xfrm>
            <a:off x="7210060" y="1845734"/>
            <a:ext cx="3453283" cy="2592476"/>
          </a:xfrm>
          <a:prstGeom prst="wedgeEllipseCallout">
            <a:avLst/>
          </a:prstGeom>
          <a:solidFill>
            <a:srgbClr val="B1D92C"/>
          </a:solidFill>
          <a:ln>
            <a:noFill/>
          </a:ln>
          <a:scene3d>
            <a:camera prst="orthographicFront"/>
            <a:lightRig rig="threePt" dir="t"/>
          </a:scene3d>
          <a:sp3d extrusionH="76200" contourW="31750">
            <a:bevelT prst="convex"/>
            <a:extrusionClr>
              <a:srgbClr val="92D050"/>
            </a:extrusionClr>
            <a:contourClr>
              <a:srgbClr val="5AC6F0"/>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There will be a Q &amp; A session at the end of the presentation.</a:t>
            </a:r>
          </a:p>
        </p:txBody>
      </p:sp>
    </p:spTree>
    <p:extLst>
      <p:ext uri="{BB962C8B-B14F-4D97-AF65-F5344CB8AC3E}">
        <p14:creationId xmlns:p14="http://schemas.microsoft.com/office/powerpoint/2010/main" val="182163546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41C8B3-9224-4000-B7CA-7F01131C796D}"/>
              </a:ext>
            </a:extLst>
          </p:cNvPr>
          <p:cNvSpPr>
            <a:spLocks noGrp="1"/>
          </p:cNvSpPr>
          <p:nvPr>
            <p:ph type="title"/>
          </p:nvPr>
        </p:nvSpPr>
        <p:spPr/>
        <p:txBody>
          <a:bodyPr/>
          <a:lstStyle/>
          <a:p>
            <a:r>
              <a:rPr lang="en-US" dirty="0"/>
              <a:t>Source Document Verification Process for Centralized Monitoring</a:t>
            </a:r>
          </a:p>
        </p:txBody>
      </p:sp>
      <p:sp>
        <p:nvSpPr>
          <p:cNvPr id="3" name="Content Placeholder 2">
            <a:extLst>
              <a:ext uri="{FF2B5EF4-FFF2-40B4-BE49-F238E27FC236}">
                <a16:creationId xmlns:a16="http://schemas.microsoft.com/office/drawing/2014/main" id="{24EBB815-07A7-413F-95A8-5F9F2A03F3AF}"/>
              </a:ext>
            </a:extLst>
          </p:cNvPr>
          <p:cNvSpPr>
            <a:spLocks noGrp="1"/>
          </p:cNvSpPr>
          <p:nvPr>
            <p:ph idx="1"/>
          </p:nvPr>
        </p:nvSpPr>
        <p:spPr>
          <a:xfrm>
            <a:off x="609600" y="1693333"/>
            <a:ext cx="10546080" cy="4453467"/>
          </a:xfrm>
        </p:spPr>
        <p:txBody>
          <a:bodyPr>
            <a:normAutofit fontScale="92500" lnSpcReduction="10000"/>
          </a:bodyPr>
          <a:lstStyle/>
          <a:p>
            <a:pPr marL="425450" indent="-342900">
              <a:defRPr/>
            </a:pPr>
            <a:r>
              <a:rPr lang="en-US" sz="2400" dirty="0"/>
              <a:t>Head CRA notification via email for source document upload instructions into the Source Document Portal (SDP) on CTSU website</a:t>
            </a:r>
          </a:p>
          <a:p>
            <a:pPr marL="425450" indent="-342900">
              <a:defRPr/>
            </a:pPr>
            <a:r>
              <a:rPr lang="en-US" sz="2400" dirty="0"/>
              <a:t>First two patients registered to Lung-MAP Screening Study at each new study site (or sites where an on-site Lung-MAP screening audit has not occurred) will be centrally monitored.</a:t>
            </a:r>
          </a:p>
          <a:p>
            <a:pPr marL="425450" indent="-342900">
              <a:defRPr/>
            </a:pPr>
            <a:r>
              <a:rPr lang="en-US" sz="2400" dirty="0"/>
              <a:t>Source Document Verification will include auditable elements* for the following: </a:t>
            </a:r>
          </a:p>
          <a:p>
            <a:pPr marL="584073" lvl="1" indent="-342900">
              <a:defRPr/>
            </a:pPr>
            <a:r>
              <a:rPr lang="en-US" sz="2000" dirty="0"/>
              <a:t>Informed Consent</a:t>
            </a:r>
          </a:p>
          <a:p>
            <a:pPr marL="882650" lvl="1" indent="-342900">
              <a:buFont typeface="Wingdings" panose="05000000000000000000" pitchFamily="2" charset="2"/>
              <a:buChar char="Ø"/>
              <a:defRPr/>
            </a:pPr>
            <a:r>
              <a:rPr lang="en-US" sz="2000" dirty="0"/>
              <a:t>(</a:t>
            </a:r>
            <a:r>
              <a:rPr lang="en-US" sz="2000" dirty="0">
                <a:solidFill>
                  <a:schemeClr val="tx1"/>
                </a:solidFill>
              </a:rPr>
              <a:t>Title page</a:t>
            </a:r>
            <a:r>
              <a:rPr lang="en-US" sz="2000" dirty="0">
                <a:solidFill>
                  <a:schemeClr val="tx2"/>
                </a:solidFill>
              </a:rPr>
              <a:t>, Response to Future Contact, for Samples for Future Research Studies and  Signature Page) </a:t>
            </a:r>
          </a:p>
          <a:p>
            <a:pPr marL="584073" lvl="1" indent="-342900">
              <a:defRPr/>
            </a:pPr>
            <a:r>
              <a:rPr lang="en-US" sz="2000" dirty="0"/>
              <a:t>Eligibility</a:t>
            </a:r>
          </a:p>
          <a:p>
            <a:pPr marL="584073" lvl="1" indent="-342900">
              <a:defRPr/>
            </a:pPr>
            <a:r>
              <a:rPr lang="en-US" sz="2000" dirty="0"/>
              <a:t>Registration Worksheet (Signed and dated by the Registering Investigator)</a:t>
            </a:r>
          </a:p>
          <a:p>
            <a:pPr marL="584073" lvl="1" indent="-342900">
              <a:defRPr/>
            </a:pPr>
            <a:r>
              <a:rPr lang="en-US" sz="2000" dirty="0"/>
              <a:t>LungMAP </a:t>
            </a:r>
            <a:r>
              <a:rPr lang="en-US" sz="2000" dirty="0" err="1"/>
              <a:t>Onstudy</a:t>
            </a:r>
            <a:r>
              <a:rPr lang="en-US" sz="2000" dirty="0"/>
              <a:t> form</a:t>
            </a:r>
          </a:p>
          <a:p>
            <a:pPr marL="241173" lvl="1" indent="0">
              <a:buNone/>
              <a:defRPr/>
            </a:pPr>
            <a:endParaRPr lang="en-US" dirty="0"/>
          </a:p>
          <a:p>
            <a:pPr marL="241173" lvl="1" indent="0">
              <a:buNone/>
              <a:defRPr/>
            </a:pPr>
            <a:r>
              <a:rPr lang="en-US" sz="2100" b="1" dirty="0">
                <a:solidFill>
                  <a:srgbClr val="0070C0"/>
                </a:solidFill>
              </a:rPr>
              <a:t>* See handout</a:t>
            </a:r>
          </a:p>
          <a:p>
            <a:endParaRPr lang="en-US" dirty="0"/>
          </a:p>
        </p:txBody>
      </p:sp>
      <p:sp>
        <p:nvSpPr>
          <p:cNvPr id="4" name="Slide Number Placeholder 3">
            <a:extLst>
              <a:ext uri="{FF2B5EF4-FFF2-40B4-BE49-F238E27FC236}">
                <a16:creationId xmlns:a16="http://schemas.microsoft.com/office/drawing/2014/main" id="{04B5DE3D-8C23-4918-B745-1829AC610A11}"/>
              </a:ext>
            </a:extLst>
          </p:cNvPr>
          <p:cNvSpPr>
            <a:spLocks noGrp="1"/>
          </p:cNvSpPr>
          <p:nvPr>
            <p:ph type="sldNum" sz="quarter" idx="12"/>
          </p:nvPr>
        </p:nvSpPr>
        <p:spPr/>
        <p:txBody>
          <a:bodyPr/>
          <a:lstStyle/>
          <a:p>
            <a:r>
              <a:rPr lang="en-US" dirty="0"/>
              <a:t>Slide </a:t>
            </a:r>
            <a:fld id="{629637A9-119A-49DA-BD12-AAC58B377D80}" type="slidenum">
              <a:rPr lang="en-US" smtClean="0"/>
              <a:pPr/>
              <a:t>20</a:t>
            </a:fld>
            <a:endParaRPr lang="en-US" dirty="0"/>
          </a:p>
        </p:txBody>
      </p:sp>
    </p:spTree>
    <p:extLst>
      <p:ext uri="{BB962C8B-B14F-4D97-AF65-F5344CB8AC3E}">
        <p14:creationId xmlns:p14="http://schemas.microsoft.com/office/powerpoint/2010/main" val="18605989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937485-BAEB-442D-ACD8-CC998A2048D2}"/>
              </a:ext>
            </a:extLst>
          </p:cNvPr>
          <p:cNvSpPr>
            <a:spLocks noGrp="1"/>
          </p:cNvSpPr>
          <p:nvPr>
            <p:ph type="title"/>
          </p:nvPr>
        </p:nvSpPr>
        <p:spPr/>
        <p:txBody>
          <a:bodyPr/>
          <a:lstStyle/>
          <a:p>
            <a:r>
              <a:rPr lang="en-US" dirty="0"/>
              <a:t>CTSU Portal for Uploading Source Documents for Central Monitoring</a:t>
            </a:r>
          </a:p>
        </p:txBody>
      </p:sp>
      <p:sp>
        <p:nvSpPr>
          <p:cNvPr id="3" name="Content Placeholder 2">
            <a:extLst>
              <a:ext uri="{FF2B5EF4-FFF2-40B4-BE49-F238E27FC236}">
                <a16:creationId xmlns:a16="http://schemas.microsoft.com/office/drawing/2014/main" id="{325F9506-B377-40B4-A756-372C2D5E0F76}"/>
              </a:ext>
            </a:extLst>
          </p:cNvPr>
          <p:cNvSpPr>
            <a:spLocks noGrp="1"/>
          </p:cNvSpPr>
          <p:nvPr>
            <p:ph idx="1"/>
          </p:nvPr>
        </p:nvSpPr>
        <p:spPr/>
        <p:txBody>
          <a:bodyPr/>
          <a:lstStyle/>
          <a:p>
            <a:pPr marL="0" indent="0">
              <a:buNone/>
            </a:pPr>
            <a:r>
              <a:rPr lang="en-US" sz="2400" dirty="0"/>
              <a:t>Sites have access to the SDP via a link in Rave</a:t>
            </a:r>
            <a:r>
              <a:rPr lang="en-US" sz="2400" baseline="30000" dirty="0"/>
              <a:t>®</a:t>
            </a:r>
            <a:r>
              <a:rPr lang="en-US" sz="2400" dirty="0"/>
              <a:t> or directly by logging into the CTSU website to upload source documents. </a:t>
            </a:r>
          </a:p>
          <a:p>
            <a:pPr marL="0" indent="0">
              <a:buNone/>
            </a:pPr>
            <a:r>
              <a:rPr lang="en-US" sz="2400" dirty="0"/>
              <a:t>A redacting tool within the CTSU portal has the ability to redact PHI and it also automatically populates the documents with the patient ID#.</a:t>
            </a:r>
          </a:p>
          <a:p>
            <a:endParaRPr lang="en-US" dirty="0"/>
          </a:p>
        </p:txBody>
      </p:sp>
      <p:sp>
        <p:nvSpPr>
          <p:cNvPr id="4" name="Slide Number Placeholder 3">
            <a:extLst>
              <a:ext uri="{FF2B5EF4-FFF2-40B4-BE49-F238E27FC236}">
                <a16:creationId xmlns:a16="http://schemas.microsoft.com/office/drawing/2014/main" id="{39CF15F1-A46A-424D-8CFD-173707B0B8CA}"/>
              </a:ext>
            </a:extLst>
          </p:cNvPr>
          <p:cNvSpPr>
            <a:spLocks noGrp="1"/>
          </p:cNvSpPr>
          <p:nvPr>
            <p:ph type="sldNum" sz="quarter" idx="12"/>
          </p:nvPr>
        </p:nvSpPr>
        <p:spPr/>
        <p:txBody>
          <a:bodyPr/>
          <a:lstStyle/>
          <a:p>
            <a:r>
              <a:rPr lang="en-US" dirty="0"/>
              <a:t>Slide </a:t>
            </a:r>
            <a:fld id="{629637A9-119A-49DA-BD12-AAC58B377D80}" type="slidenum">
              <a:rPr lang="en-US" smtClean="0"/>
              <a:pPr/>
              <a:t>21</a:t>
            </a:fld>
            <a:endParaRPr lang="en-US" dirty="0"/>
          </a:p>
        </p:txBody>
      </p:sp>
    </p:spTree>
    <p:extLst>
      <p:ext uri="{BB962C8B-B14F-4D97-AF65-F5344CB8AC3E}">
        <p14:creationId xmlns:p14="http://schemas.microsoft.com/office/powerpoint/2010/main" val="337157070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D84B1-27C4-4F00-8094-E5A2CBFF9D82}"/>
              </a:ext>
            </a:extLst>
          </p:cNvPr>
          <p:cNvSpPr>
            <a:spLocks noGrp="1"/>
          </p:cNvSpPr>
          <p:nvPr>
            <p:ph type="title"/>
          </p:nvPr>
        </p:nvSpPr>
        <p:spPr>
          <a:xfrm>
            <a:off x="609600" y="36083"/>
            <a:ext cx="10546080" cy="736183"/>
          </a:xfrm>
        </p:spPr>
        <p:txBody>
          <a:bodyPr/>
          <a:lstStyle/>
          <a:p>
            <a:r>
              <a:rPr lang="en-US" dirty="0"/>
              <a:t>Access via RAVE</a:t>
            </a:r>
          </a:p>
        </p:txBody>
      </p:sp>
      <p:sp>
        <p:nvSpPr>
          <p:cNvPr id="3" name="Content Placeholder 2">
            <a:extLst>
              <a:ext uri="{FF2B5EF4-FFF2-40B4-BE49-F238E27FC236}">
                <a16:creationId xmlns:a16="http://schemas.microsoft.com/office/drawing/2014/main" id="{B2C74D9E-D92A-482D-B50F-4D98067187DF}"/>
              </a:ext>
            </a:extLst>
          </p:cNvPr>
          <p:cNvSpPr>
            <a:spLocks noGrp="1"/>
          </p:cNvSpPr>
          <p:nvPr>
            <p:ph idx="1"/>
          </p:nvPr>
        </p:nvSpPr>
        <p:spPr>
          <a:xfrm>
            <a:off x="609600" y="2116666"/>
            <a:ext cx="10546080" cy="3752427"/>
          </a:xfrm>
        </p:spPr>
        <p:txBody>
          <a:bodyPr/>
          <a:lstStyle/>
          <a:p>
            <a:endParaRPr lang="en-US" dirty="0"/>
          </a:p>
          <a:p>
            <a:endParaRPr lang="en-US" dirty="0"/>
          </a:p>
          <a:p>
            <a:pPr marL="0" indent="0">
              <a:buNone/>
            </a:pPr>
            <a:r>
              <a:rPr lang="en-US" sz="4000" dirty="0"/>
              <a:t>Access via CTSU Source Document Portal</a:t>
            </a:r>
          </a:p>
        </p:txBody>
      </p:sp>
      <p:sp>
        <p:nvSpPr>
          <p:cNvPr id="4" name="Slide Number Placeholder 3">
            <a:extLst>
              <a:ext uri="{FF2B5EF4-FFF2-40B4-BE49-F238E27FC236}">
                <a16:creationId xmlns:a16="http://schemas.microsoft.com/office/drawing/2014/main" id="{F4F56915-79FE-47D9-BBB6-C712BE4BDE72}"/>
              </a:ext>
            </a:extLst>
          </p:cNvPr>
          <p:cNvSpPr>
            <a:spLocks noGrp="1"/>
          </p:cNvSpPr>
          <p:nvPr>
            <p:ph type="sldNum" sz="quarter" idx="12"/>
          </p:nvPr>
        </p:nvSpPr>
        <p:spPr/>
        <p:txBody>
          <a:bodyPr/>
          <a:lstStyle/>
          <a:p>
            <a:r>
              <a:rPr lang="en-US" dirty="0"/>
              <a:t>Slide </a:t>
            </a:r>
            <a:fld id="{629637A9-119A-49DA-BD12-AAC58B377D80}" type="slidenum">
              <a:rPr lang="en-US" smtClean="0"/>
              <a:pPr/>
              <a:t>22</a:t>
            </a:fld>
            <a:endParaRPr lang="en-US" dirty="0"/>
          </a:p>
        </p:txBody>
      </p:sp>
      <p:pic>
        <p:nvPicPr>
          <p:cNvPr id="5" name="Content Placeholder 4">
            <a:extLst>
              <a:ext uri="{FF2B5EF4-FFF2-40B4-BE49-F238E27FC236}">
                <a16:creationId xmlns:a16="http://schemas.microsoft.com/office/drawing/2014/main" id="{301830B1-C94C-400C-A4D7-CF4D75B6E436}"/>
              </a:ext>
            </a:extLst>
          </p:cNvPr>
          <p:cNvPicPr>
            <a:picLocks noChangeAspect="1"/>
          </p:cNvPicPr>
          <p:nvPr/>
        </p:nvPicPr>
        <p:blipFill>
          <a:blip r:embed="rId2"/>
          <a:stretch>
            <a:fillRect/>
          </a:stretch>
        </p:blipFill>
        <p:spPr>
          <a:xfrm>
            <a:off x="609600" y="606852"/>
            <a:ext cx="10621735" cy="2477764"/>
          </a:xfrm>
          <a:prstGeom prst="rect">
            <a:avLst/>
          </a:prstGeom>
        </p:spPr>
      </p:pic>
      <p:pic>
        <p:nvPicPr>
          <p:cNvPr id="6" name="Picture 5">
            <a:extLst>
              <a:ext uri="{FF2B5EF4-FFF2-40B4-BE49-F238E27FC236}">
                <a16:creationId xmlns:a16="http://schemas.microsoft.com/office/drawing/2014/main" id="{169F65A4-0D8E-4336-85FF-4E9C71BB88A7}"/>
              </a:ext>
            </a:extLst>
          </p:cNvPr>
          <p:cNvPicPr>
            <a:picLocks noChangeAspect="1"/>
          </p:cNvPicPr>
          <p:nvPr/>
        </p:nvPicPr>
        <p:blipFill>
          <a:blip r:embed="rId3"/>
          <a:stretch>
            <a:fillRect/>
          </a:stretch>
        </p:blipFill>
        <p:spPr>
          <a:xfrm>
            <a:off x="609600" y="3527640"/>
            <a:ext cx="10546080" cy="2581420"/>
          </a:xfrm>
          <a:prstGeom prst="rect">
            <a:avLst/>
          </a:prstGeom>
        </p:spPr>
      </p:pic>
    </p:spTree>
    <p:extLst>
      <p:ext uri="{BB962C8B-B14F-4D97-AF65-F5344CB8AC3E}">
        <p14:creationId xmlns:p14="http://schemas.microsoft.com/office/powerpoint/2010/main" val="46952785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B8B4D-EB9B-4351-8E2D-5290D635F7A6}"/>
              </a:ext>
            </a:extLst>
          </p:cNvPr>
          <p:cNvSpPr>
            <a:spLocks noGrp="1"/>
          </p:cNvSpPr>
          <p:nvPr>
            <p:ph type="title"/>
          </p:nvPr>
        </p:nvSpPr>
        <p:spPr/>
        <p:txBody>
          <a:bodyPr/>
          <a:lstStyle/>
          <a:p>
            <a:r>
              <a:rPr lang="en-US" dirty="0"/>
              <a:t>Data Coordinator Review at the Statistics and Data Management Center (SDMC)</a:t>
            </a:r>
          </a:p>
        </p:txBody>
      </p:sp>
      <p:sp>
        <p:nvSpPr>
          <p:cNvPr id="3" name="Content Placeholder 2">
            <a:extLst>
              <a:ext uri="{FF2B5EF4-FFF2-40B4-BE49-F238E27FC236}">
                <a16:creationId xmlns:a16="http://schemas.microsoft.com/office/drawing/2014/main" id="{8446B716-725B-40BC-9DC5-1763BC249F2B}"/>
              </a:ext>
            </a:extLst>
          </p:cNvPr>
          <p:cNvSpPr>
            <a:spLocks noGrp="1"/>
          </p:cNvSpPr>
          <p:nvPr>
            <p:ph idx="1"/>
          </p:nvPr>
        </p:nvSpPr>
        <p:spPr>
          <a:xfrm>
            <a:off x="609600" y="1625600"/>
            <a:ext cx="10546080" cy="4243494"/>
          </a:xfrm>
        </p:spPr>
        <p:txBody>
          <a:bodyPr>
            <a:normAutofit lnSpcReduction="10000"/>
          </a:bodyPr>
          <a:lstStyle/>
          <a:p>
            <a:pPr>
              <a:spcAft>
                <a:spcPts val="600"/>
              </a:spcAft>
              <a:defRPr/>
            </a:pPr>
            <a:r>
              <a:rPr lang="en-US" altLang="en-US" sz="2400" dirty="0">
                <a:solidFill>
                  <a:schemeClr val="tx1"/>
                </a:solidFill>
              </a:rPr>
              <a:t>Routine review of submitted data for ALL patients </a:t>
            </a:r>
            <a:r>
              <a:rPr lang="en-US" altLang="en-US" sz="2400" i="1" dirty="0">
                <a:solidFill>
                  <a:schemeClr val="tx1"/>
                </a:solidFill>
              </a:rPr>
              <a:t>(Not just the 2 patients selected for SDV by the central monitors)</a:t>
            </a:r>
          </a:p>
          <a:p>
            <a:pPr>
              <a:spcAft>
                <a:spcPts val="600"/>
              </a:spcAft>
              <a:defRPr/>
            </a:pPr>
            <a:r>
              <a:rPr lang="en-US" altLang="en-US" sz="2400" dirty="0">
                <a:solidFill>
                  <a:schemeClr val="tx1"/>
                </a:solidFill>
              </a:rPr>
              <a:t>Remote verification of critical source documents that are uploaded into Rave identified in Section 14.4: Pathology Reports, Local Pathology Review Form </a:t>
            </a:r>
            <a:r>
              <a:rPr lang="en-US" altLang="en-US" sz="2400" i="1" dirty="0">
                <a:solidFill>
                  <a:srgbClr val="FF0000"/>
                </a:solidFill>
              </a:rPr>
              <a:t>(Central Monitors will NOT be asking for these documents to be uploaded in the SDP)</a:t>
            </a:r>
          </a:p>
          <a:p>
            <a:pPr>
              <a:spcAft>
                <a:spcPts val="600"/>
              </a:spcAft>
              <a:defRPr/>
            </a:pPr>
            <a:r>
              <a:rPr lang="en-US" altLang="en-US" sz="2400" dirty="0">
                <a:solidFill>
                  <a:schemeClr val="tx1"/>
                </a:solidFill>
              </a:rPr>
              <a:t> Analysis of site characteristics and performance metrics to identify trial sites with poor performance or non-compliance through the SWOG IPR and other available reports</a:t>
            </a:r>
          </a:p>
          <a:p>
            <a:pPr>
              <a:spcAft>
                <a:spcPts val="600"/>
              </a:spcAft>
              <a:defRPr/>
            </a:pPr>
            <a:r>
              <a:rPr lang="en-US" altLang="en-US" sz="2400" dirty="0">
                <a:solidFill>
                  <a:schemeClr val="tx1"/>
                </a:solidFill>
              </a:rPr>
              <a:t>Review timeliness of data submission</a:t>
            </a:r>
          </a:p>
          <a:p>
            <a:pPr>
              <a:spcAft>
                <a:spcPts val="600"/>
              </a:spcAft>
              <a:defRPr/>
            </a:pPr>
            <a:r>
              <a:rPr lang="en-US" altLang="en-US" sz="2400" dirty="0">
                <a:solidFill>
                  <a:schemeClr val="tx1"/>
                </a:solidFill>
              </a:rPr>
              <a:t>Verification of specimen submission</a:t>
            </a:r>
          </a:p>
          <a:p>
            <a:endParaRPr lang="en-US" dirty="0"/>
          </a:p>
        </p:txBody>
      </p:sp>
      <p:sp>
        <p:nvSpPr>
          <p:cNvPr id="4" name="Slide Number Placeholder 3">
            <a:extLst>
              <a:ext uri="{FF2B5EF4-FFF2-40B4-BE49-F238E27FC236}">
                <a16:creationId xmlns:a16="http://schemas.microsoft.com/office/drawing/2014/main" id="{8D61198E-3C0F-4975-B0FB-AF5442652540}"/>
              </a:ext>
            </a:extLst>
          </p:cNvPr>
          <p:cNvSpPr>
            <a:spLocks noGrp="1"/>
          </p:cNvSpPr>
          <p:nvPr>
            <p:ph type="sldNum" sz="quarter" idx="12"/>
          </p:nvPr>
        </p:nvSpPr>
        <p:spPr/>
        <p:txBody>
          <a:bodyPr/>
          <a:lstStyle/>
          <a:p>
            <a:r>
              <a:rPr lang="en-US" dirty="0"/>
              <a:t>Slide </a:t>
            </a:r>
            <a:fld id="{629637A9-119A-49DA-BD12-AAC58B377D80}" type="slidenum">
              <a:rPr lang="en-US" smtClean="0"/>
              <a:pPr/>
              <a:t>23</a:t>
            </a:fld>
            <a:endParaRPr lang="en-US" dirty="0"/>
          </a:p>
        </p:txBody>
      </p:sp>
    </p:spTree>
    <p:extLst>
      <p:ext uri="{BB962C8B-B14F-4D97-AF65-F5344CB8AC3E}">
        <p14:creationId xmlns:p14="http://schemas.microsoft.com/office/powerpoint/2010/main" val="208340588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80B6BF-73BB-4441-BDD4-7B05CF7E8CE6}"/>
              </a:ext>
            </a:extLst>
          </p:cNvPr>
          <p:cNvSpPr>
            <a:spLocks noGrp="1"/>
          </p:cNvSpPr>
          <p:nvPr>
            <p:ph type="title"/>
          </p:nvPr>
        </p:nvSpPr>
        <p:spPr/>
        <p:txBody>
          <a:bodyPr/>
          <a:lstStyle/>
          <a:p>
            <a:r>
              <a:rPr lang="en-US" dirty="0"/>
              <a:t>CTSU Source Document Portal Training</a:t>
            </a:r>
          </a:p>
        </p:txBody>
      </p:sp>
      <p:sp>
        <p:nvSpPr>
          <p:cNvPr id="3" name="Content Placeholder 2">
            <a:extLst>
              <a:ext uri="{FF2B5EF4-FFF2-40B4-BE49-F238E27FC236}">
                <a16:creationId xmlns:a16="http://schemas.microsoft.com/office/drawing/2014/main" id="{FBE089E9-B3E4-4208-A2D7-7012C0B7CE8F}"/>
              </a:ext>
            </a:extLst>
          </p:cNvPr>
          <p:cNvSpPr>
            <a:spLocks noGrp="1"/>
          </p:cNvSpPr>
          <p:nvPr>
            <p:ph idx="1"/>
          </p:nvPr>
        </p:nvSpPr>
        <p:spPr/>
        <p:txBody>
          <a:bodyPr>
            <a:normAutofit fontScale="85000" lnSpcReduction="10000"/>
          </a:bodyPr>
          <a:lstStyle/>
          <a:p>
            <a:pPr marL="0" indent="0" algn="ctr">
              <a:buNone/>
            </a:pPr>
            <a:r>
              <a:rPr lang="en-US" sz="2800" dirty="0"/>
              <a:t>If you have not used the SDP, CTSU recommends that users complete the training “CTSU Central Monitoring Using the Source Document Portal (SDP)” which is posted on the CTSU website under Resources </a:t>
            </a:r>
            <a:r>
              <a:rPr lang="en-US" sz="2800" dirty="0">
                <a:sym typeface="Wingdings" panose="05000000000000000000" pitchFamily="2" charset="2"/>
              </a:rPr>
              <a:t></a:t>
            </a:r>
            <a:r>
              <a:rPr lang="en-US" sz="2800" dirty="0"/>
              <a:t> Educational Multimedia </a:t>
            </a:r>
            <a:r>
              <a:rPr lang="en-US" sz="2800" dirty="0">
                <a:sym typeface="Wingdings" panose="05000000000000000000" pitchFamily="2" charset="2"/>
              </a:rPr>
              <a:t></a:t>
            </a:r>
            <a:r>
              <a:rPr lang="en-US" sz="2800" dirty="0"/>
              <a:t>Webinars.</a:t>
            </a:r>
          </a:p>
          <a:p>
            <a:pPr marL="0" indent="0" algn="ctr">
              <a:buNone/>
            </a:pPr>
            <a:endParaRPr lang="en-US" altLang="en-US" b="1" dirty="0">
              <a:solidFill>
                <a:schemeClr val="tx2">
                  <a:lumMod val="60000"/>
                  <a:lumOff val="40000"/>
                </a:schemeClr>
              </a:solidFill>
              <a:hlinkClick r:id="rId2"/>
            </a:endParaRPr>
          </a:p>
          <a:p>
            <a:pPr marL="0" indent="0" algn="ctr">
              <a:buNone/>
            </a:pPr>
            <a:r>
              <a:rPr lang="en-US" altLang="en-US" sz="4700" dirty="0">
                <a:solidFill>
                  <a:srgbClr val="0070C0"/>
                </a:solidFill>
              </a:rPr>
              <a:t>Questions?</a:t>
            </a:r>
            <a:endParaRPr lang="en-US" altLang="en-US" sz="4700" b="1" dirty="0">
              <a:solidFill>
                <a:srgbClr val="0070C0"/>
              </a:solidFill>
              <a:hlinkClick r:id="rId2">
                <a:extLst>
                  <a:ext uri="{A12FA001-AC4F-418D-AE19-62706E023703}">
                    <ahyp:hlinkClr xmlns:ahyp="http://schemas.microsoft.com/office/drawing/2018/hyperlinkcolor" val="tx"/>
                  </a:ext>
                </a:extLst>
              </a:hlinkClick>
            </a:endParaRPr>
          </a:p>
          <a:p>
            <a:pPr marL="0" indent="0" algn="ctr">
              <a:buNone/>
            </a:pPr>
            <a:r>
              <a:rPr lang="en-US" altLang="en-US" sz="2800" b="1" dirty="0">
                <a:hlinkClick r:id="rId2">
                  <a:extLst>
                    <a:ext uri="{A12FA001-AC4F-418D-AE19-62706E023703}">
                      <ahyp:hlinkClr xmlns:ahyp="http://schemas.microsoft.com/office/drawing/2018/hyperlinkcolor" val="tx"/>
                    </a:ext>
                  </a:extLst>
                </a:hlinkClick>
              </a:rPr>
              <a:t>centralmonitorquestion@crab.org</a:t>
            </a:r>
            <a:endParaRPr lang="en-US" altLang="en-US" sz="2800" b="1" dirty="0"/>
          </a:p>
          <a:p>
            <a:pPr marL="0" indent="0" algn="ctr">
              <a:buNone/>
            </a:pPr>
            <a:endParaRPr lang="en-US" altLang="en-US" sz="2800" dirty="0"/>
          </a:p>
          <a:p>
            <a:pPr marL="0" indent="0" algn="ctr">
              <a:buNone/>
            </a:pPr>
            <a:r>
              <a:rPr lang="en-US" altLang="en-US" sz="2800" dirty="0"/>
              <a:t>Dona Marrah, CCRP</a:t>
            </a:r>
          </a:p>
          <a:p>
            <a:pPr marL="0" indent="0" algn="ctr">
              <a:buNone/>
            </a:pPr>
            <a:r>
              <a:rPr lang="en-US" altLang="en-US" sz="2800" dirty="0">
                <a:solidFill>
                  <a:schemeClr val="tx1"/>
                </a:solidFill>
                <a:hlinkClick r:id="rId3"/>
              </a:rPr>
              <a:t>donam@crab.org</a:t>
            </a:r>
            <a:r>
              <a:rPr lang="en-US" altLang="en-US" sz="2800" dirty="0">
                <a:solidFill>
                  <a:schemeClr val="tx1"/>
                </a:solidFill>
              </a:rPr>
              <a:t> </a:t>
            </a:r>
          </a:p>
          <a:p>
            <a:endParaRPr lang="en-US" dirty="0"/>
          </a:p>
        </p:txBody>
      </p:sp>
      <p:sp>
        <p:nvSpPr>
          <p:cNvPr id="4" name="Slide Number Placeholder 3">
            <a:extLst>
              <a:ext uri="{FF2B5EF4-FFF2-40B4-BE49-F238E27FC236}">
                <a16:creationId xmlns:a16="http://schemas.microsoft.com/office/drawing/2014/main" id="{1EBB5700-AB4C-4CC0-A7AB-2FB91D9D4673}"/>
              </a:ext>
            </a:extLst>
          </p:cNvPr>
          <p:cNvSpPr>
            <a:spLocks noGrp="1"/>
          </p:cNvSpPr>
          <p:nvPr>
            <p:ph type="sldNum" sz="quarter" idx="12"/>
          </p:nvPr>
        </p:nvSpPr>
        <p:spPr/>
        <p:txBody>
          <a:bodyPr/>
          <a:lstStyle/>
          <a:p>
            <a:r>
              <a:rPr lang="en-US" dirty="0"/>
              <a:t>Slide </a:t>
            </a:r>
            <a:fld id="{629637A9-119A-49DA-BD12-AAC58B377D80}" type="slidenum">
              <a:rPr lang="en-US" smtClean="0"/>
              <a:pPr/>
              <a:t>24</a:t>
            </a:fld>
            <a:endParaRPr lang="en-US" dirty="0"/>
          </a:p>
        </p:txBody>
      </p:sp>
    </p:spTree>
    <p:extLst>
      <p:ext uri="{BB962C8B-B14F-4D97-AF65-F5344CB8AC3E}">
        <p14:creationId xmlns:p14="http://schemas.microsoft.com/office/powerpoint/2010/main" val="199008250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18AAA4F-E049-4B40-B7E4-4CC09A0F7657}"/>
              </a:ext>
            </a:extLst>
          </p:cNvPr>
          <p:cNvSpPr>
            <a:spLocks noGrp="1"/>
          </p:cNvSpPr>
          <p:nvPr>
            <p:ph type="ctrTitle"/>
          </p:nvPr>
        </p:nvSpPr>
        <p:spPr/>
        <p:txBody>
          <a:bodyPr/>
          <a:lstStyle/>
          <a:p>
            <a:r>
              <a:rPr lang="en-US" dirty="0"/>
              <a:t>Tissue Specifications</a:t>
            </a:r>
          </a:p>
        </p:txBody>
      </p:sp>
      <p:sp>
        <p:nvSpPr>
          <p:cNvPr id="6" name="Subtitle 5">
            <a:extLst>
              <a:ext uri="{FF2B5EF4-FFF2-40B4-BE49-F238E27FC236}">
                <a16:creationId xmlns:a16="http://schemas.microsoft.com/office/drawing/2014/main" id="{2515F84D-3649-46DE-BD5C-0CEA019F93BE}"/>
              </a:ext>
            </a:extLst>
          </p:cNvPr>
          <p:cNvSpPr>
            <a:spLocks noGrp="1"/>
          </p:cNvSpPr>
          <p:nvPr>
            <p:ph type="subTitle" idx="1"/>
          </p:nvPr>
        </p:nvSpPr>
        <p:spPr/>
        <p:txBody>
          <a:bodyPr>
            <a:normAutofit/>
          </a:bodyPr>
          <a:lstStyle/>
          <a:p>
            <a:r>
              <a:rPr lang="en-US" dirty="0"/>
              <a:t>Fred Hirsch, MD, PhD</a:t>
            </a:r>
          </a:p>
          <a:p>
            <a:r>
              <a:rPr lang="en-US" dirty="0"/>
              <a:t>Lung-MAP Translational Medicine co-Chair</a:t>
            </a:r>
          </a:p>
          <a:p>
            <a:endParaRPr lang="en-US" dirty="0"/>
          </a:p>
        </p:txBody>
      </p:sp>
      <p:sp>
        <p:nvSpPr>
          <p:cNvPr id="4" name="Slide Number Placeholder 3">
            <a:extLst>
              <a:ext uri="{FF2B5EF4-FFF2-40B4-BE49-F238E27FC236}">
                <a16:creationId xmlns:a16="http://schemas.microsoft.com/office/drawing/2014/main" id="{0A2F87FA-3C69-4DBF-B4E0-DF9B13891241}"/>
              </a:ext>
            </a:extLst>
          </p:cNvPr>
          <p:cNvSpPr>
            <a:spLocks noGrp="1"/>
          </p:cNvSpPr>
          <p:nvPr>
            <p:ph type="sldNum" sz="quarter" idx="12"/>
          </p:nvPr>
        </p:nvSpPr>
        <p:spPr/>
        <p:txBody>
          <a:bodyPr/>
          <a:lstStyle/>
          <a:p>
            <a:r>
              <a:rPr lang="en-US"/>
              <a:t>Slide </a:t>
            </a:r>
            <a:fld id="{4FAB73BC-B049-4115-A692-8D63A059BFB8}" type="slidenum">
              <a:rPr lang="en-US" smtClean="0"/>
              <a:pPr/>
              <a:t>25</a:t>
            </a:fld>
            <a:endParaRPr lang="en-US" dirty="0"/>
          </a:p>
        </p:txBody>
      </p:sp>
    </p:spTree>
    <p:extLst>
      <p:ext uri="{BB962C8B-B14F-4D97-AF65-F5344CB8AC3E}">
        <p14:creationId xmlns:p14="http://schemas.microsoft.com/office/powerpoint/2010/main" val="132196480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LUNG.Slide1">
            <a:extLst>
              <a:ext uri="{FF2B5EF4-FFF2-40B4-BE49-F238E27FC236}">
                <a16:creationId xmlns:a16="http://schemas.microsoft.com/office/drawing/2014/main" id="{28050494-19F6-42D8-BD4C-6C50B7E6449F}"/>
              </a:ext>
            </a:extLst>
          </p:cNvPr>
          <p:cNvPicPr>
            <a:picLocks noGrp="1" noChangeAspect="1"/>
          </p:cNvPicPr>
          <p:nvPr isPhoto="1"/>
        </p:nvPicPr>
        <p:blipFill rotWithShape="1">
          <a:blip r:embed="rId2" cstate="print">
            <a:clrChange>
              <a:clrFrom>
                <a:srgbClr val="FFFFFF"/>
              </a:clrFrom>
              <a:clrTo>
                <a:srgbClr val="FFFFFF">
                  <a:alpha val="0"/>
                </a:srgbClr>
              </a:clrTo>
            </a:clrChange>
            <a:lum/>
            <a:extLst>
              <a:ext uri="{28A0092B-C50C-407E-A947-70E740481C1C}">
                <a14:useLocalDpi xmlns:a14="http://schemas.microsoft.com/office/drawing/2010/main" val="0"/>
              </a:ext>
            </a:extLst>
          </a:blip>
          <a:srcRect l="59558" t="16543" r="21852" b="51370"/>
          <a:stretch/>
        </p:blipFill>
        <p:spPr>
          <a:xfrm rot="10800000">
            <a:off x="7688621" y="-277331"/>
            <a:ext cx="4503379" cy="5829892"/>
          </a:xfrm>
          <a:prstGeom prst="rect">
            <a:avLst/>
          </a:prstGeom>
          <a:noFill/>
          <a:ln>
            <a:noFill/>
          </a:ln>
          <a:effectLst>
            <a:outerShdw blurRad="508000" dist="50800" dir="5400000" algn="ctr" rotWithShape="0">
              <a:schemeClr val="bg2">
                <a:alpha val="0"/>
              </a:schemeClr>
            </a:outerShdw>
            <a:softEdge rad="0"/>
          </a:effectLst>
        </p:spPr>
      </p:pic>
      <p:sp>
        <p:nvSpPr>
          <p:cNvPr id="2" name="Title 1">
            <a:extLst>
              <a:ext uri="{FF2B5EF4-FFF2-40B4-BE49-F238E27FC236}">
                <a16:creationId xmlns:a16="http://schemas.microsoft.com/office/drawing/2014/main" id="{3ACF9D31-0890-477A-A042-38EC7451B288}"/>
              </a:ext>
            </a:extLst>
          </p:cNvPr>
          <p:cNvSpPr>
            <a:spLocks noGrp="1"/>
          </p:cNvSpPr>
          <p:nvPr>
            <p:ph type="title"/>
          </p:nvPr>
        </p:nvSpPr>
        <p:spPr/>
        <p:txBody>
          <a:bodyPr/>
          <a:lstStyle/>
          <a:p>
            <a:r>
              <a:rPr lang="en-US" dirty="0"/>
              <a:t>Tissue Requirements</a:t>
            </a:r>
          </a:p>
        </p:txBody>
      </p:sp>
      <p:sp>
        <p:nvSpPr>
          <p:cNvPr id="4" name="Slide Number Placeholder 3">
            <a:extLst>
              <a:ext uri="{FF2B5EF4-FFF2-40B4-BE49-F238E27FC236}">
                <a16:creationId xmlns:a16="http://schemas.microsoft.com/office/drawing/2014/main" id="{344B2601-1783-4AD0-82E5-9DFE39C96A10}"/>
              </a:ext>
            </a:extLst>
          </p:cNvPr>
          <p:cNvSpPr>
            <a:spLocks noGrp="1"/>
          </p:cNvSpPr>
          <p:nvPr>
            <p:ph type="sldNum" sz="quarter" idx="12"/>
          </p:nvPr>
        </p:nvSpPr>
        <p:spPr/>
        <p:txBody>
          <a:bodyPr/>
          <a:lstStyle/>
          <a:p>
            <a:r>
              <a:rPr lang="en-US"/>
              <a:t>Slide </a:t>
            </a:r>
            <a:fld id="{4FAB73BC-B049-4115-A692-8D63A059BFB8}" type="slidenum">
              <a:rPr lang="en-US" smtClean="0"/>
              <a:pPr/>
              <a:t>26</a:t>
            </a:fld>
            <a:endParaRPr lang="en-US" dirty="0"/>
          </a:p>
        </p:txBody>
      </p:sp>
      <p:sp>
        <p:nvSpPr>
          <p:cNvPr id="9" name="Content Placeholder 8">
            <a:extLst>
              <a:ext uri="{FF2B5EF4-FFF2-40B4-BE49-F238E27FC236}">
                <a16:creationId xmlns:a16="http://schemas.microsoft.com/office/drawing/2014/main" id="{65FC9025-4B68-4F6D-9BFE-5A08BEA7E141}"/>
              </a:ext>
            </a:extLst>
          </p:cNvPr>
          <p:cNvSpPr txBox="1">
            <a:spLocks noGrp="1"/>
          </p:cNvSpPr>
          <p:nvPr>
            <p:ph sz="half" idx="1"/>
          </p:nvPr>
        </p:nvSpPr>
        <p:spPr>
          <a:xfrm>
            <a:off x="599090" y="1596964"/>
            <a:ext cx="5184775" cy="4592026"/>
          </a:xfrm>
          <a:prstGeom prst="rect">
            <a:avLst/>
          </a:prstGeom>
          <a:noFill/>
        </p:spPr>
        <p:txBody>
          <a:bodyPr wrap="square" rtlCol="0">
            <a:spAutoFit/>
          </a:bodyPr>
          <a:lstStyle/>
          <a:p>
            <a:pPr marL="225425" indent="-225425">
              <a:buFont typeface="Arial" panose="020B0604020202020204" pitchFamily="34" charset="0"/>
              <a:buChar char="•"/>
            </a:pPr>
            <a:r>
              <a:rPr lang="en-US" sz="2200" b="1" u="sng" dirty="0"/>
              <a:t>LUNGMAP</a:t>
            </a:r>
            <a:r>
              <a:rPr lang="en-US" sz="2200" b="1" dirty="0"/>
              <a:t> requires adequate tissue for biomarker profiling.</a:t>
            </a:r>
          </a:p>
          <a:p>
            <a:pPr marL="225425" indent="-225425">
              <a:buFont typeface="Arial" panose="020B0604020202020204" pitchFamily="34" charset="0"/>
              <a:buChar char="•"/>
            </a:pPr>
            <a:r>
              <a:rPr lang="en-US" sz="2200" dirty="0"/>
              <a:t>For details, refer to the </a:t>
            </a:r>
            <a:r>
              <a:rPr lang="en-US" sz="2200" b="1" u="sng" dirty="0"/>
              <a:t>LUNGMAP</a:t>
            </a:r>
            <a:r>
              <a:rPr lang="en-US" sz="2200" dirty="0"/>
              <a:t> protocol Section 5 for eligibility requirements and Section 15 for a complete description of tissue requirements. Specimens must be submitted using the SWOG Specimen Tracking System, a process outlined in the </a:t>
            </a:r>
            <a:r>
              <a:rPr lang="en-US" sz="2200" b="1" u="sng" dirty="0"/>
              <a:t>LUNGMAP</a:t>
            </a:r>
            <a:r>
              <a:rPr lang="en-US" sz="2200" dirty="0"/>
              <a:t> protocol Section 15.</a:t>
            </a:r>
          </a:p>
          <a:p>
            <a:pPr marL="0" indent="0">
              <a:buNone/>
            </a:pPr>
            <a:r>
              <a:rPr lang="en-US" sz="2200" b="1" u="sng" dirty="0"/>
              <a:t>NOTE for LIVER SPECIMENS:</a:t>
            </a:r>
          </a:p>
          <a:p>
            <a:pPr marL="0" indent="0">
              <a:buNone/>
            </a:pPr>
            <a:r>
              <a:rPr lang="en-US" sz="2200" b="1" dirty="0"/>
              <a:t>It is recommended that at least 40% of the specimen contain malignant cells to ensure sufficient tumor DNA.</a:t>
            </a:r>
          </a:p>
        </p:txBody>
      </p:sp>
      <p:sp>
        <p:nvSpPr>
          <p:cNvPr id="10" name="Content Placeholder 2">
            <a:extLst>
              <a:ext uri="{FF2B5EF4-FFF2-40B4-BE49-F238E27FC236}">
                <a16:creationId xmlns:a16="http://schemas.microsoft.com/office/drawing/2014/main" id="{233541CD-E45D-420A-ADB0-7EA8EA47C9DB}"/>
              </a:ext>
            </a:extLst>
          </p:cNvPr>
          <p:cNvSpPr txBox="1">
            <a:spLocks/>
          </p:cNvSpPr>
          <p:nvPr/>
        </p:nvSpPr>
        <p:spPr>
          <a:xfrm>
            <a:off x="5783865" y="4143558"/>
            <a:ext cx="5745480" cy="2234956"/>
          </a:xfrm>
          <a:prstGeom prst="rect">
            <a:avLst/>
          </a:prstGeom>
        </p:spPr>
        <p:txBody>
          <a:bodyPr vert="horz" lIns="0" tIns="45720" rIns="0" bIns="45720" numCol="1" rtlCol="0">
            <a:normAutofit fontScale="92500"/>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Arial" panose="020B0604020202020204" pitchFamily="34" charset="0"/>
              <a:buChar char="•"/>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r>
              <a:rPr kumimoji="0" lang="en-US" sz="3200" b="1" i="0" u="none" strike="noStrike" kern="1200" cap="none" spc="0" normalizeH="0" baseline="0" noProof="0" dirty="0">
                <a:ln>
                  <a:noFill/>
                </a:ln>
                <a:solidFill>
                  <a:srgbClr val="DB8631"/>
                </a:solidFill>
                <a:effectLst/>
                <a:uLnTx/>
                <a:uFillTx/>
                <a:latin typeface="Calibri"/>
                <a:ea typeface="+mn-ea"/>
                <a:cs typeface="+mn-cs"/>
              </a:rPr>
              <a:t>Tumor Content </a:t>
            </a:r>
            <a:r>
              <a:rPr kumimoji="0" lang="en-US" sz="3200" b="1" i="0" u="sng" strike="noStrike" kern="1200" cap="none" spc="0" normalizeH="0" baseline="0" noProof="0" dirty="0">
                <a:ln>
                  <a:noFill/>
                </a:ln>
                <a:solidFill>
                  <a:srgbClr val="DB8631"/>
                </a:solidFill>
                <a:effectLst/>
                <a:uLnTx/>
                <a:uFillTx/>
                <a:latin typeface="Calibri"/>
                <a:ea typeface="+mn-ea"/>
                <a:cs typeface="+mn-cs"/>
              </a:rPr>
              <a:t>&gt;</a:t>
            </a:r>
            <a:r>
              <a:rPr kumimoji="0" lang="en-US" sz="3200" b="1" i="0" u="none" strike="noStrike" kern="1200" cap="none" spc="0" normalizeH="0" baseline="0" noProof="0" dirty="0">
                <a:ln>
                  <a:noFill/>
                </a:ln>
                <a:solidFill>
                  <a:srgbClr val="DB8631"/>
                </a:solidFill>
                <a:effectLst/>
                <a:uLnTx/>
                <a:uFillTx/>
                <a:latin typeface="Calibri"/>
                <a:ea typeface="+mn-ea"/>
                <a:cs typeface="+mn-cs"/>
              </a:rPr>
              <a:t> 20% </a:t>
            </a:r>
          </a:p>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r>
              <a:rPr kumimoji="0" lang="en-US" sz="2400" b="1" i="0" u="none" strike="noStrike" kern="1200" cap="none" spc="0" normalizeH="0" baseline="0" noProof="0" dirty="0">
                <a:ln>
                  <a:noFill/>
                </a:ln>
                <a:solidFill>
                  <a:srgbClr val="514949"/>
                </a:solidFill>
                <a:effectLst/>
                <a:uLnTx/>
                <a:uFillTx/>
                <a:latin typeface="Calibri"/>
                <a:ea typeface="+mn-ea"/>
                <a:cs typeface="+mn-cs"/>
              </a:rPr>
              <a:t>including tumor volume </a:t>
            </a:r>
            <a:r>
              <a:rPr kumimoji="0" lang="en-US" sz="2400" b="1" i="0" u="sng" strike="noStrike" kern="1200" cap="none" spc="0" normalizeH="0" baseline="0" noProof="0" dirty="0">
                <a:ln>
                  <a:noFill/>
                </a:ln>
                <a:solidFill>
                  <a:srgbClr val="514949"/>
                </a:solidFill>
                <a:effectLst/>
                <a:uLnTx/>
                <a:uFillTx/>
                <a:latin typeface="Calibri"/>
                <a:ea typeface="+mn-ea"/>
                <a:cs typeface="+mn-cs"/>
              </a:rPr>
              <a:t>&gt;</a:t>
            </a:r>
            <a:r>
              <a:rPr kumimoji="0" lang="en-US" sz="2400" b="1" i="0" u="none" strike="noStrike" kern="1200" cap="none" spc="0" normalizeH="0" baseline="0" noProof="0" dirty="0">
                <a:ln>
                  <a:noFill/>
                </a:ln>
                <a:solidFill>
                  <a:srgbClr val="514949"/>
                </a:solidFill>
                <a:effectLst/>
                <a:uLnTx/>
                <a:uFillTx/>
                <a:latin typeface="Calibri"/>
                <a:ea typeface="+mn-ea"/>
                <a:cs typeface="+mn-cs"/>
              </a:rPr>
              <a:t> 0.2 mm</a:t>
            </a:r>
            <a:r>
              <a:rPr kumimoji="0" lang="en-US" sz="2400" b="1" i="0" u="none" strike="noStrike" kern="1200" cap="none" spc="0" normalizeH="0" baseline="30000" noProof="0" dirty="0">
                <a:ln>
                  <a:noFill/>
                </a:ln>
                <a:solidFill>
                  <a:srgbClr val="514949"/>
                </a:solidFill>
                <a:effectLst/>
                <a:uLnTx/>
                <a:uFillTx/>
                <a:latin typeface="Calibri"/>
                <a:ea typeface="+mn-ea"/>
                <a:cs typeface="+mn-cs"/>
              </a:rPr>
              <a:t>3</a:t>
            </a:r>
          </a:p>
          <a:p>
            <a:pPr marL="114300" marR="0" lvl="0" indent="-11430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endParaRPr kumimoji="0" lang="en-US" sz="1200" b="1" i="0" u="none" strike="noStrike" kern="1200" cap="none" spc="0" normalizeH="0" baseline="0" noProof="0" dirty="0">
              <a:ln>
                <a:noFill/>
              </a:ln>
              <a:solidFill>
                <a:srgbClr val="DB8631"/>
              </a:solidFill>
              <a:effectLst/>
              <a:uLnTx/>
              <a:uFillTx/>
              <a:latin typeface="Calibri"/>
              <a:ea typeface="+mn-ea"/>
              <a:cs typeface="+mn-cs"/>
            </a:endParaRPr>
          </a:p>
          <a:p>
            <a:pPr marL="0" marR="0" lvl="0" indent="0" algn="l" defTabSz="914400" rtl="0" eaLnBrk="1" fontAlgn="auto" latinLnBrk="0" hangingPunct="1">
              <a:lnSpc>
                <a:spcPct val="90000"/>
              </a:lnSpc>
              <a:spcBef>
                <a:spcPts val="200"/>
              </a:spcBef>
              <a:spcAft>
                <a:spcPts val="200"/>
              </a:spcAft>
              <a:buClr>
                <a:srgbClr val="DB8631">
                  <a:lumMod val="50000"/>
                </a:srgbClr>
              </a:buClr>
              <a:buSzPct val="100000"/>
              <a:buFont typeface="Arial" panose="020B0604020202020204" pitchFamily="34" charset="0"/>
              <a:buNone/>
              <a:tabLst/>
              <a:defRPr/>
            </a:pPr>
            <a:r>
              <a:rPr kumimoji="0" lang="en-US" sz="2400" b="0" i="0" u="none" strike="noStrike" kern="1200" cap="none" spc="0" normalizeH="0" baseline="0" noProof="0" dirty="0">
                <a:ln>
                  <a:noFill/>
                </a:ln>
                <a:solidFill>
                  <a:prstClr val="black">
                    <a:lumMod val="75000"/>
                    <a:lumOff val="25000"/>
                  </a:prstClr>
                </a:solidFill>
                <a:effectLst/>
                <a:uLnTx/>
                <a:uFillTx/>
                <a:latin typeface="Calibri"/>
                <a:ea typeface="+mn-ea"/>
                <a:cs typeface="+mn-cs"/>
              </a:rPr>
              <a:t>It is important that the specimen contains as much tumor content as possible to ensure that there’s enough DNA needed for sequencing.</a:t>
            </a:r>
            <a:endParaRPr kumimoji="0" lang="en-US" sz="2000" b="0" i="0" u="none" strike="noStrike" kern="1200" cap="none" spc="0" normalizeH="0" baseline="30000" noProof="0" dirty="0">
              <a:ln>
                <a:noFill/>
              </a:ln>
              <a:solidFill>
                <a:prstClr val="black">
                  <a:lumMod val="75000"/>
                  <a:lumOff val="25000"/>
                </a:prstClr>
              </a:solidFill>
              <a:effectLst/>
              <a:uLnTx/>
              <a:uFillTx/>
              <a:latin typeface="Calibri"/>
              <a:ea typeface="+mn-ea"/>
              <a:cs typeface="+mn-cs"/>
            </a:endParaRPr>
          </a:p>
        </p:txBody>
      </p:sp>
    </p:spTree>
    <p:extLst>
      <p:ext uri="{BB962C8B-B14F-4D97-AF65-F5344CB8AC3E}">
        <p14:creationId xmlns:p14="http://schemas.microsoft.com/office/powerpoint/2010/main" val="154220410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LUNG.Slide2">
            <a:extLst>
              <a:ext uri="{FF2B5EF4-FFF2-40B4-BE49-F238E27FC236}">
                <a16:creationId xmlns:a16="http://schemas.microsoft.com/office/drawing/2014/main" id="{0238D4FC-5E89-47D8-BBBC-0DB53EC70D47}"/>
              </a:ext>
            </a:extLst>
          </p:cNvPr>
          <p:cNvPicPr>
            <a:picLocks noGrp="1" noChangeAspect="1"/>
          </p:cNvPicPr>
          <p:nvPr isPhoto="1"/>
        </p:nvPicPr>
        <p:blipFill rotWithShape="1">
          <a:blip r:embed="rId2" cstate="print">
            <a:clrChange>
              <a:clrFrom>
                <a:srgbClr val="FFFFFF"/>
              </a:clrFrom>
              <a:clrTo>
                <a:srgbClr val="FFFFFF">
                  <a:alpha val="0"/>
                </a:srgbClr>
              </a:clrTo>
            </a:clrChange>
            <a:lum/>
            <a:extLst>
              <a:ext uri="{28A0092B-C50C-407E-A947-70E740481C1C}">
                <a14:useLocalDpi xmlns:a14="http://schemas.microsoft.com/office/drawing/2010/main" val="0"/>
              </a:ext>
            </a:extLst>
          </a:blip>
          <a:srcRect l="36389" t="15556" b="44074"/>
          <a:stretch/>
        </p:blipFill>
        <p:spPr>
          <a:xfrm rot="2484870">
            <a:off x="3116079" y="2350271"/>
            <a:ext cx="6787910" cy="3230927"/>
          </a:xfrm>
          <a:prstGeom prst="rect">
            <a:avLst/>
          </a:prstGeom>
          <a:noFill/>
          <a:ln>
            <a:noFill/>
          </a:ln>
        </p:spPr>
      </p:pic>
      <p:sp>
        <p:nvSpPr>
          <p:cNvPr id="2" name="Title 1">
            <a:extLst>
              <a:ext uri="{FF2B5EF4-FFF2-40B4-BE49-F238E27FC236}">
                <a16:creationId xmlns:a16="http://schemas.microsoft.com/office/drawing/2014/main" id="{56282738-1914-4E8D-8F69-7EE6B7438280}"/>
              </a:ext>
            </a:extLst>
          </p:cNvPr>
          <p:cNvSpPr>
            <a:spLocks noGrp="1"/>
          </p:cNvSpPr>
          <p:nvPr>
            <p:ph type="title"/>
          </p:nvPr>
        </p:nvSpPr>
        <p:spPr/>
        <p:txBody>
          <a:bodyPr/>
          <a:lstStyle/>
          <a:p>
            <a:r>
              <a:rPr lang="en-US" dirty="0"/>
              <a:t>For Best Results – Use These Specifications</a:t>
            </a:r>
          </a:p>
        </p:txBody>
      </p:sp>
      <p:sp>
        <p:nvSpPr>
          <p:cNvPr id="5" name="Content Placeholder 4">
            <a:extLst>
              <a:ext uri="{FF2B5EF4-FFF2-40B4-BE49-F238E27FC236}">
                <a16:creationId xmlns:a16="http://schemas.microsoft.com/office/drawing/2014/main" id="{C8655667-DC4E-4D3D-B0BA-FAB03410067A}"/>
              </a:ext>
            </a:extLst>
          </p:cNvPr>
          <p:cNvSpPr>
            <a:spLocks noGrp="1"/>
          </p:cNvSpPr>
          <p:nvPr>
            <p:ph sz="half" idx="1"/>
          </p:nvPr>
        </p:nvSpPr>
        <p:spPr>
          <a:xfrm>
            <a:off x="662010" y="1652694"/>
            <a:ext cx="5183700" cy="4443305"/>
          </a:xfrm>
        </p:spPr>
        <p:txBody>
          <a:bodyPr>
            <a:normAutofit fontScale="92500" lnSpcReduction="20000"/>
          </a:bodyPr>
          <a:lstStyle/>
          <a:p>
            <a:pPr marL="114300" lvl="0" indent="-114300">
              <a:spcBef>
                <a:spcPts val="200"/>
              </a:spcBef>
              <a:buClr>
                <a:srgbClr val="DB8631">
                  <a:lumMod val="50000"/>
                </a:srgbClr>
              </a:buClr>
              <a:buNone/>
            </a:pPr>
            <a:r>
              <a:rPr lang="en-US" sz="3200" b="1" dirty="0">
                <a:solidFill>
                  <a:srgbClr val="DB8631"/>
                </a:solidFill>
              </a:rPr>
              <a:t>Specimen Type</a:t>
            </a:r>
          </a:p>
          <a:p>
            <a:pPr marL="114300" lvl="0" indent="-114300">
              <a:spcBef>
                <a:spcPts val="200"/>
              </a:spcBef>
              <a:buClr>
                <a:srgbClr val="DB8631">
                  <a:lumMod val="50000"/>
                </a:srgbClr>
              </a:buClr>
              <a:buNone/>
            </a:pPr>
            <a:endParaRPr lang="en-US" sz="1200" b="1" dirty="0">
              <a:solidFill>
                <a:srgbClr val="DB8631"/>
              </a:solidFill>
            </a:endParaRPr>
          </a:p>
          <a:p>
            <a:pPr marL="114300" lvl="0" indent="-114300">
              <a:spcBef>
                <a:spcPts val="200"/>
              </a:spcBef>
              <a:buClr>
                <a:srgbClr val="DB8631">
                  <a:lumMod val="50000"/>
                </a:srgbClr>
              </a:buClr>
              <a:buNone/>
            </a:pPr>
            <a:r>
              <a:rPr lang="en-US" sz="2400" b="1" dirty="0"/>
              <a:t>FFPE BLOCK or 12-20 SLIDES</a:t>
            </a:r>
          </a:p>
          <a:p>
            <a:pPr marL="114300" lvl="0" indent="-114300">
              <a:spcBef>
                <a:spcPts val="200"/>
              </a:spcBef>
              <a:buClr>
                <a:srgbClr val="DB8631">
                  <a:lumMod val="50000"/>
                </a:srgbClr>
              </a:buClr>
              <a:buNone/>
            </a:pPr>
            <a:r>
              <a:rPr lang="en-US" sz="2400" b="1" dirty="0"/>
              <a:t>(+H&amp;E SLIDES)</a:t>
            </a:r>
          </a:p>
          <a:p>
            <a:pPr marL="114300" lvl="1" indent="-114300">
              <a:spcAft>
                <a:spcPts val="200"/>
              </a:spcAft>
              <a:buClr>
                <a:srgbClr val="DB8631">
                  <a:lumMod val="50000"/>
                </a:srgbClr>
              </a:buClr>
              <a:buFont typeface="Calibri" panose="020F0502020204030204" pitchFamily="34" charset="0"/>
              <a:buChar char="−"/>
            </a:pPr>
            <a:r>
              <a:rPr lang="en-US" sz="2000" dirty="0"/>
              <a:t>Tissue must be formalin-fixed and</a:t>
            </a:r>
          </a:p>
          <a:p>
            <a:pPr marL="114300" lvl="1" indent="0">
              <a:spcAft>
                <a:spcPts val="200"/>
              </a:spcAft>
              <a:buClr>
                <a:srgbClr val="DB8631">
                  <a:lumMod val="50000"/>
                </a:srgbClr>
              </a:buClr>
              <a:buNone/>
            </a:pPr>
            <a:r>
              <a:rPr lang="en-US" sz="2000" dirty="0"/>
              <a:t>paraffin embedded.  </a:t>
            </a:r>
          </a:p>
          <a:p>
            <a:pPr marL="114300" lvl="1" indent="0">
              <a:spcAft>
                <a:spcPts val="200"/>
              </a:spcAft>
              <a:buClr>
                <a:srgbClr val="DB8631">
                  <a:lumMod val="50000"/>
                </a:srgbClr>
              </a:buClr>
              <a:buNone/>
            </a:pPr>
            <a:r>
              <a:rPr lang="en-US" sz="2000" b="1" dirty="0"/>
              <a:t>Tissue slides are preferred.</a:t>
            </a:r>
          </a:p>
          <a:p>
            <a:pPr marL="0" lvl="0" indent="0">
              <a:buClr>
                <a:srgbClr val="DB8631">
                  <a:lumMod val="50000"/>
                </a:srgbClr>
              </a:buClr>
              <a:buNone/>
            </a:pPr>
            <a:endParaRPr lang="en-US" sz="2400" b="1" dirty="0"/>
          </a:p>
          <a:p>
            <a:pPr marL="0" lvl="0" indent="0">
              <a:buClr>
                <a:srgbClr val="DB8631">
                  <a:lumMod val="50000"/>
                </a:srgbClr>
              </a:buClr>
              <a:buNone/>
            </a:pPr>
            <a:r>
              <a:rPr lang="en-US" sz="2400" b="1" dirty="0"/>
              <a:t>If sending slides:</a:t>
            </a:r>
          </a:p>
          <a:p>
            <a:pPr marL="114300" lvl="1" indent="-114300">
              <a:buClr>
                <a:srgbClr val="DB8631">
                  <a:lumMod val="50000"/>
                </a:srgbClr>
              </a:buClr>
              <a:buFont typeface="Calibri" panose="020F0502020204030204" pitchFamily="34" charset="0"/>
              <a:buChar char="−"/>
            </a:pPr>
            <a:r>
              <a:rPr lang="en-US" sz="2000" dirty="0"/>
              <a:t>A minimum of 12 unstained, charged, and unbaked 4-5 micron slides are required.</a:t>
            </a:r>
          </a:p>
          <a:p>
            <a:pPr marL="0" lvl="1" indent="0">
              <a:buClr>
                <a:srgbClr val="DB8631">
                  <a:lumMod val="50000"/>
                </a:srgbClr>
              </a:buClr>
              <a:buFont typeface="Calibri" panose="020F0502020204030204" pitchFamily="34" charset="0"/>
              <a:buChar char="−"/>
            </a:pPr>
            <a:r>
              <a:rPr lang="en-US" sz="2000" dirty="0"/>
              <a:t>20 slides are highly recommended.</a:t>
            </a:r>
          </a:p>
          <a:p>
            <a:pPr marL="114300" lvl="1" indent="-114300">
              <a:buClr>
                <a:srgbClr val="DB8631">
                  <a:lumMod val="50000"/>
                </a:srgbClr>
              </a:buClr>
              <a:buFont typeface="Calibri" panose="020F0502020204030204" pitchFamily="34" charset="0"/>
              <a:buChar char="−"/>
            </a:pPr>
            <a:r>
              <a:rPr lang="en-US" sz="2000" dirty="0"/>
              <a:t>Slides should include an additional H&amp;E or </a:t>
            </a:r>
            <a:r>
              <a:rPr lang="en-US" sz="2000" dirty="0" err="1"/>
              <a:t>Aperio</a:t>
            </a:r>
            <a:r>
              <a:rPr lang="en-US" sz="2000" dirty="0"/>
              <a:t> stained slide (If unavailable, submit an extra unstained slide).</a:t>
            </a:r>
          </a:p>
          <a:p>
            <a:endParaRPr lang="en-US" dirty="0"/>
          </a:p>
        </p:txBody>
      </p:sp>
      <p:sp>
        <p:nvSpPr>
          <p:cNvPr id="6" name="Content Placeholder 5">
            <a:extLst>
              <a:ext uri="{FF2B5EF4-FFF2-40B4-BE49-F238E27FC236}">
                <a16:creationId xmlns:a16="http://schemas.microsoft.com/office/drawing/2014/main" id="{85167545-B59A-4D41-B746-6D0F0ED1FA73}"/>
              </a:ext>
            </a:extLst>
          </p:cNvPr>
          <p:cNvSpPr>
            <a:spLocks noGrp="1"/>
          </p:cNvSpPr>
          <p:nvPr>
            <p:ph sz="half" idx="2"/>
          </p:nvPr>
        </p:nvSpPr>
        <p:spPr>
          <a:xfrm>
            <a:off x="7759429" y="1642627"/>
            <a:ext cx="3982309" cy="4443304"/>
          </a:xfrm>
        </p:spPr>
        <p:txBody>
          <a:bodyPr>
            <a:normAutofit fontScale="92500" lnSpcReduction="20000"/>
          </a:bodyPr>
          <a:lstStyle/>
          <a:p>
            <a:pPr>
              <a:buFont typeface="Arial" panose="020B0604020202020204" pitchFamily="34" charset="0"/>
              <a:buChar char="•"/>
            </a:pPr>
            <a:r>
              <a:rPr lang="en-US" dirty="0"/>
              <a:t>For core biopsy tissue, use 3-5 cores embedded in a single block, aligned so that when cut, the blade is running parallel to the long axis of the cores.</a:t>
            </a:r>
          </a:p>
          <a:p>
            <a:pPr>
              <a:buFont typeface="Arial" panose="020B0604020202020204" pitchFamily="34" charset="0"/>
              <a:buChar char="•"/>
            </a:pPr>
            <a:r>
              <a:rPr lang="en-US" dirty="0"/>
              <a:t>Fine needle aspirates with good cellularity are acceptable as long as cell blocks are established.</a:t>
            </a:r>
          </a:p>
          <a:p>
            <a:pPr>
              <a:buFont typeface="Arial" panose="020B0604020202020204" pitchFamily="34" charset="0"/>
              <a:buChar char="•"/>
            </a:pPr>
            <a:r>
              <a:rPr lang="en-US" dirty="0"/>
              <a:t>Biopsy tissue can be from primary or metastatic sites.  Bone biopsies are not allowed</a:t>
            </a:r>
          </a:p>
        </p:txBody>
      </p:sp>
      <p:sp>
        <p:nvSpPr>
          <p:cNvPr id="4" name="Slide Number Placeholder 3">
            <a:extLst>
              <a:ext uri="{FF2B5EF4-FFF2-40B4-BE49-F238E27FC236}">
                <a16:creationId xmlns:a16="http://schemas.microsoft.com/office/drawing/2014/main" id="{A5EF65D0-F12F-4118-9E6C-9696A0C733C7}"/>
              </a:ext>
            </a:extLst>
          </p:cNvPr>
          <p:cNvSpPr>
            <a:spLocks noGrp="1"/>
          </p:cNvSpPr>
          <p:nvPr>
            <p:ph type="sldNum" sz="quarter" idx="12"/>
          </p:nvPr>
        </p:nvSpPr>
        <p:spPr/>
        <p:txBody>
          <a:bodyPr/>
          <a:lstStyle/>
          <a:p>
            <a:r>
              <a:rPr lang="en-US" dirty="0"/>
              <a:t>Slide </a:t>
            </a:r>
            <a:fld id="{629637A9-119A-49DA-BD12-AAC58B377D80}" type="slidenum">
              <a:rPr lang="en-US" smtClean="0"/>
              <a:pPr/>
              <a:t>27</a:t>
            </a:fld>
            <a:endParaRPr lang="en-US" dirty="0"/>
          </a:p>
        </p:txBody>
      </p:sp>
    </p:spTree>
    <p:extLst>
      <p:ext uri="{BB962C8B-B14F-4D97-AF65-F5344CB8AC3E}">
        <p14:creationId xmlns:p14="http://schemas.microsoft.com/office/powerpoint/2010/main" val="16378473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6248C15-D46D-4EEA-A6B4-7690480E4661}"/>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7991264" y="2666910"/>
            <a:ext cx="4610100" cy="3276600"/>
          </a:xfrm>
          <a:prstGeom prst="rect">
            <a:avLst/>
          </a:prstGeom>
        </p:spPr>
      </p:pic>
      <p:sp>
        <p:nvSpPr>
          <p:cNvPr id="5" name="Title 4">
            <a:extLst>
              <a:ext uri="{FF2B5EF4-FFF2-40B4-BE49-F238E27FC236}">
                <a16:creationId xmlns:a16="http://schemas.microsoft.com/office/drawing/2014/main" id="{A1EF0EFB-E076-4DBE-8847-4E4608C9CBD7}"/>
              </a:ext>
            </a:extLst>
          </p:cNvPr>
          <p:cNvSpPr>
            <a:spLocks noGrp="1"/>
          </p:cNvSpPr>
          <p:nvPr>
            <p:ph type="title"/>
          </p:nvPr>
        </p:nvSpPr>
        <p:spPr/>
        <p:txBody>
          <a:bodyPr/>
          <a:lstStyle/>
          <a:p>
            <a:r>
              <a:rPr lang="en-US" dirty="0"/>
              <a:t>For Best Results – Use These Specifications</a:t>
            </a:r>
          </a:p>
        </p:txBody>
      </p:sp>
      <p:sp>
        <p:nvSpPr>
          <p:cNvPr id="6" name="Content Placeholder 5">
            <a:extLst>
              <a:ext uri="{FF2B5EF4-FFF2-40B4-BE49-F238E27FC236}">
                <a16:creationId xmlns:a16="http://schemas.microsoft.com/office/drawing/2014/main" id="{20774DAD-D1F8-4C32-BEBD-D0B43C3715BF}"/>
              </a:ext>
            </a:extLst>
          </p:cNvPr>
          <p:cNvSpPr>
            <a:spLocks noGrp="1"/>
          </p:cNvSpPr>
          <p:nvPr>
            <p:ph sz="half" idx="1"/>
          </p:nvPr>
        </p:nvSpPr>
        <p:spPr>
          <a:xfrm>
            <a:off x="599090" y="1703495"/>
            <a:ext cx="4567510" cy="4023360"/>
          </a:xfrm>
        </p:spPr>
        <p:txBody>
          <a:bodyPr>
            <a:normAutofit lnSpcReduction="10000"/>
          </a:bodyPr>
          <a:lstStyle/>
          <a:p>
            <a:pPr marL="114300" lvl="0" indent="-114300">
              <a:spcBef>
                <a:spcPts val="200"/>
              </a:spcBef>
              <a:buClr>
                <a:srgbClr val="DB8631">
                  <a:lumMod val="50000"/>
                </a:srgbClr>
              </a:buClr>
              <a:buNone/>
            </a:pPr>
            <a:r>
              <a:rPr lang="en-US" sz="3200" b="1" dirty="0">
                <a:solidFill>
                  <a:srgbClr val="DB8631"/>
                </a:solidFill>
              </a:rPr>
              <a:t>Surface Area </a:t>
            </a:r>
            <a:r>
              <a:rPr lang="en-US" sz="3200" b="1" u="sng" dirty="0">
                <a:solidFill>
                  <a:srgbClr val="DB8631"/>
                </a:solidFill>
              </a:rPr>
              <a:t>&gt;</a:t>
            </a:r>
            <a:r>
              <a:rPr lang="en-US" sz="3200" b="1" dirty="0">
                <a:solidFill>
                  <a:srgbClr val="DB8631"/>
                </a:solidFill>
              </a:rPr>
              <a:t> 25 mm</a:t>
            </a:r>
            <a:r>
              <a:rPr lang="en-US" sz="3200" b="1" baseline="30000" dirty="0">
                <a:solidFill>
                  <a:srgbClr val="DB8631"/>
                </a:solidFill>
              </a:rPr>
              <a:t>2</a:t>
            </a:r>
          </a:p>
          <a:p>
            <a:pPr marL="114300" lvl="0" indent="-114300">
              <a:spcBef>
                <a:spcPts val="200"/>
              </a:spcBef>
              <a:buClr>
                <a:srgbClr val="DB8631">
                  <a:lumMod val="50000"/>
                </a:srgbClr>
              </a:buClr>
              <a:buNone/>
            </a:pPr>
            <a:endParaRPr lang="en-US" sz="1200" b="1" dirty="0">
              <a:solidFill>
                <a:srgbClr val="DB8631"/>
              </a:solidFill>
            </a:endParaRPr>
          </a:p>
          <a:p>
            <a:pPr marL="0" lvl="0" indent="0">
              <a:spcBef>
                <a:spcPts val="200"/>
              </a:spcBef>
              <a:buClr>
                <a:srgbClr val="DB8631">
                  <a:lumMod val="50000"/>
                </a:srgbClr>
              </a:buClr>
              <a:buNone/>
            </a:pPr>
            <a:r>
              <a:rPr lang="en-US" sz="2400" dirty="0"/>
              <a:t>The face of the block or slide should be at least 25 mm</a:t>
            </a:r>
            <a:r>
              <a:rPr lang="en-US" sz="2400" baseline="30000" dirty="0"/>
              <a:t>2 </a:t>
            </a:r>
            <a:r>
              <a:rPr lang="en-US" sz="2400" dirty="0"/>
              <a:t>in area (for example, 5x5 mm or 2.5x10 mm).</a:t>
            </a:r>
            <a:endParaRPr lang="en-US" baseline="30000" dirty="0"/>
          </a:p>
          <a:p>
            <a:endParaRPr lang="en-US" dirty="0"/>
          </a:p>
        </p:txBody>
      </p:sp>
      <p:sp>
        <p:nvSpPr>
          <p:cNvPr id="7" name="Content Placeholder 6">
            <a:extLst>
              <a:ext uri="{FF2B5EF4-FFF2-40B4-BE49-F238E27FC236}">
                <a16:creationId xmlns:a16="http://schemas.microsoft.com/office/drawing/2014/main" id="{6ADC7F4F-952D-4DEA-99B4-A8765F4634D0}"/>
              </a:ext>
            </a:extLst>
          </p:cNvPr>
          <p:cNvSpPr>
            <a:spLocks noGrp="1"/>
          </p:cNvSpPr>
          <p:nvPr>
            <p:ph sz="half" idx="2"/>
          </p:nvPr>
        </p:nvSpPr>
        <p:spPr>
          <a:xfrm>
            <a:off x="5166601" y="1703495"/>
            <a:ext cx="4567510" cy="4023360"/>
          </a:xfrm>
        </p:spPr>
        <p:txBody>
          <a:bodyPr>
            <a:normAutofit lnSpcReduction="10000"/>
          </a:bodyPr>
          <a:lstStyle/>
          <a:p>
            <a:pPr marL="114300" lvl="0" indent="-114300" defTabSz="457200">
              <a:lnSpc>
                <a:spcPct val="100000"/>
              </a:lnSpc>
              <a:spcBef>
                <a:spcPts val="200"/>
              </a:spcBef>
              <a:spcAft>
                <a:spcPts val="0"/>
              </a:spcAft>
              <a:buClrTx/>
              <a:buSzTx/>
              <a:buNone/>
            </a:pPr>
            <a:r>
              <a:rPr lang="en-US" sz="3200" b="1" dirty="0">
                <a:solidFill>
                  <a:srgbClr val="DB8631"/>
                </a:solidFill>
              </a:rPr>
              <a:t>Specimen Volume </a:t>
            </a:r>
            <a:r>
              <a:rPr lang="en-US" sz="3200" b="1" u="sng" dirty="0">
                <a:solidFill>
                  <a:srgbClr val="DB8631"/>
                </a:solidFill>
              </a:rPr>
              <a:t>&gt;</a:t>
            </a:r>
            <a:r>
              <a:rPr lang="en-US" sz="3200" b="1" dirty="0">
                <a:solidFill>
                  <a:srgbClr val="DB8631"/>
                </a:solidFill>
              </a:rPr>
              <a:t> 1 mm</a:t>
            </a:r>
            <a:r>
              <a:rPr lang="en-US" sz="3200" b="1" baseline="30000" dirty="0">
                <a:solidFill>
                  <a:srgbClr val="DB8631"/>
                </a:solidFill>
              </a:rPr>
              <a:t>3</a:t>
            </a:r>
          </a:p>
          <a:p>
            <a:pPr marL="114300" lvl="0" indent="-114300" defTabSz="457200">
              <a:lnSpc>
                <a:spcPct val="100000"/>
              </a:lnSpc>
              <a:spcBef>
                <a:spcPts val="200"/>
              </a:spcBef>
              <a:spcAft>
                <a:spcPts val="0"/>
              </a:spcAft>
              <a:buClrTx/>
              <a:buSzTx/>
              <a:buNone/>
            </a:pPr>
            <a:endParaRPr lang="en-US" sz="1200" b="1" dirty="0">
              <a:solidFill>
                <a:srgbClr val="DB8631"/>
              </a:solidFill>
            </a:endParaRPr>
          </a:p>
          <a:p>
            <a:pPr marL="0" lvl="0" indent="0" defTabSz="457200">
              <a:lnSpc>
                <a:spcPct val="100000"/>
              </a:lnSpc>
              <a:spcBef>
                <a:spcPts val="0"/>
              </a:spcBef>
              <a:spcAft>
                <a:spcPts val="0"/>
              </a:spcAft>
              <a:buClrTx/>
              <a:buSzTx/>
              <a:buNone/>
            </a:pPr>
            <a:r>
              <a:rPr lang="en-US" sz="2400" dirty="0"/>
              <a:t>The total volume (surface area x depth) of the block or stacked slides should be at least 1 mm</a:t>
            </a:r>
            <a:r>
              <a:rPr lang="en-US" sz="2400" baseline="30000" dirty="0"/>
              <a:t>3</a:t>
            </a:r>
            <a:r>
              <a:rPr lang="en-US" sz="2400" dirty="0"/>
              <a:t>.  If the surface area is 25 mm</a:t>
            </a:r>
            <a:r>
              <a:rPr lang="en-US" sz="2400" baseline="30000" dirty="0"/>
              <a:t>2</a:t>
            </a:r>
            <a:r>
              <a:rPr lang="en-US" sz="2400" dirty="0"/>
              <a:t> as recommended, </a:t>
            </a:r>
          </a:p>
          <a:p>
            <a:pPr marL="0" lvl="0" indent="0" defTabSz="457200">
              <a:lnSpc>
                <a:spcPct val="100000"/>
              </a:lnSpc>
              <a:spcBef>
                <a:spcPts val="0"/>
              </a:spcBef>
              <a:spcAft>
                <a:spcPts val="0"/>
              </a:spcAft>
              <a:buClrTx/>
              <a:buSzTx/>
              <a:buNone/>
            </a:pPr>
            <a:r>
              <a:rPr lang="en-US" sz="2400" dirty="0"/>
              <a:t>the depth should be at least 40 microns.  For this reason, a </a:t>
            </a:r>
          </a:p>
          <a:p>
            <a:pPr marL="0" lvl="0" indent="0" defTabSz="457200">
              <a:lnSpc>
                <a:spcPct val="100000"/>
              </a:lnSpc>
              <a:spcBef>
                <a:spcPts val="0"/>
              </a:spcBef>
              <a:spcAft>
                <a:spcPts val="0"/>
              </a:spcAft>
              <a:buClrTx/>
              <a:buSzTx/>
              <a:buNone/>
            </a:pPr>
            <a:r>
              <a:rPr lang="en-US" sz="2400" dirty="0"/>
              <a:t>minimum of 12 slides is required.  </a:t>
            </a:r>
          </a:p>
          <a:p>
            <a:pPr marL="0" lvl="0" indent="0" defTabSz="457200">
              <a:lnSpc>
                <a:spcPct val="100000"/>
              </a:lnSpc>
              <a:spcBef>
                <a:spcPts val="0"/>
              </a:spcBef>
              <a:spcAft>
                <a:spcPts val="0"/>
              </a:spcAft>
              <a:buClrTx/>
              <a:buSzTx/>
              <a:buNone/>
            </a:pPr>
            <a:r>
              <a:rPr lang="en-US" sz="2400" dirty="0"/>
              <a:t>In addition, the specimen must </a:t>
            </a:r>
          </a:p>
          <a:p>
            <a:pPr marL="0" lvl="0" indent="0" defTabSz="457200">
              <a:lnSpc>
                <a:spcPct val="100000"/>
              </a:lnSpc>
              <a:spcBef>
                <a:spcPts val="0"/>
              </a:spcBef>
              <a:spcAft>
                <a:spcPts val="0"/>
              </a:spcAft>
              <a:buClrTx/>
              <a:buSzTx/>
              <a:buNone/>
            </a:pPr>
            <a:r>
              <a:rPr lang="en-US" sz="2400" dirty="0"/>
              <a:t>contain a tumor volume &gt; 0.2 mm</a:t>
            </a:r>
            <a:r>
              <a:rPr lang="en-US" sz="2400" baseline="30000" dirty="0"/>
              <a:t>3</a:t>
            </a:r>
            <a:r>
              <a:rPr lang="en-US" sz="2400" dirty="0"/>
              <a:t>.</a:t>
            </a:r>
            <a:endParaRPr lang="en-US" dirty="0"/>
          </a:p>
        </p:txBody>
      </p:sp>
      <p:sp>
        <p:nvSpPr>
          <p:cNvPr id="4" name="Slide Number Placeholder 3">
            <a:extLst>
              <a:ext uri="{FF2B5EF4-FFF2-40B4-BE49-F238E27FC236}">
                <a16:creationId xmlns:a16="http://schemas.microsoft.com/office/drawing/2014/main" id="{92A33CFA-D42F-4AA1-AD5C-1700B0C6B14E}"/>
              </a:ext>
            </a:extLst>
          </p:cNvPr>
          <p:cNvSpPr>
            <a:spLocks noGrp="1"/>
          </p:cNvSpPr>
          <p:nvPr>
            <p:ph type="sldNum" sz="quarter" idx="12"/>
          </p:nvPr>
        </p:nvSpPr>
        <p:spPr/>
        <p:txBody>
          <a:bodyPr/>
          <a:lstStyle/>
          <a:p>
            <a:r>
              <a:rPr lang="en-US" dirty="0"/>
              <a:t>Slide </a:t>
            </a:r>
            <a:fld id="{629637A9-119A-49DA-BD12-AAC58B377D80}" type="slidenum">
              <a:rPr lang="en-US" smtClean="0"/>
              <a:pPr/>
              <a:t>28</a:t>
            </a:fld>
            <a:endParaRPr lang="en-US" dirty="0"/>
          </a:p>
        </p:txBody>
      </p:sp>
      <p:pic>
        <p:nvPicPr>
          <p:cNvPr id="8" name="Picture 7">
            <a:extLst>
              <a:ext uri="{FF2B5EF4-FFF2-40B4-BE49-F238E27FC236}">
                <a16:creationId xmlns:a16="http://schemas.microsoft.com/office/drawing/2014/main" id="{69C2773E-A16A-485B-AB2B-27E22E877746}"/>
              </a:ext>
            </a:extLst>
          </p:cNvPr>
          <p:cNvPicPr>
            <a:picLocks noChangeAspect="1"/>
          </p:cNvPicPr>
          <p:nvPr/>
        </p:nvPicPr>
        <p:blipFill>
          <a:blip r:embed="rId3">
            <a:clrChange>
              <a:clrFrom>
                <a:srgbClr val="FFFFFF"/>
              </a:clrFrom>
              <a:clrTo>
                <a:srgbClr val="FFFFFF">
                  <a:alpha val="0"/>
                </a:srgbClr>
              </a:clrTo>
            </a:clrChange>
          </a:blip>
          <a:stretch>
            <a:fillRect/>
          </a:stretch>
        </p:blipFill>
        <p:spPr>
          <a:xfrm rot="1191501">
            <a:off x="676333" y="3120872"/>
            <a:ext cx="3545842" cy="3628304"/>
          </a:xfrm>
          <a:prstGeom prst="rect">
            <a:avLst/>
          </a:prstGeom>
        </p:spPr>
      </p:pic>
    </p:spTree>
    <p:extLst>
      <p:ext uri="{BB962C8B-B14F-4D97-AF65-F5344CB8AC3E}">
        <p14:creationId xmlns:p14="http://schemas.microsoft.com/office/powerpoint/2010/main" val="4257122577"/>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3A789A5-B9A5-4636-8A02-9A3E7F82AA53}"/>
              </a:ext>
            </a:extLst>
          </p:cNvPr>
          <p:cNvSpPr>
            <a:spLocks noGrp="1"/>
          </p:cNvSpPr>
          <p:nvPr>
            <p:ph type="title"/>
          </p:nvPr>
        </p:nvSpPr>
        <p:spPr/>
        <p:txBody>
          <a:bodyPr/>
          <a:lstStyle/>
          <a:p>
            <a:r>
              <a:rPr lang="en-US" dirty="0">
                <a:solidFill>
                  <a:prstClr val="black">
                    <a:lumMod val="75000"/>
                    <a:lumOff val="25000"/>
                  </a:prstClr>
                </a:solidFill>
              </a:rPr>
              <a:t>For Best Results – Use These Specifications</a:t>
            </a:r>
            <a:endParaRPr lang="en-US" dirty="0"/>
          </a:p>
        </p:txBody>
      </p:sp>
      <p:sp>
        <p:nvSpPr>
          <p:cNvPr id="6" name="Content Placeholder 5">
            <a:extLst>
              <a:ext uri="{FF2B5EF4-FFF2-40B4-BE49-F238E27FC236}">
                <a16:creationId xmlns:a16="http://schemas.microsoft.com/office/drawing/2014/main" id="{B7BF3819-27E6-4CFF-BC2F-4E1DB695DA50}"/>
              </a:ext>
            </a:extLst>
          </p:cNvPr>
          <p:cNvSpPr>
            <a:spLocks noGrp="1"/>
          </p:cNvSpPr>
          <p:nvPr>
            <p:ph sz="half" idx="1"/>
          </p:nvPr>
        </p:nvSpPr>
        <p:spPr/>
        <p:txBody>
          <a:bodyPr/>
          <a:lstStyle/>
          <a:p>
            <a:pPr marL="114300" lvl="0" indent="-114300">
              <a:spcBef>
                <a:spcPts val="200"/>
              </a:spcBef>
              <a:buClr>
                <a:srgbClr val="DB8631">
                  <a:lumMod val="50000"/>
                </a:srgbClr>
              </a:buClr>
              <a:buNone/>
            </a:pPr>
            <a:r>
              <a:rPr lang="en-US" sz="3200" b="1" dirty="0">
                <a:solidFill>
                  <a:srgbClr val="DB8631"/>
                </a:solidFill>
              </a:rPr>
              <a:t>Nucleated Cellularity </a:t>
            </a:r>
            <a:r>
              <a:rPr lang="en-US" sz="3200" b="1" u="sng" dirty="0">
                <a:solidFill>
                  <a:srgbClr val="DB8631"/>
                </a:solidFill>
              </a:rPr>
              <a:t>&gt;</a:t>
            </a:r>
            <a:r>
              <a:rPr lang="en-US" sz="3200" b="1" dirty="0">
                <a:solidFill>
                  <a:srgbClr val="DB8631"/>
                </a:solidFill>
              </a:rPr>
              <a:t> 80%</a:t>
            </a:r>
            <a:endParaRPr lang="en-US" sz="3200" b="1" baseline="30000" dirty="0">
              <a:solidFill>
                <a:srgbClr val="DB8631"/>
              </a:solidFill>
            </a:endParaRPr>
          </a:p>
          <a:p>
            <a:pPr marL="114300" lvl="0" indent="-114300">
              <a:spcBef>
                <a:spcPts val="200"/>
              </a:spcBef>
              <a:buClr>
                <a:srgbClr val="DB8631">
                  <a:lumMod val="50000"/>
                </a:srgbClr>
              </a:buClr>
              <a:buNone/>
            </a:pPr>
            <a:endParaRPr lang="en-US" sz="1200" b="1" dirty="0">
              <a:solidFill>
                <a:srgbClr val="DB8631"/>
              </a:solidFill>
            </a:endParaRPr>
          </a:p>
          <a:p>
            <a:pPr marL="0" lvl="0" indent="0">
              <a:spcBef>
                <a:spcPts val="200"/>
              </a:spcBef>
              <a:buClr>
                <a:srgbClr val="DB8631">
                  <a:lumMod val="50000"/>
                </a:srgbClr>
              </a:buClr>
              <a:buNone/>
            </a:pPr>
            <a:r>
              <a:rPr lang="en-US" sz="2400" dirty="0"/>
              <a:t>Specimens containing less than 80% nucleated cells require greater total volume and may not be suitable to assay.  A total of 75,000 to 150,000 nucleated cells are recommended.</a:t>
            </a:r>
            <a:endParaRPr lang="en-US" baseline="30000" dirty="0"/>
          </a:p>
          <a:p>
            <a:endParaRPr lang="en-US" dirty="0"/>
          </a:p>
        </p:txBody>
      </p:sp>
      <p:sp>
        <p:nvSpPr>
          <p:cNvPr id="4" name="Slide Number Placeholder 3">
            <a:extLst>
              <a:ext uri="{FF2B5EF4-FFF2-40B4-BE49-F238E27FC236}">
                <a16:creationId xmlns:a16="http://schemas.microsoft.com/office/drawing/2014/main" id="{F069743D-6CA1-444C-BA0F-08557758A44D}"/>
              </a:ext>
            </a:extLst>
          </p:cNvPr>
          <p:cNvSpPr>
            <a:spLocks noGrp="1"/>
          </p:cNvSpPr>
          <p:nvPr>
            <p:ph type="sldNum" sz="quarter" idx="12"/>
          </p:nvPr>
        </p:nvSpPr>
        <p:spPr/>
        <p:txBody>
          <a:bodyPr/>
          <a:lstStyle/>
          <a:p>
            <a:r>
              <a:rPr lang="en-US" dirty="0"/>
              <a:t>Slide </a:t>
            </a:r>
            <a:fld id="{629637A9-119A-49DA-BD12-AAC58B377D80}" type="slidenum">
              <a:rPr lang="en-US" smtClean="0"/>
              <a:pPr/>
              <a:t>29</a:t>
            </a:fld>
            <a:endParaRPr lang="en-US" dirty="0"/>
          </a:p>
        </p:txBody>
      </p:sp>
      <p:pic>
        <p:nvPicPr>
          <p:cNvPr id="8" name="Picture 7" descr="LUNG.Slide4">
            <a:extLst>
              <a:ext uri="{FF2B5EF4-FFF2-40B4-BE49-F238E27FC236}">
                <a16:creationId xmlns:a16="http://schemas.microsoft.com/office/drawing/2014/main" id="{7C8E36C0-270F-4730-B717-E7475D595A76}"/>
              </a:ext>
            </a:extLst>
          </p:cNvPr>
          <p:cNvPicPr>
            <a:picLocks noGrp="1" noChangeAspect="1"/>
          </p:cNvPicPr>
          <p:nvPr isPhoto="1"/>
        </p:nvPicPr>
        <p:blipFill rotWithShape="1">
          <a:blip r:embed="rId2" cstate="print">
            <a:clrChange>
              <a:clrFrom>
                <a:srgbClr val="FFFFFF"/>
              </a:clrFrom>
              <a:clrTo>
                <a:srgbClr val="FFFFFF">
                  <a:alpha val="0"/>
                </a:srgbClr>
              </a:clrTo>
            </a:clrChange>
            <a:lum/>
            <a:extLst>
              <a:ext uri="{28A0092B-C50C-407E-A947-70E740481C1C}">
                <a14:useLocalDpi xmlns:a14="http://schemas.microsoft.com/office/drawing/2010/main" val="0"/>
              </a:ext>
            </a:extLst>
          </a:blip>
          <a:srcRect l="56108" t="28089" r="22250" b="43472"/>
          <a:stretch/>
        </p:blipFill>
        <p:spPr>
          <a:xfrm>
            <a:off x="6362700" y="1100262"/>
            <a:ext cx="5499100" cy="5419784"/>
          </a:xfrm>
          <a:prstGeom prst="rect">
            <a:avLst/>
          </a:prstGeom>
          <a:noFill/>
          <a:ln>
            <a:noFill/>
          </a:ln>
        </p:spPr>
      </p:pic>
    </p:spTree>
    <p:extLst>
      <p:ext uri="{BB962C8B-B14F-4D97-AF65-F5344CB8AC3E}">
        <p14:creationId xmlns:p14="http://schemas.microsoft.com/office/powerpoint/2010/main" val="389257196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16917-CAF0-4F62-82C9-269F5B370D64}"/>
              </a:ext>
            </a:extLst>
          </p:cNvPr>
          <p:cNvSpPr>
            <a:spLocks noGrp="1"/>
          </p:cNvSpPr>
          <p:nvPr>
            <p:ph type="ctrTitle"/>
          </p:nvPr>
        </p:nvSpPr>
        <p:spPr/>
        <p:txBody>
          <a:bodyPr/>
          <a:lstStyle/>
          <a:p>
            <a:r>
              <a:rPr lang="en-US" dirty="0"/>
              <a:t>Study </a:t>
            </a:r>
            <a:br>
              <a:rPr lang="en-US" dirty="0"/>
            </a:br>
            <a:r>
              <a:rPr lang="en-US" dirty="0"/>
              <a:t>Updates</a:t>
            </a:r>
          </a:p>
        </p:txBody>
      </p:sp>
      <p:sp>
        <p:nvSpPr>
          <p:cNvPr id="3" name="Text Placeholder 2">
            <a:extLst>
              <a:ext uri="{FF2B5EF4-FFF2-40B4-BE49-F238E27FC236}">
                <a16:creationId xmlns:a16="http://schemas.microsoft.com/office/drawing/2014/main" id="{7941D6D6-E42C-4CCE-A216-16E6CACE3823}"/>
              </a:ext>
            </a:extLst>
          </p:cNvPr>
          <p:cNvSpPr>
            <a:spLocks noGrp="1"/>
          </p:cNvSpPr>
          <p:nvPr>
            <p:ph type="subTitle" idx="1"/>
          </p:nvPr>
        </p:nvSpPr>
        <p:spPr>
          <a:xfrm>
            <a:off x="1100051" y="4455621"/>
            <a:ext cx="10058400" cy="1143000"/>
          </a:xfrm>
        </p:spPr>
        <p:txBody>
          <a:bodyPr>
            <a:normAutofit/>
          </a:bodyPr>
          <a:lstStyle/>
          <a:p>
            <a:r>
              <a:rPr lang="en-US" dirty="0"/>
              <a:t>Mary Redman, PhD</a:t>
            </a:r>
          </a:p>
          <a:p>
            <a:r>
              <a:rPr lang="en-US" dirty="0"/>
              <a:t>Lung-MAP Lead Statistician</a:t>
            </a:r>
          </a:p>
        </p:txBody>
      </p:sp>
      <p:sp>
        <p:nvSpPr>
          <p:cNvPr id="4" name="Slide Number Placeholder 3">
            <a:extLst>
              <a:ext uri="{FF2B5EF4-FFF2-40B4-BE49-F238E27FC236}">
                <a16:creationId xmlns:a16="http://schemas.microsoft.com/office/drawing/2014/main" id="{85DCE74D-8635-4B20-983A-46156CFD4BC0}"/>
              </a:ext>
            </a:extLst>
          </p:cNvPr>
          <p:cNvSpPr>
            <a:spLocks noGrp="1"/>
          </p:cNvSpPr>
          <p:nvPr>
            <p:ph type="sldNum" sz="quarter" idx="12"/>
          </p:nvPr>
        </p:nvSpPr>
        <p:spPr/>
        <p:txBody>
          <a:bodyPr/>
          <a:lstStyle/>
          <a:p>
            <a:r>
              <a:rPr lang="en-US"/>
              <a:t>Slide </a:t>
            </a:r>
            <a:fld id="{4FAB73BC-B049-4115-A692-8D63A059BFB8}" type="slidenum">
              <a:rPr lang="en-US" smtClean="0"/>
              <a:pPr/>
              <a:t>3</a:t>
            </a:fld>
            <a:endParaRPr lang="en-US" dirty="0"/>
          </a:p>
        </p:txBody>
      </p:sp>
      <p:grpSp>
        <p:nvGrpSpPr>
          <p:cNvPr id="5" name="Group 4">
            <a:extLst>
              <a:ext uri="{FF2B5EF4-FFF2-40B4-BE49-F238E27FC236}">
                <a16:creationId xmlns:a16="http://schemas.microsoft.com/office/drawing/2014/main" id="{67913C55-8DB3-4989-B7F4-617927567872}"/>
              </a:ext>
            </a:extLst>
          </p:cNvPr>
          <p:cNvGrpSpPr/>
          <p:nvPr/>
        </p:nvGrpSpPr>
        <p:grpSpPr>
          <a:xfrm>
            <a:off x="5741691" y="554365"/>
            <a:ext cx="6450309" cy="5544683"/>
            <a:chOff x="4186476" y="106679"/>
            <a:chExt cx="8128000" cy="6632323"/>
          </a:xfrm>
        </p:grpSpPr>
        <p:graphicFrame>
          <p:nvGraphicFramePr>
            <p:cNvPr id="6" name="Diagram 5">
              <a:extLst>
                <a:ext uri="{FF2B5EF4-FFF2-40B4-BE49-F238E27FC236}">
                  <a16:creationId xmlns:a16="http://schemas.microsoft.com/office/drawing/2014/main" id="{E27AF5BC-D8F9-4D10-9077-2FEC13918B3D}"/>
                </a:ext>
              </a:extLst>
            </p:cNvPr>
            <p:cNvGraphicFramePr/>
            <p:nvPr>
              <p:extLst>
                <p:ext uri="{D42A27DB-BD31-4B8C-83A1-F6EECF244321}">
                  <p14:modId xmlns:p14="http://schemas.microsoft.com/office/powerpoint/2010/main" val="531723089"/>
                </p:ext>
              </p:extLst>
            </p:nvPr>
          </p:nvGraphicFramePr>
          <p:xfrm>
            <a:off x="4186476" y="713506"/>
            <a:ext cx="8128000" cy="5418666"/>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Donut 5">
              <a:extLst>
                <a:ext uri="{FF2B5EF4-FFF2-40B4-BE49-F238E27FC236}">
                  <a16:creationId xmlns:a16="http://schemas.microsoft.com/office/drawing/2014/main" id="{A6F9CBE1-94DC-4611-87B2-EBC1B25C6CAF}"/>
                </a:ext>
              </a:extLst>
            </p:cNvPr>
            <p:cNvSpPr/>
            <p:nvPr/>
          </p:nvSpPr>
          <p:spPr>
            <a:xfrm>
              <a:off x="4682646" y="106679"/>
              <a:ext cx="6991611" cy="6632323"/>
            </a:xfrm>
            <a:prstGeom prst="donut">
              <a:avLst>
                <a:gd name="adj" fmla="val 2736"/>
              </a:avLst>
            </a:prstGeom>
            <a:solidFill>
              <a:srgbClr val="92D050"/>
            </a:solidFill>
            <a:ln/>
          </p:spPr>
          <p:style>
            <a:lnRef idx="3">
              <a:schemeClr val="lt1"/>
            </a:lnRef>
            <a:fillRef idx="1">
              <a:schemeClr val="accent2"/>
            </a:fillRef>
            <a:effectRef idx="1">
              <a:schemeClr val="accent2"/>
            </a:effectRef>
            <a:fontRef idx="minor">
              <a:schemeClr val="lt1"/>
            </a:fontRef>
          </p:style>
          <p:txBody>
            <a:bodyPr rtlCol="0" anchor="ctr"/>
            <a:lstStyle/>
            <a:p>
              <a:pPr algn="ctr" fontAlgn="base">
                <a:spcBef>
                  <a:spcPct val="0"/>
                </a:spcBef>
                <a:spcAft>
                  <a:spcPct val="0"/>
                </a:spcAft>
              </a:pPr>
              <a:endParaRPr lang="en-US">
                <a:solidFill>
                  <a:srgbClr val="FFFFFF"/>
                </a:solidFill>
              </a:endParaRPr>
            </a:p>
          </p:txBody>
        </p:sp>
        <p:pic>
          <p:nvPicPr>
            <p:cNvPr id="8" name="Picture 7">
              <a:extLst>
                <a:ext uri="{FF2B5EF4-FFF2-40B4-BE49-F238E27FC236}">
                  <a16:creationId xmlns:a16="http://schemas.microsoft.com/office/drawing/2014/main" id="{ADD7E9E1-D66E-40DA-8469-0187ADBCF55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0606631" y="4511510"/>
              <a:ext cx="1103151" cy="825629"/>
            </a:xfrm>
            <a:prstGeom prst="rect">
              <a:avLst/>
            </a:prstGeom>
          </p:spPr>
        </p:pic>
        <p:pic>
          <p:nvPicPr>
            <p:cNvPr id="9" name="Picture 8">
              <a:extLst>
                <a:ext uri="{FF2B5EF4-FFF2-40B4-BE49-F238E27FC236}">
                  <a16:creationId xmlns:a16="http://schemas.microsoft.com/office/drawing/2014/main" id="{EB01E266-27E5-46A7-BCEF-76751531BAF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9759105" y="909742"/>
              <a:ext cx="1541944" cy="655013"/>
            </a:xfrm>
            <a:prstGeom prst="rect">
              <a:avLst/>
            </a:prstGeom>
          </p:spPr>
        </p:pic>
        <p:pic>
          <p:nvPicPr>
            <p:cNvPr id="10" name="Picture 9" descr="C:\Users\dgandara\Desktop\Logos\fdalogodhhs.jpg">
              <a:extLst>
                <a:ext uri="{FF2B5EF4-FFF2-40B4-BE49-F238E27FC236}">
                  <a16:creationId xmlns:a16="http://schemas.microsoft.com/office/drawing/2014/main" id="{3A2818AC-2422-49FB-A18C-F6D3FE50A429}"/>
                </a:ext>
              </a:extLst>
            </p:cNvPr>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186477" y="4511510"/>
              <a:ext cx="1620445" cy="776222"/>
            </a:xfrm>
            <a:prstGeom prst="rect">
              <a:avLst/>
            </a:prstGeom>
            <a:noFill/>
            <a:extLst>
              <a:ext uri="{909E8E84-426E-40DD-AFC4-6F175D3DCCD1}">
                <a14:hiddenFill xmlns:a14="http://schemas.microsoft.com/office/drawing/2010/main">
                  <a:solidFill>
                    <a:srgbClr val="FFFFFF"/>
                  </a:solidFill>
                </a14:hiddenFill>
              </a:ext>
            </a:extLst>
          </p:spPr>
        </p:pic>
        <p:sp>
          <p:nvSpPr>
            <p:cNvPr id="11" name="Oval 10">
              <a:extLst>
                <a:ext uri="{FF2B5EF4-FFF2-40B4-BE49-F238E27FC236}">
                  <a16:creationId xmlns:a16="http://schemas.microsoft.com/office/drawing/2014/main" id="{D683E8B9-B4CF-47D5-8997-87EA81DD8BB1}"/>
                </a:ext>
              </a:extLst>
            </p:cNvPr>
            <p:cNvSpPr/>
            <p:nvPr/>
          </p:nvSpPr>
          <p:spPr>
            <a:xfrm>
              <a:off x="7090656" y="2596931"/>
              <a:ext cx="2319641" cy="1651819"/>
            </a:xfrm>
            <a:prstGeom prst="ellipse">
              <a:avLst/>
            </a:prstGeom>
            <a:solidFill>
              <a:srgbClr val="00B050"/>
            </a:solidFill>
            <a:ln>
              <a:noFill/>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2000" b="1" dirty="0"/>
                <a:t>Lung-MAP Master Protocol</a:t>
              </a:r>
            </a:p>
          </p:txBody>
        </p:sp>
        <p:pic>
          <p:nvPicPr>
            <p:cNvPr id="12" name="Picture 2" descr="NCTN Horizontal Badge">
              <a:extLst>
                <a:ext uri="{FF2B5EF4-FFF2-40B4-BE49-F238E27FC236}">
                  <a16:creationId xmlns:a16="http://schemas.microsoft.com/office/drawing/2014/main" id="{C44E5C1C-E9F6-4D79-892D-0321A141E128}"/>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514936" y="909996"/>
              <a:ext cx="1919117" cy="654759"/>
            </a:xfrm>
            <a:prstGeom prst="rect">
              <a:avLst/>
            </a:prstGeom>
            <a:noFill/>
            <a:extLst>
              <a:ext uri="{909E8E84-426E-40DD-AFC4-6F175D3DCCD1}">
                <a14:hiddenFill xmlns:a14="http://schemas.microsoft.com/office/drawing/2010/main">
                  <a:solidFill>
                    <a:srgbClr val="FFFFFF"/>
                  </a:solidFill>
                </a14:hiddenFill>
              </a:ext>
            </a:extLst>
          </p:spPr>
        </p:pic>
      </p:grpSp>
      <p:pic>
        <p:nvPicPr>
          <p:cNvPr id="13" name="Picture 3">
            <a:extLst>
              <a:ext uri="{FF2B5EF4-FFF2-40B4-BE49-F238E27FC236}">
                <a16:creationId xmlns:a16="http://schemas.microsoft.com/office/drawing/2014/main" id="{C9389C5E-E547-488E-ADEC-6EE7DAAA162E}"/>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8156636" y="674949"/>
            <a:ext cx="1620418" cy="2844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13">
            <a:extLst>
              <a:ext uri="{FF2B5EF4-FFF2-40B4-BE49-F238E27FC236}">
                <a16:creationId xmlns:a16="http://schemas.microsoft.com/office/drawing/2014/main" id="{16D62825-A613-4372-8921-B79AF62442B3}"/>
              </a:ext>
            </a:extLst>
          </p:cNvPr>
          <p:cNvPicPr>
            <a:picLocks noChangeAspect="1"/>
          </p:cNvPicPr>
          <p:nvPr/>
        </p:nvPicPr>
        <p:blipFill rotWithShape="1">
          <a:blip r:embed="rId13">
            <a:clrChange>
              <a:clrFrom>
                <a:srgbClr val="FEFEFE"/>
              </a:clrFrom>
              <a:clrTo>
                <a:srgbClr val="FEFEFE">
                  <a:alpha val="0"/>
                </a:srgbClr>
              </a:clrTo>
            </a:clrChange>
          </a:blip>
          <a:srcRect t="34113" b="21447"/>
          <a:stretch/>
        </p:blipFill>
        <p:spPr>
          <a:xfrm>
            <a:off x="3524692" y="6346153"/>
            <a:ext cx="5142617" cy="525291"/>
          </a:xfrm>
          <a:prstGeom prst="rect">
            <a:avLst/>
          </a:prstGeom>
        </p:spPr>
      </p:pic>
    </p:spTree>
    <p:extLst>
      <p:ext uri="{BB962C8B-B14F-4D97-AF65-F5344CB8AC3E}">
        <p14:creationId xmlns:p14="http://schemas.microsoft.com/office/powerpoint/2010/main" val="93928580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ECDB58-6312-4D26-A819-BA5963EE3A32}"/>
              </a:ext>
            </a:extLst>
          </p:cNvPr>
          <p:cNvSpPr>
            <a:spLocks noGrp="1"/>
          </p:cNvSpPr>
          <p:nvPr>
            <p:ph type="title"/>
          </p:nvPr>
        </p:nvSpPr>
        <p:spPr/>
        <p:txBody>
          <a:bodyPr/>
          <a:lstStyle/>
          <a:p>
            <a:r>
              <a:rPr lang="en-US" dirty="0"/>
              <a:t>Tissue Is The Issue</a:t>
            </a:r>
          </a:p>
        </p:txBody>
      </p:sp>
      <p:sp>
        <p:nvSpPr>
          <p:cNvPr id="3" name="Content Placeholder 2">
            <a:extLst>
              <a:ext uri="{FF2B5EF4-FFF2-40B4-BE49-F238E27FC236}">
                <a16:creationId xmlns:a16="http://schemas.microsoft.com/office/drawing/2014/main" id="{95D6B9CB-E19B-434A-B635-76245C1B7C53}"/>
              </a:ext>
            </a:extLst>
          </p:cNvPr>
          <p:cNvSpPr>
            <a:spLocks noGrp="1"/>
          </p:cNvSpPr>
          <p:nvPr>
            <p:ph idx="1"/>
          </p:nvPr>
        </p:nvSpPr>
        <p:spPr>
          <a:xfrm>
            <a:off x="609600" y="1579418"/>
            <a:ext cx="10546080" cy="4289676"/>
          </a:xfrm>
        </p:spPr>
        <p:txBody>
          <a:bodyPr>
            <a:normAutofit fontScale="62500" lnSpcReduction="20000"/>
          </a:bodyPr>
          <a:lstStyle/>
          <a:p>
            <a:pPr marL="0" lvl="0" indent="0" defTabSz="457200">
              <a:lnSpc>
                <a:spcPct val="100000"/>
              </a:lnSpc>
              <a:spcBef>
                <a:spcPts val="0"/>
              </a:spcBef>
              <a:spcAft>
                <a:spcPts val="0"/>
              </a:spcAft>
              <a:buClr>
                <a:srgbClr val="DB8631">
                  <a:lumMod val="50000"/>
                </a:srgbClr>
              </a:buClr>
              <a:buSzTx/>
              <a:buNone/>
            </a:pPr>
            <a:r>
              <a:rPr lang="en-US" sz="3500" b="1" dirty="0"/>
              <a:t>13.5% of initial tissue submissions on S1400 were determined to be inadequate:</a:t>
            </a:r>
          </a:p>
          <a:p>
            <a:pPr lvl="0">
              <a:lnSpc>
                <a:spcPct val="120000"/>
              </a:lnSpc>
            </a:pPr>
            <a:r>
              <a:rPr lang="en-US" sz="3200" dirty="0"/>
              <a:t>51%	Tumor insufficient for analysis</a:t>
            </a:r>
          </a:p>
          <a:p>
            <a:pPr lvl="0">
              <a:lnSpc>
                <a:spcPct val="120000"/>
              </a:lnSpc>
            </a:pPr>
            <a:r>
              <a:rPr lang="en-US" sz="3200" dirty="0"/>
              <a:t>41%	Less than 20% tumor cells</a:t>
            </a:r>
          </a:p>
          <a:p>
            <a:pPr lvl="0">
              <a:lnSpc>
                <a:spcPct val="120000"/>
              </a:lnSpc>
            </a:pPr>
            <a:r>
              <a:rPr lang="en-US" sz="3200" dirty="0"/>
              <a:t>27%	Insufficient DNA</a:t>
            </a:r>
          </a:p>
          <a:p>
            <a:pPr lvl="0">
              <a:lnSpc>
                <a:spcPct val="120000"/>
              </a:lnSpc>
            </a:pPr>
            <a:r>
              <a:rPr lang="en-US" sz="3200" dirty="0"/>
              <a:t>12%	Insufficient tumor size</a:t>
            </a:r>
          </a:p>
          <a:p>
            <a:pPr lvl="0">
              <a:lnSpc>
                <a:spcPct val="120000"/>
              </a:lnSpc>
            </a:pPr>
            <a:r>
              <a:rPr lang="en-US" sz="3200" dirty="0"/>
              <a:t>12%	Failed sequencing</a:t>
            </a:r>
          </a:p>
          <a:p>
            <a:pPr lvl="0">
              <a:lnSpc>
                <a:spcPct val="120000"/>
              </a:lnSpc>
            </a:pPr>
            <a:r>
              <a:rPr lang="en-US" sz="3200" dirty="0"/>
              <a:t>10%	Other Reasons</a:t>
            </a:r>
          </a:p>
          <a:p>
            <a:pPr lvl="0">
              <a:lnSpc>
                <a:spcPct val="120000"/>
              </a:lnSpc>
            </a:pPr>
            <a:r>
              <a:rPr lang="en-US" sz="3200" dirty="0"/>
              <a:t>2%	Insufficient tumor cellularity</a:t>
            </a:r>
          </a:p>
          <a:p>
            <a:pPr marL="0" lvl="0" indent="0" defTabSz="457200">
              <a:lnSpc>
                <a:spcPct val="100000"/>
              </a:lnSpc>
              <a:spcBef>
                <a:spcPts val="0"/>
              </a:spcBef>
              <a:spcAft>
                <a:spcPts val="0"/>
              </a:spcAft>
              <a:buClr>
                <a:srgbClr val="DB8631">
                  <a:lumMod val="50000"/>
                </a:srgbClr>
              </a:buClr>
              <a:buSzTx/>
              <a:buNone/>
            </a:pPr>
            <a:endParaRPr lang="en-US" sz="3200" dirty="0"/>
          </a:p>
          <a:p>
            <a:pPr marL="0" lvl="0" indent="0" defTabSz="457200">
              <a:lnSpc>
                <a:spcPct val="100000"/>
              </a:lnSpc>
              <a:spcBef>
                <a:spcPts val="0"/>
              </a:spcBef>
              <a:spcAft>
                <a:spcPts val="0"/>
              </a:spcAft>
              <a:buClrTx/>
              <a:buSzTx/>
              <a:buNone/>
            </a:pPr>
            <a:r>
              <a:rPr lang="en-US" sz="3500" dirty="0"/>
              <a:t> (Note: a sample could have multiple reasons for inadequacy.) </a:t>
            </a:r>
          </a:p>
          <a:p>
            <a:endParaRPr lang="en-US" dirty="0"/>
          </a:p>
        </p:txBody>
      </p:sp>
      <p:sp>
        <p:nvSpPr>
          <p:cNvPr id="4" name="Slide Number Placeholder 3">
            <a:extLst>
              <a:ext uri="{FF2B5EF4-FFF2-40B4-BE49-F238E27FC236}">
                <a16:creationId xmlns:a16="http://schemas.microsoft.com/office/drawing/2014/main" id="{D1C5BB7D-FE21-4392-978E-B920CCDE258A}"/>
              </a:ext>
            </a:extLst>
          </p:cNvPr>
          <p:cNvSpPr>
            <a:spLocks noGrp="1"/>
          </p:cNvSpPr>
          <p:nvPr>
            <p:ph type="sldNum" sz="quarter" idx="12"/>
          </p:nvPr>
        </p:nvSpPr>
        <p:spPr/>
        <p:txBody>
          <a:bodyPr/>
          <a:lstStyle/>
          <a:p>
            <a:r>
              <a:rPr lang="en-US" dirty="0"/>
              <a:t>Slide </a:t>
            </a:r>
            <a:fld id="{629637A9-119A-49DA-BD12-AAC58B377D80}" type="slidenum">
              <a:rPr lang="en-US" smtClean="0"/>
              <a:pPr/>
              <a:t>30</a:t>
            </a:fld>
            <a:endParaRPr lang="en-US" dirty="0"/>
          </a:p>
        </p:txBody>
      </p:sp>
      <p:graphicFrame>
        <p:nvGraphicFramePr>
          <p:cNvPr id="6" name="Chart 5">
            <a:extLst>
              <a:ext uri="{FF2B5EF4-FFF2-40B4-BE49-F238E27FC236}">
                <a16:creationId xmlns:a16="http://schemas.microsoft.com/office/drawing/2014/main" id="{5EAFFAB5-C41D-45A6-BC37-40084AA330AB}"/>
              </a:ext>
            </a:extLst>
          </p:cNvPr>
          <p:cNvGraphicFramePr>
            <a:graphicFrameLocks/>
          </p:cNvGraphicFramePr>
          <p:nvPr>
            <p:extLst>
              <p:ext uri="{D42A27DB-BD31-4B8C-83A1-F6EECF244321}">
                <p14:modId xmlns:p14="http://schemas.microsoft.com/office/powerpoint/2010/main" val="1508946631"/>
              </p:ext>
            </p:extLst>
          </p:nvPr>
        </p:nvGraphicFramePr>
        <p:xfrm>
          <a:off x="6692900" y="1648962"/>
          <a:ext cx="5016499" cy="465433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88683720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7B6ED7-342A-42A3-8E81-11642D6E6403}"/>
              </a:ext>
            </a:extLst>
          </p:cNvPr>
          <p:cNvSpPr>
            <a:spLocks noGrp="1"/>
          </p:cNvSpPr>
          <p:nvPr>
            <p:ph type="title"/>
          </p:nvPr>
        </p:nvSpPr>
        <p:spPr/>
        <p:txBody>
          <a:bodyPr/>
          <a:lstStyle/>
          <a:p>
            <a:r>
              <a:rPr lang="en-US" dirty="0"/>
              <a:t>Lung-MAP Tissue Logistics</a:t>
            </a:r>
          </a:p>
        </p:txBody>
      </p:sp>
      <p:sp>
        <p:nvSpPr>
          <p:cNvPr id="4" name="Slide Number Placeholder 3">
            <a:extLst>
              <a:ext uri="{FF2B5EF4-FFF2-40B4-BE49-F238E27FC236}">
                <a16:creationId xmlns:a16="http://schemas.microsoft.com/office/drawing/2014/main" id="{FCA2F8BD-D24E-4189-80D6-8523A21ABCA3}"/>
              </a:ext>
            </a:extLst>
          </p:cNvPr>
          <p:cNvSpPr>
            <a:spLocks noGrp="1"/>
          </p:cNvSpPr>
          <p:nvPr>
            <p:ph type="sldNum" sz="quarter" idx="12"/>
          </p:nvPr>
        </p:nvSpPr>
        <p:spPr/>
        <p:txBody>
          <a:bodyPr/>
          <a:lstStyle/>
          <a:p>
            <a:r>
              <a:rPr lang="en-US" dirty="0"/>
              <a:t>Slide </a:t>
            </a:r>
            <a:fld id="{629637A9-119A-49DA-BD12-AAC58B377D80}" type="slidenum">
              <a:rPr lang="en-US" smtClean="0"/>
              <a:pPr/>
              <a:t>31</a:t>
            </a:fld>
            <a:endParaRPr lang="en-US" dirty="0"/>
          </a:p>
        </p:txBody>
      </p:sp>
      <p:sp>
        <p:nvSpPr>
          <p:cNvPr id="5" name="Rectangle: Rounded Corners 4">
            <a:extLst>
              <a:ext uri="{FF2B5EF4-FFF2-40B4-BE49-F238E27FC236}">
                <a16:creationId xmlns:a16="http://schemas.microsoft.com/office/drawing/2014/main" id="{53B69239-DEBF-4AA1-BF6F-FBA211E13665}"/>
              </a:ext>
            </a:extLst>
          </p:cNvPr>
          <p:cNvSpPr/>
          <p:nvPr/>
        </p:nvSpPr>
        <p:spPr>
          <a:xfrm>
            <a:off x="4504266" y="1563268"/>
            <a:ext cx="6651413" cy="1456386"/>
          </a:xfrm>
          <a:prstGeom prst="roundRect">
            <a:avLst/>
          </a:prstGeom>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rPr>
              <a:t>Patients must have an adequate tissue specimen confirmed by the local pathologist on the </a:t>
            </a:r>
          </a:p>
          <a:p>
            <a:pPr algn="ctr"/>
            <a:r>
              <a:rPr lang="en-US" sz="2000" b="1" u="sng" dirty="0">
                <a:solidFill>
                  <a:srgbClr val="0070C0"/>
                </a:solidFill>
              </a:rPr>
              <a:t>LUNGMAP</a:t>
            </a:r>
            <a:r>
              <a:rPr lang="en-US" sz="2000" b="1" dirty="0">
                <a:solidFill>
                  <a:srgbClr val="0070C0"/>
                </a:solidFill>
              </a:rPr>
              <a:t> Local Pathology Review Form</a:t>
            </a:r>
          </a:p>
        </p:txBody>
      </p:sp>
      <p:sp>
        <p:nvSpPr>
          <p:cNvPr id="6" name="Rectangle: Rounded Corners 5">
            <a:extLst>
              <a:ext uri="{FF2B5EF4-FFF2-40B4-BE49-F238E27FC236}">
                <a16:creationId xmlns:a16="http://schemas.microsoft.com/office/drawing/2014/main" id="{E1499078-1606-4C8B-96FB-F306359D3E14}"/>
              </a:ext>
            </a:extLst>
          </p:cNvPr>
          <p:cNvSpPr/>
          <p:nvPr/>
        </p:nvSpPr>
        <p:spPr>
          <a:xfrm>
            <a:off x="5308608" y="3429000"/>
            <a:ext cx="5130783" cy="778934"/>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rPr>
              <a:t>Register to </a:t>
            </a:r>
            <a:r>
              <a:rPr lang="en-US" sz="2000" b="1" u="sng" dirty="0">
                <a:solidFill>
                  <a:schemeClr val="tx1">
                    <a:lumMod val="75000"/>
                    <a:lumOff val="25000"/>
                  </a:schemeClr>
                </a:solidFill>
              </a:rPr>
              <a:t>LUNGMAP</a:t>
            </a:r>
            <a:r>
              <a:rPr lang="en-US" sz="2000" dirty="0">
                <a:solidFill>
                  <a:schemeClr val="tx1">
                    <a:lumMod val="75000"/>
                    <a:lumOff val="25000"/>
                  </a:schemeClr>
                </a:solidFill>
              </a:rPr>
              <a:t> Step 1 in OPEN</a:t>
            </a:r>
          </a:p>
        </p:txBody>
      </p:sp>
      <p:sp>
        <p:nvSpPr>
          <p:cNvPr id="7" name="Rectangle: Rounded Corners 6">
            <a:extLst>
              <a:ext uri="{FF2B5EF4-FFF2-40B4-BE49-F238E27FC236}">
                <a16:creationId xmlns:a16="http://schemas.microsoft.com/office/drawing/2014/main" id="{FA212625-36F9-4D63-A62A-6F2952048C8B}"/>
              </a:ext>
            </a:extLst>
          </p:cNvPr>
          <p:cNvSpPr/>
          <p:nvPr/>
        </p:nvSpPr>
        <p:spPr>
          <a:xfrm>
            <a:off x="5528739" y="4657040"/>
            <a:ext cx="4690519" cy="778934"/>
          </a:xfrm>
          <a:prstGeom prst="roundRect">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75000"/>
                    <a:lumOff val="25000"/>
                  </a:schemeClr>
                </a:solidFill>
              </a:rPr>
              <a:t>Submit tissue to FMI within 5 calendar days after </a:t>
            </a:r>
            <a:r>
              <a:rPr lang="en-US" sz="2000" b="1" u="sng" dirty="0">
                <a:solidFill>
                  <a:schemeClr val="tx1">
                    <a:lumMod val="75000"/>
                    <a:lumOff val="25000"/>
                  </a:schemeClr>
                </a:solidFill>
              </a:rPr>
              <a:t>LUNGMAP</a:t>
            </a:r>
            <a:r>
              <a:rPr lang="en-US" sz="2000" dirty="0">
                <a:solidFill>
                  <a:schemeClr val="tx1">
                    <a:lumMod val="75000"/>
                    <a:lumOff val="25000"/>
                  </a:schemeClr>
                </a:solidFill>
              </a:rPr>
              <a:t> Step 1 registration</a:t>
            </a:r>
          </a:p>
        </p:txBody>
      </p:sp>
      <p:pic>
        <p:nvPicPr>
          <p:cNvPr id="8" name="Content Placeholder 7">
            <a:extLst>
              <a:ext uri="{FF2B5EF4-FFF2-40B4-BE49-F238E27FC236}">
                <a16:creationId xmlns:a16="http://schemas.microsoft.com/office/drawing/2014/main" id="{133D2867-2BA3-4D06-B0D1-C0E53925C47B}"/>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609600" y="1563268"/>
            <a:ext cx="3685310" cy="4561198"/>
          </a:xfrm>
          <a:prstGeom prst="rect">
            <a:avLst/>
          </a:prstGeom>
          <a:noFill/>
          <a:ln>
            <a:noFill/>
          </a:ln>
        </p:spPr>
      </p:pic>
      <p:cxnSp>
        <p:nvCxnSpPr>
          <p:cNvPr id="11" name="Straight Arrow Connector 10">
            <a:extLst>
              <a:ext uri="{FF2B5EF4-FFF2-40B4-BE49-F238E27FC236}">
                <a16:creationId xmlns:a16="http://schemas.microsoft.com/office/drawing/2014/main" id="{0F9BE8AB-734C-4190-BDF7-C7EE06C42EB8}"/>
              </a:ext>
            </a:extLst>
          </p:cNvPr>
          <p:cNvCxnSpPr/>
          <p:nvPr/>
        </p:nvCxnSpPr>
        <p:spPr>
          <a:xfrm>
            <a:off x="7840133" y="4227814"/>
            <a:ext cx="0" cy="4292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12" name="Straight Arrow Connector 11">
            <a:extLst>
              <a:ext uri="{FF2B5EF4-FFF2-40B4-BE49-F238E27FC236}">
                <a16:creationId xmlns:a16="http://schemas.microsoft.com/office/drawing/2014/main" id="{D73DC240-BD63-4B40-9580-FE1076F99EAC}"/>
              </a:ext>
            </a:extLst>
          </p:cNvPr>
          <p:cNvCxnSpPr/>
          <p:nvPr/>
        </p:nvCxnSpPr>
        <p:spPr>
          <a:xfrm>
            <a:off x="7874000" y="3019654"/>
            <a:ext cx="0" cy="429226"/>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13" name="TextBox 12">
            <a:extLst>
              <a:ext uri="{FF2B5EF4-FFF2-40B4-BE49-F238E27FC236}">
                <a16:creationId xmlns:a16="http://schemas.microsoft.com/office/drawing/2014/main" id="{C997EA96-E93B-42DC-B9E7-886340B923C7}"/>
              </a:ext>
            </a:extLst>
          </p:cNvPr>
          <p:cNvSpPr txBox="1"/>
          <p:nvPr/>
        </p:nvSpPr>
        <p:spPr>
          <a:xfrm>
            <a:off x="7078133" y="5561914"/>
            <a:ext cx="4961467" cy="646331"/>
          </a:xfrm>
          <a:prstGeom prst="rect">
            <a:avLst/>
          </a:prstGeom>
          <a:noFill/>
        </p:spPr>
        <p:txBody>
          <a:bodyPr wrap="square" rtlCol="0">
            <a:spAutoFit/>
          </a:bodyPr>
          <a:lstStyle/>
          <a:p>
            <a:r>
              <a:rPr lang="en-US" dirty="0"/>
              <a:t>Note – Reimbursement is provided if a fresh biopsy is needed to obtain adequate tissue.</a:t>
            </a:r>
          </a:p>
        </p:txBody>
      </p:sp>
    </p:spTree>
    <p:extLst>
      <p:ext uri="{BB962C8B-B14F-4D97-AF65-F5344CB8AC3E}">
        <p14:creationId xmlns:p14="http://schemas.microsoft.com/office/powerpoint/2010/main" val="31596266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1C7022-48F3-4A0C-937C-94868FC94E1A}"/>
              </a:ext>
            </a:extLst>
          </p:cNvPr>
          <p:cNvSpPr>
            <a:spLocks noGrp="1"/>
          </p:cNvSpPr>
          <p:nvPr>
            <p:ph type="title"/>
          </p:nvPr>
        </p:nvSpPr>
        <p:spPr/>
        <p:txBody>
          <a:bodyPr/>
          <a:lstStyle/>
          <a:p>
            <a:r>
              <a:rPr lang="en-US" dirty="0"/>
              <a:t>Tissue Specs Sheet</a:t>
            </a:r>
          </a:p>
        </p:txBody>
      </p:sp>
      <p:sp>
        <p:nvSpPr>
          <p:cNvPr id="3" name="Content Placeholder 2">
            <a:extLst>
              <a:ext uri="{FF2B5EF4-FFF2-40B4-BE49-F238E27FC236}">
                <a16:creationId xmlns:a16="http://schemas.microsoft.com/office/drawing/2014/main" id="{3D2E0C96-971E-449A-BCE2-FB4B0B70CF33}"/>
              </a:ext>
            </a:extLst>
          </p:cNvPr>
          <p:cNvSpPr>
            <a:spLocks noGrp="1"/>
          </p:cNvSpPr>
          <p:nvPr>
            <p:ph idx="1"/>
          </p:nvPr>
        </p:nvSpPr>
        <p:spPr/>
        <p:txBody>
          <a:bodyPr>
            <a:normAutofit/>
          </a:bodyPr>
          <a:lstStyle/>
          <a:p>
            <a:r>
              <a:rPr lang="en-US" sz="2200" dirty="0"/>
              <a:t>Please refer to our Tissue Specification Sheet </a:t>
            </a:r>
          </a:p>
          <a:p>
            <a:r>
              <a:rPr lang="en-US" sz="2200" dirty="0"/>
              <a:t>This sheet can be provided to your pathology</a:t>
            </a:r>
          </a:p>
          <a:p>
            <a:pPr marL="0" indent="0">
              <a:buNone/>
            </a:pPr>
            <a:r>
              <a:rPr lang="en-US" sz="2200" dirty="0"/>
              <a:t>department as a reference when requesting</a:t>
            </a:r>
          </a:p>
          <a:p>
            <a:pPr marL="0" indent="0">
              <a:buNone/>
            </a:pPr>
            <a:r>
              <a:rPr lang="en-US" sz="2200" dirty="0"/>
              <a:t>tissue for the study</a:t>
            </a:r>
          </a:p>
          <a:p>
            <a:r>
              <a:rPr lang="en-US" sz="2200" dirty="0"/>
              <a:t>Available on the CTSU website</a:t>
            </a:r>
          </a:p>
        </p:txBody>
      </p:sp>
      <p:sp>
        <p:nvSpPr>
          <p:cNvPr id="4" name="Slide Number Placeholder 3">
            <a:extLst>
              <a:ext uri="{FF2B5EF4-FFF2-40B4-BE49-F238E27FC236}">
                <a16:creationId xmlns:a16="http://schemas.microsoft.com/office/drawing/2014/main" id="{99638580-CB51-4877-9FEE-C0A1B100F0FA}"/>
              </a:ext>
            </a:extLst>
          </p:cNvPr>
          <p:cNvSpPr>
            <a:spLocks noGrp="1"/>
          </p:cNvSpPr>
          <p:nvPr>
            <p:ph type="sldNum" sz="quarter" idx="12"/>
          </p:nvPr>
        </p:nvSpPr>
        <p:spPr/>
        <p:txBody>
          <a:bodyPr/>
          <a:lstStyle/>
          <a:p>
            <a:r>
              <a:rPr lang="en-US" dirty="0"/>
              <a:t>Slide </a:t>
            </a:r>
            <a:fld id="{629637A9-119A-49DA-BD12-AAC58B377D80}" type="slidenum">
              <a:rPr lang="en-US" smtClean="0"/>
              <a:pPr/>
              <a:t>32</a:t>
            </a:fld>
            <a:endParaRPr lang="en-US" dirty="0"/>
          </a:p>
        </p:txBody>
      </p:sp>
      <p:pic>
        <p:nvPicPr>
          <p:cNvPr id="5" name="Picture 4">
            <a:extLst>
              <a:ext uri="{FF2B5EF4-FFF2-40B4-BE49-F238E27FC236}">
                <a16:creationId xmlns:a16="http://schemas.microsoft.com/office/drawing/2014/main" id="{74A98477-30FA-41F9-B6C8-E5732AFF0F2B}"/>
              </a:ext>
            </a:extLst>
          </p:cNvPr>
          <p:cNvPicPr/>
          <p:nvPr/>
        </p:nvPicPr>
        <p:blipFill>
          <a:blip r:embed="rId2">
            <a:extLst>
              <a:ext uri="{28A0092B-C50C-407E-A947-70E740481C1C}">
                <a14:useLocalDpi xmlns:a14="http://schemas.microsoft.com/office/drawing/2010/main" val="0"/>
              </a:ext>
            </a:extLst>
          </a:blip>
          <a:srcRect/>
          <a:stretch>
            <a:fillRect/>
          </a:stretch>
        </p:blipFill>
        <p:spPr bwMode="auto">
          <a:xfrm rot="420000">
            <a:off x="6203839" y="449656"/>
            <a:ext cx="4778112" cy="5563456"/>
          </a:xfrm>
          <a:prstGeom prst="rect">
            <a:avLst/>
          </a:prstGeom>
          <a:noFill/>
          <a:ln>
            <a:noFill/>
          </a:ln>
        </p:spPr>
      </p:pic>
      <p:sp>
        <p:nvSpPr>
          <p:cNvPr id="6" name="TextBox 5">
            <a:extLst>
              <a:ext uri="{FF2B5EF4-FFF2-40B4-BE49-F238E27FC236}">
                <a16:creationId xmlns:a16="http://schemas.microsoft.com/office/drawing/2014/main" id="{11AE11C9-A260-4F22-B7FB-5150893730A3}"/>
              </a:ext>
            </a:extLst>
          </p:cNvPr>
          <p:cNvSpPr txBox="1"/>
          <p:nvPr/>
        </p:nvSpPr>
        <p:spPr>
          <a:xfrm>
            <a:off x="1180490" y="5522314"/>
            <a:ext cx="3539291" cy="369332"/>
          </a:xfrm>
          <a:prstGeom prst="rect">
            <a:avLst/>
          </a:prstGeom>
          <a:noFill/>
          <a:ln>
            <a:solidFill>
              <a:srgbClr val="4F81BD"/>
            </a:solidFill>
          </a:ln>
        </p:spPr>
        <p:txBody>
          <a:bodyPr wrap="square" rtlCol="0">
            <a:spAutoFit/>
          </a:bodyPr>
          <a:lstStyle/>
          <a:p>
            <a:pPr algn="ctr"/>
            <a:r>
              <a:rPr lang="en-US" b="1" dirty="0">
                <a:solidFill>
                  <a:srgbClr val="0070C0"/>
                </a:solidFill>
              </a:rPr>
              <a:t>*See Tissue Specifications handout</a:t>
            </a:r>
          </a:p>
        </p:txBody>
      </p:sp>
    </p:spTree>
    <p:extLst>
      <p:ext uri="{BB962C8B-B14F-4D97-AF65-F5344CB8AC3E}">
        <p14:creationId xmlns:p14="http://schemas.microsoft.com/office/powerpoint/2010/main" val="94962951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ED685-720F-41EF-8B58-58A7AE6CD276}"/>
              </a:ext>
            </a:extLst>
          </p:cNvPr>
          <p:cNvSpPr>
            <a:spLocks noGrp="1"/>
          </p:cNvSpPr>
          <p:nvPr>
            <p:ph type="ctrTitle"/>
          </p:nvPr>
        </p:nvSpPr>
        <p:spPr/>
        <p:txBody>
          <a:bodyPr>
            <a:normAutofit/>
          </a:bodyPr>
          <a:lstStyle/>
          <a:p>
            <a:r>
              <a:rPr lang="en-US" dirty="0"/>
              <a:t>S1400GEN </a:t>
            </a:r>
            <a:br>
              <a:rPr lang="en-US" dirty="0"/>
            </a:br>
            <a:r>
              <a:rPr lang="en-US" sz="2400" dirty="0"/>
              <a:t>Ancillary Study to Evaluate Patient and Physician Knowledge, Attitudes, and Preferences Related to Return of Genomic Results in the Lung-MAP Screening Study</a:t>
            </a:r>
            <a:endParaRPr lang="en-US" sz="2700" dirty="0"/>
          </a:p>
        </p:txBody>
      </p:sp>
      <p:sp>
        <p:nvSpPr>
          <p:cNvPr id="3" name="Subtitle 2">
            <a:extLst>
              <a:ext uri="{FF2B5EF4-FFF2-40B4-BE49-F238E27FC236}">
                <a16:creationId xmlns:a16="http://schemas.microsoft.com/office/drawing/2014/main" id="{AB8F355E-4EBB-4C5B-9DC9-B1D90EBAD502}"/>
              </a:ext>
            </a:extLst>
          </p:cNvPr>
          <p:cNvSpPr>
            <a:spLocks noGrp="1"/>
          </p:cNvSpPr>
          <p:nvPr>
            <p:ph type="subTitle" idx="1"/>
          </p:nvPr>
        </p:nvSpPr>
        <p:spPr>
          <a:xfrm>
            <a:off x="1100051" y="4455620"/>
            <a:ext cx="10058400" cy="1386379"/>
          </a:xfrm>
        </p:spPr>
        <p:txBody>
          <a:bodyPr>
            <a:normAutofit lnSpcReduction="10000"/>
          </a:bodyPr>
          <a:lstStyle/>
          <a:p>
            <a:r>
              <a:rPr lang="en-US" dirty="0"/>
              <a:t>Joshua A. Roth, </a:t>
            </a:r>
            <a:r>
              <a:rPr lang="en-US" dirty="0" err="1"/>
              <a:t>Phd</a:t>
            </a:r>
            <a:r>
              <a:rPr lang="en-US" dirty="0"/>
              <a:t>, MHA </a:t>
            </a:r>
          </a:p>
          <a:p>
            <a:r>
              <a:rPr lang="en-US" dirty="0"/>
              <a:t>S1400GEN Study Chair</a:t>
            </a:r>
          </a:p>
          <a:p>
            <a:r>
              <a:rPr lang="en-US" dirty="0"/>
              <a:t>Fred Hutchinson Cancer Research Center</a:t>
            </a:r>
          </a:p>
        </p:txBody>
      </p:sp>
      <p:sp>
        <p:nvSpPr>
          <p:cNvPr id="4" name="Slide Number Placeholder 3">
            <a:extLst>
              <a:ext uri="{FF2B5EF4-FFF2-40B4-BE49-F238E27FC236}">
                <a16:creationId xmlns:a16="http://schemas.microsoft.com/office/drawing/2014/main" id="{70B6A84C-4265-4629-9F3A-CFDE811D72AA}"/>
              </a:ext>
            </a:extLst>
          </p:cNvPr>
          <p:cNvSpPr>
            <a:spLocks noGrp="1"/>
          </p:cNvSpPr>
          <p:nvPr>
            <p:ph type="sldNum" sz="quarter" idx="12"/>
          </p:nvPr>
        </p:nvSpPr>
        <p:spPr/>
        <p:txBody>
          <a:bodyPr/>
          <a:lstStyle/>
          <a:p>
            <a:r>
              <a:rPr lang="en-US"/>
              <a:t>Slide </a:t>
            </a:r>
            <a:fld id="{4FAB73BC-B049-4115-A692-8D63A059BFB8}" type="slidenum">
              <a:rPr lang="en-US" smtClean="0"/>
              <a:pPr/>
              <a:t>33</a:t>
            </a:fld>
            <a:endParaRPr lang="en-US" dirty="0"/>
          </a:p>
        </p:txBody>
      </p:sp>
    </p:spTree>
    <p:extLst>
      <p:ext uri="{BB962C8B-B14F-4D97-AF65-F5344CB8AC3E}">
        <p14:creationId xmlns:p14="http://schemas.microsoft.com/office/powerpoint/2010/main" val="294371097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07DB23F-0C49-4F41-94DE-EDA88B52CBF1}"/>
              </a:ext>
            </a:extLst>
          </p:cNvPr>
          <p:cNvSpPr>
            <a:spLocks noGrp="1"/>
          </p:cNvSpPr>
          <p:nvPr>
            <p:ph type="title"/>
          </p:nvPr>
        </p:nvSpPr>
        <p:spPr/>
        <p:txBody>
          <a:bodyPr/>
          <a:lstStyle/>
          <a:p>
            <a:r>
              <a:rPr lang="en-US" dirty="0"/>
              <a:t>S1400GEN Background &amp; Objective</a:t>
            </a:r>
          </a:p>
        </p:txBody>
      </p:sp>
      <p:sp>
        <p:nvSpPr>
          <p:cNvPr id="6" name="Content Placeholder 5">
            <a:extLst>
              <a:ext uri="{FF2B5EF4-FFF2-40B4-BE49-F238E27FC236}">
                <a16:creationId xmlns:a16="http://schemas.microsoft.com/office/drawing/2014/main" id="{9C8C4227-85AE-4D14-81FA-6E977A89C454}"/>
              </a:ext>
            </a:extLst>
          </p:cNvPr>
          <p:cNvSpPr>
            <a:spLocks noGrp="1"/>
          </p:cNvSpPr>
          <p:nvPr>
            <p:ph idx="1"/>
          </p:nvPr>
        </p:nvSpPr>
        <p:spPr>
          <a:xfrm>
            <a:off x="609600" y="1693333"/>
            <a:ext cx="10546080" cy="4351867"/>
          </a:xfrm>
        </p:spPr>
        <p:txBody>
          <a:bodyPr>
            <a:normAutofit/>
          </a:bodyPr>
          <a:lstStyle/>
          <a:p>
            <a:r>
              <a:rPr lang="en-US" dirty="0">
                <a:latin typeface="+mj-lt"/>
                <a:cs typeface="Arial" panose="020B0604020202020204" pitchFamily="34" charset="0"/>
              </a:rPr>
              <a:t>‘Biomarker-driven’ trials that are guided by genomic results are rapidly increasing in number and may represent the beginning of a new paradigm in clinical trial research in oncology</a:t>
            </a:r>
            <a:r>
              <a:rPr lang="en-US" baseline="30000" dirty="0">
                <a:latin typeface="+mj-lt"/>
                <a:cs typeface="Arial" panose="020B0604020202020204" pitchFamily="34" charset="0"/>
              </a:rPr>
              <a:t>1,2</a:t>
            </a:r>
            <a:r>
              <a:rPr lang="en-US" dirty="0">
                <a:latin typeface="+mj-lt"/>
                <a:cs typeface="Arial" panose="020B0604020202020204" pitchFamily="34" charset="0"/>
              </a:rPr>
              <a:t> </a:t>
            </a:r>
            <a:endParaRPr lang="en-US" sz="500" dirty="0">
              <a:latin typeface="+mj-lt"/>
              <a:cs typeface="Arial" panose="020B0604020202020204" pitchFamily="34" charset="0"/>
            </a:endParaRPr>
          </a:p>
          <a:p>
            <a:r>
              <a:rPr lang="en-US" dirty="0">
                <a:latin typeface="+mj-lt"/>
                <a:cs typeface="Arial" panose="020B0604020202020204" pitchFamily="34" charset="0"/>
              </a:rPr>
              <a:t>Are patients &amp; physicians informed about:</a:t>
            </a:r>
          </a:p>
          <a:p>
            <a:pPr lvl="1"/>
            <a:r>
              <a:rPr lang="en-US" dirty="0">
                <a:latin typeface="+mj-lt"/>
                <a:cs typeface="Arial" panose="020B0604020202020204" pitchFamily="34" charset="0"/>
              </a:rPr>
              <a:t>Nuances of return of genomic results? </a:t>
            </a:r>
          </a:p>
          <a:p>
            <a:pPr lvl="1"/>
            <a:r>
              <a:rPr lang="en-US" dirty="0">
                <a:latin typeface="+mj-lt"/>
                <a:cs typeface="Arial" panose="020B0604020202020204" pitchFamily="34" charset="0"/>
              </a:rPr>
              <a:t>Relationship between genomic results and sub-study eligibility?</a:t>
            </a:r>
          </a:p>
          <a:p>
            <a:pPr lvl="1"/>
            <a:r>
              <a:rPr lang="en-US" dirty="0">
                <a:latin typeface="+mj-lt"/>
                <a:cs typeface="Arial" panose="020B0604020202020204" pitchFamily="34" charset="0"/>
              </a:rPr>
              <a:t>Alternative treatment options (or lack thereof) in sub-studies?</a:t>
            </a:r>
          </a:p>
          <a:p>
            <a:pPr lvl="1"/>
            <a:endParaRPr lang="en-US" sz="500" dirty="0">
              <a:latin typeface="+mj-lt"/>
              <a:cs typeface="Arial" panose="020B0604020202020204" pitchFamily="34" charset="0"/>
            </a:endParaRPr>
          </a:p>
          <a:p>
            <a:r>
              <a:rPr lang="en-US" dirty="0">
                <a:latin typeface="+mj-lt"/>
                <a:cs typeface="Arial" panose="020B0604020202020204" pitchFamily="34" charset="0"/>
              </a:rPr>
              <a:t>No studies have evaluated knowledge, attitudes, and preferences about genomic profiling in biomarker-driven clinical trials. </a:t>
            </a:r>
          </a:p>
          <a:p>
            <a:endParaRPr lang="en-US" sz="500" dirty="0">
              <a:latin typeface="+mj-lt"/>
              <a:cs typeface="Arial" panose="020B0604020202020204" pitchFamily="34" charset="0"/>
            </a:endParaRPr>
          </a:p>
          <a:p>
            <a:pPr marL="0" indent="0">
              <a:buNone/>
            </a:pPr>
            <a:r>
              <a:rPr lang="en-US" b="1" u="sng" dirty="0">
                <a:solidFill>
                  <a:srgbClr val="0070C0"/>
                </a:solidFill>
                <a:latin typeface="+mj-lt"/>
                <a:ea typeface="Arial" charset="0"/>
                <a:cs typeface="Arial" panose="020B0604020202020204" pitchFamily="34" charset="0"/>
              </a:rPr>
              <a:t>Overall Objective</a:t>
            </a:r>
            <a:r>
              <a:rPr lang="en-US" b="1" dirty="0">
                <a:solidFill>
                  <a:srgbClr val="0070C0"/>
                </a:solidFill>
                <a:latin typeface="+mj-lt"/>
                <a:ea typeface="Arial" charset="0"/>
                <a:cs typeface="Arial" panose="020B0604020202020204" pitchFamily="34" charset="0"/>
              </a:rPr>
              <a:t>: Evaluate patient &amp; physician knowledge, attitudes, and preferences about return of genomic results in the Lung-MAP master protocol trial.</a:t>
            </a:r>
            <a:endParaRPr lang="en-US" dirty="0">
              <a:solidFill>
                <a:srgbClr val="0070C0"/>
              </a:solidFill>
              <a:latin typeface="+mj-lt"/>
            </a:endParaRPr>
          </a:p>
        </p:txBody>
      </p:sp>
      <p:sp>
        <p:nvSpPr>
          <p:cNvPr id="4" name="Slide Number Placeholder 3">
            <a:extLst>
              <a:ext uri="{FF2B5EF4-FFF2-40B4-BE49-F238E27FC236}">
                <a16:creationId xmlns:a16="http://schemas.microsoft.com/office/drawing/2014/main" id="{FBD7806F-4F78-4522-B04A-3BCB210C2371}"/>
              </a:ext>
            </a:extLst>
          </p:cNvPr>
          <p:cNvSpPr>
            <a:spLocks noGrp="1"/>
          </p:cNvSpPr>
          <p:nvPr>
            <p:ph type="sldNum" sz="quarter" idx="12"/>
          </p:nvPr>
        </p:nvSpPr>
        <p:spPr/>
        <p:txBody>
          <a:bodyPr/>
          <a:lstStyle/>
          <a:p>
            <a:r>
              <a:rPr lang="en-US"/>
              <a:t>Slide </a:t>
            </a:r>
            <a:fld id="{4FAB73BC-B049-4115-A692-8D63A059BFB8}" type="slidenum">
              <a:rPr lang="en-US" smtClean="0"/>
              <a:pPr/>
              <a:t>34</a:t>
            </a:fld>
            <a:endParaRPr lang="en-US" dirty="0"/>
          </a:p>
        </p:txBody>
      </p:sp>
      <p:sp>
        <p:nvSpPr>
          <p:cNvPr id="7" name="TextBox 6">
            <a:extLst>
              <a:ext uri="{FF2B5EF4-FFF2-40B4-BE49-F238E27FC236}">
                <a16:creationId xmlns:a16="http://schemas.microsoft.com/office/drawing/2014/main" id="{E503DB5F-9BFB-4629-8ED6-3483D4BB838F}"/>
              </a:ext>
            </a:extLst>
          </p:cNvPr>
          <p:cNvSpPr txBox="1"/>
          <p:nvPr/>
        </p:nvSpPr>
        <p:spPr>
          <a:xfrm>
            <a:off x="609600" y="5807760"/>
            <a:ext cx="10324407" cy="307777"/>
          </a:xfrm>
          <a:prstGeom prst="rect">
            <a:avLst/>
          </a:prstGeom>
          <a:noFill/>
        </p:spPr>
        <p:txBody>
          <a:bodyPr wrap="square" rtlCol="0">
            <a:spAutoFit/>
          </a:bodyPr>
          <a:lstStyle/>
          <a:p>
            <a:pPr algn="ctr"/>
            <a:r>
              <a:rPr lang="en-US" sz="1400" baseline="30000" dirty="0">
                <a:latin typeface="+mj-lt"/>
                <a:cs typeface="Arial" panose="020B0604020202020204" pitchFamily="34" charset="0"/>
              </a:rPr>
              <a:t>1</a:t>
            </a:r>
            <a:r>
              <a:rPr lang="en-US" sz="1400" dirty="0">
                <a:latin typeface="+mj-lt"/>
                <a:cs typeface="Arial" panose="020B0604020202020204" pitchFamily="34" charset="0"/>
              </a:rPr>
              <a:t>Redman &amp; Allegra, </a:t>
            </a:r>
            <a:r>
              <a:rPr lang="en-US" sz="1400" i="1" dirty="0">
                <a:latin typeface="+mj-lt"/>
                <a:cs typeface="Arial" panose="020B0604020202020204" pitchFamily="34" charset="0"/>
              </a:rPr>
              <a:t>Seminars in Oncology, </a:t>
            </a:r>
            <a:r>
              <a:rPr lang="en-US" sz="1400" dirty="0">
                <a:latin typeface="+mj-lt"/>
                <a:cs typeface="Arial" panose="020B0604020202020204" pitchFamily="34" charset="0"/>
              </a:rPr>
              <a:t>2015; </a:t>
            </a:r>
            <a:r>
              <a:rPr lang="en-US" sz="1400" baseline="30000" dirty="0">
                <a:latin typeface="+mj-lt"/>
                <a:cs typeface="Arial" panose="020B0604020202020204" pitchFamily="34" charset="0"/>
              </a:rPr>
              <a:t>2</a:t>
            </a:r>
            <a:r>
              <a:rPr lang="en-US" sz="1400" dirty="0">
                <a:latin typeface="+mj-lt"/>
                <a:cs typeface="Arial" panose="020B0604020202020204" pitchFamily="34" charset="0"/>
              </a:rPr>
              <a:t>Herbst et al. </a:t>
            </a:r>
            <a:r>
              <a:rPr lang="en-US" sz="1400" i="1" dirty="0">
                <a:latin typeface="+mj-lt"/>
                <a:cs typeface="Arial" panose="020B0604020202020204" pitchFamily="34" charset="0"/>
              </a:rPr>
              <a:t>Clinical Cancer Research, </a:t>
            </a:r>
            <a:r>
              <a:rPr lang="en-US" sz="1400" dirty="0">
                <a:latin typeface="+mj-lt"/>
                <a:cs typeface="Arial" panose="020B0604020202020204" pitchFamily="34" charset="0"/>
              </a:rPr>
              <a:t>2015</a:t>
            </a:r>
          </a:p>
        </p:txBody>
      </p:sp>
    </p:spTree>
    <p:extLst>
      <p:ext uri="{BB962C8B-B14F-4D97-AF65-F5344CB8AC3E}">
        <p14:creationId xmlns:p14="http://schemas.microsoft.com/office/powerpoint/2010/main" val="41520948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96F494-EDA0-44DA-9A5F-7D32088E325B}"/>
              </a:ext>
            </a:extLst>
          </p:cNvPr>
          <p:cNvSpPr>
            <a:spLocks noGrp="1"/>
          </p:cNvSpPr>
          <p:nvPr>
            <p:ph type="title"/>
          </p:nvPr>
        </p:nvSpPr>
        <p:spPr/>
        <p:txBody>
          <a:bodyPr/>
          <a:lstStyle/>
          <a:p>
            <a:r>
              <a:rPr lang="en-US" dirty="0">
                <a:solidFill>
                  <a:prstClr val="black">
                    <a:lumMod val="75000"/>
                    <a:lumOff val="25000"/>
                  </a:prstClr>
                </a:solidFill>
              </a:rPr>
              <a:t>S1400GEN This Preliminary Analysis</a:t>
            </a:r>
          </a:p>
        </p:txBody>
      </p:sp>
      <p:sp>
        <p:nvSpPr>
          <p:cNvPr id="3" name="Content Placeholder 2">
            <a:extLst>
              <a:ext uri="{FF2B5EF4-FFF2-40B4-BE49-F238E27FC236}">
                <a16:creationId xmlns:a16="http://schemas.microsoft.com/office/drawing/2014/main" id="{35E5052E-1590-469B-8B11-546F69140012}"/>
              </a:ext>
            </a:extLst>
          </p:cNvPr>
          <p:cNvSpPr>
            <a:spLocks noGrp="1"/>
          </p:cNvSpPr>
          <p:nvPr>
            <p:ph idx="1"/>
          </p:nvPr>
        </p:nvSpPr>
        <p:spPr>
          <a:xfrm>
            <a:off x="609600" y="1676400"/>
            <a:ext cx="10546080" cy="4368800"/>
          </a:xfrm>
        </p:spPr>
        <p:txBody>
          <a:bodyPr>
            <a:normAutofit/>
          </a:bodyPr>
          <a:lstStyle/>
          <a:p>
            <a:r>
              <a:rPr lang="en-US" sz="2200" dirty="0">
                <a:latin typeface="+mj-lt"/>
                <a:ea typeface="Arial" charset="0"/>
                <a:cs typeface="Arial" panose="020B0604020202020204" pitchFamily="34" charset="0"/>
              </a:rPr>
              <a:t>Focus on key attitude and knowledge questions in patient sample as of 4/1/2019 (n=123)</a:t>
            </a:r>
            <a:endParaRPr lang="en-US" sz="1000" dirty="0">
              <a:latin typeface="+mj-lt"/>
              <a:ea typeface="Arial" charset="0"/>
              <a:cs typeface="Arial" panose="020B0604020202020204" pitchFamily="34" charset="0"/>
            </a:endParaRPr>
          </a:p>
          <a:p>
            <a:r>
              <a:rPr lang="en-US" sz="2200" dirty="0">
                <a:latin typeface="+mj-lt"/>
                <a:ea typeface="Arial" charset="0"/>
                <a:cs typeface="Arial" panose="020B0604020202020204" pitchFamily="34" charset="0"/>
              </a:rPr>
              <a:t>Attitude questions (Strongly Agree to Strongly Disagree):</a:t>
            </a:r>
          </a:p>
          <a:p>
            <a:pPr lvl="1"/>
            <a:r>
              <a:rPr lang="en-US" sz="2200" dirty="0">
                <a:latin typeface="+mj-lt"/>
                <a:ea typeface="Arial" charset="0"/>
                <a:cs typeface="Arial" panose="020B0604020202020204" pitchFamily="34" charset="0"/>
              </a:rPr>
              <a:t>‘Enough info to understand study benefits’</a:t>
            </a:r>
          </a:p>
          <a:p>
            <a:pPr lvl="1"/>
            <a:r>
              <a:rPr lang="en-US" sz="2200" dirty="0">
                <a:latin typeface="+mj-lt"/>
                <a:ea typeface="Arial" charset="0"/>
                <a:cs typeface="Arial" panose="020B0604020202020204" pitchFamily="34" charset="0"/>
              </a:rPr>
              <a:t>‘Enough info to understand study risks’</a:t>
            </a:r>
          </a:p>
          <a:p>
            <a:pPr marL="201168" lvl="1" indent="0">
              <a:buNone/>
            </a:pPr>
            <a:r>
              <a:rPr lang="en-US" sz="2200" i="1" dirty="0">
                <a:solidFill>
                  <a:srgbClr val="0070C0"/>
                </a:solidFill>
                <a:latin typeface="+mj-lt"/>
                <a:ea typeface="Arial" charset="0"/>
                <a:cs typeface="Arial" panose="020B0604020202020204" pitchFamily="34" charset="0"/>
              </a:rPr>
              <a:t>Do participants believe they have enough information to understand benefits &amp; risks?</a:t>
            </a:r>
            <a:endParaRPr lang="en-US" sz="1000" dirty="0">
              <a:solidFill>
                <a:srgbClr val="0070C0"/>
              </a:solidFill>
              <a:latin typeface="+mj-lt"/>
              <a:ea typeface="Arial" charset="0"/>
              <a:cs typeface="Arial" panose="020B0604020202020204" pitchFamily="34" charset="0"/>
            </a:endParaRPr>
          </a:p>
          <a:p>
            <a:r>
              <a:rPr lang="en-US" sz="2200" dirty="0">
                <a:latin typeface="+mj-lt"/>
                <a:ea typeface="Arial" charset="0"/>
                <a:cs typeface="Arial" panose="020B0604020202020204" pitchFamily="34" charset="0"/>
              </a:rPr>
              <a:t>Knowledge questions (True/False/Don’t Know): </a:t>
            </a:r>
          </a:p>
          <a:p>
            <a:pPr lvl="1"/>
            <a:r>
              <a:rPr lang="en-US" sz="2200" dirty="0">
                <a:latin typeface="+mj-lt"/>
                <a:ea typeface="Arial" charset="0"/>
                <a:cs typeface="Arial" panose="020B0604020202020204" pitchFamily="34" charset="0"/>
              </a:rPr>
              <a:t>‘Test results are used to select cancer treatment’</a:t>
            </a:r>
          </a:p>
          <a:p>
            <a:pPr lvl="1"/>
            <a:r>
              <a:rPr lang="en-US" sz="2200" dirty="0">
                <a:latin typeface="+mj-lt"/>
                <a:ea typeface="Arial" charset="0"/>
                <a:cs typeface="Arial" panose="020B0604020202020204" pitchFamily="34" charset="0"/>
              </a:rPr>
              <a:t>‘Test results give information about risk of other diseases’</a:t>
            </a:r>
          </a:p>
          <a:p>
            <a:pPr lvl="1"/>
            <a:r>
              <a:rPr lang="en-US" sz="2200" dirty="0">
                <a:latin typeface="+mj-lt"/>
                <a:ea typeface="Arial" charset="0"/>
                <a:cs typeface="Arial" panose="020B0604020202020204" pitchFamily="34" charset="0"/>
              </a:rPr>
              <a:t>‘Test results give information about family member risk of cancer’</a:t>
            </a:r>
          </a:p>
          <a:p>
            <a:pPr marL="201168" lvl="1" indent="0">
              <a:buNone/>
            </a:pPr>
            <a:r>
              <a:rPr lang="en-US" sz="2200" i="1" dirty="0">
                <a:solidFill>
                  <a:srgbClr val="0070C0"/>
                </a:solidFill>
                <a:latin typeface="+mj-lt"/>
                <a:ea typeface="Arial" charset="0"/>
                <a:cs typeface="Arial" panose="020B0604020202020204" pitchFamily="34" charset="0"/>
              </a:rPr>
              <a:t>Do participants have knowledge of key benefits &amp; risks?</a:t>
            </a:r>
          </a:p>
          <a:p>
            <a:endParaRPr lang="en-US" dirty="0"/>
          </a:p>
        </p:txBody>
      </p:sp>
      <p:sp>
        <p:nvSpPr>
          <p:cNvPr id="4" name="Slide Number Placeholder 3">
            <a:extLst>
              <a:ext uri="{FF2B5EF4-FFF2-40B4-BE49-F238E27FC236}">
                <a16:creationId xmlns:a16="http://schemas.microsoft.com/office/drawing/2014/main" id="{0A9E55B6-A441-4CC9-94E0-3454B26C6950}"/>
              </a:ext>
            </a:extLst>
          </p:cNvPr>
          <p:cNvSpPr>
            <a:spLocks noGrp="1"/>
          </p:cNvSpPr>
          <p:nvPr>
            <p:ph type="sldNum" sz="quarter" idx="12"/>
          </p:nvPr>
        </p:nvSpPr>
        <p:spPr/>
        <p:txBody>
          <a:bodyPr/>
          <a:lstStyle/>
          <a:p>
            <a:r>
              <a:rPr lang="en-US" dirty="0"/>
              <a:t>Slide </a:t>
            </a:r>
            <a:fld id="{629637A9-119A-49DA-BD12-AAC58B377D80}" type="slidenum">
              <a:rPr lang="en-US" smtClean="0"/>
              <a:pPr/>
              <a:t>35</a:t>
            </a:fld>
            <a:endParaRPr lang="en-US" dirty="0"/>
          </a:p>
        </p:txBody>
      </p:sp>
    </p:spTree>
    <p:extLst>
      <p:ext uri="{BB962C8B-B14F-4D97-AF65-F5344CB8AC3E}">
        <p14:creationId xmlns:p14="http://schemas.microsoft.com/office/powerpoint/2010/main" val="343133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3A6B1-8623-4C17-9DCA-915562DE004E}"/>
              </a:ext>
            </a:extLst>
          </p:cNvPr>
          <p:cNvSpPr>
            <a:spLocks noGrp="1"/>
          </p:cNvSpPr>
          <p:nvPr>
            <p:ph type="title"/>
          </p:nvPr>
        </p:nvSpPr>
        <p:spPr/>
        <p:txBody>
          <a:bodyPr/>
          <a:lstStyle/>
          <a:p>
            <a:r>
              <a:rPr lang="en-US" dirty="0"/>
              <a:t>S1400GEN Inclusion Criteria</a:t>
            </a:r>
          </a:p>
        </p:txBody>
      </p:sp>
      <p:sp>
        <p:nvSpPr>
          <p:cNvPr id="3" name="Content Placeholder 2">
            <a:extLst>
              <a:ext uri="{FF2B5EF4-FFF2-40B4-BE49-F238E27FC236}">
                <a16:creationId xmlns:a16="http://schemas.microsoft.com/office/drawing/2014/main" id="{BAA82CE1-42FB-4B5C-97D0-F0487889996E}"/>
              </a:ext>
            </a:extLst>
          </p:cNvPr>
          <p:cNvSpPr>
            <a:spLocks noGrp="1"/>
          </p:cNvSpPr>
          <p:nvPr>
            <p:ph idx="1"/>
          </p:nvPr>
        </p:nvSpPr>
        <p:spPr/>
        <p:txBody>
          <a:bodyPr/>
          <a:lstStyle/>
          <a:p>
            <a:r>
              <a:rPr lang="en-US" sz="2400" dirty="0">
                <a:latin typeface="+mj-lt"/>
                <a:cs typeface="Arial" panose="020B0604020202020204" pitchFamily="34" charset="0"/>
              </a:rPr>
              <a:t>U.S. patients enrolled after Revision 12 to the S1400 screening protocol study (All S1400 sites)</a:t>
            </a:r>
          </a:p>
          <a:p>
            <a:pPr marL="0" indent="0">
              <a:buNone/>
            </a:pPr>
            <a:endParaRPr lang="en-US" sz="2400" dirty="0">
              <a:latin typeface="+mj-lt"/>
              <a:cs typeface="Arial" panose="020B0604020202020204" pitchFamily="34" charset="0"/>
            </a:endParaRPr>
          </a:p>
          <a:p>
            <a:r>
              <a:rPr lang="en-US" sz="2400" dirty="0">
                <a:latin typeface="+mj-lt"/>
                <a:cs typeface="Arial" panose="020B0604020202020204" pitchFamily="34" charset="0"/>
              </a:rPr>
              <a:t>Study physicians with patients who enroll in this ancillary study and complete the patient survey</a:t>
            </a:r>
          </a:p>
          <a:p>
            <a:pPr marL="457200" lvl="1" indent="0">
              <a:buNone/>
            </a:pPr>
            <a:endParaRPr lang="en-US" sz="2400" dirty="0">
              <a:latin typeface="+mj-lt"/>
              <a:cs typeface="Arial" panose="020B0604020202020204" pitchFamily="34" charset="0"/>
            </a:endParaRPr>
          </a:p>
          <a:p>
            <a:r>
              <a:rPr lang="en-US" sz="2400" dirty="0">
                <a:latin typeface="+mj-lt"/>
                <a:cs typeface="Arial" panose="020B0604020202020204" pitchFamily="34" charset="0"/>
              </a:rPr>
              <a:t>Able to complete study survey in English</a:t>
            </a:r>
          </a:p>
          <a:p>
            <a:endParaRPr lang="en-US" dirty="0"/>
          </a:p>
        </p:txBody>
      </p:sp>
      <p:sp>
        <p:nvSpPr>
          <p:cNvPr id="4" name="Slide Number Placeholder 3">
            <a:extLst>
              <a:ext uri="{FF2B5EF4-FFF2-40B4-BE49-F238E27FC236}">
                <a16:creationId xmlns:a16="http://schemas.microsoft.com/office/drawing/2014/main" id="{1018B4E9-EF28-4D79-9514-C6AAD86B4416}"/>
              </a:ext>
            </a:extLst>
          </p:cNvPr>
          <p:cNvSpPr>
            <a:spLocks noGrp="1"/>
          </p:cNvSpPr>
          <p:nvPr>
            <p:ph type="sldNum" sz="quarter" idx="12"/>
          </p:nvPr>
        </p:nvSpPr>
        <p:spPr/>
        <p:txBody>
          <a:bodyPr/>
          <a:lstStyle/>
          <a:p>
            <a:r>
              <a:rPr lang="en-US" dirty="0"/>
              <a:t>Slide </a:t>
            </a:r>
            <a:fld id="{629637A9-119A-49DA-BD12-AAC58B377D80}" type="slidenum">
              <a:rPr lang="en-US" smtClean="0"/>
              <a:pPr/>
              <a:t>36</a:t>
            </a:fld>
            <a:endParaRPr lang="en-US" dirty="0"/>
          </a:p>
        </p:txBody>
      </p:sp>
    </p:spTree>
    <p:extLst>
      <p:ext uri="{BB962C8B-B14F-4D97-AF65-F5344CB8AC3E}">
        <p14:creationId xmlns:p14="http://schemas.microsoft.com/office/powerpoint/2010/main" val="21645693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0ED173-E3AA-4C28-91AF-8597AA3A9EA6}"/>
              </a:ext>
            </a:extLst>
          </p:cNvPr>
          <p:cNvSpPr>
            <a:spLocks noGrp="1"/>
          </p:cNvSpPr>
          <p:nvPr>
            <p:ph type="title"/>
          </p:nvPr>
        </p:nvSpPr>
        <p:spPr/>
        <p:txBody>
          <a:bodyPr/>
          <a:lstStyle/>
          <a:p>
            <a:r>
              <a:rPr lang="en-US" dirty="0"/>
              <a:t>S1400GEN Study Survey</a:t>
            </a:r>
          </a:p>
        </p:txBody>
      </p:sp>
      <p:sp>
        <p:nvSpPr>
          <p:cNvPr id="3" name="Content Placeholder 2">
            <a:extLst>
              <a:ext uri="{FF2B5EF4-FFF2-40B4-BE49-F238E27FC236}">
                <a16:creationId xmlns:a16="http://schemas.microsoft.com/office/drawing/2014/main" id="{15BB63CB-8F28-4C34-AE6B-8DA48F5B48C3}"/>
              </a:ext>
            </a:extLst>
          </p:cNvPr>
          <p:cNvSpPr>
            <a:spLocks noGrp="1"/>
          </p:cNvSpPr>
          <p:nvPr>
            <p:ph idx="1"/>
          </p:nvPr>
        </p:nvSpPr>
        <p:spPr/>
        <p:txBody>
          <a:bodyPr>
            <a:normAutofit/>
          </a:bodyPr>
          <a:lstStyle/>
          <a:p>
            <a:pPr marL="400050"/>
            <a:r>
              <a:rPr lang="en-US" sz="2400" dirty="0">
                <a:latin typeface="+mj-lt"/>
                <a:cs typeface="Arial" panose="020B0604020202020204" pitchFamily="34" charset="0"/>
              </a:rPr>
              <a:t>Survey questions derived from prior studies of knowledge, attitudes, and preferences related to genomic testing in cancer.</a:t>
            </a:r>
          </a:p>
          <a:p>
            <a:pPr marL="800100" lvl="1"/>
            <a:r>
              <a:rPr lang="en-US" sz="2400" dirty="0">
                <a:latin typeface="+mj-lt"/>
                <a:cs typeface="Arial" panose="020B0604020202020204" pitchFamily="34" charset="0"/>
              </a:rPr>
              <a:t>Adapted to context of S1400</a:t>
            </a:r>
          </a:p>
          <a:p>
            <a:pPr marL="800100" lvl="1"/>
            <a:r>
              <a:rPr lang="en-US" sz="2400" dirty="0">
                <a:latin typeface="+mj-lt"/>
                <a:cs typeface="Arial" panose="020B0604020202020204" pitchFamily="34" charset="0"/>
              </a:rPr>
              <a:t>Includes hypothetical questions about preferences for use of germline results</a:t>
            </a:r>
          </a:p>
          <a:p>
            <a:pPr marL="800100" lvl="1"/>
            <a:endParaRPr lang="en-US" sz="2400" dirty="0">
              <a:latin typeface="+mj-lt"/>
              <a:cs typeface="Arial" panose="020B0604020202020204" pitchFamily="34" charset="0"/>
            </a:endParaRPr>
          </a:p>
          <a:p>
            <a:pPr marL="400050"/>
            <a:r>
              <a:rPr lang="en-US" sz="2400" dirty="0">
                <a:latin typeface="+mj-lt"/>
                <a:cs typeface="Arial" panose="020B0604020202020204" pitchFamily="34" charset="0"/>
              </a:rPr>
              <a:t>Administered by telephone by trained Fred Hutch staff within 30 days of S1400 consent</a:t>
            </a:r>
          </a:p>
          <a:p>
            <a:pPr marL="400050"/>
            <a:endParaRPr lang="en-US" sz="2400" dirty="0">
              <a:latin typeface="+mj-lt"/>
              <a:cs typeface="Arial" panose="020B0604020202020204" pitchFamily="34" charset="0"/>
            </a:endParaRPr>
          </a:p>
          <a:p>
            <a:pPr marL="400050"/>
            <a:r>
              <a:rPr lang="en-US" sz="2400" dirty="0">
                <a:latin typeface="+mj-lt"/>
                <a:cs typeface="Arial" panose="020B0604020202020204" pitchFamily="34" charset="0"/>
              </a:rPr>
              <a:t>Patient survey has 38 questions, targeted to 15-25 minutes to complete</a:t>
            </a:r>
          </a:p>
          <a:p>
            <a:endParaRPr lang="en-US" dirty="0"/>
          </a:p>
        </p:txBody>
      </p:sp>
      <p:sp>
        <p:nvSpPr>
          <p:cNvPr id="4" name="Slide Number Placeholder 3">
            <a:extLst>
              <a:ext uri="{FF2B5EF4-FFF2-40B4-BE49-F238E27FC236}">
                <a16:creationId xmlns:a16="http://schemas.microsoft.com/office/drawing/2014/main" id="{1FF6CDDB-AEA5-4E5A-A8C9-406D9BFC3A89}"/>
              </a:ext>
            </a:extLst>
          </p:cNvPr>
          <p:cNvSpPr>
            <a:spLocks noGrp="1"/>
          </p:cNvSpPr>
          <p:nvPr>
            <p:ph type="sldNum" sz="quarter" idx="12"/>
          </p:nvPr>
        </p:nvSpPr>
        <p:spPr/>
        <p:txBody>
          <a:bodyPr/>
          <a:lstStyle/>
          <a:p>
            <a:r>
              <a:rPr lang="en-US" dirty="0"/>
              <a:t>Slide </a:t>
            </a:r>
            <a:fld id="{629637A9-119A-49DA-BD12-AAC58B377D80}" type="slidenum">
              <a:rPr lang="en-US" smtClean="0"/>
              <a:pPr/>
              <a:t>37</a:t>
            </a:fld>
            <a:endParaRPr lang="en-US" dirty="0"/>
          </a:p>
        </p:txBody>
      </p:sp>
    </p:spTree>
    <p:extLst>
      <p:ext uri="{BB962C8B-B14F-4D97-AF65-F5344CB8AC3E}">
        <p14:creationId xmlns:p14="http://schemas.microsoft.com/office/powerpoint/2010/main" val="19321109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7129E-D8E3-4279-92DC-5ED7FBC0DFD9}"/>
              </a:ext>
            </a:extLst>
          </p:cNvPr>
          <p:cNvSpPr>
            <a:spLocks noGrp="1"/>
          </p:cNvSpPr>
          <p:nvPr>
            <p:ph type="title"/>
          </p:nvPr>
        </p:nvSpPr>
        <p:spPr/>
        <p:txBody>
          <a:bodyPr/>
          <a:lstStyle/>
          <a:p>
            <a:r>
              <a:rPr lang="en-US" dirty="0"/>
              <a:t>S1400GEN Study Accrual as of 4/22/19</a:t>
            </a:r>
          </a:p>
        </p:txBody>
      </p:sp>
      <p:sp>
        <p:nvSpPr>
          <p:cNvPr id="4" name="Slide Number Placeholder 3">
            <a:extLst>
              <a:ext uri="{FF2B5EF4-FFF2-40B4-BE49-F238E27FC236}">
                <a16:creationId xmlns:a16="http://schemas.microsoft.com/office/drawing/2014/main" id="{5218276F-4A7D-40A4-8836-B8B5FEBF02DC}"/>
              </a:ext>
            </a:extLst>
          </p:cNvPr>
          <p:cNvSpPr>
            <a:spLocks noGrp="1"/>
          </p:cNvSpPr>
          <p:nvPr>
            <p:ph type="sldNum" sz="quarter" idx="12"/>
          </p:nvPr>
        </p:nvSpPr>
        <p:spPr/>
        <p:txBody>
          <a:bodyPr/>
          <a:lstStyle/>
          <a:p>
            <a:r>
              <a:rPr lang="en-US" dirty="0"/>
              <a:t>Slide </a:t>
            </a:r>
            <a:fld id="{629637A9-119A-49DA-BD12-AAC58B377D80}" type="slidenum">
              <a:rPr lang="en-US" smtClean="0"/>
              <a:pPr/>
              <a:t>38</a:t>
            </a:fld>
            <a:endParaRPr lang="en-US" dirty="0"/>
          </a:p>
        </p:txBody>
      </p:sp>
      <p:sp>
        <p:nvSpPr>
          <p:cNvPr id="5" name="Content Placeholder 2">
            <a:extLst>
              <a:ext uri="{FF2B5EF4-FFF2-40B4-BE49-F238E27FC236}">
                <a16:creationId xmlns:a16="http://schemas.microsoft.com/office/drawing/2014/main" id="{2824BEDC-1BD0-45FD-95E7-0A58D062ABC7}"/>
              </a:ext>
            </a:extLst>
          </p:cNvPr>
          <p:cNvSpPr>
            <a:spLocks noGrp="1"/>
          </p:cNvSpPr>
          <p:nvPr>
            <p:ph idx="1"/>
          </p:nvPr>
        </p:nvSpPr>
        <p:spPr>
          <a:xfrm>
            <a:off x="609600" y="1846263"/>
            <a:ext cx="10545763" cy="4022725"/>
          </a:xfrm>
        </p:spPr>
        <p:txBody>
          <a:bodyPr/>
          <a:lstStyle/>
          <a:p>
            <a:pPr marL="0" indent="0" algn="ctr">
              <a:buNone/>
            </a:pPr>
            <a:r>
              <a:rPr lang="en-US" sz="2400" b="1" dirty="0">
                <a:solidFill>
                  <a:srgbClr val="0070C0"/>
                </a:solidFill>
                <a:latin typeface="+mj-lt"/>
                <a:cs typeface="Arial" panose="020B0604020202020204" pitchFamily="34" charset="0"/>
              </a:rPr>
              <a:t>Patient Participants</a:t>
            </a:r>
          </a:p>
          <a:p>
            <a:pPr marL="0" indent="0">
              <a:buNone/>
            </a:pPr>
            <a:endParaRPr lang="en-US" dirty="0"/>
          </a:p>
          <a:p>
            <a:endParaRPr lang="en-US" dirty="0"/>
          </a:p>
          <a:p>
            <a:endParaRPr lang="en-US" dirty="0"/>
          </a:p>
          <a:p>
            <a:pPr marL="0" indent="0">
              <a:buNone/>
            </a:pPr>
            <a:endParaRPr lang="en-US" dirty="0"/>
          </a:p>
          <a:p>
            <a:pPr marL="0" indent="0" algn="ctr">
              <a:buNone/>
            </a:pPr>
            <a:r>
              <a:rPr lang="en-US" sz="2400" b="1" dirty="0">
                <a:solidFill>
                  <a:srgbClr val="0070C0"/>
                </a:solidFill>
                <a:latin typeface="+mj-lt"/>
                <a:cs typeface="Arial" panose="020B0604020202020204" pitchFamily="34" charset="0"/>
              </a:rPr>
              <a:t>Physician Participants</a:t>
            </a:r>
          </a:p>
        </p:txBody>
      </p:sp>
      <p:graphicFrame>
        <p:nvGraphicFramePr>
          <p:cNvPr id="6" name="Table 5">
            <a:extLst>
              <a:ext uri="{FF2B5EF4-FFF2-40B4-BE49-F238E27FC236}">
                <a16:creationId xmlns:a16="http://schemas.microsoft.com/office/drawing/2014/main" id="{587AC5B9-46B8-462C-A6DE-5D2EE65C16C7}"/>
              </a:ext>
            </a:extLst>
          </p:cNvPr>
          <p:cNvGraphicFramePr>
            <a:graphicFrameLocks noGrp="1"/>
          </p:cNvGraphicFramePr>
          <p:nvPr>
            <p:extLst>
              <p:ext uri="{D42A27DB-BD31-4B8C-83A1-F6EECF244321}">
                <p14:modId xmlns:p14="http://schemas.microsoft.com/office/powerpoint/2010/main" val="1784986506"/>
              </p:ext>
            </p:extLst>
          </p:nvPr>
        </p:nvGraphicFramePr>
        <p:xfrm>
          <a:off x="2250897" y="2441946"/>
          <a:ext cx="7263168" cy="1280160"/>
        </p:xfrm>
        <a:graphic>
          <a:graphicData uri="http://schemas.openxmlformats.org/drawingml/2006/table">
            <a:tbl>
              <a:tblPr firstRow="1" bandRow="1">
                <a:tableStyleId>{8EC20E35-A176-4012-BC5E-935CFFF8708E}</a:tableStyleId>
              </a:tblPr>
              <a:tblGrid>
                <a:gridCol w="2421056">
                  <a:extLst>
                    <a:ext uri="{9D8B030D-6E8A-4147-A177-3AD203B41FA5}">
                      <a16:colId xmlns:a16="http://schemas.microsoft.com/office/drawing/2014/main" val="134732811"/>
                    </a:ext>
                  </a:extLst>
                </a:gridCol>
                <a:gridCol w="2421056">
                  <a:extLst>
                    <a:ext uri="{9D8B030D-6E8A-4147-A177-3AD203B41FA5}">
                      <a16:colId xmlns:a16="http://schemas.microsoft.com/office/drawing/2014/main" val="1250913332"/>
                    </a:ext>
                  </a:extLst>
                </a:gridCol>
                <a:gridCol w="2421056">
                  <a:extLst>
                    <a:ext uri="{9D8B030D-6E8A-4147-A177-3AD203B41FA5}">
                      <a16:colId xmlns:a16="http://schemas.microsoft.com/office/drawing/2014/main" val="950663808"/>
                    </a:ext>
                  </a:extLst>
                </a:gridCol>
              </a:tblGrid>
              <a:tr h="639875">
                <a:tc>
                  <a:txBody>
                    <a:bodyPr/>
                    <a:lstStyle/>
                    <a:p>
                      <a:pPr algn="ctr"/>
                      <a:r>
                        <a:rPr lang="en-US" sz="2400" dirty="0">
                          <a:latin typeface="Arial" panose="020B0604020202020204" pitchFamily="34" charset="0"/>
                          <a:cs typeface="Arial" panose="020B0604020202020204" pitchFamily="34" charset="0"/>
                        </a:rPr>
                        <a:t>Completed Consent</a:t>
                      </a:r>
                      <a:endParaRPr lang="en-US" sz="24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dirty="0">
                          <a:latin typeface="Arial" panose="020B0604020202020204" pitchFamily="34" charset="0"/>
                          <a:cs typeface="Arial" panose="020B0604020202020204" pitchFamily="34" charset="0"/>
                        </a:rPr>
                        <a:t>Survey Completed</a:t>
                      </a:r>
                      <a:endParaRPr lang="en-US" sz="24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dirty="0">
                          <a:latin typeface="Arial" panose="020B0604020202020204" pitchFamily="34" charset="0"/>
                          <a:cs typeface="Arial" panose="020B0604020202020204" pitchFamily="34" charset="0"/>
                        </a:rPr>
                        <a:t>% Accrual Goal</a:t>
                      </a:r>
                      <a:endParaRPr lang="en-US" sz="2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650228931"/>
                  </a:ext>
                </a:extLst>
              </a:tr>
              <a:tr h="370721">
                <a:tc>
                  <a:txBody>
                    <a:bodyPr/>
                    <a:lstStyle/>
                    <a:p>
                      <a:pPr algn="ctr"/>
                      <a:r>
                        <a:rPr lang="en-US" sz="2400" dirty="0">
                          <a:latin typeface="Arial" panose="020B0604020202020204" pitchFamily="34" charset="0"/>
                          <a:cs typeface="Arial" panose="020B0604020202020204" pitchFamily="34" charset="0"/>
                        </a:rPr>
                        <a:t>287</a:t>
                      </a:r>
                      <a:endParaRPr lang="en-US" sz="24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dirty="0">
                          <a:latin typeface="Arial" panose="020B0604020202020204" pitchFamily="34" charset="0"/>
                          <a:cs typeface="Arial" panose="020B0604020202020204" pitchFamily="34" charset="0"/>
                        </a:rPr>
                        <a:t>155</a:t>
                      </a:r>
                      <a:endParaRPr lang="en-US" sz="2400" dirty="0">
                        <a:solidFill>
                          <a:schemeClr val="tx1"/>
                        </a:solidFill>
                        <a:latin typeface="Arial" panose="020B0604020202020204" pitchFamily="34" charset="0"/>
                        <a:cs typeface="Arial" panose="020B0604020202020204" pitchFamily="34" charset="0"/>
                      </a:endParaRPr>
                    </a:p>
                  </a:txBody>
                  <a:tcPr anchor="ctr"/>
                </a:tc>
                <a:tc>
                  <a:txBody>
                    <a:bodyPr/>
                    <a:lstStyle/>
                    <a:p>
                      <a:pPr algn="ctr"/>
                      <a:r>
                        <a:rPr lang="en-US" sz="2400" dirty="0">
                          <a:latin typeface="Arial" panose="020B0604020202020204" pitchFamily="34" charset="0"/>
                          <a:cs typeface="Arial" panose="020B0604020202020204" pitchFamily="34" charset="0"/>
                        </a:rPr>
                        <a:t>78% (Goal=200)</a:t>
                      </a:r>
                      <a:endParaRPr lang="en-US" sz="2400" dirty="0">
                        <a:solidFill>
                          <a:schemeClr val="tx1"/>
                        </a:solidFill>
                        <a:latin typeface="Arial" panose="020B0604020202020204" pitchFamily="34" charset="0"/>
                        <a:cs typeface="Arial" panose="020B0604020202020204" pitchFamily="34" charset="0"/>
                      </a:endParaRPr>
                    </a:p>
                  </a:txBody>
                  <a:tcPr anchor="ctr"/>
                </a:tc>
                <a:extLst>
                  <a:ext uri="{0D108BD9-81ED-4DB2-BD59-A6C34878D82A}">
                    <a16:rowId xmlns:a16="http://schemas.microsoft.com/office/drawing/2014/main" val="390566436"/>
                  </a:ext>
                </a:extLst>
              </a:tr>
            </a:tbl>
          </a:graphicData>
        </a:graphic>
      </p:graphicFrame>
      <p:pic>
        <p:nvPicPr>
          <p:cNvPr id="7" name="Picture 6">
            <a:extLst>
              <a:ext uri="{FF2B5EF4-FFF2-40B4-BE49-F238E27FC236}">
                <a16:creationId xmlns:a16="http://schemas.microsoft.com/office/drawing/2014/main" id="{4C168E6F-D2FA-4070-827D-79419DBDD61B}"/>
              </a:ext>
            </a:extLst>
          </p:cNvPr>
          <p:cNvPicPr>
            <a:picLocks noChangeAspect="1"/>
          </p:cNvPicPr>
          <p:nvPr/>
        </p:nvPicPr>
        <p:blipFill>
          <a:blip r:embed="rId2"/>
          <a:stretch>
            <a:fillRect/>
          </a:stretch>
        </p:blipFill>
        <p:spPr>
          <a:xfrm>
            <a:off x="2234810" y="4695123"/>
            <a:ext cx="7279255" cy="1469263"/>
          </a:xfrm>
          <a:prstGeom prst="rect">
            <a:avLst/>
          </a:prstGeom>
        </p:spPr>
      </p:pic>
    </p:spTree>
    <p:extLst>
      <p:ext uri="{BB962C8B-B14F-4D97-AF65-F5344CB8AC3E}">
        <p14:creationId xmlns:p14="http://schemas.microsoft.com/office/powerpoint/2010/main" val="142286338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78AA2A-F4D5-4D10-A9CC-229A4EEF3D0F}"/>
              </a:ext>
            </a:extLst>
          </p:cNvPr>
          <p:cNvSpPr>
            <a:spLocks noGrp="1"/>
          </p:cNvSpPr>
          <p:nvPr>
            <p:ph type="title"/>
          </p:nvPr>
        </p:nvSpPr>
        <p:spPr/>
        <p:txBody>
          <a:bodyPr/>
          <a:lstStyle/>
          <a:p>
            <a:r>
              <a:rPr lang="en-US" dirty="0"/>
              <a:t>S1400GEN Next Steps</a:t>
            </a:r>
          </a:p>
        </p:txBody>
      </p:sp>
      <p:sp>
        <p:nvSpPr>
          <p:cNvPr id="3" name="Content Placeholder 2">
            <a:extLst>
              <a:ext uri="{FF2B5EF4-FFF2-40B4-BE49-F238E27FC236}">
                <a16:creationId xmlns:a16="http://schemas.microsoft.com/office/drawing/2014/main" id="{1CCC7858-39AD-40F1-BBB7-8AD7325A9BA2}"/>
              </a:ext>
            </a:extLst>
          </p:cNvPr>
          <p:cNvSpPr>
            <a:spLocks noGrp="1"/>
          </p:cNvSpPr>
          <p:nvPr>
            <p:ph idx="1"/>
          </p:nvPr>
        </p:nvSpPr>
        <p:spPr/>
        <p:txBody>
          <a:bodyPr>
            <a:normAutofit fontScale="47500" lnSpcReduction="20000"/>
          </a:bodyPr>
          <a:lstStyle/>
          <a:p>
            <a:r>
              <a:rPr lang="en-US" sz="4000" dirty="0">
                <a:latin typeface="+mj-lt"/>
                <a:ea typeface="Arial" charset="0"/>
                <a:cs typeface="Arial" panose="020B0604020202020204" pitchFamily="34" charset="0"/>
              </a:rPr>
              <a:t>Complete accrual of 200 patient &amp; 30 physician participants by 6/30/2019</a:t>
            </a:r>
            <a:endParaRPr lang="en-US" sz="2200" dirty="0">
              <a:latin typeface="+mj-lt"/>
              <a:ea typeface="Arial" charset="0"/>
              <a:cs typeface="Arial" panose="020B0604020202020204" pitchFamily="34" charset="0"/>
            </a:endParaRPr>
          </a:p>
          <a:p>
            <a:r>
              <a:rPr lang="en-US" sz="4000" dirty="0">
                <a:latin typeface="+mj-lt"/>
                <a:ea typeface="Arial" charset="0"/>
                <a:cs typeface="Arial" panose="020B0604020202020204" pitchFamily="34" charset="0"/>
              </a:rPr>
              <a:t>Using survey responses, explore the following: </a:t>
            </a:r>
          </a:p>
          <a:p>
            <a:pPr marL="914400" lvl="1" indent="-457200">
              <a:buFont typeface="+mj-lt"/>
              <a:buAutoNum type="arabicPeriod"/>
            </a:pPr>
            <a:r>
              <a:rPr lang="en-US" sz="3600" b="1" dirty="0">
                <a:solidFill>
                  <a:srgbClr val="0070C0"/>
                </a:solidFill>
                <a:latin typeface="+mj-lt"/>
                <a:ea typeface="Arial" charset="0"/>
                <a:cs typeface="Arial" panose="020B0604020202020204" pitchFamily="34" charset="0"/>
              </a:rPr>
              <a:t>Knowledge of cancer genomics and return of results in the S1400 trial</a:t>
            </a:r>
          </a:p>
          <a:p>
            <a:pPr lvl="5"/>
            <a:r>
              <a:rPr lang="en-US" sz="3600" dirty="0">
                <a:latin typeface="+mj-lt"/>
                <a:ea typeface="Arial" charset="0"/>
                <a:cs typeface="Arial" panose="020B0604020202020204" pitchFamily="34" charset="0"/>
              </a:rPr>
              <a:t>D</a:t>
            </a:r>
            <a:r>
              <a:rPr lang="x-none" sz="3600" dirty="0">
                <a:latin typeface="+mj-lt"/>
                <a:ea typeface="Arial" charset="0"/>
                <a:cs typeface="Arial" panose="020B0604020202020204" pitchFamily="34" charset="0"/>
              </a:rPr>
              <a:t>istinctions </a:t>
            </a:r>
            <a:r>
              <a:rPr lang="en-US" sz="3600" dirty="0">
                <a:latin typeface="+mj-lt"/>
                <a:ea typeface="Arial" charset="0"/>
                <a:cs typeface="Arial" panose="020B0604020202020204" pitchFamily="34" charset="0"/>
              </a:rPr>
              <a:t>in </a:t>
            </a:r>
            <a:r>
              <a:rPr lang="x-none" sz="3600" dirty="0">
                <a:latin typeface="+mj-lt"/>
                <a:ea typeface="Arial" charset="0"/>
                <a:cs typeface="Arial" panose="020B0604020202020204" pitchFamily="34" charset="0"/>
              </a:rPr>
              <a:t>somatic </a:t>
            </a:r>
            <a:r>
              <a:rPr lang="en-US" sz="3600" dirty="0">
                <a:latin typeface="+mj-lt"/>
                <a:ea typeface="Arial" charset="0"/>
                <a:cs typeface="Arial" panose="020B0604020202020204" pitchFamily="34" charset="0"/>
              </a:rPr>
              <a:t>vs. </a:t>
            </a:r>
            <a:r>
              <a:rPr lang="x-none" sz="3600" dirty="0">
                <a:latin typeface="+mj-lt"/>
                <a:ea typeface="Arial" charset="0"/>
                <a:cs typeface="Arial" panose="020B0604020202020204" pitchFamily="34" charset="0"/>
              </a:rPr>
              <a:t>germline mutation testing </a:t>
            </a:r>
            <a:endParaRPr lang="en-US" sz="3600" dirty="0">
              <a:latin typeface="+mj-lt"/>
              <a:ea typeface="Arial" charset="0"/>
              <a:cs typeface="Arial" panose="020B0604020202020204" pitchFamily="34" charset="0"/>
            </a:endParaRPr>
          </a:p>
          <a:p>
            <a:pPr lvl="5"/>
            <a:r>
              <a:rPr lang="en-US" sz="3600" dirty="0">
                <a:latin typeface="+mj-lt"/>
                <a:ea typeface="Arial" charset="0"/>
                <a:cs typeface="Arial" panose="020B0604020202020204" pitchFamily="34" charset="0"/>
              </a:rPr>
              <a:t>T</a:t>
            </a:r>
            <a:r>
              <a:rPr lang="x-none" sz="3600" dirty="0">
                <a:latin typeface="+mj-lt"/>
                <a:ea typeface="Arial" charset="0"/>
                <a:cs typeface="Arial" panose="020B0604020202020204" pitchFamily="34" charset="0"/>
              </a:rPr>
              <a:t>ypes of genomic results that are returned in the S1400 trial</a:t>
            </a:r>
            <a:endParaRPr lang="en-US" sz="3600" dirty="0">
              <a:latin typeface="+mj-lt"/>
              <a:ea typeface="Arial" charset="0"/>
              <a:cs typeface="Arial" panose="020B0604020202020204" pitchFamily="34" charset="0"/>
            </a:endParaRPr>
          </a:p>
          <a:p>
            <a:pPr marL="971550" lvl="1" indent="-514350">
              <a:buFont typeface="+mj-lt"/>
              <a:buAutoNum type="arabicPeriod"/>
            </a:pPr>
            <a:endParaRPr lang="en-US" sz="3600" b="1" dirty="0">
              <a:solidFill>
                <a:srgbClr val="000066"/>
              </a:solidFill>
              <a:latin typeface="+mj-lt"/>
              <a:ea typeface="Arial" charset="0"/>
              <a:cs typeface="Arial" panose="020B0604020202020204" pitchFamily="34" charset="0"/>
            </a:endParaRPr>
          </a:p>
          <a:p>
            <a:pPr marL="971550" lvl="1" indent="-514350">
              <a:buFont typeface="+mj-lt"/>
              <a:buAutoNum type="arabicPeriod"/>
            </a:pPr>
            <a:r>
              <a:rPr lang="en-US" sz="3600" b="1" dirty="0">
                <a:solidFill>
                  <a:srgbClr val="0070C0"/>
                </a:solidFill>
                <a:latin typeface="+mj-lt"/>
                <a:ea typeface="Arial" charset="0"/>
                <a:cs typeface="Arial" panose="020B0604020202020204" pitchFamily="34" charset="0"/>
              </a:rPr>
              <a:t>Attitudes about return of genomic results in the S1400 trial</a:t>
            </a:r>
          </a:p>
          <a:p>
            <a:pPr lvl="5"/>
            <a:r>
              <a:rPr lang="en-US" sz="3600" dirty="0">
                <a:latin typeface="+mj-lt"/>
                <a:ea typeface="Arial" charset="0"/>
                <a:cs typeface="Arial" panose="020B0604020202020204" pitchFamily="34" charset="0"/>
              </a:rPr>
              <a:t>R</a:t>
            </a:r>
            <a:r>
              <a:rPr lang="x-none" sz="3600" dirty="0">
                <a:latin typeface="+mj-lt"/>
                <a:ea typeface="Arial" charset="0"/>
                <a:cs typeface="Arial" panose="020B0604020202020204" pitchFamily="34" charset="0"/>
              </a:rPr>
              <a:t>eturn of different types of genomic findings</a:t>
            </a:r>
            <a:endParaRPr lang="en-US" sz="3600" dirty="0">
              <a:latin typeface="+mj-lt"/>
              <a:ea typeface="Arial" charset="0"/>
              <a:cs typeface="Arial" panose="020B0604020202020204" pitchFamily="34" charset="0"/>
            </a:endParaRPr>
          </a:p>
          <a:p>
            <a:pPr lvl="5"/>
            <a:r>
              <a:rPr lang="en-US" sz="3600" dirty="0">
                <a:latin typeface="+mj-lt"/>
                <a:ea typeface="Arial" charset="0"/>
                <a:cs typeface="Arial" panose="020B0604020202020204" pitchFamily="34" charset="0"/>
              </a:rPr>
              <a:t>O</a:t>
            </a:r>
            <a:r>
              <a:rPr lang="x-none" sz="3600" dirty="0">
                <a:latin typeface="+mj-lt"/>
                <a:ea typeface="Arial" charset="0"/>
                <a:cs typeface="Arial" panose="020B0604020202020204" pitchFamily="34" charset="0"/>
              </a:rPr>
              <a:t>pen-ended questions provide deeper insights into patient attitudes (motivations and concerns) about participating in the S1400 trial</a:t>
            </a:r>
            <a:endParaRPr lang="en-US" sz="3600" dirty="0">
              <a:latin typeface="+mj-lt"/>
              <a:ea typeface="Arial" charset="0"/>
              <a:cs typeface="Arial" panose="020B0604020202020204" pitchFamily="34" charset="0"/>
            </a:endParaRPr>
          </a:p>
          <a:p>
            <a:pPr lvl="5"/>
            <a:endParaRPr lang="en-US" sz="3600" dirty="0">
              <a:latin typeface="+mj-lt"/>
              <a:ea typeface="Arial" charset="0"/>
              <a:cs typeface="Arial" panose="020B0604020202020204" pitchFamily="34" charset="0"/>
            </a:endParaRPr>
          </a:p>
          <a:p>
            <a:pPr marL="971550" lvl="1" indent="-514350">
              <a:buFont typeface="+mj-lt"/>
              <a:buAutoNum type="arabicPeriod"/>
            </a:pPr>
            <a:r>
              <a:rPr lang="en-US" sz="3600" b="1" dirty="0">
                <a:solidFill>
                  <a:srgbClr val="0070C0"/>
                </a:solidFill>
                <a:latin typeface="+mj-lt"/>
                <a:ea typeface="Arial" charset="0"/>
                <a:cs typeface="Arial" panose="020B0604020202020204" pitchFamily="34" charset="0"/>
              </a:rPr>
              <a:t>Preferences for return of genomic results in the S1400 trial</a:t>
            </a:r>
          </a:p>
          <a:p>
            <a:pPr lvl="5"/>
            <a:r>
              <a:rPr lang="en-US" sz="3600" dirty="0">
                <a:latin typeface="+mj-lt"/>
                <a:ea typeface="Arial" charset="0"/>
                <a:cs typeface="Arial" panose="020B0604020202020204" pitchFamily="34" charset="0"/>
              </a:rPr>
              <a:t>P</a:t>
            </a:r>
            <a:r>
              <a:rPr lang="x-none" sz="3600" dirty="0">
                <a:latin typeface="+mj-lt"/>
                <a:ea typeface="Arial" charset="0"/>
                <a:cs typeface="Arial" panose="020B0604020202020204" pitchFamily="34" charset="0"/>
              </a:rPr>
              <a:t>references for return of different types of genomic findings </a:t>
            </a:r>
            <a:endParaRPr lang="en-US" sz="3600" dirty="0">
              <a:latin typeface="+mj-lt"/>
              <a:ea typeface="Arial" charset="0"/>
              <a:cs typeface="Arial" panose="020B0604020202020204" pitchFamily="34" charset="0"/>
            </a:endParaRPr>
          </a:p>
          <a:p>
            <a:pPr lvl="5"/>
            <a:r>
              <a:rPr lang="en-US" sz="3600" dirty="0">
                <a:latin typeface="+mj-lt"/>
                <a:ea typeface="Arial" charset="0"/>
                <a:cs typeface="Arial" panose="020B0604020202020204" pitchFamily="34" charset="0"/>
              </a:rPr>
              <a:t>P</a:t>
            </a:r>
            <a:r>
              <a:rPr lang="x-none" sz="3600" dirty="0">
                <a:latin typeface="+mj-lt"/>
                <a:ea typeface="Arial" charset="0"/>
                <a:cs typeface="Arial" panose="020B0604020202020204" pitchFamily="34" charset="0"/>
              </a:rPr>
              <a:t>references for return of results to family members in the event of somatic mutation findings suggestive of germline mutation</a:t>
            </a:r>
            <a:endParaRPr lang="en-US" sz="3600" dirty="0">
              <a:latin typeface="+mj-lt"/>
              <a:ea typeface="Arial" charset="0"/>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B12C2CA7-FE53-466F-868C-D18EF4B96406}"/>
              </a:ext>
            </a:extLst>
          </p:cNvPr>
          <p:cNvSpPr>
            <a:spLocks noGrp="1"/>
          </p:cNvSpPr>
          <p:nvPr>
            <p:ph type="sldNum" sz="quarter" idx="12"/>
          </p:nvPr>
        </p:nvSpPr>
        <p:spPr/>
        <p:txBody>
          <a:bodyPr/>
          <a:lstStyle/>
          <a:p>
            <a:r>
              <a:rPr lang="en-US" dirty="0"/>
              <a:t>Slide </a:t>
            </a:r>
            <a:fld id="{629637A9-119A-49DA-BD12-AAC58B377D80}" type="slidenum">
              <a:rPr lang="en-US" smtClean="0"/>
              <a:pPr/>
              <a:t>39</a:t>
            </a:fld>
            <a:endParaRPr lang="en-US" dirty="0"/>
          </a:p>
        </p:txBody>
      </p:sp>
    </p:spTree>
    <p:extLst>
      <p:ext uri="{BB962C8B-B14F-4D97-AF65-F5344CB8AC3E}">
        <p14:creationId xmlns:p14="http://schemas.microsoft.com/office/powerpoint/2010/main" val="17549223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E6FDF8F-BE3A-4E1B-824A-7E4440DCECB1}"/>
              </a:ext>
            </a:extLst>
          </p:cNvPr>
          <p:cNvSpPr>
            <a:spLocks noGrp="1"/>
          </p:cNvSpPr>
          <p:nvPr>
            <p:ph type="title"/>
          </p:nvPr>
        </p:nvSpPr>
        <p:spPr/>
        <p:txBody>
          <a:bodyPr/>
          <a:lstStyle/>
          <a:p>
            <a:r>
              <a:rPr lang="en-US" dirty="0"/>
              <a:t>Where are we now?</a:t>
            </a:r>
          </a:p>
        </p:txBody>
      </p:sp>
      <p:sp>
        <p:nvSpPr>
          <p:cNvPr id="6" name="Content Placeholder 5">
            <a:extLst>
              <a:ext uri="{FF2B5EF4-FFF2-40B4-BE49-F238E27FC236}">
                <a16:creationId xmlns:a16="http://schemas.microsoft.com/office/drawing/2014/main" id="{256B0CA5-359A-4500-AFCB-6F1862641530}"/>
              </a:ext>
            </a:extLst>
          </p:cNvPr>
          <p:cNvSpPr>
            <a:spLocks noGrp="1"/>
          </p:cNvSpPr>
          <p:nvPr>
            <p:ph idx="1"/>
          </p:nvPr>
        </p:nvSpPr>
        <p:spPr>
          <a:xfrm>
            <a:off x="609600" y="1625600"/>
            <a:ext cx="10546080" cy="4470400"/>
          </a:xfrm>
        </p:spPr>
        <p:txBody>
          <a:bodyPr>
            <a:normAutofit fontScale="92500" lnSpcReduction="20000"/>
          </a:bodyPr>
          <a:lstStyle/>
          <a:p>
            <a:pPr marL="0" lvl="1" indent="0">
              <a:spcBef>
                <a:spcPts val="1200"/>
              </a:spcBef>
              <a:spcAft>
                <a:spcPts val="200"/>
              </a:spcAft>
              <a:buSzPct val="100000"/>
              <a:buNone/>
            </a:pPr>
            <a:r>
              <a:rPr lang="en-US" sz="2400" b="1" u="sng" dirty="0">
                <a:solidFill>
                  <a:srgbClr val="0070C0"/>
                </a:solidFill>
              </a:rPr>
              <a:t>S1400</a:t>
            </a:r>
            <a:r>
              <a:rPr lang="en-US" sz="2400" b="1" dirty="0">
                <a:solidFill>
                  <a:srgbClr val="0070C0"/>
                </a:solidFill>
              </a:rPr>
              <a:t> Screening Protocol </a:t>
            </a:r>
          </a:p>
          <a:p>
            <a:pPr marL="225425" lvl="1" indent="-225425">
              <a:spcBef>
                <a:spcPts val="1200"/>
              </a:spcBef>
              <a:spcAft>
                <a:spcPts val="200"/>
              </a:spcAft>
              <a:buSzPct val="100000"/>
              <a:buFont typeface="Arial" panose="020B0604020202020204" pitchFamily="34" charset="0"/>
              <a:buChar char="•"/>
            </a:pPr>
            <a:r>
              <a:rPr lang="en-US" sz="2400" dirty="0"/>
              <a:t>Opened 6/16/14. Closed 1/28/19.</a:t>
            </a:r>
          </a:p>
          <a:p>
            <a:pPr marL="225425" lvl="1" indent="-225425">
              <a:spcBef>
                <a:spcPts val="1200"/>
              </a:spcBef>
              <a:spcAft>
                <a:spcPts val="200"/>
              </a:spcAft>
              <a:buSzPct val="100000"/>
              <a:buFont typeface="Arial" panose="020B0604020202020204" pitchFamily="34" charset="0"/>
              <a:buChar char="•"/>
            </a:pPr>
            <a:r>
              <a:rPr lang="en-US" sz="2400" dirty="0"/>
              <a:t>1864 patients enrolled</a:t>
            </a:r>
          </a:p>
          <a:p>
            <a:pPr marL="0" lvl="1" indent="0">
              <a:spcBef>
                <a:spcPts val="1200"/>
              </a:spcBef>
              <a:spcAft>
                <a:spcPts val="200"/>
              </a:spcAft>
              <a:buSzPct val="100000"/>
              <a:buNone/>
            </a:pPr>
            <a:r>
              <a:rPr lang="en-US" sz="2400" b="1" u="sng" dirty="0">
                <a:solidFill>
                  <a:srgbClr val="0070C0"/>
                </a:solidFill>
              </a:rPr>
              <a:t>LUNGMAP</a:t>
            </a:r>
            <a:r>
              <a:rPr lang="en-US" sz="2400" b="1" dirty="0">
                <a:solidFill>
                  <a:srgbClr val="0070C0"/>
                </a:solidFill>
              </a:rPr>
              <a:t> Screening Protocol</a:t>
            </a:r>
          </a:p>
          <a:p>
            <a:pPr marL="225425" lvl="1" indent="-225425">
              <a:spcBef>
                <a:spcPts val="1200"/>
              </a:spcBef>
              <a:spcAft>
                <a:spcPts val="200"/>
              </a:spcAft>
              <a:buSzPct val="100000"/>
              <a:buFont typeface="Arial" panose="020B0604020202020204" pitchFamily="34" charset="0"/>
              <a:buChar char="•"/>
            </a:pPr>
            <a:r>
              <a:rPr lang="en-US" sz="2400" dirty="0"/>
              <a:t>Opened 1/28/19</a:t>
            </a:r>
          </a:p>
          <a:p>
            <a:pPr marL="225425" lvl="1" indent="-225425">
              <a:spcBef>
                <a:spcPts val="1200"/>
              </a:spcBef>
              <a:spcAft>
                <a:spcPts val="200"/>
              </a:spcAft>
              <a:buSzPct val="100000"/>
              <a:buFont typeface="Arial" panose="020B0604020202020204" pitchFamily="34" charset="0"/>
              <a:buChar char="•"/>
            </a:pPr>
            <a:r>
              <a:rPr lang="en-US" sz="2400" dirty="0"/>
              <a:t>463 sites with IRB approval</a:t>
            </a:r>
          </a:p>
          <a:p>
            <a:pPr marL="225425" lvl="1" indent="-225425">
              <a:spcBef>
                <a:spcPts val="1200"/>
              </a:spcBef>
              <a:spcAft>
                <a:spcPts val="200"/>
              </a:spcAft>
              <a:buSzPct val="100000"/>
              <a:buFont typeface="Arial" panose="020B0604020202020204" pitchFamily="34" charset="0"/>
              <a:buChar char="•"/>
            </a:pPr>
            <a:r>
              <a:rPr lang="en-US" sz="2400" dirty="0"/>
              <a:t>127 patients enrolled</a:t>
            </a:r>
          </a:p>
          <a:p>
            <a:pPr lvl="1">
              <a:lnSpc>
                <a:spcPct val="110000"/>
              </a:lnSpc>
              <a:buSzPct val="100000"/>
            </a:pPr>
            <a:r>
              <a:rPr lang="en-US" sz="2400" dirty="0"/>
              <a:t>91 non-squamous</a:t>
            </a:r>
          </a:p>
          <a:p>
            <a:pPr lvl="1">
              <a:lnSpc>
                <a:spcPct val="110000"/>
              </a:lnSpc>
              <a:buSzPct val="100000"/>
            </a:pPr>
            <a:r>
              <a:rPr lang="en-US" sz="2400" dirty="0"/>
              <a:t>31 squamous</a:t>
            </a:r>
          </a:p>
          <a:p>
            <a:pPr lvl="1">
              <a:lnSpc>
                <a:spcPct val="110000"/>
              </a:lnSpc>
              <a:buSzPct val="100000"/>
            </a:pPr>
            <a:r>
              <a:rPr lang="en-US" sz="2400" dirty="0"/>
              <a:t>5 mixed histology</a:t>
            </a:r>
          </a:p>
          <a:p>
            <a:pPr marL="225425" lvl="1" indent="-225425">
              <a:spcBef>
                <a:spcPts val="1200"/>
              </a:spcBef>
              <a:spcAft>
                <a:spcPts val="200"/>
              </a:spcAft>
              <a:buSzPct val="100000"/>
              <a:buFont typeface="Arial" panose="020B0604020202020204" pitchFamily="34" charset="0"/>
              <a:buChar char="•"/>
            </a:pPr>
            <a:r>
              <a:rPr lang="en-US" sz="2400" dirty="0"/>
              <a:t>104 patients from SWOG sites</a:t>
            </a:r>
          </a:p>
          <a:p>
            <a:pPr lvl="1"/>
            <a:endParaRPr lang="en-US" dirty="0"/>
          </a:p>
        </p:txBody>
      </p:sp>
      <p:sp>
        <p:nvSpPr>
          <p:cNvPr id="4" name="Slide Number Placeholder 3">
            <a:extLst>
              <a:ext uri="{FF2B5EF4-FFF2-40B4-BE49-F238E27FC236}">
                <a16:creationId xmlns:a16="http://schemas.microsoft.com/office/drawing/2014/main" id="{38300D69-961D-4826-B1D5-B921B3FB90E0}"/>
              </a:ext>
            </a:extLst>
          </p:cNvPr>
          <p:cNvSpPr>
            <a:spLocks noGrp="1"/>
          </p:cNvSpPr>
          <p:nvPr>
            <p:ph type="sldNum" sz="quarter" idx="12"/>
          </p:nvPr>
        </p:nvSpPr>
        <p:spPr/>
        <p:txBody>
          <a:bodyPr/>
          <a:lstStyle/>
          <a:p>
            <a:r>
              <a:rPr lang="en-US"/>
              <a:t>Slide </a:t>
            </a:r>
            <a:fld id="{4FAB73BC-B049-4115-A692-8D63A059BFB8}" type="slidenum">
              <a:rPr lang="en-US" smtClean="0"/>
              <a:pPr/>
              <a:t>4</a:t>
            </a:fld>
            <a:endParaRPr lang="en-US" dirty="0"/>
          </a:p>
        </p:txBody>
      </p:sp>
      <p:grpSp>
        <p:nvGrpSpPr>
          <p:cNvPr id="8" name="Group 7">
            <a:extLst>
              <a:ext uri="{FF2B5EF4-FFF2-40B4-BE49-F238E27FC236}">
                <a16:creationId xmlns:a16="http://schemas.microsoft.com/office/drawing/2014/main" id="{BE376A91-3A55-4667-B908-8B99F525B648}"/>
              </a:ext>
            </a:extLst>
          </p:cNvPr>
          <p:cNvGrpSpPr/>
          <p:nvPr/>
        </p:nvGrpSpPr>
        <p:grpSpPr>
          <a:xfrm>
            <a:off x="4046438" y="2410935"/>
            <a:ext cx="7109242" cy="3619127"/>
            <a:chOff x="0" y="1449610"/>
            <a:chExt cx="9018104" cy="3786788"/>
          </a:xfrm>
        </p:grpSpPr>
        <p:pic>
          <p:nvPicPr>
            <p:cNvPr id="9" name="Picture 8">
              <a:extLst>
                <a:ext uri="{FF2B5EF4-FFF2-40B4-BE49-F238E27FC236}">
                  <a16:creationId xmlns:a16="http://schemas.microsoft.com/office/drawing/2014/main" id="{0DABC6BA-0173-45DA-AE66-43808E172243}"/>
                </a:ext>
              </a:extLst>
            </p:cNvPr>
            <p:cNvPicPr>
              <a:picLocks noChangeAspect="1"/>
            </p:cNvPicPr>
            <p:nvPr/>
          </p:nvPicPr>
          <p:blipFill rotWithShape="1">
            <a:blip r:embed="rId3">
              <a:clrChange>
                <a:clrFrom>
                  <a:srgbClr val="A3CCFF"/>
                </a:clrFrom>
                <a:clrTo>
                  <a:srgbClr val="A3CCFF">
                    <a:alpha val="0"/>
                  </a:srgbClr>
                </a:clrTo>
              </a:clrChange>
            </a:blip>
            <a:srcRect l="13387" t="22164" r="22641" b="8232"/>
            <a:stretch/>
          </p:blipFill>
          <p:spPr>
            <a:xfrm>
              <a:off x="2670771" y="1463173"/>
              <a:ext cx="6347333" cy="3773225"/>
            </a:xfrm>
            <a:prstGeom prst="rect">
              <a:avLst/>
            </a:prstGeom>
          </p:spPr>
        </p:pic>
        <p:pic>
          <p:nvPicPr>
            <p:cNvPr id="10" name="Picture 9">
              <a:extLst>
                <a:ext uri="{FF2B5EF4-FFF2-40B4-BE49-F238E27FC236}">
                  <a16:creationId xmlns:a16="http://schemas.microsoft.com/office/drawing/2014/main" id="{70321666-F774-4FBF-8F55-AC016763A1D3}"/>
                </a:ext>
              </a:extLst>
            </p:cNvPr>
            <p:cNvPicPr>
              <a:picLocks noChangeAspect="1"/>
            </p:cNvPicPr>
            <p:nvPr/>
          </p:nvPicPr>
          <p:blipFill rotWithShape="1">
            <a:blip r:embed="rId4">
              <a:clrChange>
                <a:clrFrom>
                  <a:srgbClr val="A3CCFF"/>
                </a:clrFrom>
                <a:clrTo>
                  <a:srgbClr val="A3CCFF">
                    <a:alpha val="0"/>
                  </a:srgbClr>
                </a:clrTo>
              </a:clrChange>
            </a:blip>
            <a:srcRect l="18899" t="19144" r="64071" b="35714"/>
            <a:stretch/>
          </p:blipFill>
          <p:spPr>
            <a:xfrm>
              <a:off x="0" y="1449610"/>
              <a:ext cx="1524000" cy="2202366"/>
            </a:xfrm>
            <a:prstGeom prst="rect">
              <a:avLst/>
            </a:prstGeom>
          </p:spPr>
        </p:pic>
        <p:pic>
          <p:nvPicPr>
            <p:cNvPr id="11" name="Picture 10">
              <a:extLst>
                <a:ext uri="{FF2B5EF4-FFF2-40B4-BE49-F238E27FC236}">
                  <a16:creationId xmlns:a16="http://schemas.microsoft.com/office/drawing/2014/main" id="{41BDA518-E05E-4E46-AB66-356107C9C73B}"/>
                </a:ext>
              </a:extLst>
            </p:cNvPr>
            <p:cNvPicPr>
              <a:picLocks noChangeAspect="1"/>
            </p:cNvPicPr>
            <p:nvPr/>
          </p:nvPicPr>
          <p:blipFill rotWithShape="1">
            <a:blip r:embed="rId5">
              <a:clrChange>
                <a:clrFrom>
                  <a:srgbClr val="A3CCFF"/>
                </a:clrFrom>
                <a:clrTo>
                  <a:srgbClr val="A3CCFF">
                    <a:alpha val="0"/>
                  </a:srgbClr>
                </a:clrTo>
              </a:clrChange>
            </a:blip>
            <a:srcRect l="21146" t="61137" r="65000" b="21047"/>
            <a:stretch/>
          </p:blipFill>
          <p:spPr>
            <a:xfrm>
              <a:off x="1045455" y="3046873"/>
              <a:ext cx="1625316" cy="1143000"/>
            </a:xfrm>
            <a:prstGeom prst="rect">
              <a:avLst/>
            </a:prstGeom>
          </p:spPr>
        </p:pic>
      </p:grpSp>
      <p:sp>
        <p:nvSpPr>
          <p:cNvPr id="12" name="TextBox 11">
            <a:extLst>
              <a:ext uri="{FF2B5EF4-FFF2-40B4-BE49-F238E27FC236}">
                <a16:creationId xmlns:a16="http://schemas.microsoft.com/office/drawing/2014/main" id="{0112F084-FC82-4EAA-9E6F-DBDEADFFD8F8}"/>
              </a:ext>
            </a:extLst>
          </p:cNvPr>
          <p:cNvSpPr txBox="1"/>
          <p:nvPr/>
        </p:nvSpPr>
        <p:spPr>
          <a:xfrm>
            <a:off x="9576262" y="660198"/>
            <a:ext cx="1579418" cy="646331"/>
          </a:xfrm>
          <a:prstGeom prst="rect">
            <a:avLst/>
          </a:prstGeom>
          <a:noFill/>
          <a:ln>
            <a:solidFill>
              <a:srgbClr val="4F81BD"/>
            </a:solidFill>
          </a:ln>
        </p:spPr>
        <p:txBody>
          <a:bodyPr wrap="square" rtlCol="0">
            <a:spAutoFit/>
          </a:bodyPr>
          <a:lstStyle/>
          <a:p>
            <a:pPr algn="ctr"/>
            <a:r>
              <a:rPr lang="en-US" dirty="0"/>
              <a:t>Accrual as of 4/19/19</a:t>
            </a:r>
          </a:p>
        </p:txBody>
      </p:sp>
    </p:spTree>
    <p:extLst>
      <p:ext uri="{BB962C8B-B14F-4D97-AF65-F5344CB8AC3E}">
        <p14:creationId xmlns:p14="http://schemas.microsoft.com/office/powerpoint/2010/main" val="159143261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378D1D-2966-4F15-9BA5-C97BD2A2439C}"/>
              </a:ext>
            </a:extLst>
          </p:cNvPr>
          <p:cNvSpPr>
            <a:spLocks noGrp="1"/>
          </p:cNvSpPr>
          <p:nvPr>
            <p:ph type="title"/>
          </p:nvPr>
        </p:nvSpPr>
        <p:spPr/>
        <p:txBody>
          <a:bodyPr/>
          <a:lstStyle/>
          <a:p>
            <a:r>
              <a:rPr lang="en-US" dirty="0"/>
              <a:t>S1400GEN – Thank You!</a:t>
            </a:r>
          </a:p>
        </p:txBody>
      </p:sp>
      <p:sp>
        <p:nvSpPr>
          <p:cNvPr id="6" name="Content Placeholder 5">
            <a:extLst>
              <a:ext uri="{FF2B5EF4-FFF2-40B4-BE49-F238E27FC236}">
                <a16:creationId xmlns:a16="http://schemas.microsoft.com/office/drawing/2014/main" id="{756C9042-670C-4EAA-A6E3-18A9FC345811}"/>
              </a:ext>
            </a:extLst>
          </p:cNvPr>
          <p:cNvSpPr>
            <a:spLocks noGrp="1"/>
          </p:cNvSpPr>
          <p:nvPr>
            <p:ph sz="half" idx="1"/>
          </p:nvPr>
        </p:nvSpPr>
        <p:spPr>
          <a:xfrm>
            <a:off x="580208" y="1591541"/>
            <a:ext cx="5183700" cy="3440467"/>
          </a:xfrm>
        </p:spPr>
        <p:txBody>
          <a:bodyPr>
            <a:normAutofit fontScale="92500" lnSpcReduction="20000"/>
          </a:bodyPr>
          <a:lstStyle/>
          <a:p>
            <a:r>
              <a:rPr lang="en-US" dirty="0">
                <a:latin typeface="+mj-lt"/>
                <a:cs typeface="Arial" panose="020B0604020202020204" pitchFamily="34" charset="0"/>
              </a:rPr>
              <a:t>Joshua A. Roth, PhD, MHA </a:t>
            </a:r>
            <a:r>
              <a:rPr lang="en-US" dirty="0">
                <a:latin typeface="+mj-lt"/>
                <a:cs typeface="Arial" panose="020B0604020202020204" pitchFamily="34" charset="0"/>
                <a:hlinkClick r:id="rId2"/>
              </a:rPr>
              <a:t>(JROTH@fredhutch.org</a:t>
            </a:r>
            <a:r>
              <a:rPr lang="en-US" dirty="0">
                <a:latin typeface="+mj-lt"/>
                <a:cs typeface="Arial" panose="020B0604020202020204" pitchFamily="34" charset="0"/>
              </a:rPr>
              <a:t>)  </a:t>
            </a:r>
          </a:p>
          <a:p>
            <a:r>
              <a:rPr lang="en-US" dirty="0">
                <a:latin typeface="+mj-lt"/>
                <a:cs typeface="Arial" panose="020B0604020202020204" pitchFamily="34" charset="0"/>
              </a:rPr>
              <a:t>Meghna S. Trivedi, MD</a:t>
            </a:r>
          </a:p>
          <a:p>
            <a:r>
              <a:rPr lang="en-US" dirty="0">
                <a:latin typeface="+mj-lt"/>
                <a:cs typeface="Arial" panose="020B0604020202020204" pitchFamily="34" charset="0"/>
              </a:rPr>
              <a:t>Stacy Gray, MD</a:t>
            </a:r>
          </a:p>
          <a:p>
            <a:r>
              <a:rPr lang="en-US" dirty="0">
                <a:latin typeface="+mj-lt"/>
                <a:cs typeface="Arial" panose="020B0604020202020204" pitchFamily="34" charset="0"/>
              </a:rPr>
              <a:t>Donald Patrick, PhD</a:t>
            </a:r>
          </a:p>
          <a:p>
            <a:r>
              <a:rPr lang="en-US" dirty="0">
                <a:latin typeface="+mj-lt"/>
                <a:cs typeface="Arial" panose="020B0604020202020204" pitchFamily="34" charset="0"/>
              </a:rPr>
              <a:t>Wylie Burke, MD, PhD</a:t>
            </a:r>
          </a:p>
          <a:p>
            <a:r>
              <a:rPr lang="en-US" dirty="0">
                <a:latin typeface="+mj-lt"/>
                <a:cs typeface="Arial" panose="020B0604020202020204" pitchFamily="34" charset="0"/>
              </a:rPr>
              <a:t>Debbie Delaney</a:t>
            </a:r>
          </a:p>
          <a:p>
            <a:r>
              <a:rPr lang="en-US" dirty="0">
                <a:latin typeface="+mj-lt"/>
                <a:cs typeface="Arial" panose="020B0604020202020204" pitchFamily="34" charset="0"/>
              </a:rPr>
              <a:t>Kate Watabayashi</a:t>
            </a:r>
          </a:p>
          <a:p>
            <a:r>
              <a:rPr lang="en-US" dirty="0">
                <a:latin typeface="+mj-lt"/>
                <a:cs typeface="Arial" panose="020B0604020202020204" pitchFamily="34" charset="0"/>
              </a:rPr>
              <a:t>Paul Litwin, MS</a:t>
            </a:r>
          </a:p>
          <a:p>
            <a:r>
              <a:rPr lang="en-US" dirty="0" err="1">
                <a:latin typeface="+mj-lt"/>
                <a:cs typeface="Arial" panose="020B0604020202020204" pitchFamily="34" charset="0"/>
              </a:rPr>
              <a:t>Parth</a:t>
            </a:r>
            <a:r>
              <a:rPr lang="en-US" dirty="0">
                <a:latin typeface="+mj-lt"/>
                <a:cs typeface="Arial" panose="020B0604020202020204" pitchFamily="34" charset="0"/>
              </a:rPr>
              <a:t> Shah, PharmD, PhD </a:t>
            </a:r>
          </a:p>
          <a:p>
            <a:endParaRPr lang="en-US" dirty="0"/>
          </a:p>
        </p:txBody>
      </p:sp>
      <p:sp>
        <p:nvSpPr>
          <p:cNvPr id="7" name="Content Placeholder 6">
            <a:extLst>
              <a:ext uri="{FF2B5EF4-FFF2-40B4-BE49-F238E27FC236}">
                <a16:creationId xmlns:a16="http://schemas.microsoft.com/office/drawing/2014/main" id="{9CF599B2-B567-40DF-9EF3-FD4BB84024DF}"/>
              </a:ext>
            </a:extLst>
          </p:cNvPr>
          <p:cNvSpPr>
            <a:spLocks noGrp="1"/>
          </p:cNvSpPr>
          <p:nvPr>
            <p:ph sz="half" idx="2"/>
          </p:nvPr>
        </p:nvSpPr>
        <p:spPr>
          <a:xfrm>
            <a:off x="5834291" y="1591541"/>
            <a:ext cx="5269887" cy="4023360"/>
          </a:xfrm>
        </p:spPr>
        <p:txBody>
          <a:bodyPr>
            <a:normAutofit fontScale="92500" lnSpcReduction="20000"/>
          </a:bodyPr>
          <a:lstStyle/>
          <a:p>
            <a:r>
              <a:rPr lang="en-US" dirty="0">
                <a:latin typeface="+mj-lt"/>
                <a:cs typeface="Arial" panose="020B0604020202020204" pitchFamily="34" charset="0"/>
              </a:rPr>
              <a:t>Katherine D. Crew, MD</a:t>
            </a:r>
          </a:p>
          <a:p>
            <a:r>
              <a:rPr lang="en-US" dirty="0">
                <a:latin typeface="+mj-lt"/>
                <a:cs typeface="Arial" panose="020B0604020202020204" pitchFamily="34" charset="0"/>
              </a:rPr>
              <a:t>Monica Yee</a:t>
            </a:r>
          </a:p>
          <a:p>
            <a:r>
              <a:rPr lang="en-US" dirty="0">
                <a:latin typeface="+mj-lt"/>
                <a:cs typeface="Arial" panose="020B0604020202020204" pitchFamily="34" charset="0"/>
              </a:rPr>
              <a:t>Mary Redman, PhD</a:t>
            </a:r>
          </a:p>
          <a:p>
            <a:r>
              <a:rPr lang="en-US" dirty="0">
                <a:latin typeface="+mj-lt"/>
                <a:cs typeface="Arial" panose="020B0604020202020204" pitchFamily="34" charset="0"/>
              </a:rPr>
              <a:t>Vassiliki Papadimitrakopoulou, MD </a:t>
            </a:r>
          </a:p>
          <a:p>
            <a:r>
              <a:rPr lang="en-US" dirty="0">
                <a:latin typeface="+mj-lt"/>
                <a:cs typeface="Arial" panose="020B0604020202020204" pitchFamily="34" charset="0"/>
              </a:rPr>
              <a:t>Karen Kelly, MD</a:t>
            </a:r>
          </a:p>
          <a:p>
            <a:r>
              <a:rPr lang="en-US" dirty="0">
                <a:latin typeface="+mj-lt"/>
                <a:cs typeface="Arial" panose="020B0604020202020204" pitchFamily="34" charset="0"/>
              </a:rPr>
              <a:t>David Gandara, MD</a:t>
            </a:r>
          </a:p>
          <a:p>
            <a:r>
              <a:rPr lang="en-US" dirty="0">
                <a:latin typeface="+mj-lt"/>
                <a:cs typeface="Arial" panose="020B0604020202020204" pitchFamily="34" charset="0"/>
              </a:rPr>
              <a:t>Dawn L. Hershman, MD, MS </a:t>
            </a:r>
          </a:p>
          <a:p>
            <a:r>
              <a:rPr lang="en-US" dirty="0">
                <a:latin typeface="+mj-lt"/>
                <a:cs typeface="Arial" panose="020B0604020202020204" pitchFamily="34" charset="0"/>
              </a:rPr>
              <a:t>Scott D. Ramsey, MD, PhD</a:t>
            </a:r>
          </a:p>
          <a:p>
            <a:endParaRPr lang="en-US" dirty="0"/>
          </a:p>
        </p:txBody>
      </p:sp>
      <p:sp>
        <p:nvSpPr>
          <p:cNvPr id="4" name="Slide Number Placeholder 3">
            <a:extLst>
              <a:ext uri="{FF2B5EF4-FFF2-40B4-BE49-F238E27FC236}">
                <a16:creationId xmlns:a16="http://schemas.microsoft.com/office/drawing/2014/main" id="{9E4E7408-0484-46FA-A3FB-9E15CBD4F285}"/>
              </a:ext>
            </a:extLst>
          </p:cNvPr>
          <p:cNvSpPr>
            <a:spLocks noGrp="1"/>
          </p:cNvSpPr>
          <p:nvPr>
            <p:ph type="sldNum" sz="quarter" idx="12"/>
          </p:nvPr>
        </p:nvSpPr>
        <p:spPr/>
        <p:txBody>
          <a:bodyPr/>
          <a:lstStyle/>
          <a:p>
            <a:r>
              <a:rPr lang="en-US" dirty="0"/>
              <a:t>Slide </a:t>
            </a:r>
            <a:fld id="{629637A9-119A-49DA-BD12-AAC58B377D80}" type="slidenum">
              <a:rPr lang="en-US" smtClean="0"/>
              <a:pPr/>
              <a:t>40</a:t>
            </a:fld>
            <a:endParaRPr lang="en-US" dirty="0"/>
          </a:p>
        </p:txBody>
      </p:sp>
      <p:sp>
        <p:nvSpPr>
          <p:cNvPr id="8" name="TextBox 7">
            <a:extLst>
              <a:ext uri="{FF2B5EF4-FFF2-40B4-BE49-F238E27FC236}">
                <a16:creationId xmlns:a16="http://schemas.microsoft.com/office/drawing/2014/main" id="{0269881F-4CD5-4AD8-A356-BDF907B9E08C}"/>
              </a:ext>
            </a:extLst>
          </p:cNvPr>
          <p:cNvSpPr txBox="1"/>
          <p:nvPr/>
        </p:nvSpPr>
        <p:spPr>
          <a:xfrm>
            <a:off x="580208" y="5032008"/>
            <a:ext cx="10508167" cy="954107"/>
          </a:xfrm>
          <a:prstGeom prst="rect">
            <a:avLst/>
          </a:prstGeom>
          <a:noFill/>
        </p:spPr>
        <p:txBody>
          <a:bodyPr wrap="square" rtlCol="0">
            <a:spAutoFit/>
          </a:bodyPr>
          <a:lstStyle/>
          <a:p>
            <a:r>
              <a:rPr lang="en-US" sz="1400" b="1" dirty="0">
                <a:latin typeface="+mj-lt"/>
                <a:cs typeface="Arial" panose="020B0604020202020204" pitchFamily="34" charset="0"/>
              </a:rPr>
              <a:t>Funding Information</a:t>
            </a:r>
            <a:r>
              <a:rPr lang="en-US" sz="1400" dirty="0">
                <a:latin typeface="+mj-lt"/>
                <a:cs typeface="Arial" panose="020B0604020202020204" pitchFamily="34" charset="0"/>
              </a:rPr>
              <a:t>: This work supported by NIH/NCI grant UG1CA189974; and Lung-MAP master protocol supported by NIH/NCI grants CA180888, CA180819, CA180820, CA180821, CA180868, and in part by AbbieVie, Amgen, AstraZeneca, Bristol-Myers Squibb Company, Genentech and Pfizer through the Foundation for the National Institutes of Health, in partnership with Friends of Cancer Research. The content is solely the responsibility of the authors and does not necessarily represent the official views of the National Institutes of Health. </a:t>
            </a:r>
          </a:p>
        </p:txBody>
      </p:sp>
    </p:spTree>
    <p:extLst>
      <p:ext uri="{BB962C8B-B14F-4D97-AF65-F5344CB8AC3E}">
        <p14:creationId xmlns:p14="http://schemas.microsoft.com/office/powerpoint/2010/main" val="30697277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65A5E-1DCE-4EB9-8219-77F22788F2CD}"/>
              </a:ext>
            </a:extLst>
          </p:cNvPr>
          <p:cNvSpPr>
            <a:spLocks noGrp="1"/>
          </p:cNvSpPr>
          <p:nvPr>
            <p:ph type="ctrTitle"/>
          </p:nvPr>
        </p:nvSpPr>
        <p:spPr/>
        <p:txBody>
          <a:bodyPr/>
          <a:lstStyle/>
          <a:p>
            <a:r>
              <a:rPr lang="en-US" dirty="0"/>
              <a:t>S1900A</a:t>
            </a:r>
            <a:br>
              <a:rPr lang="en-US" dirty="0"/>
            </a:br>
            <a:r>
              <a:rPr lang="en-US" sz="2200" dirty="0">
                <a:solidFill>
                  <a:prstClr val="black">
                    <a:lumMod val="85000"/>
                    <a:lumOff val="15000"/>
                  </a:prstClr>
                </a:solidFill>
              </a:rPr>
              <a:t>A Phase II Study Of Rucaparib In Patients with Genomic LOH High and/or Deleterious BRCA 1/2 Mutation Stage IV or Recurrent Non-Small Cell Lung Cancer (Lung-MAP Sub-Study)</a:t>
            </a:r>
            <a:endParaRPr lang="en-US" sz="2200" dirty="0"/>
          </a:p>
        </p:txBody>
      </p:sp>
      <p:sp>
        <p:nvSpPr>
          <p:cNvPr id="3" name="Content Placeholder 2">
            <a:extLst>
              <a:ext uri="{FF2B5EF4-FFF2-40B4-BE49-F238E27FC236}">
                <a16:creationId xmlns:a16="http://schemas.microsoft.com/office/drawing/2014/main" id="{A765CC05-7040-4266-81FF-0F44BA979B7A}"/>
              </a:ext>
            </a:extLst>
          </p:cNvPr>
          <p:cNvSpPr>
            <a:spLocks noGrp="1"/>
          </p:cNvSpPr>
          <p:nvPr>
            <p:ph type="subTitle" idx="1"/>
          </p:nvPr>
        </p:nvSpPr>
        <p:spPr>
          <a:xfrm>
            <a:off x="1100051" y="4455621"/>
            <a:ext cx="10058400" cy="1528084"/>
          </a:xfrm>
        </p:spPr>
        <p:txBody>
          <a:bodyPr>
            <a:normAutofit/>
          </a:bodyPr>
          <a:lstStyle/>
          <a:p>
            <a:r>
              <a:rPr lang="en-US" dirty="0"/>
              <a:t>Jonathan </a:t>
            </a:r>
            <a:r>
              <a:rPr lang="en-US" dirty="0" err="1"/>
              <a:t>riess</a:t>
            </a:r>
            <a:r>
              <a:rPr lang="en-US" dirty="0"/>
              <a:t>, MD</a:t>
            </a:r>
          </a:p>
          <a:p>
            <a:r>
              <a:rPr lang="en-US" dirty="0"/>
              <a:t>Study Chair, Medical Oncology</a:t>
            </a:r>
          </a:p>
          <a:p>
            <a:r>
              <a:rPr lang="en-US" dirty="0"/>
              <a:t>Study Co-Chair: Paul Wheatley-Price, MD</a:t>
            </a:r>
          </a:p>
          <a:p>
            <a:endParaRPr lang="en-US" dirty="0"/>
          </a:p>
        </p:txBody>
      </p:sp>
      <p:sp>
        <p:nvSpPr>
          <p:cNvPr id="4" name="Slide Number Placeholder 3">
            <a:extLst>
              <a:ext uri="{FF2B5EF4-FFF2-40B4-BE49-F238E27FC236}">
                <a16:creationId xmlns:a16="http://schemas.microsoft.com/office/drawing/2014/main" id="{63C8F86C-441D-458D-8384-A10BDF90B06C}"/>
              </a:ext>
            </a:extLst>
          </p:cNvPr>
          <p:cNvSpPr>
            <a:spLocks noGrp="1"/>
          </p:cNvSpPr>
          <p:nvPr>
            <p:ph type="sldNum" sz="quarter" idx="12"/>
          </p:nvPr>
        </p:nvSpPr>
        <p:spPr/>
        <p:txBody>
          <a:bodyPr/>
          <a:lstStyle/>
          <a:p>
            <a:r>
              <a:rPr lang="en-US" dirty="0"/>
              <a:t>Slide </a:t>
            </a:r>
            <a:fld id="{629637A9-119A-49DA-BD12-AAC58B377D80}" type="slidenum">
              <a:rPr lang="en-US" smtClean="0"/>
              <a:pPr/>
              <a:t>41</a:t>
            </a:fld>
            <a:endParaRPr lang="en-US" dirty="0"/>
          </a:p>
        </p:txBody>
      </p:sp>
      <p:sp>
        <p:nvSpPr>
          <p:cNvPr id="5" name="Explosion: 8 Points 4">
            <a:extLst>
              <a:ext uri="{FF2B5EF4-FFF2-40B4-BE49-F238E27FC236}">
                <a16:creationId xmlns:a16="http://schemas.microsoft.com/office/drawing/2014/main" id="{21630AC0-17AE-49AB-BE66-DDBC2F32F67F}"/>
              </a:ext>
            </a:extLst>
          </p:cNvPr>
          <p:cNvSpPr/>
          <p:nvPr/>
        </p:nvSpPr>
        <p:spPr>
          <a:xfrm>
            <a:off x="8473137" y="377829"/>
            <a:ext cx="2830633" cy="2483151"/>
          </a:xfrm>
          <a:prstGeom prst="irregularSeal1">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85000"/>
                    <a:lumOff val="15000"/>
                  </a:schemeClr>
                </a:solidFill>
              </a:rPr>
              <a:t>Opened to accrual 1/28/19</a:t>
            </a:r>
          </a:p>
        </p:txBody>
      </p:sp>
    </p:spTree>
    <p:extLst>
      <p:ext uri="{BB962C8B-B14F-4D97-AF65-F5344CB8AC3E}">
        <p14:creationId xmlns:p14="http://schemas.microsoft.com/office/powerpoint/2010/main" val="3782334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07FA5FE-FD69-49B8-B665-FD89D04ADC02}"/>
              </a:ext>
            </a:extLst>
          </p:cNvPr>
          <p:cNvSpPr>
            <a:spLocks noGrp="1"/>
          </p:cNvSpPr>
          <p:nvPr>
            <p:ph type="title"/>
          </p:nvPr>
        </p:nvSpPr>
        <p:spPr/>
        <p:txBody>
          <a:bodyPr/>
          <a:lstStyle/>
          <a:p>
            <a:r>
              <a:rPr lang="en-US" dirty="0"/>
              <a:t>S1900A Overview</a:t>
            </a:r>
          </a:p>
        </p:txBody>
      </p:sp>
      <p:sp>
        <p:nvSpPr>
          <p:cNvPr id="6" name="Content Placeholder 5">
            <a:extLst>
              <a:ext uri="{FF2B5EF4-FFF2-40B4-BE49-F238E27FC236}">
                <a16:creationId xmlns:a16="http://schemas.microsoft.com/office/drawing/2014/main" id="{94C0E5A3-60D5-419D-B922-5EACA4A1F716}"/>
              </a:ext>
            </a:extLst>
          </p:cNvPr>
          <p:cNvSpPr>
            <a:spLocks noGrp="1"/>
          </p:cNvSpPr>
          <p:nvPr>
            <p:ph idx="1"/>
          </p:nvPr>
        </p:nvSpPr>
        <p:spPr>
          <a:xfrm>
            <a:off x="609600" y="1845733"/>
            <a:ext cx="10546080" cy="4419599"/>
          </a:xfrm>
        </p:spPr>
        <p:txBody>
          <a:bodyPr wrap="square">
            <a:normAutofit/>
          </a:bodyPr>
          <a:lstStyle/>
          <a:p>
            <a:r>
              <a:rPr lang="en-US" sz="2200" dirty="0"/>
              <a:t>First biomarker-driven sub-study opened for all NSCLC </a:t>
            </a:r>
            <a:r>
              <a:rPr lang="en-US" sz="2200" dirty="0" err="1"/>
              <a:t>histologies</a:t>
            </a:r>
            <a:endParaRPr lang="en-US" sz="2200" dirty="0"/>
          </a:p>
          <a:p>
            <a:r>
              <a:rPr lang="en-US" sz="2200" dirty="0"/>
              <a:t>Rucaparib is a potent small-molecule inhibitor of poly (ADP-ribose)                                            polymerase (PARP) proteins (PARP-1, PARP-2 and PARP-3) that play an                                         important role in repairing DNA damage and maintaining genomic                                   stability.</a:t>
            </a:r>
            <a:endParaRPr lang="en-US" sz="2200" u="sng" dirty="0">
              <a:solidFill>
                <a:srgbClr val="0070C0"/>
              </a:solidFill>
            </a:endParaRPr>
          </a:p>
          <a:p>
            <a:r>
              <a:rPr lang="en-US" sz="2200" u="sng" dirty="0">
                <a:solidFill>
                  <a:srgbClr val="0070C0"/>
                </a:solidFill>
              </a:rPr>
              <a:t>Overall Objective </a:t>
            </a:r>
            <a:r>
              <a:rPr lang="en-US" sz="2200" dirty="0">
                <a:solidFill>
                  <a:srgbClr val="0070C0"/>
                </a:solidFill>
              </a:rPr>
              <a:t>– To evaluate the overall response                                                                rate associated with rucaparib in metastatic NSCLC                                                           patients with genomic LOH high and/or                                                                                                                                            deleterious BRCA 1/2 mutations </a:t>
            </a:r>
          </a:p>
        </p:txBody>
      </p:sp>
      <p:sp>
        <p:nvSpPr>
          <p:cNvPr id="4" name="Slide Number Placeholder 3">
            <a:extLst>
              <a:ext uri="{FF2B5EF4-FFF2-40B4-BE49-F238E27FC236}">
                <a16:creationId xmlns:a16="http://schemas.microsoft.com/office/drawing/2014/main" id="{0738FC62-682D-465A-837A-04D6957FAD9A}"/>
              </a:ext>
            </a:extLst>
          </p:cNvPr>
          <p:cNvSpPr>
            <a:spLocks noGrp="1"/>
          </p:cNvSpPr>
          <p:nvPr>
            <p:ph type="sldNum" sz="quarter" idx="12"/>
          </p:nvPr>
        </p:nvSpPr>
        <p:spPr/>
        <p:txBody>
          <a:bodyPr/>
          <a:lstStyle/>
          <a:p>
            <a:r>
              <a:rPr lang="en-US"/>
              <a:t>Slide </a:t>
            </a:r>
            <a:fld id="{4FAB73BC-B049-4115-A692-8D63A059BFB8}" type="slidenum">
              <a:rPr lang="en-US" smtClean="0"/>
              <a:pPr/>
              <a:t>42</a:t>
            </a:fld>
            <a:endParaRPr lang="en-US" dirty="0"/>
          </a:p>
        </p:txBody>
      </p:sp>
      <p:pic>
        <p:nvPicPr>
          <p:cNvPr id="8" name="Picture 7">
            <a:extLst>
              <a:ext uri="{FF2B5EF4-FFF2-40B4-BE49-F238E27FC236}">
                <a16:creationId xmlns:a16="http://schemas.microsoft.com/office/drawing/2014/main" id="{AC1AFD1C-77D9-442F-B66D-1368C47F935F}"/>
              </a:ext>
            </a:extLst>
          </p:cNvPr>
          <p:cNvPicPr>
            <a:picLocks noChangeAspect="1"/>
          </p:cNvPicPr>
          <p:nvPr/>
        </p:nvPicPr>
        <p:blipFill>
          <a:blip r:embed="rId3"/>
          <a:stretch>
            <a:fillRect/>
          </a:stretch>
        </p:blipFill>
        <p:spPr>
          <a:xfrm>
            <a:off x="6827210" y="3429000"/>
            <a:ext cx="4938380" cy="1808147"/>
          </a:xfrm>
          <a:prstGeom prst="rect">
            <a:avLst/>
          </a:prstGeom>
        </p:spPr>
      </p:pic>
    </p:spTree>
    <p:extLst>
      <p:ext uri="{BB962C8B-B14F-4D97-AF65-F5344CB8AC3E}">
        <p14:creationId xmlns:p14="http://schemas.microsoft.com/office/powerpoint/2010/main" val="12118077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D61362-0E9A-4AB6-B8FE-CA9866A98F81}"/>
              </a:ext>
            </a:extLst>
          </p:cNvPr>
          <p:cNvSpPr>
            <a:spLocks noGrp="1"/>
          </p:cNvSpPr>
          <p:nvPr>
            <p:ph type="title"/>
          </p:nvPr>
        </p:nvSpPr>
        <p:spPr/>
        <p:txBody>
          <a:bodyPr/>
          <a:lstStyle/>
          <a:p>
            <a:r>
              <a:rPr lang="en-US" dirty="0"/>
              <a:t>S1900A Schema</a:t>
            </a:r>
          </a:p>
        </p:txBody>
      </p:sp>
      <p:sp>
        <p:nvSpPr>
          <p:cNvPr id="3" name="Content Placeholder 2">
            <a:extLst>
              <a:ext uri="{FF2B5EF4-FFF2-40B4-BE49-F238E27FC236}">
                <a16:creationId xmlns:a16="http://schemas.microsoft.com/office/drawing/2014/main" id="{D04F7895-328D-4A15-9B46-AF91B776C170}"/>
              </a:ext>
            </a:extLst>
          </p:cNvPr>
          <p:cNvSpPr>
            <a:spLocks noGrp="1"/>
          </p:cNvSpPr>
          <p:nvPr>
            <p:ph idx="1"/>
          </p:nvPr>
        </p:nvSpPr>
        <p:spPr>
          <a:xfrm>
            <a:off x="585985" y="2029093"/>
            <a:ext cx="10546080" cy="4023360"/>
          </a:xfrm>
        </p:spPr>
        <p:txBody>
          <a:bodyPr>
            <a:normAutofit/>
          </a:bodyPr>
          <a:lstStyle/>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endParaRPr lang="en-US" b="1" dirty="0">
              <a:solidFill>
                <a:schemeClr val="tx1"/>
              </a:solidFill>
            </a:endParaRPr>
          </a:p>
          <a:p>
            <a:pPr marL="0" indent="0">
              <a:buNone/>
            </a:pPr>
            <a:r>
              <a:rPr lang="en-US" sz="1800" dirty="0">
                <a:solidFill>
                  <a:schemeClr val="tx1"/>
                </a:solidFill>
              </a:rPr>
              <a:t>*</a:t>
            </a:r>
            <a:r>
              <a:rPr lang="en-US" sz="1800" b="1" dirty="0">
                <a:solidFill>
                  <a:srgbClr val="0070C0"/>
                </a:solidFill>
              </a:rPr>
              <a:t>Cohort 2 Includes </a:t>
            </a:r>
            <a:r>
              <a:rPr lang="en-US" sz="1800" dirty="0">
                <a:solidFill>
                  <a:schemeClr val="tx1"/>
                </a:solidFill>
              </a:rPr>
              <a:t>- adenocarcinoma, large cell, NSCLC NOS, mixed histology w/ any non-squamous component</a:t>
            </a:r>
          </a:p>
          <a:p>
            <a:pPr marL="0" indent="0">
              <a:buNone/>
            </a:pPr>
            <a:r>
              <a:rPr lang="en-US" b="1" dirty="0">
                <a:solidFill>
                  <a:srgbClr val="0070C0"/>
                </a:solidFill>
              </a:rPr>
              <a:t>Accrual goal:</a:t>
            </a:r>
            <a:r>
              <a:rPr lang="en-US" dirty="0">
                <a:solidFill>
                  <a:schemeClr val="tx1"/>
                </a:solidFill>
              </a:rPr>
              <a:t> 44 patients per cohort (88 total)	</a:t>
            </a:r>
            <a:r>
              <a:rPr lang="en-US" b="1" dirty="0">
                <a:solidFill>
                  <a:srgbClr val="0070C0"/>
                </a:solidFill>
              </a:rPr>
              <a:t>Goal:</a:t>
            </a:r>
            <a:r>
              <a:rPr lang="en-US" dirty="0">
                <a:solidFill>
                  <a:schemeClr val="tx1"/>
                </a:solidFill>
              </a:rPr>
              <a:t> &gt;10 responses per cohort</a:t>
            </a:r>
            <a:endParaRPr lang="en-US" dirty="0"/>
          </a:p>
        </p:txBody>
      </p:sp>
      <p:sp>
        <p:nvSpPr>
          <p:cNvPr id="4" name="Slide Number Placeholder 3">
            <a:extLst>
              <a:ext uri="{FF2B5EF4-FFF2-40B4-BE49-F238E27FC236}">
                <a16:creationId xmlns:a16="http://schemas.microsoft.com/office/drawing/2014/main" id="{07340784-865A-49DB-84D6-2682CBF19095}"/>
              </a:ext>
            </a:extLst>
          </p:cNvPr>
          <p:cNvSpPr>
            <a:spLocks noGrp="1"/>
          </p:cNvSpPr>
          <p:nvPr>
            <p:ph type="sldNum" sz="quarter" idx="12"/>
          </p:nvPr>
        </p:nvSpPr>
        <p:spPr/>
        <p:txBody>
          <a:bodyPr/>
          <a:lstStyle/>
          <a:p>
            <a:r>
              <a:rPr lang="en-US" dirty="0"/>
              <a:t>Slide </a:t>
            </a:r>
            <a:fld id="{629637A9-119A-49DA-BD12-AAC58B377D80}" type="slidenum">
              <a:rPr lang="en-US" smtClean="0"/>
              <a:pPr/>
              <a:t>43</a:t>
            </a:fld>
            <a:endParaRPr lang="en-US" dirty="0"/>
          </a:p>
        </p:txBody>
      </p:sp>
      <p:grpSp>
        <p:nvGrpSpPr>
          <p:cNvPr id="5" name="Group 4">
            <a:extLst>
              <a:ext uri="{FF2B5EF4-FFF2-40B4-BE49-F238E27FC236}">
                <a16:creationId xmlns:a16="http://schemas.microsoft.com/office/drawing/2014/main" id="{19257EAD-19FF-4103-9366-A8FAFCCE72FD}"/>
              </a:ext>
            </a:extLst>
          </p:cNvPr>
          <p:cNvGrpSpPr/>
          <p:nvPr/>
        </p:nvGrpSpPr>
        <p:grpSpPr>
          <a:xfrm>
            <a:off x="160362" y="1663913"/>
            <a:ext cx="11871276" cy="3507057"/>
            <a:chOff x="14695" y="1856373"/>
            <a:chExt cx="11871276" cy="3507057"/>
          </a:xfrm>
        </p:grpSpPr>
        <p:sp>
          <p:nvSpPr>
            <p:cNvPr id="6" name="Rounded Rectangle 2">
              <a:extLst>
                <a:ext uri="{FF2B5EF4-FFF2-40B4-BE49-F238E27FC236}">
                  <a16:creationId xmlns:a16="http://schemas.microsoft.com/office/drawing/2014/main" id="{4F29CAB2-E8DD-4B91-9D05-76897E89626E}"/>
                </a:ext>
              </a:extLst>
            </p:cNvPr>
            <p:cNvSpPr/>
            <p:nvPr/>
          </p:nvSpPr>
          <p:spPr>
            <a:xfrm>
              <a:off x="14695" y="2975933"/>
              <a:ext cx="2386140" cy="1257300"/>
            </a:xfrm>
            <a:prstGeom prst="round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LUNGMAP/S1400 Screening/ Prescreening Registration</a:t>
              </a:r>
            </a:p>
          </p:txBody>
        </p:sp>
        <p:sp>
          <p:nvSpPr>
            <p:cNvPr id="7" name="Rounded Rectangle 9">
              <a:extLst>
                <a:ext uri="{FF2B5EF4-FFF2-40B4-BE49-F238E27FC236}">
                  <a16:creationId xmlns:a16="http://schemas.microsoft.com/office/drawing/2014/main" id="{0FEBDA95-7E85-42E7-8E67-15EC067D48C8}"/>
                </a:ext>
              </a:extLst>
            </p:cNvPr>
            <p:cNvSpPr/>
            <p:nvPr/>
          </p:nvSpPr>
          <p:spPr>
            <a:xfrm>
              <a:off x="2766980" y="1856373"/>
              <a:ext cx="1941640" cy="3507057"/>
            </a:xfrm>
            <a:prstGeom prst="round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Deleterious </a:t>
              </a:r>
              <a:r>
                <a:rPr lang="en-US" sz="2200" b="1" dirty="0">
                  <a:solidFill>
                    <a:schemeClr val="tx1"/>
                  </a:solidFill>
                </a:rPr>
                <a:t>BRCA1/2 </a:t>
              </a:r>
              <a:r>
                <a:rPr lang="en-US" sz="2200" dirty="0">
                  <a:solidFill>
                    <a:schemeClr val="tx1"/>
                  </a:solidFill>
                </a:rPr>
                <a:t>mutation and/</a:t>
              </a:r>
              <a:r>
                <a:rPr lang="en-US" sz="2200" b="1" dirty="0">
                  <a:solidFill>
                    <a:schemeClr val="tx1"/>
                  </a:solidFill>
                </a:rPr>
                <a:t>or LOH high</a:t>
              </a:r>
              <a:r>
                <a:rPr lang="en-US" sz="2200" dirty="0">
                  <a:solidFill>
                    <a:schemeClr val="tx1"/>
                  </a:solidFill>
                </a:rPr>
                <a:t> by Foundation Medicine  Assay</a:t>
              </a:r>
            </a:p>
          </p:txBody>
        </p:sp>
        <p:cxnSp>
          <p:nvCxnSpPr>
            <p:cNvPr id="8" name="Straight Arrow Connector 7">
              <a:extLst>
                <a:ext uri="{FF2B5EF4-FFF2-40B4-BE49-F238E27FC236}">
                  <a16:creationId xmlns:a16="http://schemas.microsoft.com/office/drawing/2014/main" id="{10EDC867-9CF8-438A-996B-C135B07F5DDD}"/>
                </a:ext>
              </a:extLst>
            </p:cNvPr>
            <p:cNvCxnSpPr>
              <a:cxnSpLocks/>
            </p:cNvCxnSpPr>
            <p:nvPr/>
          </p:nvCxnSpPr>
          <p:spPr>
            <a:xfrm>
              <a:off x="2373518" y="3604584"/>
              <a:ext cx="400873"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9" name="Rounded Rectangle 13">
              <a:extLst>
                <a:ext uri="{FF2B5EF4-FFF2-40B4-BE49-F238E27FC236}">
                  <a16:creationId xmlns:a16="http://schemas.microsoft.com/office/drawing/2014/main" id="{81CD6763-4516-460F-9207-9EFE7ED8648F}"/>
                </a:ext>
              </a:extLst>
            </p:cNvPr>
            <p:cNvSpPr/>
            <p:nvPr/>
          </p:nvSpPr>
          <p:spPr>
            <a:xfrm>
              <a:off x="7182863" y="2356466"/>
              <a:ext cx="2095500" cy="1257300"/>
            </a:xfrm>
            <a:prstGeom prst="roundRect">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Cohort 1:</a:t>
              </a:r>
            </a:p>
            <a:p>
              <a:pPr algn="ctr"/>
              <a:r>
                <a:rPr lang="en-US" sz="2200" b="1" dirty="0">
                  <a:solidFill>
                    <a:schemeClr val="tx1"/>
                  </a:solidFill>
                </a:rPr>
                <a:t>Squamous NSCLC</a:t>
              </a:r>
            </a:p>
          </p:txBody>
        </p:sp>
        <p:cxnSp>
          <p:nvCxnSpPr>
            <p:cNvPr id="10" name="Straight Arrow Connector 9">
              <a:extLst>
                <a:ext uri="{FF2B5EF4-FFF2-40B4-BE49-F238E27FC236}">
                  <a16:creationId xmlns:a16="http://schemas.microsoft.com/office/drawing/2014/main" id="{C4077776-3535-48E0-A92C-56195D412EAE}"/>
                </a:ext>
              </a:extLst>
            </p:cNvPr>
            <p:cNvCxnSpPr>
              <a:cxnSpLocks/>
            </p:cNvCxnSpPr>
            <p:nvPr/>
          </p:nvCxnSpPr>
          <p:spPr>
            <a:xfrm>
              <a:off x="4708620" y="3636066"/>
              <a:ext cx="366145"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6986C357-EF37-4D93-8675-D53418FFD2C1}"/>
                </a:ext>
              </a:extLst>
            </p:cNvPr>
            <p:cNvCxnSpPr>
              <a:cxnSpLocks/>
            </p:cNvCxnSpPr>
            <p:nvPr/>
          </p:nvCxnSpPr>
          <p:spPr>
            <a:xfrm>
              <a:off x="9278363" y="2989942"/>
              <a:ext cx="708785" cy="513279"/>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2" name="Rounded Rectangle 17">
              <a:extLst>
                <a:ext uri="{FF2B5EF4-FFF2-40B4-BE49-F238E27FC236}">
                  <a16:creationId xmlns:a16="http://schemas.microsoft.com/office/drawing/2014/main" id="{8EE66163-A5DD-4365-A052-4486573131A4}"/>
                </a:ext>
              </a:extLst>
            </p:cNvPr>
            <p:cNvSpPr/>
            <p:nvPr/>
          </p:nvSpPr>
          <p:spPr>
            <a:xfrm>
              <a:off x="9987148" y="2355494"/>
              <a:ext cx="1898823" cy="2612571"/>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Treat with Rucaparib </a:t>
              </a:r>
            </a:p>
            <a:p>
              <a:pPr algn="ctr"/>
              <a:r>
                <a:rPr lang="en-US" sz="2200" dirty="0">
                  <a:solidFill>
                    <a:schemeClr val="tx1"/>
                  </a:solidFill>
                </a:rPr>
                <a:t>continued till progression or intolerable toxicity</a:t>
              </a:r>
            </a:p>
          </p:txBody>
        </p:sp>
        <p:sp>
          <p:nvSpPr>
            <p:cNvPr id="13" name="Rounded Rectangle 13">
              <a:extLst>
                <a:ext uri="{FF2B5EF4-FFF2-40B4-BE49-F238E27FC236}">
                  <a16:creationId xmlns:a16="http://schemas.microsoft.com/office/drawing/2014/main" id="{B02E5A9B-5D7F-4781-AEBC-661AB9C9418B}"/>
                </a:ext>
              </a:extLst>
            </p:cNvPr>
            <p:cNvSpPr/>
            <p:nvPr/>
          </p:nvSpPr>
          <p:spPr>
            <a:xfrm>
              <a:off x="5098487" y="2617575"/>
              <a:ext cx="1718231" cy="1974015"/>
            </a:xfrm>
            <a:prstGeom prst="roundRect">
              <a:avLst/>
            </a:prstGeom>
            <a:solidFill>
              <a:srgbClr val="4F81BD"/>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Sub-Study Assignment and Registration to </a:t>
              </a:r>
              <a:r>
                <a:rPr lang="en-US" sz="2200" b="1" dirty="0">
                  <a:solidFill>
                    <a:schemeClr val="tx1"/>
                  </a:solidFill>
                </a:rPr>
                <a:t>S1900A</a:t>
              </a:r>
            </a:p>
          </p:txBody>
        </p:sp>
        <p:cxnSp>
          <p:nvCxnSpPr>
            <p:cNvPr id="14" name="Straight Arrow Connector 13">
              <a:extLst>
                <a:ext uri="{FF2B5EF4-FFF2-40B4-BE49-F238E27FC236}">
                  <a16:creationId xmlns:a16="http://schemas.microsoft.com/office/drawing/2014/main" id="{F50F7EB7-879D-463A-BC49-C5AF4A1C7498}"/>
                </a:ext>
              </a:extLst>
            </p:cNvPr>
            <p:cNvCxnSpPr>
              <a:cxnSpLocks/>
            </p:cNvCxnSpPr>
            <p:nvPr/>
          </p:nvCxnSpPr>
          <p:spPr>
            <a:xfrm>
              <a:off x="6816718" y="2999612"/>
              <a:ext cx="366145"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92EDAFC7-DFF1-4A6A-8294-BFA3A38ECBF7}"/>
                </a:ext>
              </a:extLst>
            </p:cNvPr>
            <p:cNvCxnSpPr>
              <a:cxnSpLocks/>
            </p:cNvCxnSpPr>
            <p:nvPr/>
          </p:nvCxnSpPr>
          <p:spPr>
            <a:xfrm>
              <a:off x="6816718" y="4278683"/>
              <a:ext cx="366145" cy="0"/>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sp>
          <p:nvSpPr>
            <p:cNvPr id="16" name="Rounded Rectangle 18">
              <a:extLst>
                <a:ext uri="{FF2B5EF4-FFF2-40B4-BE49-F238E27FC236}">
                  <a16:creationId xmlns:a16="http://schemas.microsoft.com/office/drawing/2014/main" id="{B24DE120-3C68-46EC-BF71-FE1B8D1C15AE}"/>
                </a:ext>
              </a:extLst>
            </p:cNvPr>
            <p:cNvSpPr/>
            <p:nvPr/>
          </p:nvSpPr>
          <p:spPr>
            <a:xfrm>
              <a:off x="7206585" y="3668101"/>
              <a:ext cx="2095500" cy="1257300"/>
            </a:xfrm>
            <a:prstGeom prst="roundRect">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Cohort 2:</a:t>
              </a:r>
            </a:p>
            <a:p>
              <a:pPr algn="ctr"/>
              <a:r>
                <a:rPr lang="en-US" sz="2200" b="1" dirty="0">
                  <a:solidFill>
                    <a:schemeClr val="tx1"/>
                  </a:solidFill>
                </a:rPr>
                <a:t>Non-Squamous NSCLC *</a:t>
              </a:r>
            </a:p>
          </p:txBody>
        </p:sp>
        <p:cxnSp>
          <p:nvCxnSpPr>
            <p:cNvPr id="17" name="Straight Arrow Connector 16">
              <a:extLst>
                <a:ext uri="{FF2B5EF4-FFF2-40B4-BE49-F238E27FC236}">
                  <a16:creationId xmlns:a16="http://schemas.microsoft.com/office/drawing/2014/main" id="{6D2BCFF7-9A09-4F90-8212-DED3BE7179E5}"/>
                </a:ext>
              </a:extLst>
            </p:cNvPr>
            <p:cNvCxnSpPr>
              <a:cxnSpLocks/>
            </p:cNvCxnSpPr>
            <p:nvPr/>
          </p:nvCxnSpPr>
          <p:spPr>
            <a:xfrm flipV="1">
              <a:off x="9302085" y="3801551"/>
              <a:ext cx="685063" cy="541906"/>
            </a:xfrm>
            <a:prstGeom prst="straightConnector1">
              <a:avLst/>
            </a:prstGeom>
            <a:ln w="28575">
              <a:solidFill>
                <a:schemeClr val="accent5"/>
              </a:solidFill>
              <a:tailEnd type="arrow"/>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18579471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6CA623-2389-4DD8-BDEA-8CFA6C52B3D4}"/>
              </a:ext>
            </a:extLst>
          </p:cNvPr>
          <p:cNvSpPr>
            <a:spLocks noGrp="1"/>
          </p:cNvSpPr>
          <p:nvPr>
            <p:ph type="title"/>
          </p:nvPr>
        </p:nvSpPr>
        <p:spPr/>
        <p:txBody>
          <a:bodyPr/>
          <a:lstStyle/>
          <a:p>
            <a:r>
              <a:rPr lang="en-US" dirty="0"/>
              <a:t>S1900A Treatment</a:t>
            </a:r>
          </a:p>
        </p:txBody>
      </p:sp>
      <p:sp>
        <p:nvSpPr>
          <p:cNvPr id="3" name="Content Placeholder 2">
            <a:extLst>
              <a:ext uri="{FF2B5EF4-FFF2-40B4-BE49-F238E27FC236}">
                <a16:creationId xmlns:a16="http://schemas.microsoft.com/office/drawing/2014/main" id="{AEC01154-B6CE-4D98-9B82-7CBF7B576418}"/>
              </a:ext>
            </a:extLst>
          </p:cNvPr>
          <p:cNvSpPr>
            <a:spLocks noGrp="1"/>
          </p:cNvSpPr>
          <p:nvPr>
            <p:ph idx="1"/>
          </p:nvPr>
        </p:nvSpPr>
        <p:spPr/>
        <p:txBody>
          <a:bodyPr>
            <a:normAutofit/>
          </a:bodyPr>
          <a:lstStyle/>
          <a:p>
            <a:pPr marL="0" lvl="0" indent="0">
              <a:buClr>
                <a:srgbClr val="B2B2B2">
                  <a:lumMod val="50000"/>
                </a:srgbClr>
              </a:buClr>
              <a:buNone/>
            </a:pPr>
            <a:r>
              <a:rPr lang="en-US" sz="2400" b="1" dirty="0">
                <a:solidFill>
                  <a:prstClr val="black">
                    <a:lumMod val="85000"/>
                    <a:lumOff val="15000"/>
                  </a:prstClr>
                </a:solidFill>
              </a:rPr>
              <a:t>Route</a:t>
            </a:r>
            <a:r>
              <a:rPr lang="en-US" dirty="0">
                <a:solidFill>
                  <a:prstClr val="black">
                    <a:lumMod val="85000"/>
                    <a:lumOff val="15000"/>
                  </a:prstClr>
                </a:solidFill>
              </a:rPr>
              <a:t>: 			Rucaparib is to be administered orally </a:t>
            </a:r>
          </a:p>
          <a:p>
            <a:pPr marL="0" lvl="0" indent="0">
              <a:buClr>
                <a:srgbClr val="B2B2B2">
                  <a:lumMod val="50000"/>
                </a:srgbClr>
              </a:buClr>
              <a:buNone/>
            </a:pPr>
            <a:r>
              <a:rPr lang="en-US" sz="2400" b="1" dirty="0">
                <a:solidFill>
                  <a:prstClr val="black">
                    <a:lumMod val="85000"/>
                    <a:lumOff val="15000"/>
                  </a:prstClr>
                </a:solidFill>
              </a:rPr>
              <a:t>Dose</a:t>
            </a:r>
            <a:r>
              <a:rPr lang="en-US" dirty="0">
                <a:solidFill>
                  <a:prstClr val="black">
                    <a:lumMod val="85000"/>
                    <a:lumOff val="15000"/>
                  </a:prstClr>
                </a:solidFill>
              </a:rPr>
              <a:t>: 			600 mg PO bid with at least 8 oz. water (with or without food)</a:t>
            </a:r>
          </a:p>
          <a:p>
            <a:pPr marL="0" lvl="0" indent="0">
              <a:buClr>
                <a:srgbClr val="B2B2B2">
                  <a:lumMod val="50000"/>
                </a:srgbClr>
              </a:buClr>
              <a:buNone/>
            </a:pPr>
            <a:r>
              <a:rPr lang="en-US" sz="2400" b="1" dirty="0">
                <a:solidFill>
                  <a:prstClr val="black">
                    <a:lumMod val="85000"/>
                    <a:lumOff val="15000"/>
                  </a:prstClr>
                </a:solidFill>
              </a:rPr>
              <a:t>Cycle duration: </a:t>
            </a:r>
            <a:r>
              <a:rPr lang="en-US" dirty="0">
                <a:solidFill>
                  <a:prstClr val="black">
                    <a:lumMod val="85000"/>
                    <a:lumOff val="15000"/>
                  </a:prstClr>
                </a:solidFill>
              </a:rPr>
              <a:t>	21 days</a:t>
            </a:r>
          </a:p>
          <a:p>
            <a:pPr marL="0" lvl="0" indent="0">
              <a:buClr>
                <a:srgbClr val="B2B2B2">
                  <a:lumMod val="50000"/>
                </a:srgbClr>
              </a:buClr>
              <a:buNone/>
            </a:pPr>
            <a:r>
              <a:rPr lang="en-US" sz="2400" b="1" dirty="0">
                <a:solidFill>
                  <a:prstClr val="black">
                    <a:lumMod val="85000"/>
                    <a:lumOff val="15000"/>
                  </a:prstClr>
                </a:solidFill>
              </a:rPr>
              <a:t>Supportive care: 	</a:t>
            </a:r>
            <a:r>
              <a:rPr lang="en-US" dirty="0">
                <a:solidFill>
                  <a:prstClr val="black">
                    <a:lumMod val="85000"/>
                    <a:lumOff val="15000"/>
                  </a:prstClr>
                </a:solidFill>
              </a:rPr>
              <a:t>Patients should use common precautions when going outside, such as				applying sunscreen and/or covering exposed skin with clothing and 				wearing a hat and sunglasses, as photosensitivity has been observed.	</a:t>
            </a:r>
          </a:p>
          <a:p>
            <a:pPr marL="0" lvl="0" indent="0">
              <a:buClr>
                <a:srgbClr val="B2B2B2">
                  <a:lumMod val="50000"/>
                </a:srgbClr>
              </a:buClr>
              <a:buNone/>
            </a:pPr>
            <a:r>
              <a:rPr lang="en-US" sz="2400" b="1" dirty="0">
                <a:solidFill>
                  <a:prstClr val="black">
                    <a:lumMod val="85000"/>
                    <a:lumOff val="15000"/>
                  </a:prstClr>
                </a:solidFill>
              </a:rPr>
              <a:t>Prohibited </a:t>
            </a:r>
            <a:r>
              <a:rPr lang="en-US" dirty="0">
                <a:solidFill>
                  <a:prstClr val="black">
                    <a:lumMod val="85000"/>
                    <a:lumOff val="15000"/>
                  </a:prstClr>
                </a:solidFill>
              </a:rPr>
              <a:t>		Because rucaparib is a strong BCRP inhibitor, concomitant use of drugs that </a:t>
            </a:r>
            <a:r>
              <a:rPr lang="en-US" sz="2400" b="1" dirty="0">
                <a:solidFill>
                  <a:prstClr val="black">
                    <a:lumMod val="85000"/>
                    <a:lumOff val="15000"/>
                  </a:prstClr>
                </a:solidFill>
              </a:rPr>
              <a:t>medications</a:t>
            </a:r>
            <a:r>
              <a:rPr lang="en-US" dirty="0">
                <a:solidFill>
                  <a:prstClr val="black">
                    <a:lumMod val="85000"/>
                    <a:lumOff val="15000"/>
                  </a:prstClr>
                </a:solidFill>
              </a:rPr>
              <a:t>: 		are BCRP substrates (e.g., rosuvastatin) are not allowed during the 				treatment study. </a:t>
            </a:r>
          </a:p>
          <a:p>
            <a:endParaRPr lang="en-US" dirty="0"/>
          </a:p>
        </p:txBody>
      </p:sp>
      <p:sp>
        <p:nvSpPr>
          <p:cNvPr id="4" name="Slide Number Placeholder 3">
            <a:extLst>
              <a:ext uri="{FF2B5EF4-FFF2-40B4-BE49-F238E27FC236}">
                <a16:creationId xmlns:a16="http://schemas.microsoft.com/office/drawing/2014/main" id="{C512170E-C83C-45DF-87FC-D9C952829769}"/>
              </a:ext>
            </a:extLst>
          </p:cNvPr>
          <p:cNvSpPr>
            <a:spLocks noGrp="1"/>
          </p:cNvSpPr>
          <p:nvPr>
            <p:ph type="sldNum" sz="quarter" idx="12"/>
          </p:nvPr>
        </p:nvSpPr>
        <p:spPr/>
        <p:txBody>
          <a:bodyPr/>
          <a:lstStyle/>
          <a:p>
            <a:r>
              <a:rPr lang="en-US" dirty="0"/>
              <a:t>Slide </a:t>
            </a:r>
            <a:fld id="{629637A9-119A-49DA-BD12-AAC58B377D80}" type="slidenum">
              <a:rPr lang="en-US" smtClean="0"/>
              <a:pPr/>
              <a:t>44</a:t>
            </a:fld>
            <a:endParaRPr lang="en-US" dirty="0"/>
          </a:p>
        </p:txBody>
      </p:sp>
    </p:spTree>
    <p:extLst>
      <p:ext uri="{BB962C8B-B14F-4D97-AF65-F5344CB8AC3E}">
        <p14:creationId xmlns:p14="http://schemas.microsoft.com/office/powerpoint/2010/main" val="8222297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34B-A7C9-471C-8610-58D97CA74A3D}"/>
              </a:ext>
            </a:extLst>
          </p:cNvPr>
          <p:cNvSpPr>
            <a:spLocks noGrp="1"/>
          </p:cNvSpPr>
          <p:nvPr>
            <p:ph type="title"/>
          </p:nvPr>
        </p:nvSpPr>
        <p:spPr/>
        <p:txBody>
          <a:bodyPr/>
          <a:lstStyle/>
          <a:p>
            <a:r>
              <a:rPr lang="en-US" dirty="0"/>
              <a:t>S1900A Contacts</a:t>
            </a:r>
          </a:p>
        </p:txBody>
      </p:sp>
      <p:sp>
        <p:nvSpPr>
          <p:cNvPr id="3" name="Content Placeholder 2">
            <a:extLst>
              <a:ext uri="{FF2B5EF4-FFF2-40B4-BE49-F238E27FC236}">
                <a16:creationId xmlns:a16="http://schemas.microsoft.com/office/drawing/2014/main" id="{D0C3B360-D712-4915-AAC1-D9928253023E}"/>
              </a:ext>
            </a:extLst>
          </p:cNvPr>
          <p:cNvSpPr>
            <a:spLocks noGrp="1"/>
          </p:cNvSpPr>
          <p:nvPr>
            <p:ph sz="half" idx="1"/>
          </p:nvPr>
        </p:nvSpPr>
        <p:spPr/>
        <p:txBody>
          <a:bodyPr>
            <a:normAutofit/>
          </a:bodyPr>
          <a:lstStyle/>
          <a:p>
            <a:pPr marL="0" indent="0">
              <a:buNone/>
            </a:pPr>
            <a:r>
              <a:rPr lang="en-US" sz="2600" b="1" dirty="0">
                <a:solidFill>
                  <a:srgbClr val="0070C0"/>
                </a:solidFill>
              </a:rPr>
              <a:t>Study Chairs:</a:t>
            </a:r>
          </a:p>
          <a:p>
            <a:r>
              <a:rPr lang="en-US" sz="2400" dirty="0"/>
              <a:t>Dr. Jonathan Riess (Chair)</a:t>
            </a:r>
          </a:p>
          <a:p>
            <a:pPr lvl="1">
              <a:lnSpc>
                <a:spcPct val="100000"/>
              </a:lnSpc>
              <a:buFont typeface="Calibri" panose="020F0502020204030204" pitchFamily="34" charset="0"/>
              <a:buChar char="−"/>
            </a:pPr>
            <a:r>
              <a:rPr lang="en-US" sz="2000" dirty="0"/>
              <a:t>UC Davis Comprehensive Cancer Center</a:t>
            </a:r>
          </a:p>
          <a:p>
            <a:pPr lvl="1">
              <a:lnSpc>
                <a:spcPct val="100000"/>
              </a:lnSpc>
              <a:buFont typeface="Calibri" panose="020F0502020204030204" pitchFamily="34" charset="0"/>
              <a:buChar char="−"/>
            </a:pPr>
            <a:endParaRPr lang="en-US" sz="2000" dirty="0"/>
          </a:p>
          <a:p>
            <a:r>
              <a:rPr lang="en-US" sz="2400" dirty="0"/>
              <a:t>Dr. Paul Wheatley-Price (Co-Chair)</a:t>
            </a:r>
          </a:p>
          <a:p>
            <a:pPr lvl="1">
              <a:lnSpc>
                <a:spcPct val="100000"/>
              </a:lnSpc>
              <a:buFont typeface="Calibri" panose="020F0502020204030204" pitchFamily="34" charset="0"/>
              <a:buChar char="−"/>
            </a:pPr>
            <a:r>
              <a:rPr lang="en-US" sz="2000" dirty="0"/>
              <a:t>Ottawa Hospital Cancer Center</a:t>
            </a:r>
          </a:p>
          <a:p>
            <a:endParaRPr lang="en-US" sz="2400" dirty="0"/>
          </a:p>
        </p:txBody>
      </p:sp>
      <p:sp>
        <p:nvSpPr>
          <p:cNvPr id="5" name="Content Placeholder 4">
            <a:extLst>
              <a:ext uri="{FF2B5EF4-FFF2-40B4-BE49-F238E27FC236}">
                <a16:creationId xmlns:a16="http://schemas.microsoft.com/office/drawing/2014/main" id="{4660EEB5-1BE1-4507-97F7-35A457C60A9B}"/>
              </a:ext>
            </a:extLst>
          </p:cNvPr>
          <p:cNvSpPr>
            <a:spLocks noGrp="1"/>
          </p:cNvSpPr>
          <p:nvPr>
            <p:ph sz="half" idx="2"/>
          </p:nvPr>
        </p:nvSpPr>
        <p:spPr>
          <a:xfrm>
            <a:off x="6841066" y="1845735"/>
            <a:ext cx="4464243" cy="4023360"/>
          </a:xfrm>
        </p:spPr>
        <p:txBody>
          <a:bodyPr>
            <a:normAutofit/>
          </a:bodyPr>
          <a:lstStyle/>
          <a:p>
            <a:pPr marL="0" indent="0">
              <a:buNone/>
            </a:pPr>
            <a:r>
              <a:rPr lang="en-US" sz="2600" b="1" dirty="0">
                <a:solidFill>
                  <a:srgbClr val="0070C0"/>
                </a:solidFill>
              </a:rPr>
              <a:t>Questions:</a:t>
            </a:r>
          </a:p>
          <a:p>
            <a:r>
              <a:rPr lang="en-US" sz="2400" dirty="0"/>
              <a:t>Treatment/Toxicity: </a:t>
            </a:r>
            <a:r>
              <a:rPr lang="en-US" sz="2400" dirty="0">
                <a:solidFill>
                  <a:srgbClr val="0070C0"/>
                </a:solidFill>
                <a:hlinkClick r:id="rId2">
                  <a:extLst>
                    <a:ext uri="{A12FA001-AC4F-418D-AE19-62706E023703}">
                      <ahyp:hlinkClr xmlns:ahyp="http://schemas.microsoft.com/office/drawing/2018/hyperlinkcolor" val="tx"/>
                    </a:ext>
                  </a:extLst>
                </a:hlinkClick>
              </a:rPr>
              <a:t>S1900AMedicalQuery@swog.org</a:t>
            </a:r>
            <a:r>
              <a:rPr lang="en-US" sz="2400" dirty="0">
                <a:solidFill>
                  <a:srgbClr val="0070C0"/>
                </a:solidFill>
              </a:rPr>
              <a:t> </a:t>
            </a:r>
            <a:endParaRPr lang="en-US" sz="2400" dirty="0"/>
          </a:p>
          <a:p>
            <a:r>
              <a:rPr lang="en-US" sz="2400" dirty="0"/>
              <a:t>Eligibility/Data Submissions: </a:t>
            </a:r>
            <a:r>
              <a:rPr lang="en-US" sz="2400" dirty="0">
                <a:solidFill>
                  <a:srgbClr val="0070C0"/>
                </a:solidFill>
                <a:hlinkClick r:id="rId3">
                  <a:extLst>
                    <a:ext uri="{A12FA001-AC4F-418D-AE19-62706E023703}">
                      <ahyp:hlinkClr xmlns:ahyp="http://schemas.microsoft.com/office/drawing/2018/hyperlinkcolor" val="tx"/>
                    </a:ext>
                  </a:extLst>
                </a:hlinkClick>
              </a:rPr>
              <a:t>LUNGMAPquestion@crab.org</a:t>
            </a:r>
            <a:endParaRPr lang="en-US" sz="2400" dirty="0">
              <a:solidFill>
                <a:srgbClr val="0070C0"/>
              </a:solidFill>
            </a:endParaRPr>
          </a:p>
          <a:p>
            <a:r>
              <a:rPr lang="en-US" sz="2400" dirty="0"/>
              <a:t>Protocol/Regulatory:       </a:t>
            </a:r>
            <a:r>
              <a:rPr lang="en-US" sz="2400" dirty="0">
                <a:solidFill>
                  <a:srgbClr val="0070C0"/>
                </a:solidFill>
                <a:hlinkClick r:id="rId4">
                  <a:extLst>
                    <a:ext uri="{A12FA001-AC4F-418D-AE19-62706E023703}">
                      <ahyp:hlinkClr xmlns:ahyp="http://schemas.microsoft.com/office/drawing/2018/hyperlinkcolor" val="tx"/>
                    </a:ext>
                  </a:extLst>
                </a:hlinkClick>
              </a:rPr>
              <a:t>srice@swog.org</a:t>
            </a:r>
            <a:r>
              <a:rPr lang="en-US" sz="2400" dirty="0">
                <a:solidFill>
                  <a:srgbClr val="0070C0"/>
                </a:solidFill>
              </a:rPr>
              <a:t> </a:t>
            </a:r>
            <a:r>
              <a:rPr lang="en-US" sz="2400" dirty="0"/>
              <a:t>or </a:t>
            </a:r>
            <a:r>
              <a:rPr lang="en-US" sz="2400" dirty="0">
                <a:solidFill>
                  <a:srgbClr val="0070C0"/>
                </a:solidFill>
                <a:hlinkClick r:id="rId5">
                  <a:extLst>
                    <a:ext uri="{A12FA001-AC4F-418D-AE19-62706E023703}">
                      <ahyp:hlinkClr xmlns:ahyp="http://schemas.microsoft.com/office/drawing/2018/hyperlinkcolor" val="tx"/>
                    </a:ext>
                  </a:extLst>
                </a:hlinkClick>
              </a:rPr>
              <a:t>mnorman@swog.org</a:t>
            </a:r>
            <a:r>
              <a:rPr lang="en-US" sz="2400" dirty="0">
                <a:solidFill>
                  <a:srgbClr val="0070C0"/>
                </a:solidFill>
              </a:rPr>
              <a:t> </a:t>
            </a:r>
          </a:p>
          <a:p>
            <a:endParaRPr lang="en-US" dirty="0"/>
          </a:p>
        </p:txBody>
      </p:sp>
      <p:sp>
        <p:nvSpPr>
          <p:cNvPr id="4" name="Slide Number Placeholder 3">
            <a:extLst>
              <a:ext uri="{FF2B5EF4-FFF2-40B4-BE49-F238E27FC236}">
                <a16:creationId xmlns:a16="http://schemas.microsoft.com/office/drawing/2014/main" id="{22796201-A78D-4641-9F7A-487BA5F24FFE}"/>
              </a:ext>
            </a:extLst>
          </p:cNvPr>
          <p:cNvSpPr>
            <a:spLocks noGrp="1"/>
          </p:cNvSpPr>
          <p:nvPr>
            <p:ph type="sldNum" sz="quarter" idx="12"/>
          </p:nvPr>
        </p:nvSpPr>
        <p:spPr/>
        <p:txBody>
          <a:bodyPr/>
          <a:lstStyle/>
          <a:p>
            <a:r>
              <a:rPr lang="en-US" dirty="0"/>
              <a:t>Slide </a:t>
            </a:r>
            <a:fld id="{629637A9-119A-49DA-BD12-AAC58B377D80}" type="slidenum">
              <a:rPr lang="en-US" smtClean="0"/>
              <a:pPr/>
              <a:t>45</a:t>
            </a:fld>
            <a:endParaRPr lang="en-US" dirty="0"/>
          </a:p>
        </p:txBody>
      </p:sp>
      <p:pic>
        <p:nvPicPr>
          <p:cNvPr id="8" name="Picture 7" descr="Jonathan Riess, M.D., M.S.">
            <a:hlinkClick r:id="rId6" tooltip="&quot;Jonathan Riess, M.D., M.S. profile&quot;"/>
            <a:extLst>
              <a:ext uri="{FF2B5EF4-FFF2-40B4-BE49-F238E27FC236}">
                <a16:creationId xmlns:a16="http://schemas.microsoft.com/office/drawing/2014/main" id="{181BA2D2-83B8-4A13-A890-B0774698B320}"/>
              </a:ext>
            </a:extLst>
          </p:cNvPr>
          <p:cNvPicPr/>
          <p:nvPr/>
        </p:nvPicPr>
        <p:blipFill>
          <a:blip r:embed="rId7">
            <a:extLst>
              <a:ext uri="{28A0092B-C50C-407E-A947-70E740481C1C}">
                <a14:useLocalDpi xmlns:a14="http://schemas.microsoft.com/office/drawing/2010/main" val="0"/>
              </a:ext>
            </a:extLst>
          </a:blip>
          <a:srcRect/>
          <a:stretch>
            <a:fillRect/>
          </a:stretch>
        </p:blipFill>
        <p:spPr bwMode="auto">
          <a:xfrm>
            <a:off x="5229211" y="1845735"/>
            <a:ext cx="1180001" cy="1450757"/>
          </a:xfrm>
          <a:prstGeom prst="rect">
            <a:avLst/>
          </a:prstGeom>
          <a:noFill/>
          <a:ln>
            <a:noFill/>
          </a:ln>
        </p:spPr>
      </p:pic>
      <p:pic>
        <p:nvPicPr>
          <p:cNvPr id="9" name="Picture 8" descr="Dr. Paul Wheatley-Price">
            <a:extLst>
              <a:ext uri="{FF2B5EF4-FFF2-40B4-BE49-F238E27FC236}">
                <a16:creationId xmlns:a16="http://schemas.microsoft.com/office/drawing/2014/main" id="{48445789-40BF-4F34-891B-81CDD4B88305}"/>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5229210" y="3429000"/>
            <a:ext cx="1180001" cy="1450757"/>
          </a:xfrm>
          <a:prstGeom prst="rect">
            <a:avLst/>
          </a:prstGeom>
          <a:noFill/>
          <a:ln>
            <a:noFill/>
          </a:ln>
        </p:spPr>
      </p:pic>
    </p:spTree>
    <p:extLst>
      <p:ext uri="{BB962C8B-B14F-4D97-AF65-F5344CB8AC3E}">
        <p14:creationId xmlns:p14="http://schemas.microsoft.com/office/powerpoint/2010/main" val="297098571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40DC640-646C-4127-95CB-95F826733BDB}"/>
              </a:ext>
            </a:extLst>
          </p:cNvPr>
          <p:cNvSpPr>
            <a:spLocks noGrp="1"/>
          </p:cNvSpPr>
          <p:nvPr>
            <p:ph type="ctrTitle"/>
          </p:nvPr>
        </p:nvSpPr>
        <p:spPr/>
        <p:txBody>
          <a:bodyPr>
            <a:normAutofit/>
          </a:bodyPr>
          <a:lstStyle/>
          <a:p>
            <a:r>
              <a:rPr lang="en-US" dirty="0"/>
              <a:t>S1800A</a:t>
            </a:r>
            <a:br>
              <a:rPr lang="en-US" dirty="0"/>
            </a:br>
            <a:r>
              <a:rPr lang="en-US" sz="2400" cap="all" dirty="0"/>
              <a:t>A</a:t>
            </a:r>
            <a:r>
              <a:rPr lang="en-US" sz="2400" dirty="0"/>
              <a:t> Phase II Randomized Study Of Ramucirumab Plus MK3475 (Pembrolizumab) versus Standard Of Care For Patients Previously Treated with Immunotherapy for Stage IV or Recurrent Non-Small Cell Lung Cancer (Lung-MAP Non-Matched Sub-Study)</a:t>
            </a:r>
            <a:endParaRPr lang="en-US" sz="2200" dirty="0"/>
          </a:p>
        </p:txBody>
      </p:sp>
      <p:sp>
        <p:nvSpPr>
          <p:cNvPr id="6" name="Subtitle 5">
            <a:extLst>
              <a:ext uri="{FF2B5EF4-FFF2-40B4-BE49-F238E27FC236}">
                <a16:creationId xmlns:a16="http://schemas.microsoft.com/office/drawing/2014/main" id="{B11E666B-051F-42B2-9914-9D8157EA6C19}"/>
              </a:ext>
            </a:extLst>
          </p:cNvPr>
          <p:cNvSpPr>
            <a:spLocks noGrp="1"/>
          </p:cNvSpPr>
          <p:nvPr>
            <p:ph type="subTitle" idx="1"/>
          </p:nvPr>
        </p:nvSpPr>
        <p:spPr>
          <a:xfrm>
            <a:off x="1100051" y="4455620"/>
            <a:ext cx="10058400" cy="1643427"/>
          </a:xfrm>
        </p:spPr>
        <p:txBody>
          <a:bodyPr>
            <a:normAutofit/>
          </a:bodyPr>
          <a:lstStyle/>
          <a:p>
            <a:r>
              <a:rPr lang="en-US" dirty="0"/>
              <a:t>Karen </a:t>
            </a:r>
            <a:r>
              <a:rPr lang="en-US" dirty="0" err="1"/>
              <a:t>Reckamp</a:t>
            </a:r>
            <a:r>
              <a:rPr lang="en-US" dirty="0"/>
              <a:t>, MD, MS</a:t>
            </a:r>
          </a:p>
          <a:p>
            <a:r>
              <a:rPr lang="en-US" dirty="0"/>
              <a:t>Study Chair, Medical oncology</a:t>
            </a:r>
          </a:p>
          <a:p>
            <a:r>
              <a:rPr lang="en-US" dirty="0"/>
              <a:t>City of Hope comprehensive cancer center</a:t>
            </a:r>
          </a:p>
        </p:txBody>
      </p:sp>
      <p:sp>
        <p:nvSpPr>
          <p:cNvPr id="3" name="Slide Number Placeholder 2">
            <a:extLst>
              <a:ext uri="{FF2B5EF4-FFF2-40B4-BE49-F238E27FC236}">
                <a16:creationId xmlns:a16="http://schemas.microsoft.com/office/drawing/2014/main" id="{B30E7EE1-1697-4BD9-8585-B0B645C600E6}"/>
              </a:ext>
            </a:extLst>
          </p:cNvPr>
          <p:cNvSpPr>
            <a:spLocks noGrp="1"/>
          </p:cNvSpPr>
          <p:nvPr>
            <p:ph type="sldNum" sz="quarter" idx="12"/>
          </p:nvPr>
        </p:nvSpPr>
        <p:spPr/>
        <p:txBody>
          <a:bodyPr/>
          <a:lstStyle/>
          <a:p>
            <a:r>
              <a:rPr lang="en-US"/>
              <a:t>Slide </a:t>
            </a:r>
            <a:fld id="{4FAB73BC-B049-4115-A692-8D63A059BFB8}" type="slidenum">
              <a:rPr lang="en-US" smtClean="0"/>
              <a:pPr/>
              <a:t>46</a:t>
            </a:fld>
            <a:endParaRPr lang="en-US" dirty="0"/>
          </a:p>
        </p:txBody>
      </p:sp>
      <p:sp>
        <p:nvSpPr>
          <p:cNvPr id="7" name="Explosion: 8 Points 6">
            <a:extLst>
              <a:ext uri="{FF2B5EF4-FFF2-40B4-BE49-F238E27FC236}">
                <a16:creationId xmlns:a16="http://schemas.microsoft.com/office/drawing/2014/main" id="{711B452E-C622-44DD-8C4B-8CA2E8A5FF49}"/>
              </a:ext>
            </a:extLst>
          </p:cNvPr>
          <p:cNvSpPr/>
          <p:nvPr/>
        </p:nvSpPr>
        <p:spPr>
          <a:xfrm>
            <a:off x="7420186" y="321733"/>
            <a:ext cx="3674534" cy="2756061"/>
          </a:xfrm>
          <a:prstGeom prst="irregularSeal1">
            <a:avLst/>
          </a:prstGeom>
          <a:solidFill>
            <a:srgbClr val="B1D92C"/>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lumMod val="85000"/>
                    <a:lumOff val="15000"/>
                  </a:schemeClr>
                </a:solidFill>
              </a:rPr>
              <a:t>Anticipated Activation </a:t>
            </a:r>
          </a:p>
          <a:p>
            <a:pPr algn="ctr"/>
            <a:r>
              <a:rPr lang="en-US" sz="2000" dirty="0">
                <a:solidFill>
                  <a:schemeClr val="tx1">
                    <a:lumMod val="85000"/>
                    <a:lumOff val="15000"/>
                  </a:schemeClr>
                </a:solidFill>
              </a:rPr>
              <a:t>in May</a:t>
            </a:r>
          </a:p>
        </p:txBody>
      </p:sp>
    </p:spTree>
    <p:extLst>
      <p:ext uri="{BB962C8B-B14F-4D97-AF65-F5344CB8AC3E}">
        <p14:creationId xmlns:p14="http://schemas.microsoft.com/office/powerpoint/2010/main" val="336123025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765EAE8-D0F2-4B57-99F5-33CE6A9203DB}"/>
              </a:ext>
            </a:extLst>
          </p:cNvPr>
          <p:cNvSpPr>
            <a:spLocks noGrp="1"/>
          </p:cNvSpPr>
          <p:nvPr>
            <p:ph type="title"/>
          </p:nvPr>
        </p:nvSpPr>
        <p:spPr/>
        <p:txBody>
          <a:bodyPr/>
          <a:lstStyle/>
          <a:p>
            <a:r>
              <a:rPr lang="en-US" dirty="0"/>
              <a:t>Disclosures</a:t>
            </a:r>
          </a:p>
        </p:txBody>
      </p:sp>
      <p:sp>
        <p:nvSpPr>
          <p:cNvPr id="6" name="Content Placeholder 5">
            <a:extLst>
              <a:ext uri="{FF2B5EF4-FFF2-40B4-BE49-F238E27FC236}">
                <a16:creationId xmlns:a16="http://schemas.microsoft.com/office/drawing/2014/main" id="{34A13818-C6A0-4025-A155-565EA7C21031}"/>
              </a:ext>
            </a:extLst>
          </p:cNvPr>
          <p:cNvSpPr>
            <a:spLocks noGrp="1"/>
          </p:cNvSpPr>
          <p:nvPr>
            <p:ph idx="1"/>
          </p:nvPr>
        </p:nvSpPr>
        <p:spPr/>
        <p:txBody>
          <a:bodyPr/>
          <a:lstStyle/>
          <a:p>
            <a:r>
              <a:rPr lang="en-US" sz="2800" dirty="0"/>
              <a:t>Consultant</a:t>
            </a:r>
          </a:p>
          <a:p>
            <a:pPr lvl="1"/>
            <a:r>
              <a:rPr lang="en-US" sz="2200" dirty="0"/>
              <a:t>AstraZeneca; </a:t>
            </a:r>
            <a:r>
              <a:rPr lang="en-US" sz="2200" dirty="0" err="1"/>
              <a:t>Exelixis</a:t>
            </a:r>
            <a:r>
              <a:rPr lang="en-US" sz="2200" dirty="0"/>
              <a:t>; Guardant; </a:t>
            </a:r>
            <a:r>
              <a:rPr lang="en-US" sz="2200" dirty="0" err="1"/>
              <a:t>Loxo</a:t>
            </a:r>
            <a:r>
              <a:rPr lang="en-US" sz="2200" dirty="0"/>
              <a:t>; Precision Health; Seattle Genetics; Takeda; </a:t>
            </a:r>
            <a:r>
              <a:rPr lang="en-US" sz="2200" dirty="0" err="1"/>
              <a:t>Tesaro</a:t>
            </a:r>
            <a:endParaRPr lang="en-US" sz="2200" dirty="0"/>
          </a:p>
          <a:p>
            <a:pPr marL="0" indent="0">
              <a:buNone/>
            </a:pPr>
            <a:endParaRPr lang="en-US" dirty="0"/>
          </a:p>
          <a:p>
            <a:r>
              <a:rPr lang="en-US" sz="2800" dirty="0"/>
              <a:t>Research Support (to institution)</a:t>
            </a:r>
          </a:p>
          <a:p>
            <a:pPr lvl="1"/>
            <a:r>
              <a:rPr lang="en-US" sz="2200" dirty="0"/>
              <a:t>AbbVie, </a:t>
            </a:r>
            <a:r>
              <a:rPr lang="en-US" sz="2200" dirty="0" err="1"/>
              <a:t>Acea</a:t>
            </a:r>
            <a:r>
              <a:rPr lang="en-US" sz="2200" dirty="0"/>
              <a:t>, </a:t>
            </a:r>
            <a:r>
              <a:rPr lang="en-US" sz="2200" dirty="0" err="1"/>
              <a:t>Adaptimmune</a:t>
            </a:r>
            <a:r>
              <a:rPr lang="en-US" sz="2200" dirty="0"/>
              <a:t>, Boehringer Ingelheim, Bristol Myers Squibb, Genentech, GlaxoSmithKline, Guardant, Janssen, </a:t>
            </a:r>
            <a:r>
              <a:rPr lang="en-US" sz="2200" dirty="0" err="1"/>
              <a:t>Loxo</a:t>
            </a:r>
            <a:r>
              <a:rPr lang="en-US" sz="2200" dirty="0"/>
              <a:t> Oncology, Molecular Partners, Seattle Genetics, Takeda, </a:t>
            </a:r>
            <a:r>
              <a:rPr lang="en-US" sz="2200" dirty="0" err="1"/>
              <a:t>Xcovery</a:t>
            </a:r>
            <a:r>
              <a:rPr lang="en-US" sz="2200" dirty="0"/>
              <a:t>, Zeno</a:t>
            </a:r>
          </a:p>
          <a:p>
            <a:pPr lvl="1"/>
            <a:endParaRPr lang="en-US" dirty="0"/>
          </a:p>
          <a:p>
            <a:pPr lvl="1"/>
            <a:endParaRPr lang="en-US" dirty="0"/>
          </a:p>
        </p:txBody>
      </p:sp>
      <p:sp>
        <p:nvSpPr>
          <p:cNvPr id="4" name="Slide Number Placeholder 3">
            <a:extLst>
              <a:ext uri="{FF2B5EF4-FFF2-40B4-BE49-F238E27FC236}">
                <a16:creationId xmlns:a16="http://schemas.microsoft.com/office/drawing/2014/main" id="{36833AA4-E79E-4451-AD4F-B01732354F48}"/>
              </a:ext>
            </a:extLst>
          </p:cNvPr>
          <p:cNvSpPr>
            <a:spLocks noGrp="1"/>
          </p:cNvSpPr>
          <p:nvPr>
            <p:ph type="sldNum" sz="quarter" idx="12"/>
          </p:nvPr>
        </p:nvSpPr>
        <p:spPr/>
        <p:txBody>
          <a:bodyPr/>
          <a:lstStyle/>
          <a:p>
            <a:r>
              <a:rPr lang="en-US"/>
              <a:t>Slide </a:t>
            </a:r>
            <a:fld id="{4FAB73BC-B049-4115-A692-8D63A059BFB8}" type="slidenum">
              <a:rPr lang="en-US" smtClean="0"/>
              <a:pPr/>
              <a:t>47</a:t>
            </a:fld>
            <a:endParaRPr lang="en-US" dirty="0"/>
          </a:p>
        </p:txBody>
      </p:sp>
    </p:spTree>
    <p:extLst>
      <p:ext uri="{BB962C8B-B14F-4D97-AF65-F5344CB8AC3E}">
        <p14:creationId xmlns:p14="http://schemas.microsoft.com/office/powerpoint/2010/main" val="164350103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DE2214-6B1D-4E45-8BF8-A501CFACA88D}"/>
              </a:ext>
            </a:extLst>
          </p:cNvPr>
          <p:cNvSpPr>
            <a:spLocks noGrp="1"/>
          </p:cNvSpPr>
          <p:nvPr>
            <p:ph type="title"/>
          </p:nvPr>
        </p:nvSpPr>
        <p:spPr/>
        <p:txBody>
          <a:bodyPr>
            <a:normAutofit/>
          </a:bodyPr>
          <a:lstStyle/>
          <a:p>
            <a:r>
              <a:rPr lang="en-US" sz="4000" dirty="0"/>
              <a:t>VEGF in the Immunosuppressive Microenvironment</a:t>
            </a:r>
          </a:p>
        </p:txBody>
      </p:sp>
      <p:sp>
        <p:nvSpPr>
          <p:cNvPr id="5" name="Slide Number Placeholder 4"/>
          <p:cNvSpPr>
            <a:spLocks noGrp="1"/>
          </p:cNvSpPr>
          <p:nvPr>
            <p:ph type="sldNum" sz="quarter" idx="12"/>
          </p:nvPr>
        </p:nvSpPr>
        <p:spPr/>
        <p:txBody>
          <a:bodyPr/>
          <a:lstStyle/>
          <a:p>
            <a:r>
              <a:rPr lang="en-US" dirty="0"/>
              <a:t>Slide </a:t>
            </a:r>
            <a:fld id="{629637A9-119A-49DA-BD12-AAC58B377D80}" type="slidenum">
              <a:rPr lang="en-US" smtClean="0"/>
              <a:pPr/>
              <a:t>48</a:t>
            </a:fld>
            <a:endParaRPr lang="en-US" dirty="0"/>
          </a:p>
        </p:txBody>
      </p:sp>
      <p:sp>
        <p:nvSpPr>
          <p:cNvPr id="13" name="Oval 12">
            <a:extLst>
              <a:ext uri="{FF2B5EF4-FFF2-40B4-BE49-F238E27FC236}">
                <a16:creationId xmlns:a16="http://schemas.microsoft.com/office/drawing/2014/main" id="{F00B940B-9E9E-478B-A7BB-A7F3FDC14389}"/>
              </a:ext>
            </a:extLst>
          </p:cNvPr>
          <p:cNvSpPr/>
          <p:nvPr/>
        </p:nvSpPr>
        <p:spPr>
          <a:xfrm>
            <a:off x="8158449" y="3481428"/>
            <a:ext cx="876300" cy="419100"/>
          </a:xfrm>
          <a:prstGeom prst="ellipse">
            <a:avLst/>
          </a:prstGeom>
          <a:noFill/>
          <a:ln w="28575" cap="flat" cmpd="sng" algn="ctr">
            <a:noFill/>
            <a:prstDash val="solid"/>
            <a:miter lim="800000"/>
            <a:headEnd type="none" w="med" len="med"/>
            <a:tailEnd type="none" w="med" len="med"/>
          </a:ln>
          <a:effectLst/>
        </p:spPr>
        <p:txBody>
          <a:bodyPr vert="horz" wrap="square" lIns="68572" tIns="34286" rIns="68572" bIns="34286" numCol="1" rtlCol="0" anchor="ctr" anchorCtr="0" compatLnSpc="1">
            <a:prstTxWarp prst="textNoShape">
              <a:avLst/>
            </a:prstTxWarp>
            <a:noAutofit/>
          </a:bodyPr>
          <a:lstStyle/>
          <a:p>
            <a:pPr algn="ctr" defTabSz="685845" fontAlgn="base">
              <a:lnSpc>
                <a:spcPct val="90000"/>
              </a:lnSpc>
              <a:spcAft>
                <a:spcPct val="0"/>
              </a:spcAft>
              <a:buClr>
                <a:srgbClr val="ED7D31"/>
              </a:buClr>
              <a:buSzPct val="90000"/>
            </a:pPr>
            <a:endParaRPr lang="en-US" sz="1500" b="1" dirty="0">
              <a:solidFill>
                <a:srgbClr val="FFFFFF"/>
              </a:solidFill>
              <a:latin typeface="Arial"/>
            </a:endParaRPr>
          </a:p>
        </p:txBody>
      </p:sp>
      <p:grpSp>
        <p:nvGrpSpPr>
          <p:cNvPr id="14" name="Group 13">
            <a:extLst>
              <a:ext uri="{FF2B5EF4-FFF2-40B4-BE49-F238E27FC236}">
                <a16:creationId xmlns:a16="http://schemas.microsoft.com/office/drawing/2014/main" id="{ADD2C862-1EA3-47AE-BE98-BF0C5086B86D}"/>
              </a:ext>
            </a:extLst>
          </p:cNvPr>
          <p:cNvGrpSpPr/>
          <p:nvPr/>
        </p:nvGrpSpPr>
        <p:grpSpPr>
          <a:xfrm>
            <a:off x="1813302" y="1673817"/>
            <a:ext cx="8180091" cy="4138046"/>
            <a:chOff x="1445519" y="1007483"/>
            <a:chExt cx="8741429" cy="5258190"/>
          </a:xfrm>
        </p:grpSpPr>
        <p:pic>
          <p:nvPicPr>
            <p:cNvPr id="15" name="Picture 2">
              <a:extLst>
                <a:ext uri="{FF2B5EF4-FFF2-40B4-BE49-F238E27FC236}">
                  <a16:creationId xmlns:a16="http://schemas.microsoft.com/office/drawing/2014/main" id="{C20F9922-DAF7-4D77-A474-C8A5D004A584}"/>
                </a:ext>
              </a:extLst>
            </p:cNvPr>
            <p:cNvPicPr>
              <a:picLocks noChangeAspect="1" noChangeArrowheads="1"/>
            </p:cNvPicPr>
            <p:nvPr/>
          </p:nvPicPr>
          <p:blipFill>
            <a:blip r:embed="rId2" cstate="print"/>
            <a:srcRect t="4897"/>
            <a:stretch>
              <a:fillRect/>
            </a:stretch>
          </p:blipFill>
          <p:spPr bwMode="auto">
            <a:xfrm>
              <a:off x="1675475" y="1339754"/>
              <a:ext cx="8511473" cy="4925919"/>
            </a:xfrm>
            <a:prstGeom prst="rect">
              <a:avLst/>
            </a:prstGeom>
            <a:noFill/>
            <a:ln w="9525">
              <a:noFill/>
              <a:miter lim="800000"/>
              <a:headEnd/>
              <a:tailEnd/>
            </a:ln>
          </p:spPr>
        </p:pic>
        <p:sp>
          <p:nvSpPr>
            <p:cNvPr id="16" name="TextBox 15">
              <a:extLst>
                <a:ext uri="{FF2B5EF4-FFF2-40B4-BE49-F238E27FC236}">
                  <a16:creationId xmlns:a16="http://schemas.microsoft.com/office/drawing/2014/main" id="{628398CC-3D25-43E0-A19A-9E894C8AC3A1}"/>
                </a:ext>
              </a:extLst>
            </p:cNvPr>
            <p:cNvSpPr txBox="1"/>
            <p:nvPr/>
          </p:nvSpPr>
          <p:spPr>
            <a:xfrm>
              <a:off x="1445519" y="1171747"/>
              <a:ext cx="3049825" cy="3139321"/>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p:txBody>
        </p:sp>
        <p:sp>
          <p:nvSpPr>
            <p:cNvPr id="17" name="TextBox 16">
              <a:extLst>
                <a:ext uri="{FF2B5EF4-FFF2-40B4-BE49-F238E27FC236}">
                  <a16:creationId xmlns:a16="http://schemas.microsoft.com/office/drawing/2014/main" id="{6C5890AF-EE99-4823-82DA-B11CAE8992E5}"/>
                </a:ext>
              </a:extLst>
            </p:cNvPr>
            <p:cNvSpPr txBox="1"/>
            <p:nvPr/>
          </p:nvSpPr>
          <p:spPr>
            <a:xfrm>
              <a:off x="4424163" y="1478372"/>
              <a:ext cx="772033" cy="2031325"/>
            </a:xfrm>
            <a:prstGeom prst="rect">
              <a:avLst/>
            </a:prstGeom>
            <a:solidFill>
              <a:schemeClr val="bg1"/>
            </a:solidFill>
          </p:spPr>
          <p:txBody>
            <a:bodyPr wrap="square" rtlCol="0">
              <a:spAutoFit/>
            </a:bodyPr>
            <a:lstStyle/>
            <a:p>
              <a:endParaRPr lang="en-US" dirty="0"/>
            </a:p>
            <a:p>
              <a:endParaRPr lang="en-US" dirty="0"/>
            </a:p>
            <a:p>
              <a:endParaRPr lang="en-US" dirty="0"/>
            </a:p>
            <a:p>
              <a:endParaRPr lang="en-US" dirty="0"/>
            </a:p>
            <a:p>
              <a:endParaRPr lang="en-US" dirty="0"/>
            </a:p>
            <a:p>
              <a:endParaRPr lang="en-US" dirty="0"/>
            </a:p>
            <a:p>
              <a:endParaRPr lang="en-US" dirty="0"/>
            </a:p>
          </p:txBody>
        </p:sp>
        <p:sp>
          <p:nvSpPr>
            <p:cNvPr id="18" name="TextBox 17">
              <a:extLst>
                <a:ext uri="{FF2B5EF4-FFF2-40B4-BE49-F238E27FC236}">
                  <a16:creationId xmlns:a16="http://schemas.microsoft.com/office/drawing/2014/main" id="{10B233FC-7B8F-4BA3-AE32-A0A264BEBF61}"/>
                </a:ext>
              </a:extLst>
            </p:cNvPr>
            <p:cNvSpPr txBox="1"/>
            <p:nvPr/>
          </p:nvSpPr>
          <p:spPr>
            <a:xfrm>
              <a:off x="6044896" y="1007483"/>
              <a:ext cx="1642635" cy="646331"/>
            </a:xfrm>
            <a:prstGeom prst="rect">
              <a:avLst/>
            </a:prstGeom>
            <a:solidFill>
              <a:schemeClr val="bg1"/>
            </a:solidFill>
          </p:spPr>
          <p:txBody>
            <a:bodyPr wrap="square" rtlCol="0">
              <a:spAutoFit/>
            </a:bodyPr>
            <a:lstStyle/>
            <a:p>
              <a:endParaRPr lang="en-US" dirty="0"/>
            </a:p>
            <a:p>
              <a:endParaRPr lang="en-US" dirty="0"/>
            </a:p>
          </p:txBody>
        </p:sp>
        <p:sp>
          <p:nvSpPr>
            <p:cNvPr id="19" name="TextBox 18">
              <a:extLst>
                <a:ext uri="{FF2B5EF4-FFF2-40B4-BE49-F238E27FC236}">
                  <a16:creationId xmlns:a16="http://schemas.microsoft.com/office/drawing/2014/main" id="{87B15967-8518-445B-B83E-8137CE0FDDE9}"/>
                </a:ext>
              </a:extLst>
            </p:cNvPr>
            <p:cNvSpPr txBox="1"/>
            <p:nvPr/>
          </p:nvSpPr>
          <p:spPr>
            <a:xfrm>
              <a:off x="6931919" y="1213634"/>
              <a:ext cx="938218" cy="646331"/>
            </a:xfrm>
            <a:prstGeom prst="rect">
              <a:avLst/>
            </a:prstGeom>
            <a:solidFill>
              <a:schemeClr val="bg1"/>
            </a:solidFill>
          </p:spPr>
          <p:txBody>
            <a:bodyPr wrap="square" rtlCol="0">
              <a:spAutoFit/>
            </a:bodyPr>
            <a:lstStyle/>
            <a:p>
              <a:endParaRPr lang="en-US" dirty="0"/>
            </a:p>
            <a:p>
              <a:endParaRPr lang="en-US" dirty="0"/>
            </a:p>
          </p:txBody>
        </p:sp>
      </p:grpSp>
      <p:sp>
        <p:nvSpPr>
          <p:cNvPr id="20" name="Rectangle 19">
            <a:extLst>
              <a:ext uri="{FF2B5EF4-FFF2-40B4-BE49-F238E27FC236}">
                <a16:creationId xmlns:a16="http://schemas.microsoft.com/office/drawing/2014/main" id="{0B6D7232-ACB1-4103-8429-1096FC412135}"/>
              </a:ext>
            </a:extLst>
          </p:cNvPr>
          <p:cNvSpPr/>
          <p:nvPr/>
        </p:nvSpPr>
        <p:spPr>
          <a:xfrm>
            <a:off x="9034749" y="5934851"/>
            <a:ext cx="3090141" cy="276999"/>
          </a:xfrm>
          <a:prstGeom prst="rect">
            <a:avLst/>
          </a:prstGeom>
        </p:spPr>
        <p:txBody>
          <a:bodyPr wrap="none">
            <a:spAutoFit/>
          </a:bodyPr>
          <a:lstStyle/>
          <a:p>
            <a:r>
              <a:rPr lang="fr-FR" sz="1200" dirty="0"/>
              <a:t>Altorki N et al. Nat Rev Cancer 19:9–31 (2019) </a:t>
            </a:r>
            <a:endParaRPr lang="en-US" sz="1200" dirty="0"/>
          </a:p>
        </p:txBody>
      </p:sp>
    </p:spTree>
    <p:extLst>
      <p:ext uri="{BB962C8B-B14F-4D97-AF65-F5344CB8AC3E}">
        <p14:creationId xmlns:p14="http://schemas.microsoft.com/office/powerpoint/2010/main" val="245934594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322704-8630-400F-A158-7EE6E9D540F4}"/>
              </a:ext>
            </a:extLst>
          </p:cNvPr>
          <p:cNvSpPr>
            <a:spLocks noGrp="1"/>
          </p:cNvSpPr>
          <p:nvPr>
            <p:ph type="title"/>
          </p:nvPr>
        </p:nvSpPr>
        <p:spPr/>
        <p:txBody>
          <a:bodyPr>
            <a:normAutofit/>
          </a:bodyPr>
          <a:lstStyle/>
          <a:p>
            <a:r>
              <a:rPr lang="en-US" sz="4400" dirty="0"/>
              <a:t>Combination Ramucirumab &amp; Immunotherapy</a:t>
            </a:r>
            <a:endParaRPr lang="en-US" sz="6600" dirty="0"/>
          </a:p>
        </p:txBody>
      </p:sp>
      <p:sp>
        <p:nvSpPr>
          <p:cNvPr id="3" name="Content Placeholder 2">
            <a:extLst>
              <a:ext uri="{FF2B5EF4-FFF2-40B4-BE49-F238E27FC236}">
                <a16:creationId xmlns:a16="http://schemas.microsoft.com/office/drawing/2014/main" id="{9246C7DC-EDF4-406E-BAA8-DB0F678C2C18}"/>
              </a:ext>
            </a:extLst>
          </p:cNvPr>
          <p:cNvSpPr>
            <a:spLocks noGrp="1"/>
          </p:cNvSpPr>
          <p:nvPr>
            <p:ph idx="1"/>
          </p:nvPr>
        </p:nvSpPr>
        <p:spPr/>
        <p:txBody>
          <a:bodyPr>
            <a:normAutofit/>
          </a:bodyPr>
          <a:lstStyle/>
          <a:p>
            <a:r>
              <a:rPr lang="en-US" sz="2800" dirty="0"/>
              <a:t>VEGF is important in modulating the tumor immune microenvironment </a:t>
            </a:r>
          </a:p>
          <a:p>
            <a:pPr lvl="1"/>
            <a:r>
              <a:rPr lang="en-US" sz="2400" dirty="0"/>
              <a:t>induces PD-L1 expression on dendritic cells  and suppresses maturation</a:t>
            </a:r>
          </a:p>
          <a:p>
            <a:pPr lvl="1"/>
            <a:r>
              <a:rPr lang="en-US" sz="2400" dirty="0"/>
              <a:t>impedes T cell extravasation</a:t>
            </a:r>
          </a:p>
          <a:p>
            <a:pPr lvl="1"/>
            <a:r>
              <a:rPr lang="en-US" sz="2400" dirty="0"/>
              <a:t>inhibits the proliferation and cytotoxicity of cytotoxic T lymphocytes (CTLs)</a:t>
            </a:r>
          </a:p>
          <a:p>
            <a:pPr lvl="1"/>
            <a:r>
              <a:rPr lang="en-US" sz="2400" dirty="0"/>
              <a:t>stimulates the proliferation of T regulatory (</a:t>
            </a:r>
            <a:r>
              <a:rPr lang="en-US" sz="2400" dirty="0" err="1"/>
              <a:t>Treg</a:t>
            </a:r>
            <a:r>
              <a:rPr lang="en-US" sz="2400" dirty="0"/>
              <a:t>) cells</a:t>
            </a:r>
          </a:p>
          <a:p>
            <a:pPr lvl="1"/>
            <a:r>
              <a:rPr lang="en-US" sz="2400" dirty="0"/>
              <a:t>effects on myeloid-derived suppressor cells (MDSCs)  </a:t>
            </a:r>
          </a:p>
          <a:p>
            <a:endParaRPr lang="en-US" dirty="0"/>
          </a:p>
        </p:txBody>
      </p:sp>
      <p:sp>
        <p:nvSpPr>
          <p:cNvPr id="4" name="Slide Number Placeholder 3">
            <a:extLst>
              <a:ext uri="{FF2B5EF4-FFF2-40B4-BE49-F238E27FC236}">
                <a16:creationId xmlns:a16="http://schemas.microsoft.com/office/drawing/2014/main" id="{52D2151B-D52F-44B2-AEF3-8C9A006F3514}"/>
              </a:ext>
            </a:extLst>
          </p:cNvPr>
          <p:cNvSpPr>
            <a:spLocks noGrp="1"/>
          </p:cNvSpPr>
          <p:nvPr>
            <p:ph type="sldNum" sz="quarter" idx="12"/>
          </p:nvPr>
        </p:nvSpPr>
        <p:spPr/>
        <p:txBody>
          <a:bodyPr/>
          <a:lstStyle/>
          <a:p>
            <a:r>
              <a:rPr lang="en-US" dirty="0"/>
              <a:t>Slide </a:t>
            </a:r>
            <a:fld id="{629637A9-119A-49DA-BD12-AAC58B377D80}" type="slidenum">
              <a:rPr lang="en-US" smtClean="0"/>
              <a:pPr/>
              <a:t>49</a:t>
            </a:fld>
            <a:endParaRPr lang="en-US" dirty="0"/>
          </a:p>
        </p:txBody>
      </p:sp>
      <p:sp>
        <p:nvSpPr>
          <p:cNvPr id="5" name="TextBox 4">
            <a:extLst>
              <a:ext uri="{FF2B5EF4-FFF2-40B4-BE49-F238E27FC236}">
                <a16:creationId xmlns:a16="http://schemas.microsoft.com/office/drawing/2014/main" id="{379EA7E7-AF16-4D46-AC9B-07B66531511E}"/>
              </a:ext>
            </a:extLst>
          </p:cNvPr>
          <p:cNvSpPr txBox="1"/>
          <p:nvPr/>
        </p:nvSpPr>
        <p:spPr>
          <a:xfrm>
            <a:off x="1189998" y="5638261"/>
            <a:ext cx="9812004" cy="461665"/>
          </a:xfrm>
          <a:prstGeom prst="rect">
            <a:avLst/>
          </a:prstGeom>
          <a:noFill/>
        </p:spPr>
        <p:txBody>
          <a:bodyPr wrap="square" rtlCol="0">
            <a:spAutoFit/>
          </a:bodyPr>
          <a:lstStyle/>
          <a:p>
            <a:r>
              <a:rPr lang="en-US" sz="1200" dirty="0"/>
              <a:t>Ziogas AC, et al. Int J Cancer. 2012;130:857-64; Rivera et al. Trends Immunol. 2015; 36:240-9; Ko JS, et al. Clin Cancer Res 2009; 15: 2148-2157; Terme M, et al Oncoimmunol 2013; 2:e25156; Roland CL, et al. PLoS ONE 2009; 4(11): e7669; Yasuda S, et al. Clin Exp Immunol. 2013; 172:500-6</a:t>
            </a:r>
          </a:p>
        </p:txBody>
      </p:sp>
    </p:spTree>
    <p:extLst>
      <p:ext uri="{BB962C8B-B14F-4D97-AF65-F5344CB8AC3E}">
        <p14:creationId xmlns:p14="http://schemas.microsoft.com/office/powerpoint/2010/main" val="22017760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106D96B7-3267-46A5-96F6-CA40000948EE}"/>
              </a:ext>
            </a:extLst>
          </p:cNvPr>
          <p:cNvSpPr>
            <a:spLocks noGrp="1"/>
          </p:cNvSpPr>
          <p:nvPr>
            <p:ph type="title"/>
          </p:nvPr>
        </p:nvSpPr>
        <p:spPr>
          <a:xfrm>
            <a:off x="533945" y="-505783"/>
            <a:ext cx="10546080" cy="1456386"/>
          </a:xfrm>
        </p:spPr>
        <p:txBody>
          <a:bodyPr/>
          <a:lstStyle/>
          <a:p>
            <a:r>
              <a:rPr lang="en-US" dirty="0"/>
              <a:t>Overall Lung-MAP Status</a:t>
            </a:r>
          </a:p>
        </p:txBody>
      </p:sp>
      <p:sp>
        <p:nvSpPr>
          <p:cNvPr id="5" name="Slide Number Placeholder 4">
            <a:extLst>
              <a:ext uri="{FF2B5EF4-FFF2-40B4-BE49-F238E27FC236}">
                <a16:creationId xmlns:a16="http://schemas.microsoft.com/office/drawing/2014/main" id="{AD034613-8020-4344-8FC1-C407DC1EB808}"/>
              </a:ext>
            </a:extLst>
          </p:cNvPr>
          <p:cNvSpPr>
            <a:spLocks noGrp="1"/>
          </p:cNvSpPr>
          <p:nvPr>
            <p:ph type="sldNum" sz="quarter" idx="12"/>
          </p:nvPr>
        </p:nvSpPr>
        <p:spPr/>
        <p:txBody>
          <a:bodyPr/>
          <a:lstStyle/>
          <a:p>
            <a:r>
              <a:rPr lang="en-US"/>
              <a:t>Slide </a:t>
            </a:r>
            <a:fld id="{4FAB73BC-B049-4115-A692-8D63A059BFB8}" type="slidenum">
              <a:rPr lang="en-US" smtClean="0"/>
              <a:pPr/>
              <a:t>5</a:t>
            </a:fld>
            <a:endParaRPr lang="en-US" dirty="0"/>
          </a:p>
        </p:txBody>
      </p:sp>
      <p:pic>
        <p:nvPicPr>
          <p:cNvPr id="10" name="Content Placeholder 9">
            <a:extLst>
              <a:ext uri="{FF2B5EF4-FFF2-40B4-BE49-F238E27FC236}">
                <a16:creationId xmlns:a16="http://schemas.microsoft.com/office/drawing/2014/main" id="{7A28A519-1422-42A0-BB3E-A9DE731B3E73}"/>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70488" y="950603"/>
            <a:ext cx="11851024" cy="5078914"/>
          </a:xfrm>
          <a:prstGeom prst="rect">
            <a:avLst/>
          </a:prstGeom>
          <a:noFill/>
          <a:ln>
            <a:noFill/>
          </a:ln>
        </p:spPr>
      </p:pic>
    </p:spTree>
    <p:extLst>
      <p:ext uri="{BB962C8B-B14F-4D97-AF65-F5344CB8AC3E}">
        <p14:creationId xmlns:p14="http://schemas.microsoft.com/office/powerpoint/2010/main" val="29609723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472520-43F5-429F-8190-EC4E4FC19175}"/>
              </a:ext>
            </a:extLst>
          </p:cNvPr>
          <p:cNvSpPr>
            <a:spLocks noGrp="1"/>
          </p:cNvSpPr>
          <p:nvPr>
            <p:ph type="title"/>
          </p:nvPr>
        </p:nvSpPr>
        <p:spPr/>
        <p:txBody>
          <a:bodyPr>
            <a:normAutofit/>
          </a:bodyPr>
          <a:lstStyle/>
          <a:p>
            <a:r>
              <a:rPr lang="en-US" sz="4400" dirty="0"/>
              <a:t>Combination Ramucirumab &amp; Immunotherapy cont’d</a:t>
            </a:r>
          </a:p>
        </p:txBody>
      </p:sp>
      <p:sp>
        <p:nvSpPr>
          <p:cNvPr id="3" name="Content Placeholder 2">
            <a:extLst>
              <a:ext uri="{FF2B5EF4-FFF2-40B4-BE49-F238E27FC236}">
                <a16:creationId xmlns:a16="http://schemas.microsoft.com/office/drawing/2014/main" id="{4E3A8E85-A5CB-41F6-8297-4D3634CE8DB9}"/>
              </a:ext>
            </a:extLst>
          </p:cNvPr>
          <p:cNvSpPr>
            <a:spLocks noGrp="1"/>
          </p:cNvSpPr>
          <p:nvPr>
            <p:ph idx="1"/>
          </p:nvPr>
        </p:nvSpPr>
        <p:spPr/>
        <p:txBody>
          <a:bodyPr/>
          <a:lstStyle/>
          <a:p>
            <a:r>
              <a:rPr lang="en-US" sz="2400" dirty="0"/>
              <a:t>Inhibition of VEGF restores many of these phenotypes</a:t>
            </a:r>
          </a:p>
          <a:p>
            <a:r>
              <a:rPr lang="en-US" sz="2400" dirty="0"/>
              <a:t>Sunitinib treatment caused 50% reduction in peripheral blood MDSC and </a:t>
            </a:r>
            <a:r>
              <a:rPr lang="en-US" sz="2400" dirty="0" err="1"/>
              <a:t>Treg</a:t>
            </a:r>
            <a:r>
              <a:rPr lang="en-US" sz="2400" dirty="0"/>
              <a:t> in RCC patients</a:t>
            </a:r>
          </a:p>
          <a:p>
            <a:r>
              <a:rPr lang="en-US" sz="2400" dirty="0"/>
              <a:t>VEGFR2 inhibition decreases infiltration of suppressive immune cells while increasing mature dendritic cells</a:t>
            </a:r>
          </a:p>
          <a:p>
            <a:r>
              <a:rPr lang="en-US" sz="2400" dirty="0"/>
              <a:t>Simultaneous blockade of PD1 and VEGFR2 synergistically inhibited tumor growth by reducing tumor neovascularization with upregulation of proinflammatory cytokines</a:t>
            </a:r>
          </a:p>
          <a:p>
            <a:endParaRPr lang="en-US" dirty="0"/>
          </a:p>
        </p:txBody>
      </p:sp>
      <p:sp>
        <p:nvSpPr>
          <p:cNvPr id="4" name="Slide Number Placeholder 3">
            <a:extLst>
              <a:ext uri="{FF2B5EF4-FFF2-40B4-BE49-F238E27FC236}">
                <a16:creationId xmlns:a16="http://schemas.microsoft.com/office/drawing/2014/main" id="{D4AF0ADF-9AC2-42B4-80AC-89B7D55C3EAA}"/>
              </a:ext>
            </a:extLst>
          </p:cNvPr>
          <p:cNvSpPr>
            <a:spLocks noGrp="1"/>
          </p:cNvSpPr>
          <p:nvPr>
            <p:ph type="sldNum" sz="quarter" idx="12"/>
          </p:nvPr>
        </p:nvSpPr>
        <p:spPr/>
        <p:txBody>
          <a:bodyPr/>
          <a:lstStyle/>
          <a:p>
            <a:r>
              <a:rPr lang="en-US" dirty="0"/>
              <a:t>Slide </a:t>
            </a:r>
            <a:fld id="{629637A9-119A-49DA-BD12-AAC58B377D80}" type="slidenum">
              <a:rPr lang="en-US" smtClean="0"/>
              <a:pPr/>
              <a:t>50</a:t>
            </a:fld>
            <a:endParaRPr lang="en-US" dirty="0"/>
          </a:p>
        </p:txBody>
      </p:sp>
      <p:sp>
        <p:nvSpPr>
          <p:cNvPr id="5" name="TextBox 4">
            <a:extLst>
              <a:ext uri="{FF2B5EF4-FFF2-40B4-BE49-F238E27FC236}">
                <a16:creationId xmlns:a16="http://schemas.microsoft.com/office/drawing/2014/main" id="{408D5897-2BFA-498F-8552-8F0A2372BB7F}"/>
              </a:ext>
            </a:extLst>
          </p:cNvPr>
          <p:cNvSpPr txBox="1"/>
          <p:nvPr/>
        </p:nvSpPr>
        <p:spPr>
          <a:xfrm>
            <a:off x="1189998" y="5638261"/>
            <a:ext cx="9812004" cy="461665"/>
          </a:xfrm>
          <a:prstGeom prst="rect">
            <a:avLst/>
          </a:prstGeom>
          <a:noFill/>
        </p:spPr>
        <p:txBody>
          <a:bodyPr wrap="square" rtlCol="0">
            <a:spAutoFit/>
          </a:bodyPr>
          <a:lstStyle/>
          <a:p>
            <a:r>
              <a:rPr lang="en-US" sz="1200" dirty="0"/>
              <a:t>Ziogas AC, et al. Int J Cancer. 2012;130:857-64; Rivera et al. Trends Immunol. 2015; 36:240-9; Ko JS, et al. Clin Cancer Res 2009; 15: 2148-2157; Terme M, et al Oncoimmunol 2013; 2:e25156; Roland CL, et al. PLoS ONE 2009; 4(11): e7669; Yasuda S, et al. Clin Exp Immunol. 2013; 172:500-6</a:t>
            </a:r>
          </a:p>
        </p:txBody>
      </p:sp>
    </p:spTree>
    <p:extLst>
      <p:ext uri="{BB962C8B-B14F-4D97-AF65-F5344CB8AC3E}">
        <p14:creationId xmlns:p14="http://schemas.microsoft.com/office/powerpoint/2010/main" val="104890980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12F8F2-E068-425B-973E-75C5C93B8061}"/>
              </a:ext>
            </a:extLst>
          </p:cNvPr>
          <p:cNvSpPr>
            <a:spLocks noGrp="1"/>
          </p:cNvSpPr>
          <p:nvPr>
            <p:ph type="title"/>
          </p:nvPr>
        </p:nvSpPr>
        <p:spPr/>
        <p:txBody>
          <a:bodyPr>
            <a:normAutofit fontScale="90000"/>
          </a:bodyPr>
          <a:lstStyle/>
          <a:p>
            <a:r>
              <a:rPr lang="en-US" dirty="0"/>
              <a:t>Phase 1a/b Pembrolizumab + Ramucirumab—Tumor Response by PD-L1 status</a:t>
            </a:r>
          </a:p>
        </p:txBody>
      </p:sp>
      <p:sp>
        <p:nvSpPr>
          <p:cNvPr id="4" name="Slide Number Placeholder 3">
            <a:extLst>
              <a:ext uri="{FF2B5EF4-FFF2-40B4-BE49-F238E27FC236}">
                <a16:creationId xmlns:a16="http://schemas.microsoft.com/office/drawing/2014/main" id="{4D12016E-A4A9-46E0-9E81-41BB38BA25ED}"/>
              </a:ext>
            </a:extLst>
          </p:cNvPr>
          <p:cNvSpPr>
            <a:spLocks noGrp="1"/>
          </p:cNvSpPr>
          <p:nvPr>
            <p:ph type="sldNum" sz="quarter" idx="12"/>
          </p:nvPr>
        </p:nvSpPr>
        <p:spPr/>
        <p:txBody>
          <a:bodyPr/>
          <a:lstStyle/>
          <a:p>
            <a:r>
              <a:rPr lang="en-US" dirty="0"/>
              <a:t>Slide </a:t>
            </a:r>
            <a:fld id="{629637A9-119A-49DA-BD12-AAC58B377D80}" type="slidenum">
              <a:rPr lang="en-US" smtClean="0"/>
              <a:pPr/>
              <a:t>51</a:t>
            </a:fld>
            <a:endParaRPr lang="en-US" dirty="0"/>
          </a:p>
        </p:txBody>
      </p:sp>
      <p:pic>
        <p:nvPicPr>
          <p:cNvPr id="5" name="Picture 4">
            <a:extLst>
              <a:ext uri="{FF2B5EF4-FFF2-40B4-BE49-F238E27FC236}">
                <a16:creationId xmlns:a16="http://schemas.microsoft.com/office/drawing/2014/main" id="{BB11E829-2784-42D4-B912-94E767E447BB}"/>
              </a:ext>
            </a:extLst>
          </p:cNvPr>
          <p:cNvPicPr/>
          <p:nvPr/>
        </p:nvPicPr>
        <p:blipFill>
          <a:blip r:embed="rId2" cstate="print"/>
          <a:srcRect l="4912" t="44211" r="2807" b="12632"/>
          <a:stretch>
            <a:fillRect/>
          </a:stretch>
        </p:blipFill>
        <p:spPr bwMode="auto">
          <a:xfrm>
            <a:off x="1813560" y="3823373"/>
            <a:ext cx="8564880" cy="2283564"/>
          </a:xfrm>
          <a:prstGeom prst="rect">
            <a:avLst/>
          </a:prstGeom>
          <a:noFill/>
          <a:ln w="9525">
            <a:noFill/>
            <a:miter lim="800000"/>
            <a:headEnd/>
            <a:tailEnd/>
          </a:ln>
        </p:spPr>
      </p:pic>
      <p:sp>
        <p:nvSpPr>
          <p:cNvPr id="6" name="TextBox 5">
            <a:extLst>
              <a:ext uri="{FF2B5EF4-FFF2-40B4-BE49-F238E27FC236}">
                <a16:creationId xmlns:a16="http://schemas.microsoft.com/office/drawing/2014/main" id="{C30F4EB5-C199-4435-9E41-6BA981C1D549}"/>
              </a:ext>
            </a:extLst>
          </p:cNvPr>
          <p:cNvSpPr txBox="1"/>
          <p:nvPr/>
        </p:nvSpPr>
        <p:spPr>
          <a:xfrm>
            <a:off x="8774569" y="6083859"/>
            <a:ext cx="2598084" cy="276999"/>
          </a:xfrm>
          <a:prstGeom prst="rect">
            <a:avLst/>
          </a:prstGeom>
          <a:noFill/>
        </p:spPr>
        <p:txBody>
          <a:bodyPr wrap="none" rtlCol="0">
            <a:spAutoFit/>
          </a:bodyPr>
          <a:lstStyle/>
          <a:p>
            <a:r>
              <a:rPr lang="en-US" sz="1200" dirty="0"/>
              <a:t>Herbst et al ASCO 2018, abstract 3059 </a:t>
            </a:r>
          </a:p>
        </p:txBody>
      </p:sp>
      <p:pic>
        <p:nvPicPr>
          <p:cNvPr id="7" name="Picture 2">
            <a:extLst>
              <a:ext uri="{FF2B5EF4-FFF2-40B4-BE49-F238E27FC236}">
                <a16:creationId xmlns:a16="http://schemas.microsoft.com/office/drawing/2014/main" id="{ECB741C1-47E8-45AA-BC43-A6D89F804DC7}"/>
              </a:ext>
            </a:extLst>
          </p:cNvPr>
          <p:cNvPicPr>
            <a:picLocks noChangeAspect="1" noChangeArrowheads="1"/>
          </p:cNvPicPr>
          <p:nvPr/>
        </p:nvPicPr>
        <p:blipFill>
          <a:blip r:embed="rId3" cstate="print"/>
          <a:srcRect l="6316" t="45263" r="3509" b="21053"/>
          <a:stretch>
            <a:fillRect/>
          </a:stretch>
        </p:blipFill>
        <p:spPr bwMode="auto">
          <a:xfrm>
            <a:off x="609600" y="1492469"/>
            <a:ext cx="10575469" cy="2454207"/>
          </a:xfrm>
          <a:prstGeom prst="rect">
            <a:avLst/>
          </a:prstGeom>
          <a:noFill/>
          <a:ln w="9525">
            <a:noFill/>
            <a:miter lim="800000"/>
            <a:headEnd/>
            <a:tailEnd/>
          </a:ln>
        </p:spPr>
      </p:pic>
    </p:spTree>
    <p:extLst>
      <p:ext uri="{BB962C8B-B14F-4D97-AF65-F5344CB8AC3E}">
        <p14:creationId xmlns:p14="http://schemas.microsoft.com/office/powerpoint/2010/main" val="167352167"/>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DCC347-3618-4905-ACEE-E25D075A302F}"/>
              </a:ext>
            </a:extLst>
          </p:cNvPr>
          <p:cNvSpPr>
            <a:spLocks noGrp="1"/>
          </p:cNvSpPr>
          <p:nvPr>
            <p:ph type="title"/>
          </p:nvPr>
        </p:nvSpPr>
        <p:spPr>
          <a:xfrm>
            <a:off x="609600" y="36083"/>
            <a:ext cx="10546080" cy="695437"/>
          </a:xfrm>
        </p:spPr>
        <p:txBody>
          <a:bodyPr>
            <a:normAutofit/>
          </a:bodyPr>
          <a:lstStyle/>
          <a:p>
            <a:r>
              <a:rPr lang="en-US" sz="3600" dirty="0"/>
              <a:t>Treatment-related AEs Occurring in ≥5%</a:t>
            </a:r>
          </a:p>
        </p:txBody>
      </p:sp>
      <p:sp>
        <p:nvSpPr>
          <p:cNvPr id="4" name="Slide Number Placeholder 3">
            <a:extLst>
              <a:ext uri="{FF2B5EF4-FFF2-40B4-BE49-F238E27FC236}">
                <a16:creationId xmlns:a16="http://schemas.microsoft.com/office/drawing/2014/main" id="{C5470BA7-FBCA-4559-B187-A7852655135B}"/>
              </a:ext>
            </a:extLst>
          </p:cNvPr>
          <p:cNvSpPr>
            <a:spLocks noGrp="1"/>
          </p:cNvSpPr>
          <p:nvPr>
            <p:ph type="sldNum" sz="quarter" idx="12"/>
          </p:nvPr>
        </p:nvSpPr>
        <p:spPr/>
        <p:txBody>
          <a:bodyPr/>
          <a:lstStyle/>
          <a:p>
            <a:r>
              <a:rPr lang="en-US" dirty="0"/>
              <a:t>Slide </a:t>
            </a:r>
            <a:fld id="{629637A9-119A-49DA-BD12-AAC58B377D80}" type="slidenum">
              <a:rPr lang="en-US" smtClean="0"/>
              <a:pPr/>
              <a:t>52</a:t>
            </a:fld>
            <a:endParaRPr lang="en-US" dirty="0"/>
          </a:p>
        </p:txBody>
      </p:sp>
      <p:pic>
        <p:nvPicPr>
          <p:cNvPr id="5" name="Content Placeholder 4">
            <a:extLst>
              <a:ext uri="{FF2B5EF4-FFF2-40B4-BE49-F238E27FC236}">
                <a16:creationId xmlns:a16="http://schemas.microsoft.com/office/drawing/2014/main" id="{C55A8CA8-6337-47B1-B87F-121B315131EC}"/>
              </a:ext>
            </a:extLst>
          </p:cNvPr>
          <p:cNvPicPr>
            <a:picLocks noGrp="1"/>
          </p:cNvPicPr>
          <p:nvPr>
            <p:ph idx="1"/>
          </p:nvPr>
        </p:nvPicPr>
        <p:blipFill>
          <a:blip r:embed="rId2" cstate="print"/>
          <a:srcRect l="18947" t="15789" r="15439" b="7368"/>
          <a:stretch>
            <a:fillRect/>
          </a:stretch>
        </p:blipFill>
        <p:spPr bwMode="auto">
          <a:xfrm>
            <a:off x="2641600" y="731520"/>
            <a:ext cx="6620933" cy="5394960"/>
          </a:xfrm>
          <a:prstGeom prst="rect">
            <a:avLst/>
          </a:prstGeom>
          <a:noFill/>
          <a:ln w="9525">
            <a:noFill/>
            <a:miter lim="800000"/>
            <a:headEnd/>
            <a:tailEnd/>
          </a:ln>
        </p:spPr>
      </p:pic>
      <p:sp>
        <p:nvSpPr>
          <p:cNvPr id="6" name="TextBox 5">
            <a:extLst>
              <a:ext uri="{FF2B5EF4-FFF2-40B4-BE49-F238E27FC236}">
                <a16:creationId xmlns:a16="http://schemas.microsoft.com/office/drawing/2014/main" id="{23773597-5EC7-4093-8355-09FD33E73EDC}"/>
              </a:ext>
            </a:extLst>
          </p:cNvPr>
          <p:cNvSpPr txBox="1"/>
          <p:nvPr/>
        </p:nvSpPr>
        <p:spPr>
          <a:xfrm>
            <a:off x="9472645" y="5849481"/>
            <a:ext cx="2598084" cy="276999"/>
          </a:xfrm>
          <a:prstGeom prst="rect">
            <a:avLst/>
          </a:prstGeom>
          <a:noFill/>
        </p:spPr>
        <p:txBody>
          <a:bodyPr wrap="none" rtlCol="0">
            <a:spAutoFit/>
          </a:bodyPr>
          <a:lstStyle/>
          <a:p>
            <a:r>
              <a:rPr lang="en-US" sz="1200" dirty="0"/>
              <a:t>Herbst et al ASCO 2018, abstract 3059 </a:t>
            </a:r>
          </a:p>
        </p:txBody>
      </p:sp>
    </p:spTree>
    <p:extLst>
      <p:ext uri="{BB962C8B-B14F-4D97-AF65-F5344CB8AC3E}">
        <p14:creationId xmlns:p14="http://schemas.microsoft.com/office/powerpoint/2010/main" val="33726072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11" name="Straight Arrow Connector 10">
            <a:extLst>
              <a:ext uri="{FF2B5EF4-FFF2-40B4-BE49-F238E27FC236}">
                <a16:creationId xmlns:a16="http://schemas.microsoft.com/office/drawing/2014/main" id="{2B785E97-EA39-400F-B6B5-1E829ED1BAA1}"/>
              </a:ext>
            </a:extLst>
          </p:cNvPr>
          <p:cNvCxnSpPr>
            <a:cxnSpLocks/>
          </p:cNvCxnSpPr>
          <p:nvPr/>
        </p:nvCxnSpPr>
        <p:spPr>
          <a:xfrm flipH="1">
            <a:off x="6096000" y="2299174"/>
            <a:ext cx="14690" cy="1544427"/>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3" name="Straight Arrow Connector 12">
            <a:extLst>
              <a:ext uri="{FF2B5EF4-FFF2-40B4-BE49-F238E27FC236}">
                <a16:creationId xmlns:a16="http://schemas.microsoft.com/office/drawing/2014/main" id="{782EE095-6986-40CC-A68F-A762BF805432}"/>
              </a:ext>
            </a:extLst>
          </p:cNvPr>
          <p:cNvCxnSpPr>
            <a:cxnSpLocks/>
          </p:cNvCxnSpPr>
          <p:nvPr/>
        </p:nvCxnSpPr>
        <p:spPr>
          <a:xfrm>
            <a:off x="6865273" y="4398406"/>
            <a:ext cx="1405811" cy="25625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701251F0-F101-43D8-8078-26566618ADC2}"/>
              </a:ext>
            </a:extLst>
          </p:cNvPr>
          <p:cNvCxnSpPr>
            <a:cxnSpLocks/>
          </p:cNvCxnSpPr>
          <p:nvPr/>
        </p:nvCxnSpPr>
        <p:spPr>
          <a:xfrm flipH="1">
            <a:off x="4146014" y="4398406"/>
            <a:ext cx="1180715" cy="256250"/>
          </a:xfrm>
          <a:prstGeom prst="straightConnector1">
            <a:avLst/>
          </a:prstGeom>
          <a:ln w="38100">
            <a:solidFill>
              <a:schemeClr val="tx1">
                <a:lumMod val="85000"/>
                <a:lumOff val="15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EF9F3C2E-CC3A-4818-87DD-5785A931EFE6}"/>
              </a:ext>
            </a:extLst>
          </p:cNvPr>
          <p:cNvSpPr>
            <a:spLocks noGrp="1"/>
          </p:cNvSpPr>
          <p:nvPr>
            <p:ph type="title"/>
          </p:nvPr>
        </p:nvSpPr>
        <p:spPr>
          <a:xfrm>
            <a:off x="609600" y="36083"/>
            <a:ext cx="10546080" cy="1456386"/>
          </a:xfrm>
        </p:spPr>
        <p:txBody>
          <a:bodyPr/>
          <a:lstStyle/>
          <a:p>
            <a:r>
              <a:rPr lang="en-US" dirty="0"/>
              <a:t>S1800A Schema</a:t>
            </a:r>
          </a:p>
        </p:txBody>
      </p:sp>
      <p:sp>
        <p:nvSpPr>
          <p:cNvPr id="4" name="Slide Number Placeholder 3">
            <a:extLst>
              <a:ext uri="{FF2B5EF4-FFF2-40B4-BE49-F238E27FC236}">
                <a16:creationId xmlns:a16="http://schemas.microsoft.com/office/drawing/2014/main" id="{CBA0C48F-3CC4-48C2-9C0B-E6E420B0B240}"/>
              </a:ext>
            </a:extLst>
          </p:cNvPr>
          <p:cNvSpPr>
            <a:spLocks noGrp="1"/>
          </p:cNvSpPr>
          <p:nvPr>
            <p:ph type="sldNum" sz="quarter" idx="12"/>
          </p:nvPr>
        </p:nvSpPr>
        <p:spPr/>
        <p:txBody>
          <a:bodyPr/>
          <a:lstStyle/>
          <a:p>
            <a:r>
              <a:rPr lang="en-US" dirty="0"/>
              <a:t>Slide </a:t>
            </a:r>
            <a:fld id="{629637A9-119A-49DA-BD12-AAC58B377D80}" type="slidenum">
              <a:rPr lang="en-US" smtClean="0"/>
              <a:pPr/>
              <a:t>53</a:t>
            </a:fld>
            <a:endParaRPr lang="en-US" dirty="0"/>
          </a:p>
        </p:txBody>
      </p:sp>
      <p:sp>
        <p:nvSpPr>
          <p:cNvPr id="6" name="Rectangle 5">
            <a:extLst>
              <a:ext uri="{FF2B5EF4-FFF2-40B4-BE49-F238E27FC236}">
                <a16:creationId xmlns:a16="http://schemas.microsoft.com/office/drawing/2014/main" id="{299214FD-5653-42C9-8285-9E9475216996}"/>
              </a:ext>
            </a:extLst>
          </p:cNvPr>
          <p:cNvSpPr/>
          <p:nvPr/>
        </p:nvSpPr>
        <p:spPr>
          <a:xfrm>
            <a:off x="4959427" y="1605112"/>
            <a:ext cx="2302526" cy="694062"/>
          </a:xfrm>
          <a:prstGeom prst="rect">
            <a:avLst/>
          </a:prstGeom>
          <a:solidFill>
            <a:srgbClr val="5AC6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200" dirty="0">
                <a:solidFill>
                  <a:schemeClr val="tx1"/>
                </a:solidFill>
              </a:rPr>
              <a:t>Registration to Screening Study</a:t>
            </a:r>
          </a:p>
        </p:txBody>
      </p:sp>
      <p:sp>
        <p:nvSpPr>
          <p:cNvPr id="7" name="TextBox 6">
            <a:extLst>
              <a:ext uri="{FF2B5EF4-FFF2-40B4-BE49-F238E27FC236}">
                <a16:creationId xmlns:a16="http://schemas.microsoft.com/office/drawing/2014/main" id="{379FB2AB-E447-4B18-862E-E8B8E438C278}"/>
              </a:ext>
            </a:extLst>
          </p:cNvPr>
          <p:cNvSpPr txBox="1"/>
          <p:nvPr/>
        </p:nvSpPr>
        <p:spPr>
          <a:xfrm>
            <a:off x="4617905" y="2692494"/>
            <a:ext cx="2985570" cy="857529"/>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algn="ctr">
              <a:defRPr sz="2200"/>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000" dirty="0">
                <a:solidFill>
                  <a:schemeClr val="tx1"/>
                </a:solidFill>
              </a:rPr>
              <a:t>Screening study to determine sub-study assignment</a:t>
            </a:r>
          </a:p>
        </p:txBody>
      </p:sp>
      <p:sp>
        <p:nvSpPr>
          <p:cNvPr id="8" name="Oval 7">
            <a:extLst>
              <a:ext uri="{FF2B5EF4-FFF2-40B4-BE49-F238E27FC236}">
                <a16:creationId xmlns:a16="http://schemas.microsoft.com/office/drawing/2014/main" id="{A671DEC9-AF2E-4E4E-9BCE-F391D1D3FE71}"/>
              </a:ext>
            </a:extLst>
          </p:cNvPr>
          <p:cNvSpPr/>
          <p:nvPr/>
        </p:nvSpPr>
        <p:spPr>
          <a:xfrm>
            <a:off x="4879362" y="3847661"/>
            <a:ext cx="2566011" cy="857529"/>
          </a:xfrm>
          <a:prstGeom prst="ellipse">
            <a:avLst/>
          </a:prstGeom>
          <a:solidFill>
            <a:schemeClr val="accent2">
              <a:lumMod val="40000"/>
              <a:lumOff val="60000"/>
            </a:schemeClr>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lumMod val="85000"/>
                    <a:lumOff val="15000"/>
                  </a:schemeClr>
                </a:solidFill>
              </a:rPr>
              <a:t>Randomization</a:t>
            </a:r>
            <a:r>
              <a:rPr lang="en-US" sz="2000" dirty="0">
                <a:solidFill>
                  <a:schemeClr val="tx1">
                    <a:lumMod val="85000"/>
                    <a:lumOff val="15000"/>
                  </a:schemeClr>
                </a:solidFill>
              </a:rPr>
              <a:t> </a:t>
            </a:r>
          </a:p>
        </p:txBody>
      </p:sp>
      <p:sp>
        <p:nvSpPr>
          <p:cNvPr id="9" name="Rectangle 8">
            <a:extLst>
              <a:ext uri="{FF2B5EF4-FFF2-40B4-BE49-F238E27FC236}">
                <a16:creationId xmlns:a16="http://schemas.microsoft.com/office/drawing/2014/main" id="{62F2B3F4-07AE-4533-80CC-FD7670D60EC4}"/>
              </a:ext>
            </a:extLst>
          </p:cNvPr>
          <p:cNvSpPr/>
          <p:nvPr/>
        </p:nvSpPr>
        <p:spPr>
          <a:xfrm>
            <a:off x="609600" y="3926366"/>
            <a:ext cx="3536414" cy="2140085"/>
          </a:xfrm>
          <a:prstGeom prst="rect">
            <a:avLst/>
          </a:prstGeom>
          <a:solidFill>
            <a:schemeClr val="bg1"/>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ARM A</a:t>
            </a:r>
          </a:p>
          <a:p>
            <a:pPr algn="ctr"/>
            <a:r>
              <a:rPr lang="en-US" dirty="0">
                <a:solidFill>
                  <a:schemeClr val="tx1">
                    <a:lumMod val="75000"/>
                    <a:lumOff val="25000"/>
                  </a:schemeClr>
                </a:solidFill>
              </a:rPr>
              <a:t>Investigator’s Choice</a:t>
            </a:r>
          </a:p>
          <a:p>
            <a:pPr algn="ctr"/>
            <a:r>
              <a:rPr lang="en-US" dirty="0">
                <a:solidFill>
                  <a:schemeClr val="tx1">
                    <a:lumMod val="75000"/>
                    <a:lumOff val="25000"/>
                  </a:schemeClr>
                </a:solidFill>
              </a:rPr>
              <a:t>Standard of Care</a:t>
            </a:r>
          </a:p>
          <a:p>
            <a:pPr algn="ctr"/>
            <a:r>
              <a:rPr lang="en-US" altLang="en-US" kern="0" dirty="0">
                <a:solidFill>
                  <a:schemeClr val="accent6"/>
                </a:solidFill>
                <a:cs typeface="Arial" panose="020B0604020202020204" pitchFamily="34" charset="0"/>
              </a:rPr>
              <a:t>*docetaxel + ramucirumab; docetaxel; gemcitabine; pemetrexed (</a:t>
            </a:r>
            <a:r>
              <a:rPr lang="en-US" altLang="en-US" kern="0" dirty="0" err="1">
                <a:solidFill>
                  <a:schemeClr val="accent6"/>
                </a:solidFill>
                <a:cs typeface="Arial" panose="020B0604020202020204" pitchFamily="34" charset="0"/>
              </a:rPr>
              <a:t>nonSCC</a:t>
            </a:r>
            <a:r>
              <a:rPr lang="en-US" altLang="en-US" kern="0" dirty="0">
                <a:solidFill>
                  <a:schemeClr val="accent6"/>
                </a:solidFill>
                <a:cs typeface="Arial" panose="020B0604020202020204" pitchFamily="34" charset="0"/>
              </a:rPr>
              <a:t> only)</a:t>
            </a:r>
            <a:endParaRPr lang="en-US" altLang="en-US" sz="2000" kern="0" dirty="0">
              <a:solidFill>
                <a:schemeClr val="accent6"/>
              </a:solidFill>
              <a:cs typeface="Arial" panose="020B0604020202020204" pitchFamily="34" charset="0"/>
            </a:endParaRPr>
          </a:p>
        </p:txBody>
      </p:sp>
      <p:sp>
        <p:nvSpPr>
          <p:cNvPr id="10" name="Rectangle 9">
            <a:extLst>
              <a:ext uri="{FF2B5EF4-FFF2-40B4-BE49-F238E27FC236}">
                <a16:creationId xmlns:a16="http://schemas.microsoft.com/office/drawing/2014/main" id="{4C5E7FED-B82A-4017-B056-4E220A168CBB}"/>
              </a:ext>
            </a:extLst>
          </p:cNvPr>
          <p:cNvSpPr/>
          <p:nvPr/>
        </p:nvSpPr>
        <p:spPr>
          <a:xfrm>
            <a:off x="8271084" y="3926366"/>
            <a:ext cx="3536414" cy="2140085"/>
          </a:xfrm>
          <a:prstGeom prst="rect">
            <a:avLst/>
          </a:prstGeom>
          <a:solidFill>
            <a:schemeClr val="bg1"/>
          </a:solidFill>
          <a:ln w="28575">
            <a:solidFill>
              <a:srgbClr val="B1D92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lumMod val="75000"/>
                    <a:lumOff val="25000"/>
                  </a:schemeClr>
                </a:solidFill>
              </a:rPr>
              <a:t>ARM B</a:t>
            </a:r>
          </a:p>
          <a:p>
            <a:pPr lvl="0" algn="ctr" defTabSz="1088307">
              <a:lnSpc>
                <a:spcPct val="95000"/>
              </a:lnSpc>
              <a:spcBef>
                <a:spcPts val="800"/>
              </a:spcBef>
              <a:defRPr/>
            </a:pPr>
            <a:r>
              <a:rPr lang="en-US" altLang="en-US" kern="0" dirty="0">
                <a:solidFill>
                  <a:schemeClr val="accent6"/>
                </a:solidFill>
                <a:cs typeface="Arial" panose="020B0604020202020204" pitchFamily="34" charset="0"/>
              </a:rPr>
              <a:t>Pembrolizumab </a:t>
            </a:r>
            <a:br>
              <a:rPr lang="en-US" altLang="en-US" kern="0" dirty="0">
                <a:solidFill>
                  <a:schemeClr val="accent6"/>
                </a:solidFill>
                <a:cs typeface="Arial" panose="020B0604020202020204" pitchFamily="34" charset="0"/>
              </a:rPr>
            </a:br>
            <a:r>
              <a:rPr lang="en-US" altLang="en-US" kern="0" dirty="0">
                <a:solidFill>
                  <a:schemeClr val="accent6"/>
                </a:solidFill>
                <a:cs typeface="Arial" panose="020B0604020202020204" pitchFamily="34" charset="0"/>
              </a:rPr>
              <a:t>200 mg Q3W for </a:t>
            </a:r>
            <a:br>
              <a:rPr lang="en-US" altLang="en-US" kern="0" dirty="0">
                <a:solidFill>
                  <a:schemeClr val="accent6"/>
                </a:solidFill>
                <a:cs typeface="Arial" panose="020B0604020202020204" pitchFamily="34" charset="0"/>
              </a:rPr>
            </a:br>
            <a:r>
              <a:rPr lang="en-US" altLang="en-US" kern="0" dirty="0">
                <a:solidFill>
                  <a:schemeClr val="accent6"/>
                </a:solidFill>
                <a:cs typeface="Arial" panose="020B0604020202020204" pitchFamily="34" charset="0"/>
              </a:rPr>
              <a:t>up to 35 cycles</a:t>
            </a:r>
            <a:br>
              <a:rPr lang="en-US" altLang="en-US" kern="0" dirty="0">
                <a:solidFill>
                  <a:schemeClr val="accent6"/>
                </a:solidFill>
                <a:cs typeface="Arial" panose="020B0604020202020204" pitchFamily="34" charset="0"/>
              </a:rPr>
            </a:br>
            <a:r>
              <a:rPr lang="en-US" altLang="en-US" kern="0" dirty="0">
                <a:solidFill>
                  <a:schemeClr val="accent6"/>
                </a:solidFill>
                <a:cs typeface="Arial" panose="020B0604020202020204" pitchFamily="34" charset="0"/>
              </a:rPr>
              <a:t>+</a:t>
            </a:r>
            <a:br>
              <a:rPr lang="en-US" altLang="en-US" kern="0" dirty="0">
                <a:solidFill>
                  <a:schemeClr val="accent6"/>
                </a:solidFill>
                <a:cs typeface="Arial" panose="020B0604020202020204" pitchFamily="34" charset="0"/>
              </a:rPr>
            </a:br>
            <a:r>
              <a:rPr lang="en-US" altLang="en-US" kern="0" dirty="0">
                <a:solidFill>
                  <a:schemeClr val="accent6"/>
                </a:solidFill>
                <a:cs typeface="Arial" panose="020B0604020202020204" pitchFamily="34" charset="0"/>
              </a:rPr>
              <a:t>Ramucirumab </a:t>
            </a:r>
            <a:br>
              <a:rPr lang="en-US" altLang="en-US" kern="0" dirty="0">
                <a:solidFill>
                  <a:schemeClr val="accent6"/>
                </a:solidFill>
                <a:cs typeface="Arial" panose="020B0604020202020204" pitchFamily="34" charset="0"/>
              </a:rPr>
            </a:br>
            <a:r>
              <a:rPr lang="en-US" altLang="en-US" kern="0" dirty="0">
                <a:solidFill>
                  <a:schemeClr val="accent6"/>
                </a:solidFill>
                <a:cs typeface="Arial" panose="020B0604020202020204" pitchFamily="34" charset="0"/>
              </a:rPr>
              <a:t>10 mg/kg</a:t>
            </a:r>
            <a:r>
              <a:rPr lang="en-US" altLang="en-US" kern="0" baseline="30000" dirty="0">
                <a:solidFill>
                  <a:schemeClr val="accent6"/>
                </a:solidFill>
                <a:cs typeface="Arial" panose="020B0604020202020204" pitchFamily="34" charset="0"/>
              </a:rPr>
              <a:t> </a:t>
            </a:r>
            <a:r>
              <a:rPr lang="en-US" altLang="en-US" kern="0" dirty="0">
                <a:solidFill>
                  <a:schemeClr val="accent6"/>
                </a:solidFill>
                <a:cs typeface="Arial" panose="020B0604020202020204" pitchFamily="34" charset="0"/>
              </a:rPr>
              <a:t>Q3W</a:t>
            </a:r>
            <a:endParaRPr lang="en-US" altLang="en-US" sz="2000" kern="0" dirty="0">
              <a:solidFill>
                <a:schemeClr val="accent6"/>
              </a:solidFill>
              <a:cs typeface="Arial" panose="020B0604020202020204" pitchFamily="34" charset="0"/>
            </a:endParaRPr>
          </a:p>
        </p:txBody>
      </p:sp>
      <p:sp>
        <p:nvSpPr>
          <p:cNvPr id="16" name="TextBox 15">
            <a:extLst>
              <a:ext uri="{FF2B5EF4-FFF2-40B4-BE49-F238E27FC236}">
                <a16:creationId xmlns:a16="http://schemas.microsoft.com/office/drawing/2014/main" id="{E688617B-CB9A-4636-8C0D-7528CA1D816F}"/>
              </a:ext>
            </a:extLst>
          </p:cNvPr>
          <p:cNvSpPr txBox="1"/>
          <p:nvPr/>
        </p:nvSpPr>
        <p:spPr>
          <a:xfrm>
            <a:off x="9259143" y="1952143"/>
            <a:ext cx="1896537" cy="1200329"/>
          </a:xfrm>
          <a:prstGeom prst="rect">
            <a:avLst/>
          </a:prstGeom>
          <a:noFill/>
          <a:ln>
            <a:solidFill>
              <a:srgbClr val="00B0F0"/>
            </a:solidFill>
          </a:ln>
        </p:spPr>
        <p:txBody>
          <a:bodyPr wrap="square" rtlCol="0">
            <a:spAutoFit/>
          </a:bodyPr>
          <a:lstStyle/>
          <a:p>
            <a:pPr algn="ctr"/>
            <a:endParaRPr lang="en-US" dirty="0"/>
          </a:p>
          <a:p>
            <a:pPr lvl="0" algn="ctr" defTabSz="914400">
              <a:defRPr/>
            </a:pPr>
            <a:r>
              <a:rPr lang="en-US" b="1" kern="0" dirty="0">
                <a:solidFill>
                  <a:schemeClr val="accent6"/>
                </a:solidFill>
                <a:latin typeface="Arial" panose="020B0604020202020204" pitchFamily="34" charset="0"/>
                <a:cs typeface="Arial" panose="020B0604020202020204" pitchFamily="34" charset="0"/>
              </a:rPr>
              <a:t>R (1:1)</a:t>
            </a:r>
          </a:p>
          <a:p>
            <a:pPr lvl="0" algn="ctr" defTabSz="914400">
              <a:defRPr/>
            </a:pPr>
            <a:r>
              <a:rPr lang="en-US" b="1" kern="0" dirty="0">
                <a:solidFill>
                  <a:schemeClr val="accent6"/>
                </a:solidFill>
                <a:latin typeface="Arial" panose="020B0604020202020204" pitchFamily="34" charset="0"/>
                <a:cs typeface="Arial" panose="020B0604020202020204" pitchFamily="34" charset="0"/>
              </a:rPr>
              <a:t>N= 144</a:t>
            </a:r>
          </a:p>
          <a:p>
            <a:pPr algn="ctr"/>
            <a:endParaRPr lang="en-US" dirty="0"/>
          </a:p>
        </p:txBody>
      </p:sp>
    </p:spTree>
    <p:extLst>
      <p:ext uri="{BB962C8B-B14F-4D97-AF65-F5344CB8AC3E}">
        <p14:creationId xmlns:p14="http://schemas.microsoft.com/office/powerpoint/2010/main" val="205562632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722A91-CAE4-4CE6-AC2B-8F31ABDD3BAE}"/>
              </a:ext>
            </a:extLst>
          </p:cNvPr>
          <p:cNvSpPr>
            <a:spLocks noGrp="1"/>
          </p:cNvSpPr>
          <p:nvPr>
            <p:ph type="title"/>
          </p:nvPr>
        </p:nvSpPr>
        <p:spPr/>
        <p:txBody>
          <a:bodyPr/>
          <a:lstStyle/>
          <a:p>
            <a:r>
              <a:rPr lang="en-US" dirty="0"/>
              <a:t>S1800A Objectives</a:t>
            </a:r>
          </a:p>
        </p:txBody>
      </p:sp>
      <p:sp>
        <p:nvSpPr>
          <p:cNvPr id="3" name="Content Placeholder 2">
            <a:extLst>
              <a:ext uri="{FF2B5EF4-FFF2-40B4-BE49-F238E27FC236}">
                <a16:creationId xmlns:a16="http://schemas.microsoft.com/office/drawing/2014/main" id="{6978B579-B653-4B65-9B8C-3D27D2DCE9D3}"/>
              </a:ext>
            </a:extLst>
          </p:cNvPr>
          <p:cNvSpPr>
            <a:spLocks noGrp="1"/>
          </p:cNvSpPr>
          <p:nvPr>
            <p:ph idx="1"/>
          </p:nvPr>
        </p:nvSpPr>
        <p:spPr>
          <a:xfrm>
            <a:off x="609600" y="1600200"/>
            <a:ext cx="10546080" cy="4514850"/>
          </a:xfrm>
        </p:spPr>
        <p:txBody>
          <a:bodyPr>
            <a:normAutofit fontScale="25000" lnSpcReduction="20000"/>
          </a:bodyPr>
          <a:lstStyle/>
          <a:p>
            <a:pPr marL="0" indent="0">
              <a:lnSpc>
                <a:spcPct val="120000"/>
              </a:lnSpc>
              <a:spcBef>
                <a:spcPts val="0"/>
              </a:spcBef>
              <a:buNone/>
            </a:pPr>
            <a:r>
              <a:rPr lang="en-US" sz="8000" b="1" dirty="0">
                <a:solidFill>
                  <a:srgbClr val="0070C0"/>
                </a:solidFill>
              </a:rPr>
              <a:t>Primary: </a:t>
            </a:r>
            <a:r>
              <a:rPr lang="en-US" sz="6400" dirty="0"/>
              <a:t>Overall survival in patients with advanced NSCLC previously treated with platinum-based chemotherapy and immunotherapy randomized to ramucirumab and pembrolizumab versus SOC</a:t>
            </a:r>
          </a:p>
          <a:p>
            <a:pPr marL="0" indent="0">
              <a:lnSpc>
                <a:spcPct val="120000"/>
              </a:lnSpc>
              <a:spcBef>
                <a:spcPts val="0"/>
              </a:spcBef>
              <a:buNone/>
            </a:pPr>
            <a:endParaRPr lang="en-US" sz="6400" dirty="0"/>
          </a:p>
          <a:p>
            <a:pPr marL="0" indent="0">
              <a:lnSpc>
                <a:spcPct val="120000"/>
              </a:lnSpc>
              <a:spcBef>
                <a:spcPts val="0"/>
              </a:spcBef>
              <a:buNone/>
            </a:pPr>
            <a:r>
              <a:rPr lang="en-US" sz="8000" b="1" dirty="0">
                <a:solidFill>
                  <a:srgbClr val="0070C0"/>
                </a:solidFill>
              </a:rPr>
              <a:t>Secondary: </a:t>
            </a:r>
          </a:p>
          <a:p>
            <a:pPr marL="225425" lvl="1" indent="-225425">
              <a:lnSpc>
                <a:spcPct val="120000"/>
              </a:lnSpc>
              <a:spcBef>
                <a:spcPts val="0"/>
              </a:spcBef>
              <a:spcAft>
                <a:spcPts val="200"/>
              </a:spcAft>
              <a:buSzPct val="100000"/>
              <a:buFont typeface="Arial" panose="020B0604020202020204" pitchFamily="34" charset="0"/>
              <a:buChar char="•"/>
            </a:pPr>
            <a:r>
              <a:rPr lang="en-US" sz="6400" dirty="0"/>
              <a:t>To compare response rates between arms, including complete response and partial response (confirmed and unconfirmed)</a:t>
            </a:r>
          </a:p>
          <a:p>
            <a:pPr marL="225425" lvl="1" indent="-225425">
              <a:lnSpc>
                <a:spcPct val="120000"/>
              </a:lnSpc>
              <a:spcBef>
                <a:spcPts val="0"/>
              </a:spcBef>
              <a:spcAft>
                <a:spcPts val="200"/>
              </a:spcAft>
              <a:buSzPct val="100000"/>
              <a:buFont typeface="Arial" panose="020B0604020202020204" pitchFamily="34" charset="0"/>
              <a:buChar char="•"/>
            </a:pPr>
            <a:r>
              <a:rPr lang="en-US" sz="6400" dirty="0"/>
              <a:t>To compare the disease control rate (CR, PR, confirmed and unconfirmed and SD)</a:t>
            </a:r>
          </a:p>
          <a:p>
            <a:pPr marL="225425" lvl="1" indent="-225425">
              <a:lnSpc>
                <a:spcPct val="120000"/>
              </a:lnSpc>
              <a:spcBef>
                <a:spcPts val="0"/>
              </a:spcBef>
              <a:spcAft>
                <a:spcPts val="200"/>
              </a:spcAft>
              <a:buSzPct val="100000"/>
              <a:buFont typeface="Arial" panose="020B0604020202020204" pitchFamily="34" charset="0"/>
              <a:buChar char="•"/>
            </a:pPr>
            <a:r>
              <a:rPr lang="en-US" sz="6400" dirty="0"/>
              <a:t>To evaluate the duration of response among responders within each arm</a:t>
            </a:r>
          </a:p>
          <a:p>
            <a:pPr marL="225425" lvl="1" indent="-225425">
              <a:lnSpc>
                <a:spcPct val="120000"/>
              </a:lnSpc>
              <a:spcBef>
                <a:spcPts val="0"/>
              </a:spcBef>
              <a:spcAft>
                <a:spcPts val="200"/>
              </a:spcAft>
              <a:buSzPct val="100000"/>
              <a:buFont typeface="Arial" panose="020B0604020202020204" pitchFamily="34" charset="0"/>
              <a:buChar char="•"/>
            </a:pPr>
            <a:r>
              <a:rPr lang="en-US" sz="6400" dirty="0"/>
              <a:t>To evaluate the frequency and severity of toxicities within each arm</a:t>
            </a:r>
          </a:p>
          <a:p>
            <a:pPr marL="225425" lvl="1" indent="-225425">
              <a:lnSpc>
                <a:spcPct val="120000"/>
              </a:lnSpc>
              <a:spcBef>
                <a:spcPts val="0"/>
              </a:spcBef>
              <a:spcAft>
                <a:spcPts val="200"/>
              </a:spcAft>
              <a:buSzPct val="100000"/>
              <a:buFont typeface="Arial" panose="020B0604020202020204" pitchFamily="34" charset="0"/>
              <a:buChar char="•"/>
            </a:pPr>
            <a:r>
              <a:rPr lang="en-US" sz="6400" dirty="0"/>
              <a:t>To compare Investigator Assessed PFS between arms</a:t>
            </a:r>
          </a:p>
          <a:p>
            <a:pPr marL="225425" lvl="1" indent="-225425">
              <a:lnSpc>
                <a:spcPct val="120000"/>
              </a:lnSpc>
              <a:spcBef>
                <a:spcPts val="0"/>
              </a:spcBef>
              <a:spcAft>
                <a:spcPts val="200"/>
              </a:spcAft>
              <a:buSzPct val="100000"/>
              <a:buFont typeface="Arial" panose="020B0604020202020204" pitchFamily="34" charset="0"/>
              <a:buChar char="•"/>
            </a:pPr>
            <a:r>
              <a:rPr lang="en-US" sz="6400" dirty="0"/>
              <a:t>To evaluate the clinical outcomes (OS, IA-PFS, response) by randomization stratification factors</a:t>
            </a:r>
          </a:p>
          <a:p>
            <a:pPr>
              <a:lnSpc>
                <a:spcPct val="120000"/>
              </a:lnSpc>
              <a:spcBef>
                <a:spcPts val="0"/>
              </a:spcBef>
            </a:pPr>
            <a:endParaRPr lang="en-US" sz="2500" dirty="0"/>
          </a:p>
          <a:p>
            <a:pPr marL="0" indent="0">
              <a:lnSpc>
                <a:spcPct val="120000"/>
              </a:lnSpc>
              <a:spcBef>
                <a:spcPts val="0"/>
              </a:spcBef>
              <a:buNone/>
            </a:pPr>
            <a:r>
              <a:rPr lang="en-US" sz="8000" b="1" dirty="0">
                <a:solidFill>
                  <a:srgbClr val="0070C0"/>
                </a:solidFill>
              </a:rPr>
              <a:t>Translational:</a:t>
            </a:r>
          </a:p>
          <a:p>
            <a:pPr marL="225425" lvl="1" indent="-225425">
              <a:lnSpc>
                <a:spcPct val="120000"/>
              </a:lnSpc>
              <a:spcBef>
                <a:spcPts val="0"/>
              </a:spcBef>
              <a:spcAft>
                <a:spcPts val="200"/>
              </a:spcAft>
              <a:buSzPct val="100000"/>
              <a:buFont typeface="Arial" panose="020B0604020202020204" pitchFamily="34" charset="0"/>
              <a:buChar char="•"/>
            </a:pPr>
            <a:r>
              <a:rPr lang="en-US" sz="6400" dirty="0"/>
              <a:t>To evaluate if PD-L1 expression levels are associated with clinical outcomes</a:t>
            </a:r>
          </a:p>
          <a:p>
            <a:pPr marL="225425" lvl="1" indent="-225425">
              <a:lnSpc>
                <a:spcPct val="120000"/>
              </a:lnSpc>
              <a:spcBef>
                <a:spcPts val="0"/>
              </a:spcBef>
              <a:spcAft>
                <a:spcPts val="200"/>
              </a:spcAft>
              <a:buSzPct val="100000"/>
              <a:buFont typeface="Arial" panose="020B0604020202020204" pitchFamily="34" charset="0"/>
              <a:buChar char="•"/>
            </a:pPr>
            <a:r>
              <a:rPr lang="en-US" sz="6400" dirty="0"/>
              <a:t>To evaluate if tumor mutation burden are associated with clinical outcomes</a:t>
            </a:r>
          </a:p>
          <a:p>
            <a:pPr marL="225425" lvl="1" indent="-225425">
              <a:lnSpc>
                <a:spcPct val="120000"/>
              </a:lnSpc>
              <a:spcBef>
                <a:spcPts val="0"/>
              </a:spcBef>
              <a:spcAft>
                <a:spcPts val="200"/>
              </a:spcAft>
              <a:buSzPct val="100000"/>
              <a:buFont typeface="Arial" panose="020B0604020202020204" pitchFamily="34" charset="0"/>
              <a:buChar char="•"/>
            </a:pPr>
            <a:r>
              <a:rPr lang="en-US" sz="6400" dirty="0"/>
              <a:t>To collect, process, and bank cell-free at baseline and progression for future development of a proposal to evaluate comprehensive next-generation sequencing of circulating tumor DNA</a:t>
            </a:r>
          </a:p>
          <a:p>
            <a:pPr marL="225425" lvl="1" indent="-225425">
              <a:lnSpc>
                <a:spcPct val="120000"/>
              </a:lnSpc>
              <a:spcBef>
                <a:spcPts val="0"/>
              </a:spcBef>
              <a:spcAft>
                <a:spcPts val="200"/>
              </a:spcAft>
              <a:buSzPct val="100000"/>
              <a:buFont typeface="Arial" panose="020B0604020202020204" pitchFamily="34" charset="0"/>
              <a:buChar char="•"/>
            </a:pPr>
            <a:r>
              <a:rPr lang="en-US" sz="6400" dirty="0"/>
              <a:t>To establish a tissue/blood repository to pursue future studies</a:t>
            </a:r>
          </a:p>
        </p:txBody>
      </p:sp>
      <p:sp>
        <p:nvSpPr>
          <p:cNvPr id="4" name="Slide Number Placeholder 3">
            <a:extLst>
              <a:ext uri="{FF2B5EF4-FFF2-40B4-BE49-F238E27FC236}">
                <a16:creationId xmlns:a16="http://schemas.microsoft.com/office/drawing/2014/main" id="{ED7CA0D2-4D89-4B7C-BD6D-7055313BB2EC}"/>
              </a:ext>
            </a:extLst>
          </p:cNvPr>
          <p:cNvSpPr>
            <a:spLocks noGrp="1"/>
          </p:cNvSpPr>
          <p:nvPr>
            <p:ph type="sldNum" sz="quarter" idx="12"/>
          </p:nvPr>
        </p:nvSpPr>
        <p:spPr/>
        <p:txBody>
          <a:bodyPr/>
          <a:lstStyle/>
          <a:p>
            <a:r>
              <a:rPr lang="en-US" dirty="0"/>
              <a:t>Slide </a:t>
            </a:r>
            <a:fld id="{629637A9-119A-49DA-BD12-AAC58B377D80}" type="slidenum">
              <a:rPr lang="en-US" smtClean="0"/>
              <a:pPr/>
              <a:t>54</a:t>
            </a:fld>
            <a:endParaRPr lang="en-US" dirty="0"/>
          </a:p>
        </p:txBody>
      </p:sp>
    </p:spTree>
    <p:extLst>
      <p:ext uri="{BB962C8B-B14F-4D97-AF65-F5344CB8AC3E}">
        <p14:creationId xmlns:p14="http://schemas.microsoft.com/office/powerpoint/2010/main" val="301457457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5DFCA-8E35-483E-AFB5-BD6334E18E09}"/>
              </a:ext>
            </a:extLst>
          </p:cNvPr>
          <p:cNvSpPr>
            <a:spLocks noGrp="1"/>
          </p:cNvSpPr>
          <p:nvPr>
            <p:ph type="title"/>
          </p:nvPr>
        </p:nvSpPr>
        <p:spPr/>
        <p:txBody>
          <a:bodyPr/>
          <a:lstStyle/>
          <a:p>
            <a:r>
              <a:rPr lang="en-US" dirty="0"/>
              <a:t>S1800A Treatment </a:t>
            </a:r>
          </a:p>
        </p:txBody>
      </p:sp>
      <p:sp>
        <p:nvSpPr>
          <p:cNvPr id="5" name="Content Placeholder 4">
            <a:extLst>
              <a:ext uri="{FF2B5EF4-FFF2-40B4-BE49-F238E27FC236}">
                <a16:creationId xmlns:a16="http://schemas.microsoft.com/office/drawing/2014/main" id="{5AA79E76-D133-4DE9-B36F-7B26BC8823C1}"/>
              </a:ext>
            </a:extLst>
          </p:cNvPr>
          <p:cNvSpPr>
            <a:spLocks noGrp="1"/>
          </p:cNvSpPr>
          <p:nvPr>
            <p:ph sz="half" idx="1"/>
          </p:nvPr>
        </p:nvSpPr>
        <p:spPr>
          <a:xfrm>
            <a:off x="599090" y="1642532"/>
            <a:ext cx="4108377" cy="4453467"/>
          </a:xfrm>
        </p:spPr>
        <p:txBody>
          <a:bodyPr>
            <a:normAutofit/>
          </a:bodyPr>
          <a:lstStyle/>
          <a:p>
            <a:pPr marL="0" indent="0">
              <a:buNone/>
            </a:pPr>
            <a:r>
              <a:rPr lang="en-US" sz="2400" b="1" dirty="0">
                <a:solidFill>
                  <a:srgbClr val="0070C0"/>
                </a:solidFill>
              </a:rPr>
              <a:t>Arm A – </a:t>
            </a:r>
            <a:r>
              <a:rPr lang="en-US" b="1" dirty="0">
                <a:solidFill>
                  <a:srgbClr val="0070C0"/>
                </a:solidFill>
              </a:rPr>
              <a:t>Investigator’s Choice of SOC</a:t>
            </a:r>
          </a:p>
          <a:p>
            <a:pPr marL="0" indent="0">
              <a:buNone/>
            </a:pPr>
            <a:r>
              <a:rPr lang="en-US" sz="2400" u="sng" dirty="0"/>
              <a:t>Options</a:t>
            </a:r>
            <a:r>
              <a:rPr lang="en-US" sz="2400" dirty="0"/>
              <a:t>:</a:t>
            </a:r>
          </a:p>
          <a:p>
            <a:pPr marL="285750" lvl="1" indent="-285750">
              <a:spcBef>
                <a:spcPts val="1200"/>
              </a:spcBef>
              <a:spcAft>
                <a:spcPts val="200"/>
              </a:spcAft>
              <a:buSzPct val="100000"/>
              <a:buFont typeface="Courier New" panose="02070309020205020404" pitchFamily="49" charset="0"/>
              <a:buChar char="o"/>
            </a:pPr>
            <a:r>
              <a:rPr lang="en-US" sz="2400" dirty="0"/>
              <a:t>Docetaxel</a:t>
            </a:r>
          </a:p>
          <a:p>
            <a:pPr marL="285750" lvl="1" indent="-285750">
              <a:spcBef>
                <a:spcPts val="1200"/>
              </a:spcBef>
              <a:spcAft>
                <a:spcPts val="200"/>
              </a:spcAft>
              <a:buSzPct val="100000"/>
              <a:buFont typeface="Courier New" panose="02070309020205020404" pitchFamily="49" charset="0"/>
              <a:buChar char="o"/>
            </a:pPr>
            <a:r>
              <a:rPr lang="en-US" sz="2400" dirty="0"/>
              <a:t>Gemcitabine</a:t>
            </a:r>
          </a:p>
          <a:p>
            <a:pPr marL="285750" lvl="1" indent="-285750">
              <a:spcBef>
                <a:spcPts val="1200"/>
              </a:spcBef>
              <a:spcAft>
                <a:spcPts val="200"/>
              </a:spcAft>
              <a:buSzPct val="100000"/>
              <a:buFont typeface="Courier New" panose="02070309020205020404" pitchFamily="49" charset="0"/>
              <a:buChar char="o"/>
            </a:pPr>
            <a:r>
              <a:rPr lang="en-US" sz="2400" dirty="0"/>
              <a:t>Pemetrexed (</a:t>
            </a:r>
            <a:r>
              <a:rPr lang="en-US" sz="2400" dirty="0" err="1"/>
              <a:t>nonSCC</a:t>
            </a:r>
            <a:r>
              <a:rPr lang="en-US" sz="2400" dirty="0"/>
              <a:t> only)</a:t>
            </a:r>
          </a:p>
          <a:p>
            <a:pPr marL="285750" lvl="1" indent="-285750">
              <a:spcBef>
                <a:spcPts val="1200"/>
              </a:spcBef>
              <a:spcAft>
                <a:spcPts val="200"/>
              </a:spcAft>
              <a:buSzPct val="100000"/>
              <a:buFont typeface="Courier New" panose="02070309020205020404" pitchFamily="49" charset="0"/>
              <a:buChar char="o"/>
            </a:pPr>
            <a:r>
              <a:rPr lang="en-US" sz="2400" dirty="0"/>
              <a:t>Ramucirumab + docetaxel</a:t>
            </a:r>
          </a:p>
        </p:txBody>
      </p:sp>
      <p:sp>
        <p:nvSpPr>
          <p:cNvPr id="6" name="Content Placeholder 5">
            <a:extLst>
              <a:ext uri="{FF2B5EF4-FFF2-40B4-BE49-F238E27FC236}">
                <a16:creationId xmlns:a16="http://schemas.microsoft.com/office/drawing/2014/main" id="{150F7524-A27B-4753-9036-0304114CBC2D}"/>
              </a:ext>
            </a:extLst>
          </p:cNvPr>
          <p:cNvSpPr>
            <a:spLocks noGrp="1"/>
          </p:cNvSpPr>
          <p:nvPr>
            <p:ph sz="half" idx="2"/>
          </p:nvPr>
        </p:nvSpPr>
        <p:spPr>
          <a:xfrm>
            <a:off x="5144697" y="1642532"/>
            <a:ext cx="6448213" cy="4453467"/>
          </a:xfrm>
        </p:spPr>
        <p:txBody>
          <a:bodyPr>
            <a:normAutofit/>
          </a:bodyPr>
          <a:lstStyle/>
          <a:p>
            <a:pPr marL="0" indent="0">
              <a:buNone/>
            </a:pPr>
            <a:r>
              <a:rPr lang="en-US" sz="2400" b="1" dirty="0">
                <a:solidFill>
                  <a:srgbClr val="0070C0"/>
                </a:solidFill>
              </a:rPr>
              <a:t>Arm B – Ramucirumab + Pembrolizumab</a:t>
            </a:r>
          </a:p>
          <a:p>
            <a:pPr marL="0" indent="0">
              <a:buNone/>
            </a:pPr>
            <a:r>
              <a:rPr lang="en-US" sz="2400" b="1" dirty="0"/>
              <a:t>Ramucirumab - </a:t>
            </a:r>
            <a:r>
              <a:rPr lang="en-US" sz="2400" dirty="0"/>
              <a:t>10 mg/kg Q3W on Day 1</a:t>
            </a:r>
          </a:p>
          <a:p>
            <a:pPr marL="0" indent="0">
              <a:buNone/>
            </a:pPr>
            <a:r>
              <a:rPr lang="en-US" sz="2400" b="1" dirty="0"/>
              <a:t>Pembrolizumab</a:t>
            </a:r>
            <a:r>
              <a:rPr lang="en-US" sz="2400" dirty="0"/>
              <a:t>  - 200 mg Q3W on Day 1 for up to 35 cycles</a:t>
            </a:r>
          </a:p>
          <a:p>
            <a:pPr marL="0" indent="0">
              <a:buNone/>
            </a:pPr>
            <a:r>
              <a:rPr lang="en-US" sz="2400" u="sng" dirty="0"/>
              <a:t>Disease assessment</a:t>
            </a:r>
            <a:r>
              <a:rPr lang="en-US" sz="2400" dirty="0"/>
              <a:t>: Q6W ± 7 days for 1</a:t>
            </a:r>
            <a:r>
              <a:rPr lang="en-US" sz="2400" baseline="30000" dirty="0"/>
              <a:t>st</a:t>
            </a:r>
            <a:r>
              <a:rPr lang="en-US" sz="2400" dirty="0"/>
              <a:t> </a:t>
            </a:r>
            <a:r>
              <a:rPr lang="en-US" sz="2400" dirty="0" err="1"/>
              <a:t>yr</a:t>
            </a:r>
            <a:r>
              <a:rPr lang="en-US" sz="2400" dirty="0"/>
              <a:t>, then Q12W until progression and discontinuation of protocol </a:t>
            </a:r>
            <a:r>
              <a:rPr lang="en-US" sz="2400" dirty="0" err="1"/>
              <a:t>tx</a:t>
            </a:r>
            <a:r>
              <a:rPr lang="en-US" sz="2400" dirty="0"/>
              <a:t>. After off </a:t>
            </a:r>
            <a:r>
              <a:rPr lang="en-US" sz="2400" dirty="0" err="1"/>
              <a:t>tx</a:t>
            </a:r>
            <a:r>
              <a:rPr lang="en-US" sz="2400" dirty="0"/>
              <a:t> prior to progression – Q12W or more often as clinically indicated until progression.</a:t>
            </a:r>
          </a:p>
        </p:txBody>
      </p:sp>
      <p:sp>
        <p:nvSpPr>
          <p:cNvPr id="4" name="Slide Number Placeholder 3">
            <a:extLst>
              <a:ext uri="{FF2B5EF4-FFF2-40B4-BE49-F238E27FC236}">
                <a16:creationId xmlns:a16="http://schemas.microsoft.com/office/drawing/2014/main" id="{B09A066D-60E3-4970-9786-255BFD601CCE}"/>
              </a:ext>
            </a:extLst>
          </p:cNvPr>
          <p:cNvSpPr>
            <a:spLocks noGrp="1"/>
          </p:cNvSpPr>
          <p:nvPr>
            <p:ph type="sldNum" sz="quarter" idx="12"/>
          </p:nvPr>
        </p:nvSpPr>
        <p:spPr/>
        <p:txBody>
          <a:bodyPr/>
          <a:lstStyle/>
          <a:p>
            <a:r>
              <a:rPr lang="en-US" dirty="0"/>
              <a:t>Slide </a:t>
            </a:r>
            <a:fld id="{629637A9-119A-49DA-BD12-AAC58B377D80}" type="slidenum">
              <a:rPr lang="en-US" smtClean="0"/>
              <a:pPr/>
              <a:t>55</a:t>
            </a:fld>
            <a:endParaRPr lang="en-US" dirty="0"/>
          </a:p>
        </p:txBody>
      </p:sp>
    </p:spTree>
    <p:extLst>
      <p:ext uri="{BB962C8B-B14F-4D97-AF65-F5344CB8AC3E}">
        <p14:creationId xmlns:p14="http://schemas.microsoft.com/office/powerpoint/2010/main" val="40800429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7836D4-2D04-425B-98AB-BD6FBD633C93}"/>
              </a:ext>
            </a:extLst>
          </p:cNvPr>
          <p:cNvSpPr>
            <a:spLocks noGrp="1"/>
          </p:cNvSpPr>
          <p:nvPr>
            <p:ph type="title"/>
          </p:nvPr>
        </p:nvSpPr>
        <p:spPr/>
        <p:txBody>
          <a:bodyPr/>
          <a:lstStyle/>
          <a:p>
            <a:r>
              <a:rPr lang="en-US" dirty="0"/>
              <a:t>S1800A Key Eligibility Criteria</a:t>
            </a:r>
          </a:p>
        </p:txBody>
      </p:sp>
      <p:sp>
        <p:nvSpPr>
          <p:cNvPr id="3" name="Content Placeholder 2">
            <a:extLst>
              <a:ext uri="{FF2B5EF4-FFF2-40B4-BE49-F238E27FC236}">
                <a16:creationId xmlns:a16="http://schemas.microsoft.com/office/drawing/2014/main" id="{6B6B6C00-1EB3-4C29-A7DA-802C4181EE3C}"/>
              </a:ext>
            </a:extLst>
          </p:cNvPr>
          <p:cNvSpPr>
            <a:spLocks noGrp="1"/>
          </p:cNvSpPr>
          <p:nvPr>
            <p:ph idx="1"/>
          </p:nvPr>
        </p:nvSpPr>
        <p:spPr/>
        <p:txBody>
          <a:bodyPr/>
          <a:lstStyle/>
          <a:p>
            <a:pPr marL="311096" lvl="0" indent="-152373" defTabSz="1218987">
              <a:spcBef>
                <a:spcPts val="800"/>
              </a:spcBef>
              <a:spcAft>
                <a:spcPts val="0"/>
              </a:spcAft>
              <a:buClrTx/>
              <a:buSzTx/>
              <a:defRPr/>
            </a:pPr>
            <a:r>
              <a:rPr lang="en-US" sz="2400" kern="0" dirty="0">
                <a:solidFill>
                  <a:schemeClr val="accent6"/>
                </a:solidFill>
              </a:rPr>
              <a:t>Progression following one line of anti-PD-1 or anti-PD-L1 therapy for at least 84 days as most recent line of therapy, either alone or in combination with platinum-based chemotherapy</a:t>
            </a:r>
            <a:endParaRPr lang="en-US" sz="2400" kern="0" dirty="0">
              <a:solidFill>
                <a:schemeClr val="accent6"/>
              </a:solidFill>
              <a:cs typeface="Arial" panose="020B0604020202020204" pitchFamily="34" charset="0"/>
            </a:endParaRPr>
          </a:p>
          <a:p>
            <a:pPr marL="311096" lvl="0" indent="-152373" defTabSz="1218987">
              <a:spcBef>
                <a:spcPts val="800"/>
              </a:spcBef>
              <a:spcAft>
                <a:spcPts val="0"/>
              </a:spcAft>
              <a:buClrTx/>
              <a:buSzTx/>
              <a:defRPr/>
            </a:pPr>
            <a:r>
              <a:rPr lang="en-US" sz="2400" kern="0" dirty="0">
                <a:solidFill>
                  <a:schemeClr val="accent6"/>
                </a:solidFill>
                <a:cs typeface="Arial" panose="020B0604020202020204" pitchFamily="34" charset="0"/>
              </a:rPr>
              <a:t>Prior TKI treatment for those with </a:t>
            </a:r>
            <a:r>
              <a:rPr lang="en-US" sz="2400" i="1" kern="0" dirty="0">
                <a:solidFill>
                  <a:schemeClr val="accent6"/>
                </a:solidFill>
                <a:cs typeface="Arial" panose="020B0604020202020204" pitchFamily="34" charset="0"/>
              </a:rPr>
              <a:t>EGFR</a:t>
            </a:r>
            <a:r>
              <a:rPr lang="en-US" sz="2400" kern="0" dirty="0">
                <a:solidFill>
                  <a:schemeClr val="accent6"/>
                </a:solidFill>
                <a:cs typeface="Arial" panose="020B0604020202020204" pitchFamily="34" charset="0"/>
              </a:rPr>
              <a:t>, </a:t>
            </a:r>
            <a:r>
              <a:rPr lang="en-US" sz="2400" i="1" kern="0" dirty="0">
                <a:solidFill>
                  <a:schemeClr val="accent6"/>
                </a:solidFill>
                <a:cs typeface="Arial" panose="020B0604020202020204" pitchFamily="34" charset="0"/>
              </a:rPr>
              <a:t>ALK</a:t>
            </a:r>
            <a:r>
              <a:rPr lang="en-US" sz="2400" kern="0" dirty="0">
                <a:solidFill>
                  <a:schemeClr val="accent6"/>
                </a:solidFill>
                <a:cs typeface="Arial" panose="020B0604020202020204" pitchFamily="34" charset="0"/>
              </a:rPr>
              <a:t>, </a:t>
            </a:r>
            <a:r>
              <a:rPr lang="en-US" sz="2400" i="1" kern="0" dirty="0">
                <a:solidFill>
                  <a:schemeClr val="accent6"/>
                </a:solidFill>
                <a:cs typeface="Arial" panose="020B0604020202020204" pitchFamily="34" charset="0"/>
              </a:rPr>
              <a:t>ROS1</a:t>
            </a:r>
            <a:r>
              <a:rPr lang="en-US" sz="2400" kern="0" dirty="0">
                <a:solidFill>
                  <a:schemeClr val="accent6"/>
                </a:solidFill>
                <a:cs typeface="Arial" panose="020B0604020202020204" pitchFamily="34" charset="0"/>
              </a:rPr>
              <a:t>, </a:t>
            </a:r>
            <a:r>
              <a:rPr lang="en-US" sz="2400" i="1" kern="0" dirty="0">
                <a:solidFill>
                  <a:schemeClr val="accent6"/>
                </a:solidFill>
                <a:cs typeface="Arial" panose="020B0604020202020204" pitchFamily="34" charset="0"/>
              </a:rPr>
              <a:t>BRAF</a:t>
            </a:r>
            <a:r>
              <a:rPr lang="en-US" sz="2400" kern="0" dirty="0">
                <a:solidFill>
                  <a:schemeClr val="accent6"/>
                </a:solidFill>
                <a:cs typeface="Arial" panose="020B0604020202020204" pitchFamily="34" charset="0"/>
              </a:rPr>
              <a:t> alteration</a:t>
            </a:r>
          </a:p>
          <a:p>
            <a:pPr marL="311096" lvl="0" indent="-152373" defTabSz="1218987">
              <a:spcBef>
                <a:spcPts val="800"/>
              </a:spcBef>
              <a:spcAft>
                <a:spcPts val="0"/>
              </a:spcAft>
              <a:buClrTx/>
              <a:buSzTx/>
              <a:defRPr/>
            </a:pPr>
            <a:r>
              <a:rPr lang="en-US" sz="2400" kern="0" dirty="0" err="1">
                <a:solidFill>
                  <a:schemeClr val="accent6"/>
                </a:solidFill>
                <a:cs typeface="Arial" panose="020B0604020202020204" pitchFamily="34" charset="0"/>
              </a:rPr>
              <a:t>Zubrod</a:t>
            </a:r>
            <a:r>
              <a:rPr lang="en-US" sz="2400" kern="0" dirty="0">
                <a:solidFill>
                  <a:schemeClr val="accent6"/>
                </a:solidFill>
                <a:cs typeface="Arial" panose="020B0604020202020204" pitchFamily="34" charset="0"/>
              </a:rPr>
              <a:t> PS 0 or 1</a:t>
            </a:r>
          </a:p>
          <a:p>
            <a:pPr marL="311096" lvl="0" indent="-152373" defTabSz="1218987">
              <a:spcBef>
                <a:spcPts val="800"/>
              </a:spcBef>
              <a:spcAft>
                <a:spcPts val="0"/>
              </a:spcAft>
              <a:buClrTx/>
              <a:buSzTx/>
              <a:defRPr/>
            </a:pPr>
            <a:r>
              <a:rPr lang="en-US" sz="2400" kern="0" dirty="0">
                <a:solidFill>
                  <a:schemeClr val="accent6"/>
                </a:solidFill>
                <a:cs typeface="Arial" panose="020B0604020202020204" pitchFamily="34" charset="0"/>
              </a:rPr>
              <a:t>No autoimmune disease</a:t>
            </a:r>
          </a:p>
          <a:p>
            <a:pPr marL="311096" lvl="0" indent="-152373" defTabSz="1218987">
              <a:spcBef>
                <a:spcPts val="800"/>
              </a:spcBef>
              <a:spcAft>
                <a:spcPts val="0"/>
              </a:spcAft>
              <a:buClrTx/>
              <a:buSzTx/>
              <a:defRPr/>
            </a:pPr>
            <a:r>
              <a:rPr lang="en-US" sz="2400" kern="0" dirty="0">
                <a:solidFill>
                  <a:schemeClr val="accent6"/>
                </a:solidFill>
                <a:cs typeface="Arial" panose="020B0604020202020204" pitchFamily="34" charset="0"/>
              </a:rPr>
              <a:t>No history of hemoptysis </a:t>
            </a:r>
            <a:r>
              <a:rPr lang="en-US" sz="2400" kern="0" dirty="0">
                <a:solidFill>
                  <a:schemeClr val="accent6"/>
                </a:solidFill>
              </a:rPr>
              <a:t>≥ ½ tsp.</a:t>
            </a:r>
            <a:endParaRPr lang="en-US" sz="2400" kern="0" dirty="0">
              <a:solidFill>
                <a:schemeClr val="accent6"/>
              </a:solidFill>
              <a:cs typeface="Arial" panose="020B0604020202020204" pitchFamily="34" charset="0"/>
            </a:endParaRPr>
          </a:p>
          <a:p>
            <a:pPr marL="0" indent="0">
              <a:buNone/>
            </a:pPr>
            <a:endParaRPr lang="en-US" dirty="0"/>
          </a:p>
        </p:txBody>
      </p:sp>
      <p:sp>
        <p:nvSpPr>
          <p:cNvPr id="4" name="Slide Number Placeholder 3">
            <a:extLst>
              <a:ext uri="{FF2B5EF4-FFF2-40B4-BE49-F238E27FC236}">
                <a16:creationId xmlns:a16="http://schemas.microsoft.com/office/drawing/2014/main" id="{E5AA8FA2-7BA8-432B-A806-CAF032E9E21A}"/>
              </a:ext>
            </a:extLst>
          </p:cNvPr>
          <p:cNvSpPr>
            <a:spLocks noGrp="1"/>
          </p:cNvSpPr>
          <p:nvPr>
            <p:ph type="sldNum" sz="quarter" idx="12"/>
          </p:nvPr>
        </p:nvSpPr>
        <p:spPr/>
        <p:txBody>
          <a:bodyPr/>
          <a:lstStyle/>
          <a:p>
            <a:r>
              <a:rPr lang="en-US" dirty="0"/>
              <a:t>Slide </a:t>
            </a:r>
            <a:fld id="{629637A9-119A-49DA-BD12-AAC58B377D80}" type="slidenum">
              <a:rPr lang="en-US" smtClean="0"/>
              <a:pPr/>
              <a:t>56</a:t>
            </a:fld>
            <a:endParaRPr lang="en-US" dirty="0"/>
          </a:p>
        </p:txBody>
      </p:sp>
    </p:spTree>
    <p:extLst>
      <p:ext uri="{BB962C8B-B14F-4D97-AF65-F5344CB8AC3E}">
        <p14:creationId xmlns:p14="http://schemas.microsoft.com/office/powerpoint/2010/main" val="376754775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FE3EAA-5BEE-42FD-8048-0C26C51F3052}"/>
              </a:ext>
            </a:extLst>
          </p:cNvPr>
          <p:cNvSpPr>
            <a:spLocks noGrp="1"/>
          </p:cNvSpPr>
          <p:nvPr>
            <p:ph type="title"/>
          </p:nvPr>
        </p:nvSpPr>
        <p:spPr/>
        <p:txBody>
          <a:bodyPr/>
          <a:lstStyle/>
          <a:p>
            <a:r>
              <a:rPr lang="en-US" dirty="0"/>
              <a:t>S1800A Stratification Factors</a:t>
            </a:r>
          </a:p>
        </p:txBody>
      </p:sp>
      <p:sp>
        <p:nvSpPr>
          <p:cNvPr id="3" name="Content Placeholder 2">
            <a:extLst>
              <a:ext uri="{FF2B5EF4-FFF2-40B4-BE49-F238E27FC236}">
                <a16:creationId xmlns:a16="http://schemas.microsoft.com/office/drawing/2014/main" id="{793A3A15-88C8-4622-878A-844DB01AC0C5}"/>
              </a:ext>
            </a:extLst>
          </p:cNvPr>
          <p:cNvSpPr>
            <a:spLocks noGrp="1"/>
          </p:cNvSpPr>
          <p:nvPr>
            <p:ph idx="1"/>
          </p:nvPr>
        </p:nvSpPr>
        <p:spPr/>
        <p:txBody>
          <a:bodyPr/>
          <a:lstStyle/>
          <a:p>
            <a:pPr marL="311096" lvl="0" indent="-152373" defTabSz="1218987">
              <a:spcBef>
                <a:spcPts val="800"/>
              </a:spcBef>
              <a:spcAft>
                <a:spcPts val="0"/>
              </a:spcAft>
              <a:buClrTx/>
              <a:buSzTx/>
              <a:defRPr/>
            </a:pPr>
            <a:r>
              <a:rPr lang="en-US" sz="2400" kern="0" dirty="0">
                <a:solidFill>
                  <a:schemeClr val="accent6"/>
                </a:solidFill>
                <a:cs typeface="Arial" panose="020B0604020202020204" pitchFamily="34" charset="0"/>
              </a:rPr>
              <a:t>PD-L1 expression </a:t>
            </a:r>
            <a:br>
              <a:rPr lang="en-US" sz="2400" kern="0" dirty="0">
                <a:solidFill>
                  <a:schemeClr val="accent6"/>
                </a:solidFill>
                <a:cs typeface="Arial" panose="020B0604020202020204" pitchFamily="34" charset="0"/>
              </a:rPr>
            </a:br>
            <a:r>
              <a:rPr lang="en-US" sz="2400" kern="0" dirty="0">
                <a:solidFill>
                  <a:schemeClr val="accent6"/>
                </a:solidFill>
                <a:cs typeface="Arial" panose="020B0604020202020204" pitchFamily="34" charset="0"/>
              </a:rPr>
              <a:t>(TPS &lt;1% vs </a:t>
            </a:r>
            <a:r>
              <a:rPr lang="en-US" sz="2400" kern="0" dirty="0">
                <a:solidFill>
                  <a:schemeClr val="accent6"/>
                </a:solidFill>
                <a:cs typeface="Arial"/>
              </a:rPr>
              <a:t>≥1%)</a:t>
            </a:r>
          </a:p>
          <a:p>
            <a:pPr marL="158723" lvl="0" indent="0" defTabSz="1218987">
              <a:spcBef>
                <a:spcPts val="800"/>
              </a:spcBef>
              <a:spcAft>
                <a:spcPts val="0"/>
              </a:spcAft>
              <a:buClrTx/>
              <a:buSzTx/>
              <a:buNone/>
              <a:defRPr/>
            </a:pPr>
            <a:endParaRPr lang="en-US" sz="2400" kern="0" dirty="0">
              <a:solidFill>
                <a:schemeClr val="accent6"/>
              </a:solidFill>
              <a:cs typeface="Arial"/>
            </a:endParaRPr>
          </a:p>
          <a:p>
            <a:pPr marL="311096" lvl="0" indent="-152373" defTabSz="1218987">
              <a:spcBef>
                <a:spcPts val="533"/>
              </a:spcBef>
              <a:spcAft>
                <a:spcPts val="0"/>
              </a:spcAft>
              <a:buClrTx/>
              <a:buSzTx/>
              <a:defRPr/>
            </a:pPr>
            <a:r>
              <a:rPr lang="en-US" sz="2400" kern="0" dirty="0">
                <a:solidFill>
                  <a:schemeClr val="accent6"/>
                </a:solidFill>
                <a:cs typeface="Arial"/>
              </a:rPr>
              <a:t>Histology  </a:t>
            </a:r>
            <a:br>
              <a:rPr lang="en-US" sz="2400" kern="0" dirty="0">
                <a:solidFill>
                  <a:schemeClr val="accent6"/>
                </a:solidFill>
                <a:cs typeface="Arial"/>
              </a:rPr>
            </a:br>
            <a:r>
              <a:rPr lang="en-US" sz="2400" kern="0" dirty="0">
                <a:solidFill>
                  <a:schemeClr val="accent6"/>
                </a:solidFill>
                <a:cs typeface="Arial"/>
              </a:rPr>
              <a:t>(SCC vs. </a:t>
            </a:r>
            <a:r>
              <a:rPr lang="en-US" sz="2400" kern="0" dirty="0" err="1">
                <a:solidFill>
                  <a:schemeClr val="accent6"/>
                </a:solidFill>
                <a:cs typeface="Arial"/>
              </a:rPr>
              <a:t>nonSCC</a:t>
            </a:r>
            <a:r>
              <a:rPr lang="en-US" sz="2400" kern="0" dirty="0">
                <a:solidFill>
                  <a:schemeClr val="accent6"/>
                </a:solidFill>
                <a:cs typeface="Arial"/>
              </a:rPr>
              <a:t>)</a:t>
            </a:r>
          </a:p>
          <a:p>
            <a:pPr marL="158723" lvl="0" indent="0" defTabSz="1218987">
              <a:spcBef>
                <a:spcPts val="533"/>
              </a:spcBef>
              <a:spcAft>
                <a:spcPts val="0"/>
              </a:spcAft>
              <a:buClrTx/>
              <a:buSzTx/>
              <a:buNone/>
              <a:defRPr/>
            </a:pPr>
            <a:endParaRPr lang="en-US" sz="2400" kern="0" dirty="0">
              <a:solidFill>
                <a:schemeClr val="accent6"/>
              </a:solidFill>
              <a:cs typeface="Arial"/>
            </a:endParaRPr>
          </a:p>
          <a:p>
            <a:pPr marL="311096" lvl="0" indent="-152373" defTabSz="1218987">
              <a:spcBef>
                <a:spcPts val="533"/>
              </a:spcBef>
              <a:spcAft>
                <a:spcPts val="0"/>
              </a:spcAft>
              <a:buClrTx/>
              <a:buSzTx/>
              <a:defRPr/>
            </a:pPr>
            <a:r>
              <a:rPr lang="en-US" sz="2400" kern="0" dirty="0">
                <a:solidFill>
                  <a:schemeClr val="accent6"/>
                </a:solidFill>
                <a:cs typeface="Arial"/>
              </a:rPr>
              <a:t>Ramucirumab in SOC arm</a:t>
            </a:r>
            <a:br>
              <a:rPr lang="en-US" sz="2400" kern="0" dirty="0">
                <a:solidFill>
                  <a:schemeClr val="accent6"/>
                </a:solidFill>
                <a:cs typeface="Arial"/>
              </a:rPr>
            </a:br>
            <a:r>
              <a:rPr lang="en-US" sz="2400" kern="0" dirty="0">
                <a:solidFill>
                  <a:schemeClr val="accent6"/>
                </a:solidFill>
                <a:cs typeface="Arial"/>
              </a:rPr>
              <a:t>(yes vs. no)</a:t>
            </a:r>
            <a:endParaRPr lang="en-US" sz="2400" kern="0" dirty="0">
              <a:solidFill>
                <a:schemeClr val="accent6"/>
              </a:solidFill>
              <a:cs typeface="Arial" panose="020B0604020202020204" pitchFamily="34" charset="0"/>
            </a:endParaRPr>
          </a:p>
          <a:p>
            <a:endParaRPr lang="en-US" dirty="0"/>
          </a:p>
        </p:txBody>
      </p:sp>
      <p:sp>
        <p:nvSpPr>
          <p:cNvPr id="4" name="Slide Number Placeholder 3">
            <a:extLst>
              <a:ext uri="{FF2B5EF4-FFF2-40B4-BE49-F238E27FC236}">
                <a16:creationId xmlns:a16="http://schemas.microsoft.com/office/drawing/2014/main" id="{503E2737-1174-43A7-823F-36EBDD30959C}"/>
              </a:ext>
            </a:extLst>
          </p:cNvPr>
          <p:cNvSpPr>
            <a:spLocks noGrp="1"/>
          </p:cNvSpPr>
          <p:nvPr>
            <p:ph type="sldNum" sz="quarter" idx="12"/>
          </p:nvPr>
        </p:nvSpPr>
        <p:spPr/>
        <p:txBody>
          <a:bodyPr/>
          <a:lstStyle/>
          <a:p>
            <a:r>
              <a:rPr lang="en-US" dirty="0"/>
              <a:t>Slide </a:t>
            </a:r>
            <a:fld id="{629637A9-119A-49DA-BD12-AAC58B377D80}" type="slidenum">
              <a:rPr lang="en-US" smtClean="0"/>
              <a:pPr/>
              <a:t>57</a:t>
            </a:fld>
            <a:endParaRPr lang="en-US" dirty="0"/>
          </a:p>
        </p:txBody>
      </p:sp>
    </p:spTree>
    <p:extLst>
      <p:ext uri="{BB962C8B-B14F-4D97-AF65-F5344CB8AC3E}">
        <p14:creationId xmlns:p14="http://schemas.microsoft.com/office/powerpoint/2010/main" val="187111496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67B5E-1B93-4FE8-9878-57297B561266}"/>
              </a:ext>
            </a:extLst>
          </p:cNvPr>
          <p:cNvSpPr>
            <a:spLocks noGrp="1"/>
          </p:cNvSpPr>
          <p:nvPr>
            <p:ph type="title"/>
          </p:nvPr>
        </p:nvSpPr>
        <p:spPr/>
        <p:txBody>
          <a:bodyPr/>
          <a:lstStyle/>
          <a:p>
            <a:r>
              <a:rPr lang="en-US" dirty="0"/>
              <a:t>Pembrolizumab Dose Interruption Recommendations</a:t>
            </a:r>
          </a:p>
        </p:txBody>
      </p:sp>
      <p:pic>
        <p:nvPicPr>
          <p:cNvPr id="5" name="Content Placeholder 4">
            <a:extLst>
              <a:ext uri="{FF2B5EF4-FFF2-40B4-BE49-F238E27FC236}">
                <a16:creationId xmlns:a16="http://schemas.microsoft.com/office/drawing/2014/main" id="{D38EBC72-98BC-4AF6-9BB1-F956F27AF6C0}"/>
              </a:ext>
            </a:extLst>
          </p:cNvPr>
          <p:cNvPicPr>
            <a:picLocks noGrp="1" noChangeAspect="1"/>
          </p:cNvPicPr>
          <p:nvPr>
            <p:ph idx="1"/>
          </p:nvPr>
        </p:nvPicPr>
        <p:blipFill>
          <a:blip r:embed="rId3"/>
          <a:stretch>
            <a:fillRect/>
          </a:stretch>
        </p:blipFill>
        <p:spPr>
          <a:xfrm>
            <a:off x="696309" y="1492469"/>
            <a:ext cx="10372662" cy="4603531"/>
          </a:xfrm>
          <a:prstGeom prst="rect">
            <a:avLst/>
          </a:prstGeom>
        </p:spPr>
      </p:pic>
      <p:sp>
        <p:nvSpPr>
          <p:cNvPr id="4" name="Slide Number Placeholder 3">
            <a:extLst>
              <a:ext uri="{FF2B5EF4-FFF2-40B4-BE49-F238E27FC236}">
                <a16:creationId xmlns:a16="http://schemas.microsoft.com/office/drawing/2014/main" id="{E726F7ED-1EEC-4BEC-B383-2EA3DE838EF0}"/>
              </a:ext>
            </a:extLst>
          </p:cNvPr>
          <p:cNvSpPr>
            <a:spLocks noGrp="1"/>
          </p:cNvSpPr>
          <p:nvPr>
            <p:ph type="sldNum" sz="quarter" idx="12"/>
          </p:nvPr>
        </p:nvSpPr>
        <p:spPr/>
        <p:txBody>
          <a:bodyPr/>
          <a:lstStyle/>
          <a:p>
            <a:r>
              <a:rPr lang="en-US" dirty="0"/>
              <a:t>Slide </a:t>
            </a:r>
            <a:fld id="{629637A9-119A-49DA-BD12-AAC58B377D80}" type="slidenum">
              <a:rPr lang="en-US" smtClean="0"/>
              <a:pPr/>
              <a:t>58</a:t>
            </a:fld>
            <a:endParaRPr lang="en-US" dirty="0"/>
          </a:p>
        </p:txBody>
      </p:sp>
      <p:sp>
        <p:nvSpPr>
          <p:cNvPr id="6" name="TextBox 5">
            <a:extLst>
              <a:ext uri="{FF2B5EF4-FFF2-40B4-BE49-F238E27FC236}">
                <a16:creationId xmlns:a16="http://schemas.microsoft.com/office/drawing/2014/main" id="{40F66903-4B69-48FB-A1C1-103A5D816751}"/>
              </a:ext>
            </a:extLst>
          </p:cNvPr>
          <p:cNvSpPr txBox="1"/>
          <p:nvPr/>
        </p:nvSpPr>
        <p:spPr>
          <a:xfrm>
            <a:off x="8069514" y="6000893"/>
            <a:ext cx="3086166" cy="276999"/>
          </a:xfrm>
          <a:prstGeom prst="rect">
            <a:avLst/>
          </a:prstGeom>
          <a:noFill/>
        </p:spPr>
        <p:txBody>
          <a:bodyPr wrap="none" rtlCol="0">
            <a:spAutoFit/>
          </a:bodyPr>
          <a:lstStyle/>
          <a:p>
            <a:r>
              <a:rPr lang="en-US" sz="1200" b="1" dirty="0">
                <a:solidFill>
                  <a:srgbClr val="0070C0"/>
                </a:solidFill>
              </a:rPr>
              <a:t>*Please refer to protocol section 8 for details.</a:t>
            </a:r>
          </a:p>
        </p:txBody>
      </p:sp>
    </p:spTree>
    <p:extLst>
      <p:ext uri="{BB962C8B-B14F-4D97-AF65-F5344CB8AC3E}">
        <p14:creationId xmlns:p14="http://schemas.microsoft.com/office/powerpoint/2010/main" val="1453244334"/>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8CECC7-6D98-4264-8B3C-79A246D4E683}"/>
              </a:ext>
            </a:extLst>
          </p:cNvPr>
          <p:cNvSpPr>
            <a:spLocks noGrp="1"/>
          </p:cNvSpPr>
          <p:nvPr>
            <p:ph type="title"/>
          </p:nvPr>
        </p:nvSpPr>
        <p:spPr/>
        <p:txBody>
          <a:bodyPr>
            <a:normAutofit fontScale="90000"/>
          </a:bodyPr>
          <a:lstStyle/>
          <a:p>
            <a:r>
              <a:rPr lang="en-US" dirty="0"/>
              <a:t>Ramucirumab Dose Interruption/Modification Recommendations</a:t>
            </a:r>
          </a:p>
        </p:txBody>
      </p:sp>
      <p:pic>
        <p:nvPicPr>
          <p:cNvPr id="5" name="Content Placeholder 4">
            <a:extLst>
              <a:ext uri="{FF2B5EF4-FFF2-40B4-BE49-F238E27FC236}">
                <a16:creationId xmlns:a16="http://schemas.microsoft.com/office/drawing/2014/main" id="{4F41CF5D-D530-411A-82DD-93F5940CCBEC}"/>
              </a:ext>
            </a:extLst>
          </p:cNvPr>
          <p:cNvPicPr>
            <a:picLocks noGrp="1" noChangeAspect="1"/>
          </p:cNvPicPr>
          <p:nvPr>
            <p:ph idx="1"/>
          </p:nvPr>
        </p:nvPicPr>
        <p:blipFill>
          <a:blip r:embed="rId3"/>
          <a:stretch>
            <a:fillRect/>
          </a:stretch>
        </p:blipFill>
        <p:spPr>
          <a:xfrm>
            <a:off x="609600" y="1492469"/>
            <a:ext cx="10764268" cy="4620464"/>
          </a:xfrm>
          <a:prstGeom prst="rect">
            <a:avLst/>
          </a:prstGeom>
        </p:spPr>
      </p:pic>
      <p:sp>
        <p:nvSpPr>
          <p:cNvPr id="4" name="Slide Number Placeholder 3">
            <a:extLst>
              <a:ext uri="{FF2B5EF4-FFF2-40B4-BE49-F238E27FC236}">
                <a16:creationId xmlns:a16="http://schemas.microsoft.com/office/drawing/2014/main" id="{942D6A12-E326-48BD-9004-000112A8CBE3}"/>
              </a:ext>
            </a:extLst>
          </p:cNvPr>
          <p:cNvSpPr>
            <a:spLocks noGrp="1"/>
          </p:cNvSpPr>
          <p:nvPr>
            <p:ph type="sldNum" sz="quarter" idx="12"/>
          </p:nvPr>
        </p:nvSpPr>
        <p:spPr/>
        <p:txBody>
          <a:bodyPr/>
          <a:lstStyle/>
          <a:p>
            <a:r>
              <a:rPr lang="en-US" dirty="0"/>
              <a:t>Slide </a:t>
            </a:r>
            <a:fld id="{629637A9-119A-49DA-BD12-AAC58B377D80}" type="slidenum">
              <a:rPr lang="en-US" smtClean="0"/>
              <a:pPr/>
              <a:t>59</a:t>
            </a:fld>
            <a:endParaRPr lang="en-US" dirty="0"/>
          </a:p>
        </p:txBody>
      </p:sp>
      <p:sp>
        <p:nvSpPr>
          <p:cNvPr id="6" name="TextBox 5">
            <a:extLst>
              <a:ext uri="{FF2B5EF4-FFF2-40B4-BE49-F238E27FC236}">
                <a16:creationId xmlns:a16="http://schemas.microsoft.com/office/drawing/2014/main" id="{5DE29F81-668A-4D3C-B742-6D8A253D5173}"/>
              </a:ext>
            </a:extLst>
          </p:cNvPr>
          <p:cNvSpPr txBox="1"/>
          <p:nvPr/>
        </p:nvSpPr>
        <p:spPr>
          <a:xfrm>
            <a:off x="8383551" y="6112933"/>
            <a:ext cx="3086166" cy="276999"/>
          </a:xfrm>
          <a:prstGeom prst="rect">
            <a:avLst/>
          </a:prstGeom>
          <a:noFill/>
        </p:spPr>
        <p:txBody>
          <a:bodyPr wrap="none" rtlCol="0">
            <a:spAutoFit/>
          </a:bodyPr>
          <a:lstStyle/>
          <a:p>
            <a:r>
              <a:rPr lang="en-US" sz="1200" b="1" dirty="0">
                <a:solidFill>
                  <a:srgbClr val="0070C0"/>
                </a:solidFill>
              </a:rPr>
              <a:t>*Please refer to protocol section 8 for details.</a:t>
            </a:r>
          </a:p>
        </p:txBody>
      </p:sp>
    </p:spTree>
    <p:extLst>
      <p:ext uri="{BB962C8B-B14F-4D97-AF65-F5344CB8AC3E}">
        <p14:creationId xmlns:p14="http://schemas.microsoft.com/office/powerpoint/2010/main" val="28627491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37BAB-42D5-4217-BEBA-D491000EB6EF}"/>
              </a:ext>
            </a:extLst>
          </p:cNvPr>
          <p:cNvSpPr>
            <a:spLocks noGrp="1"/>
          </p:cNvSpPr>
          <p:nvPr>
            <p:ph type="title"/>
          </p:nvPr>
        </p:nvSpPr>
        <p:spPr/>
        <p:txBody>
          <a:bodyPr/>
          <a:lstStyle/>
          <a:p>
            <a:r>
              <a:rPr lang="en-US" dirty="0"/>
              <a:t>Current Sub-Study Status</a:t>
            </a:r>
          </a:p>
        </p:txBody>
      </p:sp>
      <p:sp>
        <p:nvSpPr>
          <p:cNvPr id="3" name="Content Placeholder 2">
            <a:extLst>
              <a:ext uri="{FF2B5EF4-FFF2-40B4-BE49-F238E27FC236}">
                <a16:creationId xmlns:a16="http://schemas.microsoft.com/office/drawing/2014/main" id="{5F640B87-2CC7-4D03-B560-B82F9EC931EB}"/>
              </a:ext>
            </a:extLst>
          </p:cNvPr>
          <p:cNvSpPr>
            <a:spLocks noGrp="1"/>
          </p:cNvSpPr>
          <p:nvPr>
            <p:ph sz="half" idx="1"/>
          </p:nvPr>
        </p:nvSpPr>
        <p:spPr>
          <a:xfrm>
            <a:off x="6400802" y="1542246"/>
            <a:ext cx="5183700" cy="4332390"/>
          </a:xfrm>
        </p:spPr>
        <p:txBody>
          <a:bodyPr>
            <a:normAutofit lnSpcReduction="10000"/>
          </a:bodyPr>
          <a:lstStyle/>
          <a:p>
            <a:pPr marL="0" indent="0">
              <a:buNone/>
            </a:pPr>
            <a:r>
              <a:rPr lang="en-US" sz="2600" dirty="0">
                <a:solidFill>
                  <a:srgbClr val="0070C0"/>
                </a:solidFill>
              </a:rPr>
              <a:t>Non-Match</a:t>
            </a:r>
          </a:p>
          <a:p>
            <a:pPr marL="0" lvl="1" indent="0">
              <a:spcBef>
                <a:spcPts val="1200"/>
              </a:spcBef>
              <a:spcAft>
                <a:spcPts val="200"/>
              </a:spcAft>
              <a:buSzPct val="100000"/>
              <a:buNone/>
            </a:pPr>
            <a:r>
              <a:rPr lang="en-US" sz="2400" b="1" u="sng" dirty="0"/>
              <a:t>S1400F</a:t>
            </a:r>
            <a:r>
              <a:rPr lang="en-US" sz="2400" dirty="0"/>
              <a:t> (MEDI4736 + </a:t>
            </a:r>
            <a:r>
              <a:rPr lang="en-US" sz="2400" dirty="0" err="1"/>
              <a:t>tremelimumab</a:t>
            </a:r>
            <a:r>
              <a:rPr lang="en-US" sz="2400" dirty="0"/>
              <a:t>)</a:t>
            </a:r>
          </a:p>
          <a:p>
            <a:pPr marL="225425" lvl="1" indent="-225425">
              <a:spcBef>
                <a:spcPts val="1200"/>
              </a:spcBef>
              <a:spcAft>
                <a:spcPts val="200"/>
              </a:spcAft>
              <a:buSzPct val="100000"/>
              <a:buFont typeface="Arial" panose="020B0604020202020204" pitchFamily="34" charset="0"/>
              <a:buChar char="•"/>
            </a:pPr>
            <a:r>
              <a:rPr lang="en-US" sz="2400" dirty="0"/>
              <a:t>Cohort 2 is open and accruing </a:t>
            </a:r>
          </a:p>
          <a:p>
            <a:pPr marL="225425" lvl="1" indent="-225425">
              <a:spcBef>
                <a:spcPts val="1200"/>
              </a:spcBef>
              <a:spcAft>
                <a:spcPts val="200"/>
              </a:spcAft>
              <a:buSzPct val="100000"/>
              <a:buFont typeface="Arial" panose="020B0604020202020204" pitchFamily="34" charset="0"/>
              <a:buChar char="•"/>
            </a:pPr>
            <a:r>
              <a:rPr lang="en-US" sz="2400" dirty="0"/>
              <a:t>Opened 10/2/17. Cohort 1 (acquired resistance) temp closed to accrual 2/22/19 while data matures for interim analysis.</a:t>
            </a:r>
          </a:p>
          <a:p>
            <a:pPr marL="225425" lvl="1" indent="-225425">
              <a:spcBef>
                <a:spcPts val="1200"/>
              </a:spcBef>
              <a:spcAft>
                <a:spcPts val="200"/>
              </a:spcAft>
              <a:buSzPct val="100000"/>
              <a:buFont typeface="Arial" panose="020B0604020202020204" pitchFamily="34" charset="0"/>
              <a:buChar char="•"/>
            </a:pPr>
            <a:r>
              <a:rPr lang="en-US" sz="2400" dirty="0"/>
              <a:t>61 patients enrolled </a:t>
            </a:r>
          </a:p>
          <a:p>
            <a:pPr marL="0" lvl="1" indent="0">
              <a:spcBef>
                <a:spcPts val="1200"/>
              </a:spcBef>
              <a:spcAft>
                <a:spcPts val="200"/>
              </a:spcAft>
              <a:buSzPct val="100000"/>
              <a:buNone/>
            </a:pPr>
            <a:r>
              <a:rPr lang="en-US" sz="2400" dirty="0"/>
              <a:t>(30 acquired, 31 primary resistance)</a:t>
            </a:r>
            <a:endParaRPr lang="en-US" sz="2400" b="1" u="sng" dirty="0"/>
          </a:p>
          <a:p>
            <a:pPr lvl="1"/>
            <a:endParaRPr lang="en-US" dirty="0"/>
          </a:p>
        </p:txBody>
      </p:sp>
      <p:sp>
        <p:nvSpPr>
          <p:cNvPr id="7" name="Content Placeholder 6">
            <a:extLst>
              <a:ext uri="{FF2B5EF4-FFF2-40B4-BE49-F238E27FC236}">
                <a16:creationId xmlns:a16="http://schemas.microsoft.com/office/drawing/2014/main" id="{D76EDBEB-94E2-438D-B260-AF2DD170023B}"/>
              </a:ext>
            </a:extLst>
          </p:cNvPr>
          <p:cNvSpPr>
            <a:spLocks noGrp="1"/>
          </p:cNvSpPr>
          <p:nvPr>
            <p:ph sz="half" idx="2"/>
          </p:nvPr>
        </p:nvSpPr>
        <p:spPr>
          <a:xfrm>
            <a:off x="607498" y="1542246"/>
            <a:ext cx="5269887" cy="4332390"/>
          </a:xfrm>
        </p:spPr>
        <p:txBody>
          <a:bodyPr>
            <a:normAutofit lnSpcReduction="10000"/>
          </a:bodyPr>
          <a:lstStyle/>
          <a:p>
            <a:pPr marL="0" indent="0">
              <a:buNone/>
            </a:pPr>
            <a:r>
              <a:rPr lang="en-US" sz="2600" dirty="0">
                <a:solidFill>
                  <a:srgbClr val="0070C0"/>
                </a:solidFill>
              </a:rPr>
              <a:t>Biomarker-Driven</a:t>
            </a:r>
          </a:p>
          <a:p>
            <a:pPr marL="0" lvl="1" indent="0">
              <a:spcBef>
                <a:spcPts val="1200"/>
              </a:spcBef>
              <a:spcAft>
                <a:spcPts val="200"/>
              </a:spcAft>
              <a:buSzPct val="100000"/>
              <a:buNone/>
            </a:pPr>
            <a:r>
              <a:rPr lang="en-US" sz="2400" b="1" u="sng" dirty="0"/>
              <a:t>S1900A</a:t>
            </a:r>
            <a:r>
              <a:rPr lang="en-US" sz="2400" dirty="0"/>
              <a:t> (rucaparib)</a:t>
            </a:r>
            <a:endParaRPr lang="en-US" sz="2400" b="1" u="sng" dirty="0"/>
          </a:p>
          <a:p>
            <a:pPr marL="225425" lvl="1" indent="-225425">
              <a:spcBef>
                <a:spcPts val="1200"/>
              </a:spcBef>
              <a:spcAft>
                <a:spcPts val="200"/>
              </a:spcAft>
              <a:buSzPct val="100000"/>
              <a:buFont typeface="Arial" panose="020B0604020202020204" pitchFamily="34" charset="0"/>
              <a:buChar char="•"/>
            </a:pPr>
            <a:r>
              <a:rPr lang="en-US" sz="2400" dirty="0"/>
              <a:t>Opened 1/28/19</a:t>
            </a:r>
          </a:p>
          <a:p>
            <a:pPr marL="225425" lvl="1" indent="-225425">
              <a:spcBef>
                <a:spcPts val="1200"/>
              </a:spcBef>
              <a:spcAft>
                <a:spcPts val="200"/>
              </a:spcAft>
              <a:buSzPct val="100000"/>
              <a:buFont typeface="Arial" panose="020B0604020202020204" pitchFamily="34" charset="0"/>
              <a:buChar char="•"/>
            </a:pPr>
            <a:r>
              <a:rPr lang="en-US" sz="2400" dirty="0"/>
              <a:t>~10 patients assigned, 1 patient enrolled</a:t>
            </a:r>
          </a:p>
          <a:p>
            <a:pPr marL="0" lvl="1" indent="0">
              <a:spcBef>
                <a:spcPts val="1200"/>
              </a:spcBef>
              <a:spcAft>
                <a:spcPts val="200"/>
              </a:spcAft>
              <a:buSzPct val="100000"/>
              <a:buNone/>
            </a:pPr>
            <a:r>
              <a:rPr lang="en-US" sz="2600" dirty="0">
                <a:solidFill>
                  <a:srgbClr val="0070C0"/>
                </a:solidFill>
              </a:rPr>
              <a:t>Ancillary Studies</a:t>
            </a:r>
          </a:p>
          <a:p>
            <a:pPr marL="0" lvl="1" indent="0">
              <a:spcBef>
                <a:spcPts val="1200"/>
              </a:spcBef>
              <a:spcAft>
                <a:spcPts val="200"/>
              </a:spcAft>
              <a:buSzPct val="100000"/>
              <a:buNone/>
            </a:pPr>
            <a:r>
              <a:rPr lang="en-US" sz="2400" b="1" u="sng" dirty="0"/>
              <a:t>S1400GEN </a:t>
            </a:r>
          </a:p>
          <a:p>
            <a:pPr marL="225425" lvl="1" indent="-225425">
              <a:spcBef>
                <a:spcPts val="1200"/>
              </a:spcBef>
              <a:spcAft>
                <a:spcPts val="200"/>
              </a:spcAft>
              <a:buSzPct val="100000"/>
              <a:buFont typeface="Arial" panose="020B0604020202020204" pitchFamily="34" charset="0"/>
              <a:buChar char="•"/>
            </a:pPr>
            <a:r>
              <a:rPr lang="en-US" sz="2400" dirty="0"/>
              <a:t>Opened 2/5/18</a:t>
            </a:r>
          </a:p>
          <a:p>
            <a:pPr marL="225425" lvl="1" indent="-225425">
              <a:spcBef>
                <a:spcPts val="1200"/>
              </a:spcBef>
              <a:spcAft>
                <a:spcPts val="200"/>
              </a:spcAft>
              <a:buSzPct val="100000"/>
              <a:buFont typeface="Arial" panose="020B0604020202020204" pitchFamily="34" charset="0"/>
              <a:buChar char="•"/>
            </a:pPr>
            <a:r>
              <a:rPr lang="en-US" sz="2400" dirty="0"/>
              <a:t>155 patient surveys and 28 PI surveys</a:t>
            </a:r>
          </a:p>
          <a:p>
            <a:pPr marL="225425" lvl="1" indent="-225425">
              <a:spcBef>
                <a:spcPts val="1200"/>
              </a:spcBef>
              <a:spcAft>
                <a:spcPts val="200"/>
              </a:spcAft>
              <a:buSzPct val="100000"/>
              <a:buFont typeface="Arial" panose="020B0604020202020204" pitchFamily="34" charset="0"/>
              <a:buChar char="•"/>
            </a:pPr>
            <a:r>
              <a:rPr lang="en-US" sz="2400" dirty="0"/>
              <a:t>Expected closure end of June</a:t>
            </a:r>
          </a:p>
          <a:p>
            <a:pPr marL="225425" lvl="1" indent="-225425">
              <a:spcBef>
                <a:spcPts val="1200"/>
              </a:spcBef>
              <a:spcAft>
                <a:spcPts val="200"/>
              </a:spcAft>
              <a:buSzPct val="100000"/>
              <a:buFont typeface="Arial" panose="020B0604020202020204" pitchFamily="34" charset="0"/>
              <a:buChar char="•"/>
            </a:pPr>
            <a:endParaRPr lang="en-US" sz="2400" dirty="0"/>
          </a:p>
        </p:txBody>
      </p:sp>
      <p:sp>
        <p:nvSpPr>
          <p:cNvPr id="4" name="Slide Number Placeholder 3">
            <a:extLst>
              <a:ext uri="{FF2B5EF4-FFF2-40B4-BE49-F238E27FC236}">
                <a16:creationId xmlns:a16="http://schemas.microsoft.com/office/drawing/2014/main" id="{6453AFB3-E26A-4F24-8E2C-F0E9608869C4}"/>
              </a:ext>
            </a:extLst>
          </p:cNvPr>
          <p:cNvSpPr>
            <a:spLocks noGrp="1"/>
          </p:cNvSpPr>
          <p:nvPr>
            <p:ph type="sldNum" sz="quarter" idx="12"/>
          </p:nvPr>
        </p:nvSpPr>
        <p:spPr/>
        <p:txBody>
          <a:bodyPr/>
          <a:lstStyle/>
          <a:p>
            <a:r>
              <a:rPr lang="en-US" dirty="0"/>
              <a:t>Slide </a:t>
            </a:r>
            <a:fld id="{629637A9-119A-49DA-BD12-AAC58B377D80}" type="slidenum">
              <a:rPr lang="en-US" smtClean="0"/>
              <a:pPr/>
              <a:t>6</a:t>
            </a:fld>
            <a:endParaRPr lang="en-US" dirty="0"/>
          </a:p>
        </p:txBody>
      </p:sp>
      <p:sp>
        <p:nvSpPr>
          <p:cNvPr id="5" name="TextBox 4">
            <a:extLst>
              <a:ext uri="{FF2B5EF4-FFF2-40B4-BE49-F238E27FC236}">
                <a16:creationId xmlns:a16="http://schemas.microsoft.com/office/drawing/2014/main" id="{D8549CFA-5B43-4177-B8C8-0AAF77784B41}"/>
              </a:ext>
            </a:extLst>
          </p:cNvPr>
          <p:cNvSpPr txBox="1"/>
          <p:nvPr/>
        </p:nvSpPr>
        <p:spPr>
          <a:xfrm>
            <a:off x="9576262" y="660198"/>
            <a:ext cx="1579418" cy="646331"/>
          </a:xfrm>
          <a:prstGeom prst="rect">
            <a:avLst/>
          </a:prstGeom>
          <a:noFill/>
          <a:ln>
            <a:solidFill>
              <a:srgbClr val="4F81BD"/>
            </a:solidFill>
          </a:ln>
        </p:spPr>
        <p:txBody>
          <a:bodyPr wrap="square" rtlCol="0">
            <a:spAutoFit/>
          </a:bodyPr>
          <a:lstStyle/>
          <a:p>
            <a:pPr algn="ctr"/>
            <a:r>
              <a:rPr lang="en-US" dirty="0"/>
              <a:t>Accrual as of 4/19/19</a:t>
            </a:r>
          </a:p>
        </p:txBody>
      </p:sp>
      <p:sp>
        <p:nvSpPr>
          <p:cNvPr id="8" name="TextBox 7">
            <a:extLst>
              <a:ext uri="{FF2B5EF4-FFF2-40B4-BE49-F238E27FC236}">
                <a16:creationId xmlns:a16="http://schemas.microsoft.com/office/drawing/2014/main" id="{67FE2837-43EE-4402-AD0F-E487C75AB1FC}"/>
              </a:ext>
            </a:extLst>
          </p:cNvPr>
          <p:cNvSpPr txBox="1"/>
          <p:nvPr/>
        </p:nvSpPr>
        <p:spPr>
          <a:xfrm>
            <a:off x="6212666" y="5315754"/>
            <a:ext cx="5095701" cy="646331"/>
          </a:xfrm>
          <a:prstGeom prst="rect">
            <a:avLst/>
          </a:prstGeom>
          <a:noFill/>
          <a:ln>
            <a:solidFill>
              <a:srgbClr val="4F81BD"/>
            </a:solidFill>
          </a:ln>
        </p:spPr>
        <p:txBody>
          <a:bodyPr wrap="square" rtlCol="0">
            <a:spAutoFit/>
          </a:bodyPr>
          <a:lstStyle/>
          <a:p>
            <a:pPr algn="ctr"/>
            <a:r>
              <a:rPr lang="en-US" dirty="0"/>
              <a:t>A current sub-study status schema is available on CTSU </a:t>
            </a:r>
            <a:r>
              <a:rPr lang="en-US" dirty="0">
                <a:sym typeface="Wingdings" panose="05000000000000000000" pitchFamily="2" charset="2"/>
              </a:rPr>
              <a:t></a:t>
            </a:r>
            <a:r>
              <a:rPr lang="en-US" dirty="0"/>
              <a:t> LUNGMAP </a:t>
            </a:r>
            <a:r>
              <a:rPr lang="en-US" dirty="0">
                <a:sym typeface="Wingdings" panose="05000000000000000000" pitchFamily="2" charset="2"/>
              </a:rPr>
              <a:t></a:t>
            </a:r>
            <a:r>
              <a:rPr lang="en-US" dirty="0"/>
              <a:t> Education &amp; Promotion</a:t>
            </a:r>
          </a:p>
        </p:txBody>
      </p:sp>
    </p:spTree>
    <p:extLst>
      <p:ext uri="{BB962C8B-B14F-4D97-AF65-F5344CB8AC3E}">
        <p14:creationId xmlns:p14="http://schemas.microsoft.com/office/powerpoint/2010/main" val="230221167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A6E88-7D36-4D1D-A82F-3C5B5700E2DB}"/>
              </a:ext>
            </a:extLst>
          </p:cNvPr>
          <p:cNvSpPr>
            <a:spLocks noGrp="1"/>
          </p:cNvSpPr>
          <p:nvPr>
            <p:ph type="title"/>
          </p:nvPr>
        </p:nvSpPr>
        <p:spPr/>
        <p:txBody>
          <a:bodyPr/>
          <a:lstStyle/>
          <a:p>
            <a:r>
              <a:rPr lang="en-US" dirty="0"/>
              <a:t>Ramucirumab Discontinuation Recommendations</a:t>
            </a:r>
          </a:p>
        </p:txBody>
      </p:sp>
      <p:pic>
        <p:nvPicPr>
          <p:cNvPr id="5" name="Content Placeholder 4">
            <a:extLst>
              <a:ext uri="{FF2B5EF4-FFF2-40B4-BE49-F238E27FC236}">
                <a16:creationId xmlns:a16="http://schemas.microsoft.com/office/drawing/2014/main" id="{3729637F-496F-49E2-BEF1-8097951862AE}"/>
              </a:ext>
            </a:extLst>
          </p:cNvPr>
          <p:cNvPicPr>
            <a:picLocks noGrp="1" noChangeAspect="1"/>
          </p:cNvPicPr>
          <p:nvPr>
            <p:ph idx="1"/>
          </p:nvPr>
        </p:nvPicPr>
        <p:blipFill>
          <a:blip r:embed="rId3"/>
          <a:stretch>
            <a:fillRect/>
          </a:stretch>
        </p:blipFill>
        <p:spPr>
          <a:xfrm>
            <a:off x="1077654" y="1700616"/>
            <a:ext cx="9609972" cy="4378452"/>
          </a:xfrm>
          <a:prstGeom prst="rect">
            <a:avLst/>
          </a:prstGeom>
        </p:spPr>
      </p:pic>
      <p:sp>
        <p:nvSpPr>
          <p:cNvPr id="4" name="Slide Number Placeholder 3">
            <a:extLst>
              <a:ext uri="{FF2B5EF4-FFF2-40B4-BE49-F238E27FC236}">
                <a16:creationId xmlns:a16="http://schemas.microsoft.com/office/drawing/2014/main" id="{26EC5EA4-1804-4A34-9DD8-D2B16C6F5071}"/>
              </a:ext>
            </a:extLst>
          </p:cNvPr>
          <p:cNvSpPr>
            <a:spLocks noGrp="1"/>
          </p:cNvSpPr>
          <p:nvPr>
            <p:ph type="sldNum" sz="quarter" idx="12"/>
          </p:nvPr>
        </p:nvSpPr>
        <p:spPr/>
        <p:txBody>
          <a:bodyPr/>
          <a:lstStyle/>
          <a:p>
            <a:r>
              <a:rPr lang="en-US" dirty="0"/>
              <a:t>Slide </a:t>
            </a:r>
            <a:fld id="{629637A9-119A-49DA-BD12-AAC58B377D80}" type="slidenum">
              <a:rPr lang="en-US" smtClean="0"/>
              <a:pPr/>
              <a:t>60</a:t>
            </a:fld>
            <a:endParaRPr lang="en-US" dirty="0"/>
          </a:p>
        </p:txBody>
      </p:sp>
      <p:sp>
        <p:nvSpPr>
          <p:cNvPr id="6" name="TextBox 5">
            <a:extLst>
              <a:ext uri="{FF2B5EF4-FFF2-40B4-BE49-F238E27FC236}">
                <a16:creationId xmlns:a16="http://schemas.microsoft.com/office/drawing/2014/main" id="{E28BF042-283B-4E04-92D1-D907F95B38F3}"/>
              </a:ext>
            </a:extLst>
          </p:cNvPr>
          <p:cNvSpPr txBox="1"/>
          <p:nvPr/>
        </p:nvSpPr>
        <p:spPr>
          <a:xfrm>
            <a:off x="7746241" y="6079068"/>
            <a:ext cx="3086166" cy="276999"/>
          </a:xfrm>
          <a:prstGeom prst="rect">
            <a:avLst/>
          </a:prstGeom>
          <a:noFill/>
        </p:spPr>
        <p:txBody>
          <a:bodyPr wrap="none" rtlCol="0">
            <a:spAutoFit/>
          </a:bodyPr>
          <a:lstStyle/>
          <a:p>
            <a:r>
              <a:rPr lang="en-US" sz="1200" b="1" dirty="0">
                <a:solidFill>
                  <a:srgbClr val="0070C0"/>
                </a:solidFill>
              </a:rPr>
              <a:t>*Please refer to protocol section 8 for details.</a:t>
            </a:r>
          </a:p>
        </p:txBody>
      </p:sp>
    </p:spTree>
    <p:extLst>
      <p:ext uri="{BB962C8B-B14F-4D97-AF65-F5344CB8AC3E}">
        <p14:creationId xmlns:p14="http://schemas.microsoft.com/office/powerpoint/2010/main" val="152655756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0C34B-A7C9-471C-8610-58D97CA74A3D}"/>
              </a:ext>
            </a:extLst>
          </p:cNvPr>
          <p:cNvSpPr>
            <a:spLocks noGrp="1"/>
          </p:cNvSpPr>
          <p:nvPr>
            <p:ph type="title"/>
          </p:nvPr>
        </p:nvSpPr>
        <p:spPr/>
        <p:txBody>
          <a:bodyPr/>
          <a:lstStyle/>
          <a:p>
            <a:r>
              <a:rPr lang="en-US" dirty="0"/>
              <a:t>S1800A Contacts</a:t>
            </a:r>
          </a:p>
        </p:txBody>
      </p:sp>
      <p:sp>
        <p:nvSpPr>
          <p:cNvPr id="3" name="Content Placeholder 2">
            <a:extLst>
              <a:ext uri="{FF2B5EF4-FFF2-40B4-BE49-F238E27FC236}">
                <a16:creationId xmlns:a16="http://schemas.microsoft.com/office/drawing/2014/main" id="{D0C3B360-D712-4915-AAC1-D9928253023E}"/>
              </a:ext>
            </a:extLst>
          </p:cNvPr>
          <p:cNvSpPr>
            <a:spLocks noGrp="1"/>
          </p:cNvSpPr>
          <p:nvPr>
            <p:ph sz="half" idx="1"/>
          </p:nvPr>
        </p:nvSpPr>
        <p:spPr/>
        <p:txBody>
          <a:bodyPr>
            <a:normAutofit/>
          </a:bodyPr>
          <a:lstStyle/>
          <a:p>
            <a:pPr marL="0" indent="0">
              <a:buNone/>
            </a:pPr>
            <a:r>
              <a:rPr lang="en-US" sz="2400" b="1" dirty="0">
                <a:solidFill>
                  <a:srgbClr val="0070C0"/>
                </a:solidFill>
              </a:rPr>
              <a:t>Study Chairs:</a:t>
            </a:r>
          </a:p>
          <a:p>
            <a:r>
              <a:rPr lang="en-US" sz="2400" dirty="0"/>
              <a:t>Karen Reckamp, MD (Chair)</a:t>
            </a:r>
          </a:p>
          <a:p>
            <a:pPr lvl="1">
              <a:buFont typeface="Calibri" panose="020F0502020204030204" pitchFamily="34" charset="0"/>
              <a:buChar char="−"/>
            </a:pPr>
            <a:r>
              <a:rPr lang="en-US" sz="2400" dirty="0"/>
              <a:t>City of Hope Medical Center</a:t>
            </a:r>
          </a:p>
          <a:p>
            <a:r>
              <a:rPr lang="en-US" sz="2400" dirty="0"/>
              <a:t>Konstantin Dragnev, MD (Co-Chair)</a:t>
            </a:r>
          </a:p>
          <a:p>
            <a:pPr lvl="1">
              <a:buFont typeface="Calibri" panose="020F0502020204030204" pitchFamily="34" charset="0"/>
              <a:buChar char="−"/>
            </a:pPr>
            <a:r>
              <a:rPr lang="en-US" sz="2400" dirty="0"/>
              <a:t>Dartmouth-Hitchcock</a:t>
            </a:r>
          </a:p>
          <a:p>
            <a:pPr marL="0" indent="0">
              <a:buNone/>
            </a:pPr>
            <a:r>
              <a:rPr lang="en-US" sz="2400" b="1" dirty="0">
                <a:solidFill>
                  <a:srgbClr val="0070C0"/>
                </a:solidFill>
              </a:rPr>
              <a:t>Statisticians:</a:t>
            </a:r>
          </a:p>
          <a:p>
            <a:pPr>
              <a:lnSpc>
                <a:spcPct val="100000"/>
              </a:lnSpc>
            </a:pPr>
            <a:r>
              <a:rPr lang="en-US" sz="2400" dirty="0"/>
              <a:t>Mary Redman, PhD</a:t>
            </a:r>
          </a:p>
          <a:p>
            <a:pPr>
              <a:lnSpc>
                <a:spcPct val="100000"/>
              </a:lnSpc>
            </a:pPr>
            <a:r>
              <a:rPr lang="en-US" sz="2400" dirty="0"/>
              <a:t>Katherine Minichiello, MS</a:t>
            </a:r>
            <a:endParaRPr lang="en-US" sz="2400" b="1" dirty="0">
              <a:solidFill>
                <a:srgbClr val="0070C0"/>
              </a:solidFill>
            </a:endParaRPr>
          </a:p>
        </p:txBody>
      </p:sp>
      <p:sp>
        <p:nvSpPr>
          <p:cNvPr id="5" name="Content Placeholder 4">
            <a:extLst>
              <a:ext uri="{FF2B5EF4-FFF2-40B4-BE49-F238E27FC236}">
                <a16:creationId xmlns:a16="http://schemas.microsoft.com/office/drawing/2014/main" id="{4660EEB5-1BE1-4507-97F7-35A457C60A9B}"/>
              </a:ext>
            </a:extLst>
          </p:cNvPr>
          <p:cNvSpPr>
            <a:spLocks noGrp="1"/>
          </p:cNvSpPr>
          <p:nvPr>
            <p:ph sz="half" idx="2"/>
          </p:nvPr>
        </p:nvSpPr>
        <p:spPr/>
        <p:txBody>
          <a:bodyPr/>
          <a:lstStyle/>
          <a:p>
            <a:pPr marL="0" indent="0">
              <a:buNone/>
            </a:pPr>
            <a:r>
              <a:rPr lang="en-US" sz="2400" b="1" dirty="0">
                <a:solidFill>
                  <a:srgbClr val="0070C0"/>
                </a:solidFill>
              </a:rPr>
              <a:t>Questions:</a:t>
            </a:r>
          </a:p>
          <a:p>
            <a:r>
              <a:rPr lang="en-US" sz="2400" dirty="0"/>
              <a:t>Treatment/Toxicity: </a:t>
            </a:r>
            <a:r>
              <a:rPr lang="en-US" sz="2400" dirty="0">
                <a:solidFill>
                  <a:srgbClr val="0070C0"/>
                </a:solidFill>
                <a:hlinkClick r:id="rId2">
                  <a:extLst>
                    <a:ext uri="{A12FA001-AC4F-418D-AE19-62706E023703}">
                      <ahyp:hlinkClr xmlns:ahyp="http://schemas.microsoft.com/office/drawing/2018/hyperlinkcolor" val="tx"/>
                    </a:ext>
                  </a:extLst>
                </a:hlinkClick>
              </a:rPr>
              <a:t>S1800AMedicalQuery@swog.org</a:t>
            </a:r>
            <a:r>
              <a:rPr lang="en-US" sz="2400" dirty="0">
                <a:solidFill>
                  <a:srgbClr val="0070C0"/>
                </a:solidFill>
              </a:rPr>
              <a:t> </a:t>
            </a:r>
          </a:p>
          <a:p>
            <a:r>
              <a:rPr lang="en-US" sz="2400" dirty="0"/>
              <a:t>Eligibility/Data Submissions: </a:t>
            </a:r>
            <a:r>
              <a:rPr lang="en-US" sz="2400" dirty="0">
                <a:solidFill>
                  <a:srgbClr val="0070C0"/>
                </a:solidFill>
                <a:hlinkClick r:id="rId3">
                  <a:extLst>
                    <a:ext uri="{A12FA001-AC4F-418D-AE19-62706E023703}">
                      <ahyp:hlinkClr xmlns:ahyp="http://schemas.microsoft.com/office/drawing/2018/hyperlinkcolor" val="tx"/>
                    </a:ext>
                  </a:extLst>
                </a:hlinkClick>
              </a:rPr>
              <a:t>LUNGMAPquestion@crab.org</a:t>
            </a:r>
            <a:endParaRPr lang="en-US" sz="2400" dirty="0">
              <a:solidFill>
                <a:srgbClr val="0070C0"/>
              </a:solidFill>
            </a:endParaRPr>
          </a:p>
          <a:p>
            <a:r>
              <a:rPr lang="en-US" sz="2400" dirty="0"/>
              <a:t>Protocol/Regulatory:       </a:t>
            </a:r>
            <a:r>
              <a:rPr lang="en-US" sz="2400" dirty="0">
                <a:solidFill>
                  <a:srgbClr val="0070C0"/>
                </a:solidFill>
                <a:hlinkClick r:id="rId4">
                  <a:extLst>
                    <a:ext uri="{A12FA001-AC4F-418D-AE19-62706E023703}">
                      <ahyp:hlinkClr xmlns:ahyp="http://schemas.microsoft.com/office/drawing/2018/hyperlinkcolor" val="tx"/>
                    </a:ext>
                  </a:extLst>
                </a:hlinkClick>
              </a:rPr>
              <a:t>srice@swog.org</a:t>
            </a:r>
            <a:r>
              <a:rPr lang="en-US" sz="2400" dirty="0">
                <a:solidFill>
                  <a:srgbClr val="0070C0"/>
                </a:solidFill>
              </a:rPr>
              <a:t> </a:t>
            </a:r>
            <a:r>
              <a:rPr lang="en-US" sz="2400" dirty="0"/>
              <a:t>or </a:t>
            </a:r>
            <a:r>
              <a:rPr lang="en-US" sz="2400" dirty="0">
                <a:solidFill>
                  <a:srgbClr val="0070C0"/>
                </a:solidFill>
                <a:hlinkClick r:id="rId5">
                  <a:extLst>
                    <a:ext uri="{A12FA001-AC4F-418D-AE19-62706E023703}">
                      <ahyp:hlinkClr xmlns:ahyp="http://schemas.microsoft.com/office/drawing/2018/hyperlinkcolor" val="tx"/>
                    </a:ext>
                  </a:extLst>
                </a:hlinkClick>
              </a:rPr>
              <a:t>mnorman@swog.org</a:t>
            </a:r>
            <a:r>
              <a:rPr lang="en-US" sz="2400" dirty="0">
                <a:solidFill>
                  <a:srgbClr val="0070C0"/>
                </a:solidFill>
              </a:rPr>
              <a:t> </a:t>
            </a:r>
          </a:p>
          <a:p>
            <a:endParaRPr lang="en-US" dirty="0"/>
          </a:p>
        </p:txBody>
      </p:sp>
      <p:sp>
        <p:nvSpPr>
          <p:cNvPr id="4" name="Slide Number Placeholder 3">
            <a:extLst>
              <a:ext uri="{FF2B5EF4-FFF2-40B4-BE49-F238E27FC236}">
                <a16:creationId xmlns:a16="http://schemas.microsoft.com/office/drawing/2014/main" id="{22796201-A78D-4641-9F7A-487BA5F24FFE}"/>
              </a:ext>
            </a:extLst>
          </p:cNvPr>
          <p:cNvSpPr>
            <a:spLocks noGrp="1"/>
          </p:cNvSpPr>
          <p:nvPr>
            <p:ph type="sldNum" sz="quarter" idx="12"/>
          </p:nvPr>
        </p:nvSpPr>
        <p:spPr/>
        <p:txBody>
          <a:bodyPr/>
          <a:lstStyle/>
          <a:p>
            <a:r>
              <a:rPr lang="en-US" dirty="0"/>
              <a:t>Slide </a:t>
            </a:r>
            <a:fld id="{629637A9-119A-49DA-BD12-AAC58B377D80}" type="slidenum">
              <a:rPr lang="en-US" smtClean="0"/>
              <a:pPr/>
              <a:t>61</a:t>
            </a:fld>
            <a:endParaRPr lang="en-US" dirty="0"/>
          </a:p>
        </p:txBody>
      </p:sp>
    </p:spTree>
    <p:extLst>
      <p:ext uri="{BB962C8B-B14F-4D97-AF65-F5344CB8AC3E}">
        <p14:creationId xmlns:p14="http://schemas.microsoft.com/office/powerpoint/2010/main" val="557271400"/>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61561E-E7F5-4F31-B584-223EA02B57DF}"/>
              </a:ext>
            </a:extLst>
          </p:cNvPr>
          <p:cNvSpPr>
            <a:spLocks noGrp="1"/>
          </p:cNvSpPr>
          <p:nvPr>
            <p:ph type="ctrTitle"/>
          </p:nvPr>
        </p:nvSpPr>
        <p:spPr/>
        <p:txBody>
          <a:bodyPr/>
          <a:lstStyle/>
          <a:p>
            <a:r>
              <a:rPr lang="en-US" dirty="0"/>
              <a:t>Site Coordinators Committee (SCC)</a:t>
            </a:r>
          </a:p>
        </p:txBody>
      </p:sp>
      <p:sp>
        <p:nvSpPr>
          <p:cNvPr id="9" name="Subtitle 8">
            <a:extLst>
              <a:ext uri="{FF2B5EF4-FFF2-40B4-BE49-F238E27FC236}">
                <a16:creationId xmlns:a16="http://schemas.microsoft.com/office/drawing/2014/main" id="{DE856919-D129-4D55-8DC6-FB4F8C9CDFDF}"/>
              </a:ext>
            </a:extLst>
          </p:cNvPr>
          <p:cNvSpPr>
            <a:spLocks noGrp="1"/>
          </p:cNvSpPr>
          <p:nvPr>
            <p:ph type="subTitle" idx="1"/>
          </p:nvPr>
        </p:nvSpPr>
        <p:spPr/>
        <p:txBody>
          <a:bodyPr>
            <a:normAutofit fontScale="85000" lnSpcReduction="20000"/>
          </a:bodyPr>
          <a:lstStyle/>
          <a:p>
            <a:r>
              <a:rPr lang="en-US" dirty="0"/>
              <a:t>Joan Aresco, CRA</a:t>
            </a:r>
          </a:p>
          <a:p>
            <a:r>
              <a:rPr lang="en-US" dirty="0"/>
              <a:t>St. Joseph Mercy Hospital</a:t>
            </a:r>
          </a:p>
          <a:p>
            <a:r>
              <a:rPr lang="en-US" dirty="0"/>
              <a:t>Site Coordinators Committee Member</a:t>
            </a:r>
          </a:p>
        </p:txBody>
      </p:sp>
      <p:sp>
        <p:nvSpPr>
          <p:cNvPr id="5" name="Slide Number Placeholder 4">
            <a:extLst>
              <a:ext uri="{FF2B5EF4-FFF2-40B4-BE49-F238E27FC236}">
                <a16:creationId xmlns:a16="http://schemas.microsoft.com/office/drawing/2014/main" id="{92C1817B-103C-4691-AFC2-9E6E70E45254}"/>
              </a:ext>
            </a:extLst>
          </p:cNvPr>
          <p:cNvSpPr>
            <a:spLocks noGrp="1"/>
          </p:cNvSpPr>
          <p:nvPr>
            <p:ph type="sldNum" sz="quarter" idx="12"/>
          </p:nvPr>
        </p:nvSpPr>
        <p:spPr/>
        <p:txBody>
          <a:bodyPr/>
          <a:lstStyle/>
          <a:p>
            <a:r>
              <a:rPr lang="en-US"/>
              <a:t>Slide </a:t>
            </a:r>
            <a:fld id="{4FAB73BC-B049-4115-A692-8D63A059BFB8}" type="slidenum">
              <a:rPr lang="en-US" smtClean="0"/>
              <a:pPr/>
              <a:t>62</a:t>
            </a:fld>
            <a:endParaRPr lang="en-US" dirty="0"/>
          </a:p>
        </p:txBody>
      </p:sp>
    </p:spTree>
    <p:extLst>
      <p:ext uri="{BB962C8B-B14F-4D97-AF65-F5344CB8AC3E}">
        <p14:creationId xmlns:p14="http://schemas.microsoft.com/office/powerpoint/2010/main" val="411544398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A658F7E6-F1EF-4D9E-A327-EF89B384D450}"/>
              </a:ext>
            </a:extLst>
          </p:cNvPr>
          <p:cNvSpPr>
            <a:spLocks noGrp="1"/>
          </p:cNvSpPr>
          <p:nvPr>
            <p:ph type="title"/>
          </p:nvPr>
        </p:nvSpPr>
        <p:spPr/>
        <p:txBody>
          <a:bodyPr/>
          <a:lstStyle/>
          <a:p>
            <a:r>
              <a:rPr lang="en-US" dirty="0"/>
              <a:t>SCC Mission</a:t>
            </a:r>
          </a:p>
        </p:txBody>
      </p:sp>
      <p:sp>
        <p:nvSpPr>
          <p:cNvPr id="8" name="Content Placeholder 7">
            <a:extLst>
              <a:ext uri="{FF2B5EF4-FFF2-40B4-BE49-F238E27FC236}">
                <a16:creationId xmlns:a16="http://schemas.microsoft.com/office/drawing/2014/main" id="{81DF6040-3FE9-4802-B6E4-78C9F334E3FE}"/>
              </a:ext>
            </a:extLst>
          </p:cNvPr>
          <p:cNvSpPr>
            <a:spLocks noGrp="1"/>
          </p:cNvSpPr>
          <p:nvPr>
            <p:ph idx="1"/>
          </p:nvPr>
        </p:nvSpPr>
        <p:spPr/>
        <p:txBody>
          <a:bodyPr/>
          <a:lstStyle/>
          <a:p>
            <a:pPr marL="82550" indent="0" algn="ctr">
              <a:lnSpc>
                <a:spcPct val="100000"/>
              </a:lnSpc>
              <a:buNone/>
            </a:pPr>
            <a:r>
              <a:rPr lang="en-US" sz="2800" b="1" dirty="0">
                <a:solidFill>
                  <a:srgbClr val="0070C0"/>
                </a:solidFill>
              </a:rPr>
              <a:t>To represent study site staff at the nursing, CRA, data management, and regulatory levels by providing feedback to and from the study leadership to enhance accrual and improve study management. </a:t>
            </a:r>
          </a:p>
          <a:p>
            <a:endParaRPr lang="en-US" dirty="0"/>
          </a:p>
        </p:txBody>
      </p:sp>
      <p:sp>
        <p:nvSpPr>
          <p:cNvPr id="4" name="Slide Number Placeholder 3">
            <a:extLst>
              <a:ext uri="{FF2B5EF4-FFF2-40B4-BE49-F238E27FC236}">
                <a16:creationId xmlns:a16="http://schemas.microsoft.com/office/drawing/2014/main" id="{80F023B3-A1E7-40A8-AC01-5C224F4DDFBC}"/>
              </a:ext>
            </a:extLst>
          </p:cNvPr>
          <p:cNvSpPr>
            <a:spLocks noGrp="1"/>
          </p:cNvSpPr>
          <p:nvPr>
            <p:ph type="sldNum" sz="quarter" idx="12"/>
          </p:nvPr>
        </p:nvSpPr>
        <p:spPr/>
        <p:txBody>
          <a:bodyPr/>
          <a:lstStyle/>
          <a:p>
            <a:r>
              <a:rPr lang="en-US"/>
              <a:t>Slide </a:t>
            </a:r>
            <a:fld id="{4FAB73BC-B049-4115-A692-8D63A059BFB8}" type="slidenum">
              <a:rPr lang="en-US" smtClean="0"/>
              <a:pPr/>
              <a:t>63</a:t>
            </a:fld>
            <a:endParaRPr lang="en-US" dirty="0"/>
          </a:p>
        </p:txBody>
      </p:sp>
    </p:spTree>
    <p:extLst>
      <p:ext uri="{BB962C8B-B14F-4D97-AF65-F5344CB8AC3E}">
        <p14:creationId xmlns:p14="http://schemas.microsoft.com/office/powerpoint/2010/main" val="287184980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F137A-E61C-474D-AB00-863406C07C8D}"/>
              </a:ext>
            </a:extLst>
          </p:cNvPr>
          <p:cNvSpPr>
            <a:spLocks noGrp="1"/>
          </p:cNvSpPr>
          <p:nvPr>
            <p:ph type="title"/>
          </p:nvPr>
        </p:nvSpPr>
        <p:spPr/>
        <p:txBody>
          <a:bodyPr/>
          <a:lstStyle/>
          <a:p>
            <a:r>
              <a:rPr lang="en-US" dirty="0"/>
              <a:t>SCC Activities</a:t>
            </a:r>
          </a:p>
        </p:txBody>
      </p:sp>
      <p:sp>
        <p:nvSpPr>
          <p:cNvPr id="3" name="Content Placeholder 2">
            <a:extLst>
              <a:ext uri="{FF2B5EF4-FFF2-40B4-BE49-F238E27FC236}">
                <a16:creationId xmlns:a16="http://schemas.microsoft.com/office/drawing/2014/main" id="{C2DEE4B3-B985-4697-8083-7E9D661089BC}"/>
              </a:ext>
            </a:extLst>
          </p:cNvPr>
          <p:cNvSpPr>
            <a:spLocks noGrp="1"/>
          </p:cNvSpPr>
          <p:nvPr>
            <p:ph idx="1"/>
          </p:nvPr>
        </p:nvSpPr>
        <p:spPr/>
        <p:txBody>
          <a:bodyPr>
            <a:normAutofit/>
          </a:bodyPr>
          <a:lstStyle/>
          <a:p>
            <a:pPr marL="457200" indent="-457200">
              <a:lnSpc>
                <a:spcPct val="110000"/>
              </a:lnSpc>
              <a:spcAft>
                <a:spcPts val="600"/>
              </a:spcAft>
            </a:pPr>
            <a:r>
              <a:rPr lang="en-US" sz="2400" dirty="0"/>
              <a:t>Review and recommend accrual materials and strategies</a:t>
            </a:r>
          </a:p>
          <a:p>
            <a:pPr marL="457200" indent="-457200">
              <a:lnSpc>
                <a:spcPct val="110000"/>
              </a:lnSpc>
              <a:spcAft>
                <a:spcPts val="600"/>
              </a:spcAft>
            </a:pPr>
            <a:r>
              <a:rPr lang="en-US" sz="2400" dirty="0"/>
              <a:t>Review changes to study procedures and updates to data collection forms</a:t>
            </a:r>
          </a:p>
          <a:p>
            <a:pPr marL="457200" indent="-457200">
              <a:lnSpc>
                <a:spcPct val="110000"/>
              </a:lnSpc>
              <a:spcAft>
                <a:spcPts val="600"/>
              </a:spcAft>
            </a:pPr>
            <a:r>
              <a:rPr lang="en-US" sz="2400" dirty="0"/>
              <a:t>Provide content for the Lung-MAP newsletter</a:t>
            </a:r>
          </a:p>
          <a:p>
            <a:pPr marL="457200" indent="-457200">
              <a:lnSpc>
                <a:spcPct val="110000"/>
              </a:lnSpc>
              <a:spcAft>
                <a:spcPts val="600"/>
              </a:spcAft>
            </a:pPr>
            <a:r>
              <a:rPr lang="en-US" sz="2400" dirty="0"/>
              <a:t>Participate in Update meetings</a:t>
            </a:r>
          </a:p>
          <a:p>
            <a:pPr marL="457200" indent="-457200">
              <a:lnSpc>
                <a:spcPct val="110000"/>
              </a:lnSpc>
              <a:spcAft>
                <a:spcPts val="600"/>
              </a:spcAft>
            </a:pPr>
            <a:r>
              <a:rPr lang="en-US" sz="2400" dirty="0"/>
              <a:t>Present at Oishi Symposium</a:t>
            </a:r>
          </a:p>
          <a:p>
            <a:pPr marL="457200" indent="-457200">
              <a:lnSpc>
                <a:spcPct val="110000"/>
              </a:lnSpc>
              <a:spcAft>
                <a:spcPts val="600"/>
              </a:spcAft>
            </a:pPr>
            <a:r>
              <a:rPr lang="en-US" sz="2400" dirty="0"/>
              <a:t>Assist in promoting the study and encouraging accrual</a:t>
            </a:r>
          </a:p>
        </p:txBody>
      </p:sp>
      <p:sp>
        <p:nvSpPr>
          <p:cNvPr id="4" name="Slide Number Placeholder 3">
            <a:extLst>
              <a:ext uri="{FF2B5EF4-FFF2-40B4-BE49-F238E27FC236}">
                <a16:creationId xmlns:a16="http://schemas.microsoft.com/office/drawing/2014/main" id="{B02DBAE1-D089-47F8-9FF5-5DE25F5EE54D}"/>
              </a:ext>
            </a:extLst>
          </p:cNvPr>
          <p:cNvSpPr>
            <a:spLocks noGrp="1"/>
          </p:cNvSpPr>
          <p:nvPr>
            <p:ph type="sldNum" sz="quarter" idx="12"/>
          </p:nvPr>
        </p:nvSpPr>
        <p:spPr/>
        <p:txBody>
          <a:bodyPr/>
          <a:lstStyle/>
          <a:p>
            <a:r>
              <a:rPr lang="en-US" dirty="0"/>
              <a:t>Slide </a:t>
            </a:r>
            <a:fld id="{629637A9-119A-49DA-BD12-AAC58B377D80}" type="slidenum">
              <a:rPr lang="en-US" smtClean="0"/>
              <a:pPr/>
              <a:t>64</a:t>
            </a:fld>
            <a:endParaRPr lang="en-US" dirty="0"/>
          </a:p>
        </p:txBody>
      </p:sp>
    </p:spTree>
    <p:extLst>
      <p:ext uri="{BB962C8B-B14F-4D97-AF65-F5344CB8AC3E}">
        <p14:creationId xmlns:p14="http://schemas.microsoft.com/office/powerpoint/2010/main" val="522632052"/>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94ABA3-F185-4DE0-8DD3-36000B3EC746}"/>
              </a:ext>
            </a:extLst>
          </p:cNvPr>
          <p:cNvSpPr>
            <a:spLocks noGrp="1"/>
          </p:cNvSpPr>
          <p:nvPr>
            <p:ph type="title"/>
          </p:nvPr>
        </p:nvSpPr>
        <p:spPr/>
        <p:txBody>
          <a:bodyPr/>
          <a:lstStyle/>
          <a:p>
            <a:r>
              <a:rPr lang="en-US" dirty="0"/>
              <a:t>SCC Activities cont’d</a:t>
            </a:r>
          </a:p>
        </p:txBody>
      </p:sp>
      <p:sp>
        <p:nvSpPr>
          <p:cNvPr id="3" name="Content Placeholder 2">
            <a:extLst>
              <a:ext uri="{FF2B5EF4-FFF2-40B4-BE49-F238E27FC236}">
                <a16:creationId xmlns:a16="http://schemas.microsoft.com/office/drawing/2014/main" id="{4EFE5D0D-363F-4F6B-A7B6-4EC3FAB1BC77}"/>
              </a:ext>
            </a:extLst>
          </p:cNvPr>
          <p:cNvSpPr>
            <a:spLocks noGrp="1"/>
          </p:cNvSpPr>
          <p:nvPr>
            <p:ph idx="1"/>
          </p:nvPr>
        </p:nvSpPr>
        <p:spPr/>
        <p:txBody>
          <a:bodyPr/>
          <a:lstStyle/>
          <a:p>
            <a:r>
              <a:rPr lang="en-US" sz="2400" dirty="0"/>
              <a:t>Assist with planning, development, and implementation of </a:t>
            </a:r>
            <a:r>
              <a:rPr lang="en-US" sz="2400" dirty="0">
                <a:solidFill>
                  <a:srgbClr val="0070C0"/>
                </a:solidFill>
              </a:rPr>
              <a:t>staff training tools</a:t>
            </a:r>
            <a:r>
              <a:rPr lang="en-US" sz="2400" dirty="0">
                <a:solidFill>
                  <a:schemeClr val="accent2"/>
                </a:solidFill>
              </a:rPr>
              <a:t> </a:t>
            </a:r>
            <a:r>
              <a:rPr lang="en-US" sz="2400" dirty="0"/>
              <a:t>-</a:t>
            </a:r>
            <a:r>
              <a:rPr lang="en-US" sz="2400" dirty="0">
                <a:solidFill>
                  <a:schemeClr val="accent2"/>
                </a:solidFill>
              </a:rPr>
              <a:t> </a:t>
            </a:r>
            <a:r>
              <a:rPr lang="en-US" sz="2400" dirty="0">
                <a:solidFill>
                  <a:prstClr val="black">
                    <a:lumMod val="75000"/>
                    <a:lumOff val="25000"/>
                  </a:prstClr>
                </a:solidFill>
              </a:rPr>
              <a:t>available on the </a:t>
            </a:r>
            <a:r>
              <a:rPr lang="en-US" sz="2400" b="1" u="sng" dirty="0">
                <a:solidFill>
                  <a:prstClr val="black">
                    <a:lumMod val="75000"/>
                    <a:lumOff val="25000"/>
                  </a:prstClr>
                </a:solidFill>
              </a:rPr>
              <a:t>S1400</a:t>
            </a:r>
            <a:r>
              <a:rPr lang="en-US" sz="2400" dirty="0">
                <a:solidFill>
                  <a:prstClr val="black">
                    <a:lumMod val="75000"/>
                    <a:lumOff val="25000"/>
                  </a:prstClr>
                </a:solidFill>
              </a:rPr>
              <a:t> Abstract Page under </a:t>
            </a:r>
            <a:r>
              <a:rPr lang="en-US" sz="2400" b="1" u="sng" dirty="0">
                <a:solidFill>
                  <a:prstClr val="black">
                    <a:lumMod val="75000"/>
                    <a:lumOff val="25000"/>
                  </a:prstClr>
                </a:solidFill>
              </a:rPr>
              <a:t>S1400</a:t>
            </a:r>
            <a:r>
              <a:rPr lang="en-US" sz="2400" dirty="0">
                <a:solidFill>
                  <a:prstClr val="black">
                    <a:lumMod val="75000"/>
                    <a:lumOff val="25000"/>
                  </a:prstClr>
                </a:solidFill>
              </a:rPr>
              <a:t> Resources on the SWOG website (</a:t>
            </a:r>
            <a:r>
              <a:rPr lang="en-US" sz="2400" u="sng" dirty="0">
                <a:solidFill>
                  <a:prstClr val="black">
                    <a:lumMod val="75000"/>
                    <a:lumOff val="25000"/>
                  </a:prstClr>
                </a:solidFill>
                <a:hlinkClick r:id="rId2"/>
              </a:rPr>
              <a:t>https://www.swog.org/lung-map-s1400-resources</a:t>
            </a:r>
            <a:endParaRPr lang="en-US" sz="2400" u="sng" dirty="0">
              <a:solidFill>
                <a:prstClr val="black">
                  <a:lumMod val="75000"/>
                  <a:lumOff val="25000"/>
                </a:prstClr>
              </a:solidFill>
            </a:endParaRPr>
          </a:p>
          <a:p>
            <a:r>
              <a:rPr lang="en-US" sz="2400" dirty="0"/>
              <a:t>Reviewed &amp; provided insight from a </a:t>
            </a:r>
            <a:r>
              <a:rPr lang="en-US" sz="2400" dirty="0">
                <a:solidFill>
                  <a:srgbClr val="0070C0"/>
                </a:solidFill>
              </a:rPr>
              <a:t>site perspective </a:t>
            </a:r>
            <a:r>
              <a:rPr lang="en-US" sz="2400" dirty="0"/>
              <a:t>on the trial expansion of </a:t>
            </a:r>
            <a:r>
              <a:rPr lang="en-US" sz="2400" u="sng" dirty="0"/>
              <a:t>LUNGMAP</a:t>
            </a:r>
            <a:r>
              <a:rPr lang="en-US" sz="2400" dirty="0"/>
              <a:t>, including </a:t>
            </a:r>
            <a:r>
              <a:rPr lang="en-US" sz="2400" u="sng" dirty="0"/>
              <a:t>S1900A </a:t>
            </a:r>
            <a:r>
              <a:rPr lang="en-US" sz="2400" dirty="0"/>
              <a:t>and </a:t>
            </a:r>
            <a:r>
              <a:rPr lang="en-US" sz="2400" u="sng" dirty="0"/>
              <a:t>S1800A</a:t>
            </a:r>
          </a:p>
          <a:p>
            <a:r>
              <a:rPr lang="en-US" sz="2400" dirty="0"/>
              <a:t>Assist in the creation of patient materials</a:t>
            </a:r>
          </a:p>
          <a:p>
            <a:r>
              <a:rPr lang="en-US" sz="2400" dirty="0"/>
              <a:t>Providing relevant site information via webinars</a:t>
            </a:r>
          </a:p>
          <a:p>
            <a:endParaRPr lang="en-US" dirty="0"/>
          </a:p>
        </p:txBody>
      </p:sp>
      <p:sp>
        <p:nvSpPr>
          <p:cNvPr id="4" name="Slide Number Placeholder 3">
            <a:extLst>
              <a:ext uri="{FF2B5EF4-FFF2-40B4-BE49-F238E27FC236}">
                <a16:creationId xmlns:a16="http://schemas.microsoft.com/office/drawing/2014/main" id="{45DDF261-B7C5-4FFF-B4BC-18EB3DC0904B}"/>
              </a:ext>
            </a:extLst>
          </p:cNvPr>
          <p:cNvSpPr>
            <a:spLocks noGrp="1"/>
          </p:cNvSpPr>
          <p:nvPr>
            <p:ph type="sldNum" sz="quarter" idx="12"/>
          </p:nvPr>
        </p:nvSpPr>
        <p:spPr/>
        <p:txBody>
          <a:bodyPr/>
          <a:lstStyle/>
          <a:p>
            <a:r>
              <a:rPr lang="en-US" dirty="0"/>
              <a:t>Slide </a:t>
            </a:r>
            <a:fld id="{629637A9-119A-49DA-BD12-AAC58B377D80}" type="slidenum">
              <a:rPr lang="en-US" smtClean="0"/>
              <a:pPr/>
              <a:t>65</a:t>
            </a:fld>
            <a:endParaRPr lang="en-US" dirty="0"/>
          </a:p>
        </p:txBody>
      </p:sp>
    </p:spTree>
    <p:extLst>
      <p:ext uri="{BB962C8B-B14F-4D97-AF65-F5344CB8AC3E}">
        <p14:creationId xmlns:p14="http://schemas.microsoft.com/office/powerpoint/2010/main" val="31243496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17F012-D35C-4515-B665-6B638212886B}"/>
              </a:ext>
            </a:extLst>
          </p:cNvPr>
          <p:cNvSpPr>
            <a:spLocks noGrp="1"/>
          </p:cNvSpPr>
          <p:nvPr>
            <p:ph type="title"/>
          </p:nvPr>
        </p:nvSpPr>
        <p:spPr/>
        <p:txBody>
          <a:bodyPr/>
          <a:lstStyle/>
          <a:p>
            <a:r>
              <a:rPr lang="en-US" dirty="0"/>
              <a:t>New SCC Regulatory Coordinator</a:t>
            </a:r>
          </a:p>
        </p:txBody>
      </p:sp>
      <p:sp>
        <p:nvSpPr>
          <p:cNvPr id="3" name="Content Placeholder 2">
            <a:extLst>
              <a:ext uri="{FF2B5EF4-FFF2-40B4-BE49-F238E27FC236}">
                <a16:creationId xmlns:a16="http://schemas.microsoft.com/office/drawing/2014/main" id="{8D435C12-3AA2-4440-8931-021A2B5583CF}"/>
              </a:ext>
            </a:extLst>
          </p:cNvPr>
          <p:cNvSpPr>
            <a:spLocks noGrp="1"/>
          </p:cNvSpPr>
          <p:nvPr>
            <p:ph idx="1"/>
          </p:nvPr>
        </p:nvSpPr>
        <p:spPr/>
        <p:txBody>
          <a:bodyPr>
            <a:normAutofit fontScale="92500" lnSpcReduction="20000"/>
          </a:bodyPr>
          <a:lstStyle/>
          <a:p>
            <a:pPr marL="0" indent="0">
              <a:buNone/>
            </a:pPr>
            <a:r>
              <a:rPr lang="en-US" sz="2400" dirty="0"/>
              <a:t>Please welcome Elizabeth LeMay!</a:t>
            </a:r>
          </a:p>
          <a:p>
            <a:pPr marL="0" indent="0">
              <a:buNone/>
            </a:pPr>
            <a:r>
              <a:rPr lang="en-US" sz="2400" dirty="0">
                <a:solidFill>
                  <a:srgbClr val="0070C0"/>
                </a:solidFill>
              </a:rPr>
              <a:t>Provide insight on regulatory issues and hurdles associated with a multi-arm umbrella trial such as:</a:t>
            </a:r>
          </a:p>
          <a:p>
            <a:pPr marL="285750" indent="-285750"/>
            <a:r>
              <a:rPr lang="en-US" sz="2400" dirty="0"/>
              <a:t>Processing start up activities</a:t>
            </a:r>
          </a:p>
          <a:p>
            <a:pPr marL="285750" indent="-285750"/>
            <a:r>
              <a:rPr lang="en-US" sz="2400" dirty="0"/>
              <a:t>Processing amendments; arm closures and new arm activation</a:t>
            </a:r>
          </a:p>
          <a:p>
            <a:pPr marL="285750" indent="-285750"/>
            <a:r>
              <a:rPr lang="en-US" sz="2400" dirty="0"/>
              <a:t>Organizing electronic study files</a:t>
            </a:r>
          </a:p>
          <a:p>
            <a:pPr marL="285750" indent="-285750"/>
            <a:r>
              <a:rPr lang="en-US" sz="2400" dirty="0"/>
              <a:t>Reporting protocol deviations and SAEs</a:t>
            </a:r>
          </a:p>
          <a:p>
            <a:pPr marL="285750" indent="-285750"/>
            <a:r>
              <a:rPr lang="en-US" sz="2400" dirty="0"/>
              <a:t>Delegation logs</a:t>
            </a:r>
          </a:p>
          <a:p>
            <a:pPr marL="285750" indent="-285750"/>
            <a:r>
              <a:rPr lang="en-US" sz="2400" dirty="0"/>
              <a:t>Consent issues and amendments</a:t>
            </a:r>
          </a:p>
          <a:p>
            <a:pPr marL="285750" indent="-285750"/>
            <a:r>
              <a:rPr lang="en-US" sz="2400" dirty="0"/>
              <a:t>Central IRB</a:t>
            </a:r>
          </a:p>
          <a:p>
            <a:endParaRPr lang="en-US" dirty="0"/>
          </a:p>
        </p:txBody>
      </p:sp>
      <p:sp>
        <p:nvSpPr>
          <p:cNvPr id="4" name="Slide Number Placeholder 3">
            <a:extLst>
              <a:ext uri="{FF2B5EF4-FFF2-40B4-BE49-F238E27FC236}">
                <a16:creationId xmlns:a16="http://schemas.microsoft.com/office/drawing/2014/main" id="{E90EBB93-9484-4475-A21C-39E10452D7E3}"/>
              </a:ext>
            </a:extLst>
          </p:cNvPr>
          <p:cNvSpPr>
            <a:spLocks noGrp="1"/>
          </p:cNvSpPr>
          <p:nvPr>
            <p:ph type="sldNum" sz="quarter" idx="12"/>
          </p:nvPr>
        </p:nvSpPr>
        <p:spPr/>
        <p:txBody>
          <a:bodyPr/>
          <a:lstStyle/>
          <a:p>
            <a:r>
              <a:rPr lang="en-US" dirty="0"/>
              <a:t>Slide </a:t>
            </a:r>
            <a:fld id="{629637A9-119A-49DA-BD12-AAC58B377D80}" type="slidenum">
              <a:rPr lang="en-US" smtClean="0"/>
              <a:pPr/>
              <a:t>66</a:t>
            </a:fld>
            <a:endParaRPr lang="en-US" dirty="0"/>
          </a:p>
        </p:txBody>
      </p:sp>
    </p:spTree>
    <p:extLst>
      <p:ext uri="{BB962C8B-B14F-4D97-AF65-F5344CB8AC3E}">
        <p14:creationId xmlns:p14="http://schemas.microsoft.com/office/powerpoint/2010/main" val="97444627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37756E-5B48-48E3-845B-A0F0244F18AF}"/>
              </a:ext>
            </a:extLst>
          </p:cNvPr>
          <p:cNvSpPr>
            <a:spLocks noGrp="1"/>
          </p:cNvSpPr>
          <p:nvPr>
            <p:ph type="title"/>
          </p:nvPr>
        </p:nvSpPr>
        <p:spPr/>
        <p:txBody>
          <a:bodyPr/>
          <a:lstStyle/>
          <a:p>
            <a:r>
              <a:rPr lang="en-US" dirty="0"/>
              <a:t>Questions?</a:t>
            </a:r>
          </a:p>
        </p:txBody>
      </p:sp>
      <p:sp>
        <p:nvSpPr>
          <p:cNvPr id="3" name="Content Placeholder 2">
            <a:extLst>
              <a:ext uri="{FF2B5EF4-FFF2-40B4-BE49-F238E27FC236}">
                <a16:creationId xmlns:a16="http://schemas.microsoft.com/office/drawing/2014/main" id="{D9F26879-14B5-4309-AFE1-49CF17005866}"/>
              </a:ext>
            </a:extLst>
          </p:cNvPr>
          <p:cNvSpPr>
            <a:spLocks noGrp="1"/>
          </p:cNvSpPr>
          <p:nvPr>
            <p:ph idx="1"/>
          </p:nvPr>
        </p:nvSpPr>
        <p:spPr>
          <a:xfrm>
            <a:off x="609600" y="1659467"/>
            <a:ext cx="10546080" cy="4209627"/>
          </a:xfrm>
        </p:spPr>
        <p:txBody>
          <a:bodyPr>
            <a:normAutofit/>
          </a:bodyPr>
          <a:lstStyle/>
          <a:p>
            <a:pPr>
              <a:lnSpc>
                <a:spcPct val="120000"/>
              </a:lnSpc>
              <a:spcAft>
                <a:spcPts val="600"/>
              </a:spcAft>
            </a:pPr>
            <a:r>
              <a:rPr lang="en-US" sz="2400" dirty="0"/>
              <a:t>Have a concern or question?</a:t>
            </a:r>
          </a:p>
          <a:p>
            <a:pPr>
              <a:lnSpc>
                <a:spcPct val="120000"/>
              </a:lnSpc>
              <a:spcAft>
                <a:spcPts val="600"/>
              </a:spcAft>
            </a:pPr>
            <a:r>
              <a:rPr lang="en-US" sz="2400" dirty="0"/>
              <a:t>Want an opportunity to work with the Site Coordinator Committee members?</a:t>
            </a:r>
          </a:p>
          <a:p>
            <a:pPr>
              <a:lnSpc>
                <a:spcPct val="120000"/>
              </a:lnSpc>
              <a:spcAft>
                <a:spcPts val="600"/>
              </a:spcAft>
            </a:pPr>
            <a:r>
              <a:rPr lang="en-US" sz="2400" dirty="0"/>
              <a:t>Do you have an accrual strategy or materials you would like to share?</a:t>
            </a:r>
          </a:p>
          <a:p>
            <a:pPr>
              <a:lnSpc>
                <a:spcPct val="120000"/>
              </a:lnSpc>
              <a:spcAft>
                <a:spcPts val="600"/>
              </a:spcAft>
            </a:pPr>
            <a:r>
              <a:rPr lang="en-US" sz="2400" dirty="0"/>
              <a:t>Do you have tracking forms or procedures to help manage Lung-MAP at your site?</a:t>
            </a:r>
          </a:p>
          <a:p>
            <a:pPr marL="82550" indent="0">
              <a:lnSpc>
                <a:spcPct val="120000"/>
              </a:lnSpc>
              <a:spcBef>
                <a:spcPts val="0"/>
              </a:spcBef>
              <a:spcAft>
                <a:spcPts val="0"/>
              </a:spcAft>
              <a:buNone/>
            </a:pPr>
            <a:r>
              <a:rPr lang="en-US" sz="2400" b="1" dirty="0"/>
              <a:t> </a:t>
            </a:r>
            <a:endParaRPr lang="en-US" sz="2400" b="1" dirty="0">
              <a:solidFill>
                <a:srgbClr val="0070C0"/>
              </a:solidFill>
            </a:endParaRPr>
          </a:p>
          <a:p>
            <a:pPr marL="82550" indent="0" algn="ctr">
              <a:lnSpc>
                <a:spcPct val="120000"/>
              </a:lnSpc>
              <a:spcBef>
                <a:spcPts val="200"/>
              </a:spcBef>
              <a:buNone/>
            </a:pPr>
            <a:r>
              <a:rPr lang="en-US" sz="2400" b="1" dirty="0">
                <a:solidFill>
                  <a:srgbClr val="0070C0"/>
                </a:solidFill>
              </a:rPr>
              <a:t>Send us the information or materials and </a:t>
            </a:r>
          </a:p>
          <a:p>
            <a:pPr marL="82550" indent="0" algn="ctr">
              <a:lnSpc>
                <a:spcPct val="120000"/>
              </a:lnSpc>
              <a:spcBef>
                <a:spcPts val="200"/>
              </a:spcBef>
              <a:buNone/>
            </a:pPr>
            <a:r>
              <a:rPr lang="en-US" sz="2400" b="1" dirty="0">
                <a:solidFill>
                  <a:srgbClr val="0070C0"/>
                </a:solidFill>
              </a:rPr>
              <a:t>include your name, study site, and contact info.</a:t>
            </a:r>
          </a:p>
          <a:p>
            <a:endParaRPr lang="en-US" dirty="0"/>
          </a:p>
        </p:txBody>
      </p:sp>
      <p:sp>
        <p:nvSpPr>
          <p:cNvPr id="4" name="Slide Number Placeholder 3">
            <a:extLst>
              <a:ext uri="{FF2B5EF4-FFF2-40B4-BE49-F238E27FC236}">
                <a16:creationId xmlns:a16="http://schemas.microsoft.com/office/drawing/2014/main" id="{AF71E3A3-59F8-46EE-9D3A-998D151530E5}"/>
              </a:ext>
            </a:extLst>
          </p:cNvPr>
          <p:cNvSpPr>
            <a:spLocks noGrp="1"/>
          </p:cNvSpPr>
          <p:nvPr>
            <p:ph type="sldNum" sz="quarter" idx="12"/>
          </p:nvPr>
        </p:nvSpPr>
        <p:spPr/>
        <p:txBody>
          <a:bodyPr/>
          <a:lstStyle/>
          <a:p>
            <a:r>
              <a:rPr lang="en-US" dirty="0"/>
              <a:t>Slide </a:t>
            </a:r>
            <a:fld id="{629637A9-119A-49DA-BD12-AAC58B377D80}" type="slidenum">
              <a:rPr lang="en-US" smtClean="0"/>
              <a:pPr/>
              <a:t>67</a:t>
            </a:fld>
            <a:endParaRPr lang="en-US" dirty="0"/>
          </a:p>
        </p:txBody>
      </p:sp>
    </p:spTree>
    <p:extLst>
      <p:ext uri="{BB962C8B-B14F-4D97-AF65-F5344CB8AC3E}">
        <p14:creationId xmlns:p14="http://schemas.microsoft.com/office/powerpoint/2010/main" val="28150494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30E53F-8779-4BC4-A74C-0BC0E4DB3D47}"/>
              </a:ext>
            </a:extLst>
          </p:cNvPr>
          <p:cNvSpPr>
            <a:spLocks noGrp="1"/>
          </p:cNvSpPr>
          <p:nvPr>
            <p:ph type="title"/>
          </p:nvPr>
        </p:nvSpPr>
        <p:spPr/>
        <p:txBody>
          <a:bodyPr/>
          <a:lstStyle/>
          <a:p>
            <a:r>
              <a:rPr lang="en-US" dirty="0"/>
              <a:t>Contact us: </a:t>
            </a:r>
            <a:r>
              <a:rPr lang="en-US" dirty="0">
                <a:solidFill>
                  <a:srgbClr val="0070C0"/>
                </a:solidFill>
                <a:hlinkClick r:id="rId2">
                  <a:extLst>
                    <a:ext uri="{A12FA001-AC4F-418D-AE19-62706E023703}">
                      <ahyp:hlinkClr xmlns:ahyp="http://schemas.microsoft.com/office/drawing/2018/hyperlinkcolor" val="tx"/>
                    </a:ext>
                  </a:extLst>
                </a:hlinkClick>
              </a:rPr>
              <a:t>LungmapSCC@crab.org</a:t>
            </a:r>
            <a:r>
              <a:rPr lang="en-US" dirty="0">
                <a:solidFill>
                  <a:srgbClr val="0070C0"/>
                </a:solidFill>
              </a:rPr>
              <a:t> </a:t>
            </a:r>
          </a:p>
        </p:txBody>
      </p:sp>
      <p:pic>
        <p:nvPicPr>
          <p:cNvPr id="6" name="Content Placeholder 5">
            <a:extLst>
              <a:ext uri="{FF2B5EF4-FFF2-40B4-BE49-F238E27FC236}">
                <a16:creationId xmlns:a16="http://schemas.microsoft.com/office/drawing/2014/main" id="{B647A12D-54F4-4910-92CD-7D2477AC47AD}"/>
              </a:ext>
            </a:extLst>
          </p:cNvPr>
          <p:cNvPicPr>
            <a:picLocks noGrp="1" noChangeAspect="1"/>
          </p:cNvPicPr>
          <p:nvPr>
            <p:ph idx="1"/>
          </p:nvPr>
        </p:nvPicPr>
        <p:blipFill>
          <a:blip r:embed="rId3"/>
          <a:stretch>
            <a:fillRect/>
          </a:stretch>
        </p:blipFill>
        <p:spPr>
          <a:xfrm>
            <a:off x="167640" y="1642533"/>
            <a:ext cx="5715000" cy="3810000"/>
          </a:xfrm>
        </p:spPr>
      </p:pic>
      <p:sp>
        <p:nvSpPr>
          <p:cNvPr id="4" name="Slide Number Placeholder 3">
            <a:extLst>
              <a:ext uri="{FF2B5EF4-FFF2-40B4-BE49-F238E27FC236}">
                <a16:creationId xmlns:a16="http://schemas.microsoft.com/office/drawing/2014/main" id="{5AABF211-0C7E-498D-9CCC-0DC3C730799C}"/>
              </a:ext>
            </a:extLst>
          </p:cNvPr>
          <p:cNvSpPr>
            <a:spLocks noGrp="1"/>
          </p:cNvSpPr>
          <p:nvPr>
            <p:ph type="sldNum" sz="quarter" idx="12"/>
          </p:nvPr>
        </p:nvSpPr>
        <p:spPr/>
        <p:txBody>
          <a:bodyPr/>
          <a:lstStyle/>
          <a:p>
            <a:r>
              <a:rPr lang="en-US" dirty="0"/>
              <a:t>Slide </a:t>
            </a:r>
            <a:fld id="{629637A9-119A-49DA-BD12-AAC58B377D80}" type="slidenum">
              <a:rPr lang="en-US" smtClean="0"/>
              <a:pPr/>
              <a:t>68</a:t>
            </a:fld>
            <a:endParaRPr lang="en-US" dirty="0"/>
          </a:p>
        </p:txBody>
      </p:sp>
      <p:pic>
        <p:nvPicPr>
          <p:cNvPr id="8" name="Picture 7">
            <a:extLst>
              <a:ext uri="{FF2B5EF4-FFF2-40B4-BE49-F238E27FC236}">
                <a16:creationId xmlns:a16="http://schemas.microsoft.com/office/drawing/2014/main" id="{53EDE6D9-3737-41C8-8814-512EF0698CC6}"/>
              </a:ext>
            </a:extLst>
          </p:cNvPr>
          <p:cNvPicPr>
            <a:picLocks noChangeAspect="1"/>
          </p:cNvPicPr>
          <p:nvPr/>
        </p:nvPicPr>
        <p:blipFill>
          <a:blip r:embed="rId4"/>
          <a:stretch>
            <a:fillRect/>
          </a:stretch>
        </p:blipFill>
        <p:spPr>
          <a:xfrm>
            <a:off x="5954024" y="2556933"/>
            <a:ext cx="6070336" cy="3505199"/>
          </a:xfrm>
          <a:prstGeom prst="rect">
            <a:avLst/>
          </a:prstGeom>
        </p:spPr>
      </p:pic>
    </p:spTree>
    <p:extLst>
      <p:ext uri="{BB962C8B-B14F-4D97-AF65-F5344CB8AC3E}">
        <p14:creationId xmlns:p14="http://schemas.microsoft.com/office/powerpoint/2010/main" val="2751760747"/>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6690E15-2AED-442F-8BA4-DE6D011D087B}"/>
              </a:ext>
            </a:extLst>
          </p:cNvPr>
          <p:cNvSpPr>
            <a:spLocks noGrp="1"/>
          </p:cNvSpPr>
          <p:nvPr>
            <p:ph type="ctrTitle"/>
          </p:nvPr>
        </p:nvSpPr>
        <p:spPr/>
        <p:txBody>
          <a:bodyPr>
            <a:normAutofit/>
          </a:bodyPr>
          <a:lstStyle/>
          <a:p>
            <a:r>
              <a:rPr lang="en-US" sz="8000" dirty="0"/>
              <a:t>Q &amp; A Session</a:t>
            </a:r>
          </a:p>
        </p:txBody>
      </p:sp>
      <p:sp>
        <p:nvSpPr>
          <p:cNvPr id="6" name="Subtitle 5">
            <a:extLst>
              <a:ext uri="{FF2B5EF4-FFF2-40B4-BE49-F238E27FC236}">
                <a16:creationId xmlns:a16="http://schemas.microsoft.com/office/drawing/2014/main" id="{48F70D00-1268-43E8-9F04-F99466084D58}"/>
              </a:ext>
            </a:extLst>
          </p:cNvPr>
          <p:cNvSpPr>
            <a:spLocks noGrp="1"/>
          </p:cNvSpPr>
          <p:nvPr>
            <p:ph type="subTitle" idx="1"/>
          </p:nvPr>
        </p:nvSpPr>
        <p:spPr/>
        <p:txBody>
          <a:bodyPr>
            <a:normAutofit/>
          </a:bodyPr>
          <a:lstStyle/>
          <a:p>
            <a:r>
              <a:rPr lang="en-US" sz="2400" dirty="0"/>
              <a:t>David Gandara, MD</a:t>
            </a:r>
          </a:p>
          <a:p>
            <a:r>
              <a:rPr lang="en-US" dirty="0"/>
              <a:t>Lung-MAP Co-Chair, Medical Oncology</a:t>
            </a:r>
            <a:endParaRPr lang="en-US" sz="2400" dirty="0"/>
          </a:p>
        </p:txBody>
      </p:sp>
      <p:sp>
        <p:nvSpPr>
          <p:cNvPr id="3" name="Slide Number Placeholder 2">
            <a:extLst>
              <a:ext uri="{FF2B5EF4-FFF2-40B4-BE49-F238E27FC236}">
                <a16:creationId xmlns:a16="http://schemas.microsoft.com/office/drawing/2014/main" id="{8AF92A7D-BE75-40B0-B9C4-844D66ABEC82}"/>
              </a:ext>
            </a:extLst>
          </p:cNvPr>
          <p:cNvSpPr>
            <a:spLocks noGrp="1"/>
          </p:cNvSpPr>
          <p:nvPr>
            <p:ph type="sldNum" sz="quarter" idx="12"/>
          </p:nvPr>
        </p:nvSpPr>
        <p:spPr/>
        <p:txBody>
          <a:bodyPr/>
          <a:lstStyle/>
          <a:p>
            <a:r>
              <a:rPr lang="en-US"/>
              <a:t>Slide </a:t>
            </a:r>
            <a:fld id="{4FAB73BC-B049-4115-A692-8D63A059BFB8}" type="slidenum">
              <a:rPr lang="en-US" smtClean="0"/>
              <a:pPr/>
              <a:t>69</a:t>
            </a:fld>
            <a:endParaRPr lang="en-US" dirty="0"/>
          </a:p>
        </p:txBody>
      </p:sp>
    </p:spTree>
    <p:extLst>
      <p:ext uri="{BB962C8B-B14F-4D97-AF65-F5344CB8AC3E}">
        <p14:creationId xmlns:p14="http://schemas.microsoft.com/office/powerpoint/2010/main" val="29415082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D44389-A118-4201-B124-AB4E69C947E1}"/>
              </a:ext>
            </a:extLst>
          </p:cNvPr>
          <p:cNvSpPr>
            <a:spLocks noGrp="1"/>
          </p:cNvSpPr>
          <p:nvPr>
            <p:ph type="title"/>
          </p:nvPr>
        </p:nvSpPr>
        <p:spPr/>
        <p:txBody>
          <a:bodyPr/>
          <a:lstStyle/>
          <a:p>
            <a:r>
              <a:rPr lang="en-US" dirty="0"/>
              <a:t>Future Studies</a:t>
            </a:r>
          </a:p>
        </p:txBody>
      </p:sp>
      <p:sp>
        <p:nvSpPr>
          <p:cNvPr id="7" name="Content Placeholder 6">
            <a:extLst>
              <a:ext uri="{FF2B5EF4-FFF2-40B4-BE49-F238E27FC236}">
                <a16:creationId xmlns:a16="http://schemas.microsoft.com/office/drawing/2014/main" id="{927A55B7-4B74-4178-844B-B014E785EDC4}"/>
              </a:ext>
            </a:extLst>
          </p:cNvPr>
          <p:cNvSpPr>
            <a:spLocks noGrp="1"/>
          </p:cNvSpPr>
          <p:nvPr>
            <p:ph sz="half" idx="1"/>
          </p:nvPr>
        </p:nvSpPr>
        <p:spPr>
          <a:xfrm>
            <a:off x="599090" y="1642532"/>
            <a:ext cx="5183700" cy="4453467"/>
          </a:xfrm>
        </p:spPr>
        <p:txBody>
          <a:bodyPr>
            <a:normAutofit lnSpcReduction="10000"/>
          </a:bodyPr>
          <a:lstStyle/>
          <a:p>
            <a:pPr marL="0" indent="0">
              <a:buNone/>
            </a:pPr>
            <a:r>
              <a:rPr lang="en-US" sz="2200" b="1" dirty="0">
                <a:solidFill>
                  <a:srgbClr val="0070C0"/>
                </a:solidFill>
              </a:rPr>
              <a:t>Sub-Study </a:t>
            </a:r>
            <a:r>
              <a:rPr lang="en-US" sz="2200" b="1" u="sng" dirty="0">
                <a:solidFill>
                  <a:srgbClr val="0070C0"/>
                </a:solidFill>
              </a:rPr>
              <a:t>Protocols</a:t>
            </a:r>
            <a:r>
              <a:rPr lang="en-US" sz="2200" b="1" dirty="0">
                <a:solidFill>
                  <a:srgbClr val="0070C0"/>
                </a:solidFill>
              </a:rPr>
              <a:t> in Development</a:t>
            </a:r>
          </a:p>
          <a:p>
            <a:pPr marL="0" indent="0">
              <a:buNone/>
            </a:pPr>
            <a:r>
              <a:rPr lang="en-US" b="1" u="sng" dirty="0"/>
              <a:t>S1800A</a:t>
            </a:r>
            <a:r>
              <a:rPr lang="en-US" dirty="0"/>
              <a:t> (ramucirumab + pembrolizumab v SOC)</a:t>
            </a:r>
          </a:p>
          <a:p>
            <a:pPr>
              <a:buFont typeface="Arial" panose="020B0604020202020204" pitchFamily="34" charset="0"/>
              <a:buChar char="•"/>
            </a:pPr>
            <a:r>
              <a:rPr lang="en-US" dirty="0"/>
              <a:t>Non-match, all NSCLC</a:t>
            </a:r>
          </a:p>
          <a:p>
            <a:pPr>
              <a:buFont typeface="Arial" panose="020B0604020202020204" pitchFamily="34" charset="0"/>
              <a:buChar char="•"/>
            </a:pPr>
            <a:r>
              <a:rPr lang="en-US" dirty="0"/>
              <a:t>1</a:t>
            </a:r>
            <a:r>
              <a:rPr lang="en-US" baseline="30000" dirty="0"/>
              <a:t>st</a:t>
            </a:r>
            <a:r>
              <a:rPr lang="en-US" dirty="0"/>
              <a:t> sub-study in IO platform</a:t>
            </a:r>
          </a:p>
          <a:p>
            <a:pPr>
              <a:buFont typeface="Arial" panose="020B0604020202020204" pitchFamily="34" charset="0"/>
              <a:buChar char="•"/>
            </a:pPr>
            <a:r>
              <a:rPr lang="en-US" dirty="0"/>
              <a:t>CIRB approved</a:t>
            </a:r>
          </a:p>
          <a:p>
            <a:pPr>
              <a:buFont typeface="Arial" panose="020B0604020202020204" pitchFamily="34" charset="0"/>
              <a:buChar char="•"/>
            </a:pPr>
            <a:r>
              <a:rPr lang="en-US" dirty="0"/>
              <a:t>Anticipated activation in May</a:t>
            </a:r>
          </a:p>
          <a:p>
            <a:pPr marL="0" indent="0">
              <a:buNone/>
            </a:pPr>
            <a:r>
              <a:rPr lang="en-US" b="1" u="sng" dirty="0"/>
              <a:t>S1900B</a:t>
            </a:r>
            <a:r>
              <a:rPr lang="en-US" dirty="0"/>
              <a:t> (LOXO-292)</a:t>
            </a:r>
          </a:p>
          <a:p>
            <a:pPr>
              <a:buFont typeface="Arial" panose="020B0604020202020204" pitchFamily="34" charset="0"/>
              <a:buChar char="•"/>
            </a:pPr>
            <a:r>
              <a:rPr lang="en-US" dirty="0"/>
              <a:t>Biomarker-Driven, all NSCLC</a:t>
            </a:r>
          </a:p>
          <a:p>
            <a:pPr>
              <a:buFont typeface="Arial" panose="020B0604020202020204" pitchFamily="34" charset="0"/>
              <a:buChar char="•"/>
            </a:pPr>
            <a:r>
              <a:rPr lang="en-US" dirty="0"/>
              <a:t>RET fusion-positive</a:t>
            </a:r>
          </a:p>
          <a:p>
            <a:pPr>
              <a:buFont typeface="Arial" panose="020B0604020202020204" pitchFamily="34" charset="0"/>
              <a:buChar char="•"/>
            </a:pPr>
            <a:r>
              <a:rPr lang="en-US" dirty="0"/>
              <a:t>Anticipated Q3 2019</a:t>
            </a:r>
          </a:p>
        </p:txBody>
      </p:sp>
      <p:sp>
        <p:nvSpPr>
          <p:cNvPr id="8" name="Content Placeholder 7">
            <a:extLst>
              <a:ext uri="{FF2B5EF4-FFF2-40B4-BE49-F238E27FC236}">
                <a16:creationId xmlns:a16="http://schemas.microsoft.com/office/drawing/2014/main" id="{42CDD8DE-C46B-406E-98BE-D4FE88BDE530}"/>
              </a:ext>
            </a:extLst>
          </p:cNvPr>
          <p:cNvSpPr>
            <a:spLocks noGrp="1"/>
          </p:cNvSpPr>
          <p:nvPr>
            <p:ph sz="half" idx="2"/>
          </p:nvPr>
        </p:nvSpPr>
        <p:spPr>
          <a:xfrm>
            <a:off x="5885793" y="1642532"/>
            <a:ext cx="5269887" cy="4453467"/>
          </a:xfrm>
        </p:spPr>
        <p:txBody>
          <a:bodyPr>
            <a:normAutofit lnSpcReduction="10000"/>
          </a:bodyPr>
          <a:lstStyle/>
          <a:p>
            <a:pPr marL="0" indent="0">
              <a:buNone/>
            </a:pPr>
            <a:r>
              <a:rPr lang="en-US" sz="2200" b="1" dirty="0">
                <a:solidFill>
                  <a:srgbClr val="0070C0"/>
                </a:solidFill>
              </a:rPr>
              <a:t>Sub-Study </a:t>
            </a:r>
            <a:r>
              <a:rPr lang="en-US" sz="2200" b="1" u="sng" dirty="0">
                <a:solidFill>
                  <a:srgbClr val="0070C0"/>
                </a:solidFill>
              </a:rPr>
              <a:t>Concepts</a:t>
            </a:r>
            <a:r>
              <a:rPr lang="en-US" sz="2200" b="1" dirty="0">
                <a:solidFill>
                  <a:srgbClr val="0070C0"/>
                </a:solidFill>
              </a:rPr>
              <a:t> in Development</a:t>
            </a:r>
          </a:p>
          <a:p>
            <a:pPr marL="0" indent="0">
              <a:buNone/>
            </a:pPr>
            <a:r>
              <a:rPr lang="en-US" b="1" u="sng" dirty="0"/>
              <a:t>S1900C</a:t>
            </a:r>
            <a:r>
              <a:rPr lang="en-US" dirty="0"/>
              <a:t> (</a:t>
            </a:r>
            <a:r>
              <a:rPr lang="en-US" dirty="0" err="1"/>
              <a:t>talazoparib</a:t>
            </a:r>
            <a:r>
              <a:rPr lang="en-US" dirty="0"/>
              <a:t> + </a:t>
            </a:r>
            <a:r>
              <a:rPr lang="en-US" dirty="0" err="1"/>
              <a:t>avelumab</a:t>
            </a:r>
            <a:r>
              <a:rPr lang="en-US" dirty="0"/>
              <a:t>)</a:t>
            </a:r>
          </a:p>
          <a:p>
            <a:pPr>
              <a:buFont typeface="Arial" panose="020B0604020202020204" pitchFamily="34" charset="0"/>
              <a:buChar char="•"/>
            </a:pPr>
            <a:r>
              <a:rPr lang="en-US" dirty="0"/>
              <a:t>Biomarker-Driven, non-squamous</a:t>
            </a:r>
          </a:p>
          <a:p>
            <a:pPr>
              <a:buFont typeface="Arial" panose="020B0604020202020204" pitchFamily="34" charset="0"/>
              <a:buChar char="•"/>
            </a:pPr>
            <a:r>
              <a:rPr lang="en-US" dirty="0"/>
              <a:t>STK11/LKB1 mutated tumors</a:t>
            </a:r>
          </a:p>
          <a:p>
            <a:pPr>
              <a:buFont typeface="Arial" panose="020B0604020202020204" pitchFamily="34" charset="0"/>
              <a:buChar char="•"/>
            </a:pPr>
            <a:r>
              <a:rPr lang="en-US" dirty="0"/>
              <a:t>Anticipated Q4 2019</a:t>
            </a:r>
          </a:p>
          <a:p>
            <a:pPr marL="0" indent="0">
              <a:buNone/>
            </a:pPr>
            <a:r>
              <a:rPr lang="en-US" b="1" u="sng" dirty="0"/>
              <a:t>S1900D</a:t>
            </a:r>
            <a:r>
              <a:rPr lang="en-US" dirty="0"/>
              <a:t> (TAK-228 + docetaxel v SOC)</a:t>
            </a:r>
          </a:p>
          <a:p>
            <a:pPr>
              <a:buFont typeface="Arial" panose="020B0604020202020204" pitchFamily="34" charset="0"/>
              <a:buChar char="•"/>
            </a:pPr>
            <a:r>
              <a:rPr lang="en-US" dirty="0"/>
              <a:t>Biomarker-Driven, squamous</a:t>
            </a:r>
          </a:p>
          <a:p>
            <a:pPr>
              <a:buFont typeface="Arial" panose="020B0604020202020204" pitchFamily="34" charset="0"/>
              <a:buChar char="•"/>
            </a:pPr>
            <a:r>
              <a:rPr lang="en-US" dirty="0"/>
              <a:t>NFE2L2 or KEAP1 positive</a:t>
            </a:r>
          </a:p>
          <a:p>
            <a:pPr>
              <a:buFont typeface="Arial" panose="020B0604020202020204" pitchFamily="34" charset="0"/>
              <a:buChar char="•"/>
            </a:pPr>
            <a:r>
              <a:rPr lang="en-US" dirty="0"/>
              <a:t>Anticipated Q4 2019</a:t>
            </a:r>
          </a:p>
          <a:p>
            <a:endParaRPr lang="en-US" dirty="0"/>
          </a:p>
          <a:p>
            <a:endParaRPr lang="en-US" dirty="0"/>
          </a:p>
        </p:txBody>
      </p:sp>
      <p:sp>
        <p:nvSpPr>
          <p:cNvPr id="4" name="Slide Number Placeholder 3">
            <a:extLst>
              <a:ext uri="{FF2B5EF4-FFF2-40B4-BE49-F238E27FC236}">
                <a16:creationId xmlns:a16="http://schemas.microsoft.com/office/drawing/2014/main" id="{D048EA90-C708-45ED-8F07-B05D550B08A4}"/>
              </a:ext>
            </a:extLst>
          </p:cNvPr>
          <p:cNvSpPr>
            <a:spLocks noGrp="1"/>
          </p:cNvSpPr>
          <p:nvPr>
            <p:ph type="sldNum" sz="quarter" idx="12"/>
          </p:nvPr>
        </p:nvSpPr>
        <p:spPr/>
        <p:txBody>
          <a:bodyPr/>
          <a:lstStyle/>
          <a:p>
            <a:r>
              <a:rPr lang="en-US"/>
              <a:t>Slide </a:t>
            </a:r>
            <a:fld id="{4FAB73BC-B049-4115-A692-8D63A059BFB8}" type="slidenum">
              <a:rPr lang="en-US" smtClean="0"/>
              <a:pPr/>
              <a:t>7</a:t>
            </a:fld>
            <a:endParaRPr lang="en-US" dirty="0"/>
          </a:p>
        </p:txBody>
      </p:sp>
    </p:spTree>
    <p:extLst>
      <p:ext uri="{BB962C8B-B14F-4D97-AF65-F5344CB8AC3E}">
        <p14:creationId xmlns:p14="http://schemas.microsoft.com/office/powerpoint/2010/main" val="56547108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928247-7F9B-4634-9CD2-B008EF9BD09F}"/>
              </a:ext>
            </a:extLst>
          </p:cNvPr>
          <p:cNvSpPr>
            <a:spLocks noGrp="1"/>
          </p:cNvSpPr>
          <p:nvPr>
            <p:ph type="title"/>
          </p:nvPr>
        </p:nvSpPr>
        <p:spPr/>
        <p:txBody>
          <a:bodyPr/>
          <a:lstStyle/>
          <a:p>
            <a:r>
              <a:rPr lang="en-US" dirty="0"/>
              <a:t>Contact Us</a:t>
            </a:r>
          </a:p>
        </p:txBody>
      </p:sp>
      <p:sp>
        <p:nvSpPr>
          <p:cNvPr id="3" name="Content Placeholder 2">
            <a:extLst>
              <a:ext uri="{FF2B5EF4-FFF2-40B4-BE49-F238E27FC236}">
                <a16:creationId xmlns:a16="http://schemas.microsoft.com/office/drawing/2014/main" id="{E530AFF1-7FA2-44BF-8FC4-D832B120DD65}"/>
              </a:ext>
            </a:extLst>
          </p:cNvPr>
          <p:cNvSpPr>
            <a:spLocks noGrp="1"/>
          </p:cNvSpPr>
          <p:nvPr>
            <p:ph sz="half" idx="1"/>
          </p:nvPr>
        </p:nvSpPr>
        <p:spPr/>
        <p:txBody>
          <a:bodyPr>
            <a:normAutofit fontScale="92500" lnSpcReduction="20000"/>
          </a:bodyPr>
          <a:lstStyle/>
          <a:p>
            <a:pPr marL="0" indent="0">
              <a:buNone/>
            </a:pPr>
            <a:r>
              <a:rPr lang="en-US" sz="3100" dirty="0"/>
              <a:t>Site Coordinators Committee</a:t>
            </a:r>
          </a:p>
          <a:p>
            <a:pPr marL="0" lvl="1" indent="0">
              <a:lnSpc>
                <a:spcPct val="100000"/>
              </a:lnSpc>
              <a:spcBef>
                <a:spcPts val="1200"/>
              </a:spcBef>
              <a:spcAft>
                <a:spcPts val="200"/>
              </a:spcAft>
              <a:buSzPct val="100000"/>
              <a:buNone/>
            </a:pPr>
            <a:r>
              <a:rPr lang="en-US" sz="2600" dirty="0">
                <a:solidFill>
                  <a:srgbClr val="0070C0"/>
                </a:solidFill>
                <a:hlinkClick r:id="rId3">
                  <a:extLst>
                    <a:ext uri="{A12FA001-AC4F-418D-AE19-62706E023703}">
                      <ahyp:hlinkClr xmlns:ahyp="http://schemas.microsoft.com/office/drawing/2018/hyperlinkcolor" val="tx"/>
                    </a:ext>
                  </a:extLst>
                </a:hlinkClick>
              </a:rPr>
              <a:t>LUNGMAPSCC@crab.org</a:t>
            </a:r>
            <a:r>
              <a:rPr lang="en-US" sz="2600" dirty="0">
                <a:solidFill>
                  <a:srgbClr val="0070C0"/>
                </a:solidFill>
              </a:rPr>
              <a:t> </a:t>
            </a:r>
          </a:p>
          <a:p>
            <a:pPr marL="0" indent="0">
              <a:buNone/>
            </a:pPr>
            <a:r>
              <a:rPr lang="en-US" sz="3100" dirty="0"/>
              <a:t>Protocol &amp; Regulatory Questions</a:t>
            </a:r>
          </a:p>
          <a:p>
            <a:pPr marL="0" indent="0">
              <a:buNone/>
            </a:pPr>
            <a:r>
              <a:rPr lang="en-US" sz="2600" dirty="0">
                <a:solidFill>
                  <a:srgbClr val="0070C0"/>
                </a:solidFill>
                <a:hlinkClick r:id="rId4">
                  <a:extLst>
                    <a:ext uri="{A12FA001-AC4F-418D-AE19-62706E023703}">
                      <ahyp:hlinkClr xmlns:ahyp="http://schemas.microsoft.com/office/drawing/2018/hyperlinkcolor" val="tx"/>
                    </a:ext>
                  </a:extLst>
                </a:hlinkClick>
              </a:rPr>
              <a:t>srice@swog.org</a:t>
            </a:r>
            <a:r>
              <a:rPr lang="en-US" sz="2600" dirty="0">
                <a:solidFill>
                  <a:srgbClr val="0070C0"/>
                </a:solidFill>
              </a:rPr>
              <a:t> </a:t>
            </a:r>
            <a:r>
              <a:rPr lang="en-US" sz="2600" dirty="0"/>
              <a:t>or</a:t>
            </a:r>
          </a:p>
          <a:p>
            <a:pPr marL="0" lvl="1" indent="0">
              <a:spcBef>
                <a:spcPts val="1200"/>
              </a:spcBef>
              <a:spcAft>
                <a:spcPts val="200"/>
              </a:spcAft>
              <a:buSzPct val="100000"/>
              <a:buNone/>
            </a:pPr>
            <a:r>
              <a:rPr lang="en-US" sz="2600" dirty="0">
                <a:solidFill>
                  <a:srgbClr val="0070C0"/>
                </a:solidFill>
                <a:hlinkClick r:id="rId5">
                  <a:extLst>
                    <a:ext uri="{A12FA001-AC4F-418D-AE19-62706E023703}">
                      <ahyp:hlinkClr xmlns:ahyp="http://schemas.microsoft.com/office/drawing/2018/hyperlinkcolor" val="tx"/>
                    </a:ext>
                  </a:extLst>
                </a:hlinkClick>
              </a:rPr>
              <a:t>mnorman@swog.org</a:t>
            </a:r>
            <a:r>
              <a:rPr lang="en-US" sz="2600" dirty="0">
                <a:solidFill>
                  <a:srgbClr val="0070C0"/>
                </a:solidFill>
              </a:rPr>
              <a:t> </a:t>
            </a:r>
          </a:p>
          <a:p>
            <a:pPr marL="0" lvl="1" indent="0">
              <a:lnSpc>
                <a:spcPct val="100000"/>
              </a:lnSpc>
              <a:spcBef>
                <a:spcPts val="1200"/>
              </a:spcBef>
              <a:spcAft>
                <a:spcPts val="200"/>
              </a:spcAft>
              <a:buSzPct val="100000"/>
              <a:buNone/>
            </a:pPr>
            <a:r>
              <a:rPr lang="en-US" sz="3100" dirty="0"/>
              <a:t>Eligibility &amp; Data Submission Questions</a:t>
            </a:r>
          </a:p>
          <a:p>
            <a:pPr marL="0" lvl="1" indent="0">
              <a:spcBef>
                <a:spcPts val="1200"/>
              </a:spcBef>
              <a:spcAft>
                <a:spcPts val="200"/>
              </a:spcAft>
              <a:buSzPct val="100000"/>
              <a:buNone/>
            </a:pPr>
            <a:r>
              <a:rPr lang="en-US" sz="2600" dirty="0">
                <a:solidFill>
                  <a:srgbClr val="0070C0"/>
                </a:solidFill>
                <a:hlinkClick r:id="rId6">
                  <a:extLst>
                    <a:ext uri="{A12FA001-AC4F-418D-AE19-62706E023703}">
                      <ahyp:hlinkClr xmlns:ahyp="http://schemas.microsoft.com/office/drawing/2018/hyperlinkcolor" val="tx"/>
                    </a:ext>
                  </a:extLst>
                </a:hlinkClick>
              </a:rPr>
              <a:t>LUNGMAPQuestion@crab.org</a:t>
            </a:r>
            <a:endParaRPr lang="en-US" sz="2600" dirty="0">
              <a:solidFill>
                <a:srgbClr val="0070C0"/>
              </a:solidFill>
            </a:endParaRPr>
          </a:p>
          <a:p>
            <a:pPr marL="182880" lvl="2" indent="0">
              <a:spcBef>
                <a:spcPts val="1200"/>
              </a:spcBef>
              <a:spcAft>
                <a:spcPts val="200"/>
              </a:spcAft>
              <a:buSzPct val="100000"/>
              <a:buNone/>
            </a:pPr>
            <a:endParaRPr lang="en-US" sz="2400" dirty="0"/>
          </a:p>
          <a:p>
            <a:pPr lvl="1"/>
            <a:endParaRPr lang="en-US" sz="2400" dirty="0">
              <a:solidFill>
                <a:srgbClr val="000066"/>
              </a:solidFill>
            </a:endParaRPr>
          </a:p>
        </p:txBody>
      </p:sp>
      <p:sp>
        <p:nvSpPr>
          <p:cNvPr id="7" name="Content Placeholder 6">
            <a:extLst>
              <a:ext uri="{FF2B5EF4-FFF2-40B4-BE49-F238E27FC236}">
                <a16:creationId xmlns:a16="http://schemas.microsoft.com/office/drawing/2014/main" id="{44DB7298-62EA-400C-A6BE-99FF9488E7E9}"/>
              </a:ext>
            </a:extLst>
          </p:cNvPr>
          <p:cNvSpPr>
            <a:spLocks noGrp="1"/>
          </p:cNvSpPr>
          <p:nvPr>
            <p:ph sz="half" idx="2"/>
          </p:nvPr>
        </p:nvSpPr>
        <p:spPr/>
        <p:txBody>
          <a:bodyPr>
            <a:normAutofit fontScale="92500" lnSpcReduction="20000"/>
          </a:bodyPr>
          <a:lstStyle/>
          <a:p>
            <a:pPr marL="0" lvl="1" indent="0">
              <a:spcBef>
                <a:spcPts val="1200"/>
              </a:spcBef>
              <a:spcAft>
                <a:spcPts val="200"/>
              </a:spcAft>
              <a:buSzPct val="100000"/>
              <a:buNone/>
            </a:pPr>
            <a:r>
              <a:rPr lang="en-US" sz="3100" dirty="0"/>
              <a:t>General Medical Questions</a:t>
            </a:r>
          </a:p>
          <a:p>
            <a:pPr marL="0" lvl="1" indent="0">
              <a:lnSpc>
                <a:spcPct val="100000"/>
              </a:lnSpc>
              <a:spcBef>
                <a:spcPts val="1200"/>
              </a:spcBef>
              <a:spcAft>
                <a:spcPts val="200"/>
              </a:spcAft>
              <a:buSzPct val="100000"/>
              <a:buNone/>
            </a:pPr>
            <a:r>
              <a:rPr lang="en-US" sz="2600" dirty="0">
                <a:solidFill>
                  <a:srgbClr val="0070C0"/>
                </a:solidFill>
                <a:hlinkClick r:id="rId7">
                  <a:extLst>
                    <a:ext uri="{A12FA001-AC4F-418D-AE19-62706E023703}">
                      <ahyp:hlinkClr xmlns:ahyp="http://schemas.microsoft.com/office/drawing/2018/hyperlinkcolor" val="tx"/>
                    </a:ext>
                  </a:extLst>
                </a:hlinkClick>
              </a:rPr>
              <a:t>LUNGMAP@swog.org</a:t>
            </a:r>
            <a:endParaRPr lang="en-US" sz="2600" dirty="0">
              <a:solidFill>
                <a:srgbClr val="0070C0"/>
              </a:solidFill>
            </a:endParaRPr>
          </a:p>
          <a:p>
            <a:pPr marL="0" lvl="1" indent="0">
              <a:spcBef>
                <a:spcPts val="1200"/>
              </a:spcBef>
              <a:spcAft>
                <a:spcPts val="200"/>
              </a:spcAft>
              <a:buSzPct val="100000"/>
              <a:buNone/>
            </a:pPr>
            <a:r>
              <a:rPr lang="en-US" sz="3100" dirty="0"/>
              <a:t>S1900A Medical Questions</a:t>
            </a:r>
          </a:p>
          <a:p>
            <a:pPr marL="0" lvl="1" indent="0">
              <a:lnSpc>
                <a:spcPct val="100000"/>
              </a:lnSpc>
              <a:spcBef>
                <a:spcPts val="1200"/>
              </a:spcBef>
              <a:spcAft>
                <a:spcPts val="200"/>
              </a:spcAft>
              <a:buSzPct val="100000"/>
              <a:buNone/>
            </a:pPr>
            <a:r>
              <a:rPr lang="en-US" sz="2600" dirty="0">
                <a:solidFill>
                  <a:srgbClr val="0070C0"/>
                </a:solidFill>
                <a:hlinkClick r:id="rId8">
                  <a:extLst>
                    <a:ext uri="{A12FA001-AC4F-418D-AE19-62706E023703}">
                      <ahyp:hlinkClr xmlns:ahyp="http://schemas.microsoft.com/office/drawing/2018/hyperlinkcolor" val="tx"/>
                    </a:ext>
                  </a:extLst>
                </a:hlinkClick>
              </a:rPr>
              <a:t>S1900AMedicalQuery@swog.org</a:t>
            </a:r>
            <a:r>
              <a:rPr lang="en-US" sz="2600" dirty="0">
                <a:solidFill>
                  <a:srgbClr val="0070C0"/>
                </a:solidFill>
              </a:rPr>
              <a:t> </a:t>
            </a:r>
          </a:p>
          <a:p>
            <a:pPr marL="0" lvl="1" indent="0">
              <a:spcBef>
                <a:spcPts val="1200"/>
              </a:spcBef>
              <a:spcAft>
                <a:spcPts val="200"/>
              </a:spcAft>
              <a:buSzPct val="100000"/>
              <a:buNone/>
            </a:pPr>
            <a:r>
              <a:rPr lang="en-US" sz="3100" dirty="0"/>
              <a:t>S1800A Medical Questions</a:t>
            </a:r>
          </a:p>
          <a:p>
            <a:pPr marL="0" lvl="1" indent="0">
              <a:lnSpc>
                <a:spcPct val="100000"/>
              </a:lnSpc>
              <a:spcBef>
                <a:spcPts val="1200"/>
              </a:spcBef>
              <a:spcAft>
                <a:spcPts val="200"/>
              </a:spcAft>
              <a:buSzPct val="100000"/>
              <a:buNone/>
            </a:pPr>
            <a:r>
              <a:rPr lang="en-US" sz="2600" dirty="0">
                <a:solidFill>
                  <a:srgbClr val="0070C0"/>
                </a:solidFill>
                <a:hlinkClick r:id="rId9">
                  <a:extLst>
                    <a:ext uri="{A12FA001-AC4F-418D-AE19-62706E023703}">
                      <ahyp:hlinkClr xmlns:ahyp="http://schemas.microsoft.com/office/drawing/2018/hyperlinkcolor" val="tx"/>
                    </a:ext>
                  </a:extLst>
                </a:hlinkClick>
              </a:rPr>
              <a:t>S1800AMedicalQuery@swog.org</a:t>
            </a:r>
            <a:r>
              <a:rPr lang="en-US" sz="2600" dirty="0">
                <a:solidFill>
                  <a:srgbClr val="0070C0"/>
                </a:solidFill>
              </a:rPr>
              <a:t> </a:t>
            </a:r>
          </a:p>
          <a:p>
            <a:pPr marL="0" lvl="1" indent="0">
              <a:spcBef>
                <a:spcPts val="1200"/>
              </a:spcBef>
              <a:spcAft>
                <a:spcPts val="200"/>
              </a:spcAft>
              <a:buSzPct val="100000"/>
              <a:buNone/>
            </a:pPr>
            <a:r>
              <a:rPr lang="en-US" sz="3100" dirty="0"/>
              <a:t>Funding Questions</a:t>
            </a:r>
          </a:p>
          <a:p>
            <a:pPr marL="0" lvl="1" indent="0">
              <a:lnSpc>
                <a:spcPct val="100000"/>
              </a:lnSpc>
              <a:spcBef>
                <a:spcPts val="1200"/>
              </a:spcBef>
              <a:spcAft>
                <a:spcPts val="200"/>
              </a:spcAft>
              <a:buSzPct val="100000"/>
              <a:buNone/>
            </a:pPr>
            <a:r>
              <a:rPr lang="en-US" sz="2600" dirty="0">
                <a:solidFill>
                  <a:srgbClr val="0070C0"/>
                </a:solidFill>
                <a:hlinkClick r:id="rId10">
                  <a:extLst>
                    <a:ext uri="{A12FA001-AC4F-418D-AE19-62706E023703}">
                      <ahyp:hlinkClr xmlns:ahyp="http://schemas.microsoft.com/office/drawing/2018/hyperlinkcolor" val="tx"/>
                    </a:ext>
                  </a:extLst>
                </a:hlinkClick>
              </a:rPr>
              <a:t>Funding@swog.org</a:t>
            </a:r>
            <a:endParaRPr lang="en-US" sz="2600" dirty="0">
              <a:solidFill>
                <a:srgbClr val="0070C0"/>
              </a:solidFill>
            </a:endParaRPr>
          </a:p>
          <a:p>
            <a:endParaRPr lang="en-US" dirty="0"/>
          </a:p>
        </p:txBody>
      </p:sp>
      <p:sp>
        <p:nvSpPr>
          <p:cNvPr id="4" name="Slide Number Placeholder 3">
            <a:extLst>
              <a:ext uri="{FF2B5EF4-FFF2-40B4-BE49-F238E27FC236}">
                <a16:creationId xmlns:a16="http://schemas.microsoft.com/office/drawing/2014/main" id="{676CD3D8-CFCE-476F-B986-B445BA37FF44}"/>
              </a:ext>
            </a:extLst>
          </p:cNvPr>
          <p:cNvSpPr>
            <a:spLocks noGrp="1"/>
          </p:cNvSpPr>
          <p:nvPr>
            <p:ph type="sldNum" sz="quarter" idx="12"/>
          </p:nvPr>
        </p:nvSpPr>
        <p:spPr/>
        <p:txBody>
          <a:bodyPr/>
          <a:lstStyle/>
          <a:p>
            <a:r>
              <a:rPr lang="en-US" dirty="0"/>
              <a:t>Slide </a:t>
            </a:r>
            <a:fld id="{629637A9-119A-49DA-BD12-AAC58B377D80}" type="slidenum">
              <a:rPr lang="en-US" smtClean="0"/>
              <a:pPr/>
              <a:t>70</a:t>
            </a:fld>
            <a:endParaRPr lang="en-US" dirty="0"/>
          </a:p>
        </p:txBody>
      </p:sp>
      <p:pic>
        <p:nvPicPr>
          <p:cNvPr id="8" name="Picture 7">
            <a:extLst>
              <a:ext uri="{FF2B5EF4-FFF2-40B4-BE49-F238E27FC236}">
                <a16:creationId xmlns:a16="http://schemas.microsoft.com/office/drawing/2014/main" id="{3B6A0E38-09FF-4A3F-B298-61F9AD8DC54D}"/>
              </a:ext>
            </a:extLst>
          </p:cNvPr>
          <p:cNvPicPr>
            <a:picLocks noChangeAspect="1"/>
          </p:cNvPicPr>
          <p:nvPr/>
        </p:nvPicPr>
        <p:blipFill rotWithShape="1">
          <a:blip r:embed="rId11">
            <a:clrChange>
              <a:clrFrom>
                <a:srgbClr val="FEFEFE"/>
              </a:clrFrom>
              <a:clrTo>
                <a:srgbClr val="FEFEFE">
                  <a:alpha val="0"/>
                </a:srgbClr>
              </a:clrTo>
            </a:clrChange>
          </a:blip>
          <a:srcRect l="23100" t="36717" r="66690" b="21807"/>
          <a:stretch/>
        </p:blipFill>
        <p:spPr>
          <a:xfrm>
            <a:off x="9816369" y="4506624"/>
            <a:ext cx="1843538" cy="1721366"/>
          </a:xfrm>
          <a:prstGeom prst="rect">
            <a:avLst/>
          </a:prstGeom>
        </p:spPr>
      </p:pic>
    </p:spTree>
    <p:extLst>
      <p:ext uri="{BB962C8B-B14F-4D97-AF65-F5344CB8AC3E}">
        <p14:creationId xmlns:p14="http://schemas.microsoft.com/office/powerpoint/2010/main" val="2275942609"/>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75A3583-5200-4B74-8DD4-E01232B0C2B7}"/>
              </a:ext>
            </a:extLst>
          </p:cNvPr>
          <p:cNvSpPr>
            <a:spLocks noGrp="1"/>
          </p:cNvSpPr>
          <p:nvPr>
            <p:ph type="title"/>
          </p:nvPr>
        </p:nvSpPr>
        <p:spPr/>
        <p:txBody>
          <a:bodyPr/>
          <a:lstStyle/>
          <a:p>
            <a:r>
              <a:rPr lang="en-US" dirty="0"/>
              <a:t>Acknowledgements</a:t>
            </a:r>
          </a:p>
        </p:txBody>
      </p:sp>
      <p:sp>
        <p:nvSpPr>
          <p:cNvPr id="6" name="Text Placeholder 5">
            <a:extLst>
              <a:ext uri="{FF2B5EF4-FFF2-40B4-BE49-F238E27FC236}">
                <a16:creationId xmlns:a16="http://schemas.microsoft.com/office/drawing/2014/main" id="{FC06BFCE-BFCA-4865-9B6C-6850136B605A}"/>
              </a:ext>
            </a:extLst>
          </p:cNvPr>
          <p:cNvSpPr>
            <a:spLocks noGrp="1"/>
          </p:cNvSpPr>
          <p:nvPr>
            <p:ph type="body" idx="1"/>
          </p:nvPr>
        </p:nvSpPr>
        <p:spPr>
          <a:xfrm>
            <a:off x="666356" y="1846052"/>
            <a:ext cx="10489324" cy="736282"/>
          </a:xfrm>
        </p:spPr>
        <p:txBody>
          <a:bodyPr>
            <a:normAutofit/>
          </a:bodyPr>
          <a:lstStyle/>
          <a:p>
            <a:pPr algn="ctr"/>
            <a:r>
              <a:rPr lang="en-US" sz="3200" b="1" cap="none" dirty="0">
                <a:solidFill>
                  <a:schemeClr val="tx1">
                    <a:lumMod val="75000"/>
                    <a:lumOff val="25000"/>
                  </a:schemeClr>
                </a:solidFill>
                <a:latin typeface="Bradley Hand ITC" panose="03070402050302030203" pitchFamily="66" charset="0"/>
              </a:rPr>
              <a:t>Thank you for supporting the Lung-MAP Trial! </a:t>
            </a:r>
          </a:p>
          <a:p>
            <a:endParaRPr lang="en-US" dirty="0"/>
          </a:p>
        </p:txBody>
      </p:sp>
      <p:sp>
        <p:nvSpPr>
          <p:cNvPr id="7" name="Content Placeholder 6">
            <a:extLst>
              <a:ext uri="{FF2B5EF4-FFF2-40B4-BE49-F238E27FC236}">
                <a16:creationId xmlns:a16="http://schemas.microsoft.com/office/drawing/2014/main" id="{5E53C1C7-D91C-42EA-85F2-EDB6C4A48298}"/>
              </a:ext>
            </a:extLst>
          </p:cNvPr>
          <p:cNvSpPr>
            <a:spLocks noGrp="1"/>
          </p:cNvSpPr>
          <p:nvPr>
            <p:ph sz="half" idx="2"/>
          </p:nvPr>
        </p:nvSpPr>
        <p:spPr/>
        <p:txBody>
          <a:bodyPr>
            <a:normAutofit fontScale="92500" lnSpcReduction="10000"/>
          </a:bodyPr>
          <a:lstStyle/>
          <a:p>
            <a:pPr marL="0" indent="0">
              <a:buNone/>
            </a:pPr>
            <a:r>
              <a:rPr lang="en-US" b="1" dirty="0">
                <a:solidFill>
                  <a:srgbClr val="0070C0"/>
                </a:solidFill>
              </a:rPr>
              <a:t>Patients and Sites</a:t>
            </a:r>
          </a:p>
          <a:p>
            <a:pPr marL="0" indent="0">
              <a:buNone/>
            </a:pPr>
            <a:r>
              <a:rPr lang="en-US" b="1" dirty="0">
                <a:solidFill>
                  <a:srgbClr val="0070C0"/>
                </a:solidFill>
              </a:rPr>
              <a:t>Lung-MAP Site Coordinators Committee</a:t>
            </a:r>
          </a:p>
          <a:p>
            <a:pPr marL="0" indent="0">
              <a:buNone/>
            </a:pPr>
            <a:r>
              <a:rPr lang="en-US" b="1" dirty="0">
                <a:solidFill>
                  <a:srgbClr val="0070C0"/>
                </a:solidFill>
              </a:rPr>
              <a:t>Patient Advocate</a:t>
            </a:r>
          </a:p>
          <a:p>
            <a:pPr marL="0" indent="0">
              <a:buNone/>
            </a:pPr>
            <a:r>
              <a:rPr lang="en-US" b="1" dirty="0">
                <a:solidFill>
                  <a:srgbClr val="0070C0"/>
                </a:solidFill>
              </a:rPr>
              <a:t>Accrual Enhancement Committee</a:t>
            </a:r>
          </a:p>
          <a:p>
            <a:pPr marL="0" indent="0">
              <a:buNone/>
            </a:pPr>
            <a:r>
              <a:rPr lang="en-US" b="1" dirty="0">
                <a:solidFill>
                  <a:srgbClr val="0070C0"/>
                </a:solidFill>
              </a:rPr>
              <a:t>Trial Oversight Committee</a:t>
            </a:r>
          </a:p>
          <a:p>
            <a:pPr marL="0" indent="0">
              <a:buNone/>
            </a:pPr>
            <a:r>
              <a:rPr lang="en-US" b="1" dirty="0">
                <a:solidFill>
                  <a:srgbClr val="0070C0"/>
                </a:solidFill>
              </a:rPr>
              <a:t>Study Chairs</a:t>
            </a:r>
          </a:p>
          <a:p>
            <a:pPr marL="0" indent="0">
              <a:buNone/>
            </a:pPr>
            <a:r>
              <a:rPr lang="en-US" b="1" dirty="0">
                <a:solidFill>
                  <a:srgbClr val="0070C0"/>
                </a:solidFill>
              </a:rPr>
              <a:t>Statistical Team</a:t>
            </a:r>
          </a:p>
          <a:p>
            <a:pPr marL="0" indent="0">
              <a:buNone/>
            </a:pPr>
            <a:r>
              <a:rPr lang="en-US" b="1" dirty="0">
                <a:solidFill>
                  <a:srgbClr val="0070C0"/>
                </a:solidFill>
              </a:rPr>
              <a:t>Pharmaceutical Collaborators</a:t>
            </a:r>
          </a:p>
        </p:txBody>
      </p:sp>
      <p:sp>
        <p:nvSpPr>
          <p:cNvPr id="9" name="Content Placeholder 8">
            <a:extLst>
              <a:ext uri="{FF2B5EF4-FFF2-40B4-BE49-F238E27FC236}">
                <a16:creationId xmlns:a16="http://schemas.microsoft.com/office/drawing/2014/main" id="{CBC9C7A1-3E2B-409F-9A9A-33DE3EF3BCD7}"/>
              </a:ext>
            </a:extLst>
          </p:cNvPr>
          <p:cNvSpPr>
            <a:spLocks noGrp="1"/>
          </p:cNvSpPr>
          <p:nvPr>
            <p:ph sz="quarter" idx="4"/>
          </p:nvPr>
        </p:nvSpPr>
        <p:spPr/>
        <p:txBody>
          <a:bodyPr>
            <a:normAutofit fontScale="92500" lnSpcReduction="10000"/>
          </a:bodyPr>
          <a:lstStyle/>
          <a:p>
            <a:pPr marL="0" indent="0">
              <a:buNone/>
            </a:pPr>
            <a:r>
              <a:rPr lang="en-US" b="1" dirty="0">
                <a:solidFill>
                  <a:srgbClr val="0070C0"/>
                </a:solidFill>
              </a:rPr>
              <a:t>Data Coordinators &amp; Protocol Coordinators</a:t>
            </a:r>
          </a:p>
          <a:p>
            <a:pPr marL="0" indent="0">
              <a:buNone/>
            </a:pPr>
            <a:r>
              <a:rPr lang="en-US" b="1" dirty="0">
                <a:solidFill>
                  <a:srgbClr val="0070C0"/>
                </a:solidFill>
              </a:rPr>
              <a:t>Applications Development Team</a:t>
            </a:r>
          </a:p>
          <a:p>
            <a:pPr marL="0" indent="0">
              <a:buNone/>
            </a:pPr>
            <a:r>
              <a:rPr lang="en-US" b="1" dirty="0">
                <a:solidFill>
                  <a:srgbClr val="0070C0"/>
                </a:solidFill>
              </a:rPr>
              <a:t>Quality Assurance Team</a:t>
            </a:r>
          </a:p>
          <a:p>
            <a:pPr marL="0" indent="0">
              <a:buNone/>
            </a:pPr>
            <a:r>
              <a:rPr lang="en-US" b="1" dirty="0">
                <a:solidFill>
                  <a:srgbClr val="0070C0"/>
                </a:solidFill>
              </a:rPr>
              <a:t>Funding &amp; Contracts Team</a:t>
            </a:r>
          </a:p>
          <a:p>
            <a:pPr marL="0" indent="0">
              <a:buNone/>
            </a:pPr>
            <a:r>
              <a:rPr lang="en-US" b="1" dirty="0">
                <a:solidFill>
                  <a:srgbClr val="0070C0"/>
                </a:solidFill>
              </a:rPr>
              <a:t>NCI, CTEP, CIRB, CTSU</a:t>
            </a:r>
          </a:p>
          <a:p>
            <a:pPr marL="0" indent="0">
              <a:buNone/>
            </a:pPr>
            <a:r>
              <a:rPr lang="en-US" b="1" dirty="0">
                <a:solidFill>
                  <a:srgbClr val="0070C0"/>
                </a:solidFill>
              </a:rPr>
              <a:t>Foundation for the National Institutes of Health</a:t>
            </a:r>
          </a:p>
          <a:p>
            <a:pPr marL="0" indent="0">
              <a:buNone/>
            </a:pPr>
            <a:r>
              <a:rPr lang="en-US" b="1" dirty="0">
                <a:solidFill>
                  <a:srgbClr val="0070C0"/>
                </a:solidFill>
              </a:rPr>
              <a:t>Friends of Cancer Research</a:t>
            </a:r>
          </a:p>
          <a:p>
            <a:pPr marL="0" indent="0">
              <a:buNone/>
            </a:pPr>
            <a:r>
              <a:rPr lang="en-US" b="1" dirty="0">
                <a:solidFill>
                  <a:srgbClr val="0070C0"/>
                </a:solidFill>
              </a:rPr>
              <a:t>CCS Associates Inc.</a:t>
            </a:r>
          </a:p>
        </p:txBody>
      </p:sp>
      <p:sp>
        <p:nvSpPr>
          <p:cNvPr id="4" name="Slide Number Placeholder 3">
            <a:extLst>
              <a:ext uri="{FF2B5EF4-FFF2-40B4-BE49-F238E27FC236}">
                <a16:creationId xmlns:a16="http://schemas.microsoft.com/office/drawing/2014/main" id="{B944DFF3-05D2-40FE-9A13-37057C909A2B}"/>
              </a:ext>
            </a:extLst>
          </p:cNvPr>
          <p:cNvSpPr>
            <a:spLocks noGrp="1"/>
          </p:cNvSpPr>
          <p:nvPr>
            <p:ph type="sldNum" sz="quarter" idx="12"/>
          </p:nvPr>
        </p:nvSpPr>
        <p:spPr/>
        <p:txBody>
          <a:bodyPr/>
          <a:lstStyle/>
          <a:p>
            <a:r>
              <a:rPr lang="en-US"/>
              <a:t>Slide </a:t>
            </a:r>
            <a:fld id="{4FAB73BC-B049-4115-A692-8D63A059BFB8}" type="slidenum">
              <a:rPr lang="en-US" smtClean="0"/>
              <a:pPr/>
              <a:t>71</a:t>
            </a:fld>
            <a:endParaRPr lang="en-US" dirty="0"/>
          </a:p>
        </p:txBody>
      </p:sp>
    </p:spTree>
    <p:extLst>
      <p:ext uri="{BB962C8B-B14F-4D97-AF65-F5344CB8AC3E}">
        <p14:creationId xmlns:p14="http://schemas.microsoft.com/office/powerpoint/2010/main" val="262434050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Summary &amp; Adjourn</a:t>
            </a:r>
          </a:p>
        </p:txBody>
      </p:sp>
      <p:sp>
        <p:nvSpPr>
          <p:cNvPr id="3" name="Content Placeholder 2"/>
          <p:cNvSpPr>
            <a:spLocks noGrp="1"/>
          </p:cNvSpPr>
          <p:nvPr>
            <p:ph idx="1"/>
          </p:nvPr>
        </p:nvSpPr>
        <p:spPr>
          <a:xfrm>
            <a:off x="609600" y="2361971"/>
            <a:ext cx="10546080" cy="2235059"/>
          </a:xfrm>
          <a:noFill/>
        </p:spPr>
        <p:txBody>
          <a:bodyPr/>
          <a:lstStyle/>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endParaRPr lang="en-US" b="1" dirty="0">
              <a:latin typeface="Calibri" pitchFamily="34" charset="0"/>
            </a:endParaRPr>
          </a:p>
          <a:p>
            <a:pPr marL="0" indent="0" algn="ctr">
              <a:buNone/>
            </a:pPr>
            <a:r>
              <a:rPr lang="en-US" sz="4400" b="1" dirty="0">
                <a:solidFill>
                  <a:srgbClr val="0070C0"/>
                </a:solidFill>
              </a:rPr>
              <a:t>Thank you joining us!</a:t>
            </a:r>
          </a:p>
        </p:txBody>
      </p:sp>
      <p:sp>
        <p:nvSpPr>
          <p:cNvPr id="4" name="Content Placeholder 2"/>
          <p:cNvSpPr txBox="1">
            <a:spLocks/>
          </p:cNvSpPr>
          <p:nvPr/>
        </p:nvSpPr>
        <p:spPr>
          <a:xfrm>
            <a:off x="609600" y="4778181"/>
            <a:ext cx="10546080" cy="1319302"/>
          </a:xfrm>
          <a:prstGeom prst="rect">
            <a:avLst/>
          </a:prstGeom>
        </p:spPr>
        <p:txBody>
          <a:bodyPr vert="horz" lIns="0" tIns="45720" rIns="0" bIns="45720" rtlCol="0">
            <a:normAutofit/>
          </a:bodyPr>
          <a:lstStyle>
            <a:lvl1pPr marL="225425" indent="-225425" algn="l" defTabSz="914400" rtl="0" eaLnBrk="1" latinLnBrk="0" hangingPunct="1">
              <a:lnSpc>
                <a:spcPct val="90000"/>
              </a:lnSpc>
              <a:spcBef>
                <a:spcPts val="1200"/>
              </a:spcBef>
              <a:spcAft>
                <a:spcPts val="200"/>
              </a:spcAft>
              <a:buClr>
                <a:schemeClr val="accent2">
                  <a:lumMod val="50000"/>
                </a:schemeClr>
              </a:buClr>
              <a:buSzPct val="100000"/>
              <a:buFont typeface="Courier New" panose="02070309020205020404" pitchFamily="49" charset="0"/>
              <a:buChar char="o"/>
              <a:defRPr sz="2000" kern="1200">
                <a:solidFill>
                  <a:schemeClr val="tx1">
                    <a:lumMod val="75000"/>
                    <a:lumOff val="25000"/>
                  </a:schemeClr>
                </a:solidFill>
                <a:latin typeface="+mn-lt"/>
                <a:ea typeface="+mn-ea"/>
                <a:cs typeface="+mn-cs"/>
              </a:defRPr>
            </a:lvl1pPr>
            <a:lvl2pPr marL="38404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800" kern="1200">
                <a:solidFill>
                  <a:schemeClr val="tx1">
                    <a:lumMod val="75000"/>
                    <a:lumOff val="25000"/>
                  </a:schemeClr>
                </a:solidFill>
                <a:latin typeface="+mn-lt"/>
                <a:ea typeface="+mn-ea"/>
                <a:cs typeface="+mn-cs"/>
              </a:defRPr>
            </a:lvl2pPr>
            <a:lvl3pPr marL="56692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3pPr>
            <a:lvl4pPr marL="74980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4pPr>
            <a:lvl5pPr marL="932688" indent="-182880" algn="l" defTabSz="914400" rtl="0" eaLnBrk="1" latinLnBrk="0" hangingPunct="1">
              <a:lnSpc>
                <a:spcPct val="90000"/>
              </a:lnSpc>
              <a:spcBef>
                <a:spcPts val="200"/>
              </a:spcBef>
              <a:spcAft>
                <a:spcPts val="400"/>
              </a:spcAft>
              <a:buClr>
                <a:schemeClr val="accent2">
                  <a:lumMod val="50000"/>
                </a:schemeClr>
              </a:buClr>
              <a:buFont typeface="Calibri" pitchFamily="34" charset="0"/>
              <a:buChar char="◦"/>
              <a:defRPr sz="1400" kern="1200">
                <a:solidFill>
                  <a:schemeClr val="tx1">
                    <a:lumMod val="75000"/>
                    <a:lumOff val="25000"/>
                  </a:schemeClr>
                </a:solidFill>
                <a:latin typeface="+mn-lt"/>
                <a:ea typeface="+mn-ea"/>
                <a:cs typeface="+mn-cs"/>
              </a:defRPr>
            </a:lvl5pPr>
            <a:lvl6pPr marL="11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6pPr>
            <a:lvl7pPr marL="13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7pPr>
            <a:lvl8pPr marL="15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8pPr>
            <a:lvl9pPr marL="1700000" indent="-228600" algn="l" defTabSz="914400" rtl="0" eaLnBrk="1" latinLnBrk="0" hangingPunct="1">
              <a:lnSpc>
                <a:spcPct val="90000"/>
              </a:lnSpc>
              <a:spcBef>
                <a:spcPts val="200"/>
              </a:spcBef>
              <a:spcAft>
                <a:spcPts val="400"/>
              </a:spcAft>
              <a:buClr>
                <a:schemeClr val="accent1"/>
              </a:buClr>
              <a:buFont typeface="Calibri" pitchFamily="34" charset="0"/>
              <a:buChar char="◦"/>
              <a:defRPr sz="1400" kern="1200">
                <a:solidFill>
                  <a:schemeClr val="tx1">
                    <a:lumMod val="75000"/>
                    <a:lumOff val="25000"/>
                  </a:schemeClr>
                </a:solidFill>
                <a:latin typeface="+mn-lt"/>
                <a:ea typeface="+mn-ea"/>
                <a:cs typeface="+mn-cs"/>
              </a:defRPr>
            </a:lvl9pPr>
          </a:lstStyle>
          <a:p>
            <a:pPr marL="0" indent="0" algn="ctr">
              <a:buNone/>
            </a:pPr>
            <a:r>
              <a:rPr lang="en-US" sz="2800" dirty="0"/>
              <a:t>The slides will be available on the SWOG &amp; CTSU websites</a:t>
            </a:r>
            <a:endParaRPr lang="en-US" sz="2800" dirty="0">
              <a:latin typeface="Verdana" panose="020B0604030504040204" pitchFamily="34" charset="0"/>
              <a:ea typeface="Verdana" panose="020B0604030504040204" pitchFamily="34" charset="0"/>
              <a:cs typeface="Verdana" panose="020B0604030504040204" pitchFamily="34" charset="0"/>
            </a:endParaRPr>
          </a:p>
        </p:txBody>
      </p:sp>
      <p:sp>
        <p:nvSpPr>
          <p:cNvPr id="8" name="Slide Number Placeholder 7">
            <a:extLst>
              <a:ext uri="{FF2B5EF4-FFF2-40B4-BE49-F238E27FC236}">
                <a16:creationId xmlns:a16="http://schemas.microsoft.com/office/drawing/2014/main" id="{3F3391F6-1563-481E-910A-86E5EDEE6E39}"/>
              </a:ext>
            </a:extLst>
          </p:cNvPr>
          <p:cNvSpPr>
            <a:spLocks noGrp="1"/>
          </p:cNvSpPr>
          <p:nvPr>
            <p:ph type="sldNum" sz="quarter" idx="12"/>
          </p:nvPr>
        </p:nvSpPr>
        <p:spPr/>
        <p:txBody>
          <a:bodyPr/>
          <a:lstStyle/>
          <a:p>
            <a:r>
              <a:rPr lang="en-US" dirty="0"/>
              <a:t>Slide </a:t>
            </a:r>
            <a:fld id="{629637A9-119A-49DA-BD12-AAC58B377D80}" type="slidenum">
              <a:rPr lang="en-US" smtClean="0"/>
              <a:pPr/>
              <a:t>72</a:t>
            </a:fld>
            <a:endParaRPr lang="en-US" dirty="0"/>
          </a:p>
        </p:txBody>
      </p:sp>
      <p:pic>
        <p:nvPicPr>
          <p:cNvPr id="9" name="Picture 8">
            <a:extLst>
              <a:ext uri="{FF2B5EF4-FFF2-40B4-BE49-F238E27FC236}">
                <a16:creationId xmlns:a16="http://schemas.microsoft.com/office/drawing/2014/main" id="{3111EE93-254D-4F86-A53E-32AFFAB1CCA6}"/>
              </a:ext>
            </a:extLst>
          </p:cNvPr>
          <p:cNvPicPr/>
          <p:nvPr/>
        </p:nvPicPr>
        <p:blipFill>
          <a:blip r:embed="rId3" cstate="print">
            <a:extLst>
              <a:ext uri="{28A0092B-C50C-407E-A947-70E740481C1C}">
                <a14:useLocalDpi xmlns:a14="http://schemas.microsoft.com/office/drawing/2010/main" val="0"/>
              </a:ext>
            </a:extLst>
          </a:blip>
          <a:stretch>
            <a:fillRect/>
          </a:stretch>
        </p:blipFill>
        <p:spPr>
          <a:xfrm>
            <a:off x="4087706" y="1806777"/>
            <a:ext cx="3589867" cy="1456387"/>
          </a:xfrm>
          <a:prstGeom prst="rect">
            <a:avLst/>
          </a:prstGeom>
        </p:spPr>
      </p:pic>
    </p:spTree>
    <p:extLst>
      <p:ext uri="{BB962C8B-B14F-4D97-AF65-F5344CB8AC3E}">
        <p14:creationId xmlns:p14="http://schemas.microsoft.com/office/powerpoint/2010/main" val="71765778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C1531A3-80A3-4B55-B9D4-7B004BB01A48}"/>
              </a:ext>
            </a:extLst>
          </p:cNvPr>
          <p:cNvSpPr>
            <a:spLocks noGrp="1"/>
          </p:cNvSpPr>
          <p:nvPr>
            <p:ph type="ctrTitle"/>
          </p:nvPr>
        </p:nvSpPr>
        <p:spPr/>
        <p:txBody>
          <a:bodyPr/>
          <a:lstStyle/>
          <a:p>
            <a:r>
              <a:rPr lang="en-US" dirty="0"/>
              <a:t>An Overview of the Lung-MAP Trial Expansion</a:t>
            </a:r>
          </a:p>
        </p:txBody>
      </p:sp>
      <p:sp>
        <p:nvSpPr>
          <p:cNvPr id="7" name="Subtitle 6">
            <a:extLst>
              <a:ext uri="{FF2B5EF4-FFF2-40B4-BE49-F238E27FC236}">
                <a16:creationId xmlns:a16="http://schemas.microsoft.com/office/drawing/2014/main" id="{6A21A648-A83C-4157-B201-988E0347110E}"/>
              </a:ext>
            </a:extLst>
          </p:cNvPr>
          <p:cNvSpPr>
            <a:spLocks noGrp="1"/>
          </p:cNvSpPr>
          <p:nvPr>
            <p:ph type="subTitle" idx="1"/>
          </p:nvPr>
        </p:nvSpPr>
        <p:spPr/>
        <p:txBody>
          <a:bodyPr/>
          <a:lstStyle/>
          <a:p>
            <a:r>
              <a:rPr lang="en-US" dirty="0"/>
              <a:t>Roy </a:t>
            </a:r>
            <a:r>
              <a:rPr lang="en-US" dirty="0" err="1"/>
              <a:t>herbst</a:t>
            </a:r>
            <a:r>
              <a:rPr lang="en-US" dirty="0"/>
              <a:t>, MD, </a:t>
            </a:r>
            <a:r>
              <a:rPr lang="en-US" dirty="0" err="1"/>
              <a:t>phd</a:t>
            </a:r>
            <a:endParaRPr lang="en-US" dirty="0"/>
          </a:p>
          <a:p>
            <a:r>
              <a:rPr lang="en-US" dirty="0"/>
              <a:t>Lung-MAP Study Co-Chair, Medical oncology</a:t>
            </a:r>
          </a:p>
        </p:txBody>
      </p:sp>
      <p:sp>
        <p:nvSpPr>
          <p:cNvPr id="5" name="Slide Number Placeholder 4">
            <a:extLst>
              <a:ext uri="{FF2B5EF4-FFF2-40B4-BE49-F238E27FC236}">
                <a16:creationId xmlns:a16="http://schemas.microsoft.com/office/drawing/2014/main" id="{8A00FCB3-0F90-442F-85AE-10FBD01228C0}"/>
              </a:ext>
            </a:extLst>
          </p:cNvPr>
          <p:cNvSpPr>
            <a:spLocks noGrp="1"/>
          </p:cNvSpPr>
          <p:nvPr>
            <p:ph type="sldNum" sz="quarter" idx="12"/>
          </p:nvPr>
        </p:nvSpPr>
        <p:spPr/>
        <p:txBody>
          <a:bodyPr/>
          <a:lstStyle/>
          <a:p>
            <a:r>
              <a:rPr lang="en-US"/>
              <a:t>Slide </a:t>
            </a:r>
            <a:fld id="{4FAB73BC-B049-4115-A692-8D63A059BFB8}" type="slidenum">
              <a:rPr lang="en-US" smtClean="0"/>
              <a:pPr/>
              <a:t>8</a:t>
            </a:fld>
            <a:endParaRPr lang="en-US" dirty="0"/>
          </a:p>
        </p:txBody>
      </p:sp>
    </p:spTree>
    <p:extLst>
      <p:ext uri="{BB962C8B-B14F-4D97-AF65-F5344CB8AC3E}">
        <p14:creationId xmlns:p14="http://schemas.microsoft.com/office/powerpoint/2010/main" val="235525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FFBE4DD-E448-4579-B73D-4C0CA9231C46}"/>
              </a:ext>
            </a:extLst>
          </p:cNvPr>
          <p:cNvSpPr>
            <a:spLocks noGrp="1"/>
          </p:cNvSpPr>
          <p:nvPr>
            <p:ph type="title"/>
          </p:nvPr>
        </p:nvSpPr>
        <p:spPr/>
        <p:txBody>
          <a:bodyPr/>
          <a:lstStyle/>
          <a:p>
            <a:r>
              <a:rPr lang="en-US" dirty="0"/>
              <a:t>Trial Expansion - Regulatory Updates</a:t>
            </a:r>
          </a:p>
        </p:txBody>
      </p:sp>
      <p:sp>
        <p:nvSpPr>
          <p:cNvPr id="6" name="Content Placeholder 5">
            <a:extLst>
              <a:ext uri="{FF2B5EF4-FFF2-40B4-BE49-F238E27FC236}">
                <a16:creationId xmlns:a16="http://schemas.microsoft.com/office/drawing/2014/main" id="{55DAF5D4-A7D1-4455-B770-1490F356B038}"/>
              </a:ext>
            </a:extLst>
          </p:cNvPr>
          <p:cNvSpPr>
            <a:spLocks noGrp="1"/>
          </p:cNvSpPr>
          <p:nvPr>
            <p:ph idx="1"/>
          </p:nvPr>
        </p:nvSpPr>
        <p:spPr>
          <a:xfrm>
            <a:off x="609600" y="1659467"/>
            <a:ext cx="10546080" cy="4605865"/>
          </a:xfrm>
        </p:spPr>
        <p:txBody>
          <a:bodyPr>
            <a:normAutofit/>
          </a:bodyPr>
          <a:lstStyle/>
          <a:p>
            <a:r>
              <a:rPr lang="en-US" dirty="0"/>
              <a:t>New </a:t>
            </a:r>
            <a:r>
              <a:rPr lang="en-US" b="1" dirty="0">
                <a:solidFill>
                  <a:srgbClr val="0070C0"/>
                </a:solidFill>
              </a:rPr>
              <a:t>study structure </a:t>
            </a:r>
            <a:r>
              <a:rPr lang="en-US" dirty="0"/>
              <a:t>and administrative </a:t>
            </a:r>
            <a:r>
              <a:rPr lang="en-US" b="1" dirty="0">
                <a:solidFill>
                  <a:srgbClr val="0070C0"/>
                </a:solidFill>
              </a:rPr>
              <a:t>Version Control Protocols</a:t>
            </a:r>
          </a:p>
          <a:p>
            <a:r>
              <a:rPr lang="en-US" dirty="0"/>
              <a:t>Use of the </a:t>
            </a:r>
            <a:r>
              <a:rPr lang="en-US" b="1" dirty="0">
                <a:solidFill>
                  <a:srgbClr val="0070C0"/>
                </a:solidFill>
              </a:rPr>
              <a:t>NCI CIRB </a:t>
            </a:r>
            <a:r>
              <a:rPr lang="en-US" dirty="0"/>
              <a:t>to comply with NIH policy on use of single IRB for NCTN &amp; NCORP sites</a:t>
            </a:r>
          </a:p>
          <a:p>
            <a:r>
              <a:rPr lang="en-US" b="1" dirty="0">
                <a:solidFill>
                  <a:srgbClr val="0070C0"/>
                </a:solidFill>
              </a:rPr>
              <a:t>One consent form </a:t>
            </a:r>
            <a:r>
              <a:rPr lang="en-US" dirty="0"/>
              <a:t>that combines screening and pre-screening</a:t>
            </a:r>
          </a:p>
          <a:p>
            <a:endParaRPr lang="en-US" dirty="0"/>
          </a:p>
          <a:p>
            <a:endParaRPr lang="en-US" dirty="0"/>
          </a:p>
          <a:p>
            <a:endParaRPr lang="en-US" dirty="0"/>
          </a:p>
          <a:p>
            <a:endParaRPr lang="en-US" dirty="0"/>
          </a:p>
          <a:p>
            <a:endParaRPr lang="en-US" dirty="0"/>
          </a:p>
        </p:txBody>
      </p:sp>
      <p:sp>
        <p:nvSpPr>
          <p:cNvPr id="4" name="Slide Number Placeholder 3">
            <a:extLst>
              <a:ext uri="{FF2B5EF4-FFF2-40B4-BE49-F238E27FC236}">
                <a16:creationId xmlns:a16="http://schemas.microsoft.com/office/drawing/2014/main" id="{CF2B2C15-6F8E-4CF4-9D28-8D0A4EE3B2E3}"/>
              </a:ext>
            </a:extLst>
          </p:cNvPr>
          <p:cNvSpPr>
            <a:spLocks noGrp="1"/>
          </p:cNvSpPr>
          <p:nvPr>
            <p:ph type="sldNum" sz="quarter" idx="12"/>
          </p:nvPr>
        </p:nvSpPr>
        <p:spPr/>
        <p:txBody>
          <a:bodyPr/>
          <a:lstStyle/>
          <a:p>
            <a:r>
              <a:rPr lang="en-US"/>
              <a:t>Slide </a:t>
            </a:r>
            <a:fld id="{4FAB73BC-B049-4115-A692-8D63A059BFB8}" type="slidenum">
              <a:rPr lang="en-US" smtClean="0"/>
              <a:pPr/>
              <a:t>9</a:t>
            </a:fld>
            <a:endParaRPr lang="en-US" dirty="0"/>
          </a:p>
        </p:txBody>
      </p:sp>
      <p:pic>
        <p:nvPicPr>
          <p:cNvPr id="7" name="Picture 6">
            <a:extLst>
              <a:ext uri="{FF2B5EF4-FFF2-40B4-BE49-F238E27FC236}">
                <a16:creationId xmlns:a16="http://schemas.microsoft.com/office/drawing/2014/main" id="{46FA8376-B195-49FA-AB09-496191559C32}"/>
              </a:ext>
            </a:extLst>
          </p:cNvPr>
          <p:cNvPicPr/>
          <p:nvPr/>
        </p:nvPicPr>
        <p:blipFill>
          <a:blip r:embed="rId3">
            <a:extLst>
              <a:ext uri="{28A0092B-C50C-407E-A947-70E740481C1C}">
                <a14:useLocalDpi xmlns:a14="http://schemas.microsoft.com/office/drawing/2010/main" val="0"/>
              </a:ext>
            </a:extLst>
          </a:blip>
          <a:srcRect/>
          <a:stretch>
            <a:fillRect/>
          </a:stretch>
        </p:blipFill>
        <p:spPr bwMode="auto">
          <a:xfrm>
            <a:off x="1542473" y="2900219"/>
            <a:ext cx="8672945" cy="3232726"/>
          </a:xfrm>
          <a:prstGeom prst="rect">
            <a:avLst/>
          </a:prstGeom>
          <a:noFill/>
          <a:ln>
            <a:noFill/>
          </a:ln>
        </p:spPr>
      </p:pic>
    </p:spTree>
    <p:extLst>
      <p:ext uri="{BB962C8B-B14F-4D97-AF65-F5344CB8AC3E}">
        <p14:creationId xmlns:p14="http://schemas.microsoft.com/office/powerpoint/2010/main" val="3156163784"/>
      </p:ext>
    </p:extLst>
  </p:cSld>
  <p:clrMapOvr>
    <a:masterClrMapping/>
  </p:clrMapOvr>
</p:sld>
</file>

<file path=ppt/theme/theme1.xml><?xml version="1.0" encoding="utf-8"?>
<a:theme xmlns:a="http://schemas.openxmlformats.org/drawingml/2006/main" name="Retrospec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Elements>
  <a:objectDefaults/>
  <a:extraClrSchemeLst/>
  <a:extLst>
    <a:ext uri="{05A4C25C-085E-4340-85A3-A5531E510DB2}">
      <thm15:themeFamily xmlns:thm15="http://schemas.microsoft.com/office/thememl/2012/main" name="Retrospect" id="{5F128B03-DCCA-4EEB-AB3B-CF2899314A46}" vid="{243AF7DC-D15B-41C0-AE81-23980D1B9FC4}"/>
    </a:ext>
  </a:extLst>
</a:theme>
</file>

<file path=ppt/theme/theme2.xml><?xml version="1.0" encoding="utf-8"?>
<a:theme xmlns:a="http://schemas.openxmlformats.org/drawingml/2006/main" name="1_NCI Blue">
  <a:themeElements>
    <a:clrScheme name="NCI Template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NCI Template Green">
      <a:majorFont>
        <a:latin typeface="Arial Narrow"/>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NCI Template Gree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NCI Template Gree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NCI Template Gree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NCI Template Gree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NCI Template Gree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NCI Template Gree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NCI Template Gree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NCI Template Gree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NCI Template Gree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NCI Template Gree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NCI Template Gree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NCI Template Gree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Retrospect">
    <a:dk1>
      <a:sysClr val="windowText" lastClr="000000"/>
    </a:dk1>
    <a:lt1>
      <a:sysClr val="window" lastClr="FFFFFF"/>
    </a:lt1>
    <a:dk2>
      <a:srgbClr val="514949"/>
    </a:dk2>
    <a:lt2>
      <a:srgbClr val="E1E1DB"/>
    </a:lt2>
    <a:accent1>
      <a:srgbClr val="9DBFBE"/>
    </a:accent1>
    <a:accent2>
      <a:srgbClr val="DB8631"/>
    </a:accent2>
    <a:accent3>
      <a:srgbClr val="E3CC5A"/>
    </a:accent3>
    <a:accent4>
      <a:srgbClr val="ACADA8"/>
    </a:accent4>
    <a:accent5>
      <a:srgbClr val="927C61"/>
    </a:accent5>
    <a:accent6>
      <a:srgbClr val="B3B435"/>
    </a:accent6>
    <a:hlink>
      <a:srgbClr val="0000FF"/>
    </a:hlink>
    <a:folHlink>
      <a:srgbClr val="800080"/>
    </a:folHlink>
  </a:clrScheme>
  <a:fontScheme name="Retrospect">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Retrospect">
    <a:fillStyleLst>
      <a:solidFill>
        <a:schemeClr val="phClr"/>
      </a:solidFill>
      <a:gradFill rotWithShape="1">
        <a:gsLst>
          <a:gs pos="0">
            <a:schemeClr val="phClr">
              <a:tint val="65000"/>
              <a:shade val="92000"/>
              <a:satMod val="130000"/>
            </a:schemeClr>
          </a:gs>
          <a:gs pos="45000">
            <a:schemeClr val="phClr">
              <a:tint val="60000"/>
              <a:shade val="99000"/>
              <a:satMod val="120000"/>
            </a:schemeClr>
          </a:gs>
          <a:gs pos="100000">
            <a:schemeClr val="phClr">
              <a:tint val="55000"/>
              <a:satMod val="140000"/>
            </a:schemeClr>
          </a:gs>
        </a:gsLst>
        <a:path path="circle">
          <a:fillToRect l="100000" t="100000" r="100000" b="100000"/>
        </a:path>
      </a:gradFill>
      <a:gradFill rotWithShape="1">
        <a:gsLst>
          <a:gs pos="0">
            <a:schemeClr val="phClr">
              <a:shade val="85000"/>
              <a:satMod val="130000"/>
            </a:schemeClr>
          </a:gs>
          <a:gs pos="34000">
            <a:schemeClr val="phClr">
              <a:shade val="87000"/>
              <a:satMod val="125000"/>
            </a:schemeClr>
          </a:gs>
          <a:gs pos="70000">
            <a:schemeClr val="phClr">
              <a:tint val="100000"/>
              <a:shade val="90000"/>
              <a:satMod val="130000"/>
            </a:schemeClr>
          </a:gs>
          <a:gs pos="100000">
            <a:schemeClr val="phClr">
              <a:tint val="100000"/>
              <a:shade val="100000"/>
              <a:satMod val="110000"/>
            </a:schemeClr>
          </a:gs>
        </a:gsLst>
        <a:path path="circle">
          <a:fillToRect l="100000" t="100000" r="100000" b="100000"/>
        </a:path>
      </a:gradFill>
    </a:fillStyleLst>
    <a:lnStyleLst>
      <a:ln w="12700" cap="flat" cmpd="sng" algn="ctr">
        <a:solidFill>
          <a:schemeClr val="phClr"/>
        </a:solidFill>
        <a:prstDash val="solid"/>
      </a:ln>
      <a:ln w="15875"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38100" dist="25400" dir="2700000" algn="br" rotWithShape="0">
            <a:srgbClr val="000000">
              <a:alpha val="60000"/>
            </a:srgbClr>
          </a:outerShdw>
        </a:effectLst>
      </a:effectStyle>
      <a:effectStyle>
        <a:effectLst>
          <a:outerShdw blurRad="44450" dist="25400" dir="2700000" algn="br" rotWithShape="0">
            <a:srgbClr val="000000">
              <a:alpha val="60000"/>
            </a:srgbClr>
          </a:outerShdw>
        </a:effectLst>
        <a:scene3d>
          <a:camera prst="orthographicFront">
            <a:rot lat="0" lon="0" rev="0"/>
          </a:camera>
          <a:lightRig rig="threePt" dir="t">
            <a:rot lat="0" lon="0" rev="19800000"/>
          </a:lightRig>
        </a:scene3d>
        <a:sp3d prstMaterial="flat">
          <a:bevelT w="25400" h="31750"/>
        </a:sp3d>
      </a:effectStyle>
    </a:effectStyleLst>
    <a:bgFillStyleLst>
      <a:solidFill>
        <a:schemeClr val="phClr"/>
      </a:solidFill>
      <a:solidFill>
        <a:schemeClr val="phClr">
          <a:tint val="90000"/>
          <a:shade val="97000"/>
          <a:satMod val="130000"/>
        </a:schemeClr>
      </a:solidFill>
      <a:gradFill rotWithShape="1">
        <a:gsLst>
          <a:gs pos="0">
            <a:schemeClr val="phClr">
              <a:tint val="96000"/>
              <a:shade val="99000"/>
              <a:satMod val="140000"/>
            </a:schemeClr>
          </a:gs>
          <a:gs pos="65000">
            <a:schemeClr val="phClr">
              <a:tint val="100000"/>
              <a:shade val="80000"/>
              <a:satMod val="130000"/>
            </a:schemeClr>
          </a:gs>
          <a:gs pos="100000">
            <a:schemeClr val="phClr">
              <a:tint val="100000"/>
              <a:shade val="48000"/>
              <a:satMod val="120000"/>
            </a:schemeClr>
          </a:gs>
        </a:gsLst>
        <a:lin ang="162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69dab94b-f61e-445b-bf4d-5a6513d209d2">A2QN7SZZU2H6-21-7</_dlc_DocId>
    <_dlc_DocIdUrl xmlns="69dab94b-f61e-445b-bf4d-5a6513d209d2">
      <Url>https://thehopefoundationswog.sharepoint.com/sites/SWOG/S1400/_layouts/15/DocIdRedir.aspx?ID=A2QN7SZZU2H6-21-7</Url>
      <Description>A2QN7SZZU2H6-21-7</Description>
    </_dlc_DocIdUrl>
    <SharedWithUsers xmlns="2248488c-cf63-44fb-bd92-6fc8332c4fba">
      <UserInfo>
        <DisplayName>Crystal Miwa</DisplayName>
        <AccountId>18</AccountId>
        <AccountType/>
      </UserInfo>
    </SharedWithUser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779BF28C2E620F4FAB9669FC920A0674" ma:contentTypeVersion="3" ma:contentTypeDescription="Create a new document." ma:contentTypeScope="" ma:versionID="79d143170e963f5a2a2cd465dafcf6f3">
  <xsd:schema xmlns:xsd="http://www.w3.org/2001/XMLSchema" xmlns:xs="http://www.w3.org/2001/XMLSchema" xmlns:p="http://schemas.microsoft.com/office/2006/metadata/properties" xmlns:ns2="69dab94b-f61e-445b-bf4d-5a6513d209d2" xmlns:ns3="2248488c-cf63-44fb-bd92-6fc8332c4fba" targetNamespace="http://schemas.microsoft.com/office/2006/metadata/properties" ma:root="true" ma:fieldsID="06302fc41f82150538a4ef0b50e01999" ns2:_="" ns3:_="">
    <xsd:import namespace="69dab94b-f61e-445b-bf4d-5a6513d209d2"/>
    <xsd:import namespace="2248488c-cf63-44fb-bd92-6fc8332c4fba"/>
    <xsd:element name="properties">
      <xsd:complexType>
        <xsd:sequence>
          <xsd:element name="documentManagement">
            <xsd:complexType>
              <xsd:all>
                <xsd:element ref="ns2:_dlc_DocId" minOccurs="0"/>
                <xsd:element ref="ns2:_dlc_DocIdUrl" minOccurs="0"/>
                <xsd:element ref="ns2:_dlc_DocIdPersistId" minOccurs="0"/>
                <xsd:element ref="ns3:SharedWithUsers" minOccurs="0"/>
                <xsd:element ref="ns3:SharingHintHash"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9dab94b-f61e-445b-bf4d-5a6513d209d2" elementFormDefault="qualified">
    <xsd:import namespace="http://schemas.microsoft.com/office/2006/documentManagement/types"/>
    <xsd:import namespace="http://schemas.microsoft.com/office/infopath/2007/PartnerControls"/>
    <xsd:element name="_dlc_DocId" ma:index="8" nillable="true" ma:displayName="Document ID Value" ma:description="The value of the document ID assigned to this item." ma:internalName="_dlc_DocId" ma:readOnly="true">
      <xsd:simpleType>
        <xsd:restriction base="dms:Text"/>
      </xsd:simpleType>
    </xsd:element>
    <xsd:element name="_dlc_DocIdUrl" ma:index="9" nillable="true" ma:displayName="Document ID" ma:description="Permanent link to this document."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Persist ID" ma:description="Keep ID on add." ma:hidden="true" ma:internalName="_dlc_DocIdPersistId" ma:readOnly="true">
      <xsd:simpleType>
        <xsd:restriction base="dms:Boolean"/>
      </xsd:simpleType>
    </xsd:element>
  </xsd:schema>
  <xsd:schema xmlns:xsd="http://www.w3.org/2001/XMLSchema" xmlns:xs="http://www.w3.org/2001/XMLSchema" xmlns:dms="http://schemas.microsoft.com/office/2006/documentManagement/types" xmlns:pc="http://schemas.microsoft.com/office/infopath/2007/PartnerControls" targetNamespace="2248488c-cf63-44fb-bd92-6fc8332c4fba"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ingHintHash" ma:index="12" nillable="true" ma:displayName="Sharing Hint Hash" ma:internalName="SharingHintHash" ma:readOnly="true">
      <xsd:simpleType>
        <xsd:restriction base="dms:Text"/>
      </xsd:simpleType>
    </xsd:element>
    <xsd:element name="SharedWithDetails" ma:index="13" nillable="true" ma:displayName="Shared With Details" ma:description=""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4.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Version=16.0.0.0,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Version=16.0.0.0, Culture=neutral, PublicKeyToken=71e9bce111e9429c</Assembly>
    <Class>Microsoft.Office.DocumentManagement.Internal.DocIdHandler</Class>
    <Data/>
    <Filter/>
  </Receiver>
</spe:Receivers>
</file>

<file path=customXml/itemProps1.xml><?xml version="1.0" encoding="utf-8"?>
<ds:datastoreItem xmlns:ds="http://schemas.openxmlformats.org/officeDocument/2006/customXml" ds:itemID="{BF7D5CB6-F5A8-4B7C-9EFA-F7E479B51CCC}">
  <ds:schemaRefs>
    <ds:schemaRef ds:uri="2248488c-cf63-44fb-bd92-6fc8332c4fba"/>
    <ds:schemaRef ds:uri="http://www.w3.org/XML/1998/namespace"/>
    <ds:schemaRef ds:uri="http://schemas.microsoft.com/office/2006/documentManagement/types"/>
    <ds:schemaRef ds:uri="http://purl.org/dc/dcmitype/"/>
    <ds:schemaRef ds:uri="http://schemas.microsoft.com/office/2006/metadata/properties"/>
    <ds:schemaRef ds:uri="http://purl.org/dc/elements/1.1/"/>
    <ds:schemaRef ds:uri="http://purl.org/dc/terms/"/>
    <ds:schemaRef ds:uri="http://schemas.microsoft.com/office/infopath/2007/PartnerControls"/>
    <ds:schemaRef ds:uri="http://schemas.openxmlformats.org/package/2006/metadata/core-properties"/>
    <ds:schemaRef ds:uri="69dab94b-f61e-445b-bf4d-5a6513d209d2"/>
  </ds:schemaRefs>
</ds:datastoreItem>
</file>

<file path=customXml/itemProps2.xml><?xml version="1.0" encoding="utf-8"?>
<ds:datastoreItem xmlns:ds="http://schemas.openxmlformats.org/officeDocument/2006/customXml" ds:itemID="{96AFA652-0687-424B-AC77-0C38F540DE18}">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9dab94b-f61e-445b-bf4d-5a6513d209d2"/>
    <ds:schemaRef ds:uri="2248488c-cf63-44fb-bd92-6fc8332c4fb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B9BE2DEB-71A4-408F-94D3-079DF478BA14}">
  <ds:schemaRefs>
    <ds:schemaRef ds:uri="http://schemas.microsoft.com/sharepoint/v3/contenttype/forms"/>
  </ds:schemaRefs>
</ds:datastoreItem>
</file>

<file path=customXml/itemProps4.xml><?xml version="1.0" encoding="utf-8"?>
<ds:datastoreItem xmlns:ds="http://schemas.openxmlformats.org/officeDocument/2006/customXml" ds:itemID="{78FD633B-3B25-4C9E-A955-91B7E07B630B}">
  <ds:schemaRefs>
    <ds:schemaRef ds:uri="http://schemas.microsoft.com/sharepoint/events"/>
  </ds:schemaRefs>
</ds:datastoreItem>
</file>

<file path=docProps/app.xml><?xml version="1.0" encoding="utf-8"?>
<Properties xmlns="http://schemas.openxmlformats.org/officeDocument/2006/extended-properties" xmlns:vt="http://schemas.openxmlformats.org/officeDocument/2006/docPropsVTypes">
  <TotalTime>5718</TotalTime>
  <Words>4727</Words>
  <Application>Microsoft Office PowerPoint</Application>
  <PresentationFormat>Widescreen</PresentationFormat>
  <Paragraphs>698</Paragraphs>
  <Slides>72</Slides>
  <Notes>24</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72</vt:i4>
      </vt:variant>
    </vt:vector>
  </HeadingPairs>
  <TitlesOfParts>
    <vt:vector size="87" baseType="lpstr">
      <vt:lpstr>ＭＳ Ｐゴシック</vt:lpstr>
      <vt:lpstr>ＭＳ Ｐゴシック</vt:lpstr>
      <vt:lpstr>Arial</vt:lpstr>
      <vt:lpstr>Arial Narrow</vt:lpstr>
      <vt:lpstr>Bradley Hand ITC</vt:lpstr>
      <vt:lpstr>Calibri</vt:lpstr>
      <vt:lpstr>Calibri Light</vt:lpstr>
      <vt:lpstr>Courier New</vt:lpstr>
      <vt:lpstr>Kristen ITC</vt:lpstr>
      <vt:lpstr>SapientSansBold</vt:lpstr>
      <vt:lpstr>SapientSansRegular</vt:lpstr>
      <vt:lpstr>Verdana</vt:lpstr>
      <vt:lpstr>Wingdings</vt:lpstr>
      <vt:lpstr>Retrospect</vt:lpstr>
      <vt:lpstr>1_NCI Blue</vt:lpstr>
      <vt:lpstr>PowerPoint Presentation</vt:lpstr>
      <vt:lpstr>Agenda</vt:lpstr>
      <vt:lpstr>Study  Updates</vt:lpstr>
      <vt:lpstr>Where are we now?</vt:lpstr>
      <vt:lpstr>Overall Lung-MAP Status</vt:lpstr>
      <vt:lpstr>Current Sub-Study Status</vt:lpstr>
      <vt:lpstr>Future Studies</vt:lpstr>
      <vt:lpstr>An Overview of the Lung-MAP Trial Expansion</vt:lpstr>
      <vt:lpstr>Trial Expansion - Regulatory Updates</vt:lpstr>
      <vt:lpstr>Trial Expansion - Overall Updates</vt:lpstr>
      <vt:lpstr>Patient Advocate Perspective</vt:lpstr>
      <vt:lpstr>Why Lung-MAP?</vt:lpstr>
      <vt:lpstr>Structure and Trial Expansion Benefits</vt:lpstr>
      <vt:lpstr>Master Protocol Benefits</vt:lpstr>
      <vt:lpstr>Patient Benefits</vt:lpstr>
      <vt:lpstr>Patient-Focused Educational Tools  (lung-map.org)</vt:lpstr>
      <vt:lpstr>Other Benefits</vt:lpstr>
      <vt:lpstr>Lung-MAP  Central Monitoring</vt:lpstr>
      <vt:lpstr>SDMC Risk-based Monitoring for Lung-MAP Screening</vt:lpstr>
      <vt:lpstr>Source Document Verification Process for Centralized Monitoring</vt:lpstr>
      <vt:lpstr>CTSU Portal for Uploading Source Documents for Central Monitoring</vt:lpstr>
      <vt:lpstr>Access via RAVE</vt:lpstr>
      <vt:lpstr>Data Coordinator Review at the Statistics and Data Management Center (SDMC)</vt:lpstr>
      <vt:lpstr>CTSU Source Document Portal Training</vt:lpstr>
      <vt:lpstr>Tissue Specifications</vt:lpstr>
      <vt:lpstr>Tissue Requirements</vt:lpstr>
      <vt:lpstr>For Best Results – Use These Specifications</vt:lpstr>
      <vt:lpstr>For Best Results – Use These Specifications</vt:lpstr>
      <vt:lpstr>For Best Results – Use These Specifications</vt:lpstr>
      <vt:lpstr>Tissue Is The Issue</vt:lpstr>
      <vt:lpstr>Lung-MAP Tissue Logistics</vt:lpstr>
      <vt:lpstr>Tissue Specs Sheet</vt:lpstr>
      <vt:lpstr>S1400GEN  Ancillary Study to Evaluate Patient and Physician Knowledge, Attitudes, and Preferences Related to Return of Genomic Results in the Lung-MAP Screening Study</vt:lpstr>
      <vt:lpstr>S1400GEN Background &amp; Objective</vt:lpstr>
      <vt:lpstr>S1400GEN This Preliminary Analysis</vt:lpstr>
      <vt:lpstr>S1400GEN Inclusion Criteria</vt:lpstr>
      <vt:lpstr>S1400GEN Study Survey</vt:lpstr>
      <vt:lpstr>S1400GEN Study Accrual as of 4/22/19</vt:lpstr>
      <vt:lpstr>S1400GEN Next Steps</vt:lpstr>
      <vt:lpstr>S1400GEN – Thank You!</vt:lpstr>
      <vt:lpstr>S1900A A Phase II Study Of Rucaparib In Patients with Genomic LOH High and/or Deleterious BRCA 1/2 Mutation Stage IV or Recurrent Non-Small Cell Lung Cancer (Lung-MAP Sub-Study)</vt:lpstr>
      <vt:lpstr>S1900A Overview</vt:lpstr>
      <vt:lpstr>S1900A Schema</vt:lpstr>
      <vt:lpstr>S1900A Treatment</vt:lpstr>
      <vt:lpstr>S1900A Contacts</vt:lpstr>
      <vt:lpstr>S1800A A Phase II Randomized Study Of Ramucirumab Plus MK3475 (Pembrolizumab) versus Standard Of Care For Patients Previously Treated with Immunotherapy for Stage IV or Recurrent Non-Small Cell Lung Cancer (Lung-MAP Non-Matched Sub-Study)</vt:lpstr>
      <vt:lpstr>Disclosures</vt:lpstr>
      <vt:lpstr>VEGF in the Immunosuppressive Microenvironment</vt:lpstr>
      <vt:lpstr>Combination Ramucirumab &amp; Immunotherapy</vt:lpstr>
      <vt:lpstr>Combination Ramucirumab &amp; Immunotherapy cont’d</vt:lpstr>
      <vt:lpstr>Phase 1a/b Pembrolizumab + Ramucirumab—Tumor Response by PD-L1 status</vt:lpstr>
      <vt:lpstr>Treatment-related AEs Occurring in ≥5%</vt:lpstr>
      <vt:lpstr>S1800A Schema</vt:lpstr>
      <vt:lpstr>S1800A Objectives</vt:lpstr>
      <vt:lpstr>S1800A Treatment </vt:lpstr>
      <vt:lpstr>S1800A Key Eligibility Criteria</vt:lpstr>
      <vt:lpstr>S1800A Stratification Factors</vt:lpstr>
      <vt:lpstr>Pembrolizumab Dose Interruption Recommendations</vt:lpstr>
      <vt:lpstr>Ramucirumab Dose Interruption/Modification Recommendations</vt:lpstr>
      <vt:lpstr>Ramucirumab Discontinuation Recommendations</vt:lpstr>
      <vt:lpstr>S1800A Contacts</vt:lpstr>
      <vt:lpstr>Site Coordinators Committee (SCC)</vt:lpstr>
      <vt:lpstr>SCC Mission</vt:lpstr>
      <vt:lpstr>SCC Activities</vt:lpstr>
      <vt:lpstr>SCC Activities cont’d</vt:lpstr>
      <vt:lpstr>New SCC Regulatory Coordinator</vt:lpstr>
      <vt:lpstr>Questions?</vt:lpstr>
      <vt:lpstr>Contact us: LungmapSCC@crab.org </vt:lpstr>
      <vt:lpstr>Q &amp; A Session</vt:lpstr>
      <vt:lpstr>Contact Us</vt:lpstr>
      <vt:lpstr>Acknowledgements</vt:lpstr>
      <vt:lpstr>Summary &amp; Adjourn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Miwa, Crystal</dc:creator>
  <cp:lastModifiedBy>Norman, Mariah</cp:lastModifiedBy>
  <cp:revision>244</cp:revision>
  <cp:lastPrinted>2019-04-23T19:21:25Z</cp:lastPrinted>
  <dcterms:created xsi:type="dcterms:W3CDTF">2018-09-28T23:25:37Z</dcterms:created>
  <dcterms:modified xsi:type="dcterms:W3CDTF">2019-05-17T21:00:05Z</dcterms:modified>
</cp:coreProperties>
</file>