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5"/>
    <p:sldMasterId id="2147483667" r:id="rId6"/>
  </p:sldMasterIdLst>
  <p:notesMasterIdLst>
    <p:notesMasterId r:id="rId51"/>
  </p:notesMasterIdLst>
  <p:handoutMasterIdLst>
    <p:handoutMasterId r:id="rId52"/>
  </p:handoutMasterIdLst>
  <p:sldIdLst>
    <p:sldId id="629" r:id="rId7"/>
    <p:sldId id="256" r:id="rId8"/>
    <p:sldId id="601" r:id="rId9"/>
    <p:sldId id="612" r:id="rId10"/>
    <p:sldId id="559" r:id="rId11"/>
    <p:sldId id="631" r:id="rId12"/>
    <p:sldId id="606" r:id="rId13"/>
    <p:sldId id="625" r:id="rId14"/>
    <p:sldId id="565" r:id="rId15"/>
    <p:sldId id="632" r:id="rId16"/>
    <p:sldId id="607" r:id="rId17"/>
    <p:sldId id="610" r:id="rId18"/>
    <p:sldId id="626" r:id="rId19"/>
    <p:sldId id="574" r:id="rId20"/>
    <p:sldId id="611" r:id="rId21"/>
    <p:sldId id="635" r:id="rId22"/>
    <p:sldId id="613" r:id="rId23"/>
    <p:sldId id="614" r:id="rId24"/>
    <p:sldId id="636" r:id="rId25"/>
    <p:sldId id="637" r:id="rId26"/>
    <p:sldId id="621" r:id="rId27"/>
    <p:sldId id="638" r:id="rId28"/>
    <p:sldId id="602" r:id="rId29"/>
    <p:sldId id="605" r:id="rId30"/>
    <p:sldId id="616" r:id="rId31"/>
    <p:sldId id="617" r:id="rId32"/>
    <p:sldId id="620" r:id="rId33"/>
    <p:sldId id="588" r:id="rId34"/>
    <p:sldId id="530" r:id="rId35"/>
    <p:sldId id="532" r:id="rId36"/>
    <p:sldId id="543" r:id="rId37"/>
    <p:sldId id="534" r:id="rId38"/>
    <p:sldId id="535" r:id="rId39"/>
    <p:sldId id="533" r:id="rId40"/>
    <p:sldId id="536" r:id="rId41"/>
    <p:sldId id="545" r:id="rId42"/>
    <p:sldId id="604" r:id="rId43"/>
    <p:sldId id="599" r:id="rId44"/>
    <p:sldId id="600" r:id="rId45"/>
    <p:sldId id="622" r:id="rId46"/>
    <p:sldId id="550" r:id="rId47"/>
    <p:sldId id="619" r:id="rId48"/>
    <p:sldId id="633" r:id="rId49"/>
    <p:sldId id="367" r:id="rId50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wa, Crystal" initials="MC" lastIdx="3" clrIdx="0">
    <p:extLst>
      <p:ext uri="{19B8F6BF-5375-455C-9EA6-DF929625EA0E}">
        <p15:presenceInfo xmlns:p15="http://schemas.microsoft.com/office/powerpoint/2012/main" userId="S-1-5-21-2444698140-3567673722-3847017576-578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FFCC66"/>
    <a:srgbClr val="B1D92C"/>
    <a:srgbClr val="FF9933"/>
    <a:srgbClr val="0099FF"/>
    <a:srgbClr val="000066"/>
    <a:srgbClr val="5AC6F0"/>
    <a:srgbClr val="493E31"/>
    <a:srgbClr val="927C61"/>
    <a:srgbClr val="E1E1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2028" autoAdjust="0"/>
  </p:normalViewPr>
  <p:slideViewPr>
    <p:cSldViewPr snapToGrid="0">
      <p:cViewPr varScale="1">
        <p:scale>
          <a:sx n="104" d="100"/>
          <a:sy n="104" d="100"/>
        </p:scale>
        <p:origin x="792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97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351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commentAuthors" Target="comment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8649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134" y="1"/>
            <a:ext cx="303864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924232-942B-4CF1-8762-123AA10E60FC}" type="datetimeFigureOut">
              <a:rPr lang="en-US" smtClean="0"/>
              <a:t>11/30/2018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6"/>
            <a:ext cx="3038649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134" y="8829676"/>
            <a:ext cx="303864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BC623E-D155-4303-8FF8-80A9A000AD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421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8649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134" y="1"/>
            <a:ext cx="303864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1A9970-2462-43B0-9C9B-51114862A4FD}" type="datetimeFigureOut">
              <a:rPr lang="en-US" smtClean="0"/>
              <a:t>11/30/2018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6888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848" y="4473576"/>
            <a:ext cx="560832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6"/>
            <a:ext cx="3038649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134" y="8829676"/>
            <a:ext cx="303864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32826-4357-451F-99FB-6C9607A54F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075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32826-4357-451F-99FB-6C9607A54F6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1675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32826-4357-451F-99FB-6C9607A54F6E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6742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73609-FC0C-4970-B37C-374CBC451AF7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0045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32826-4357-451F-99FB-6C9607A54F6E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3653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32826-4357-451F-99FB-6C9607A54F6E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7234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32826-4357-451F-99FB-6C9607A54F6E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5387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32826-4357-451F-99FB-6C9607A54F6E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6161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32826-4357-451F-99FB-6C9607A54F6E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1927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32826-4357-451F-99FB-6C9607A54F6E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8784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8A349-BF76-48FE-B072-F2BBD60BE842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030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32826-4357-451F-99FB-6C9607A54F6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907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32826-4357-451F-99FB-6C9607A54F6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700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-Located on CTSU Website &gt; Protocols &gt; Search for LUNGMAP or S1900A &gt; Documents &gt; Documents Used for </a:t>
            </a:r>
            <a:r>
              <a:rPr lang="en-US"/>
              <a:t>CIRB Approval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32826-4357-451F-99FB-6C9607A54F6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0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32826-4357-451F-99FB-6C9607A54F6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130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NIH Policy on Single Institutional Review Board (NCI CIRB) for US Sites Participating in the NCTN &amp; NCORP Clinical Trials Networks</a:t>
            </a:r>
          </a:p>
          <a:p>
            <a:r>
              <a:rPr lang="en-US" dirty="0"/>
              <a:t>March 1, 2019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32826-4357-451F-99FB-6C9607A54F6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794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32826-4357-451F-99FB-6C9607A54F6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385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32826-4357-451F-99FB-6C9607A54F6E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1399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32826-4357-451F-99FB-6C9607A54F6E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517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>
          <a:gsLst>
            <a:gs pos="4500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75" y="6367732"/>
            <a:ext cx="12188825" cy="457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CBD5AB-1538-4D5B-BE2F-2F8C456D562E}" type="datetime1">
              <a:rPr lang="en-US" smtClean="0"/>
              <a:t>11/30/2018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9120" y="6446836"/>
            <a:ext cx="81113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object 62">
            <a:extLst>
              <a:ext uri="{FF2B5EF4-FFF2-40B4-BE49-F238E27FC236}">
                <a16:creationId xmlns:a16="http://schemas.microsoft.com/office/drawing/2014/main" id="{623B8FC1-290C-46A9-936E-C450426F5B3B}"/>
              </a:ext>
            </a:extLst>
          </p:cNvPr>
          <p:cNvSpPr/>
          <p:nvPr userDrawn="1"/>
        </p:nvSpPr>
        <p:spPr>
          <a:xfrm>
            <a:off x="32067" y="6153023"/>
            <a:ext cx="12179353" cy="646306"/>
          </a:xfrm>
          <a:custGeom>
            <a:avLst/>
            <a:gdLst/>
            <a:ahLst/>
            <a:cxnLst/>
            <a:rect l="l" t="t" r="r" b="b"/>
            <a:pathLst>
              <a:path w="6136640" h="666750">
                <a:moveTo>
                  <a:pt x="4224098" y="236502"/>
                </a:moveTo>
                <a:lnTo>
                  <a:pt x="2459038" y="236502"/>
                </a:lnTo>
                <a:lnTo>
                  <a:pt x="2928525" y="243464"/>
                </a:lnTo>
                <a:lnTo>
                  <a:pt x="3412681" y="265563"/>
                </a:lnTo>
                <a:lnTo>
                  <a:pt x="3909219" y="304678"/>
                </a:lnTo>
                <a:lnTo>
                  <a:pt x="4415854" y="362687"/>
                </a:lnTo>
                <a:lnTo>
                  <a:pt x="4930299" y="441472"/>
                </a:lnTo>
                <a:lnTo>
                  <a:pt x="6001224" y="646030"/>
                </a:lnTo>
                <a:lnTo>
                  <a:pt x="6094531" y="661306"/>
                </a:lnTo>
                <a:lnTo>
                  <a:pt x="6134012" y="666486"/>
                </a:lnTo>
                <a:lnTo>
                  <a:pt x="6136069" y="666610"/>
                </a:lnTo>
                <a:lnTo>
                  <a:pt x="4633553" y="323318"/>
                </a:lnTo>
                <a:lnTo>
                  <a:pt x="4224098" y="236502"/>
                </a:lnTo>
                <a:close/>
              </a:path>
              <a:path w="6136640" h="666750">
                <a:moveTo>
                  <a:pt x="2286382" y="0"/>
                </a:moveTo>
                <a:lnTo>
                  <a:pt x="1999535" y="9010"/>
                </a:lnTo>
                <a:lnTo>
                  <a:pt x="1707630" y="31943"/>
                </a:lnTo>
                <a:lnTo>
                  <a:pt x="1404943" y="68841"/>
                </a:lnTo>
                <a:lnTo>
                  <a:pt x="1085749" y="119745"/>
                </a:lnTo>
                <a:lnTo>
                  <a:pt x="744324" y="184696"/>
                </a:lnTo>
                <a:lnTo>
                  <a:pt x="374943" y="263735"/>
                </a:lnTo>
                <a:lnTo>
                  <a:pt x="0" y="350405"/>
                </a:lnTo>
                <a:lnTo>
                  <a:pt x="0" y="419303"/>
                </a:lnTo>
                <a:lnTo>
                  <a:pt x="78169" y="407334"/>
                </a:lnTo>
                <a:lnTo>
                  <a:pt x="411639" y="362949"/>
                </a:lnTo>
                <a:lnTo>
                  <a:pt x="773494" y="322424"/>
                </a:lnTo>
                <a:lnTo>
                  <a:pt x="1161447" y="287637"/>
                </a:lnTo>
                <a:lnTo>
                  <a:pt x="1573213" y="260468"/>
                </a:lnTo>
                <a:lnTo>
                  <a:pt x="2006505" y="242796"/>
                </a:lnTo>
                <a:lnTo>
                  <a:pt x="2459038" y="236502"/>
                </a:lnTo>
                <a:lnTo>
                  <a:pt x="4224098" y="236502"/>
                </a:lnTo>
                <a:lnTo>
                  <a:pt x="4221824" y="236020"/>
                </a:lnTo>
                <a:lnTo>
                  <a:pt x="3845108" y="162356"/>
                </a:lnTo>
                <a:lnTo>
                  <a:pt x="3497682" y="102368"/>
                </a:lnTo>
                <a:lnTo>
                  <a:pt x="3173821" y="56097"/>
                </a:lnTo>
                <a:lnTo>
                  <a:pt x="2867800" y="23584"/>
                </a:lnTo>
                <a:lnTo>
                  <a:pt x="2573895" y="4872"/>
                </a:lnTo>
                <a:lnTo>
                  <a:pt x="2286382" y="0"/>
                </a:lnTo>
                <a:close/>
              </a:path>
            </a:pathLst>
          </a:custGeom>
          <a:solidFill>
            <a:srgbClr val="3A89C9"/>
          </a:solidFill>
          <a:effectLst>
            <a:softEdge rad="0"/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63">
            <a:extLst>
              <a:ext uri="{FF2B5EF4-FFF2-40B4-BE49-F238E27FC236}">
                <a16:creationId xmlns:a16="http://schemas.microsoft.com/office/drawing/2014/main" id="{62972CBC-9BAB-4F99-A490-B7961EA3AB5F}"/>
              </a:ext>
            </a:extLst>
          </p:cNvPr>
          <p:cNvSpPr/>
          <p:nvPr userDrawn="1"/>
        </p:nvSpPr>
        <p:spPr>
          <a:xfrm>
            <a:off x="27328" y="6225138"/>
            <a:ext cx="12188825" cy="586824"/>
          </a:xfrm>
          <a:custGeom>
            <a:avLst/>
            <a:gdLst/>
            <a:ahLst/>
            <a:cxnLst/>
            <a:rect l="l" t="t" r="r" b="b"/>
            <a:pathLst>
              <a:path w="6479540" h="666750">
                <a:moveTo>
                  <a:pt x="4566979" y="236503"/>
                </a:moveTo>
                <a:lnTo>
                  <a:pt x="2801938" y="236503"/>
                </a:lnTo>
                <a:lnTo>
                  <a:pt x="3271425" y="243465"/>
                </a:lnTo>
                <a:lnTo>
                  <a:pt x="3755581" y="265563"/>
                </a:lnTo>
                <a:lnTo>
                  <a:pt x="4252119" y="304677"/>
                </a:lnTo>
                <a:lnTo>
                  <a:pt x="4758754" y="362686"/>
                </a:lnTo>
                <a:lnTo>
                  <a:pt x="5273199" y="441471"/>
                </a:lnTo>
                <a:lnTo>
                  <a:pt x="6344124" y="646039"/>
                </a:lnTo>
                <a:lnTo>
                  <a:pt x="6437431" y="661317"/>
                </a:lnTo>
                <a:lnTo>
                  <a:pt x="6476912" y="666497"/>
                </a:lnTo>
                <a:lnTo>
                  <a:pt x="6478969" y="666621"/>
                </a:lnTo>
                <a:lnTo>
                  <a:pt x="4976453" y="323325"/>
                </a:lnTo>
                <a:lnTo>
                  <a:pt x="4566979" y="236503"/>
                </a:lnTo>
                <a:close/>
              </a:path>
              <a:path w="6479540" h="666750">
                <a:moveTo>
                  <a:pt x="2629282" y="0"/>
                </a:moveTo>
                <a:lnTo>
                  <a:pt x="2342435" y="9009"/>
                </a:lnTo>
                <a:lnTo>
                  <a:pt x="2050530" y="31942"/>
                </a:lnTo>
                <a:lnTo>
                  <a:pt x="1747843" y="68840"/>
                </a:lnTo>
                <a:lnTo>
                  <a:pt x="1428649" y="119744"/>
                </a:lnTo>
                <a:lnTo>
                  <a:pt x="1087224" y="184695"/>
                </a:lnTo>
                <a:lnTo>
                  <a:pt x="717843" y="263734"/>
                </a:lnTo>
                <a:lnTo>
                  <a:pt x="314781" y="356903"/>
                </a:lnTo>
                <a:lnTo>
                  <a:pt x="0" y="433267"/>
                </a:lnTo>
                <a:lnTo>
                  <a:pt x="0" y="474066"/>
                </a:lnTo>
                <a:lnTo>
                  <a:pt x="118269" y="453701"/>
                </a:lnTo>
                <a:lnTo>
                  <a:pt x="421069" y="407338"/>
                </a:lnTo>
                <a:lnTo>
                  <a:pt x="754539" y="362953"/>
                </a:lnTo>
                <a:lnTo>
                  <a:pt x="1116394" y="322427"/>
                </a:lnTo>
                <a:lnTo>
                  <a:pt x="1504347" y="287640"/>
                </a:lnTo>
                <a:lnTo>
                  <a:pt x="1916113" y="260470"/>
                </a:lnTo>
                <a:lnTo>
                  <a:pt x="2349405" y="242798"/>
                </a:lnTo>
                <a:lnTo>
                  <a:pt x="2801938" y="236503"/>
                </a:lnTo>
                <a:lnTo>
                  <a:pt x="4566979" y="236503"/>
                </a:lnTo>
                <a:lnTo>
                  <a:pt x="4564724" y="236025"/>
                </a:lnTo>
                <a:lnTo>
                  <a:pt x="4188008" y="162360"/>
                </a:lnTo>
                <a:lnTo>
                  <a:pt x="3840582" y="102371"/>
                </a:lnTo>
                <a:lnTo>
                  <a:pt x="3516721" y="56099"/>
                </a:lnTo>
                <a:lnTo>
                  <a:pt x="3210700" y="23586"/>
                </a:lnTo>
                <a:lnTo>
                  <a:pt x="2916795" y="4872"/>
                </a:lnTo>
                <a:lnTo>
                  <a:pt x="2629282" y="0"/>
                </a:lnTo>
                <a:close/>
              </a:path>
            </a:pathLst>
          </a:custGeom>
          <a:solidFill>
            <a:srgbClr val="B2D23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7BC6CA-AE0B-438F-A170-6B2C9B7B4D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34113" b="21447"/>
          <a:stretch/>
        </p:blipFill>
        <p:spPr>
          <a:xfrm>
            <a:off x="3524692" y="6338040"/>
            <a:ext cx="5142617" cy="5252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60E10-888F-4805-A82A-73BBAE4C2E1E}" type="datetime1">
              <a:rPr lang="en-US" smtClean="0"/>
              <a:t>11/30/2018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0960" y="6430351"/>
            <a:ext cx="939938" cy="365125"/>
          </a:xfrm>
        </p:spPr>
        <p:txBody>
          <a:bodyPr/>
          <a:lstStyle/>
          <a:p>
            <a:r>
              <a:rPr lang="en-US" dirty="0"/>
              <a:t>Slide </a:t>
            </a:r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255" y="6420793"/>
            <a:ext cx="2866449" cy="4172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AAF2B39-592E-41EA-A8D9-885E11081CBE}" type="datetime1">
              <a:rPr lang="en-US" smtClean="0"/>
              <a:t>11/30/2018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75" y="6407697"/>
            <a:ext cx="2866449" cy="4172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B8E55-EF53-4778-9BF4-109C60BE2280}" type="datetime1">
              <a:rPr lang="en-US" smtClean="0"/>
              <a:t>11/30/2018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7283" y="6446836"/>
            <a:ext cx="982823" cy="365125"/>
          </a:xfrm>
        </p:spPr>
        <p:txBody>
          <a:bodyPr/>
          <a:lstStyle/>
          <a:p>
            <a:r>
              <a:rPr lang="en-US" dirty="0"/>
              <a:t>Slide </a:t>
            </a:r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255" y="6420793"/>
            <a:ext cx="2866449" cy="4172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55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2" name="Text Box 14"/>
          <p:cNvSpPr txBox="1">
            <a:spLocks noChangeArrowheads="1"/>
          </p:cNvSpPr>
          <p:nvPr userDrawn="1"/>
        </p:nvSpPr>
        <p:spPr bwMode="auto">
          <a:xfrm>
            <a:off x="1152950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marL="0" marR="0" lvl="0" indent="0" algn="r" defTabSz="912813" rtl="0" eaLnBrk="0" fontAlgn="auto" latinLnBrk="0" hangingPunct="0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025188" algn="r"/>
              </a:tabLst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ＭＳ Ｐゴシック" charset="0"/>
                <a:cs typeface="SapientSansRegular"/>
              </a:rPr>
              <a:t> </a:t>
            </a:r>
            <a:fld id="{4225D95B-3580-C74C-AC82-B8FCF626B418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ＭＳ Ｐゴシック" charset="0"/>
                <a:cs typeface="SapientSansRegular"/>
              </a:rPr>
              <a:pPr marL="0" marR="0" lvl="0" indent="0" algn="r" defTabSz="912813" rtl="0" eaLnBrk="0" fontAlgn="auto" latinLnBrk="0" hangingPunct="0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1025188" algn="r"/>
                </a:tabLst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ea typeface="ＭＳ Ｐゴシック" charset="0"/>
              <a:cs typeface="SapientSansRegula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658368" y="1426633"/>
            <a:ext cx="10887456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1549" y="6456986"/>
            <a:ext cx="995731" cy="365125"/>
          </a:xfrm>
        </p:spPr>
        <p:txBody>
          <a:bodyPr/>
          <a:lstStyle/>
          <a:p>
            <a:r>
              <a:rPr lang="en-US" dirty="0"/>
              <a:t>Slide </a:t>
            </a:r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434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bg>
      <p:bgPr>
        <a:gradFill>
          <a:gsLst>
            <a:gs pos="4500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75" y="6367732"/>
            <a:ext cx="12188825" cy="457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76D518-2C8E-47B8-B707-D70EA4FB5DDB}" type="datetime1">
              <a:rPr lang="en-US" smtClean="0"/>
              <a:t>11/30/2018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9120" y="6446836"/>
            <a:ext cx="81113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object 62">
            <a:extLst>
              <a:ext uri="{FF2B5EF4-FFF2-40B4-BE49-F238E27FC236}">
                <a16:creationId xmlns:a16="http://schemas.microsoft.com/office/drawing/2014/main" id="{623B8FC1-290C-46A9-936E-C450426F5B3B}"/>
              </a:ext>
            </a:extLst>
          </p:cNvPr>
          <p:cNvSpPr/>
          <p:nvPr userDrawn="1"/>
        </p:nvSpPr>
        <p:spPr>
          <a:xfrm>
            <a:off x="32067" y="6153023"/>
            <a:ext cx="12179353" cy="646306"/>
          </a:xfrm>
          <a:custGeom>
            <a:avLst/>
            <a:gdLst/>
            <a:ahLst/>
            <a:cxnLst/>
            <a:rect l="l" t="t" r="r" b="b"/>
            <a:pathLst>
              <a:path w="6136640" h="666750">
                <a:moveTo>
                  <a:pt x="4224098" y="236502"/>
                </a:moveTo>
                <a:lnTo>
                  <a:pt x="2459038" y="236502"/>
                </a:lnTo>
                <a:lnTo>
                  <a:pt x="2928525" y="243464"/>
                </a:lnTo>
                <a:lnTo>
                  <a:pt x="3412681" y="265563"/>
                </a:lnTo>
                <a:lnTo>
                  <a:pt x="3909219" y="304678"/>
                </a:lnTo>
                <a:lnTo>
                  <a:pt x="4415854" y="362687"/>
                </a:lnTo>
                <a:lnTo>
                  <a:pt x="4930299" y="441472"/>
                </a:lnTo>
                <a:lnTo>
                  <a:pt x="6001224" y="646030"/>
                </a:lnTo>
                <a:lnTo>
                  <a:pt x="6094531" y="661306"/>
                </a:lnTo>
                <a:lnTo>
                  <a:pt x="6134012" y="666486"/>
                </a:lnTo>
                <a:lnTo>
                  <a:pt x="6136069" y="666610"/>
                </a:lnTo>
                <a:lnTo>
                  <a:pt x="4633553" y="323318"/>
                </a:lnTo>
                <a:lnTo>
                  <a:pt x="4224098" y="236502"/>
                </a:lnTo>
                <a:close/>
              </a:path>
              <a:path w="6136640" h="666750">
                <a:moveTo>
                  <a:pt x="2286382" y="0"/>
                </a:moveTo>
                <a:lnTo>
                  <a:pt x="1999535" y="9010"/>
                </a:lnTo>
                <a:lnTo>
                  <a:pt x="1707630" y="31943"/>
                </a:lnTo>
                <a:lnTo>
                  <a:pt x="1404943" y="68841"/>
                </a:lnTo>
                <a:lnTo>
                  <a:pt x="1085749" y="119745"/>
                </a:lnTo>
                <a:lnTo>
                  <a:pt x="744324" y="184696"/>
                </a:lnTo>
                <a:lnTo>
                  <a:pt x="374943" y="263735"/>
                </a:lnTo>
                <a:lnTo>
                  <a:pt x="0" y="350405"/>
                </a:lnTo>
                <a:lnTo>
                  <a:pt x="0" y="419303"/>
                </a:lnTo>
                <a:lnTo>
                  <a:pt x="78169" y="407334"/>
                </a:lnTo>
                <a:lnTo>
                  <a:pt x="411639" y="362949"/>
                </a:lnTo>
                <a:lnTo>
                  <a:pt x="773494" y="322424"/>
                </a:lnTo>
                <a:lnTo>
                  <a:pt x="1161447" y="287637"/>
                </a:lnTo>
                <a:lnTo>
                  <a:pt x="1573213" y="260468"/>
                </a:lnTo>
                <a:lnTo>
                  <a:pt x="2006505" y="242796"/>
                </a:lnTo>
                <a:lnTo>
                  <a:pt x="2459038" y="236502"/>
                </a:lnTo>
                <a:lnTo>
                  <a:pt x="4224098" y="236502"/>
                </a:lnTo>
                <a:lnTo>
                  <a:pt x="4221824" y="236020"/>
                </a:lnTo>
                <a:lnTo>
                  <a:pt x="3845108" y="162356"/>
                </a:lnTo>
                <a:lnTo>
                  <a:pt x="3497682" y="102368"/>
                </a:lnTo>
                <a:lnTo>
                  <a:pt x="3173821" y="56097"/>
                </a:lnTo>
                <a:lnTo>
                  <a:pt x="2867800" y="23584"/>
                </a:lnTo>
                <a:lnTo>
                  <a:pt x="2573895" y="4872"/>
                </a:lnTo>
                <a:lnTo>
                  <a:pt x="2286382" y="0"/>
                </a:lnTo>
                <a:close/>
              </a:path>
            </a:pathLst>
          </a:custGeom>
          <a:solidFill>
            <a:srgbClr val="3A89C9"/>
          </a:solidFill>
          <a:effectLst>
            <a:softEdge rad="0"/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63">
            <a:extLst>
              <a:ext uri="{FF2B5EF4-FFF2-40B4-BE49-F238E27FC236}">
                <a16:creationId xmlns:a16="http://schemas.microsoft.com/office/drawing/2014/main" id="{62972CBC-9BAB-4F99-A490-B7961EA3AB5F}"/>
              </a:ext>
            </a:extLst>
          </p:cNvPr>
          <p:cNvSpPr/>
          <p:nvPr userDrawn="1"/>
        </p:nvSpPr>
        <p:spPr>
          <a:xfrm>
            <a:off x="27328" y="6225138"/>
            <a:ext cx="12188825" cy="586824"/>
          </a:xfrm>
          <a:custGeom>
            <a:avLst/>
            <a:gdLst/>
            <a:ahLst/>
            <a:cxnLst/>
            <a:rect l="l" t="t" r="r" b="b"/>
            <a:pathLst>
              <a:path w="6479540" h="666750">
                <a:moveTo>
                  <a:pt x="4566979" y="236503"/>
                </a:moveTo>
                <a:lnTo>
                  <a:pt x="2801938" y="236503"/>
                </a:lnTo>
                <a:lnTo>
                  <a:pt x="3271425" y="243465"/>
                </a:lnTo>
                <a:lnTo>
                  <a:pt x="3755581" y="265563"/>
                </a:lnTo>
                <a:lnTo>
                  <a:pt x="4252119" y="304677"/>
                </a:lnTo>
                <a:lnTo>
                  <a:pt x="4758754" y="362686"/>
                </a:lnTo>
                <a:lnTo>
                  <a:pt x="5273199" y="441471"/>
                </a:lnTo>
                <a:lnTo>
                  <a:pt x="6344124" y="646039"/>
                </a:lnTo>
                <a:lnTo>
                  <a:pt x="6437431" y="661317"/>
                </a:lnTo>
                <a:lnTo>
                  <a:pt x="6476912" y="666497"/>
                </a:lnTo>
                <a:lnTo>
                  <a:pt x="6478969" y="666621"/>
                </a:lnTo>
                <a:lnTo>
                  <a:pt x="4976453" y="323325"/>
                </a:lnTo>
                <a:lnTo>
                  <a:pt x="4566979" y="236503"/>
                </a:lnTo>
                <a:close/>
              </a:path>
              <a:path w="6479540" h="666750">
                <a:moveTo>
                  <a:pt x="2629282" y="0"/>
                </a:moveTo>
                <a:lnTo>
                  <a:pt x="2342435" y="9009"/>
                </a:lnTo>
                <a:lnTo>
                  <a:pt x="2050530" y="31942"/>
                </a:lnTo>
                <a:lnTo>
                  <a:pt x="1747843" y="68840"/>
                </a:lnTo>
                <a:lnTo>
                  <a:pt x="1428649" y="119744"/>
                </a:lnTo>
                <a:lnTo>
                  <a:pt x="1087224" y="184695"/>
                </a:lnTo>
                <a:lnTo>
                  <a:pt x="717843" y="263734"/>
                </a:lnTo>
                <a:lnTo>
                  <a:pt x="314781" y="356903"/>
                </a:lnTo>
                <a:lnTo>
                  <a:pt x="0" y="433267"/>
                </a:lnTo>
                <a:lnTo>
                  <a:pt x="0" y="474066"/>
                </a:lnTo>
                <a:lnTo>
                  <a:pt x="118269" y="453701"/>
                </a:lnTo>
                <a:lnTo>
                  <a:pt x="421069" y="407338"/>
                </a:lnTo>
                <a:lnTo>
                  <a:pt x="754539" y="362953"/>
                </a:lnTo>
                <a:lnTo>
                  <a:pt x="1116394" y="322427"/>
                </a:lnTo>
                <a:lnTo>
                  <a:pt x="1504347" y="287640"/>
                </a:lnTo>
                <a:lnTo>
                  <a:pt x="1916113" y="260470"/>
                </a:lnTo>
                <a:lnTo>
                  <a:pt x="2349405" y="242798"/>
                </a:lnTo>
                <a:lnTo>
                  <a:pt x="2801938" y="236503"/>
                </a:lnTo>
                <a:lnTo>
                  <a:pt x="4566979" y="236503"/>
                </a:lnTo>
                <a:lnTo>
                  <a:pt x="4564724" y="236025"/>
                </a:lnTo>
                <a:lnTo>
                  <a:pt x="4188008" y="162360"/>
                </a:lnTo>
                <a:lnTo>
                  <a:pt x="3840582" y="102371"/>
                </a:lnTo>
                <a:lnTo>
                  <a:pt x="3516721" y="56099"/>
                </a:lnTo>
                <a:lnTo>
                  <a:pt x="3210700" y="23586"/>
                </a:lnTo>
                <a:lnTo>
                  <a:pt x="2916795" y="4872"/>
                </a:lnTo>
                <a:lnTo>
                  <a:pt x="2629282" y="0"/>
                </a:lnTo>
                <a:close/>
              </a:path>
            </a:pathLst>
          </a:custGeom>
          <a:solidFill>
            <a:srgbClr val="B2D23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7BC6CA-AE0B-438F-A170-6B2C9B7B4D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34113" b="21447"/>
          <a:stretch/>
        </p:blipFill>
        <p:spPr>
          <a:xfrm>
            <a:off x="3524692" y="6286670"/>
            <a:ext cx="5142617" cy="52529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54A55F-3289-4514-B37B-B3BAC6FD959E}"/>
              </a:ext>
            </a:extLst>
          </p:cNvPr>
          <p:cNvCxnSpPr/>
          <p:nvPr userDrawn="1"/>
        </p:nvCxnSpPr>
        <p:spPr>
          <a:xfrm>
            <a:off x="1097280" y="4325112"/>
            <a:ext cx="100584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7745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083"/>
            <a:ext cx="10546080" cy="145638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845734"/>
            <a:ext cx="10546080" cy="4023360"/>
          </a:xfrm>
        </p:spPr>
        <p:txBody>
          <a:bodyPr/>
          <a:lstStyle>
            <a:lvl1pPr marL="225425" indent="-225425"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lvl1pPr>
            <a:lvl2pPr marL="384048" indent="-182880">
              <a:buClr>
                <a:schemeClr val="accent2">
                  <a:lumMod val="50000"/>
                </a:schemeClr>
              </a:buClr>
              <a:buFont typeface="Calibri" panose="020F0502020204030204" pitchFamily="34" charset="0"/>
              <a:buChar char="−"/>
              <a:defRPr/>
            </a:lvl2pPr>
            <a:lvl3pPr>
              <a:buClr>
                <a:schemeClr val="accent2">
                  <a:lumMod val="50000"/>
                </a:schemeClr>
              </a:buClr>
              <a:defRPr/>
            </a:lvl3pPr>
            <a:lvl4pPr>
              <a:buClr>
                <a:schemeClr val="accent2">
                  <a:lumMod val="50000"/>
                </a:schemeClr>
              </a:buClr>
              <a:defRPr/>
            </a:lvl4pPr>
            <a:lvl5pPr>
              <a:buClr>
                <a:schemeClr val="accent2">
                  <a:lumMod val="50000"/>
                </a:schemeClr>
              </a:buClr>
              <a:defRPr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3577840-60F8-43AB-89DE-D1AED3F46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ABC0-1EB0-40D5-B493-D7B15FE99923}" type="datetime1">
              <a:rPr lang="en-US" smtClean="0"/>
              <a:t>11/30/2018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6B6D239-C976-4309-820A-34F10B625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B4645CD-269E-41F1-84E2-C648CA6CB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58952"/>
            <a:ext cx="1054608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53128"/>
            <a:ext cx="1054608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FCB3-5A34-4E93-B5E1-27DD28147238}" type="datetime1">
              <a:rPr lang="en-US" smtClean="0"/>
              <a:t>11/30/2018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Slide: </a:t>
            </a:r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609600" y="4325112"/>
            <a:ext cx="10473578" cy="18288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255" y="6420793"/>
            <a:ext cx="2866449" cy="4172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99090" y="36083"/>
            <a:ext cx="10556590" cy="14507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99090" y="1845735"/>
            <a:ext cx="5183700" cy="4023360"/>
          </a:xfrm>
        </p:spPr>
        <p:txBody>
          <a:bodyPr/>
          <a:lstStyle>
            <a:lvl1pPr>
              <a:buClr>
                <a:schemeClr val="accent2">
                  <a:lumMod val="50000"/>
                </a:schemeClr>
              </a:buClr>
              <a:defRPr/>
            </a:lvl1pPr>
            <a:lvl2pPr>
              <a:buClr>
                <a:schemeClr val="accent2">
                  <a:lumMod val="50000"/>
                </a:schemeClr>
              </a:buClr>
              <a:defRPr/>
            </a:lvl2pPr>
            <a:lvl3pPr>
              <a:buClr>
                <a:schemeClr val="accent2">
                  <a:lumMod val="50000"/>
                </a:schemeClr>
              </a:buClr>
              <a:defRPr/>
            </a:lvl3pPr>
            <a:lvl4pPr>
              <a:buClr>
                <a:schemeClr val="accent2">
                  <a:lumMod val="50000"/>
                </a:schemeClr>
              </a:buClr>
              <a:defRPr/>
            </a:lvl4pPr>
            <a:lvl5pPr>
              <a:buClr>
                <a:schemeClr val="accent2">
                  <a:lumMod val="50000"/>
                </a:schemeClr>
              </a:buClr>
              <a:defRPr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885793" y="1845735"/>
            <a:ext cx="5269887" cy="4023360"/>
          </a:xfrm>
        </p:spPr>
        <p:txBody>
          <a:bodyPr/>
          <a:lstStyle>
            <a:lvl1pPr>
              <a:buClr>
                <a:schemeClr val="accent2">
                  <a:lumMod val="50000"/>
                </a:schemeClr>
              </a:buClr>
              <a:defRPr/>
            </a:lvl1pPr>
            <a:lvl2pPr>
              <a:buClr>
                <a:schemeClr val="accent2">
                  <a:lumMod val="50000"/>
                </a:schemeClr>
              </a:buClr>
              <a:defRPr/>
            </a:lvl2pPr>
            <a:lvl3pPr>
              <a:buClr>
                <a:schemeClr val="accent2">
                  <a:lumMod val="50000"/>
                </a:schemeClr>
              </a:buClr>
              <a:defRPr/>
            </a:lvl3pPr>
            <a:lvl4pPr>
              <a:buClr>
                <a:schemeClr val="accent2">
                  <a:lumMod val="50000"/>
                </a:schemeClr>
              </a:buClr>
              <a:defRPr/>
            </a:lvl4pPr>
            <a:lvl5pPr>
              <a:buClr>
                <a:schemeClr val="accent2">
                  <a:lumMod val="50000"/>
                </a:schemeClr>
              </a:buClr>
              <a:defRPr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2F06C-2796-4892-ACA4-DC4D45230656}" type="datetime1">
              <a:rPr lang="en-US" smtClean="0"/>
              <a:t>11/30/2018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65499" y="6444629"/>
            <a:ext cx="867182" cy="365125"/>
          </a:xfrm>
        </p:spPr>
        <p:txBody>
          <a:bodyPr/>
          <a:lstStyle/>
          <a:p>
            <a:r>
              <a:rPr lang="en-US" dirty="0"/>
              <a:t>Slide </a:t>
            </a:r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66356" y="38058"/>
            <a:ext cx="10489324" cy="14507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6356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66356" y="2582334"/>
            <a:ext cx="4937760" cy="337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17920" y="2582334"/>
            <a:ext cx="4937760" cy="337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A6CD-3412-4193-8887-234A9D5A9C50}" type="datetime1">
              <a:rPr lang="en-US" smtClean="0"/>
              <a:t>11/30/2018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343" y="6459784"/>
            <a:ext cx="970303" cy="365125"/>
          </a:xfrm>
        </p:spPr>
        <p:txBody>
          <a:bodyPr/>
          <a:lstStyle/>
          <a:p>
            <a:r>
              <a:rPr lang="en-US" dirty="0"/>
              <a:t>Slide </a:t>
            </a:r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alphaModFix amt="1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083"/>
            <a:ext cx="10546080" cy="14507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BADA-2CCD-4E7D-A69B-0212284EE43C}" type="datetime1">
              <a:rPr lang="en-US" smtClean="0"/>
              <a:t>11/30/2018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84598" y="6459785"/>
            <a:ext cx="482280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1549" y="6473028"/>
            <a:ext cx="995731" cy="365125"/>
          </a:xfrm>
        </p:spPr>
        <p:txBody>
          <a:bodyPr/>
          <a:lstStyle/>
          <a:p>
            <a:r>
              <a:rPr lang="en-US" dirty="0"/>
              <a:t>Slide </a:t>
            </a:r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blipFill dpi="0" rotWithShape="1">
          <a:blip r:embed="rId2">
            <a:alphaModFix amt="19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083"/>
            <a:ext cx="1054608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FB1E8-255A-4CAB-9CA8-85DA8BBE888C}" type="datetime1">
              <a:rPr lang="en-US" smtClean="0"/>
              <a:t>11/30/2018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1549" y="6456986"/>
            <a:ext cx="995731" cy="365125"/>
          </a:xfrm>
        </p:spPr>
        <p:txBody>
          <a:bodyPr/>
          <a:lstStyle/>
          <a:p>
            <a:r>
              <a:rPr lang="en-US" dirty="0"/>
              <a:t>Slide </a:t>
            </a:r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278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bg>
      <p:bgPr>
        <a:blipFill dpi="0" rotWithShape="1">
          <a:blip r:embed="rId2">
            <a:alphaModFix amt="1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083"/>
            <a:ext cx="1054608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D0CF1-E9A9-4300-B108-8C50C1581319}" type="datetime1">
              <a:rPr lang="en-US" smtClean="0"/>
              <a:t>11/30/2018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1549" y="6456986"/>
            <a:ext cx="995731" cy="365125"/>
          </a:xfrm>
        </p:spPr>
        <p:txBody>
          <a:bodyPr/>
          <a:lstStyle/>
          <a:p>
            <a:r>
              <a:rPr lang="en-US" dirty="0"/>
              <a:t>Slide </a:t>
            </a:r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373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00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9090" y="36083"/>
            <a:ext cx="1055659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9090" y="1845734"/>
            <a:ext cx="1055659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6C01ABC0-1EB0-40D5-B493-D7B15FE99923}" type="datetime1">
              <a:rPr lang="en-US" smtClean="0"/>
              <a:t>11/30/2018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59" y="6459785"/>
            <a:ext cx="9459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99090" y="1486840"/>
            <a:ext cx="10561402" cy="485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ject 62">
            <a:extLst>
              <a:ext uri="{FF2B5EF4-FFF2-40B4-BE49-F238E27FC236}">
                <a16:creationId xmlns:a16="http://schemas.microsoft.com/office/drawing/2014/main" id="{F6A268F7-6258-484B-B022-E17D5912C22D}"/>
              </a:ext>
            </a:extLst>
          </p:cNvPr>
          <p:cNvSpPr/>
          <p:nvPr userDrawn="1"/>
        </p:nvSpPr>
        <p:spPr>
          <a:xfrm>
            <a:off x="32067" y="6153023"/>
            <a:ext cx="12179353" cy="646306"/>
          </a:xfrm>
          <a:custGeom>
            <a:avLst/>
            <a:gdLst/>
            <a:ahLst/>
            <a:cxnLst/>
            <a:rect l="l" t="t" r="r" b="b"/>
            <a:pathLst>
              <a:path w="6136640" h="666750">
                <a:moveTo>
                  <a:pt x="4224098" y="236502"/>
                </a:moveTo>
                <a:lnTo>
                  <a:pt x="2459038" y="236502"/>
                </a:lnTo>
                <a:lnTo>
                  <a:pt x="2928525" y="243464"/>
                </a:lnTo>
                <a:lnTo>
                  <a:pt x="3412681" y="265563"/>
                </a:lnTo>
                <a:lnTo>
                  <a:pt x="3909219" y="304678"/>
                </a:lnTo>
                <a:lnTo>
                  <a:pt x="4415854" y="362687"/>
                </a:lnTo>
                <a:lnTo>
                  <a:pt x="4930299" y="441472"/>
                </a:lnTo>
                <a:lnTo>
                  <a:pt x="6001224" y="646030"/>
                </a:lnTo>
                <a:lnTo>
                  <a:pt x="6094531" y="661306"/>
                </a:lnTo>
                <a:lnTo>
                  <a:pt x="6134012" y="666486"/>
                </a:lnTo>
                <a:lnTo>
                  <a:pt x="6136069" y="666610"/>
                </a:lnTo>
                <a:lnTo>
                  <a:pt x="4633553" y="323318"/>
                </a:lnTo>
                <a:lnTo>
                  <a:pt x="4224098" y="236502"/>
                </a:lnTo>
                <a:close/>
              </a:path>
              <a:path w="6136640" h="666750">
                <a:moveTo>
                  <a:pt x="2286382" y="0"/>
                </a:moveTo>
                <a:lnTo>
                  <a:pt x="1999535" y="9010"/>
                </a:lnTo>
                <a:lnTo>
                  <a:pt x="1707630" y="31943"/>
                </a:lnTo>
                <a:lnTo>
                  <a:pt x="1404943" y="68841"/>
                </a:lnTo>
                <a:lnTo>
                  <a:pt x="1085749" y="119745"/>
                </a:lnTo>
                <a:lnTo>
                  <a:pt x="744324" y="184696"/>
                </a:lnTo>
                <a:lnTo>
                  <a:pt x="374943" y="263735"/>
                </a:lnTo>
                <a:lnTo>
                  <a:pt x="0" y="350405"/>
                </a:lnTo>
                <a:lnTo>
                  <a:pt x="0" y="419303"/>
                </a:lnTo>
                <a:lnTo>
                  <a:pt x="78169" y="407334"/>
                </a:lnTo>
                <a:lnTo>
                  <a:pt x="411639" y="362949"/>
                </a:lnTo>
                <a:lnTo>
                  <a:pt x="773494" y="322424"/>
                </a:lnTo>
                <a:lnTo>
                  <a:pt x="1161447" y="287637"/>
                </a:lnTo>
                <a:lnTo>
                  <a:pt x="1573213" y="260468"/>
                </a:lnTo>
                <a:lnTo>
                  <a:pt x="2006505" y="242796"/>
                </a:lnTo>
                <a:lnTo>
                  <a:pt x="2459038" y="236502"/>
                </a:lnTo>
                <a:lnTo>
                  <a:pt x="4224098" y="236502"/>
                </a:lnTo>
                <a:lnTo>
                  <a:pt x="4221824" y="236020"/>
                </a:lnTo>
                <a:lnTo>
                  <a:pt x="3845108" y="162356"/>
                </a:lnTo>
                <a:lnTo>
                  <a:pt x="3497682" y="102368"/>
                </a:lnTo>
                <a:lnTo>
                  <a:pt x="3173821" y="56097"/>
                </a:lnTo>
                <a:lnTo>
                  <a:pt x="2867800" y="23584"/>
                </a:lnTo>
                <a:lnTo>
                  <a:pt x="2573895" y="4872"/>
                </a:lnTo>
                <a:lnTo>
                  <a:pt x="2286382" y="0"/>
                </a:lnTo>
                <a:close/>
              </a:path>
            </a:pathLst>
          </a:custGeom>
          <a:solidFill>
            <a:srgbClr val="3A89C9"/>
          </a:solidFill>
          <a:effectLst>
            <a:softEdge rad="0"/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63">
            <a:extLst>
              <a:ext uri="{FF2B5EF4-FFF2-40B4-BE49-F238E27FC236}">
                <a16:creationId xmlns:a16="http://schemas.microsoft.com/office/drawing/2014/main" id="{20F3849E-4403-40F5-AD30-07B39734BBA7}"/>
              </a:ext>
            </a:extLst>
          </p:cNvPr>
          <p:cNvSpPr/>
          <p:nvPr userDrawn="1"/>
        </p:nvSpPr>
        <p:spPr>
          <a:xfrm>
            <a:off x="27328" y="6225138"/>
            <a:ext cx="12188825" cy="586824"/>
          </a:xfrm>
          <a:custGeom>
            <a:avLst/>
            <a:gdLst/>
            <a:ahLst/>
            <a:cxnLst/>
            <a:rect l="l" t="t" r="r" b="b"/>
            <a:pathLst>
              <a:path w="6479540" h="666750">
                <a:moveTo>
                  <a:pt x="4566979" y="236503"/>
                </a:moveTo>
                <a:lnTo>
                  <a:pt x="2801938" y="236503"/>
                </a:lnTo>
                <a:lnTo>
                  <a:pt x="3271425" y="243465"/>
                </a:lnTo>
                <a:lnTo>
                  <a:pt x="3755581" y="265563"/>
                </a:lnTo>
                <a:lnTo>
                  <a:pt x="4252119" y="304677"/>
                </a:lnTo>
                <a:lnTo>
                  <a:pt x="4758754" y="362686"/>
                </a:lnTo>
                <a:lnTo>
                  <a:pt x="5273199" y="441471"/>
                </a:lnTo>
                <a:lnTo>
                  <a:pt x="6344124" y="646039"/>
                </a:lnTo>
                <a:lnTo>
                  <a:pt x="6437431" y="661317"/>
                </a:lnTo>
                <a:lnTo>
                  <a:pt x="6476912" y="666497"/>
                </a:lnTo>
                <a:lnTo>
                  <a:pt x="6478969" y="666621"/>
                </a:lnTo>
                <a:lnTo>
                  <a:pt x="4976453" y="323325"/>
                </a:lnTo>
                <a:lnTo>
                  <a:pt x="4566979" y="236503"/>
                </a:lnTo>
                <a:close/>
              </a:path>
              <a:path w="6479540" h="666750">
                <a:moveTo>
                  <a:pt x="2629282" y="0"/>
                </a:moveTo>
                <a:lnTo>
                  <a:pt x="2342435" y="9009"/>
                </a:lnTo>
                <a:lnTo>
                  <a:pt x="2050530" y="31942"/>
                </a:lnTo>
                <a:lnTo>
                  <a:pt x="1747843" y="68840"/>
                </a:lnTo>
                <a:lnTo>
                  <a:pt x="1428649" y="119744"/>
                </a:lnTo>
                <a:lnTo>
                  <a:pt x="1087224" y="184695"/>
                </a:lnTo>
                <a:lnTo>
                  <a:pt x="717843" y="263734"/>
                </a:lnTo>
                <a:lnTo>
                  <a:pt x="314781" y="356903"/>
                </a:lnTo>
                <a:lnTo>
                  <a:pt x="0" y="433267"/>
                </a:lnTo>
                <a:lnTo>
                  <a:pt x="0" y="474066"/>
                </a:lnTo>
                <a:lnTo>
                  <a:pt x="118269" y="453701"/>
                </a:lnTo>
                <a:lnTo>
                  <a:pt x="421069" y="407338"/>
                </a:lnTo>
                <a:lnTo>
                  <a:pt x="754539" y="362953"/>
                </a:lnTo>
                <a:lnTo>
                  <a:pt x="1116394" y="322427"/>
                </a:lnTo>
                <a:lnTo>
                  <a:pt x="1504347" y="287640"/>
                </a:lnTo>
                <a:lnTo>
                  <a:pt x="1916113" y="260470"/>
                </a:lnTo>
                <a:lnTo>
                  <a:pt x="2349405" y="242798"/>
                </a:lnTo>
                <a:lnTo>
                  <a:pt x="2801938" y="236503"/>
                </a:lnTo>
                <a:lnTo>
                  <a:pt x="4566979" y="236503"/>
                </a:lnTo>
                <a:lnTo>
                  <a:pt x="4564724" y="236025"/>
                </a:lnTo>
                <a:lnTo>
                  <a:pt x="4188008" y="162360"/>
                </a:lnTo>
                <a:lnTo>
                  <a:pt x="3840582" y="102371"/>
                </a:lnTo>
                <a:lnTo>
                  <a:pt x="3516721" y="56099"/>
                </a:lnTo>
                <a:lnTo>
                  <a:pt x="3210700" y="23586"/>
                </a:lnTo>
                <a:lnTo>
                  <a:pt x="2916795" y="4872"/>
                </a:lnTo>
                <a:lnTo>
                  <a:pt x="2629282" y="0"/>
                </a:lnTo>
                <a:close/>
              </a:path>
            </a:pathLst>
          </a:custGeom>
          <a:solidFill>
            <a:srgbClr val="B2D23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2C62A2C-2A80-4298-9018-6E3D6B9952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34113" b="21447"/>
          <a:stretch/>
        </p:blipFill>
        <p:spPr>
          <a:xfrm>
            <a:off x="3524692" y="6346153"/>
            <a:ext cx="5142617" cy="5252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62" r:id="rId8"/>
    <p:sldLayoutId id="2147483663" r:id="rId9"/>
    <p:sldLayoutId id="2147483655" r:id="rId10"/>
    <p:sldLayoutId id="2147483656" r:id="rId11"/>
    <p:sldLayoutId id="2147483657" r:id="rId12"/>
    <p:sldLayoutId id="2147483666" r:id="rId13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>
            <a:lumMod val="50000"/>
          </a:schemeClr>
        </a:buClr>
        <a:buSzPct val="100000"/>
        <a:buFont typeface="Courier New" panose="02070309020205020404" pitchFamily="49" charset="0"/>
        <a:buChar char="o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>
            <a:lumMod val="50000"/>
          </a:schemeClr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>
            <a:lumMod val="50000"/>
          </a:schemeClr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>
            <a:lumMod val="50000"/>
          </a:schemeClr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>
            <a:lumMod val="50000"/>
          </a:schemeClr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524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28800" y="1600201"/>
            <a:ext cx="103632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828800" y="6248400"/>
            <a:ext cx="2438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 Narrow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0501CDE7-F5D8-4BB6-A78D-330F96BED96B}" type="datetime1">
              <a:rPr lang="en-US" altLang="en-US" smtClean="0"/>
              <a:t>11/30/2018</a:t>
            </a:fld>
            <a:endParaRPr lang="en-US" altLang="en-US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86400" y="6248400"/>
            <a:ext cx="3149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 Narrow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 dirty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753600" y="6248400"/>
            <a:ext cx="2438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 Narrow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B55FE4E2-D75E-4055-9098-72273A0483AA}" type="slidenum">
              <a:rPr lang="en-US" altLang="en-US" smtClean="0"/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38312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 Narrow" pitchFamily="1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 Narrow" pitchFamily="1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 Narrow" pitchFamily="1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 Narrow" pitchFamily="1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 Narrow" pitchFamily="1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 Narrow" pitchFamily="1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 Narrow" pitchFamily="1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 Narrow" pitchFamily="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mw.net.au/technology/it/cloud_records_management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wogstat.org/accrual/lungmap.pd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da.gov/Drugs/DevelopmentApprovalProcess/DevelopmentResources/DrugInteractionsLabeling/ucm093664.htm#table5-2" TargetMode="Externa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hyperlink" Target="mailto:S1900AMedicalQuery@swog.org" TargetMode="Externa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ung-map.org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SWOG@ohsu.edu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mailto:LungMAP@swog.org" TargetMode="External"/><Relationship Id="rId3" Type="http://schemas.openxmlformats.org/officeDocument/2006/relationships/hyperlink" Target="mailto:LUNGMAPSCC@crab.org" TargetMode="External"/><Relationship Id="rId7" Type="http://schemas.openxmlformats.org/officeDocument/2006/relationships/hyperlink" Target="mailto:S1900AMedicalQuery@swog.org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LUNGMAP@swog.org" TargetMode="External"/><Relationship Id="rId5" Type="http://schemas.openxmlformats.org/officeDocument/2006/relationships/hyperlink" Target="mailto:LungMAPQuestion@crab.org" TargetMode="External"/><Relationship Id="rId10" Type="http://schemas.openxmlformats.org/officeDocument/2006/relationships/image" Target="../media/image1.jpg"/><Relationship Id="rId4" Type="http://schemas.openxmlformats.org/officeDocument/2006/relationships/hyperlink" Target="mailto:mnorman@swog.org" TargetMode="External"/><Relationship Id="rId9" Type="http://schemas.openxmlformats.org/officeDocument/2006/relationships/image" Target="../media/image30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D3FB534-D916-43B2-8C0F-E6057D65B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Lung-MAP Webinar - Instructions to Attendees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A61243-5A4D-49D8-8DAC-02A29F1AA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945" y="1650848"/>
            <a:ext cx="10546080" cy="43150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500" b="1" dirty="0">
                <a:solidFill>
                  <a:srgbClr val="0070C0"/>
                </a:solidFill>
              </a:rPr>
              <a:t> </a:t>
            </a:r>
            <a:r>
              <a:rPr lang="en-US" sz="3500" b="1" dirty="0">
                <a:solidFill>
                  <a:srgbClr val="0070C0"/>
                </a:solidFill>
                <a:latin typeface="Bradley Hand ITC" panose="03070402050302030203" pitchFamily="66" charset="0"/>
              </a:rPr>
              <a:t>Welcome to the Lung-MAP Webinar!</a:t>
            </a:r>
            <a:endParaRPr lang="en-US" sz="2400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sz="2400" b="1" dirty="0"/>
              <a:t>We appreciate your patience as we give everyone time to join before we begin. </a:t>
            </a:r>
            <a:endParaRPr lang="en-US" sz="2400" dirty="0"/>
          </a:p>
          <a:p>
            <a:endParaRPr lang="en-US" sz="2200" dirty="0"/>
          </a:p>
          <a:p>
            <a:r>
              <a:rPr lang="en-US" sz="2200" dirty="0"/>
              <a:t>Please mute your line if you are not speaking.</a:t>
            </a:r>
          </a:p>
          <a:p>
            <a:r>
              <a:rPr lang="en-US" sz="2200" dirty="0"/>
              <a:t>We will have </a:t>
            </a:r>
            <a:r>
              <a:rPr lang="en-US" sz="2200" b="1" dirty="0">
                <a:solidFill>
                  <a:srgbClr val="0070C0"/>
                </a:solidFill>
              </a:rPr>
              <a:t>3 Q &amp; A sessions </a:t>
            </a:r>
            <a:r>
              <a:rPr lang="en-US" sz="2200" dirty="0"/>
              <a:t>throughout the webinar, in which you will have time to </a:t>
            </a:r>
            <a:r>
              <a:rPr lang="en-US" sz="2200" b="1" dirty="0">
                <a:solidFill>
                  <a:srgbClr val="0070C0"/>
                </a:solidFill>
              </a:rPr>
              <a:t>“raise your hand”</a:t>
            </a:r>
            <a:r>
              <a:rPr lang="en-US" sz="2200" dirty="0">
                <a:solidFill>
                  <a:srgbClr val="0070C0"/>
                </a:solidFill>
              </a:rPr>
              <a:t> </a:t>
            </a:r>
            <a:r>
              <a:rPr lang="en-US" sz="2200" dirty="0"/>
              <a:t>in WebEx to ask a question or place your question in the </a:t>
            </a:r>
            <a:r>
              <a:rPr lang="en-US" sz="2200" b="1" dirty="0">
                <a:solidFill>
                  <a:srgbClr val="0070C0"/>
                </a:solidFill>
              </a:rPr>
              <a:t>chat box</a:t>
            </a:r>
            <a:r>
              <a:rPr lang="en-US" sz="2200" dirty="0"/>
              <a:t>. </a:t>
            </a:r>
            <a:endParaRPr lang="en-US" sz="3200" b="1" dirty="0"/>
          </a:p>
          <a:p>
            <a:pPr marL="201168" lvl="1" indent="0">
              <a:buNone/>
            </a:pPr>
            <a:endParaRPr lang="en-US" sz="3200" b="1" dirty="0"/>
          </a:p>
          <a:p>
            <a:pPr marL="201168" lvl="1" indent="0" algn="ctr">
              <a:buNone/>
            </a:pPr>
            <a:r>
              <a:rPr lang="en-US" sz="3200" b="1" dirty="0"/>
              <a:t>We will begin shortly!</a:t>
            </a:r>
          </a:p>
          <a:p>
            <a:pPr marL="201168" lvl="1" indent="0" algn="ctr">
              <a:buNone/>
            </a:pPr>
            <a:endParaRPr lang="en-US" sz="3200" b="1" dirty="0"/>
          </a:p>
          <a:p>
            <a:pPr marL="201168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A2CE46-08D4-481A-A982-ECE2D03B2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4110" name="Picture 14" descr="Image result for emoji saying thank you">
            <a:extLst>
              <a:ext uri="{FF2B5EF4-FFF2-40B4-BE49-F238E27FC236}">
                <a16:creationId xmlns:a16="http://schemas.microsoft.com/office/drawing/2014/main" id="{65DF7728-96A6-4ADB-8FE0-240699367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9000" y="4488014"/>
            <a:ext cx="1162050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94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2FA446-17C5-49CC-B1C7-20279A077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News!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C0CEEA-9DCF-479A-ADB9-C77C51FFEFC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DA36E84-C04C-4780-BBF7-E7BE995990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7920" y="1673542"/>
            <a:ext cx="4937760" cy="4140250"/>
          </a:xfrm>
        </p:spPr>
        <p:txBody>
          <a:bodyPr>
            <a:normAutofit/>
          </a:bodyPr>
          <a:lstStyle/>
          <a:p>
            <a:r>
              <a:rPr lang="en-US" dirty="0"/>
              <a:t>To facilitate a seamless transition from </a:t>
            </a:r>
            <a:r>
              <a:rPr lang="en-US" b="1" u="sng" dirty="0"/>
              <a:t>S1400</a:t>
            </a:r>
            <a:r>
              <a:rPr lang="en-US" dirty="0"/>
              <a:t> to the </a:t>
            </a:r>
            <a:r>
              <a:rPr lang="en-US" b="1" u="sng" dirty="0"/>
              <a:t>LUNGMAP</a:t>
            </a:r>
            <a:r>
              <a:rPr lang="en-US" dirty="0"/>
              <a:t>, we have released the </a:t>
            </a:r>
            <a:r>
              <a:rPr lang="en-US" b="1" u="sng" dirty="0"/>
              <a:t>LUNGMAP</a:t>
            </a:r>
            <a:r>
              <a:rPr lang="en-US" dirty="0"/>
              <a:t> &amp; </a:t>
            </a:r>
            <a:r>
              <a:rPr lang="en-US" b="1" u="sng" dirty="0"/>
              <a:t>S1900A</a:t>
            </a:r>
            <a:r>
              <a:rPr lang="en-US" dirty="0"/>
              <a:t> protocol documents on CTSU for sites to review before activation</a:t>
            </a:r>
          </a:p>
          <a:p>
            <a:r>
              <a:rPr lang="en-US" dirty="0"/>
              <a:t>The new </a:t>
            </a:r>
            <a:r>
              <a:rPr lang="en-US" b="1" u="sng" dirty="0"/>
              <a:t>LUNGMAP</a:t>
            </a:r>
            <a:r>
              <a:rPr lang="en-US" dirty="0"/>
              <a:t> screening protocol and </a:t>
            </a:r>
            <a:r>
              <a:rPr lang="en-US" b="1" u="sng" dirty="0"/>
              <a:t>S1900A</a:t>
            </a:r>
            <a:r>
              <a:rPr lang="en-US" dirty="0"/>
              <a:t> sub-study are pending final approval</a:t>
            </a:r>
          </a:p>
          <a:p>
            <a:r>
              <a:rPr lang="en-US" dirty="0"/>
              <a:t>Activation of both </a:t>
            </a:r>
            <a:r>
              <a:rPr lang="en-US" b="1" u="sng" dirty="0"/>
              <a:t>LUNGMAP</a:t>
            </a:r>
            <a:r>
              <a:rPr lang="en-US" dirty="0"/>
              <a:t> &amp; </a:t>
            </a:r>
            <a:r>
              <a:rPr lang="en-US" b="1" u="sng" dirty="0"/>
              <a:t>S1900A</a:t>
            </a:r>
            <a:r>
              <a:rPr lang="en-US" dirty="0"/>
              <a:t> are expected after the new year!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BFEBE-D48D-4E1C-AB48-B9455C499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DE7F5A8-8957-43EE-A682-8BF053A3A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0646" y="1804910"/>
            <a:ext cx="3993378" cy="3877513"/>
          </a:xfrm>
          <a:prstGeom prst="irregularSeal1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5000" lnSpcReduction="10000"/>
          </a:bodyPr>
          <a:lstStyle/>
          <a:p>
            <a:pPr algn="ctr"/>
            <a:r>
              <a:rPr lang="en-US" sz="2400" cap="none" dirty="0">
                <a:solidFill>
                  <a:schemeClr val="tx1"/>
                </a:solidFill>
              </a:rPr>
              <a:t>LUNGMAP &amp; S1900A are now available on CTSU via a pre-activation release!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E06FB6-4B3D-4809-B56D-40953CB8618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922" y="4619134"/>
            <a:ext cx="5180814" cy="15619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5514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88E0D0F-0A8B-4FEF-A2BB-F90E13C6F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Study Structure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BC7F32-9BEF-4C37-B09F-BF896C121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16529"/>
            <a:ext cx="10546080" cy="45556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The Lung-MAP master protocol is expanding to adapt to the changes in the therapeutic landscape and study structure!</a:t>
            </a:r>
          </a:p>
          <a:p>
            <a:r>
              <a:rPr lang="en-US" sz="2400" dirty="0"/>
              <a:t>The new screening protocol is referred to as “</a:t>
            </a:r>
            <a:r>
              <a:rPr lang="en-US" sz="2400" b="1" u="sng" dirty="0"/>
              <a:t>LUNGMAP</a:t>
            </a:r>
            <a:r>
              <a:rPr lang="en-US" sz="2400" dirty="0"/>
              <a:t>”</a:t>
            </a:r>
          </a:p>
          <a:p>
            <a:r>
              <a:rPr lang="en-US" sz="2400" dirty="0">
                <a:solidFill>
                  <a:schemeClr val="tx1"/>
                </a:solidFill>
              </a:rPr>
              <a:t>“</a:t>
            </a:r>
            <a:r>
              <a:rPr lang="en-US" sz="2400" b="1" dirty="0">
                <a:solidFill>
                  <a:srgbClr val="0070C0"/>
                </a:solidFill>
              </a:rPr>
              <a:t>Lung-MAP</a:t>
            </a:r>
            <a:r>
              <a:rPr lang="en-US" sz="2400" dirty="0">
                <a:solidFill>
                  <a:schemeClr val="tx1"/>
                </a:solidFill>
              </a:rPr>
              <a:t>” </a:t>
            </a:r>
            <a:r>
              <a:rPr lang="en-US" sz="2400" dirty="0"/>
              <a:t>refers to the master protocol as a whole, whereas </a:t>
            </a:r>
            <a:r>
              <a:rPr lang="en-US" sz="2400" dirty="0">
                <a:solidFill>
                  <a:schemeClr val="tx1"/>
                </a:solidFill>
              </a:rPr>
              <a:t>“</a:t>
            </a:r>
            <a:r>
              <a:rPr lang="en-US" sz="2400" b="1" u="sng" dirty="0">
                <a:solidFill>
                  <a:srgbClr val="0070C0"/>
                </a:solidFill>
              </a:rPr>
              <a:t>LUNGMAP</a:t>
            </a:r>
            <a:r>
              <a:rPr lang="en-US" sz="2400" dirty="0">
                <a:solidFill>
                  <a:schemeClr val="tx1"/>
                </a:solidFill>
              </a:rPr>
              <a:t>” </a:t>
            </a:r>
            <a:r>
              <a:rPr lang="en-US" sz="2400" dirty="0"/>
              <a:t>is the study ID for the new screening protocol</a:t>
            </a:r>
          </a:p>
          <a:p>
            <a:r>
              <a:rPr lang="en-US" sz="2400" dirty="0"/>
              <a:t>The </a:t>
            </a:r>
            <a:r>
              <a:rPr lang="en-US" sz="2400" b="1" u="sng" dirty="0"/>
              <a:t>S1400</a:t>
            </a:r>
            <a:r>
              <a:rPr lang="en-US" sz="2400" dirty="0"/>
              <a:t> screening protocol will close to accrual when the new </a:t>
            </a:r>
            <a:r>
              <a:rPr lang="en-US" sz="2400" b="1" u="sng" dirty="0"/>
              <a:t>LUNGMAP</a:t>
            </a:r>
            <a:r>
              <a:rPr lang="en-US" sz="2400" dirty="0"/>
              <a:t> screening protocol activates</a:t>
            </a:r>
          </a:p>
          <a:p>
            <a:r>
              <a:rPr lang="en-US" sz="2400" dirty="0">
                <a:solidFill>
                  <a:srgbClr val="0070C0"/>
                </a:solidFill>
              </a:rPr>
              <a:t>Patients enrolled to </a:t>
            </a:r>
            <a:r>
              <a:rPr lang="en-US" sz="2400" b="1" u="sng" dirty="0">
                <a:solidFill>
                  <a:srgbClr val="0070C0"/>
                </a:solidFill>
              </a:rPr>
              <a:t>S1400</a:t>
            </a:r>
            <a:r>
              <a:rPr lang="en-US" sz="2400" dirty="0">
                <a:solidFill>
                  <a:srgbClr val="0070C0"/>
                </a:solidFill>
              </a:rPr>
              <a:t> will be able to participate in all currently accruing and future sub-studies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AD3F1B-DEAA-4A14-82D1-D11473090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59" y="6459785"/>
            <a:ext cx="945972" cy="365125"/>
          </a:xfrm>
        </p:spPr>
        <p:txBody>
          <a:bodyPr/>
          <a:lstStyle/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674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142A7-BF2C-4403-AF27-45FD832AD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Study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9F41A-576C-4641-AE9A-F500B2914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16529"/>
            <a:ext cx="10546080" cy="4441371"/>
          </a:xfrm>
        </p:spPr>
        <p:txBody>
          <a:bodyPr>
            <a:normAutofit/>
          </a:bodyPr>
          <a:lstStyle/>
          <a:p>
            <a:r>
              <a:rPr lang="en-US" sz="2400" dirty="0"/>
              <a:t>The Lung-MAP study is an </a:t>
            </a:r>
            <a:r>
              <a:rPr lang="en-US" sz="2400" dirty="0">
                <a:solidFill>
                  <a:srgbClr val="0070C0"/>
                </a:solidFill>
              </a:rPr>
              <a:t>umbrella master protocol </a:t>
            </a:r>
            <a:r>
              <a:rPr lang="en-US" sz="2400" dirty="0"/>
              <a:t>which contains a screening protocol and clinical trial sub-studies under a </a:t>
            </a:r>
            <a:r>
              <a:rPr lang="en-US" sz="2400" dirty="0">
                <a:solidFill>
                  <a:srgbClr val="0070C0"/>
                </a:solidFill>
              </a:rPr>
              <a:t>single IND</a:t>
            </a:r>
            <a:r>
              <a:rPr lang="en-US" sz="2400" dirty="0"/>
              <a:t>.</a:t>
            </a:r>
          </a:p>
          <a:p>
            <a:r>
              <a:rPr lang="en-US" sz="2400" dirty="0"/>
              <a:t>Sub-studies are included within the umbrella protocol and are </a:t>
            </a:r>
            <a:r>
              <a:rPr lang="en-US" sz="2400" dirty="0">
                <a:solidFill>
                  <a:srgbClr val="0070C0"/>
                </a:solidFill>
              </a:rPr>
              <a:t>independently conducted and analyzed</a:t>
            </a:r>
            <a:r>
              <a:rPr lang="en-US" sz="2400" dirty="0"/>
              <a:t>, investigational treatment studies.</a:t>
            </a:r>
          </a:p>
          <a:p>
            <a:r>
              <a:rPr lang="en-US" sz="2400" dirty="0"/>
              <a:t>A revision to one sub-study will only include revisions to that sub-study. A revision to the </a:t>
            </a:r>
            <a:r>
              <a:rPr lang="en-US" sz="2400" b="1" u="sng" dirty="0"/>
              <a:t>LUNGMAP</a:t>
            </a:r>
            <a:r>
              <a:rPr lang="en-US" sz="2400" dirty="0"/>
              <a:t> screening protocol will only include revisions to the screening protocol and not sub-studies.</a:t>
            </a:r>
          </a:p>
          <a:p>
            <a:r>
              <a:rPr lang="en-US" sz="2400" dirty="0"/>
              <a:t>Once </a:t>
            </a:r>
            <a:r>
              <a:rPr lang="en-US" sz="2400" b="1" u="sng" dirty="0"/>
              <a:t>LUNGMAP</a:t>
            </a:r>
            <a:r>
              <a:rPr lang="en-US" sz="2400" dirty="0"/>
              <a:t> activates, the </a:t>
            </a:r>
            <a:r>
              <a:rPr lang="en-US" sz="2400" b="1" u="sng" dirty="0"/>
              <a:t>S1400</a:t>
            </a:r>
            <a:r>
              <a:rPr lang="en-US" sz="2400" dirty="0"/>
              <a:t> series will be retired. </a:t>
            </a:r>
          </a:p>
          <a:p>
            <a:r>
              <a:rPr lang="en-US" sz="2400" dirty="0"/>
              <a:t>New biomarker-driven sub-studies will be called “</a:t>
            </a:r>
            <a:r>
              <a:rPr lang="en-US" sz="2400" b="1" u="sng" dirty="0"/>
              <a:t>S1900X</a:t>
            </a:r>
            <a:r>
              <a:rPr lang="en-US" sz="2400" dirty="0"/>
              <a:t>” and new non-match sub-studies will be called “</a:t>
            </a:r>
            <a:r>
              <a:rPr lang="en-US" sz="2400" b="1" u="sng" dirty="0"/>
              <a:t>S1800X</a:t>
            </a:r>
            <a:r>
              <a:rPr lang="en-US" sz="2400" dirty="0"/>
              <a:t>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832A98-07C7-45E2-84E8-344EB38EC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59" y="6459785"/>
            <a:ext cx="945972" cy="365125"/>
          </a:xfrm>
        </p:spPr>
        <p:txBody>
          <a:bodyPr/>
          <a:lstStyle/>
          <a:p>
            <a:r>
              <a:rPr lang="en-US" dirty="0"/>
              <a:t>Slide </a:t>
            </a:r>
            <a:fld id="{629637A9-119A-49DA-BD12-AAC58B377D80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383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3C81B-7311-48DB-9CF7-E4057CD9C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Version Control Protocols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A92E15-BA00-4908-95DD-2DE7DBD12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45733"/>
            <a:ext cx="10546080" cy="4293809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>
              <a:buClrTx/>
            </a:pPr>
            <a:r>
              <a:rPr lang="en-US" sz="2200" dirty="0"/>
              <a:t>The structure of Lung-MAP has taught us many of the difficulties of having a single protocol document.</a:t>
            </a:r>
          </a:p>
          <a:p>
            <a:pPr>
              <a:buClrTx/>
            </a:pPr>
            <a:r>
              <a:rPr lang="en-US" sz="2200" dirty="0"/>
              <a:t>We thought that a single document would make it easier for sites to conduct the study.</a:t>
            </a:r>
          </a:p>
          <a:p>
            <a:pPr marL="742950" lvl="1" indent="-285750">
              <a:buClrTx/>
              <a:buFont typeface="Wingdings" panose="05000000000000000000" pitchFamily="2" charset="2"/>
              <a:buChar char="Ø"/>
            </a:pPr>
            <a:r>
              <a:rPr lang="en-US" sz="2000" dirty="0"/>
              <a:t>Revisions were a large undertaking which affected the study as a whole</a:t>
            </a:r>
          </a:p>
          <a:p>
            <a:pPr marL="742950" lvl="1" indent="-285750">
              <a:buClrTx/>
              <a:buFont typeface="Wingdings" panose="05000000000000000000" pitchFamily="2" charset="2"/>
              <a:buChar char="Ø"/>
            </a:pPr>
            <a:r>
              <a:rPr lang="en-US" sz="2000" dirty="0"/>
              <a:t>Sites had to open all sub-studies even if there was a small chance a patient would be assigned</a:t>
            </a:r>
          </a:p>
          <a:p>
            <a:pPr marL="742950" lvl="1" indent="-285750">
              <a:buClrTx/>
              <a:buFont typeface="Wingdings" panose="05000000000000000000" pitchFamily="2" charset="2"/>
              <a:buChar char="Ø"/>
            </a:pPr>
            <a:r>
              <a:rPr lang="en-US" sz="2000" dirty="0"/>
              <a:t>Difficult for sites and IRBs to manage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AC8915-3424-45FD-9CC2-0E575A0C9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4F231A-F927-4B93-9C87-D4BFECF26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31855" y="1654190"/>
            <a:ext cx="1547958" cy="15479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545551-C045-4F62-A60F-821E38EA46D8}"/>
              </a:ext>
            </a:extLst>
          </p:cNvPr>
          <p:cNvSpPr txBox="1"/>
          <p:nvPr/>
        </p:nvSpPr>
        <p:spPr>
          <a:xfrm>
            <a:off x="2626974" y="2197336"/>
            <a:ext cx="6511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Why are there multiple Version Control Protocols?</a:t>
            </a:r>
          </a:p>
        </p:txBody>
      </p:sp>
    </p:spTree>
    <p:extLst>
      <p:ext uri="{BB962C8B-B14F-4D97-AF65-F5344CB8AC3E}">
        <p14:creationId xmlns:p14="http://schemas.microsoft.com/office/powerpoint/2010/main" val="3218551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3A5DA8-F6EB-4D0E-9ADC-2321413CF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29637A9-119A-49DA-BD12-AAC58B377D8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EF7F74-2411-42A9-8E1F-B9FDDC1515E0}"/>
              </a:ext>
            </a:extLst>
          </p:cNvPr>
          <p:cNvSpPr txBox="1"/>
          <p:nvPr/>
        </p:nvSpPr>
        <p:spPr>
          <a:xfrm>
            <a:off x="664300" y="3689350"/>
            <a:ext cx="10863398" cy="2361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Sub-studies will be grouped under </a:t>
            </a:r>
            <a:r>
              <a:rPr lang="en-US" sz="2000" dirty="0">
                <a:solidFill>
                  <a:srgbClr val="0070C0"/>
                </a:solidFill>
              </a:rPr>
              <a:t>Version Control Protocols (VCP)</a:t>
            </a:r>
          </a:p>
          <a:p>
            <a:pPr marL="800100" lvl="1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VCPs are overarching admin protocols to keep an up-to-date record of the current version of each sub-study</a:t>
            </a:r>
          </a:p>
          <a:p>
            <a:pPr marL="342900" lvl="0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b="1" u="sng" dirty="0">
                <a:solidFill>
                  <a:prstClr val="black">
                    <a:lumMod val="75000"/>
                    <a:lumOff val="25000"/>
                  </a:prstClr>
                </a:solidFill>
              </a:rPr>
              <a:t>LUNGMAP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will have 2 Version Control Protocols:</a:t>
            </a:r>
            <a:endParaRPr lang="en-US" sz="2000" b="1" u="sng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800100" lvl="1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Ø"/>
            </a:pPr>
            <a:r>
              <a:rPr lang="en-US" b="1" u="sng" dirty="0">
                <a:solidFill>
                  <a:prstClr val="black">
                    <a:lumMod val="75000"/>
                    <a:lumOff val="25000"/>
                  </a:prstClr>
                </a:solidFill>
              </a:rPr>
              <a:t>S1900BDSS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: VCP for biomarker-driven sub-studies</a:t>
            </a:r>
          </a:p>
          <a:p>
            <a:pPr marL="800100" lvl="1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Ø"/>
            </a:pPr>
            <a:r>
              <a:rPr lang="en-US" b="1" u="sng" dirty="0">
                <a:solidFill>
                  <a:prstClr val="black">
                    <a:lumMod val="75000"/>
                    <a:lumOff val="25000"/>
                  </a:prstClr>
                </a:solidFill>
              </a:rPr>
              <a:t>S1800NMIO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: VCP for non-match sub-studies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FCF066-AF75-4114-8CAE-4B7AFD9EB4C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922" y="161921"/>
            <a:ext cx="8235884" cy="35274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0288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11D43-E3AA-42DD-A7E4-A9FDC6F89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NCI CIRB Implementation at </a:t>
            </a:r>
            <a:br>
              <a:rPr lang="en-US" dirty="0"/>
            </a:br>
            <a:r>
              <a:rPr lang="en-US" b="1" u="sng" dirty="0"/>
              <a:t>LUNGMAP</a:t>
            </a:r>
            <a:r>
              <a:rPr lang="en-US" dirty="0"/>
              <a:t> Activation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8A765-3EB0-4EB1-99DA-C637A7289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25601"/>
            <a:ext cx="10546080" cy="4701308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Use of the CIRB will be required for all sites that open </a:t>
            </a:r>
            <a:r>
              <a:rPr lang="en-US" sz="2400" b="1" u="sng" dirty="0"/>
              <a:t>LUNGMAP</a:t>
            </a:r>
            <a:r>
              <a:rPr lang="en-US" sz="2400" dirty="0"/>
              <a:t> and new sub-studies.</a:t>
            </a:r>
          </a:p>
          <a:p>
            <a:pPr marL="0" indent="0">
              <a:buNone/>
            </a:pPr>
            <a:r>
              <a:rPr lang="en-US" sz="2400" b="1" u="sng" dirty="0">
                <a:solidFill>
                  <a:srgbClr val="0070C0"/>
                </a:solidFill>
              </a:rPr>
              <a:t>If Site is not a Member of the NCI CIRB: </a:t>
            </a:r>
            <a:endParaRPr lang="en-US" sz="2400" dirty="0">
              <a:solidFill>
                <a:srgbClr val="0070C0"/>
              </a:solidFill>
            </a:endParaRPr>
          </a:p>
          <a:p>
            <a:pPr lvl="0"/>
            <a:r>
              <a:rPr lang="en-US" sz="2400" dirty="0"/>
              <a:t>Site Status Suspended - No registration of </a:t>
            </a:r>
            <a:r>
              <a:rPr lang="en-US" sz="2400" u="sng" dirty="0"/>
              <a:t>new</a:t>
            </a:r>
            <a:r>
              <a:rPr lang="en-US" sz="2400" dirty="0"/>
              <a:t> patients to the sub-studies are allowed.</a:t>
            </a:r>
          </a:p>
          <a:p>
            <a:pPr lvl="0"/>
            <a:r>
              <a:rPr lang="en-US" sz="2400" dirty="0"/>
              <a:t>The site should continue to use the existing IRB of Record for patients registered prior to </a:t>
            </a:r>
            <a:r>
              <a:rPr lang="en-US" sz="2400" b="1" u="sng" dirty="0"/>
              <a:t>LUNGMAP.</a:t>
            </a:r>
            <a:r>
              <a:rPr lang="en-US" sz="2400" dirty="0"/>
              <a:t> Treatment and follow-up data on previously enrolled patients will continue to be provided. </a:t>
            </a:r>
          </a:p>
          <a:p>
            <a:pPr lvl="0"/>
            <a:r>
              <a:rPr lang="en-US" sz="2400" dirty="0"/>
              <a:t>A site may register new patients to new sub-studies once it becomes a member of the NCI CIRB. </a:t>
            </a:r>
          </a:p>
          <a:p>
            <a:pPr marL="0" indent="0">
              <a:buNone/>
            </a:pPr>
            <a:r>
              <a:rPr lang="en-US" sz="2400" b="1" u="sng" dirty="0">
                <a:solidFill>
                  <a:srgbClr val="0070C0"/>
                </a:solidFill>
              </a:rPr>
              <a:t>If Site is a Member of the NCI CIRB:</a:t>
            </a:r>
            <a:endParaRPr lang="en-US" sz="2400" dirty="0">
              <a:solidFill>
                <a:srgbClr val="0070C0"/>
              </a:solidFill>
            </a:endParaRPr>
          </a:p>
          <a:p>
            <a:pPr lvl="0"/>
            <a:r>
              <a:rPr lang="en-US" sz="2400" dirty="0"/>
              <a:t>Continue to use the CIRB as the IRB of Record.  Site may register new patients once study has been locally implemented.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75EAD9-45DD-4472-B56E-CB08791C4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59" y="6459785"/>
            <a:ext cx="945972" cy="365125"/>
          </a:xfrm>
        </p:spPr>
        <p:txBody>
          <a:bodyPr/>
          <a:lstStyle/>
          <a:p>
            <a:r>
              <a:rPr lang="en-US" dirty="0"/>
              <a:t>Slide </a:t>
            </a:r>
            <a:fld id="{629637A9-119A-49DA-BD12-AAC58B377D80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443F9B-16C2-4547-9109-FD9A0B54832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995" y="272151"/>
            <a:ext cx="3194050" cy="984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0067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flag&#10;&#10;Description generated with very high confidence">
            <a:extLst>
              <a:ext uri="{FF2B5EF4-FFF2-40B4-BE49-F238E27FC236}">
                <a16:creationId xmlns:a16="http://schemas.microsoft.com/office/drawing/2014/main" id="{337D2C75-DD46-466A-9727-C8D149BDD50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03830" y="2684968"/>
            <a:ext cx="4532408" cy="28622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A11D43-E3AA-42DD-A7E4-A9FDC6F89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Opening LUNGMAP </a:t>
            </a:r>
            <a:br>
              <a:rPr lang="en-US" dirty="0"/>
            </a:br>
            <a:r>
              <a:rPr lang="en-US" dirty="0"/>
              <a:t>&amp; New Sub-Studies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8A765-3EB0-4EB1-99DA-C637A7289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89954"/>
            <a:ext cx="8688103" cy="4701308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200" dirty="0"/>
              <a:t>Sites will not be required to open the sub-studies of LUNGMAP until a patient has been assigned to a sub-study. Because sites will be using the CIRB, they will be able to more quickly process and activate the sub-study.</a:t>
            </a:r>
          </a:p>
          <a:p>
            <a:r>
              <a:rPr lang="en-US" sz="2200" dirty="0"/>
              <a:t>Processing of CIRB SSW approvals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/>
              <a:t>Each Signatory Institution must submit a new Study-Specific Worksheet (SSW), for </a:t>
            </a:r>
            <a:r>
              <a:rPr lang="en-US" sz="2000" b="1" u="sng" dirty="0"/>
              <a:t>LUNGMAP</a:t>
            </a:r>
            <a:r>
              <a:rPr lang="en-US" sz="2000" dirty="0"/>
              <a:t>, </a:t>
            </a:r>
            <a:r>
              <a:rPr lang="en-US" sz="2000" b="1" u="sng" dirty="0"/>
              <a:t>S1900A</a:t>
            </a:r>
            <a:r>
              <a:rPr lang="en-US" sz="2000" dirty="0"/>
              <a:t>, and any new sub-study for the S1800 and S1900 series going forward.</a:t>
            </a:r>
          </a:p>
          <a:p>
            <a:pPr marL="201168" lvl="1" indent="0">
              <a:buNone/>
            </a:pPr>
            <a:r>
              <a:rPr lang="en-US" sz="1200" dirty="0"/>
              <a:t> </a:t>
            </a:r>
          </a:p>
          <a:p>
            <a:pPr marL="841248" lvl="2" indent="-457200">
              <a:buFont typeface="+mj-lt"/>
              <a:buAutoNum type="arabicPeriod"/>
            </a:pPr>
            <a:r>
              <a:rPr lang="en-US" sz="2000" dirty="0"/>
              <a:t>Sites can </a:t>
            </a:r>
            <a:r>
              <a:rPr lang="en-US" sz="2000" b="1" dirty="0">
                <a:solidFill>
                  <a:srgbClr val="0070C0"/>
                </a:solidFill>
              </a:rPr>
              <a:t>choose to wait </a:t>
            </a:r>
            <a:r>
              <a:rPr lang="en-US" sz="2000" dirty="0"/>
              <a:t>until a patient has been assigned to a sub-study before submitting the SSW, but may not participate in any sub-study without opening </a:t>
            </a:r>
            <a:r>
              <a:rPr lang="en-US" sz="2000" b="1" u="sng" dirty="0"/>
              <a:t>LUNGMAP</a:t>
            </a:r>
            <a:r>
              <a:rPr lang="en-US" sz="2000" dirty="0"/>
              <a:t>.</a:t>
            </a:r>
          </a:p>
          <a:p>
            <a:pPr marL="201168" lvl="1" indent="0">
              <a:buNone/>
            </a:pPr>
            <a:r>
              <a:rPr lang="en-US" sz="2000" dirty="0"/>
              <a:t>-OR-</a:t>
            </a:r>
          </a:p>
          <a:p>
            <a:pPr marL="738188" lvl="2" indent="-396875">
              <a:buNone/>
              <a:tabLst>
                <a:tab pos="803275" algn="l"/>
              </a:tabLst>
            </a:pPr>
            <a:r>
              <a:rPr lang="en-US" sz="2000" dirty="0"/>
              <a:t>2.    Sites can choose to complete the SSW application </a:t>
            </a:r>
            <a:r>
              <a:rPr lang="en-US" sz="2000" b="1" dirty="0">
                <a:solidFill>
                  <a:srgbClr val="0070C0"/>
                </a:solidFill>
              </a:rPr>
              <a:t>as soon as </a:t>
            </a:r>
            <a:r>
              <a:rPr lang="en-US" sz="2000" dirty="0"/>
              <a:t>a new sub-study activates.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75EAD9-45DD-4472-B56E-CB08791C4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59" y="6459785"/>
            <a:ext cx="945972" cy="365125"/>
          </a:xfrm>
        </p:spPr>
        <p:txBody>
          <a:bodyPr/>
          <a:lstStyle/>
          <a:p>
            <a:r>
              <a:rPr lang="en-US" dirty="0"/>
              <a:t>Slide </a:t>
            </a:r>
            <a:fld id="{629637A9-119A-49DA-BD12-AAC58B377D80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443F9B-16C2-4547-9109-FD9A0B54832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995" y="272151"/>
            <a:ext cx="3194050" cy="9842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92073B5-1F53-415E-82D7-06876BB61254}"/>
              </a:ext>
            </a:extLst>
          </p:cNvPr>
          <p:cNvSpPr/>
          <p:nvPr/>
        </p:nvSpPr>
        <p:spPr>
          <a:xfrm>
            <a:off x="9297703" y="5547231"/>
            <a:ext cx="274466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cap="none" spc="0" dirty="0">
                <a:ln/>
                <a:solidFill>
                  <a:srgbClr val="002060"/>
                </a:solidFill>
                <a:effectLst/>
                <a:latin typeface="Bradley Hand ITC" panose="03070402050302030203" pitchFamily="66" charset="0"/>
              </a:rPr>
              <a:t>Show of hands</a:t>
            </a:r>
          </a:p>
        </p:txBody>
      </p:sp>
    </p:spTree>
    <p:extLst>
      <p:ext uri="{BB962C8B-B14F-4D97-AF65-F5344CB8AC3E}">
        <p14:creationId xmlns:p14="http://schemas.microsoft.com/office/powerpoint/2010/main" val="360212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8DD2D-5FB9-48DC-9F57-6EDFBFAED5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How will patients be affected?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0F538C-67F2-4D32-A4B4-C8CCFA2C28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Louise Highleyman</a:t>
            </a:r>
          </a:p>
          <a:p>
            <a:r>
              <a:rPr lang="en-US" dirty="0"/>
              <a:t>Lung-MAP data Coordinator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8F46D-9812-409E-9B80-BBF5C2094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357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698F849-965F-4F00-AF89-27F695152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Patients Registered on </a:t>
            </a:r>
            <a:r>
              <a:rPr lang="en-US" b="1" u="sng" dirty="0">
                <a:solidFill>
                  <a:srgbClr val="92D050"/>
                </a:solidFill>
              </a:rPr>
              <a:t>S1400</a:t>
            </a:r>
            <a:r>
              <a:rPr lang="en-US" b="1" dirty="0">
                <a:solidFill>
                  <a:srgbClr val="92D050"/>
                </a:solidFill>
              </a:rPr>
              <a:t> - </a:t>
            </a:r>
            <a:r>
              <a:rPr lang="en-US" sz="3600" b="1" dirty="0">
                <a:solidFill>
                  <a:srgbClr val="92D050"/>
                </a:solidFill>
              </a:rPr>
              <a:t>pg1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F2490E-606E-4ECD-B6FD-D8D4A8C45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546080" cy="4268894"/>
          </a:xfrm>
        </p:spPr>
        <p:txBody>
          <a:bodyPr>
            <a:normAutofit/>
          </a:bodyPr>
          <a:lstStyle/>
          <a:p>
            <a:pPr marL="457200" lvl="1" indent="-457200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3200" dirty="0"/>
              <a:t>Patients registered to </a:t>
            </a:r>
            <a:r>
              <a:rPr lang="en-US" sz="3200" b="1" u="sng" dirty="0"/>
              <a:t>S1400</a:t>
            </a:r>
            <a:r>
              <a:rPr lang="en-US" sz="3200" dirty="0"/>
              <a:t> will remain in </a:t>
            </a:r>
            <a:r>
              <a:rPr lang="en-US" sz="3200" b="1" u="sng" dirty="0"/>
              <a:t>S1400</a:t>
            </a:r>
            <a:r>
              <a:rPr lang="en-US" sz="3200" dirty="0"/>
              <a:t> and will not need to be re-registered to the new </a:t>
            </a:r>
            <a:r>
              <a:rPr lang="en-US" sz="3200" b="1" u="sng" dirty="0"/>
              <a:t>LUNGMAP</a:t>
            </a:r>
            <a:r>
              <a:rPr lang="en-US" sz="3200" dirty="0"/>
              <a:t> screening protocol.</a:t>
            </a:r>
          </a:p>
          <a:p>
            <a:pPr marL="0" lvl="1" indent="0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en-US" sz="3200" dirty="0"/>
              <a:t> </a:t>
            </a:r>
          </a:p>
          <a:p>
            <a:pPr marL="640080" lvl="2" indent="-457200"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0070C0"/>
                </a:solidFill>
              </a:rPr>
              <a:t>The </a:t>
            </a:r>
            <a:r>
              <a:rPr lang="en-US" sz="2800" b="1" u="sng" dirty="0">
                <a:solidFill>
                  <a:srgbClr val="0070C0"/>
                </a:solidFill>
              </a:rPr>
              <a:t>S1400</a:t>
            </a:r>
            <a:r>
              <a:rPr lang="en-US" sz="2800" dirty="0">
                <a:solidFill>
                  <a:srgbClr val="0070C0"/>
                </a:solidFill>
              </a:rPr>
              <a:t> protocol, including the data submission schedule, should continue to be followed for all patients.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616F1E-C4CE-42D1-97DE-109B5E06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59" y="6459785"/>
            <a:ext cx="945972" cy="365125"/>
          </a:xfrm>
        </p:spPr>
        <p:txBody>
          <a:bodyPr/>
          <a:lstStyle/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408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9C5D1-F036-497E-A5FD-6D1FFF223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Patients Registered on </a:t>
            </a:r>
            <a:r>
              <a:rPr lang="en-US" b="1" u="sng" dirty="0">
                <a:solidFill>
                  <a:srgbClr val="92D050"/>
                </a:solidFill>
              </a:rPr>
              <a:t>S1400</a:t>
            </a:r>
            <a:r>
              <a:rPr lang="en-US" b="1" dirty="0">
                <a:solidFill>
                  <a:srgbClr val="92D050"/>
                </a:solidFill>
              </a:rPr>
              <a:t> - </a:t>
            </a:r>
            <a:r>
              <a:rPr lang="en-US" sz="3600" b="1" dirty="0">
                <a:solidFill>
                  <a:srgbClr val="92D050"/>
                </a:solidFill>
              </a:rPr>
              <a:t>pg2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CFFD9-CF4C-47E7-975C-336A6E818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37124"/>
            <a:ext cx="10546080" cy="45893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u="sng" dirty="0"/>
              <a:t>S1400</a:t>
            </a:r>
            <a:r>
              <a:rPr lang="en-US" sz="2800" dirty="0"/>
              <a:t>, </a:t>
            </a:r>
            <a:r>
              <a:rPr lang="en-US" sz="2800" b="1" u="sng" dirty="0"/>
              <a:t>S1900</a:t>
            </a:r>
            <a:r>
              <a:rPr lang="en-US" sz="2800" dirty="0"/>
              <a:t>, and </a:t>
            </a:r>
            <a:r>
              <a:rPr lang="en-US" sz="2800" b="1" u="sng" dirty="0"/>
              <a:t>S1800</a:t>
            </a:r>
            <a:r>
              <a:rPr lang="en-US" sz="2800" dirty="0"/>
              <a:t> series sub-studies are an option for </a:t>
            </a:r>
            <a:r>
              <a:rPr lang="en-US" sz="2800" b="1" u="sng" dirty="0"/>
              <a:t>S1400</a:t>
            </a:r>
            <a:r>
              <a:rPr lang="en-US" sz="2800" dirty="0"/>
              <a:t> patients.  All </a:t>
            </a:r>
            <a:r>
              <a:rPr lang="en-US" sz="2800" b="1" u="sng" dirty="0"/>
              <a:t>S1400</a:t>
            </a:r>
            <a:r>
              <a:rPr lang="en-US" sz="2800" dirty="0"/>
              <a:t> patients who:</a:t>
            </a:r>
          </a:p>
          <a:p>
            <a:pPr marL="0" indent="0">
              <a:buNone/>
            </a:pPr>
            <a:endParaRPr lang="en-US" sz="600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800" dirty="0"/>
              <a:t>progress on pre-screening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800" dirty="0"/>
              <a:t>need a sub-study reassignment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800" dirty="0"/>
              <a:t>need a new sub-study assignment</a:t>
            </a:r>
          </a:p>
          <a:p>
            <a:pPr marL="0" lvl="1" indent="0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en-US" sz="2800" dirty="0"/>
              <a:t>May be assigned to sub-studies in the </a:t>
            </a:r>
            <a:r>
              <a:rPr lang="en-US" sz="2800" b="1" u="sng" dirty="0"/>
              <a:t>S1400</a:t>
            </a:r>
            <a:r>
              <a:rPr lang="en-US" sz="2800" dirty="0"/>
              <a:t>, </a:t>
            </a:r>
            <a:r>
              <a:rPr lang="en-US" sz="2800" b="1" u="sng" dirty="0"/>
              <a:t>S1800</a:t>
            </a:r>
            <a:r>
              <a:rPr lang="en-US" sz="2800" dirty="0"/>
              <a:t>, and </a:t>
            </a:r>
            <a:r>
              <a:rPr lang="en-US" sz="2800" b="1" u="sng" dirty="0"/>
              <a:t>S1900</a:t>
            </a:r>
            <a:r>
              <a:rPr lang="en-US" sz="2800" dirty="0"/>
              <a:t> series.</a:t>
            </a:r>
          </a:p>
          <a:p>
            <a:pPr marL="0" lvl="1" indent="0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en-US" sz="2800" dirty="0"/>
              <a:t>As for </a:t>
            </a:r>
            <a:r>
              <a:rPr lang="en-US" sz="2800" b="1" u="sng" dirty="0"/>
              <a:t>S1400</a:t>
            </a:r>
            <a:r>
              <a:rPr lang="en-US" sz="2800" dirty="0"/>
              <a:t>, sub-study assignment depends on biomarker-profiling results and may depend on prior treatment and histology.  Once assigned, the patient must meet the sub-study’s eligibility criteria.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C16F85-B0C1-4287-B54B-BFD7C6847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59" y="6459785"/>
            <a:ext cx="945972" cy="365125"/>
          </a:xfrm>
        </p:spPr>
        <p:txBody>
          <a:bodyPr/>
          <a:lstStyle/>
          <a:p>
            <a:r>
              <a:rPr lang="en-US" dirty="0"/>
              <a:t>Slide </a:t>
            </a:r>
            <a:fld id="{629637A9-119A-49DA-BD12-AAC58B377D80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411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40" y="17892"/>
            <a:ext cx="11516120" cy="6116208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940" y="5329035"/>
            <a:ext cx="11320660" cy="1041917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en-US" sz="14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>
              <a:spcBef>
                <a:spcPts val="0"/>
              </a:spcBef>
            </a:pPr>
            <a:r>
              <a:rPr lang="en-US" sz="14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November 30, 2018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590" y="110071"/>
            <a:ext cx="2031528" cy="8629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97" y="52180"/>
            <a:ext cx="1024128" cy="10241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355" y="104266"/>
            <a:ext cx="1317665" cy="98616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136A2EA-F23C-4ECF-A3B4-5BAF06B23BA4}"/>
              </a:ext>
            </a:extLst>
          </p:cNvPr>
          <p:cNvSpPr/>
          <p:nvPr/>
        </p:nvSpPr>
        <p:spPr>
          <a:xfrm>
            <a:off x="870979" y="1290649"/>
            <a:ext cx="10450042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7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radley Hand ITC" panose="03070402050302030203" pitchFamily="66" charset="0"/>
                <a:ea typeface="+mj-ea"/>
                <a:cs typeface="+mj-cs"/>
              </a:rPr>
              <a:t>Lung-MAP New &amp; Improved!</a:t>
            </a:r>
          </a:p>
          <a:p>
            <a:pPr algn="ctr"/>
            <a:r>
              <a:rPr lang="en-US" sz="67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/>
                <a:ea typeface="+mj-ea"/>
                <a:cs typeface="+mj-cs"/>
              </a:rPr>
              <a:t>Lung-MAP Training Webinar:</a:t>
            </a:r>
          </a:p>
          <a:p>
            <a:pPr algn="ctr"/>
            <a:r>
              <a:rPr lang="en-US" sz="67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/>
                <a:ea typeface="+mj-ea"/>
                <a:cs typeface="+mj-cs"/>
              </a:rPr>
              <a:t>New LUNGMAP Screening Protocol &amp; S1900A Sub-Study</a:t>
            </a:r>
          </a:p>
        </p:txBody>
      </p:sp>
      <p:sp>
        <p:nvSpPr>
          <p:cNvPr id="17" name="object 25">
            <a:extLst>
              <a:ext uri="{FF2B5EF4-FFF2-40B4-BE49-F238E27FC236}">
                <a16:creationId xmlns:a16="http://schemas.microsoft.com/office/drawing/2014/main" id="{2DFC2AFB-D674-42B7-ABEE-69E5340AB33E}"/>
              </a:ext>
            </a:extLst>
          </p:cNvPr>
          <p:cNvSpPr/>
          <p:nvPr/>
        </p:nvSpPr>
        <p:spPr>
          <a:xfrm>
            <a:off x="5964049" y="157234"/>
            <a:ext cx="1066317" cy="8629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FDF1D-9EF8-4C78-844D-F01E7D4D5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D60C50A-A64F-4D27-971E-6C00D60565DD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232745"/>
            <a:ext cx="2203375" cy="584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27994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E6AC3-86BA-4F7A-BCE6-B860598FA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Patients Registered on </a:t>
            </a:r>
            <a:r>
              <a:rPr lang="en-US" b="1" u="sng" dirty="0">
                <a:solidFill>
                  <a:srgbClr val="92D050"/>
                </a:solidFill>
              </a:rPr>
              <a:t>S1400</a:t>
            </a:r>
            <a:r>
              <a:rPr lang="en-US" b="1" dirty="0">
                <a:solidFill>
                  <a:srgbClr val="92D050"/>
                </a:solidFill>
              </a:rPr>
              <a:t> - </a:t>
            </a:r>
            <a:r>
              <a:rPr lang="en-US" sz="3600" b="1" dirty="0">
                <a:solidFill>
                  <a:srgbClr val="92D050"/>
                </a:solidFill>
              </a:rPr>
              <a:t>pg3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1254C-DC94-4F6B-AB05-EE82B1548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-457200">
              <a:spcBef>
                <a:spcPts val="0"/>
              </a:spcBef>
              <a:spcAft>
                <a:spcPts val="24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For pre-screened patients, sub-study assignment will still occur upon submission of the </a:t>
            </a:r>
            <a:r>
              <a:rPr lang="en-US" sz="2800" dirty="0">
                <a:solidFill>
                  <a:srgbClr val="0070C0"/>
                </a:solidFill>
              </a:rPr>
              <a:t>S1400 Notice of Progression</a:t>
            </a:r>
            <a:r>
              <a:rPr lang="en-US" sz="2800" dirty="0"/>
              <a:t>.</a:t>
            </a:r>
          </a:p>
          <a:p>
            <a:pPr marL="457200" lvl="1" indent="-457200">
              <a:spcBef>
                <a:spcPts val="0"/>
              </a:spcBef>
              <a:spcAft>
                <a:spcPts val="24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The </a:t>
            </a:r>
            <a:r>
              <a:rPr lang="en-US" sz="2800" dirty="0">
                <a:solidFill>
                  <a:srgbClr val="0070C0"/>
                </a:solidFill>
              </a:rPr>
              <a:t>S1400 Request for Sub-study Reassignment </a:t>
            </a:r>
            <a:r>
              <a:rPr lang="en-US" sz="2800" dirty="0"/>
              <a:t>can continue to be submitted for patients who are not eligible for their most recently assigned sub-study.  </a:t>
            </a:r>
          </a:p>
          <a:p>
            <a:pPr marL="457200" lvl="1" indent="-457200">
              <a:spcBef>
                <a:spcPts val="0"/>
              </a:spcBef>
              <a:spcAft>
                <a:spcPts val="24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The </a:t>
            </a:r>
            <a:r>
              <a:rPr lang="en-US" sz="2800" dirty="0">
                <a:solidFill>
                  <a:srgbClr val="0070C0"/>
                </a:solidFill>
              </a:rPr>
              <a:t>S1400 Request for New Sub-study Assignment </a:t>
            </a:r>
            <a:r>
              <a:rPr lang="en-US" sz="2800" dirty="0"/>
              <a:t>can continue to be submitted for patients who progress on or after a sub-study.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4BEC90-EB0B-4DD9-9B73-515F25260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012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9C5D1-F036-497E-A5FD-6D1FFF223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Patients Registered on </a:t>
            </a:r>
            <a:r>
              <a:rPr lang="en-US" b="1" u="sng" dirty="0">
                <a:solidFill>
                  <a:srgbClr val="0070C0"/>
                </a:solidFill>
              </a:rPr>
              <a:t>LUNGMAP</a:t>
            </a:r>
            <a:r>
              <a:rPr lang="en-US" b="1" dirty="0">
                <a:solidFill>
                  <a:srgbClr val="0070C0"/>
                </a:solidFill>
              </a:rPr>
              <a:t> - </a:t>
            </a:r>
            <a:r>
              <a:rPr lang="en-US" sz="3600" b="1" dirty="0">
                <a:solidFill>
                  <a:srgbClr val="0070C0"/>
                </a:solidFill>
              </a:rPr>
              <a:t>pg1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CFFD9-CF4C-47E7-975C-336A6E8184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5425" lvl="1" indent="-225425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3200" dirty="0"/>
              <a:t>The sub-study assignment process on </a:t>
            </a:r>
            <a:r>
              <a:rPr lang="en-US" sz="3200" b="1" u="sng" dirty="0"/>
              <a:t>LUNGMAP</a:t>
            </a:r>
            <a:r>
              <a:rPr lang="en-US" sz="3200" dirty="0"/>
              <a:t> is identical to </a:t>
            </a:r>
            <a:r>
              <a:rPr lang="en-US" sz="3200" b="1" u="sng" dirty="0"/>
              <a:t>S1400</a:t>
            </a:r>
            <a:r>
              <a:rPr lang="en-US" sz="3200" dirty="0"/>
              <a:t> in terms of:</a:t>
            </a:r>
          </a:p>
          <a:p>
            <a:pPr marL="640080" lvl="2" indent="-457200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Screening at progression vs. pre-screening prior to progression</a:t>
            </a:r>
          </a:p>
          <a:p>
            <a:pPr marL="640080" lvl="2" indent="-457200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Turnaround times</a:t>
            </a:r>
          </a:p>
          <a:p>
            <a:pPr marL="640080" lvl="2" indent="-457200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Form submission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C16F85-B0C1-4287-B54B-BFD7C6847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59" y="6459785"/>
            <a:ext cx="945972" cy="365125"/>
          </a:xfrm>
        </p:spPr>
        <p:txBody>
          <a:bodyPr/>
          <a:lstStyle/>
          <a:p>
            <a:r>
              <a:rPr lang="en-US" dirty="0"/>
              <a:t>Slide </a:t>
            </a:r>
            <a:fld id="{629637A9-119A-49DA-BD12-AAC58B377D80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2C74CF8D-68DE-44E4-9A61-BEFAF6586088}"/>
              </a:ext>
            </a:extLst>
          </p:cNvPr>
          <p:cNvSpPr/>
          <p:nvPr/>
        </p:nvSpPr>
        <p:spPr>
          <a:xfrm>
            <a:off x="1649604" y="4835822"/>
            <a:ext cx="8892791" cy="1033272"/>
          </a:xfrm>
          <a:prstGeom prst="horizontalScroll">
            <a:avLst/>
          </a:prstGeom>
          <a:solidFill>
            <a:srgbClr val="4F81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0" algn="ctr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en-US" sz="3200" dirty="0">
                <a:solidFill>
                  <a:schemeClr val="tx1"/>
                </a:solidFill>
              </a:rPr>
              <a:t>Please refer to the </a:t>
            </a:r>
            <a:r>
              <a:rPr lang="en-US" sz="3200" b="1" u="sng" dirty="0">
                <a:solidFill>
                  <a:schemeClr val="tx1"/>
                </a:solidFill>
              </a:rPr>
              <a:t>LUNGMAP</a:t>
            </a:r>
            <a:r>
              <a:rPr lang="en-US" sz="3200" dirty="0">
                <a:solidFill>
                  <a:schemeClr val="tx1"/>
                </a:solidFill>
              </a:rPr>
              <a:t> protocol for details.</a:t>
            </a:r>
          </a:p>
        </p:txBody>
      </p:sp>
    </p:spTree>
    <p:extLst>
      <p:ext uri="{BB962C8B-B14F-4D97-AF65-F5344CB8AC3E}">
        <p14:creationId xmlns:p14="http://schemas.microsoft.com/office/powerpoint/2010/main" val="42423150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A196D-532A-478B-A47F-571F642B3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Patients Registered on </a:t>
            </a:r>
            <a:r>
              <a:rPr lang="en-US" b="1" u="sng" dirty="0">
                <a:solidFill>
                  <a:srgbClr val="0070C0"/>
                </a:solidFill>
              </a:rPr>
              <a:t>LUNGMAP</a:t>
            </a:r>
            <a:r>
              <a:rPr lang="en-US" b="1" dirty="0">
                <a:solidFill>
                  <a:srgbClr val="0070C0"/>
                </a:solidFill>
              </a:rPr>
              <a:t> - </a:t>
            </a:r>
            <a:r>
              <a:rPr lang="en-US" sz="3600" b="1" dirty="0">
                <a:solidFill>
                  <a:srgbClr val="0070C0"/>
                </a:solidFill>
              </a:rPr>
              <a:t>pg2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DC3F1-76EA-4599-A25C-462ED9A20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45734"/>
            <a:ext cx="10546080" cy="4261152"/>
          </a:xfrm>
        </p:spPr>
        <p:txBody>
          <a:bodyPr>
            <a:normAutofit lnSpcReduction="10000"/>
          </a:bodyPr>
          <a:lstStyle/>
          <a:p>
            <a:pPr marL="0" lvl="1" indent="0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en-US" sz="2800" dirty="0"/>
              <a:t>Sub-study eligibility may depend on histology. Legacy </a:t>
            </a:r>
            <a:r>
              <a:rPr lang="en-US" sz="2800" b="1" u="sng" dirty="0"/>
              <a:t>S1400</a:t>
            </a:r>
            <a:r>
              <a:rPr lang="en-US" sz="2800" dirty="0"/>
              <a:t> sub-studies were restricted to squamous histology. </a:t>
            </a:r>
          </a:p>
          <a:p>
            <a:pPr marL="225425" lvl="1" indent="-225425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b="1" u="sng" dirty="0"/>
              <a:t>LUNGMAP</a:t>
            </a:r>
            <a:r>
              <a:rPr lang="en-US" sz="2800" dirty="0"/>
              <a:t> Patients with </a:t>
            </a:r>
            <a:r>
              <a:rPr lang="en-US" sz="2800" i="1" dirty="0">
                <a:solidFill>
                  <a:srgbClr val="0070C0"/>
                </a:solidFill>
              </a:rPr>
              <a:t>squamous cell carcinoma </a:t>
            </a:r>
            <a:r>
              <a:rPr lang="en-US" sz="2800" dirty="0"/>
              <a:t>may be eligible for all legacy </a:t>
            </a:r>
            <a:r>
              <a:rPr lang="en-US" sz="2800" b="1" u="sng" dirty="0"/>
              <a:t>S1400</a:t>
            </a:r>
            <a:r>
              <a:rPr lang="en-US" sz="2800" dirty="0"/>
              <a:t> sub-studies and new </a:t>
            </a:r>
            <a:r>
              <a:rPr lang="en-US" sz="2800" b="1" u="sng" dirty="0"/>
              <a:t>S1800</a:t>
            </a:r>
            <a:r>
              <a:rPr lang="en-US" sz="2800" dirty="0"/>
              <a:t> and </a:t>
            </a:r>
            <a:r>
              <a:rPr lang="en-US" sz="2800" b="1" u="sng" dirty="0"/>
              <a:t>S1900</a:t>
            </a:r>
            <a:r>
              <a:rPr lang="en-US" sz="2800" dirty="0"/>
              <a:t> series sub-studies which allow squamous. </a:t>
            </a:r>
            <a:endParaRPr lang="en-US" sz="2800" b="1" u="sng" dirty="0"/>
          </a:p>
          <a:p>
            <a:pPr marL="225425" lvl="1" indent="-225425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b="1" u="sng" dirty="0"/>
              <a:t>LUNGMAP</a:t>
            </a:r>
            <a:r>
              <a:rPr lang="en-US" sz="2800" dirty="0"/>
              <a:t> Patients with </a:t>
            </a:r>
            <a:r>
              <a:rPr lang="en-US" sz="2800" i="1" dirty="0">
                <a:solidFill>
                  <a:srgbClr val="0070C0"/>
                </a:solidFill>
              </a:rPr>
              <a:t>mixed squamous or non-squamous NSCLC </a:t>
            </a:r>
            <a:r>
              <a:rPr lang="en-US" sz="2800" dirty="0"/>
              <a:t>are not eligible for legacy </a:t>
            </a:r>
            <a:r>
              <a:rPr lang="en-US" sz="2800" b="1" u="sng" dirty="0"/>
              <a:t>S1400</a:t>
            </a:r>
            <a:r>
              <a:rPr lang="en-US" sz="2800" dirty="0"/>
              <a:t> sub-studies.  These patients may be eligible </a:t>
            </a:r>
            <a:r>
              <a:rPr lang="en-US" sz="2800" b="1" u="sng" dirty="0"/>
              <a:t>S1800</a:t>
            </a:r>
            <a:r>
              <a:rPr lang="en-US" sz="2800" dirty="0"/>
              <a:t> and </a:t>
            </a:r>
            <a:r>
              <a:rPr lang="en-US" sz="2800" b="1" u="sng" dirty="0"/>
              <a:t>S1900</a:t>
            </a:r>
            <a:r>
              <a:rPr lang="en-US" sz="2800" dirty="0"/>
              <a:t> series sub-studies. </a:t>
            </a:r>
          </a:p>
          <a:p>
            <a:pPr marL="182880" lvl="2" indent="0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en-US" sz="2400" dirty="0">
                <a:solidFill>
                  <a:srgbClr val="0070C0"/>
                </a:solidFill>
              </a:rPr>
              <a:t>* Some future sub-studies may not allow mixed squamous or non-squamous NSCLC, or specify enrollment into histology-specific cohorts.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D3313B-D79B-42C6-A068-7BB5632EF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59" y="6459785"/>
            <a:ext cx="945972" cy="365125"/>
          </a:xfrm>
        </p:spPr>
        <p:txBody>
          <a:bodyPr/>
          <a:lstStyle/>
          <a:p>
            <a:r>
              <a:rPr lang="en-US" dirty="0"/>
              <a:t>Slide </a:t>
            </a:r>
            <a:fld id="{629637A9-119A-49DA-BD12-AAC58B377D80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4166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02D23-763A-4810-B49C-49D6207C29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 &amp; A on </a:t>
            </a:r>
            <a:br>
              <a:rPr lang="en-US" dirty="0"/>
            </a:br>
            <a:r>
              <a:rPr lang="en-US" dirty="0"/>
              <a:t>Study Structure, </a:t>
            </a:r>
            <a:br>
              <a:rPr lang="en-US" dirty="0"/>
            </a:br>
            <a:r>
              <a:rPr lang="en-US" dirty="0"/>
              <a:t>CIRB Mandate, </a:t>
            </a:r>
            <a:br>
              <a:rPr lang="en-US" dirty="0"/>
            </a:br>
            <a:r>
              <a:rPr lang="en-US" dirty="0"/>
              <a:t>&amp; Effect on Patients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C6BE10-1F59-41CB-950F-A0937287AB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All attendees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5A626D-12E5-4059-A477-4AE162297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0A460042-10B3-466E-AAD8-FF4A9B456A12}"/>
              </a:ext>
            </a:extLst>
          </p:cNvPr>
          <p:cNvSpPr/>
          <p:nvPr/>
        </p:nvSpPr>
        <p:spPr>
          <a:xfrm>
            <a:off x="8052917" y="501653"/>
            <a:ext cx="3453283" cy="2592476"/>
          </a:xfrm>
          <a:prstGeom prst="wedgeEllipseCallout">
            <a:avLst/>
          </a:prstGeom>
          <a:solidFill>
            <a:srgbClr val="B1D92C"/>
          </a:solidFill>
          <a:ln>
            <a:noFill/>
          </a:ln>
          <a:scene3d>
            <a:camera prst="orthographicFront"/>
            <a:lightRig rig="threePt" dir="t"/>
          </a:scene3d>
          <a:sp3d extrusionH="76200" contourW="31750">
            <a:bevelT prst="convex"/>
            <a:extrusionClr>
              <a:srgbClr val="92D050"/>
            </a:extrusionClr>
            <a:contourClr>
              <a:srgbClr val="5AC6F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Please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“raise your hand” in WebEx or place questions in the chat box. </a:t>
            </a:r>
          </a:p>
        </p:txBody>
      </p:sp>
    </p:spTree>
    <p:extLst>
      <p:ext uri="{BB962C8B-B14F-4D97-AF65-F5344CB8AC3E}">
        <p14:creationId xmlns:p14="http://schemas.microsoft.com/office/powerpoint/2010/main" val="2298265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3FBB3-46FE-4640-98C2-5498C32F13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LUNGMAP </a:t>
            </a:r>
            <a:br>
              <a:rPr lang="en-US" dirty="0"/>
            </a:br>
            <a:r>
              <a:rPr lang="en-US" dirty="0"/>
              <a:t>Screening Protocol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9A1A8F-B08A-4189-923A-E61A7FA6E0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Crystal Miwa</a:t>
            </a:r>
          </a:p>
          <a:p>
            <a:r>
              <a:rPr lang="en-US" dirty="0"/>
              <a:t>Clinical Trials Project Manager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5876AC-485C-4F21-9621-E1BC2DCDE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4198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C34ED16-5BA5-40ED-B0F2-D68AA7E7C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LUNGMAP Screening Protocol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2534B4-2D81-4435-9AE0-1FA522AEF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90255"/>
            <a:ext cx="10546080" cy="43872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In addition to the new structure, </a:t>
            </a:r>
            <a:r>
              <a:rPr lang="en-US" b="1" u="sng" dirty="0">
                <a:solidFill>
                  <a:srgbClr val="0070C0"/>
                </a:solidFill>
              </a:rPr>
              <a:t>LUNGMAP</a:t>
            </a:r>
            <a:r>
              <a:rPr lang="en-US" dirty="0">
                <a:solidFill>
                  <a:srgbClr val="0070C0"/>
                </a:solidFill>
              </a:rPr>
              <a:t> has been expanded to include:</a:t>
            </a:r>
          </a:p>
          <a:p>
            <a:pPr marL="225425" lvl="1" indent="-225425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All histologic types of non-small cell lung cancer (NSCLC)</a:t>
            </a:r>
          </a:p>
          <a:p>
            <a:pPr lvl="1">
              <a:buSzPct val="100000"/>
              <a:buFont typeface="Wingdings" panose="05000000000000000000" pitchFamily="2" charset="2"/>
              <a:buChar char="Ø"/>
            </a:pPr>
            <a:r>
              <a:rPr lang="en-US" dirty="0"/>
              <a:t>Mixed squamous and non-squamous</a:t>
            </a:r>
          </a:p>
          <a:p>
            <a:pPr marL="225425" lvl="1" indent="-225425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Better serve the changing needs of patients and provide more options after lines of therapy have stopped working</a:t>
            </a:r>
          </a:p>
          <a:p>
            <a:pPr lvl="1">
              <a:buSzPct val="100000"/>
              <a:buFont typeface="Wingdings" panose="05000000000000000000" pitchFamily="2" charset="2"/>
              <a:buChar char="Ø"/>
            </a:pPr>
            <a:r>
              <a:rPr lang="en-US" dirty="0"/>
              <a:t>Establish an immunotherapy combination platform for PD/L-1 resistance</a:t>
            </a:r>
          </a:p>
          <a:p>
            <a:pPr lvl="1">
              <a:buSzPct val="100000"/>
              <a:buFont typeface="Wingdings" panose="05000000000000000000" pitchFamily="2" charset="2"/>
              <a:buChar char="Ø"/>
            </a:pPr>
            <a:r>
              <a:rPr lang="en-US" dirty="0"/>
              <a:t>These sub-studies will be grouped under the S1800 series and S1800 Non-Match Immunotherapy Version Control Protocol (</a:t>
            </a:r>
            <a:r>
              <a:rPr lang="en-US" b="1" u="sng" dirty="0"/>
              <a:t>S1800NMIO</a:t>
            </a:r>
            <a:r>
              <a:rPr lang="en-US" dirty="0"/>
              <a:t>)</a:t>
            </a:r>
          </a:p>
          <a:p>
            <a:pPr marL="225425" lvl="1" indent="-225425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One consent form that combines screening and pre-screening</a:t>
            </a:r>
          </a:p>
          <a:p>
            <a:pPr marL="225425" lvl="1" indent="-225425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Collection of whole blood on a subset of patients for a </a:t>
            </a:r>
            <a:r>
              <a:rPr lang="en-US" sz="2000" dirty="0" err="1"/>
              <a:t>ctDNA</a:t>
            </a:r>
            <a:r>
              <a:rPr lang="en-US" sz="2000" dirty="0"/>
              <a:t> assay</a:t>
            </a:r>
          </a:p>
          <a:p>
            <a:pPr lvl="1">
              <a:lnSpc>
                <a:spcPct val="10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en-US" dirty="0"/>
              <a:t>To understand and exploit molecular signatures endemic to NSCLC and predict activity of targeted therapies in molecular subgroups</a:t>
            </a:r>
          </a:p>
          <a:p>
            <a:pPr marL="201168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837845-82E3-4D50-A9A3-B2286070B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59" y="6459785"/>
            <a:ext cx="945972" cy="365125"/>
          </a:xfrm>
        </p:spPr>
        <p:txBody>
          <a:bodyPr/>
          <a:lstStyle/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6914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9C8C8-69EA-4967-A0DF-A59E37623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LUNGMAP - </a:t>
            </a:r>
            <a:r>
              <a:rPr lang="en-US" dirty="0" err="1"/>
              <a:t>ctDNA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A8C09-66E4-4230-8AB8-DFF4E56C72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70C0"/>
                </a:solidFill>
              </a:rPr>
              <a:t>Aspirational Goal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Incorporate liquid biopsies in our comprehensive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A0BD9-3E04-4AA5-B54D-3B8C4C8E9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59" y="6459785"/>
            <a:ext cx="945972" cy="365125"/>
          </a:xfrm>
        </p:spPr>
        <p:txBody>
          <a:bodyPr/>
          <a:lstStyle/>
          <a:p>
            <a:r>
              <a:rPr lang="en-US" dirty="0"/>
              <a:t>Slide </a:t>
            </a:r>
            <a:fld id="{629637A9-119A-49DA-BD12-AAC58B377D80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Scroll: Vertical 4">
            <a:extLst>
              <a:ext uri="{FF2B5EF4-FFF2-40B4-BE49-F238E27FC236}">
                <a16:creationId xmlns:a16="http://schemas.microsoft.com/office/drawing/2014/main" id="{A7548CC6-CBA6-48C9-9D69-F24FAE300374}"/>
              </a:ext>
            </a:extLst>
          </p:cNvPr>
          <p:cNvSpPr/>
          <p:nvPr/>
        </p:nvSpPr>
        <p:spPr>
          <a:xfrm>
            <a:off x="1741303" y="3233737"/>
            <a:ext cx="8282673" cy="2265903"/>
          </a:xfrm>
          <a:prstGeom prst="verticalScroll">
            <a:avLst/>
          </a:prstGeom>
          <a:solidFill>
            <a:srgbClr val="4F81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Objective</a:t>
            </a:r>
            <a:r>
              <a:rPr lang="en-US" sz="2400" dirty="0">
                <a:solidFill>
                  <a:schemeClr val="tx1"/>
                </a:solidFill>
              </a:rPr>
              <a:t>: To evaluate circulating tumor DNA (ctDNA) and compare to the FMI Foundation tissue molecular profiling results in </a:t>
            </a:r>
            <a:r>
              <a:rPr lang="en-US" sz="2400" i="1" dirty="0">
                <a:solidFill>
                  <a:schemeClr val="tx1"/>
                </a:solidFill>
              </a:rPr>
              <a:t>patients who submit a new biopsy for screening.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0308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1F858-2126-4B19-97C4-CB4F892AE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LUNGMAP – </a:t>
            </a:r>
            <a:r>
              <a:rPr lang="en-US" dirty="0" err="1"/>
              <a:t>ctDNA</a:t>
            </a:r>
            <a:r>
              <a:rPr lang="en-US" dirty="0"/>
              <a:t> Collection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2AD4E-924E-41F1-A1E6-6DD0CD68B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79418"/>
            <a:ext cx="10546080" cy="4322618"/>
          </a:xfrm>
        </p:spPr>
        <p:txBody>
          <a:bodyPr>
            <a:normAutofit fontScale="92500" lnSpcReduction="10000"/>
          </a:bodyPr>
          <a:lstStyle/>
          <a:p>
            <a:r>
              <a:rPr lang="en-US" sz="1900" dirty="0"/>
              <a:t>Special tubes will be provided in kits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900" dirty="0"/>
              <a:t>x 4 Roche Cell-Free DNA blood collection tubes (8.5ml)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900" dirty="0"/>
              <a:t>Minimal in-lab processing required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800" dirty="0"/>
              <a:t>Label tubes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800" dirty="0"/>
              <a:t>Collect whole blood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800" dirty="0"/>
              <a:t>Gently invert 10 times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800" dirty="0"/>
              <a:t>Place in specimen shipping kits (provided)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800" dirty="0"/>
              <a:t>Log into SWOG STS and include printout packing list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800" dirty="0" err="1"/>
              <a:t>FedEX</a:t>
            </a:r>
            <a:r>
              <a:rPr lang="en-US" sz="1800" dirty="0"/>
              <a:t> overnight (Fridays okay) </a:t>
            </a:r>
            <a:r>
              <a:rPr lang="en-US" sz="1800" dirty="0">
                <a:solidFill>
                  <a:srgbClr val="C00000"/>
                </a:solidFill>
              </a:rPr>
              <a:t>at room temperature </a:t>
            </a:r>
            <a:r>
              <a:rPr lang="en-US" sz="1800" dirty="0"/>
              <a:t>(DO NOT FREEZE)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sz="1800" dirty="0"/>
              <a:t> Send same day or next day</a:t>
            </a:r>
          </a:p>
          <a:p>
            <a:pPr marL="225425" lvl="2" indent="-225425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900" dirty="0"/>
              <a:t>Patients must be registered to Step 0 to obtain patient ID # for submission (Section 5.1)</a:t>
            </a:r>
          </a:p>
          <a:p>
            <a:r>
              <a:rPr lang="en-US" sz="1900" u="sng" dirty="0">
                <a:solidFill>
                  <a:srgbClr val="0070C0"/>
                </a:solidFill>
              </a:rPr>
              <a:t>Timepoint</a:t>
            </a:r>
            <a:r>
              <a:rPr lang="en-US" sz="1900" dirty="0">
                <a:solidFill>
                  <a:srgbClr val="0070C0"/>
                </a:solidFill>
              </a:rPr>
              <a:t>: Screening protocol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rgbClr val="0070C0"/>
                </a:solidFill>
              </a:rPr>
              <a:t>Within one week of tissue biopsy (+/- 7 Days) – Preferably same day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80699B-33AF-44B2-B656-3E855FBEF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59" y="6459785"/>
            <a:ext cx="945972" cy="365125"/>
          </a:xfrm>
        </p:spPr>
        <p:txBody>
          <a:bodyPr/>
          <a:lstStyle/>
          <a:p>
            <a:r>
              <a:rPr lang="en-US" dirty="0"/>
              <a:t>Slide </a:t>
            </a:r>
            <a:fld id="{629637A9-119A-49DA-BD12-AAC58B377D80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52E285-4647-4E36-8B8C-4C7B03742B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376" r="41481"/>
          <a:stretch/>
        </p:blipFill>
        <p:spPr>
          <a:xfrm rot="19108344">
            <a:off x="10224993" y="155579"/>
            <a:ext cx="753906" cy="30270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63D20C-8AFE-49C7-96C6-3D2341101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5484" y="3162929"/>
            <a:ext cx="2965227" cy="2222500"/>
          </a:xfrm>
          <a:prstGeom prst="rect">
            <a:avLst/>
          </a:prstGeom>
        </p:spPr>
      </p:pic>
      <p:sp>
        <p:nvSpPr>
          <p:cNvPr id="7" name="Scroll: Horizontal 6">
            <a:extLst>
              <a:ext uri="{FF2B5EF4-FFF2-40B4-BE49-F238E27FC236}">
                <a16:creationId xmlns:a16="http://schemas.microsoft.com/office/drawing/2014/main" id="{57918604-26DC-4B49-A0C5-757E1A00AD48}"/>
              </a:ext>
            </a:extLst>
          </p:cNvPr>
          <p:cNvSpPr/>
          <p:nvPr/>
        </p:nvSpPr>
        <p:spPr>
          <a:xfrm>
            <a:off x="3147288" y="5660203"/>
            <a:ext cx="5470703" cy="483665"/>
          </a:xfrm>
          <a:prstGeom prst="horizontalScroll">
            <a:avLst/>
          </a:prstGeom>
          <a:solidFill>
            <a:srgbClr val="4F81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0" algn="ctr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en-US" sz="1600" dirty="0">
                <a:solidFill>
                  <a:schemeClr val="tx1"/>
                </a:solidFill>
              </a:rPr>
              <a:t>Please refer to the </a:t>
            </a:r>
            <a:r>
              <a:rPr lang="en-US" sz="1600" b="1" u="sng" dirty="0">
                <a:solidFill>
                  <a:schemeClr val="tx1"/>
                </a:solidFill>
              </a:rPr>
              <a:t>LUNGMAP</a:t>
            </a:r>
            <a:r>
              <a:rPr lang="en-US" sz="1600" dirty="0">
                <a:solidFill>
                  <a:schemeClr val="tx1"/>
                </a:solidFill>
              </a:rPr>
              <a:t> protocol Section 15.3 for details</a:t>
            </a:r>
          </a:p>
        </p:txBody>
      </p:sp>
    </p:spTree>
    <p:extLst>
      <p:ext uri="{BB962C8B-B14F-4D97-AF65-F5344CB8AC3E}">
        <p14:creationId xmlns:p14="http://schemas.microsoft.com/office/powerpoint/2010/main" val="354322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40DC640-646C-4127-95CB-95F826733B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S1900A</a:t>
            </a:r>
            <a:br>
              <a:rPr lang="en-US" dirty="0"/>
            </a:br>
            <a:r>
              <a:rPr lang="en-US" sz="2000" cap="all" dirty="0"/>
              <a:t>A PHASE II STUDY OF RUCAPARIB IN PATIENTS WITH GENOMIC LOH HIGH AND/OR DELETERIOUS BRCA1/2 MUTATION STAGE IV OR RECURRENT NON-SMALL CELL LUNG CANCER </a:t>
            </a:r>
            <a:br>
              <a:rPr lang="en-US" sz="2000" cap="all" dirty="0"/>
            </a:br>
            <a:r>
              <a:rPr lang="en-US" sz="2000" cap="all" dirty="0"/>
              <a:t>(LUNG-MAP SUB-STUDY)</a:t>
            </a:r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B11E666B-051F-42B2-9914-9D8157EA6C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Jonathan W. Riess, M.D. </a:t>
            </a:r>
          </a:p>
          <a:p>
            <a:r>
              <a:rPr lang="en-US" dirty="0"/>
              <a:t>Paul Wheatley-Price, M.D.</a:t>
            </a:r>
          </a:p>
          <a:p>
            <a:r>
              <a:rPr lang="en-US" dirty="0"/>
              <a:t>S1900A Study </a:t>
            </a:r>
            <a:r>
              <a:rPr lang="en-US" dirty="0" err="1"/>
              <a:t>ChairS</a:t>
            </a:r>
            <a:r>
              <a:rPr lang="en-US" dirty="0"/>
              <a:t>, Medical oncology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9ED1E1-C53F-47CE-9FF8-B36D8642A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766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182DFE-5269-44F6-BBD1-35F4D61CC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S1900A: Overview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D633FF-0FF8-43A6-A5DF-49A368CC1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92469"/>
            <a:ext cx="10546080" cy="4967316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Rucaparib is a potent small-molecule inhibitor of poly (ADP-ribose) polymerase (PARP) proteins (PARP-1, PARP-2 and PARP-3) that play an important role in repairing DNA damage and maintaining genomic stability.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The FDA recently approved rucaparib as maintenance treatment for ovarian, fallopian tube and primary peritoneal cancer following response to platinum-based chemotherapy.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The FDA also concurrently approved the complementary diagnostic test, </a:t>
            </a:r>
            <a:r>
              <a:rPr lang="en-US" sz="2400" dirty="0" err="1"/>
              <a:t>FoundationFocusTM</a:t>
            </a:r>
            <a:r>
              <a:rPr lang="en-US" sz="2400" dirty="0"/>
              <a:t> CDx BRCA LOH, for tumor samples to determine HRD status.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We seek to study rucaparib in recurrent/metastatic NSCLC harboring deleterious BRCA1/2 mutations and/or loss of heterozygosity (phenotypic biomarker for HRD).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0070C0"/>
                </a:solidFill>
              </a:rPr>
              <a:t>Overall Objective: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To evaluate the overall response rate (ORR) associated with rucaparib in metastatic NSCLC patients with genomic LOH high and/or deleterious BRCA1/2 mutations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8E75A9-8227-40FB-8F51-AA2B52C4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59" y="6459785"/>
            <a:ext cx="945972" cy="365125"/>
          </a:xfrm>
        </p:spPr>
        <p:txBody>
          <a:bodyPr/>
          <a:lstStyle/>
          <a:p>
            <a:r>
              <a:rPr lang="en-US" dirty="0"/>
              <a:t>Slide </a:t>
            </a:r>
            <a:fld id="{4FAB73BC-B049-4115-A692-8D63A059BFB8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674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5F0C2-0F66-48BD-9836-36C79F7608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Welcome &amp; Introduction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44F4D8-56D4-45BA-BCED-A87D868AAC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373679"/>
          </a:xfrm>
        </p:spPr>
        <p:txBody>
          <a:bodyPr>
            <a:normAutofit/>
          </a:bodyPr>
          <a:lstStyle/>
          <a:p>
            <a:r>
              <a:rPr lang="en-US" sz="2000" dirty="0"/>
              <a:t>Mariah Norman</a:t>
            </a:r>
          </a:p>
          <a:p>
            <a:r>
              <a:rPr lang="en-US" sz="2000" dirty="0"/>
              <a:t>Lung-MAP Project Manager &amp; Protocol Coordinator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D5C05-DB65-4CB5-A13A-48D9936C7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4094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0959" y="6459785"/>
            <a:ext cx="945972" cy="365125"/>
          </a:xfrm>
        </p:spPr>
        <p:txBody>
          <a:bodyPr/>
          <a:lstStyle/>
          <a:p>
            <a:r>
              <a:rPr lang="en-US" dirty="0"/>
              <a:t>Slide </a:t>
            </a:r>
            <a:fld id="{69027BA8-B383-404D-AF77-74436EDC39F8}" type="slidenum">
              <a:rPr lang="en-US" smtClean="0"/>
              <a:t>30</a:t>
            </a:fld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572251" y="5223731"/>
            <a:ext cx="56197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Go to: </a:t>
            </a:r>
            <a:r>
              <a:rPr lang="en-US" sz="22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http://www.swogstat.org/accrual/lungmap.pdf</a:t>
            </a:r>
            <a:r>
              <a:rPr lang="en-US" sz="2200" dirty="0">
                <a:solidFill>
                  <a:srgbClr val="0070C0"/>
                </a:solidFill>
              </a:rPr>
              <a:t>   </a:t>
            </a:r>
            <a:r>
              <a:rPr lang="en-US" sz="2200" dirty="0"/>
              <a:t>for current status</a:t>
            </a:r>
          </a:p>
        </p:txBody>
      </p:sp>
      <p:sp>
        <p:nvSpPr>
          <p:cNvPr id="2" name="Rectangle 1"/>
          <p:cNvSpPr/>
          <p:nvPr/>
        </p:nvSpPr>
        <p:spPr>
          <a:xfrm>
            <a:off x="487344" y="652097"/>
            <a:ext cx="41793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65"/>
              </a:spcBef>
              <a:spcAft>
                <a:spcPts val="365"/>
              </a:spcAft>
            </a:pPr>
            <a:r>
              <a:rPr lang="en-US" sz="48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S1900A: Schema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59" y="5097907"/>
            <a:ext cx="5596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Accrual goal: 44 patients per cohort (88 total)</a:t>
            </a:r>
          </a:p>
          <a:p>
            <a:r>
              <a:rPr lang="en-US" sz="2200" b="1" dirty="0"/>
              <a:t>Activated: TBD (CIRB review – 10/4/18)</a:t>
            </a:r>
          </a:p>
          <a:p>
            <a:r>
              <a:rPr lang="en-US" sz="2200" b="1" dirty="0"/>
              <a:t>Goal: &gt;10 responses per cohort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4716AAE-763C-475E-832E-BC8F6BA3D5B4}"/>
              </a:ext>
            </a:extLst>
          </p:cNvPr>
          <p:cNvGrpSpPr/>
          <p:nvPr/>
        </p:nvGrpSpPr>
        <p:grpSpPr>
          <a:xfrm>
            <a:off x="160362" y="1663913"/>
            <a:ext cx="11871276" cy="3507057"/>
            <a:chOff x="14695" y="1856373"/>
            <a:chExt cx="11871276" cy="3507057"/>
          </a:xfrm>
        </p:grpSpPr>
        <p:sp>
          <p:nvSpPr>
            <p:cNvPr id="3" name="Rounded Rectangle 2"/>
            <p:cNvSpPr/>
            <p:nvPr/>
          </p:nvSpPr>
          <p:spPr>
            <a:xfrm>
              <a:off x="14695" y="2975933"/>
              <a:ext cx="2256002" cy="1257300"/>
            </a:xfrm>
            <a:prstGeom prst="roundRect">
              <a:avLst/>
            </a:prstGeom>
            <a:solidFill>
              <a:srgbClr val="5AC6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</a:rPr>
                <a:t>Lung-MAP Screening/ Prescreening Registration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766980" y="1856373"/>
              <a:ext cx="1941640" cy="3507057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</a:rPr>
                <a:t>Deleterious </a:t>
              </a:r>
              <a:r>
                <a:rPr lang="en-US" sz="2200" b="1" dirty="0">
                  <a:solidFill>
                    <a:schemeClr val="tx1"/>
                  </a:solidFill>
                </a:rPr>
                <a:t>BRCA1/2 </a:t>
              </a:r>
              <a:r>
                <a:rPr lang="en-US" sz="2200" dirty="0">
                  <a:solidFill>
                    <a:schemeClr val="tx1"/>
                  </a:solidFill>
                </a:rPr>
                <a:t>mutation and/</a:t>
              </a:r>
              <a:r>
                <a:rPr lang="en-US" sz="2200" b="1" dirty="0">
                  <a:solidFill>
                    <a:schemeClr val="tx1"/>
                  </a:solidFill>
                </a:rPr>
                <a:t>or LOH high</a:t>
              </a:r>
              <a:r>
                <a:rPr lang="en-US" sz="2200" dirty="0">
                  <a:solidFill>
                    <a:schemeClr val="tx1"/>
                  </a:solidFill>
                </a:rPr>
                <a:t> by Foundation Medicine  Assay</a:t>
              </a:r>
            </a:p>
          </p:txBody>
        </p:sp>
        <p:cxnSp>
          <p:nvCxnSpPr>
            <p:cNvPr id="8" name="Straight Arrow Connector 7"/>
            <p:cNvCxnSpPr>
              <a:cxnSpLocks/>
            </p:cNvCxnSpPr>
            <p:nvPr/>
          </p:nvCxnSpPr>
          <p:spPr>
            <a:xfrm>
              <a:off x="2373518" y="3604584"/>
              <a:ext cx="400873" cy="0"/>
            </a:xfrm>
            <a:prstGeom prst="straightConnector1">
              <a:avLst/>
            </a:prstGeom>
            <a:ln w="28575">
              <a:solidFill>
                <a:schemeClr val="accent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ounded Rectangle 13"/>
            <p:cNvSpPr/>
            <p:nvPr/>
          </p:nvSpPr>
          <p:spPr>
            <a:xfrm>
              <a:off x="7182863" y="2356466"/>
              <a:ext cx="2095500" cy="1257300"/>
            </a:xfrm>
            <a:prstGeom prst="roundRect">
              <a:avLst/>
            </a:prstGeom>
            <a:solidFill>
              <a:srgbClr val="B1D92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</a:rPr>
                <a:t>Cohort 1:</a:t>
              </a:r>
            </a:p>
            <a:p>
              <a:pPr algn="ctr"/>
              <a:r>
                <a:rPr lang="en-US" sz="2200" b="1" dirty="0">
                  <a:solidFill>
                    <a:schemeClr val="tx1"/>
                  </a:solidFill>
                </a:rPr>
                <a:t>Squamous NSCLC</a:t>
              </a:r>
            </a:p>
          </p:txBody>
        </p:sp>
        <p:cxnSp>
          <p:nvCxnSpPr>
            <p:cNvPr id="15" name="Straight Arrow Connector 14"/>
            <p:cNvCxnSpPr>
              <a:cxnSpLocks/>
            </p:cNvCxnSpPr>
            <p:nvPr/>
          </p:nvCxnSpPr>
          <p:spPr>
            <a:xfrm>
              <a:off x="4708620" y="3636066"/>
              <a:ext cx="366145" cy="0"/>
            </a:xfrm>
            <a:prstGeom prst="straightConnector1">
              <a:avLst/>
            </a:prstGeom>
            <a:ln w="28575">
              <a:solidFill>
                <a:schemeClr val="accent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cxnSpLocks/>
            </p:cNvCxnSpPr>
            <p:nvPr/>
          </p:nvCxnSpPr>
          <p:spPr>
            <a:xfrm>
              <a:off x="9278363" y="2989942"/>
              <a:ext cx="708785" cy="513279"/>
            </a:xfrm>
            <a:prstGeom prst="straightConnector1">
              <a:avLst/>
            </a:prstGeom>
            <a:ln w="28575">
              <a:solidFill>
                <a:schemeClr val="accent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ounded Rectangle 17"/>
            <p:cNvSpPr/>
            <p:nvPr/>
          </p:nvSpPr>
          <p:spPr>
            <a:xfrm>
              <a:off x="9987148" y="2355494"/>
              <a:ext cx="1898823" cy="261257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</a:rPr>
                <a:t>Treat with Rucaparib </a:t>
              </a:r>
            </a:p>
            <a:p>
              <a:pPr algn="ctr"/>
              <a:r>
                <a:rPr lang="en-US" sz="2200" dirty="0">
                  <a:solidFill>
                    <a:schemeClr val="tx1"/>
                  </a:solidFill>
                </a:rPr>
                <a:t>continued till progression or intolerable toxicity</a:t>
              </a:r>
            </a:p>
          </p:txBody>
        </p:sp>
        <p:sp>
          <p:nvSpPr>
            <p:cNvPr id="17" name="Rounded Rectangle 13">
              <a:extLst>
                <a:ext uri="{FF2B5EF4-FFF2-40B4-BE49-F238E27FC236}">
                  <a16:creationId xmlns:a16="http://schemas.microsoft.com/office/drawing/2014/main" id="{6AD4320C-5CEC-472D-AADB-CCF5EE7324BC}"/>
                </a:ext>
              </a:extLst>
            </p:cNvPr>
            <p:cNvSpPr/>
            <p:nvPr/>
          </p:nvSpPr>
          <p:spPr>
            <a:xfrm>
              <a:off x="5098487" y="2617575"/>
              <a:ext cx="1718231" cy="1974015"/>
            </a:xfrm>
            <a:prstGeom prst="roundRect">
              <a:avLst/>
            </a:prstGeom>
            <a:solidFill>
              <a:srgbClr val="4F81B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</a:rPr>
                <a:t>Sub-Study Assignment and Registration to </a:t>
              </a:r>
              <a:r>
                <a:rPr lang="en-US" sz="2200" b="1" dirty="0">
                  <a:solidFill>
                    <a:schemeClr val="tx1"/>
                  </a:solidFill>
                </a:rPr>
                <a:t>S1900A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290B5F6-4A82-4FC5-8439-B47AD1E2DEFD}"/>
                </a:ext>
              </a:extLst>
            </p:cNvPr>
            <p:cNvCxnSpPr>
              <a:cxnSpLocks/>
            </p:cNvCxnSpPr>
            <p:nvPr/>
          </p:nvCxnSpPr>
          <p:spPr>
            <a:xfrm>
              <a:off x="6816718" y="2999612"/>
              <a:ext cx="366145" cy="0"/>
            </a:xfrm>
            <a:prstGeom prst="straightConnector1">
              <a:avLst/>
            </a:prstGeom>
            <a:ln w="28575">
              <a:solidFill>
                <a:schemeClr val="accent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FBC0DB8-B3B0-334A-B74D-08B31BA36A6C}"/>
                </a:ext>
              </a:extLst>
            </p:cNvPr>
            <p:cNvCxnSpPr>
              <a:cxnSpLocks/>
            </p:cNvCxnSpPr>
            <p:nvPr/>
          </p:nvCxnSpPr>
          <p:spPr>
            <a:xfrm>
              <a:off x="6816718" y="4278683"/>
              <a:ext cx="366145" cy="0"/>
            </a:xfrm>
            <a:prstGeom prst="straightConnector1">
              <a:avLst/>
            </a:prstGeom>
            <a:ln w="28575">
              <a:solidFill>
                <a:schemeClr val="accent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40F601BD-0F56-5141-A815-25DB8DAEC2AB}"/>
                </a:ext>
              </a:extLst>
            </p:cNvPr>
            <p:cNvSpPr/>
            <p:nvPr/>
          </p:nvSpPr>
          <p:spPr>
            <a:xfrm>
              <a:off x="7206585" y="3668101"/>
              <a:ext cx="2095500" cy="1257300"/>
            </a:xfrm>
            <a:prstGeom prst="roundRect">
              <a:avLst/>
            </a:prstGeom>
            <a:solidFill>
              <a:srgbClr val="B1D92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</a:rPr>
                <a:t>Cohort 2:</a:t>
              </a:r>
            </a:p>
            <a:p>
              <a:pPr algn="ctr"/>
              <a:r>
                <a:rPr lang="en-US" sz="2200" b="1" dirty="0">
                  <a:solidFill>
                    <a:schemeClr val="tx1"/>
                  </a:solidFill>
                </a:rPr>
                <a:t>Non-Squamous NSCLC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DDC6E41-D4CA-934D-BD11-A399FFBB38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02085" y="3801551"/>
              <a:ext cx="685063" cy="541906"/>
            </a:xfrm>
            <a:prstGeom prst="straightConnector1">
              <a:avLst/>
            </a:prstGeom>
            <a:ln w="28575">
              <a:solidFill>
                <a:schemeClr val="accent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710967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S1900A: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492469"/>
            <a:ext cx="10762211" cy="464971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b="1" dirty="0"/>
              <a:t>Primary Objective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To evaluate the overall response rate (ORR) associated with rucaparib in patients with genomic LOH high and/or deleterious BRCA1/2 mutations within: 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Cohort 1: Patients with squamous cell histology, including mixed histology with any squamous component.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Cohort 2: Patients with non-squamous histology.</a:t>
            </a:r>
            <a:endParaRPr lang="en-US" b="1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b="1" dirty="0"/>
              <a:t>Secondary Objectives</a:t>
            </a:r>
          </a:p>
          <a:p>
            <a:pPr marL="282575" lvl="1" indent="-28257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To evaluate investigator assessed progression-free survival (IA-PFS) and overall survival (OS) associated with rucaparib within each cohort.</a:t>
            </a:r>
          </a:p>
          <a:p>
            <a:pPr marL="282575" lvl="1" indent="-28257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To evaluate duration of response among responders within each cohort.</a:t>
            </a:r>
          </a:p>
          <a:p>
            <a:pPr marL="282575" lvl="1" indent="-28257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To evaluate the frequency and severity of toxicities associated with rucaparib among all patients enrolled on the study (combining cohorts).</a:t>
            </a:r>
          </a:p>
          <a:p>
            <a:pPr lvl="1">
              <a:lnSpc>
                <a:spcPct val="100000"/>
              </a:lnSpc>
            </a:pPr>
            <a:endParaRPr lang="en-US" sz="2200" dirty="0"/>
          </a:p>
          <a:p>
            <a:pPr marL="201168" lvl="1" indent="0">
              <a:lnSpc>
                <a:spcPct val="100000"/>
              </a:lnSpc>
              <a:buNone/>
            </a:pP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0959" y="6459785"/>
            <a:ext cx="945972" cy="365125"/>
          </a:xfrm>
        </p:spPr>
        <p:txBody>
          <a:bodyPr/>
          <a:lstStyle/>
          <a:p>
            <a:r>
              <a:rPr lang="en-US" dirty="0"/>
              <a:t>Slide </a:t>
            </a:r>
            <a:fld id="{629637A9-119A-49DA-BD12-AAC58B377D80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7437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S1900A: Rucaparib Mechanism of 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2" y="1845734"/>
            <a:ext cx="4245032" cy="3773670"/>
          </a:xfrm>
        </p:spPr>
        <p:txBody>
          <a:bodyPr>
            <a:normAutofit/>
          </a:bodyPr>
          <a:lstStyle/>
          <a:p>
            <a:r>
              <a:rPr lang="en-US" sz="2800" dirty="0"/>
              <a:t>Rucaparib is a potent small-molecule inhibitor of poly (ADP-ribose) polymerase (PARP) proteins (PARP-1, PARP-2 and PARP-3) that play an important role in repairing DNA damage and maintaining genomic stability.</a:t>
            </a:r>
          </a:p>
          <a:p>
            <a:endParaRPr lang="en-US" sz="28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0959" y="6459785"/>
            <a:ext cx="945972" cy="365125"/>
          </a:xfrm>
        </p:spPr>
        <p:txBody>
          <a:bodyPr/>
          <a:lstStyle/>
          <a:p>
            <a:r>
              <a:rPr lang="en-US" dirty="0"/>
              <a:t>Slide </a:t>
            </a:r>
            <a:fld id="{629637A9-119A-49DA-BD12-AAC58B377D80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322888-511E-3943-B9D5-22D88B655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3919" y="2457272"/>
            <a:ext cx="7128081" cy="260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3738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S1900A: Rucaparib Administration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29295"/>
            <a:ext cx="10795462" cy="46218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Route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			Rucaparib is to be administered orally 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Dose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			600 mg PO bid with at least 8 oz. water (with or without food)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Cycle duration: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21 days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Supportive care: 	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Patients should use common precautions when going outside, such as				applying sunscreen and/or covering exposed skin with clothing and 				wearing a hat and sunglasses, as photosensitivity has been observed.	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Disease assessment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	Every 6 weeks ± 7 days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Prohibited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	Because rucaparib is a strong BCRP inhibitor, concomitant use of drugs that 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medications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		are BCRP substrates (e.g., rosuvastatin) are not allowed during the 				treatment study. 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0070C0"/>
                </a:solidFill>
              </a:rPr>
              <a:t>(</a:t>
            </a:r>
            <a:r>
              <a:rPr lang="en-US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https://www.fda.gov/Drugs/DevelopmentApprovalProcess/DevelopmentResources/DrugInteractionsLabeling/ucm093664.htm#table5-2</a:t>
            </a:r>
            <a:r>
              <a:rPr lang="en-US" dirty="0">
                <a:solidFill>
                  <a:srgbClr val="0070C0"/>
                </a:solidFill>
              </a:rPr>
              <a:t>)</a:t>
            </a:r>
            <a:endParaRPr lang="en-US" sz="2000" i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0959" y="6459785"/>
            <a:ext cx="945972" cy="365125"/>
          </a:xfrm>
        </p:spPr>
        <p:txBody>
          <a:bodyPr/>
          <a:lstStyle/>
          <a:p>
            <a:r>
              <a:rPr lang="en-US" dirty="0"/>
              <a:t>Slide </a:t>
            </a:r>
            <a:fld id="{629637A9-119A-49DA-BD12-AAC58B377D80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4758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S1900A: Biomarker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0959" y="6459785"/>
            <a:ext cx="945972" cy="365125"/>
          </a:xfrm>
        </p:spPr>
        <p:txBody>
          <a:bodyPr/>
          <a:lstStyle/>
          <a:p>
            <a:r>
              <a:rPr lang="en-US" dirty="0"/>
              <a:t>Slide </a:t>
            </a:r>
            <a:fld id="{629637A9-119A-49DA-BD12-AAC58B377D80}" type="slidenum">
              <a:rPr lang="en-US" smtClean="0"/>
              <a:pPr/>
              <a:t>34</a:t>
            </a:fld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8D04B0B-0BB4-5B47-8E9D-977005DCB4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8569156"/>
              </p:ext>
            </p:extLst>
          </p:nvPr>
        </p:nvGraphicFramePr>
        <p:xfrm>
          <a:off x="257175" y="2673163"/>
          <a:ext cx="4579143" cy="2208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5785">
                  <a:extLst>
                    <a:ext uri="{9D8B030D-6E8A-4147-A177-3AD203B41FA5}">
                      <a16:colId xmlns:a16="http://schemas.microsoft.com/office/drawing/2014/main" val="2747904737"/>
                    </a:ext>
                  </a:extLst>
                </a:gridCol>
                <a:gridCol w="1402080">
                  <a:extLst>
                    <a:ext uri="{9D8B030D-6E8A-4147-A177-3AD203B41FA5}">
                      <a16:colId xmlns:a16="http://schemas.microsoft.com/office/drawing/2014/main" val="1822204663"/>
                    </a:ext>
                  </a:extLst>
                </a:gridCol>
                <a:gridCol w="1341278">
                  <a:extLst>
                    <a:ext uri="{9D8B030D-6E8A-4147-A177-3AD203B41FA5}">
                      <a16:colId xmlns:a16="http://schemas.microsoft.com/office/drawing/2014/main" val="2143724113"/>
                    </a:ext>
                  </a:extLst>
                </a:gridCol>
              </a:tblGrid>
              <a:tr h="562175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Histology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BRCA1/2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LOH HIGH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096832"/>
                  </a:ext>
                </a:extLst>
              </a:tr>
              <a:tr h="562175">
                <a:tc>
                  <a:txBody>
                    <a:bodyPr/>
                    <a:lstStyle/>
                    <a:p>
                      <a:r>
                        <a:rPr lang="en-US" sz="2400" dirty="0"/>
                        <a:t>Squamous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5.8%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5681842"/>
                  </a:ext>
                </a:extLst>
              </a:tr>
              <a:tr h="562175">
                <a:tc>
                  <a:txBody>
                    <a:bodyPr/>
                    <a:lstStyle/>
                    <a:p>
                      <a:r>
                        <a:rPr lang="en-US" sz="2400" dirty="0"/>
                        <a:t>Adeno-</a:t>
                      </a:r>
                    </a:p>
                    <a:p>
                      <a:r>
                        <a:rPr lang="en-US" sz="2400" dirty="0"/>
                        <a:t>carcinoma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891766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481DAEB-F410-EE4A-96E0-C603DE2CAB76}"/>
              </a:ext>
            </a:extLst>
          </p:cNvPr>
          <p:cNvSpPr txBox="1"/>
          <p:nvPr/>
        </p:nvSpPr>
        <p:spPr>
          <a:xfrm>
            <a:off x="257175" y="1667317"/>
            <a:ext cx="4579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Estimated Prevalence by Histologic Lung Cancer Subtype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5088207D-8385-8F47-9B06-ECA1B8859911}"/>
              </a:ext>
            </a:extLst>
          </p:cNvPr>
          <p:cNvSpPr txBox="1">
            <a:spLocks/>
          </p:cNvSpPr>
          <p:nvPr/>
        </p:nvSpPr>
        <p:spPr>
          <a:xfrm>
            <a:off x="4836318" y="1492469"/>
            <a:ext cx="7150895" cy="4316078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FoundationFocus</a:t>
            </a:r>
            <a:r>
              <a:rPr lang="en-US" baseline="30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TM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CDx BRCA LOH, for tumor samples to determine HRD status.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FDA approved complementary diagnostic for rucaparib maintenance in ovarian cancer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Deleterious BRCA1/2 mutations – activity in breast, ovarian, prostate and pancreatic cancer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LOH High – OS benefit to platinum based chemotherapy in Squamous NSCLC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Activity of rucaparib (improved PFS) BRCA-WT, LOH high ovarian, fallopian tube, primary peritoneal carcinoma.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Foundation Medicine - Lung MAP Assay – Genome Wide LOH. (21% cutpoint for NSCLC).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LOH as phenotypic marker for HRD.</a:t>
            </a:r>
          </a:p>
        </p:txBody>
      </p:sp>
    </p:spTree>
    <p:extLst>
      <p:ext uri="{BB962C8B-B14F-4D97-AF65-F5344CB8AC3E}">
        <p14:creationId xmlns:p14="http://schemas.microsoft.com/office/powerpoint/2010/main" val="17598578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S1900A: Substudy Specific Eligibility Criteria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4777" y="1845735"/>
            <a:ext cx="5183700" cy="402336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Deleterious BRCA1/2 </a:t>
            </a:r>
            <a:r>
              <a:rPr lang="en-US" sz="2400" dirty="0"/>
              <a:t>mutations and/or </a:t>
            </a:r>
            <a:r>
              <a:rPr lang="en-US" sz="2400" b="1" dirty="0"/>
              <a:t>LOH high </a:t>
            </a:r>
            <a:r>
              <a:rPr lang="en-US" sz="2400" dirty="0"/>
              <a:t>score determined by Foundation Medicine Assay.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Patients must </a:t>
            </a:r>
            <a:r>
              <a:rPr lang="en-US" sz="2400" u="sng" dirty="0"/>
              <a:t>not</a:t>
            </a:r>
            <a:r>
              <a:rPr lang="en-US" sz="2400" dirty="0"/>
              <a:t> have a </a:t>
            </a:r>
            <a:r>
              <a:rPr lang="en-US" sz="2400" b="1" dirty="0"/>
              <a:t>≥ Grade 3 </a:t>
            </a:r>
            <a:r>
              <a:rPr lang="en-US" sz="2400" b="1" dirty="0" err="1"/>
              <a:t>hypercholesterolaemia</a:t>
            </a:r>
            <a:r>
              <a:rPr lang="en-US" sz="2400" dirty="0"/>
              <a:t> (defined by NCI CTCAE v5) within 28 days prior to sub-study registration. Peripheral neuropathy Grade 1 or less.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AAE3ADC-936A-4269-A03D-7EAD82CB8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85793" y="1845735"/>
            <a:ext cx="5758520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Patient must be able to take </a:t>
            </a:r>
            <a:r>
              <a:rPr lang="en-US" sz="2400" b="1" dirty="0"/>
              <a:t>oral medications.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Patients must </a:t>
            </a:r>
            <a:r>
              <a:rPr lang="en-US" sz="2400" u="sng" dirty="0"/>
              <a:t>not</a:t>
            </a:r>
            <a:r>
              <a:rPr lang="en-US" sz="2400" dirty="0"/>
              <a:t> have had </a:t>
            </a:r>
            <a:r>
              <a:rPr lang="en-US" sz="2400" b="1" dirty="0"/>
              <a:t>prior treatment </a:t>
            </a:r>
            <a:r>
              <a:rPr lang="en-US" sz="2400" dirty="0"/>
              <a:t>with any PARP inhibitor, including rucaparib, talazoparib, veliparib, </a:t>
            </a:r>
            <a:r>
              <a:rPr lang="en-US" sz="2400" dirty="0" err="1"/>
              <a:t>olaparib</a:t>
            </a:r>
            <a:r>
              <a:rPr lang="en-US" sz="2400" dirty="0"/>
              <a:t>, or niraparib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29637A9-119A-49DA-BD12-AAC58B377D80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1931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5AB73-E8C7-4FA3-90EE-6E6E3F5CC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S1900A: Ready to Launch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3D0B6F-EB0E-4DAD-BD78-8E8B95B88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59" y="6459785"/>
            <a:ext cx="945972" cy="365125"/>
          </a:xfrm>
        </p:spPr>
        <p:txBody>
          <a:bodyPr/>
          <a:lstStyle/>
          <a:p>
            <a:r>
              <a:rPr lang="en-US" dirty="0"/>
              <a:t>Slide </a:t>
            </a:r>
            <a:fld id="{629637A9-119A-49DA-BD12-AAC58B377D80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945D7A-BCFD-3546-A1BB-C4637325408C}"/>
              </a:ext>
            </a:extLst>
          </p:cNvPr>
          <p:cNvSpPr txBox="1"/>
          <p:nvPr/>
        </p:nvSpPr>
        <p:spPr>
          <a:xfrm>
            <a:off x="8046720" y="2574920"/>
            <a:ext cx="343690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b="1" dirty="0"/>
              <a:t>Questions?</a:t>
            </a:r>
          </a:p>
          <a:p>
            <a:pPr algn="ctr">
              <a:spcBef>
                <a:spcPts val="600"/>
              </a:spcBef>
            </a:pPr>
            <a:r>
              <a:rPr lang="en-US" b="1" dirty="0"/>
              <a:t>Please contact </a:t>
            </a:r>
          </a:p>
          <a:p>
            <a:pPr algn="ctr">
              <a:spcBef>
                <a:spcPts val="600"/>
              </a:spcBef>
            </a:pPr>
            <a:r>
              <a:rPr lang="en-US" b="1" dirty="0"/>
              <a:t>Dr. Jonathan W. Riess and </a:t>
            </a:r>
          </a:p>
          <a:p>
            <a:pPr algn="ctr">
              <a:spcBef>
                <a:spcPts val="600"/>
              </a:spcBef>
            </a:pPr>
            <a:r>
              <a:rPr lang="en-US" b="1" dirty="0"/>
              <a:t>Dr. Paul Wheatley-Price at</a:t>
            </a:r>
          </a:p>
          <a:p>
            <a:pPr algn="ctr">
              <a:spcBef>
                <a:spcPts val="600"/>
              </a:spcBef>
            </a:pP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S1900AMedicalQuery@swog.org</a:t>
            </a:r>
            <a:r>
              <a:rPr lang="en-US" b="1" dirty="0">
                <a:solidFill>
                  <a:srgbClr val="0070C0"/>
                </a:solidFill>
              </a:rPr>
              <a:t>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105DD1-9375-C547-9925-B61B6B030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803" y="1617316"/>
            <a:ext cx="2813933" cy="420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3445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02D23-763A-4810-B49C-49D6207C29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 &amp; A on </a:t>
            </a:r>
            <a:br>
              <a:rPr lang="en-US" dirty="0"/>
            </a:br>
            <a:r>
              <a:rPr lang="en-US" dirty="0"/>
              <a:t>LUNGMAP </a:t>
            </a:r>
            <a:br>
              <a:rPr lang="en-US" dirty="0"/>
            </a:br>
            <a:r>
              <a:rPr lang="en-US" dirty="0"/>
              <a:t>Screening </a:t>
            </a:r>
            <a:br>
              <a:rPr lang="en-US" dirty="0"/>
            </a:br>
            <a:r>
              <a:rPr lang="en-US" dirty="0"/>
              <a:t>&amp; S1900A Sub-Study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C6BE10-1F59-41CB-950F-A0937287AB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All attendees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5A626D-12E5-4059-A477-4AE162297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FDA6B235-26FA-450C-ADD3-EBA3CACA622E}"/>
              </a:ext>
            </a:extLst>
          </p:cNvPr>
          <p:cNvSpPr/>
          <p:nvPr/>
        </p:nvSpPr>
        <p:spPr>
          <a:xfrm>
            <a:off x="7702397" y="327801"/>
            <a:ext cx="3453283" cy="2592476"/>
          </a:xfrm>
          <a:prstGeom prst="wedgeEllipseCallout">
            <a:avLst/>
          </a:prstGeom>
          <a:solidFill>
            <a:srgbClr val="B1D92C"/>
          </a:solidFill>
          <a:ln>
            <a:noFill/>
          </a:ln>
          <a:scene3d>
            <a:camera prst="orthographicFront"/>
            <a:lightRig rig="threePt" dir="t"/>
          </a:scene3d>
          <a:sp3d extrusionH="76200" contourW="31750">
            <a:bevelT prst="convex"/>
            <a:extrusionClr>
              <a:srgbClr val="92D050"/>
            </a:extrusionClr>
            <a:contourClr>
              <a:srgbClr val="5AC6F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Please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“raise your hand” in WebEx or place questions in the chat box. </a:t>
            </a:r>
          </a:p>
        </p:txBody>
      </p:sp>
    </p:spTree>
    <p:extLst>
      <p:ext uri="{BB962C8B-B14F-4D97-AF65-F5344CB8AC3E}">
        <p14:creationId xmlns:p14="http://schemas.microsoft.com/office/powerpoint/2010/main" val="34380540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41C27-2DD3-40B4-8707-22C983B9E9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Lung-MAP Accrual Enhancement Efforts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DE1A07-D593-4DB1-B3B7-37E90FD4ED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522269"/>
          </a:xfrm>
        </p:spPr>
        <p:txBody>
          <a:bodyPr/>
          <a:lstStyle/>
          <a:p>
            <a:r>
              <a:rPr lang="en-US" dirty="0"/>
              <a:t>Stacey Adam, PhD</a:t>
            </a:r>
          </a:p>
          <a:p>
            <a:r>
              <a:rPr lang="en-US" dirty="0"/>
              <a:t>Amrin Chowdhury, MS</a:t>
            </a:r>
          </a:p>
          <a:p>
            <a:r>
              <a:rPr lang="en-US" dirty="0"/>
              <a:t>FNIH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61DC02-524B-4C3D-AAF4-93A496D66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3262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62F85E8-27D0-429C-BB35-AAFB7352E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&amp; Investigator Handouts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C8EF57-1056-4491-B92F-F7D3AE6FB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77340"/>
            <a:ext cx="10546080" cy="4291754"/>
          </a:xfrm>
        </p:spPr>
        <p:txBody>
          <a:bodyPr/>
          <a:lstStyle/>
          <a:p>
            <a:pPr lvl="0"/>
            <a:r>
              <a:rPr lang="en-US" sz="1800" dirty="0"/>
              <a:t>Update to patient handout and investigator handout</a:t>
            </a:r>
          </a:p>
          <a:p>
            <a:pPr lvl="0"/>
            <a:r>
              <a:rPr lang="en-US" sz="1800" dirty="0"/>
              <a:t>Patient handout to be located on CTSU under LUNGMAP abstract page and on </a:t>
            </a:r>
            <a:r>
              <a:rPr lang="en-US" sz="1800" dirty="0">
                <a:hlinkClick r:id="rId3"/>
              </a:rPr>
              <a:t>www.Lung-MAP.org</a:t>
            </a:r>
            <a:r>
              <a:rPr lang="en-US" sz="1800" dirty="0"/>
              <a:t> </a:t>
            </a:r>
          </a:p>
          <a:p>
            <a:pPr lvl="0"/>
            <a:r>
              <a:rPr lang="en-US" sz="1800" dirty="0"/>
              <a:t>Investigator handout will be provided in email with patients’ biomarker testing results</a:t>
            </a:r>
          </a:p>
          <a:p>
            <a:pPr lvl="0"/>
            <a:endParaRPr lang="en-US" sz="2800" dirty="0"/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B1B64E-3E7E-4897-A445-DD4ACE12D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59" y="6459785"/>
            <a:ext cx="945972" cy="365125"/>
          </a:xfrm>
        </p:spPr>
        <p:txBody>
          <a:bodyPr/>
          <a:lstStyle/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691E20-4F9F-48A8-BAFF-4526385BD15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050" y="3436051"/>
            <a:ext cx="5269461" cy="2653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008119-8D43-4A30-9C23-6BE53869781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89" y="2874023"/>
            <a:ext cx="5391151" cy="28894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6878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AA8FFC5-846C-4D30-AF66-B7FDC5501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8A0627-AE43-45EA-AFC2-7562A6393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546080" cy="444627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Lung-MAP Impact, Current Overview &amp; Status</a:t>
            </a:r>
          </a:p>
          <a:p>
            <a:r>
              <a:rPr lang="en-US" sz="2800" dirty="0"/>
              <a:t>New Study Structure &amp; CIRB Mandate</a:t>
            </a:r>
          </a:p>
          <a:p>
            <a:r>
              <a:rPr lang="en-US" sz="2800" dirty="0"/>
              <a:t>How Patients Will be Affected</a:t>
            </a:r>
          </a:p>
          <a:p>
            <a:pPr marL="525780" lvl="2" indent="-342900"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Ø"/>
            </a:pPr>
            <a:r>
              <a:rPr lang="en-US" sz="2400" dirty="0"/>
              <a:t>Q &amp; A on Study Structure, CIRB Mandate, &amp; Effect on Patients</a:t>
            </a:r>
          </a:p>
          <a:p>
            <a:r>
              <a:rPr lang="en-US" sz="2800" b="1" u="sng" dirty="0"/>
              <a:t>LUNGMAP</a:t>
            </a:r>
            <a:r>
              <a:rPr lang="en-US" sz="2800" dirty="0"/>
              <a:t> Screening Protocol</a:t>
            </a:r>
          </a:p>
          <a:p>
            <a:r>
              <a:rPr lang="en-US" sz="2800" b="1" u="sng" dirty="0"/>
              <a:t>S1900A</a:t>
            </a:r>
            <a:r>
              <a:rPr lang="en-US" sz="2800" dirty="0"/>
              <a:t> Sub-Study</a:t>
            </a:r>
          </a:p>
          <a:p>
            <a:pPr marL="525780" lvl="2" indent="-342900"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Ø"/>
            </a:pPr>
            <a:r>
              <a:rPr lang="en-US" sz="2400" dirty="0"/>
              <a:t>Q &amp; A on </a:t>
            </a:r>
            <a:r>
              <a:rPr lang="en-US" sz="2400" b="1" u="sng" dirty="0"/>
              <a:t>LUNGMAP</a:t>
            </a:r>
            <a:r>
              <a:rPr lang="en-US" sz="2400" dirty="0"/>
              <a:t> Screening Protocol &amp; </a:t>
            </a:r>
            <a:r>
              <a:rPr lang="en-US" sz="2400" b="1" u="sng" dirty="0"/>
              <a:t>S1900A </a:t>
            </a:r>
            <a:r>
              <a:rPr lang="en-US" sz="2400" dirty="0"/>
              <a:t>Sub-Study</a:t>
            </a:r>
          </a:p>
          <a:p>
            <a:pPr marL="225425" lvl="1" indent="-225425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Accrual Enhancement Efforts</a:t>
            </a:r>
          </a:p>
          <a:p>
            <a:pPr marL="457200" lvl="1" indent="-457200"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Ø"/>
            </a:pPr>
            <a:r>
              <a:rPr lang="en-US" sz="2800" dirty="0"/>
              <a:t>General Q &amp; 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624F2D-8095-4C99-BC2B-5649468F9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59" y="6459785"/>
            <a:ext cx="945972" cy="365125"/>
          </a:xfrm>
        </p:spPr>
        <p:txBody>
          <a:bodyPr/>
          <a:lstStyle/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79F58BF8-F6BF-4CF3-8472-6B8E037D8F95}"/>
              </a:ext>
            </a:extLst>
          </p:cNvPr>
          <p:cNvSpPr/>
          <p:nvPr/>
        </p:nvSpPr>
        <p:spPr>
          <a:xfrm>
            <a:off x="8361527" y="1722261"/>
            <a:ext cx="3453283" cy="2592476"/>
          </a:xfrm>
          <a:prstGeom prst="wedgeEllipseCallout">
            <a:avLst/>
          </a:prstGeom>
          <a:solidFill>
            <a:srgbClr val="B1D92C"/>
          </a:solidFill>
          <a:ln>
            <a:noFill/>
          </a:ln>
          <a:scene3d>
            <a:camera prst="orthographicFront"/>
            <a:lightRig rig="threePt" dir="t"/>
          </a:scene3d>
          <a:sp3d extrusionH="76200" contourW="31750">
            <a:bevelT prst="convex"/>
            <a:extrusionClr>
              <a:srgbClr val="92D050"/>
            </a:extrusionClr>
            <a:contourClr>
              <a:srgbClr val="5AC6F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There will be Q&amp;A sessions during the presentation, but please feel free to place questions in the chat box for everyone. </a:t>
            </a:r>
          </a:p>
        </p:txBody>
      </p:sp>
    </p:spTree>
    <p:extLst>
      <p:ext uri="{BB962C8B-B14F-4D97-AF65-F5344CB8AC3E}">
        <p14:creationId xmlns:p14="http://schemas.microsoft.com/office/powerpoint/2010/main" val="27735194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DD2AC-BC17-4E0F-9353-C98B1EBE5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Accrual Enhancement Efforts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E6D37-8A6C-4BC6-94DA-3D2DFBCACC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2800" dirty="0"/>
              <a:t>New look and update to www.Lung-MAP.org</a:t>
            </a:r>
          </a:p>
          <a:p>
            <a:pPr lvl="0"/>
            <a:r>
              <a:rPr lang="en-US" sz="2800" dirty="0"/>
              <a:t>Press release</a:t>
            </a:r>
          </a:p>
          <a:p>
            <a:pPr lvl="0"/>
            <a:r>
              <a:rPr lang="en-US" sz="2800" dirty="0"/>
              <a:t>Advocacy outreach call</a:t>
            </a:r>
          </a:p>
          <a:p>
            <a:pPr lvl="0"/>
            <a:r>
              <a:rPr lang="en-US" sz="2800" dirty="0"/>
              <a:t>New Lung-MAP email distribution list for communication direct to sites</a:t>
            </a:r>
          </a:p>
          <a:p>
            <a:pPr lvl="1"/>
            <a:r>
              <a:rPr lang="en-US" sz="2600" dirty="0"/>
              <a:t>Subscribe/Unsubscribe emails from </a:t>
            </a:r>
            <a:r>
              <a:rPr lang="en-US" sz="2600" dirty="0">
                <a:hlinkClick r:id="rId3"/>
              </a:rPr>
              <a:t>SWOG@ohsu.edu</a:t>
            </a:r>
            <a:r>
              <a:rPr lang="en-US" sz="2600" dirty="0"/>
              <a:t> </a:t>
            </a:r>
          </a:p>
          <a:p>
            <a:r>
              <a:rPr lang="en-US" sz="2800" dirty="0"/>
              <a:t>New Twitter strategy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28FFCE-4B76-4415-97AF-33A22CF7F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59" y="6459785"/>
            <a:ext cx="945972" cy="365125"/>
          </a:xfrm>
        </p:spPr>
        <p:txBody>
          <a:bodyPr/>
          <a:lstStyle/>
          <a:p>
            <a:r>
              <a:rPr lang="en-US" dirty="0"/>
              <a:t>Slide </a:t>
            </a:r>
            <a:fld id="{629637A9-119A-49DA-BD12-AAC58B377D80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C43E68-193E-4680-AFD3-B036E455436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972" y="4015818"/>
            <a:ext cx="3500242" cy="13161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61127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6690E15-2AED-442F-8BA4-DE6D011D08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General </a:t>
            </a:r>
            <a:r>
              <a:rPr lang="en-US" sz="8000" dirty="0"/>
              <a:t>Q &amp; A Session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8F70D00-1268-43E8-9F04-F99466084D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All attendees</a:t>
            </a:r>
          </a:p>
          <a:p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F92A7D-BE75-40B0-B9C4-844D66ABE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0B9E98FC-B8E8-4E64-B1B0-C01B07B9425A}"/>
              </a:ext>
            </a:extLst>
          </p:cNvPr>
          <p:cNvSpPr/>
          <p:nvPr/>
        </p:nvSpPr>
        <p:spPr>
          <a:xfrm>
            <a:off x="7378547" y="236361"/>
            <a:ext cx="3453283" cy="2592476"/>
          </a:xfrm>
          <a:prstGeom prst="wedgeEllipseCallout">
            <a:avLst/>
          </a:prstGeom>
          <a:solidFill>
            <a:srgbClr val="B1D92C"/>
          </a:solidFill>
          <a:ln>
            <a:noFill/>
          </a:ln>
          <a:scene3d>
            <a:camera prst="orthographicFront"/>
            <a:lightRig rig="threePt" dir="t"/>
          </a:scene3d>
          <a:sp3d extrusionH="76200" contourW="31750">
            <a:bevelT prst="convex"/>
            <a:extrusionClr>
              <a:srgbClr val="92D050"/>
            </a:extrusionClr>
            <a:contourClr>
              <a:srgbClr val="5AC6F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Please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“raise your hand” in WebEx or place questions in the chat box. </a:t>
            </a:r>
          </a:p>
        </p:txBody>
      </p:sp>
    </p:spTree>
    <p:extLst>
      <p:ext uri="{BB962C8B-B14F-4D97-AF65-F5344CB8AC3E}">
        <p14:creationId xmlns:p14="http://schemas.microsoft.com/office/powerpoint/2010/main" val="2941508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28247-7F9B-4634-9CD2-B008EF9BD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0AFF1-7FA2-44BF-8FC4-D832B120D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34836"/>
            <a:ext cx="10546080" cy="4234258"/>
          </a:xfrm>
        </p:spPr>
        <p:txBody>
          <a:bodyPr>
            <a:normAutofit fontScale="70000" lnSpcReduction="20000"/>
          </a:bodyPr>
          <a:lstStyle/>
          <a:p>
            <a:r>
              <a:rPr lang="en-US" sz="3100" dirty="0"/>
              <a:t>Site Coordinators Committee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900" u="sng" dirty="0">
                <a:solidFill>
                  <a:srgbClr val="4F81B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LUNGMAPSCC@crab.org</a:t>
            </a:r>
            <a:r>
              <a:rPr lang="en-US" sz="2900" u="sng" dirty="0">
                <a:solidFill>
                  <a:srgbClr val="4F81BD"/>
                </a:solidFill>
              </a:rPr>
              <a:t> </a:t>
            </a:r>
          </a:p>
          <a:p>
            <a:r>
              <a:rPr lang="en-US" sz="3100" dirty="0"/>
              <a:t>Protocol &amp; Regulatory Questions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900" u="sng" dirty="0">
                <a:solidFill>
                  <a:srgbClr val="4F81BD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mnorman@swog.org</a:t>
            </a:r>
            <a:r>
              <a:rPr lang="en-US" sz="2900" u="sng" dirty="0">
                <a:solidFill>
                  <a:srgbClr val="4F81BD"/>
                </a:solidFill>
              </a:rPr>
              <a:t> </a:t>
            </a:r>
          </a:p>
          <a:p>
            <a:r>
              <a:rPr lang="en-US" sz="3100" dirty="0"/>
              <a:t>Eligibility &amp; Data Submission Questions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900" u="sng" dirty="0">
                <a:solidFill>
                  <a:srgbClr val="4F81BD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LUNGMAPQuestion@crab.org</a:t>
            </a:r>
            <a:endParaRPr lang="en-US" sz="2900" u="sng" dirty="0">
              <a:solidFill>
                <a:srgbClr val="4F81BD"/>
              </a:solidFill>
            </a:endParaRPr>
          </a:p>
          <a:p>
            <a:pPr marL="225425" lvl="1" indent="-225425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3100" dirty="0"/>
              <a:t>General Medical Questions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900" u="sng" dirty="0">
                <a:solidFill>
                  <a:srgbClr val="4F81BD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LUNGMAP@swog.org</a:t>
            </a:r>
            <a:endParaRPr lang="en-US" sz="2900" u="sng" dirty="0">
              <a:solidFill>
                <a:srgbClr val="4F81BD"/>
              </a:solidFill>
            </a:endParaRPr>
          </a:p>
          <a:p>
            <a:pPr marL="225425" lvl="1" indent="-225425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3100" dirty="0"/>
              <a:t>S1900A Medical Questions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900" dirty="0">
                <a:solidFill>
                  <a:srgbClr val="4F81BD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S1900AMedicalQuery@swog.org</a:t>
            </a:r>
            <a:r>
              <a:rPr lang="en-US" sz="2900" dirty="0">
                <a:solidFill>
                  <a:srgbClr val="4F81BD"/>
                </a:solidFill>
              </a:rPr>
              <a:t> </a:t>
            </a:r>
          </a:p>
          <a:p>
            <a:pPr marL="225425" lvl="1" indent="-225425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3100" dirty="0"/>
              <a:t>Funding Questions</a:t>
            </a:r>
          </a:p>
          <a:p>
            <a:pPr lvl="1">
              <a:buSzPct val="100000"/>
              <a:buFont typeface="Wingdings" panose="05000000000000000000" pitchFamily="2" charset="2"/>
              <a:buChar char="Ø"/>
            </a:pPr>
            <a:r>
              <a:rPr lang="en-US" sz="2900" dirty="0">
                <a:solidFill>
                  <a:srgbClr val="4F81BD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Funding@swog.org</a:t>
            </a:r>
            <a:endParaRPr lang="en-US" sz="2900" dirty="0">
              <a:solidFill>
                <a:srgbClr val="4F81BD"/>
              </a:solidFill>
            </a:endParaRPr>
          </a:p>
          <a:p>
            <a:pPr marL="182880" lvl="2" indent="0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endParaRPr lang="en-US" sz="2400" dirty="0"/>
          </a:p>
          <a:p>
            <a:pPr lvl="1"/>
            <a:endParaRPr lang="en-US" sz="2400" dirty="0">
              <a:solidFill>
                <a:srgbClr val="000066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6CD3D8-CFCE-476F-B986-B445BA37F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59" y="6459785"/>
            <a:ext cx="945972" cy="365125"/>
          </a:xfrm>
        </p:spPr>
        <p:txBody>
          <a:bodyPr/>
          <a:lstStyle/>
          <a:p>
            <a:r>
              <a:rPr lang="en-US" dirty="0"/>
              <a:t>Slide </a:t>
            </a:r>
            <a:fld id="{629637A9-119A-49DA-BD12-AAC58B377D80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DEDBA3-69D9-47F3-AC8E-9717232B4C4E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490" y="3857414"/>
            <a:ext cx="3798570" cy="12517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182F53-5DA9-4A73-8681-0EB6A5F4BE6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3100" t="36717" r="66690" b="21807"/>
          <a:stretch/>
        </p:blipFill>
        <p:spPr>
          <a:xfrm>
            <a:off x="7946006" y="1782783"/>
            <a:ext cx="1843538" cy="172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9426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5A3583-5200-4B74-8DD4-E01232B0C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C06BFCE-BFCA-4865-9B6C-6850136B60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356" y="1846052"/>
            <a:ext cx="10489324" cy="736282"/>
          </a:xfrm>
        </p:spPr>
        <p:txBody>
          <a:bodyPr>
            <a:normAutofit fontScale="92500"/>
          </a:bodyPr>
          <a:lstStyle/>
          <a:p>
            <a:pPr algn="ctr"/>
            <a:r>
              <a:rPr lang="en-US" sz="3200" b="1" cap="none" dirty="0">
                <a:solidFill>
                  <a:srgbClr val="0070C0"/>
                </a:solidFill>
                <a:latin typeface="Bradley Hand ITC" panose="03070402050302030203" pitchFamily="66" charset="0"/>
              </a:rPr>
              <a:t>Thank you to our dedicated team for all your input and support! </a:t>
            </a: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E53C1C7-D91C-42EA-85F2-EDB6C4A4829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Patients and Sites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Lung-MAP Site Coordinators Committee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Patient Advocates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Accrual Enhancement Committee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Trial Oversight Committee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Study Chairs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Statistical Team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Pharmaceutical Collaborators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BC9C7A1-3E2B-409F-9A9A-33DE3EF3BCD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Data Coordinators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Applications Development Team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Quality Assurance Team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Funding &amp; Contracts Team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CTEP, CIRB, CTSU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Foundation for the National Institutes of Health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Friends of Cancer Research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CCS Associates Inc.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44DFF3-05D2-40FE-9A13-37057C909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3405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&amp; Adjourn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3130472"/>
            <a:ext cx="10546080" cy="2235059"/>
          </a:xfrm>
          <a:noFill/>
        </p:spPr>
        <p:txBody>
          <a:bodyPr/>
          <a:lstStyle/>
          <a:p>
            <a:pPr marL="0" indent="0" algn="ctr">
              <a:buNone/>
            </a:pPr>
            <a:endParaRPr lang="en-US" b="1" dirty="0">
              <a:latin typeface="Calibri" pitchFamily="34" charset="0"/>
            </a:endParaRPr>
          </a:p>
          <a:p>
            <a:pPr marL="0" indent="0" algn="ctr">
              <a:buNone/>
            </a:pPr>
            <a:endParaRPr lang="en-US" b="1" dirty="0">
              <a:latin typeface="Calibri" pitchFamily="34" charset="0"/>
            </a:endParaRPr>
          </a:p>
          <a:p>
            <a:pPr marL="0" indent="0" algn="ctr">
              <a:buNone/>
            </a:pPr>
            <a:endParaRPr lang="en-US" b="1" dirty="0">
              <a:latin typeface="Calibri" pitchFamily="34" charset="0"/>
            </a:endParaRPr>
          </a:p>
          <a:p>
            <a:pPr marL="0" indent="0" algn="ctr">
              <a:buNone/>
            </a:pPr>
            <a:r>
              <a:rPr lang="en-US" sz="4400" b="1" dirty="0">
                <a:solidFill>
                  <a:srgbClr val="0070C0"/>
                </a:solidFill>
              </a:rPr>
              <a:t>Thank you for joining us!</a:t>
            </a:r>
          </a:p>
          <a:p>
            <a:pPr marL="0" indent="0" algn="ctr">
              <a:buNone/>
            </a:pP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88620" y="5315585"/>
            <a:ext cx="11414760" cy="104670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5425" indent="-225425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The slides and recording of the webinar will be available on the SWOG &amp; CTSU websites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F3391F6-1563-481E-910A-86E5EDEE6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59" y="6459785"/>
            <a:ext cx="945972" cy="365125"/>
          </a:xfrm>
        </p:spPr>
        <p:txBody>
          <a:bodyPr/>
          <a:lstStyle/>
          <a:p>
            <a:r>
              <a:rPr lang="en-US" dirty="0"/>
              <a:t>Slide </a:t>
            </a:r>
            <a:fld id="{629637A9-119A-49DA-BD12-AAC58B377D80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9" name="Picture 4" descr="C:\Users\sarahb\AppData\Local\Microsoft\Windows\Temporary Internet Files\Content.IE5\LK26QLHV\Globos_1[1].png">
            <a:extLst>
              <a:ext uri="{FF2B5EF4-FFF2-40B4-BE49-F238E27FC236}">
                <a16:creationId xmlns:a16="http://schemas.microsoft.com/office/drawing/2014/main" id="{B54B0A0A-EF5A-4274-A741-D26B1D58C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675" y="1492469"/>
            <a:ext cx="2958649" cy="314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657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16917-CAF0-4F62-82C9-269F5B370D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Lung-MAP Impact, Current Overview, </a:t>
            </a:r>
            <a:br>
              <a:rPr lang="en-US" dirty="0"/>
            </a:br>
            <a:r>
              <a:rPr lang="en-US" dirty="0"/>
              <a:t>&amp; Status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41D6D6-E42C-4CCE-A216-16E6CACE38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Vassiliki Papadimitrakopoulou, MD</a:t>
            </a:r>
          </a:p>
          <a:p>
            <a:r>
              <a:rPr lang="en-US" dirty="0"/>
              <a:t>Roy Herbst, md, </a:t>
            </a:r>
            <a:r>
              <a:rPr lang="en-US" dirty="0" err="1"/>
              <a:t>phd</a:t>
            </a:r>
            <a:endParaRPr lang="en-US" dirty="0"/>
          </a:p>
          <a:p>
            <a:r>
              <a:rPr lang="en-US" dirty="0"/>
              <a:t>Study Chairs, Medical Oncology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DCE74D-8635-4B20-983A-46156CFD4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285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EF76965-41C0-44F4-A04C-6BC2EFE85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Lung-MAP Impact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2849EB6-B595-4D5C-BC43-F7C162EF6A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229" y="1667932"/>
            <a:ext cx="4937760" cy="4428065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Over 15 clinical trials following Lung-MAP blueprint</a:t>
            </a:r>
          </a:p>
          <a:p>
            <a:pPr lvl="0"/>
            <a:r>
              <a:rPr lang="en-US" sz="1800" dirty="0"/>
              <a:t>FDA now has “master protocol” guidance and most pharma companies have launched a “master protocol”</a:t>
            </a:r>
          </a:p>
          <a:p>
            <a:pPr lvl="0"/>
            <a:r>
              <a:rPr lang="en-US" sz="1800" dirty="0"/>
              <a:t>Over 1,800 registered patients at more than 650 sites</a:t>
            </a:r>
          </a:p>
          <a:p>
            <a:pPr lvl="0"/>
            <a:r>
              <a:rPr lang="en-US" sz="1800" dirty="0"/>
              <a:t>Over 50 publications and abstracts</a:t>
            </a:r>
          </a:p>
          <a:p>
            <a:pPr lvl="0"/>
            <a:r>
              <a:rPr lang="en-US" sz="1800" dirty="0"/>
              <a:t>Almost 1,900 specimens in a public bank</a:t>
            </a:r>
          </a:p>
          <a:p>
            <a:pPr lvl="0"/>
            <a:r>
              <a:rPr lang="en-US" sz="1800" dirty="0"/>
              <a:t>300 genes identified with a genetic alteration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0070C0"/>
                </a:solidFill>
              </a:rPr>
              <a:t>Most importantly, we are grateful Lung-MAP has helped many patients and we want to amplify our success so far by opening the trial to more patients!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0F842B-FEB0-42B9-B8C1-957DD0F1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D5EBCA8-B16F-4F45-AEB4-BAE697221A4E}"/>
              </a:ext>
            </a:extLst>
          </p:cNvPr>
          <p:cNvGrpSpPr/>
          <p:nvPr/>
        </p:nvGrpSpPr>
        <p:grpSpPr>
          <a:xfrm>
            <a:off x="5621844" y="1667932"/>
            <a:ext cx="2854036" cy="2567117"/>
            <a:chOff x="7478896" y="503916"/>
            <a:chExt cx="4348426" cy="375792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826D112-DD15-442C-8BCB-42A31134DE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772" r="14649"/>
            <a:stretch/>
          </p:blipFill>
          <p:spPr>
            <a:xfrm>
              <a:off x="7590342" y="503916"/>
              <a:ext cx="4125535" cy="3690158"/>
            </a:xfrm>
            <a:prstGeom prst="rect">
              <a:avLst/>
            </a:prstGeom>
            <a:ln w="98425" cmpd="thickThin">
              <a:solidFill>
                <a:srgbClr val="493E31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778979D-F6BC-46BC-B615-27FDD1C7CD52}"/>
                </a:ext>
              </a:extLst>
            </p:cNvPr>
            <p:cNvSpPr txBox="1"/>
            <p:nvPr/>
          </p:nvSpPr>
          <p:spPr>
            <a:xfrm>
              <a:off x="7478896" y="3800173"/>
              <a:ext cx="4348426" cy="461665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spc="600" dirty="0">
                  <a:solidFill>
                    <a:schemeClr val="bg1">
                      <a:lumMod val="95000"/>
                    </a:schemeClr>
                  </a:solidFill>
                  <a:latin typeface="Kristen ITC" panose="03050502040202030202" pitchFamily="66" charset="0"/>
                </a:rPr>
                <a:t>Living!</a:t>
              </a:r>
            </a:p>
          </p:txBody>
        </p:sp>
      </p:grpSp>
      <p:pic>
        <p:nvPicPr>
          <p:cNvPr id="16" name="Content Placeholder 7" descr="A person in a blue shirt&#10;&#10;Description generated with very high confidence">
            <a:extLst>
              <a:ext uri="{FF2B5EF4-FFF2-40B4-BE49-F238E27FC236}">
                <a16:creationId xmlns:a16="http://schemas.microsoft.com/office/drawing/2014/main" id="{1EB0623D-7F79-40F4-92A4-6A22F6410D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" b="4705"/>
          <a:stretch/>
        </p:blipFill>
        <p:spPr>
          <a:xfrm>
            <a:off x="9535359" y="3196199"/>
            <a:ext cx="2284743" cy="3034515"/>
          </a:xfrm>
          <a:prstGeom prst="rect">
            <a:avLst/>
          </a:prstGeom>
          <a:gradFill>
            <a:gsLst>
              <a:gs pos="4500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17" name="Content Placeholder 9" descr="A picture containing floor, person, indoor, holding&#10;&#10;Description generated with very high confidence">
            <a:extLst>
              <a:ext uri="{FF2B5EF4-FFF2-40B4-BE49-F238E27FC236}">
                <a16:creationId xmlns:a16="http://schemas.microsoft.com/office/drawing/2014/main" id="{B9137D09-CD3A-46C9-B855-200E22C059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29" t="27528" r="25154" b="23106"/>
          <a:stretch/>
        </p:blipFill>
        <p:spPr>
          <a:xfrm>
            <a:off x="10053781" y="420033"/>
            <a:ext cx="934244" cy="9502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317500" dir="1080000" sx="-80000" sy="-18000" rotWithShape="0">
              <a:schemeClr val="accent5">
                <a:alpha val="22000"/>
              </a:scheme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628C5DA-AAB0-4981-920A-57BBD2ED93D8}"/>
              </a:ext>
            </a:extLst>
          </p:cNvPr>
          <p:cNvSpPr/>
          <p:nvPr/>
        </p:nvSpPr>
        <p:spPr>
          <a:xfrm>
            <a:off x="5384799" y="4367875"/>
            <a:ext cx="31773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1168" lvl="1" indent="0">
              <a:buNone/>
            </a:pPr>
            <a:r>
              <a:rPr lang="en-US" b="1" i="1" dirty="0"/>
              <a:t>I am more confident than I have been in a long time. Lung-MAP gave me my life back. </a:t>
            </a:r>
            <a:r>
              <a:rPr lang="en-US" i="1" dirty="0"/>
              <a:t>~ Clifford C.</a:t>
            </a:r>
            <a:endParaRPr lang="en-US" b="1" i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5074037-A7B0-4714-9973-31DA01A8ADD7}"/>
              </a:ext>
            </a:extLst>
          </p:cNvPr>
          <p:cNvSpPr/>
          <p:nvPr/>
        </p:nvSpPr>
        <p:spPr>
          <a:xfrm>
            <a:off x="9484255" y="1488815"/>
            <a:ext cx="270774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/>
              <a:t>I continue to be so grateful for everyone involved. Even after 48  visits for my </a:t>
            </a:r>
            <a:r>
              <a:rPr lang="en-US" b="1" i="1" dirty="0" err="1"/>
              <a:t>opdivo</a:t>
            </a:r>
            <a:r>
              <a:rPr lang="en-US" b="1" i="1" dirty="0"/>
              <a:t> infusion! </a:t>
            </a:r>
          </a:p>
          <a:p>
            <a:r>
              <a:rPr lang="en-US" i="1" dirty="0"/>
              <a:t>~ Annie B.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820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9F9DB16-A8A6-46C7-984E-F023CF875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Lung-MAP Overview &amp; Status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881041-A3E9-4F16-9A4D-C5D640F9F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77339"/>
            <a:ext cx="10546080" cy="4882446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The </a:t>
            </a:r>
            <a:r>
              <a:rPr lang="en-US" b="1" u="sng" dirty="0">
                <a:solidFill>
                  <a:srgbClr val="0070C0"/>
                </a:solidFill>
              </a:rPr>
              <a:t>S1400</a:t>
            </a:r>
            <a:r>
              <a:rPr lang="en-US" dirty="0">
                <a:solidFill>
                  <a:srgbClr val="0070C0"/>
                </a:solidFill>
              </a:rPr>
              <a:t> screening protocol is still open and patients may be registered to </a:t>
            </a:r>
            <a:r>
              <a:rPr lang="en-US" b="1" u="sng" dirty="0">
                <a:solidFill>
                  <a:srgbClr val="0070C0"/>
                </a:solidFill>
              </a:rPr>
              <a:t>S1400</a:t>
            </a:r>
            <a:r>
              <a:rPr lang="en-US" dirty="0">
                <a:solidFill>
                  <a:srgbClr val="0070C0"/>
                </a:solidFill>
              </a:rPr>
              <a:t> until the new screening protocol is activated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/>
              <a:t>1838 patients enrolled on </a:t>
            </a:r>
            <a:r>
              <a:rPr lang="en-US" sz="1600" b="1" u="sng" dirty="0"/>
              <a:t>S1400</a:t>
            </a:r>
            <a:endParaRPr lang="en-US" sz="16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/>
              <a:t>1118 patients screened at progression and 720 patients pre-screened prior to progression</a:t>
            </a:r>
          </a:p>
          <a:p>
            <a:r>
              <a:rPr lang="en-US" b="1" u="sng" dirty="0"/>
              <a:t>S1400F</a:t>
            </a:r>
            <a:r>
              <a:rPr lang="en-US" dirty="0"/>
              <a:t> is open and accruing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/>
              <a:t>Opened 10/2/17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/>
              <a:t>46 patients registered (24 acquired  22 primary resistance)</a:t>
            </a:r>
          </a:p>
          <a:p>
            <a:r>
              <a:rPr lang="en-US" b="1" u="sng" dirty="0"/>
              <a:t>S1400K</a:t>
            </a:r>
            <a:r>
              <a:rPr lang="en-US" dirty="0"/>
              <a:t>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/>
              <a:t>Opened 2/5/18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/>
              <a:t>28 patients registered as of 10/18/18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/>
              <a:t>Temporarily closed to accrual on 10/18/18 to revise the protocol based on new safety information and while data matures for interim analysis</a:t>
            </a:r>
          </a:p>
          <a:p>
            <a:pPr marL="225425" lvl="1" indent="-225425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b="1" u="sng" dirty="0"/>
              <a:t>S1400GEN </a:t>
            </a:r>
          </a:p>
          <a:p>
            <a:pPr lvl="1">
              <a:buSzPct val="100000"/>
              <a:buFont typeface="Wingdings" panose="05000000000000000000" pitchFamily="2" charset="2"/>
              <a:buChar char="Ø"/>
            </a:pPr>
            <a:r>
              <a:rPr lang="en-US" sz="1600" dirty="0"/>
              <a:t>93 patient surveys and 22 PI surveys</a:t>
            </a:r>
          </a:p>
          <a:p>
            <a:r>
              <a:rPr lang="en-US" b="1" u="sng" dirty="0"/>
              <a:t>LUNGMAP</a:t>
            </a:r>
            <a:r>
              <a:rPr lang="en-US" b="1" dirty="0"/>
              <a:t> </a:t>
            </a:r>
            <a:r>
              <a:rPr lang="en-US" dirty="0"/>
              <a:t>screening protocol is CTEP/CIRB approved on hold, pending approval of </a:t>
            </a:r>
            <a:r>
              <a:rPr lang="en-US" b="1" u="sng" dirty="0"/>
              <a:t>S1900A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819D96-3BFD-45C6-B651-E2AECCFED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59" y="6459785"/>
            <a:ext cx="945972" cy="365125"/>
          </a:xfrm>
        </p:spPr>
        <p:txBody>
          <a:bodyPr/>
          <a:lstStyle/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8CDDB5-B6C1-4344-8CDE-80C800829F1E}"/>
              </a:ext>
            </a:extLst>
          </p:cNvPr>
          <p:cNvSpPr txBox="1"/>
          <p:nvPr/>
        </p:nvSpPr>
        <p:spPr>
          <a:xfrm>
            <a:off x="9134765" y="2068945"/>
            <a:ext cx="1579418" cy="646331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Accrual as of 11/29/18</a:t>
            </a:r>
          </a:p>
        </p:txBody>
      </p:sp>
    </p:spTree>
    <p:extLst>
      <p:ext uri="{BB962C8B-B14F-4D97-AF65-F5344CB8AC3E}">
        <p14:creationId xmlns:p14="http://schemas.microsoft.com/office/powerpoint/2010/main" val="772299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B8DC4-1B3F-4A45-BA9B-9859345B3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Lung-MAP Schema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EC18D3-61E2-48B9-BA62-2680E508B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3C46D5-ACE2-406F-A92B-08E025D9F1CC}"/>
              </a:ext>
            </a:extLst>
          </p:cNvPr>
          <p:cNvSpPr/>
          <p:nvPr/>
        </p:nvSpPr>
        <p:spPr>
          <a:xfrm>
            <a:off x="4596765" y="1685071"/>
            <a:ext cx="2571750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Screening Protocols</a:t>
            </a: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07C1F6D5-8217-4A4C-AADC-B8789C87F8E7}"/>
              </a:ext>
            </a:extLst>
          </p:cNvPr>
          <p:cNvSpPr/>
          <p:nvPr/>
        </p:nvSpPr>
        <p:spPr>
          <a:xfrm>
            <a:off x="4596763" y="2085180"/>
            <a:ext cx="2571751" cy="669510"/>
          </a:xfrm>
          <a:prstGeom prst="rtTriangl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solidFill>
                  <a:schemeClr val="tx1"/>
                </a:solidFill>
              </a:rPr>
              <a:t>S1400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628EDF97-0934-47DE-A857-55AB86E43D6F}"/>
              </a:ext>
            </a:extLst>
          </p:cNvPr>
          <p:cNvSpPr/>
          <p:nvPr/>
        </p:nvSpPr>
        <p:spPr>
          <a:xfrm rot="10800000">
            <a:off x="4596764" y="2085180"/>
            <a:ext cx="2571750" cy="669509"/>
          </a:xfrm>
          <a:prstGeom prst="rtTriangle">
            <a:avLst/>
          </a:prstGeom>
          <a:pattFill prst="ltUpDiag">
            <a:fgClr>
              <a:srgbClr val="0099FF"/>
            </a:fgClr>
            <a:bgClr>
              <a:schemeClr val="bg1"/>
            </a:bgClr>
          </a:patt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93A0E0-6ABF-4437-978F-FD6683E3BDFE}"/>
              </a:ext>
            </a:extLst>
          </p:cNvPr>
          <p:cNvSpPr txBox="1"/>
          <p:nvPr/>
        </p:nvSpPr>
        <p:spPr>
          <a:xfrm>
            <a:off x="5966460" y="2085178"/>
            <a:ext cx="2034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LUNGMAP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EE3772-E658-4C4A-A899-6FCDDA2DDD43}"/>
              </a:ext>
            </a:extLst>
          </p:cNvPr>
          <p:cNvSpPr/>
          <p:nvPr/>
        </p:nvSpPr>
        <p:spPr>
          <a:xfrm>
            <a:off x="1370328" y="3124876"/>
            <a:ext cx="3394710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Biomarker-Driven Sub-Studies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7599FC-77FF-4707-9A32-7444BAC3A37F}"/>
              </a:ext>
            </a:extLst>
          </p:cNvPr>
          <p:cNvSpPr/>
          <p:nvPr/>
        </p:nvSpPr>
        <p:spPr>
          <a:xfrm>
            <a:off x="7003288" y="3098528"/>
            <a:ext cx="3394709" cy="3963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Non-Match Sub-Studies</a:t>
            </a:r>
          </a:p>
        </p:txBody>
      </p:sp>
      <p:cxnSp>
        <p:nvCxnSpPr>
          <p:cNvPr id="18" name="Straight Arrow Connector 29">
            <a:extLst>
              <a:ext uri="{FF2B5EF4-FFF2-40B4-BE49-F238E27FC236}">
                <a16:creationId xmlns:a16="http://schemas.microsoft.com/office/drawing/2014/main" id="{A790B719-DFA9-41E7-BA38-4FCD7D897D40}"/>
              </a:ext>
            </a:extLst>
          </p:cNvPr>
          <p:cNvCxnSpPr>
            <a:cxnSpLocks noChangeShapeType="1"/>
            <a:stCxn id="9" idx="3"/>
          </p:cNvCxnSpPr>
          <p:nvPr/>
        </p:nvCxnSpPr>
        <p:spPr bwMode="auto">
          <a:xfrm flipH="1">
            <a:off x="4035715" y="2754690"/>
            <a:ext cx="1846924" cy="302521"/>
          </a:xfrm>
          <a:prstGeom prst="straightConnector1">
            <a:avLst/>
          </a:prstGeom>
          <a:noFill/>
          <a:ln w="28575" algn="ctr">
            <a:solidFill>
              <a:schemeClr val="bg2">
                <a:lumMod val="50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Arrow Connector 29">
            <a:extLst>
              <a:ext uri="{FF2B5EF4-FFF2-40B4-BE49-F238E27FC236}">
                <a16:creationId xmlns:a16="http://schemas.microsoft.com/office/drawing/2014/main" id="{22ABD6D6-7A75-4E67-A500-D11F9BB29A2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82638" y="2764681"/>
            <a:ext cx="1781176" cy="282538"/>
          </a:xfrm>
          <a:prstGeom prst="straightConnector1">
            <a:avLst/>
          </a:prstGeom>
          <a:noFill/>
          <a:ln w="28575" algn="ctr">
            <a:solidFill>
              <a:schemeClr val="bg2">
                <a:lumMod val="50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Arrow Connector 29">
            <a:extLst>
              <a:ext uri="{FF2B5EF4-FFF2-40B4-BE49-F238E27FC236}">
                <a16:creationId xmlns:a16="http://schemas.microsoft.com/office/drawing/2014/main" id="{B81112A6-18BA-43F1-8057-55DDE5F25BD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053474" y="3514614"/>
            <a:ext cx="0" cy="271953"/>
          </a:xfrm>
          <a:prstGeom prst="straightConnector1">
            <a:avLst/>
          </a:prstGeom>
          <a:noFill/>
          <a:ln w="28575" algn="ctr">
            <a:solidFill>
              <a:schemeClr val="bg2">
                <a:lumMod val="50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Arrow Connector 29">
            <a:extLst>
              <a:ext uri="{FF2B5EF4-FFF2-40B4-BE49-F238E27FC236}">
                <a16:creationId xmlns:a16="http://schemas.microsoft.com/office/drawing/2014/main" id="{384359AB-2A05-4027-AC04-DB58A16486C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673035" y="3509849"/>
            <a:ext cx="0" cy="251491"/>
          </a:xfrm>
          <a:prstGeom prst="straightConnector1">
            <a:avLst/>
          </a:prstGeom>
          <a:noFill/>
          <a:ln w="28575" algn="ctr">
            <a:solidFill>
              <a:schemeClr val="bg2">
                <a:lumMod val="50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8" name="Left Bracket 27">
            <a:extLst>
              <a:ext uri="{FF2B5EF4-FFF2-40B4-BE49-F238E27FC236}">
                <a16:creationId xmlns:a16="http://schemas.microsoft.com/office/drawing/2014/main" id="{62F2A2B1-83C0-431E-8884-60D9AEB2BCC3}"/>
              </a:ext>
            </a:extLst>
          </p:cNvPr>
          <p:cNvSpPr/>
          <p:nvPr/>
        </p:nvSpPr>
        <p:spPr>
          <a:xfrm rot="5400000">
            <a:off x="3044078" y="1301660"/>
            <a:ext cx="81719" cy="5079984"/>
          </a:xfrm>
          <a:prstGeom prst="leftBracket">
            <a:avLst/>
          </a:prstGeom>
          <a:noFill/>
          <a:ln w="38100" cap="flat" cmpd="sng" algn="ctr">
            <a:solidFill>
              <a:schemeClr val="bg2">
                <a:lumMod val="50000"/>
              </a:scheme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ea typeface="ヒラギノ角ゴ Pro W3" charset="-128"/>
            </a:endParaRPr>
          </a:p>
        </p:txBody>
      </p:sp>
      <p:sp>
        <p:nvSpPr>
          <p:cNvPr id="29" name="Left Bracket 28">
            <a:extLst>
              <a:ext uri="{FF2B5EF4-FFF2-40B4-BE49-F238E27FC236}">
                <a16:creationId xmlns:a16="http://schemas.microsoft.com/office/drawing/2014/main" id="{93F1D291-E2FF-4F4A-B7F6-DB1A2BFE363F}"/>
              </a:ext>
            </a:extLst>
          </p:cNvPr>
          <p:cNvSpPr/>
          <p:nvPr/>
        </p:nvSpPr>
        <p:spPr>
          <a:xfrm rot="5400000">
            <a:off x="8651697" y="2273969"/>
            <a:ext cx="97890" cy="3099474"/>
          </a:xfrm>
          <a:prstGeom prst="leftBracket">
            <a:avLst/>
          </a:prstGeom>
          <a:noFill/>
          <a:ln w="38100" cap="flat" cmpd="sng" algn="ctr">
            <a:solidFill>
              <a:schemeClr val="bg2">
                <a:lumMod val="50000"/>
              </a:scheme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ea typeface="ヒラギノ角ゴ Pro W3" charset="-128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5BB04E4-BEC9-4F3E-BF79-A9F4641BC2E5}"/>
              </a:ext>
            </a:extLst>
          </p:cNvPr>
          <p:cNvSpPr txBox="1"/>
          <p:nvPr/>
        </p:nvSpPr>
        <p:spPr>
          <a:xfrm>
            <a:off x="-389310" y="3800792"/>
            <a:ext cx="2413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Temporarily </a:t>
            </a:r>
          </a:p>
          <a:p>
            <a:pPr algn="ctr"/>
            <a:r>
              <a:rPr lang="en-US" dirty="0"/>
              <a:t>Closed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0EBABF3-182C-4953-87FF-2A226E2BF13F}"/>
              </a:ext>
            </a:extLst>
          </p:cNvPr>
          <p:cNvSpPr txBox="1"/>
          <p:nvPr/>
        </p:nvSpPr>
        <p:spPr>
          <a:xfrm>
            <a:off x="1102546" y="3817883"/>
            <a:ext cx="2413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Anticipated </a:t>
            </a:r>
          </a:p>
          <a:p>
            <a:pPr algn="ctr"/>
            <a:r>
              <a:rPr lang="en-US" dirty="0"/>
              <a:t>Q1 2019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319CD8C-E4C9-4326-BF48-4AC9549C02B7}"/>
              </a:ext>
            </a:extLst>
          </p:cNvPr>
          <p:cNvSpPr txBox="1"/>
          <p:nvPr/>
        </p:nvSpPr>
        <p:spPr>
          <a:xfrm>
            <a:off x="8445697" y="3786567"/>
            <a:ext cx="2413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Anticipated </a:t>
            </a:r>
          </a:p>
          <a:p>
            <a:pPr algn="ctr"/>
            <a:r>
              <a:rPr lang="en-US" dirty="0"/>
              <a:t>Q1 2019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C259333-18D7-4509-9804-20B5FFBB8A40}"/>
              </a:ext>
            </a:extLst>
          </p:cNvPr>
          <p:cNvSpPr txBox="1"/>
          <p:nvPr/>
        </p:nvSpPr>
        <p:spPr>
          <a:xfrm>
            <a:off x="6626829" y="3868412"/>
            <a:ext cx="2413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Open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737B6A7-A38C-421C-ADB3-6DA629279A43}"/>
              </a:ext>
            </a:extLst>
          </p:cNvPr>
          <p:cNvSpPr/>
          <p:nvPr/>
        </p:nvSpPr>
        <p:spPr>
          <a:xfrm>
            <a:off x="158819" y="4401384"/>
            <a:ext cx="1376608" cy="8289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solidFill>
                  <a:schemeClr val="tx1"/>
                </a:solidFill>
              </a:rPr>
              <a:t>S1400K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C-MET +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61D950A-97C9-404C-8FD4-D83DD1AE5E27}"/>
              </a:ext>
            </a:extLst>
          </p:cNvPr>
          <p:cNvSpPr/>
          <p:nvPr/>
        </p:nvSpPr>
        <p:spPr>
          <a:xfrm>
            <a:off x="7187640" y="4400461"/>
            <a:ext cx="1388293" cy="79873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solidFill>
                  <a:schemeClr val="tx1"/>
                </a:solidFill>
              </a:rPr>
              <a:t>S1400F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Checkpoint Refractory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C6525E0-0BCC-47F3-BABA-288908B37580}"/>
              </a:ext>
            </a:extLst>
          </p:cNvPr>
          <p:cNvSpPr/>
          <p:nvPr/>
        </p:nvSpPr>
        <p:spPr>
          <a:xfrm>
            <a:off x="1655642" y="4418629"/>
            <a:ext cx="1388294" cy="798731"/>
          </a:xfrm>
          <a:prstGeom prst="rect">
            <a:avLst/>
          </a:prstGeom>
          <a:pattFill prst="ltUpDiag">
            <a:fgClr>
              <a:srgbClr val="0099FF"/>
            </a:fgClr>
            <a:bgClr>
              <a:schemeClr val="bg1"/>
            </a:bgClr>
          </a:patt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solidFill>
                  <a:schemeClr val="tx1"/>
                </a:solidFill>
              </a:rPr>
              <a:t>S1900A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LOH/BRCA +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FC85C6E-98D0-4AC5-B1E5-79046EE5954A}"/>
              </a:ext>
            </a:extLst>
          </p:cNvPr>
          <p:cNvSpPr/>
          <p:nvPr/>
        </p:nvSpPr>
        <p:spPr>
          <a:xfrm>
            <a:off x="8901010" y="4393368"/>
            <a:ext cx="1388293" cy="805824"/>
          </a:xfrm>
          <a:prstGeom prst="rect">
            <a:avLst/>
          </a:prstGeom>
          <a:solidFill>
            <a:srgbClr val="00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solidFill>
                  <a:schemeClr val="tx1"/>
                </a:solidFill>
              </a:rPr>
              <a:t>S1800A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Checkpoint Refractory</a:t>
            </a:r>
          </a:p>
        </p:txBody>
      </p:sp>
      <p:cxnSp>
        <p:nvCxnSpPr>
          <p:cNvPr id="40" name="Straight Arrow Connector 33">
            <a:extLst>
              <a:ext uri="{FF2B5EF4-FFF2-40B4-BE49-F238E27FC236}">
                <a16:creationId xmlns:a16="http://schemas.microsoft.com/office/drawing/2014/main" id="{1D186B0D-E92B-4C00-8A66-58A55CF9B75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42726" y="5212626"/>
            <a:ext cx="4018" cy="194015"/>
          </a:xfrm>
          <a:prstGeom prst="straightConnector1">
            <a:avLst/>
          </a:prstGeom>
          <a:noFill/>
          <a:ln w="28575" algn="ctr">
            <a:solidFill>
              <a:schemeClr val="bg2">
                <a:lumMod val="50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2" name="Straight Arrow Connector 33">
            <a:extLst>
              <a:ext uri="{FF2B5EF4-FFF2-40B4-BE49-F238E27FC236}">
                <a16:creationId xmlns:a16="http://schemas.microsoft.com/office/drawing/2014/main" id="{1214EEA9-A84E-4A95-A846-02EA36A3E2B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342455" y="5213869"/>
            <a:ext cx="4018" cy="194015"/>
          </a:xfrm>
          <a:prstGeom prst="straightConnector1">
            <a:avLst/>
          </a:prstGeom>
          <a:noFill/>
          <a:ln w="28575" algn="ctr">
            <a:solidFill>
              <a:schemeClr val="bg2">
                <a:lumMod val="50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3" name="Straight Arrow Connector 33">
            <a:extLst>
              <a:ext uri="{FF2B5EF4-FFF2-40B4-BE49-F238E27FC236}">
                <a16:creationId xmlns:a16="http://schemas.microsoft.com/office/drawing/2014/main" id="{7C1DEFCF-ECB4-4EA9-9C9D-EADED5659FC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902565" y="5199192"/>
            <a:ext cx="4018" cy="194015"/>
          </a:xfrm>
          <a:prstGeom prst="straightConnector1">
            <a:avLst/>
          </a:prstGeom>
          <a:noFill/>
          <a:ln w="28575" algn="ctr">
            <a:solidFill>
              <a:schemeClr val="bg2">
                <a:lumMod val="50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4" name="Straight Arrow Connector 33">
            <a:extLst>
              <a:ext uri="{FF2B5EF4-FFF2-40B4-BE49-F238E27FC236}">
                <a16:creationId xmlns:a16="http://schemas.microsoft.com/office/drawing/2014/main" id="{F0D2F22F-C76C-4DBF-B545-6E5160854B0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591138" y="5178428"/>
            <a:ext cx="4018" cy="194015"/>
          </a:xfrm>
          <a:prstGeom prst="straightConnector1">
            <a:avLst/>
          </a:prstGeom>
          <a:noFill/>
          <a:ln w="28575" algn="ctr">
            <a:solidFill>
              <a:schemeClr val="bg2">
                <a:lumMod val="50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03AF5C81-4345-4FE5-80B2-06D995EF75EF}"/>
              </a:ext>
            </a:extLst>
          </p:cNvPr>
          <p:cNvSpPr txBox="1"/>
          <p:nvPr/>
        </p:nvSpPr>
        <p:spPr>
          <a:xfrm>
            <a:off x="21573" y="5352982"/>
            <a:ext cx="1713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ABBV-399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E9F91F8-AA90-430A-94BD-D8E385A36EF7}"/>
              </a:ext>
            </a:extLst>
          </p:cNvPr>
          <p:cNvSpPr txBox="1"/>
          <p:nvPr/>
        </p:nvSpPr>
        <p:spPr>
          <a:xfrm>
            <a:off x="8445697" y="5336899"/>
            <a:ext cx="23895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Pembrolizumab + Ramucirumab </a:t>
            </a:r>
          </a:p>
          <a:p>
            <a:pPr algn="ctr"/>
            <a:r>
              <a:rPr lang="en-US" dirty="0"/>
              <a:t>v SOC *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45C7B17-F58D-4632-9F1E-E6BEEF6642F1}"/>
              </a:ext>
            </a:extLst>
          </p:cNvPr>
          <p:cNvSpPr txBox="1"/>
          <p:nvPr/>
        </p:nvSpPr>
        <p:spPr>
          <a:xfrm>
            <a:off x="7088560" y="5341317"/>
            <a:ext cx="1713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Durvalumab</a:t>
            </a:r>
            <a:r>
              <a:rPr lang="en-US" dirty="0"/>
              <a:t> +</a:t>
            </a:r>
          </a:p>
          <a:p>
            <a:pPr algn="ctr"/>
            <a:r>
              <a:rPr lang="en-US" dirty="0" err="1"/>
              <a:t>Tremelimumab</a:t>
            </a:r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A7EED06-EC37-43A6-A5A4-C99B48C98FFD}"/>
              </a:ext>
            </a:extLst>
          </p:cNvPr>
          <p:cNvSpPr txBox="1"/>
          <p:nvPr/>
        </p:nvSpPr>
        <p:spPr>
          <a:xfrm>
            <a:off x="1505956" y="5347040"/>
            <a:ext cx="1713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Rucaparib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ADB75D3-C874-437F-967B-349E0FBDE136}"/>
              </a:ext>
            </a:extLst>
          </p:cNvPr>
          <p:cNvSpPr/>
          <p:nvPr/>
        </p:nvSpPr>
        <p:spPr>
          <a:xfrm>
            <a:off x="609600" y="1602645"/>
            <a:ext cx="2140240" cy="326321"/>
          </a:xfrm>
          <a:prstGeom prst="rect">
            <a:avLst/>
          </a:prstGeom>
          <a:solidFill>
            <a:srgbClr val="B1D9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Actively Accruing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24B18C1-E970-4BC8-9817-C33A8392097F}"/>
              </a:ext>
            </a:extLst>
          </p:cNvPr>
          <p:cNvSpPr/>
          <p:nvPr/>
        </p:nvSpPr>
        <p:spPr>
          <a:xfrm>
            <a:off x="609600" y="2016615"/>
            <a:ext cx="2140240" cy="332404"/>
          </a:xfrm>
          <a:prstGeom prst="rect">
            <a:avLst/>
          </a:prstGeom>
          <a:solidFill>
            <a:srgbClr val="00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 Development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42517A7-D8C4-4B57-817D-903E7762A543}"/>
              </a:ext>
            </a:extLst>
          </p:cNvPr>
          <p:cNvSpPr/>
          <p:nvPr/>
        </p:nvSpPr>
        <p:spPr>
          <a:xfrm>
            <a:off x="609600" y="2462457"/>
            <a:ext cx="2140240" cy="33240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Temporarily Closed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455E6CF-8B2A-418D-BC8C-69D095F215A8}"/>
              </a:ext>
            </a:extLst>
          </p:cNvPr>
          <p:cNvSpPr txBox="1"/>
          <p:nvPr/>
        </p:nvSpPr>
        <p:spPr>
          <a:xfrm>
            <a:off x="2657541" y="3807970"/>
            <a:ext cx="2413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Anticipated </a:t>
            </a:r>
          </a:p>
          <a:p>
            <a:pPr algn="ctr"/>
            <a:r>
              <a:rPr lang="en-US" dirty="0"/>
              <a:t>Q3 2019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78876B5-3E55-44CE-A5B3-2FDB5AD08B9C}"/>
              </a:ext>
            </a:extLst>
          </p:cNvPr>
          <p:cNvSpPr/>
          <p:nvPr/>
        </p:nvSpPr>
        <p:spPr>
          <a:xfrm>
            <a:off x="3162294" y="4401384"/>
            <a:ext cx="1388294" cy="798731"/>
          </a:xfrm>
          <a:prstGeom prst="rect">
            <a:avLst/>
          </a:prstGeom>
          <a:solidFill>
            <a:srgbClr val="00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solidFill>
                  <a:schemeClr val="tx1"/>
                </a:solidFill>
              </a:rPr>
              <a:t>S1900B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RET Fusion +</a:t>
            </a:r>
          </a:p>
        </p:txBody>
      </p:sp>
      <p:cxnSp>
        <p:nvCxnSpPr>
          <p:cNvPr id="41" name="Straight Arrow Connector 33">
            <a:extLst>
              <a:ext uri="{FF2B5EF4-FFF2-40B4-BE49-F238E27FC236}">
                <a16:creationId xmlns:a16="http://schemas.microsoft.com/office/drawing/2014/main" id="{70955815-C54D-4DD0-BA62-CA1D9606C37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873192" y="5206285"/>
            <a:ext cx="4018" cy="194015"/>
          </a:xfrm>
          <a:prstGeom prst="straightConnector1">
            <a:avLst/>
          </a:prstGeom>
          <a:noFill/>
          <a:ln w="28575" algn="ctr">
            <a:solidFill>
              <a:schemeClr val="bg2">
                <a:lumMod val="50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6E87B35B-3D20-405C-9A32-C78FAB1E5E99}"/>
              </a:ext>
            </a:extLst>
          </p:cNvPr>
          <p:cNvSpPr txBox="1"/>
          <p:nvPr/>
        </p:nvSpPr>
        <p:spPr>
          <a:xfrm>
            <a:off x="3049395" y="5345314"/>
            <a:ext cx="1713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LOXO-292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C100D60-DD4F-44F1-8671-2FE8F71998C0}"/>
              </a:ext>
            </a:extLst>
          </p:cNvPr>
          <p:cNvSpPr/>
          <p:nvPr/>
        </p:nvSpPr>
        <p:spPr>
          <a:xfrm>
            <a:off x="4653905" y="4400461"/>
            <a:ext cx="1388294" cy="798731"/>
          </a:xfrm>
          <a:prstGeom prst="rect">
            <a:avLst/>
          </a:prstGeom>
          <a:solidFill>
            <a:srgbClr val="00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solidFill>
                  <a:schemeClr val="tx1"/>
                </a:solidFill>
              </a:rPr>
              <a:t>S1900C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STK11/LKB1</a:t>
            </a:r>
          </a:p>
        </p:txBody>
      </p:sp>
      <p:cxnSp>
        <p:nvCxnSpPr>
          <p:cNvPr id="55" name="Straight Arrow Connector 33">
            <a:extLst>
              <a:ext uri="{FF2B5EF4-FFF2-40B4-BE49-F238E27FC236}">
                <a16:creationId xmlns:a16="http://schemas.microsoft.com/office/drawing/2014/main" id="{B13FCB82-F7A6-4936-946C-F1B93006B41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326491" y="5178429"/>
            <a:ext cx="4018" cy="194015"/>
          </a:xfrm>
          <a:prstGeom prst="straightConnector1">
            <a:avLst/>
          </a:prstGeom>
          <a:noFill/>
          <a:ln w="28575" algn="ctr">
            <a:solidFill>
              <a:schemeClr val="bg2">
                <a:lumMod val="50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B89174ED-EF06-4CD1-AF1A-91E6C59F1EF9}"/>
              </a:ext>
            </a:extLst>
          </p:cNvPr>
          <p:cNvSpPr txBox="1"/>
          <p:nvPr/>
        </p:nvSpPr>
        <p:spPr>
          <a:xfrm>
            <a:off x="4523262" y="5309633"/>
            <a:ext cx="1713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Talazoparib</a:t>
            </a:r>
            <a:r>
              <a:rPr lang="en-US" dirty="0"/>
              <a:t> + </a:t>
            </a:r>
            <a:r>
              <a:rPr lang="en-US" dirty="0" err="1"/>
              <a:t>Avelumab</a:t>
            </a:r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5819930-3055-4AFC-8F49-857EC2DC52C0}"/>
              </a:ext>
            </a:extLst>
          </p:cNvPr>
          <p:cNvSpPr txBox="1"/>
          <p:nvPr/>
        </p:nvSpPr>
        <p:spPr>
          <a:xfrm>
            <a:off x="4045835" y="3786566"/>
            <a:ext cx="2413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Anticipated </a:t>
            </a:r>
          </a:p>
          <a:p>
            <a:pPr algn="ctr"/>
            <a:r>
              <a:rPr lang="en-US" dirty="0"/>
              <a:t>Q3 2019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B17ABF-E7BC-4B50-BBA6-AD5CE47364D7}"/>
              </a:ext>
            </a:extLst>
          </p:cNvPr>
          <p:cNvSpPr txBox="1"/>
          <p:nvPr/>
        </p:nvSpPr>
        <p:spPr>
          <a:xfrm>
            <a:off x="10562162" y="4387210"/>
            <a:ext cx="1476538" cy="16004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*S1800A SOC Options</a:t>
            </a:r>
          </a:p>
          <a:p>
            <a:r>
              <a:rPr lang="en-US" sz="1400" dirty="0"/>
              <a:t>- Docetaxel</a:t>
            </a:r>
          </a:p>
          <a:p>
            <a:r>
              <a:rPr lang="en-US" sz="1400" dirty="0"/>
              <a:t>- Gemcitabine</a:t>
            </a:r>
          </a:p>
          <a:p>
            <a:r>
              <a:rPr lang="en-US" sz="1400" dirty="0"/>
              <a:t>- Pemetrexed</a:t>
            </a:r>
          </a:p>
          <a:p>
            <a:r>
              <a:rPr lang="en-US" sz="1400" dirty="0"/>
              <a:t>- Ramucirumab + Docetaxel</a:t>
            </a:r>
          </a:p>
        </p:txBody>
      </p:sp>
    </p:spTree>
    <p:extLst>
      <p:ext uri="{BB962C8B-B14F-4D97-AF65-F5344CB8AC3E}">
        <p14:creationId xmlns:p14="http://schemas.microsoft.com/office/powerpoint/2010/main" val="3935303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40DC640-646C-4127-95CB-95F826733B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New Study Structure &amp; CIRB Mandate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B11E666B-051F-42B2-9914-9D8157EA6C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Mariah Norman</a:t>
            </a:r>
          </a:p>
          <a:p>
            <a:r>
              <a:rPr lang="en-US" dirty="0"/>
              <a:t>Lung-MAP Project Manager &amp; Protocol Coordinator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2B5448-3677-4EA2-A9A7-8A0B5D14B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10220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ppt/theme/theme2.xml><?xml version="1.0" encoding="utf-8"?>
<a:theme xmlns:a="http://schemas.openxmlformats.org/drawingml/2006/main" name="1_NCI Blue">
  <a:themeElements>
    <a:clrScheme name="NCI Template Gree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CI Template Gree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NCI Template Gre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 Template Gree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 Template Gree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 Template Gree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 Template Gree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 Template Gree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 Template Gree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 Template Gree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 Template Gree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 Template Gree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 Template Gree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 Template Gree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9BF28C2E620F4FAB9669FC920A0674" ma:contentTypeVersion="3" ma:contentTypeDescription="Create a new document." ma:contentTypeScope="" ma:versionID="79d143170e963f5a2a2cd465dafcf6f3">
  <xsd:schema xmlns:xsd="http://www.w3.org/2001/XMLSchema" xmlns:xs="http://www.w3.org/2001/XMLSchema" xmlns:p="http://schemas.microsoft.com/office/2006/metadata/properties" xmlns:ns2="69dab94b-f61e-445b-bf4d-5a6513d209d2" xmlns:ns3="2248488c-cf63-44fb-bd92-6fc8332c4fba" targetNamespace="http://schemas.microsoft.com/office/2006/metadata/properties" ma:root="true" ma:fieldsID="06302fc41f82150538a4ef0b50e01999" ns2:_="" ns3:_="">
    <xsd:import namespace="69dab94b-f61e-445b-bf4d-5a6513d209d2"/>
    <xsd:import namespace="2248488c-cf63-44fb-bd92-6fc8332c4fb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SharedWithUsers" minOccurs="0"/>
                <xsd:element ref="ns3:SharingHintHash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dab94b-f61e-445b-bf4d-5a6513d209d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48488c-cf63-44fb-bd92-6fc8332c4fba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12" nillable="true" ma:displayName="Sharing Hint Hash" ma:internalName="SharingHintHash" ma:readOnly="true">
      <xsd:simpleType>
        <xsd:restriction base="dms:Text"/>
      </xsd:simpleType>
    </xsd:element>
    <xsd:element name="SharedWithDetails" ma:index="1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69dab94b-f61e-445b-bf4d-5a6513d209d2">A2QN7SZZU2H6-21-7</_dlc_DocId>
    <_dlc_DocIdUrl xmlns="69dab94b-f61e-445b-bf4d-5a6513d209d2">
      <Url>https://thehopefoundationswog.sharepoint.com/sites/SWOG/S1400/_layouts/15/DocIdRedir.aspx?ID=A2QN7SZZU2H6-21-7</Url>
      <Description>A2QN7SZZU2H6-21-7</Description>
    </_dlc_DocIdUrl>
    <SharedWithUsers xmlns="2248488c-cf63-44fb-bd92-6fc8332c4fba">
      <UserInfo>
        <DisplayName>Crystal Miwa</DisplayName>
        <AccountId>18</AccountId>
        <AccountType/>
      </UserInfo>
    </SharedWithUsers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6AFA652-0687-424B-AC77-0C38F540DE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9dab94b-f61e-445b-bf4d-5a6513d209d2"/>
    <ds:schemaRef ds:uri="2248488c-cf63-44fb-bd92-6fc8332c4f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8FD633B-3B25-4C9E-A955-91B7E07B630B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BF7D5CB6-F5A8-4B7C-9EFA-F7E479B51CCC}">
  <ds:schemaRefs>
    <ds:schemaRef ds:uri="2248488c-cf63-44fb-bd92-6fc8332c4fba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terms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69dab94b-f61e-445b-bf4d-5a6513d209d2"/>
  </ds:schemaRefs>
</ds:datastoreItem>
</file>

<file path=customXml/itemProps4.xml><?xml version="1.0" encoding="utf-8"?>
<ds:datastoreItem xmlns:ds="http://schemas.openxmlformats.org/officeDocument/2006/customXml" ds:itemID="{B9BE2DEB-71A4-408F-94D3-079DF478BA1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5313</TotalTime>
  <Words>2921</Words>
  <Application>Microsoft Office PowerPoint</Application>
  <PresentationFormat>Widescreen</PresentationFormat>
  <Paragraphs>432</Paragraphs>
  <Slides>44</Slides>
  <Notes>18</Notes>
  <HiddenSlides>1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60" baseType="lpstr">
      <vt:lpstr>ＭＳ Ｐゴシック</vt:lpstr>
      <vt:lpstr>ＭＳ Ｐゴシック</vt:lpstr>
      <vt:lpstr>Arial</vt:lpstr>
      <vt:lpstr>Arial Narrow</vt:lpstr>
      <vt:lpstr>Bradley Hand ITC</vt:lpstr>
      <vt:lpstr>Calibri</vt:lpstr>
      <vt:lpstr>Calibri Light</vt:lpstr>
      <vt:lpstr>Courier New</vt:lpstr>
      <vt:lpstr>Kristen ITC</vt:lpstr>
      <vt:lpstr>SapientSansBold</vt:lpstr>
      <vt:lpstr>SapientSansRegular</vt:lpstr>
      <vt:lpstr>Verdana</vt:lpstr>
      <vt:lpstr>Wingdings</vt:lpstr>
      <vt:lpstr>ヒラギノ角ゴ Pro W3</vt:lpstr>
      <vt:lpstr>Retrospect</vt:lpstr>
      <vt:lpstr>1_NCI Blue</vt:lpstr>
      <vt:lpstr>Lung-MAP Webinar - Instructions to Attendees</vt:lpstr>
      <vt:lpstr>PowerPoint Presentation</vt:lpstr>
      <vt:lpstr>Welcome &amp; Introduction</vt:lpstr>
      <vt:lpstr>Agenda</vt:lpstr>
      <vt:lpstr>Lung-MAP Impact, Current Overview,  &amp; Status</vt:lpstr>
      <vt:lpstr>Lung-MAP Impact</vt:lpstr>
      <vt:lpstr>Current Lung-MAP Overview &amp; Status</vt:lpstr>
      <vt:lpstr>Current Lung-MAP Schema</vt:lpstr>
      <vt:lpstr>New Study Structure &amp; CIRB Mandate</vt:lpstr>
      <vt:lpstr>Good News!</vt:lpstr>
      <vt:lpstr>New Study Structure</vt:lpstr>
      <vt:lpstr>New Study Structure</vt:lpstr>
      <vt:lpstr>New Version Control Protocols</vt:lpstr>
      <vt:lpstr>PowerPoint Presentation</vt:lpstr>
      <vt:lpstr>NCI CIRB Implementation at  LUNGMAP Activation</vt:lpstr>
      <vt:lpstr>Opening LUNGMAP  &amp; New Sub-Studies</vt:lpstr>
      <vt:lpstr>How will patients be affected?</vt:lpstr>
      <vt:lpstr>Patients Registered on S1400 - pg1</vt:lpstr>
      <vt:lpstr>Patients Registered on S1400 - pg2</vt:lpstr>
      <vt:lpstr>Patients Registered on S1400 - pg3</vt:lpstr>
      <vt:lpstr>Patients Registered on LUNGMAP - pg1</vt:lpstr>
      <vt:lpstr>Patients Registered on LUNGMAP - pg2</vt:lpstr>
      <vt:lpstr>Q &amp; A on  Study Structure,  CIRB Mandate,  &amp; Effect on Patients</vt:lpstr>
      <vt:lpstr>LUNGMAP  Screening Protocol</vt:lpstr>
      <vt:lpstr>LUNGMAP Screening Protocol</vt:lpstr>
      <vt:lpstr>LUNGMAP - ctDNA</vt:lpstr>
      <vt:lpstr>LUNGMAP – ctDNA Collection Details</vt:lpstr>
      <vt:lpstr>S1900A A PHASE II STUDY OF RUCAPARIB IN PATIENTS WITH GENOMIC LOH HIGH AND/OR DELETERIOUS BRCA1/2 MUTATION STAGE IV OR RECURRENT NON-SMALL CELL LUNG CANCER  (LUNG-MAP SUB-STUDY)</vt:lpstr>
      <vt:lpstr>S1900A: Overview</vt:lpstr>
      <vt:lpstr>PowerPoint Presentation</vt:lpstr>
      <vt:lpstr>S1900A: Objectives</vt:lpstr>
      <vt:lpstr>S1900A: Rucaparib Mechanism of Action</vt:lpstr>
      <vt:lpstr>S1900A: Rucaparib Administration</vt:lpstr>
      <vt:lpstr>S1900A: Biomarker</vt:lpstr>
      <vt:lpstr>S1900A: Substudy Specific Eligibility Criteria</vt:lpstr>
      <vt:lpstr>S1900A: Ready to Launch</vt:lpstr>
      <vt:lpstr>Q &amp; A on  LUNGMAP  Screening  &amp; S1900A Sub-Study</vt:lpstr>
      <vt:lpstr>Lung-MAP Accrual Enhancement Efforts</vt:lpstr>
      <vt:lpstr>Patient &amp; Investigator Handouts</vt:lpstr>
      <vt:lpstr>Accrual Enhancement Efforts</vt:lpstr>
      <vt:lpstr>General Q &amp; A Session</vt:lpstr>
      <vt:lpstr>Contact Us</vt:lpstr>
      <vt:lpstr>Acknowledgements</vt:lpstr>
      <vt:lpstr>Summary &amp; Adjourn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Miwa, Crystal</dc:creator>
  <cp:lastModifiedBy>Norman, Mariah</cp:lastModifiedBy>
  <cp:revision>217</cp:revision>
  <dcterms:created xsi:type="dcterms:W3CDTF">2018-09-28T23:25:37Z</dcterms:created>
  <dcterms:modified xsi:type="dcterms:W3CDTF">2018-11-30T18:28:46Z</dcterms:modified>
</cp:coreProperties>
</file>