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4"/>
    <p:sldMasterId id="2147483874" r:id="rId5"/>
  </p:sldMasterIdLst>
  <p:notesMasterIdLst>
    <p:notesMasterId r:id="rId21"/>
  </p:notesMasterIdLst>
  <p:handoutMasterIdLst>
    <p:handoutMasterId r:id="rId22"/>
  </p:handoutMasterIdLst>
  <p:sldIdLst>
    <p:sldId id="399" r:id="rId6"/>
    <p:sldId id="477" r:id="rId7"/>
    <p:sldId id="478" r:id="rId8"/>
    <p:sldId id="489" r:id="rId9"/>
    <p:sldId id="479" r:id="rId10"/>
    <p:sldId id="480" r:id="rId11"/>
    <p:sldId id="490" r:id="rId12"/>
    <p:sldId id="481" r:id="rId13"/>
    <p:sldId id="482" r:id="rId14"/>
    <p:sldId id="484" r:id="rId15"/>
    <p:sldId id="483" r:id="rId16"/>
    <p:sldId id="485" r:id="rId17"/>
    <p:sldId id="486" r:id="rId18"/>
    <p:sldId id="487" r:id="rId19"/>
    <p:sldId id="488" r:id="rId20"/>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83"/>
    <a:srgbClr val="000099"/>
    <a:srgbClr val="F7FBFB"/>
    <a:srgbClr val="FCFEFE"/>
    <a:srgbClr val="FFFFFF"/>
    <a:srgbClr val="EEF7F8"/>
    <a:srgbClr val="F9FDFD"/>
    <a:srgbClr val="EDF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84" autoAdjust="0"/>
    <p:restoredTop sz="94687" autoAdjust="0"/>
  </p:normalViewPr>
  <p:slideViewPr>
    <p:cSldViewPr>
      <p:cViewPr>
        <p:scale>
          <a:sx n="66" d="100"/>
          <a:sy n="66" d="100"/>
        </p:scale>
        <p:origin x="-2214" y="-9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684"/>
    </p:cViewPr>
  </p:sorterViewPr>
  <p:notesViewPr>
    <p:cSldViewPr>
      <p:cViewPr varScale="1">
        <p:scale>
          <a:sx n="72" d="100"/>
          <a:sy n="72" d="100"/>
        </p:scale>
        <p:origin x="-273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b="0"/>
            </a:lvl1pPr>
          </a:lstStyle>
          <a:p>
            <a:pPr>
              <a:defRPr/>
            </a:pPr>
            <a:endParaRPr lang="en-US"/>
          </a:p>
        </p:txBody>
      </p:sp>
      <p:sp>
        <p:nvSpPr>
          <p:cNvPr id="19763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a:lvl1pPr>
          </a:lstStyle>
          <a:p>
            <a:pPr>
              <a:defRPr/>
            </a:pPr>
            <a:endParaRPr lang="en-US"/>
          </a:p>
        </p:txBody>
      </p:sp>
      <p:sp>
        <p:nvSpPr>
          <p:cNvPr id="19763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b="0"/>
            </a:lvl1pPr>
          </a:lstStyle>
          <a:p>
            <a:pPr>
              <a:defRPr/>
            </a:pPr>
            <a:endParaRPr lang="en-US"/>
          </a:p>
        </p:txBody>
      </p:sp>
      <p:sp>
        <p:nvSpPr>
          <p:cNvPr id="19763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a:lvl1pPr>
          </a:lstStyle>
          <a:p>
            <a:pPr>
              <a:defRPr/>
            </a:pPr>
            <a:fld id="{3E2FDACE-AED6-45A6-B4B9-5ED644BE655F}" type="slidenum">
              <a:rPr lang="en-US"/>
              <a:pPr>
                <a:defRPr/>
              </a:pPr>
              <a:t>‹#›</a:t>
            </a:fld>
            <a:endParaRPr lang="en-US" dirty="0"/>
          </a:p>
        </p:txBody>
      </p:sp>
    </p:spTree>
    <p:extLst>
      <p:ext uri="{BB962C8B-B14F-4D97-AF65-F5344CB8AC3E}">
        <p14:creationId xmlns:p14="http://schemas.microsoft.com/office/powerpoint/2010/main" val="2029360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b="0"/>
            </a:lvl1pPr>
          </a:lstStyle>
          <a:p>
            <a:pPr>
              <a:defRPr/>
            </a:pPr>
            <a:endParaRPr lang="en-US"/>
          </a:p>
        </p:txBody>
      </p:sp>
      <p:sp>
        <p:nvSpPr>
          <p:cNvPr id="51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b="0"/>
            </a:lvl1pPr>
          </a:lstStyle>
          <a:p>
            <a:pPr>
              <a:defRPr/>
            </a:pPr>
            <a:endParaRPr lang="en-US"/>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a:lvl1pPr>
          </a:lstStyle>
          <a:p>
            <a:pPr>
              <a:defRPr/>
            </a:pPr>
            <a:fld id="{A76AD665-C486-40CC-8714-89686D44D3D7}" type="slidenum">
              <a:rPr lang="en-US"/>
              <a:pPr>
                <a:defRPr/>
              </a:pPr>
              <a:t>‹#›</a:t>
            </a:fld>
            <a:endParaRPr lang="en-US" dirty="0"/>
          </a:p>
        </p:txBody>
      </p:sp>
    </p:spTree>
    <p:extLst>
      <p:ext uri="{BB962C8B-B14F-4D97-AF65-F5344CB8AC3E}">
        <p14:creationId xmlns:p14="http://schemas.microsoft.com/office/powerpoint/2010/main" val="1200750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b="1">
                <a:solidFill>
                  <a:schemeClr val="tx1"/>
                </a:solidFill>
                <a:latin typeface="Arial" charset="0"/>
              </a:defRPr>
            </a:lvl1pPr>
            <a:lvl2pPr marL="742950" indent="-285750" defTabSz="931863" eaLnBrk="0" hangingPunct="0">
              <a:defRPr b="1">
                <a:solidFill>
                  <a:schemeClr val="tx1"/>
                </a:solidFill>
                <a:latin typeface="Arial" charset="0"/>
              </a:defRPr>
            </a:lvl2pPr>
            <a:lvl3pPr marL="1143000" indent="-228600" defTabSz="931863" eaLnBrk="0" hangingPunct="0">
              <a:defRPr b="1">
                <a:solidFill>
                  <a:schemeClr val="tx1"/>
                </a:solidFill>
                <a:latin typeface="Arial" charset="0"/>
              </a:defRPr>
            </a:lvl3pPr>
            <a:lvl4pPr marL="1600200" indent="-228600" defTabSz="931863" eaLnBrk="0" hangingPunct="0">
              <a:defRPr b="1">
                <a:solidFill>
                  <a:schemeClr val="tx1"/>
                </a:solidFill>
                <a:latin typeface="Arial" charset="0"/>
              </a:defRPr>
            </a:lvl4pPr>
            <a:lvl5pPr marL="2057400" indent="-228600" defTabSz="931863" eaLnBrk="0" hangingPunct="0">
              <a:defRPr b="1">
                <a:solidFill>
                  <a:schemeClr val="tx1"/>
                </a:solidFill>
                <a:latin typeface="Arial" charset="0"/>
              </a:defRPr>
            </a:lvl5pPr>
            <a:lvl6pPr marL="2514600" indent="-228600" defTabSz="931863" eaLnBrk="0" fontAlgn="base" hangingPunct="0">
              <a:spcBef>
                <a:spcPct val="0"/>
              </a:spcBef>
              <a:spcAft>
                <a:spcPct val="0"/>
              </a:spcAft>
              <a:defRPr b="1">
                <a:solidFill>
                  <a:schemeClr val="tx1"/>
                </a:solidFill>
                <a:latin typeface="Arial" charset="0"/>
              </a:defRPr>
            </a:lvl6pPr>
            <a:lvl7pPr marL="2971800" indent="-228600" defTabSz="931863" eaLnBrk="0" fontAlgn="base" hangingPunct="0">
              <a:spcBef>
                <a:spcPct val="0"/>
              </a:spcBef>
              <a:spcAft>
                <a:spcPct val="0"/>
              </a:spcAft>
              <a:defRPr b="1">
                <a:solidFill>
                  <a:schemeClr val="tx1"/>
                </a:solidFill>
                <a:latin typeface="Arial" charset="0"/>
              </a:defRPr>
            </a:lvl7pPr>
            <a:lvl8pPr marL="3429000" indent="-228600" defTabSz="931863" eaLnBrk="0" fontAlgn="base" hangingPunct="0">
              <a:spcBef>
                <a:spcPct val="0"/>
              </a:spcBef>
              <a:spcAft>
                <a:spcPct val="0"/>
              </a:spcAft>
              <a:defRPr b="1">
                <a:solidFill>
                  <a:schemeClr val="tx1"/>
                </a:solidFill>
                <a:latin typeface="Arial" charset="0"/>
              </a:defRPr>
            </a:lvl8pPr>
            <a:lvl9pPr marL="3886200" indent="-228600" defTabSz="931863" eaLnBrk="0" fontAlgn="base" hangingPunct="0">
              <a:spcBef>
                <a:spcPct val="0"/>
              </a:spcBef>
              <a:spcAft>
                <a:spcPct val="0"/>
              </a:spcAft>
              <a:defRPr b="1">
                <a:solidFill>
                  <a:schemeClr val="tx1"/>
                </a:solidFill>
                <a:latin typeface="Arial" charset="0"/>
              </a:defRPr>
            </a:lvl9pPr>
          </a:lstStyle>
          <a:p>
            <a:pPr eaLnBrk="1" hangingPunct="1"/>
            <a:fld id="{B78D4AC6-F417-4172-873A-C4D7C6451769}" type="slidenum">
              <a:rPr lang="en-US" b="0" smtClean="0"/>
              <a:pPr eaLnBrk="1" hangingPunct="1"/>
              <a:t>1</a:t>
            </a:fld>
            <a:endParaRPr lang="en-US" b="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GC:  Are you presenting Monday the 1</a:t>
            </a:r>
            <a:r>
              <a:rPr lang="en-US" baseline="30000" smtClean="0"/>
              <a:t>st</a:t>
            </a:r>
            <a:r>
              <a:rPr lang="en-US" smtClean="0"/>
              <a:t> or Tuesday the 2</a:t>
            </a:r>
            <a:r>
              <a:rPr lang="en-US" baseline="30000" smtClean="0"/>
              <a:t>nd</a:t>
            </a:r>
            <a:r>
              <a:rPr lang="en-US"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b="1">
                <a:solidFill>
                  <a:schemeClr val="tx1"/>
                </a:solidFill>
                <a:latin typeface="Arial" charset="0"/>
              </a:defRPr>
            </a:lvl1pPr>
            <a:lvl2pPr marL="742950" indent="-285750" defTabSz="931863" eaLnBrk="0" hangingPunct="0">
              <a:defRPr b="1">
                <a:solidFill>
                  <a:schemeClr val="tx1"/>
                </a:solidFill>
                <a:latin typeface="Arial" charset="0"/>
              </a:defRPr>
            </a:lvl2pPr>
            <a:lvl3pPr marL="1143000" indent="-228600" defTabSz="931863" eaLnBrk="0" hangingPunct="0">
              <a:defRPr b="1">
                <a:solidFill>
                  <a:schemeClr val="tx1"/>
                </a:solidFill>
                <a:latin typeface="Arial" charset="0"/>
              </a:defRPr>
            </a:lvl3pPr>
            <a:lvl4pPr marL="1600200" indent="-228600" defTabSz="931863" eaLnBrk="0" hangingPunct="0">
              <a:defRPr b="1">
                <a:solidFill>
                  <a:schemeClr val="tx1"/>
                </a:solidFill>
                <a:latin typeface="Arial" charset="0"/>
              </a:defRPr>
            </a:lvl4pPr>
            <a:lvl5pPr marL="2057400" indent="-228600" defTabSz="931863" eaLnBrk="0" hangingPunct="0">
              <a:defRPr b="1">
                <a:solidFill>
                  <a:schemeClr val="tx1"/>
                </a:solidFill>
                <a:latin typeface="Arial" charset="0"/>
              </a:defRPr>
            </a:lvl5pPr>
            <a:lvl6pPr marL="2514600" indent="-228600" defTabSz="931863" eaLnBrk="0" fontAlgn="base" hangingPunct="0">
              <a:spcBef>
                <a:spcPct val="0"/>
              </a:spcBef>
              <a:spcAft>
                <a:spcPct val="0"/>
              </a:spcAft>
              <a:defRPr b="1">
                <a:solidFill>
                  <a:schemeClr val="tx1"/>
                </a:solidFill>
                <a:latin typeface="Arial" charset="0"/>
              </a:defRPr>
            </a:lvl6pPr>
            <a:lvl7pPr marL="2971800" indent="-228600" defTabSz="931863" eaLnBrk="0" fontAlgn="base" hangingPunct="0">
              <a:spcBef>
                <a:spcPct val="0"/>
              </a:spcBef>
              <a:spcAft>
                <a:spcPct val="0"/>
              </a:spcAft>
              <a:defRPr b="1">
                <a:solidFill>
                  <a:schemeClr val="tx1"/>
                </a:solidFill>
                <a:latin typeface="Arial" charset="0"/>
              </a:defRPr>
            </a:lvl7pPr>
            <a:lvl8pPr marL="3429000" indent="-228600" defTabSz="931863" eaLnBrk="0" fontAlgn="base" hangingPunct="0">
              <a:spcBef>
                <a:spcPct val="0"/>
              </a:spcBef>
              <a:spcAft>
                <a:spcPct val="0"/>
              </a:spcAft>
              <a:defRPr b="1">
                <a:solidFill>
                  <a:schemeClr val="tx1"/>
                </a:solidFill>
                <a:latin typeface="Arial" charset="0"/>
              </a:defRPr>
            </a:lvl8pPr>
            <a:lvl9pPr marL="3886200" indent="-228600" defTabSz="931863" eaLnBrk="0" fontAlgn="base" hangingPunct="0">
              <a:spcBef>
                <a:spcPct val="0"/>
              </a:spcBef>
              <a:spcAft>
                <a:spcPct val="0"/>
              </a:spcAft>
              <a:defRPr b="1">
                <a:solidFill>
                  <a:schemeClr val="tx1"/>
                </a:solidFill>
                <a:latin typeface="Arial" charset="0"/>
              </a:defRPr>
            </a:lvl9pPr>
          </a:lstStyle>
          <a:p>
            <a:pPr eaLnBrk="1" hangingPunct="1"/>
            <a:fld id="{5EB7C524-6A36-4E3E-8A34-A4C08A1A71A7}" type="slidenum">
              <a:rPr lang="en-US" b="0" smtClean="0"/>
              <a:pPr eaLnBrk="1" hangingPunct="1"/>
              <a:t>2</a:t>
            </a:fld>
            <a:endParaRPr lang="en-US" b="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0" y="1752600"/>
            <a:ext cx="9144000" cy="5105400"/>
          </a:xfrm>
          <a:prstGeom prst="rect">
            <a:avLst/>
          </a:prstGeom>
          <a:gradFill rotWithShape="1">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endParaRPr lang="en-US" sz="2400" b="0">
              <a:ea typeface="ＭＳ Ｐゴシック" pitchFamily="48" charset="-128"/>
            </a:endParaRPr>
          </a:p>
        </p:txBody>
      </p:sp>
      <p:sp>
        <p:nvSpPr>
          <p:cNvPr id="5" name="Line 11"/>
          <p:cNvSpPr>
            <a:spLocks noChangeShapeType="1"/>
          </p:cNvSpPr>
          <p:nvPr/>
        </p:nvSpPr>
        <p:spPr bwMode="auto">
          <a:xfrm>
            <a:off x="0" y="1752600"/>
            <a:ext cx="9144000" cy="0"/>
          </a:xfrm>
          <a:prstGeom prst="line">
            <a:avLst/>
          </a:prstGeom>
          <a:noFill/>
          <a:ln w="120650">
            <a:solidFill>
              <a:srgbClr val="751A1D"/>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12" descr="swoosh"/>
          <p:cNvPicPr>
            <a:picLocks noChangeAspect="1" noChangeArrowheads="1"/>
          </p:cNvPicPr>
          <p:nvPr/>
        </p:nvPicPr>
        <p:blipFill>
          <a:blip r:embed="rId2">
            <a:extLst>
              <a:ext uri="{28A0092B-C50C-407E-A947-70E740481C1C}">
                <a14:useLocalDpi xmlns:a14="http://schemas.microsoft.com/office/drawing/2010/main" val="0"/>
              </a:ext>
            </a:extLst>
          </a:blip>
          <a:srcRect l="14131" r="20651"/>
          <a:stretch>
            <a:fillRect/>
          </a:stretch>
        </p:blipFill>
        <p:spPr bwMode="auto">
          <a:xfrm>
            <a:off x="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R&amp;Dhoriz"/>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266700"/>
            <a:ext cx="5715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4"/>
          <p:cNvSpPr>
            <a:spLocks noChangeArrowheads="1"/>
          </p:cNvSpPr>
          <p:nvPr/>
        </p:nvSpPr>
        <p:spPr bwMode="auto">
          <a:xfrm>
            <a:off x="0" y="1600200"/>
            <a:ext cx="9144000" cy="152400"/>
          </a:xfrm>
          <a:prstGeom prst="rect">
            <a:avLst/>
          </a:prstGeom>
          <a:solidFill>
            <a:srgbClr val="004983"/>
          </a:solidFill>
          <a:ln w="9525">
            <a:solidFill>
              <a:srgbClr val="B49218"/>
            </a:solidFill>
            <a:miter lim="800000"/>
            <a:headEnd/>
            <a:tailEnd/>
          </a:ln>
        </p:spPr>
        <p:txBody>
          <a:bodyPr wrap="none" anchor="ctr"/>
          <a:lstStyle/>
          <a:p>
            <a:endParaRPr lang="en-US"/>
          </a:p>
        </p:txBody>
      </p:sp>
      <p:sp>
        <p:nvSpPr>
          <p:cNvPr id="276482"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27648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9" name="Rectangle 4"/>
          <p:cNvSpPr>
            <a:spLocks noGrp="1" noChangeArrowheads="1"/>
          </p:cNvSpPr>
          <p:nvPr>
            <p:ph type="dt" sz="half" idx="10"/>
          </p:nvPr>
        </p:nvSpPr>
        <p:spPr/>
        <p:txBody>
          <a:bodyPr/>
          <a:lstStyle>
            <a:lvl1pPr>
              <a:defRPr/>
            </a:lvl1pPr>
          </a:lstStyle>
          <a:p>
            <a:pPr>
              <a:defRPr/>
            </a:pPr>
            <a:endParaRPr lang="en-US"/>
          </a:p>
        </p:txBody>
      </p:sp>
      <p:sp>
        <p:nvSpPr>
          <p:cNvPr id="10" name="Rectangle 5"/>
          <p:cNvSpPr>
            <a:spLocks noGrp="1" noChangeArrowheads="1"/>
          </p:cNvSpPr>
          <p:nvPr>
            <p:ph type="ftr" sz="quarter" idx="11"/>
          </p:nvPr>
        </p:nvSpPr>
        <p:spPr/>
        <p:txBody>
          <a:bodyPr/>
          <a:lstStyle>
            <a:lvl1pPr>
              <a:defRPr/>
            </a:lvl1pPr>
          </a:lstStyle>
          <a:p>
            <a:pPr>
              <a:defRPr/>
            </a:pPr>
            <a:endParaRPr lang="en-US"/>
          </a:p>
        </p:txBody>
      </p:sp>
      <p:sp>
        <p:nvSpPr>
          <p:cNvPr id="11" name="Rectangle 6"/>
          <p:cNvSpPr>
            <a:spLocks noGrp="1" noChangeArrowheads="1"/>
          </p:cNvSpPr>
          <p:nvPr>
            <p:ph type="sldNum" sz="quarter" idx="12"/>
          </p:nvPr>
        </p:nvSpPr>
        <p:spPr>
          <a:xfrm>
            <a:off x="-762000" y="6477000"/>
            <a:ext cx="2133600" cy="381000"/>
          </a:xfrm>
        </p:spPr>
        <p:txBody>
          <a:bodyPr/>
          <a:lstStyle>
            <a:lvl1pPr>
              <a:defRPr/>
            </a:lvl1pPr>
          </a:lstStyle>
          <a:p>
            <a:pPr>
              <a:defRPr/>
            </a:pPr>
            <a:fld id="{014634D1-AC18-47C7-806D-CDCA47C3F8EB}" type="slidenum">
              <a:rPr lang="en-US"/>
              <a:pPr>
                <a:defRPr/>
              </a:pPr>
              <a:t>‹#›</a:t>
            </a:fld>
            <a:endParaRPr lang="en-US" dirty="0"/>
          </a:p>
        </p:txBody>
      </p:sp>
    </p:spTree>
    <p:extLst>
      <p:ext uri="{BB962C8B-B14F-4D97-AF65-F5344CB8AC3E}">
        <p14:creationId xmlns:p14="http://schemas.microsoft.com/office/powerpoint/2010/main" val="39968908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836E20-B91C-44CC-A956-2E45C855A1F9}" type="slidenum">
              <a:rPr lang="en-US"/>
              <a:pPr>
                <a:defRPr/>
              </a:pPr>
              <a:t>‹#›</a:t>
            </a:fld>
            <a:endParaRPr lang="en-US" dirty="0"/>
          </a:p>
        </p:txBody>
      </p:sp>
    </p:spTree>
    <p:extLst>
      <p:ext uri="{BB962C8B-B14F-4D97-AF65-F5344CB8AC3E}">
        <p14:creationId xmlns:p14="http://schemas.microsoft.com/office/powerpoint/2010/main" val="947949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274638"/>
            <a:ext cx="2057400" cy="6156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74638"/>
            <a:ext cx="6019800" cy="6156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8DAAEF-8EB0-42D7-9343-1C62A2B52508}" type="slidenum">
              <a:rPr lang="en-US"/>
              <a:pPr>
                <a:defRPr/>
              </a:pPr>
              <a:t>‹#›</a:t>
            </a:fld>
            <a:endParaRPr lang="en-US" dirty="0"/>
          </a:p>
        </p:txBody>
      </p:sp>
    </p:spTree>
    <p:extLst>
      <p:ext uri="{BB962C8B-B14F-4D97-AF65-F5344CB8AC3E}">
        <p14:creationId xmlns:p14="http://schemas.microsoft.com/office/powerpoint/2010/main" val="1104805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5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2209800"/>
            <a:ext cx="4038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2209800"/>
            <a:ext cx="4038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381000" y="6553200"/>
            <a:ext cx="1219200" cy="304800"/>
          </a:xfrm>
        </p:spPr>
        <p:txBody>
          <a:bodyPr/>
          <a:lstStyle>
            <a:lvl1pPr>
              <a:defRPr/>
            </a:lvl1pPr>
          </a:lstStyle>
          <a:p>
            <a:pPr>
              <a:defRPr/>
            </a:pPr>
            <a:fld id="{47F893DF-6A3C-4375-BFA8-31D4780BFB95}" type="slidenum">
              <a:rPr lang="en-US"/>
              <a:pPr>
                <a:defRPr/>
              </a:pPr>
              <a:t>‹#›</a:t>
            </a:fld>
            <a:endParaRPr lang="en-US" dirty="0"/>
          </a:p>
        </p:txBody>
      </p:sp>
    </p:spTree>
    <p:extLst>
      <p:ext uri="{BB962C8B-B14F-4D97-AF65-F5344CB8AC3E}">
        <p14:creationId xmlns:p14="http://schemas.microsoft.com/office/powerpoint/2010/main" val="621911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CF04FC-3C1D-4247-A5FC-30F9A5E2859A}"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683AC-4BF6-403A-B194-E0995E891EDB}" type="slidenum">
              <a:rPr lang="en-US" smtClean="0"/>
              <a:t>‹#›</a:t>
            </a:fld>
            <a:endParaRPr lang="en-US"/>
          </a:p>
        </p:txBody>
      </p:sp>
    </p:spTree>
    <p:extLst>
      <p:ext uri="{BB962C8B-B14F-4D97-AF65-F5344CB8AC3E}">
        <p14:creationId xmlns:p14="http://schemas.microsoft.com/office/powerpoint/2010/main" val="541877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CF04FC-3C1D-4247-A5FC-30F9A5E2859A}"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683AC-4BF6-403A-B194-E0995E891EDB}" type="slidenum">
              <a:rPr lang="en-US" smtClean="0"/>
              <a:t>‹#›</a:t>
            </a:fld>
            <a:endParaRPr lang="en-US"/>
          </a:p>
        </p:txBody>
      </p:sp>
    </p:spTree>
    <p:extLst>
      <p:ext uri="{BB962C8B-B14F-4D97-AF65-F5344CB8AC3E}">
        <p14:creationId xmlns:p14="http://schemas.microsoft.com/office/powerpoint/2010/main" val="2038855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CF04FC-3C1D-4247-A5FC-30F9A5E2859A}"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683AC-4BF6-403A-B194-E0995E891EDB}" type="slidenum">
              <a:rPr lang="en-US" smtClean="0"/>
              <a:t>‹#›</a:t>
            </a:fld>
            <a:endParaRPr lang="en-US"/>
          </a:p>
        </p:txBody>
      </p:sp>
    </p:spTree>
    <p:extLst>
      <p:ext uri="{BB962C8B-B14F-4D97-AF65-F5344CB8AC3E}">
        <p14:creationId xmlns:p14="http://schemas.microsoft.com/office/powerpoint/2010/main" val="2999343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CF04FC-3C1D-4247-A5FC-30F9A5E2859A}"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683AC-4BF6-403A-B194-E0995E891EDB}" type="slidenum">
              <a:rPr lang="en-US" smtClean="0"/>
              <a:t>‹#›</a:t>
            </a:fld>
            <a:endParaRPr lang="en-US"/>
          </a:p>
        </p:txBody>
      </p:sp>
    </p:spTree>
    <p:extLst>
      <p:ext uri="{BB962C8B-B14F-4D97-AF65-F5344CB8AC3E}">
        <p14:creationId xmlns:p14="http://schemas.microsoft.com/office/powerpoint/2010/main" val="1945856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CF04FC-3C1D-4247-A5FC-30F9A5E2859A}"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0683AC-4BF6-403A-B194-E0995E891EDB}" type="slidenum">
              <a:rPr lang="en-US" smtClean="0"/>
              <a:t>‹#›</a:t>
            </a:fld>
            <a:endParaRPr lang="en-US"/>
          </a:p>
        </p:txBody>
      </p:sp>
    </p:spTree>
    <p:extLst>
      <p:ext uri="{BB962C8B-B14F-4D97-AF65-F5344CB8AC3E}">
        <p14:creationId xmlns:p14="http://schemas.microsoft.com/office/powerpoint/2010/main" val="4150765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CF04FC-3C1D-4247-A5FC-30F9A5E2859A}"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0683AC-4BF6-403A-B194-E0995E891EDB}" type="slidenum">
              <a:rPr lang="en-US" smtClean="0"/>
              <a:t>‹#›</a:t>
            </a:fld>
            <a:endParaRPr lang="en-US"/>
          </a:p>
        </p:txBody>
      </p:sp>
    </p:spTree>
    <p:extLst>
      <p:ext uri="{BB962C8B-B14F-4D97-AF65-F5344CB8AC3E}">
        <p14:creationId xmlns:p14="http://schemas.microsoft.com/office/powerpoint/2010/main" val="580435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CF04FC-3C1D-4247-A5FC-30F9A5E2859A}"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0683AC-4BF6-403A-B194-E0995E891EDB}" type="slidenum">
              <a:rPr lang="en-US" smtClean="0"/>
              <a:t>‹#›</a:t>
            </a:fld>
            <a:endParaRPr lang="en-US"/>
          </a:p>
        </p:txBody>
      </p:sp>
    </p:spTree>
    <p:extLst>
      <p:ext uri="{BB962C8B-B14F-4D97-AF65-F5344CB8AC3E}">
        <p14:creationId xmlns:p14="http://schemas.microsoft.com/office/powerpoint/2010/main" val="359128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457200" y="6553200"/>
            <a:ext cx="2133600" cy="304800"/>
          </a:xfrm>
        </p:spPr>
        <p:txBody>
          <a:bodyPr/>
          <a:lstStyle>
            <a:lvl1pPr>
              <a:defRPr/>
            </a:lvl1pPr>
          </a:lstStyle>
          <a:p>
            <a:pPr>
              <a:defRPr/>
            </a:pPr>
            <a:fld id="{69EA7DAC-4B92-4B8A-A1F7-ED60CE612542}" type="slidenum">
              <a:rPr lang="en-US"/>
              <a:pPr>
                <a:defRPr/>
              </a:pPr>
              <a:t>‹#›</a:t>
            </a:fld>
            <a:endParaRPr lang="en-US" dirty="0"/>
          </a:p>
        </p:txBody>
      </p:sp>
    </p:spTree>
    <p:extLst>
      <p:ext uri="{BB962C8B-B14F-4D97-AF65-F5344CB8AC3E}">
        <p14:creationId xmlns:p14="http://schemas.microsoft.com/office/powerpoint/2010/main" val="29007735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CF04FC-3C1D-4247-A5FC-30F9A5E2859A}"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683AC-4BF6-403A-B194-E0995E891EDB}" type="slidenum">
              <a:rPr lang="en-US" smtClean="0"/>
              <a:t>‹#›</a:t>
            </a:fld>
            <a:endParaRPr lang="en-US"/>
          </a:p>
        </p:txBody>
      </p:sp>
    </p:spTree>
    <p:extLst>
      <p:ext uri="{BB962C8B-B14F-4D97-AF65-F5344CB8AC3E}">
        <p14:creationId xmlns:p14="http://schemas.microsoft.com/office/powerpoint/2010/main" val="2179579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CF04FC-3C1D-4247-A5FC-30F9A5E2859A}"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683AC-4BF6-403A-B194-E0995E891EDB}" type="slidenum">
              <a:rPr lang="en-US" smtClean="0"/>
              <a:t>‹#›</a:t>
            </a:fld>
            <a:endParaRPr lang="en-US"/>
          </a:p>
        </p:txBody>
      </p:sp>
    </p:spTree>
    <p:extLst>
      <p:ext uri="{BB962C8B-B14F-4D97-AF65-F5344CB8AC3E}">
        <p14:creationId xmlns:p14="http://schemas.microsoft.com/office/powerpoint/2010/main" val="139210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CF04FC-3C1D-4247-A5FC-30F9A5E2859A}"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683AC-4BF6-403A-B194-E0995E891EDB}" type="slidenum">
              <a:rPr lang="en-US" smtClean="0"/>
              <a:t>‹#›</a:t>
            </a:fld>
            <a:endParaRPr lang="en-US"/>
          </a:p>
        </p:txBody>
      </p:sp>
    </p:spTree>
    <p:extLst>
      <p:ext uri="{BB962C8B-B14F-4D97-AF65-F5344CB8AC3E}">
        <p14:creationId xmlns:p14="http://schemas.microsoft.com/office/powerpoint/2010/main" val="276730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CF04FC-3C1D-4247-A5FC-30F9A5E2859A}"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683AC-4BF6-403A-B194-E0995E891EDB}" type="slidenum">
              <a:rPr lang="en-US" smtClean="0"/>
              <a:t>‹#›</a:t>
            </a:fld>
            <a:endParaRPr lang="en-US"/>
          </a:p>
        </p:txBody>
      </p:sp>
    </p:spTree>
    <p:extLst>
      <p:ext uri="{BB962C8B-B14F-4D97-AF65-F5344CB8AC3E}">
        <p14:creationId xmlns:p14="http://schemas.microsoft.com/office/powerpoint/2010/main" val="260583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D43992-7881-4A41-842C-D249ECCEFD76}" type="slidenum">
              <a:rPr lang="en-US"/>
              <a:pPr>
                <a:defRPr/>
              </a:pPr>
              <a:t>‹#›</a:t>
            </a:fld>
            <a:endParaRPr lang="en-US" dirty="0"/>
          </a:p>
        </p:txBody>
      </p:sp>
    </p:spTree>
    <p:extLst>
      <p:ext uri="{BB962C8B-B14F-4D97-AF65-F5344CB8AC3E}">
        <p14:creationId xmlns:p14="http://schemas.microsoft.com/office/powerpoint/2010/main" val="1141266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22098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22098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DD8E10-C2B4-4C12-A4CC-EE39FFD2738E}" type="slidenum">
              <a:rPr lang="en-US"/>
              <a:pPr>
                <a:defRPr/>
              </a:pPr>
              <a:t>‹#›</a:t>
            </a:fld>
            <a:endParaRPr lang="en-US" dirty="0"/>
          </a:p>
        </p:txBody>
      </p:sp>
    </p:spTree>
    <p:extLst>
      <p:ext uri="{BB962C8B-B14F-4D97-AF65-F5344CB8AC3E}">
        <p14:creationId xmlns:p14="http://schemas.microsoft.com/office/powerpoint/2010/main" val="360905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7751AEA-964C-4D3A-B4D2-B0EF92A730BA}" type="slidenum">
              <a:rPr lang="en-US"/>
              <a:pPr>
                <a:defRPr/>
              </a:pPr>
              <a:t>‹#›</a:t>
            </a:fld>
            <a:endParaRPr lang="en-US" dirty="0"/>
          </a:p>
        </p:txBody>
      </p:sp>
    </p:spTree>
    <p:extLst>
      <p:ext uri="{BB962C8B-B14F-4D97-AF65-F5344CB8AC3E}">
        <p14:creationId xmlns:p14="http://schemas.microsoft.com/office/powerpoint/2010/main" val="295153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6EEC8D0-91DC-4B09-8AFA-C747C73CF1F9}" type="slidenum">
              <a:rPr lang="en-US"/>
              <a:pPr>
                <a:defRPr/>
              </a:pPr>
              <a:t>‹#›</a:t>
            </a:fld>
            <a:endParaRPr lang="en-US" dirty="0"/>
          </a:p>
        </p:txBody>
      </p:sp>
    </p:spTree>
    <p:extLst>
      <p:ext uri="{BB962C8B-B14F-4D97-AF65-F5344CB8AC3E}">
        <p14:creationId xmlns:p14="http://schemas.microsoft.com/office/powerpoint/2010/main" val="925537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1ABFCF-A2CF-4522-B955-44FA96041B77}" type="slidenum">
              <a:rPr lang="en-US"/>
              <a:pPr>
                <a:defRPr/>
              </a:pPr>
              <a:t>‹#›</a:t>
            </a:fld>
            <a:endParaRPr lang="en-US" dirty="0"/>
          </a:p>
        </p:txBody>
      </p:sp>
    </p:spTree>
    <p:extLst>
      <p:ext uri="{BB962C8B-B14F-4D97-AF65-F5344CB8AC3E}">
        <p14:creationId xmlns:p14="http://schemas.microsoft.com/office/powerpoint/2010/main" val="3554444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C021BD-DAC9-4FCB-B564-70939AE5F889}" type="slidenum">
              <a:rPr lang="en-US"/>
              <a:pPr>
                <a:defRPr/>
              </a:pPr>
              <a:t>‹#›</a:t>
            </a:fld>
            <a:endParaRPr lang="en-US" dirty="0"/>
          </a:p>
        </p:txBody>
      </p:sp>
    </p:spTree>
    <p:extLst>
      <p:ext uri="{BB962C8B-B14F-4D97-AF65-F5344CB8AC3E}">
        <p14:creationId xmlns:p14="http://schemas.microsoft.com/office/powerpoint/2010/main" val="238864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E95ADE-DC34-49FB-AFB7-5ABB27877E32}" type="slidenum">
              <a:rPr lang="en-US"/>
              <a:pPr>
                <a:defRPr/>
              </a:pPr>
              <a:t>‹#›</a:t>
            </a:fld>
            <a:endParaRPr lang="en-US" dirty="0"/>
          </a:p>
        </p:txBody>
      </p:sp>
    </p:spTree>
    <p:extLst>
      <p:ext uri="{BB962C8B-B14F-4D97-AF65-F5344CB8AC3E}">
        <p14:creationId xmlns:p14="http://schemas.microsoft.com/office/powerpoint/2010/main" val="287779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9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269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269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037A5135-369F-4D3A-845D-7F2585BE1B51}" type="slidenum">
              <a:rPr lang="en-US"/>
              <a:pPr>
                <a:defRPr/>
              </a:pPr>
              <a:t>‹#›</a:t>
            </a:fld>
            <a:endParaRPr lang="en-US" dirty="0"/>
          </a:p>
        </p:txBody>
      </p:sp>
      <p:sp>
        <p:nvSpPr>
          <p:cNvPr id="1029" name="Rectangle 7"/>
          <p:cNvSpPr>
            <a:spLocks noChangeArrowheads="1"/>
          </p:cNvSpPr>
          <p:nvPr/>
        </p:nvSpPr>
        <p:spPr bwMode="auto">
          <a:xfrm>
            <a:off x="0" y="0"/>
            <a:ext cx="7543800" cy="1752600"/>
          </a:xfrm>
          <a:prstGeom prst="rect">
            <a:avLst/>
          </a:prstGeom>
          <a:solidFill>
            <a:srgbClr val="00498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0" name="Picture 8" descr="swoosh_titl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43800" y="0"/>
            <a:ext cx="1600200" cy="1743075"/>
          </a:xfrm>
          <a:prstGeom prst="rect">
            <a:avLst/>
          </a:prstGeom>
          <a:solidFill>
            <a:srgbClr val="5D90AB"/>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6200" y="228600"/>
            <a:ext cx="12192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11"/>
          <p:cNvSpPr>
            <a:spLocks noChangeShapeType="1"/>
          </p:cNvSpPr>
          <p:nvPr/>
        </p:nvSpPr>
        <p:spPr bwMode="auto">
          <a:xfrm>
            <a:off x="0" y="1752600"/>
            <a:ext cx="9144000" cy="0"/>
          </a:xfrm>
          <a:prstGeom prst="line">
            <a:avLst/>
          </a:prstGeom>
          <a:noFill/>
          <a:ln w="120650">
            <a:solidFill>
              <a:srgbClr val="751A1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 name="Text Box 12"/>
          <p:cNvSpPr txBox="1">
            <a:spLocks noChangeArrowheads="1"/>
          </p:cNvSpPr>
          <p:nvPr/>
        </p:nvSpPr>
        <p:spPr bwMode="auto">
          <a:xfrm>
            <a:off x="0" y="1752600"/>
            <a:ext cx="9144000" cy="5105400"/>
          </a:xfrm>
          <a:prstGeom prst="rect">
            <a:avLst/>
          </a:prstGeom>
          <a:gradFill rotWithShape="1">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endParaRPr lang="en-US" sz="2400" b="0">
              <a:ea typeface="ＭＳ Ｐゴシック" pitchFamily="48" charset="-128"/>
            </a:endParaRPr>
          </a:p>
        </p:txBody>
      </p:sp>
      <p:sp>
        <p:nvSpPr>
          <p:cNvPr id="1034" name="Rectangle 13"/>
          <p:cNvSpPr>
            <a:spLocks noGrp="1" noChangeArrowheads="1"/>
          </p:cNvSpPr>
          <p:nvPr>
            <p:ph type="body" idx="1"/>
          </p:nvPr>
        </p:nvSpPr>
        <p:spPr bwMode="auto">
          <a:xfrm>
            <a:off x="228600" y="2209800"/>
            <a:ext cx="8229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Rectangle 14"/>
          <p:cNvSpPr>
            <a:spLocks noGrp="1" noChangeArrowheads="1"/>
          </p:cNvSpPr>
          <p:nvPr>
            <p:ph type="title"/>
          </p:nvPr>
        </p:nvSpPr>
        <p:spPr bwMode="auto">
          <a:xfrm>
            <a:off x="457200" y="274638"/>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36" name="Picture 2" descr="VA Health Care - Defining Excellence in the 21st Century"/>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6019800"/>
            <a:ext cx="196215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2"/>
          <p:cNvPicPr>
            <a:picLocks noChangeAspect="1" noChangeArrowheads="1"/>
          </p:cNvPicPr>
          <p:nvPr/>
        </p:nvPicPr>
        <p:blipFill>
          <a:blip r:embed="rId17">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28600" y="6019800"/>
            <a:ext cx="600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1" r:id="rId1"/>
    <p:sldLayoutId id="2147483872"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3"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4400" b="1">
          <a:solidFill>
            <a:schemeClr val="bg1"/>
          </a:solidFill>
          <a:latin typeface="+mj-lt"/>
          <a:ea typeface="+mj-ea"/>
          <a:cs typeface="+mj-cs"/>
        </a:defRPr>
      </a:lvl1pPr>
      <a:lvl2pPr algn="l" rtl="0" eaLnBrk="1" fontAlgn="base" hangingPunct="1">
        <a:spcBef>
          <a:spcPct val="0"/>
        </a:spcBef>
        <a:spcAft>
          <a:spcPct val="0"/>
        </a:spcAft>
        <a:defRPr sz="4400" b="1">
          <a:solidFill>
            <a:schemeClr val="bg1"/>
          </a:solidFill>
          <a:latin typeface="Tahoma" pitchFamily="34" charset="0"/>
        </a:defRPr>
      </a:lvl2pPr>
      <a:lvl3pPr algn="l" rtl="0" eaLnBrk="1" fontAlgn="base" hangingPunct="1">
        <a:spcBef>
          <a:spcPct val="0"/>
        </a:spcBef>
        <a:spcAft>
          <a:spcPct val="0"/>
        </a:spcAft>
        <a:defRPr sz="4400" b="1">
          <a:solidFill>
            <a:schemeClr val="bg1"/>
          </a:solidFill>
          <a:latin typeface="Tahoma" pitchFamily="34" charset="0"/>
        </a:defRPr>
      </a:lvl3pPr>
      <a:lvl4pPr algn="l" rtl="0" eaLnBrk="1" fontAlgn="base" hangingPunct="1">
        <a:spcBef>
          <a:spcPct val="0"/>
        </a:spcBef>
        <a:spcAft>
          <a:spcPct val="0"/>
        </a:spcAft>
        <a:defRPr sz="4400" b="1">
          <a:solidFill>
            <a:schemeClr val="bg1"/>
          </a:solidFill>
          <a:latin typeface="Tahoma" pitchFamily="34" charset="0"/>
        </a:defRPr>
      </a:lvl4pPr>
      <a:lvl5pPr algn="l" rtl="0" eaLnBrk="1" fontAlgn="base" hangingPunct="1">
        <a:spcBef>
          <a:spcPct val="0"/>
        </a:spcBef>
        <a:spcAft>
          <a:spcPct val="0"/>
        </a:spcAft>
        <a:defRPr sz="4400" b="1">
          <a:solidFill>
            <a:schemeClr val="bg1"/>
          </a:solidFill>
          <a:latin typeface="Tahoma" pitchFamily="34" charset="0"/>
        </a:defRPr>
      </a:lvl5pPr>
      <a:lvl6pPr marL="457200" algn="l" rtl="0" eaLnBrk="1" fontAlgn="base" hangingPunct="1">
        <a:spcBef>
          <a:spcPct val="0"/>
        </a:spcBef>
        <a:spcAft>
          <a:spcPct val="0"/>
        </a:spcAft>
        <a:defRPr sz="4400" b="1">
          <a:solidFill>
            <a:schemeClr val="bg1"/>
          </a:solidFill>
          <a:latin typeface="Tahoma" pitchFamily="34" charset="0"/>
        </a:defRPr>
      </a:lvl6pPr>
      <a:lvl7pPr marL="914400" algn="l" rtl="0" eaLnBrk="1" fontAlgn="base" hangingPunct="1">
        <a:spcBef>
          <a:spcPct val="0"/>
        </a:spcBef>
        <a:spcAft>
          <a:spcPct val="0"/>
        </a:spcAft>
        <a:defRPr sz="4400" b="1">
          <a:solidFill>
            <a:schemeClr val="bg1"/>
          </a:solidFill>
          <a:latin typeface="Tahoma" pitchFamily="34" charset="0"/>
        </a:defRPr>
      </a:lvl7pPr>
      <a:lvl8pPr marL="1371600" algn="l" rtl="0" eaLnBrk="1" fontAlgn="base" hangingPunct="1">
        <a:spcBef>
          <a:spcPct val="0"/>
        </a:spcBef>
        <a:spcAft>
          <a:spcPct val="0"/>
        </a:spcAft>
        <a:defRPr sz="4400" b="1">
          <a:solidFill>
            <a:schemeClr val="bg1"/>
          </a:solidFill>
          <a:latin typeface="Tahoma" pitchFamily="34" charset="0"/>
        </a:defRPr>
      </a:lvl8pPr>
      <a:lvl9pPr marL="1828800" algn="l"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l" rtl="0" eaLnBrk="1" fontAlgn="base" hangingPunct="1">
        <a:spcBef>
          <a:spcPct val="50000"/>
        </a:spcBef>
        <a:spcAft>
          <a:spcPct val="0"/>
        </a:spcAft>
        <a:buClr>
          <a:srgbClr val="990000"/>
        </a:buClr>
        <a:buChar char="•"/>
        <a:defRPr sz="2400" b="1">
          <a:solidFill>
            <a:schemeClr val="tx1"/>
          </a:solidFill>
          <a:latin typeface="+mn-lt"/>
          <a:ea typeface="+mn-ea"/>
          <a:cs typeface="+mn-cs"/>
        </a:defRPr>
      </a:lvl1pPr>
      <a:lvl2pPr marL="742950" indent="-285750" algn="l" rtl="0" eaLnBrk="1" fontAlgn="base" hangingPunct="1">
        <a:spcBef>
          <a:spcPct val="0"/>
        </a:spcBef>
        <a:spcAft>
          <a:spcPct val="0"/>
        </a:spcAft>
        <a:buSzPct val="60000"/>
        <a:buChar char="o"/>
        <a:defRPr sz="2000">
          <a:solidFill>
            <a:schemeClr val="tx1"/>
          </a:solidFill>
          <a:latin typeface="+mn-lt"/>
        </a:defRPr>
      </a:lvl2pPr>
      <a:lvl3pPr marL="1143000" indent="-228600" algn="l" rtl="0" eaLnBrk="1" fontAlgn="base" hangingPunct="1">
        <a:spcBef>
          <a:spcPct val="0"/>
        </a:spcBef>
        <a:spcAft>
          <a:spcPct val="0"/>
        </a:spcAft>
        <a:buSzPct val="50000"/>
        <a:buFont typeface="Wingdings" pitchFamily="2" charset="2"/>
        <a:buChar char="Ø"/>
        <a:defRPr>
          <a:solidFill>
            <a:schemeClr val="tx1"/>
          </a:solidFill>
          <a:latin typeface="+mn-lt"/>
        </a:defRPr>
      </a:lvl3pPr>
      <a:lvl4pPr marL="1600200" indent="-228600" algn="l" rtl="0" eaLnBrk="1" fontAlgn="base" hangingPunct="1">
        <a:spcBef>
          <a:spcPct val="0"/>
        </a:spcBef>
        <a:spcAft>
          <a:spcPct val="0"/>
        </a:spcAft>
        <a:buChar char="–"/>
        <a:defRPr sz="1600">
          <a:solidFill>
            <a:schemeClr val="tx1"/>
          </a:solidFill>
          <a:latin typeface="+mn-lt"/>
        </a:defRPr>
      </a:lvl4pPr>
      <a:lvl5pPr marL="2057400" indent="-228600" algn="l" rtl="0" eaLnBrk="1" fontAlgn="base" hangingPunct="1">
        <a:spcBef>
          <a:spcPct val="0"/>
        </a:spcBef>
        <a:spcAft>
          <a:spcPct val="40000"/>
        </a:spcAft>
        <a:buChar char="»"/>
        <a:defRPr sz="1400">
          <a:solidFill>
            <a:schemeClr val="tx1"/>
          </a:solidFill>
          <a:latin typeface="+mn-lt"/>
        </a:defRPr>
      </a:lvl5pPr>
      <a:lvl6pPr marL="2514600" indent="-228600" algn="l" rtl="0" eaLnBrk="1" fontAlgn="base" hangingPunct="1">
        <a:spcBef>
          <a:spcPct val="0"/>
        </a:spcBef>
        <a:spcAft>
          <a:spcPct val="40000"/>
        </a:spcAft>
        <a:buChar char="»"/>
        <a:defRPr sz="1400">
          <a:solidFill>
            <a:schemeClr val="tx1"/>
          </a:solidFill>
          <a:latin typeface="+mn-lt"/>
        </a:defRPr>
      </a:lvl6pPr>
      <a:lvl7pPr marL="2971800" indent="-228600" algn="l" rtl="0" eaLnBrk="1" fontAlgn="base" hangingPunct="1">
        <a:spcBef>
          <a:spcPct val="0"/>
        </a:spcBef>
        <a:spcAft>
          <a:spcPct val="40000"/>
        </a:spcAft>
        <a:buChar char="»"/>
        <a:defRPr sz="1400">
          <a:solidFill>
            <a:schemeClr val="tx1"/>
          </a:solidFill>
          <a:latin typeface="+mn-lt"/>
        </a:defRPr>
      </a:lvl7pPr>
      <a:lvl8pPr marL="3429000" indent="-228600" algn="l" rtl="0" eaLnBrk="1" fontAlgn="base" hangingPunct="1">
        <a:spcBef>
          <a:spcPct val="0"/>
        </a:spcBef>
        <a:spcAft>
          <a:spcPct val="40000"/>
        </a:spcAft>
        <a:buChar char="»"/>
        <a:defRPr sz="1400">
          <a:solidFill>
            <a:schemeClr val="tx1"/>
          </a:solidFill>
          <a:latin typeface="+mn-lt"/>
        </a:defRPr>
      </a:lvl8pPr>
      <a:lvl9pPr marL="3886200" indent="-228600" algn="l" rtl="0" eaLnBrk="1" fontAlgn="base" hangingPunct="1">
        <a:spcBef>
          <a:spcPct val="0"/>
        </a:spcBef>
        <a:spcAft>
          <a:spcPct val="4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F04FC-3C1D-4247-A5FC-30F9A5E2859A}" type="datetimeFigureOut">
              <a:rPr lang="en-US" smtClean="0"/>
              <a:t>4/9/2018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683AC-4BF6-403A-B194-E0995E891EDB}" type="slidenum">
              <a:rPr lang="en-US" smtClean="0"/>
              <a:t>‹#›</a:t>
            </a:fld>
            <a:endParaRPr lang="en-US"/>
          </a:p>
        </p:txBody>
      </p:sp>
    </p:spTree>
    <p:extLst>
      <p:ext uri="{BB962C8B-B14F-4D97-AF65-F5344CB8AC3E}">
        <p14:creationId xmlns:p14="http://schemas.microsoft.com/office/powerpoint/2010/main" val="2474054213"/>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vaww.vha.vaco.portal.va.gov/sites/comm/admin/projects/ncicirb/default.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ncicirb.org/cirb/enrollmentPacket.ac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ctep.cancer.gov/branches/pmb/associate_registration.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Group 1"/>
          <p:cNvGrpSpPr/>
          <p:nvPr/>
        </p:nvGrpSpPr>
        <p:grpSpPr>
          <a:xfrm>
            <a:off x="-6350" y="0"/>
            <a:ext cx="9150350" cy="6858000"/>
            <a:chOff x="-6350" y="0"/>
            <a:chExt cx="9150350" cy="6858000"/>
          </a:xfrm>
        </p:grpSpPr>
        <p:pic>
          <p:nvPicPr>
            <p:cNvPr id="5122" name="Picture 2" descr="swoosh_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1600200"/>
              <a:ext cx="91503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0" y="2438400"/>
              <a:ext cx="9144000" cy="769441"/>
            </a:xfrm>
            <a:prstGeom prst="rect">
              <a:avLst/>
            </a:prstGeom>
            <a:noFill/>
            <a:ln>
              <a:noFill/>
            </a:ln>
            <a:effectLst>
              <a:outerShdw dist="35921" dir="2700000" algn="ctr" rotWithShape="0">
                <a:srgbClr val="808080">
                  <a:alpha val="43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sz="4400" b="0" dirty="0" smtClean="0">
                  <a:solidFill>
                    <a:srgbClr val="751A1D"/>
                  </a:solidFill>
                  <a:latin typeface="Arial Black" pitchFamily="34" charset="0"/>
                  <a:ea typeface="ＭＳ Ｐゴシック" pitchFamily="48" charset="-128"/>
                </a:rPr>
                <a:t>VA and NCI Central IRB</a:t>
              </a:r>
              <a:endParaRPr lang="en-US" sz="4400" b="0" dirty="0">
                <a:solidFill>
                  <a:srgbClr val="751A1D"/>
                </a:solidFill>
                <a:latin typeface="Arial Black" pitchFamily="34" charset="0"/>
                <a:ea typeface="ＭＳ Ｐゴシック" pitchFamily="48" charset="-128"/>
              </a:endParaRPr>
            </a:p>
          </p:txBody>
        </p:sp>
        <p:sp>
          <p:nvSpPr>
            <p:cNvPr id="5124" name="Line 7"/>
            <p:cNvSpPr>
              <a:spLocks noChangeShapeType="1"/>
            </p:cNvSpPr>
            <p:nvPr/>
          </p:nvSpPr>
          <p:spPr bwMode="auto">
            <a:xfrm>
              <a:off x="0" y="1905000"/>
              <a:ext cx="9144000" cy="0"/>
            </a:xfrm>
            <a:prstGeom prst="line">
              <a:avLst/>
            </a:prstGeom>
            <a:noFill/>
            <a:ln w="57150">
              <a:solidFill>
                <a:srgbClr val="751A1D"/>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12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2550" algn="ctr">
                  <a:solidFill>
                    <a:srgbClr val="000000"/>
                  </a:solidFill>
                  <a:miter lim="800000"/>
                  <a:headEnd/>
                  <a:tailEnd/>
                </a14:hiddenLine>
              </a:ext>
            </a:extLst>
          </p:spPr>
        </p:pic>
        <p:sp>
          <p:nvSpPr>
            <p:cNvPr id="266253" name="Text Box 13"/>
            <p:cNvSpPr txBox="1">
              <a:spLocks noChangeArrowheads="1"/>
            </p:cNvSpPr>
            <p:nvPr/>
          </p:nvSpPr>
          <p:spPr bwMode="auto">
            <a:xfrm>
              <a:off x="4216774" y="4648200"/>
              <a:ext cx="1453796" cy="369332"/>
            </a:xfrm>
            <a:prstGeom prst="rect">
              <a:avLst/>
            </a:prstGeom>
            <a:noFill/>
            <a:ln w="12700" algn="ctr">
              <a:noFill/>
              <a:miter lim="800000"/>
              <a:headEnd/>
              <a:tailEnd/>
            </a:ln>
            <a:effectLst/>
          </p:spPr>
          <p:txBody>
            <a:bodyPr wrap="none">
              <a:spAutoFit/>
            </a:bodyPr>
            <a:lstStyle/>
            <a:p>
              <a:pPr>
                <a:defRPr/>
              </a:pPr>
              <a:r>
                <a:rPr lang="en-US" dirty="0" smtClean="0">
                  <a:solidFill>
                    <a:schemeClr val="accent2"/>
                  </a:solidFill>
                  <a:effectLst>
                    <a:outerShdw blurRad="38100" dist="38100" dir="2700000" algn="tl">
                      <a:srgbClr val="C0C0C0"/>
                    </a:outerShdw>
                  </a:effectLst>
                  <a:latin typeface="Gill Sans MT" pitchFamily="34" charset="0"/>
                </a:rPr>
                <a:t>June 6, 2016</a:t>
              </a:r>
              <a:endParaRPr lang="en-US" dirty="0">
                <a:solidFill>
                  <a:schemeClr val="accent2"/>
                </a:solidFill>
                <a:effectLst>
                  <a:outerShdw blurRad="38100" dist="38100" dir="2700000" algn="tl">
                    <a:srgbClr val="C0C0C0"/>
                  </a:outerShdw>
                </a:effectLst>
                <a:latin typeface="Gill Sans MT" pitchFamily="34" charset="0"/>
              </a:endParaRPr>
            </a:p>
          </p:txBody>
        </p:sp>
        <p:pic>
          <p:nvPicPr>
            <p:cNvPr id="5127" name="Picture 16" descr="R&amp;Dhoriz"/>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7476"/>
            <a:stretch>
              <a:fillRect/>
            </a:stretch>
          </p:blipFill>
          <p:spPr bwMode="auto">
            <a:xfrm>
              <a:off x="5638800" y="5943600"/>
              <a:ext cx="32385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p:cNvPicPr>
              <a:picLocks noChangeAspect="1" noChangeArrowheads="1"/>
            </p:cNvPicPr>
            <p:nvPr/>
          </p:nvPicPr>
          <p:blipFill>
            <a:blip r:embed="rId7">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28600" y="6019800"/>
              <a:ext cx="600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descr="VA Health Care - Defining Excellence in the 21st Century"/>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 y="6019800"/>
              <a:ext cx="196215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7"/>
            <p:cNvSpPr>
              <a:spLocks noChangeArrowheads="1"/>
            </p:cNvSpPr>
            <p:nvPr/>
          </p:nvSpPr>
          <p:spPr bwMode="auto">
            <a:xfrm>
              <a:off x="0" y="1600200"/>
              <a:ext cx="9144000" cy="304800"/>
            </a:xfrm>
            <a:prstGeom prst="rect">
              <a:avLst/>
            </a:prstGeom>
            <a:solidFill>
              <a:srgbClr val="00498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31" name="TextBox 11"/>
            <p:cNvSpPr txBox="1">
              <a:spLocks noChangeArrowheads="1"/>
            </p:cNvSpPr>
            <p:nvPr/>
          </p:nvSpPr>
          <p:spPr bwMode="auto">
            <a:xfrm>
              <a:off x="381000" y="1600200"/>
              <a:ext cx="861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dirty="0">
                  <a:solidFill>
                    <a:schemeClr val="bg1"/>
                  </a:solidFill>
                </a:rPr>
                <a:t>    Discovery 		           Innovation 	    	Advancement</a:t>
              </a:r>
            </a:p>
          </p:txBody>
        </p:sp>
        <p:pic>
          <p:nvPicPr>
            <p:cNvPr id="5132" name="Picture 12" descr="Chain GIF_BLUE.gif"/>
            <p:cNvPicPr>
              <a:picLocks noChangeAspect="1"/>
            </p:cNvPicPr>
            <p:nvPr/>
          </p:nvPicPr>
          <p:blipFill>
            <a:blip r:embed="rId9">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438400" y="1600200"/>
              <a:ext cx="709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3" descr="Chain GIF_BLUE.gif"/>
            <p:cNvPicPr>
              <a:picLocks noChangeAspect="1"/>
            </p:cNvPicPr>
            <p:nvPr/>
          </p:nvPicPr>
          <p:blipFill>
            <a:blip r:embed="rId9">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5562600" y="1600200"/>
              <a:ext cx="709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(continued)</a:t>
            </a:r>
            <a:endParaRPr lang="en-US" dirty="0"/>
          </a:p>
        </p:txBody>
      </p:sp>
      <p:sp>
        <p:nvSpPr>
          <p:cNvPr id="3" name="Content Placeholder 2"/>
          <p:cNvSpPr>
            <a:spLocks noGrp="1"/>
          </p:cNvSpPr>
          <p:nvPr>
            <p:ph idx="1"/>
          </p:nvPr>
        </p:nvSpPr>
        <p:spPr/>
        <p:txBody>
          <a:bodyPr/>
          <a:lstStyle/>
          <a:p>
            <a:pPr lvl="0"/>
            <a:r>
              <a:rPr lang="en-US" dirty="0"/>
              <a:t>If the study involves pregnant </a:t>
            </a:r>
            <a:r>
              <a:rPr lang="en-US" dirty="0" smtClean="0"/>
              <a:t>women, </a:t>
            </a:r>
            <a:r>
              <a:rPr lang="en-US" dirty="0"/>
              <a:t>get facility Director certification for inclusion </a:t>
            </a:r>
            <a:r>
              <a:rPr lang="en-US" dirty="0" smtClean="0"/>
              <a:t>(</a:t>
            </a:r>
            <a:r>
              <a:rPr lang="en-US" dirty="0"/>
              <a:t>it can also be local policy that </a:t>
            </a:r>
            <a:r>
              <a:rPr lang="en-US" dirty="0" smtClean="0"/>
              <a:t>pregnant women will </a:t>
            </a:r>
            <a:r>
              <a:rPr lang="en-US" dirty="0"/>
              <a:t>not be included in NCI studies</a:t>
            </a:r>
            <a:r>
              <a:rPr lang="en-US" dirty="0" smtClean="0"/>
              <a:t>).</a:t>
            </a:r>
          </a:p>
          <a:p>
            <a:pPr lvl="0"/>
            <a:r>
              <a:rPr lang="en-US" dirty="0" smtClean="0"/>
              <a:t>Children cannot be participants as VA does not have a MOU with the pediatric NCI CIRB panel</a:t>
            </a:r>
            <a:endParaRPr lang="en-US" dirty="0"/>
          </a:p>
          <a:p>
            <a:pPr lvl="0"/>
            <a:r>
              <a:rPr lang="en-US" dirty="0" smtClean="0"/>
              <a:t>Determine </a:t>
            </a:r>
            <a:r>
              <a:rPr lang="en-US" dirty="0"/>
              <a:t>if non-Veterans should be enrolled in a NCI study at their facility.</a:t>
            </a:r>
          </a:p>
          <a:p>
            <a:endParaRPr lang="en-US" dirty="0"/>
          </a:p>
        </p:txBody>
      </p:sp>
      <p:sp>
        <p:nvSpPr>
          <p:cNvPr id="4" name="Slide Number Placeholder 3"/>
          <p:cNvSpPr>
            <a:spLocks noGrp="1"/>
          </p:cNvSpPr>
          <p:nvPr>
            <p:ph type="sldNum" sz="quarter" idx="12"/>
          </p:nvPr>
        </p:nvSpPr>
        <p:spPr/>
        <p:txBody>
          <a:bodyPr/>
          <a:lstStyle/>
          <a:p>
            <a:pPr>
              <a:defRPr/>
            </a:pPr>
            <a:fld id="{69EA7DAC-4B92-4B8A-A1F7-ED60CE612542}" type="slidenum">
              <a:rPr lang="en-US" smtClean="0"/>
              <a:pPr>
                <a:defRPr/>
              </a:pPr>
              <a:t>10</a:t>
            </a:fld>
            <a:endParaRPr lang="en-US" dirty="0"/>
          </a:p>
        </p:txBody>
      </p:sp>
    </p:spTree>
    <p:extLst>
      <p:ext uri="{BB962C8B-B14F-4D97-AF65-F5344CB8AC3E}">
        <p14:creationId xmlns:p14="http://schemas.microsoft.com/office/powerpoint/2010/main" val="502626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(continued)</a:t>
            </a:r>
            <a:endParaRPr lang="en-US" dirty="0"/>
          </a:p>
        </p:txBody>
      </p:sp>
      <p:sp>
        <p:nvSpPr>
          <p:cNvPr id="3" name="Content Placeholder 2"/>
          <p:cNvSpPr>
            <a:spLocks noGrp="1"/>
          </p:cNvSpPr>
          <p:nvPr>
            <p:ph idx="1"/>
          </p:nvPr>
        </p:nvSpPr>
        <p:spPr/>
        <p:txBody>
          <a:bodyPr/>
          <a:lstStyle/>
          <a:p>
            <a:r>
              <a:rPr lang="en-US" dirty="0" smtClean="0"/>
              <a:t>Oversee the conduct of the research and monitor protocol compliance</a:t>
            </a:r>
          </a:p>
          <a:p>
            <a:r>
              <a:rPr lang="en-US" dirty="0" smtClean="0"/>
              <a:t>Provide a mechanism to receive and address concerns from local study participants</a:t>
            </a:r>
          </a:p>
          <a:p>
            <a:r>
              <a:rPr lang="en-US" dirty="0" smtClean="0"/>
              <a:t>Investigate, manage, and provide notification to the NCI CIRB of any study-specific incidents, experience, or outcome that may rise to the level of an unanticipated problem and/or serious or continuing noncompliance</a:t>
            </a:r>
            <a:endParaRPr lang="en-US" dirty="0"/>
          </a:p>
        </p:txBody>
      </p:sp>
      <p:sp>
        <p:nvSpPr>
          <p:cNvPr id="4" name="Slide Number Placeholder 3"/>
          <p:cNvSpPr>
            <a:spLocks noGrp="1"/>
          </p:cNvSpPr>
          <p:nvPr>
            <p:ph type="sldNum" sz="quarter" idx="12"/>
          </p:nvPr>
        </p:nvSpPr>
        <p:spPr/>
        <p:txBody>
          <a:bodyPr/>
          <a:lstStyle/>
          <a:p>
            <a:pPr>
              <a:defRPr/>
            </a:pPr>
            <a:fld id="{69EA7DAC-4B92-4B8A-A1F7-ED60CE612542}" type="slidenum">
              <a:rPr lang="en-US" smtClean="0"/>
              <a:pPr>
                <a:defRPr/>
              </a:pPr>
              <a:t>11</a:t>
            </a:fld>
            <a:endParaRPr lang="en-US" dirty="0"/>
          </a:p>
        </p:txBody>
      </p:sp>
    </p:spTree>
    <p:extLst>
      <p:ext uri="{BB962C8B-B14F-4D97-AF65-F5344CB8AC3E}">
        <p14:creationId xmlns:p14="http://schemas.microsoft.com/office/powerpoint/2010/main" val="3153742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(continued)</a:t>
            </a:r>
            <a:endParaRPr lang="en-US" dirty="0"/>
          </a:p>
        </p:txBody>
      </p:sp>
      <p:sp>
        <p:nvSpPr>
          <p:cNvPr id="3" name="Content Placeholder 2"/>
          <p:cNvSpPr>
            <a:spLocks noGrp="1"/>
          </p:cNvSpPr>
          <p:nvPr>
            <p:ph idx="1"/>
          </p:nvPr>
        </p:nvSpPr>
        <p:spPr/>
        <p:txBody>
          <a:bodyPr/>
          <a:lstStyle/>
          <a:p>
            <a:pPr lvl="0"/>
            <a:r>
              <a:rPr lang="en-US" dirty="0"/>
              <a:t>Provide updates in a timely manner to the NCI CIRB whenever a Signatory Institution Principal Investigator is replaced. The CIRB requires submission and approval of the Annual Principal Investigator Worksheet About Local Context prior to finalizing the replacement Principal Investigator.</a:t>
            </a:r>
          </a:p>
          <a:p>
            <a:pPr lvl="0"/>
            <a:r>
              <a:rPr lang="en-US" dirty="0"/>
              <a:t>Notify the NCI CIRB when a regulatory deficiency has been cited on an audit that occurred during the time that the NCI CIRB was responsible for study review.</a:t>
            </a:r>
          </a:p>
          <a:p>
            <a:endParaRPr lang="en-US" dirty="0"/>
          </a:p>
        </p:txBody>
      </p:sp>
      <p:sp>
        <p:nvSpPr>
          <p:cNvPr id="4" name="Slide Number Placeholder 3"/>
          <p:cNvSpPr>
            <a:spLocks noGrp="1"/>
          </p:cNvSpPr>
          <p:nvPr>
            <p:ph type="sldNum" sz="quarter" idx="12"/>
          </p:nvPr>
        </p:nvSpPr>
        <p:spPr/>
        <p:txBody>
          <a:bodyPr/>
          <a:lstStyle/>
          <a:p>
            <a:pPr>
              <a:defRPr/>
            </a:pPr>
            <a:fld id="{69EA7DAC-4B92-4B8A-A1F7-ED60CE612542}" type="slidenum">
              <a:rPr lang="en-US" smtClean="0"/>
              <a:pPr>
                <a:defRPr/>
              </a:pPr>
              <a:t>12</a:t>
            </a:fld>
            <a:endParaRPr lang="en-US" dirty="0"/>
          </a:p>
        </p:txBody>
      </p:sp>
    </p:spTree>
    <p:extLst>
      <p:ext uri="{BB962C8B-B14F-4D97-AF65-F5344CB8AC3E}">
        <p14:creationId xmlns:p14="http://schemas.microsoft.com/office/powerpoint/2010/main" val="2991723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RCO audits</a:t>
            </a:r>
            <a:endParaRPr lang="en-US" dirty="0"/>
          </a:p>
        </p:txBody>
      </p:sp>
      <p:sp>
        <p:nvSpPr>
          <p:cNvPr id="3" name="Content Placeholder 2"/>
          <p:cNvSpPr>
            <a:spLocks noGrp="1"/>
          </p:cNvSpPr>
          <p:nvPr>
            <p:ph idx="1"/>
          </p:nvPr>
        </p:nvSpPr>
        <p:spPr/>
        <p:txBody>
          <a:bodyPr/>
          <a:lstStyle/>
          <a:p>
            <a:pPr lvl="0"/>
            <a:r>
              <a:rPr lang="en-US" dirty="0"/>
              <a:t>Submit audit reports to the R&amp;D Committee. </a:t>
            </a:r>
            <a:endParaRPr lang="en-US" dirty="0" smtClean="0"/>
          </a:p>
          <a:p>
            <a:pPr lvl="0"/>
            <a:r>
              <a:rPr lang="en-US" dirty="0" smtClean="0"/>
              <a:t>Note</a:t>
            </a:r>
            <a:r>
              <a:rPr lang="en-US" dirty="0"/>
              <a:t>: According to the Authorizing Agreement, the NCI Central IRB does not oversee the conduct of the study. Therefore, the audit reports do not need to be sent to the NCI Central IRB. Only an apparent unanticipated problem and/or apparent serious or continuing noncompliance should be submitted to NCI by the PI.</a:t>
            </a:r>
          </a:p>
          <a:p>
            <a:endParaRPr lang="en-US" dirty="0"/>
          </a:p>
        </p:txBody>
      </p:sp>
      <p:sp>
        <p:nvSpPr>
          <p:cNvPr id="4" name="Slide Number Placeholder 3"/>
          <p:cNvSpPr>
            <a:spLocks noGrp="1"/>
          </p:cNvSpPr>
          <p:nvPr>
            <p:ph type="sldNum" sz="quarter" idx="12"/>
          </p:nvPr>
        </p:nvSpPr>
        <p:spPr/>
        <p:txBody>
          <a:bodyPr/>
          <a:lstStyle/>
          <a:p>
            <a:pPr>
              <a:defRPr/>
            </a:pPr>
            <a:fld id="{69EA7DAC-4B92-4B8A-A1F7-ED60CE612542}" type="slidenum">
              <a:rPr lang="en-US" smtClean="0"/>
              <a:pPr>
                <a:defRPr/>
              </a:pPr>
              <a:t>13</a:t>
            </a:fld>
            <a:endParaRPr lang="en-US" dirty="0"/>
          </a:p>
        </p:txBody>
      </p:sp>
    </p:spTree>
    <p:extLst>
      <p:ext uri="{BB962C8B-B14F-4D97-AF65-F5344CB8AC3E}">
        <p14:creationId xmlns:p14="http://schemas.microsoft.com/office/powerpoint/2010/main" val="2310706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Investigator responsibilities</a:t>
            </a:r>
            <a:endParaRPr lang="en-US" dirty="0"/>
          </a:p>
        </p:txBody>
      </p:sp>
      <p:sp>
        <p:nvSpPr>
          <p:cNvPr id="3" name="Content Placeholder 2"/>
          <p:cNvSpPr>
            <a:spLocks noGrp="1"/>
          </p:cNvSpPr>
          <p:nvPr>
            <p:ph idx="1"/>
          </p:nvPr>
        </p:nvSpPr>
        <p:spPr>
          <a:xfrm>
            <a:off x="228600" y="1828800"/>
            <a:ext cx="8534400" cy="4602163"/>
          </a:xfrm>
        </p:spPr>
        <p:txBody>
          <a:bodyPr/>
          <a:lstStyle/>
          <a:p>
            <a:r>
              <a:rPr lang="en-US" dirty="0" smtClean="0"/>
              <a:t>Develop a recruitment plan (note: this may be offering a clinical trial treatment protocol during the course of a clinical visit</a:t>
            </a:r>
            <a:r>
              <a:rPr lang="en-US" smtClean="0"/>
              <a:t>) </a:t>
            </a:r>
          </a:p>
          <a:p>
            <a:r>
              <a:rPr lang="en-US" smtClean="0"/>
              <a:t>Maintain </a:t>
            </a:r>
            <a:r>
              <a:rPr lang="en-US" dirty="0" smtClean="0"/>
              <a:t>a regulatory file, protocol compliance</a:t>
            </a:r>
          </a:p>
          <a:p>
            <a:r>
              <a:rPr lang="en-US" dirty="0" smtClean="0"/>
              <a:t>Write progress notes as appropriate (note limitations if under a certificate of confidentiality)</a:t>
            </a:r>
          </a:p>
          <a:p>
            <a:r>
              <a:rPr lang="en-US" dirty="0" smtClean="0"/>
              <a:t>Report unanticipated problems, serious adverse events, serious or continuing noncompliance, termination or suspension of research, privacy or information security incidents per local policy</a:t>
            </a:r>
            <a:endParaRPr lang="en-US" dirty="0"/>
          </a:p>
        </p:txBody>
      </p:sp>
      <p:sp>
        <p:nvSpPr>
          <p:cNvPr id="4" name="Slide Number Placeholder 3"/>
          <p:cNvSpPr>
            <a:spLocks noGrp="1"/>
          </p:cNvSpPr>
          <p:nvPr>
            <p:ph type="sldNum" sz="quarter" idx="12"/>
          </p:nvPr>
        </p:nvSpPr>
        <p:spPr/>
        <p:txBody>
          <a:bodyPr/>
          <a:lstStyle/>
          <a:p>
            <a:pPr>
              <a:defRPr/>
            </a:pPr>
            <a:fld id="{69EA7DAC-4B92-4B8A-A1F7-ED60CE612542}" type="slidenum">
              <a:rPr lang="en-US" smtClean="0"/>
              <a:pPr>
                <a:defRPr/>
              </a:pPr>
              <a:t>14</a:t>
            </a:fld>
            <a:endParaRPr lang="en-US" dirty="0"/>
          </a:p>
        </p:txBody>
      </p:sp>
    </p:spTree>
    <p:extLst>
      <p:ext uri="{BB962C8B-B14F-4D97-AF65-F5344CB8AC3E}">
        <p14:creationId xmlns:p14="http://schemas.microsoft.com/office/powerpoint/2010/main" val="2375286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Questions or concerns?</a:t>
            </a:r>
            <a:endParaRPr lang="en-US" dirty="0"/>
          </a:p>
        </p:txBody>
      </p:sp>
      <p:sp>
        <p:nvSpPr>
          <p:cNvPr id="4" name="Slide Number Placeholder 3"/>
          <p:cNvSpPr>
            <a:spLocks noGrp="1"/>
          </p:cNvSpPr>
          <p:nvPr>
            <p:ph type="sldNum" sz="quarter" idx="12"/>
          </p:nvPr>
        </p:nvSpPr>
        <p:spPr/>
        <p:txBody>
          <a:bodyPr/>
          <a:lstStyle/>
          <a:p>
            <a:pPr>
              <a:defRPr/>
            </a:pPr>
            <a:fld id="{69EA7DAC-4B92-4B8A-A1F7-ED60CE612542}" type="slidenum">
              <a:rPr lang="en-US" smtClean="0"/>
              <a:pPr>
                <a:defRPr/>
              </a:pPr>
              <a:t>15</a:t>
            </a:fld>
            <a:endParaRPr lang="en-US" dirty="0"/>
          </a:p>
        </p:txBody>
      </p:sp>
    </p:spTree>
    <p:extLst>
      <p:ext uri="{BB962C8B-B14F-4D97-AF65-F5344CB8AC3E}">
        <p14:creationId xmlns:p14="http://schemas.microsoft.com/office/powerpoint/2010/main" val="200697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381000"/>
            <a:ext cx="7620000" cy="1066800"/>
          </a:xfrm>
        </p:spPr>
        <p:txBody>
          <a:bodyPr/>
          <a:lstStyle/>
          <a:p>
            <a:pPr eaLnBrk="1" hangingPunct="1"/>
            <a:r>
              <a:rPr lang="en-US" sz="4000" dirty="0" smtClean="0"/>
              <a:t>Steps for VAs to participate</a:t>
            </a:r>
          </a:p>
        </p:txBody>
      </p:sp>
      <p:sp>
        <p:nvSpPr>
          <p:cNvPr id="6147" name="Rectangle 6"/>
          <p:cNvSpPr>
            <a:spLocks noGrp="1" noChangeArrowheads="1"/>
          </p:cNvSpPr>
          <p:nvPr>
            <p:ph type="body" idx="1"/>
          </p:nvPr>
        </p:nvSpPr>
        <p:spPr>
          <a:xfrm>
            <a:off x="762000" y="1828800"/>
            <a:ext cx="7162800" cy="3886200"/>
          </a:xfrm>
          <a:noFill/>
        </p:spPr>
        <p:txBody>
          <a:bodyPr/>
          <a:lstStyle/>
          <a:p>
            <a:pPr eaLnBrk="1" hangingPunct="1"/>
            <a:r>
              <a:rPr lang="en-US" b="0" dirty="0" smtClean="0"/>
              <a:t>Overview of requirements</a:t>
            </a:r>
          </a:p>
          <a:p>
            <a:pPr eaLnBrk="1" hangingPunct="1"/>
            <a:r>
              <a:rPr lang="en-US" b="0" dirty="0" smtClean="0"/>
              <a:t>NCI specific requirements</a:t>
            </a:r>
          </a:p>
          <a:p>
            <a:pPr eaLnBrk="1" hangingPunct="1"/>
            <a:r>
              <a:rPr lang="en-US" b="0" dirty="0" smtClean="0"/>
              <a:t>VA responsibilities</a:t>
            </a:r>
          </a:p>
          <a:p>
            <a:pPr eaLnBrk="1" hangingPunct="1"/>
            <a:endParaRPr lang="en-US" b="0" dirty="0"/>
          </a:p>
          <a:p>
            <a:pPr eaLnBrk="1" hangingPunct="1"/>
            <a:r>
              <a:rPr lang="en-US" b="0" i="1" dirty="0" smtClean="0"/>
              <a:t>NOTE</a:t>
            </a:r>
            <a:r>
              <a:rPr lang="en-US" b="0" dirty="0" smtClean="0"/>
              <a:t>: SharePoint site for materials:</a:t>
            </a:r>
          </a:p>
          <a:p>
            <a:pPr marL="0" indent="0">
              <a:buNone/>
            </a:pPr>
            <a:r>
              <a:rPr lang="en-US" b="0" dirty="0">
                <a:hlinkClick r:id="rId3"/>
              </a:rPr>
              <a:t>https://</a:t>
            </a:r>
            <a:r>
              <a:rPr lang="en-US" b="0" dirty="0" smtClean="0">
                <a:hlinkClick r:id="rId3"/>
              </a:rPr>
              <a:t>vaww.vha.vaco.portal.va.gov/sites/comm/admin/projects/ncicirb/default.aspx</a:t>
            </a:r>
            <a:r>
              <a:rPr lang="en-US" b="0" dirty="0" smtClean="0"/>
              <a:t> </a:t>
            </a:r>
          </a:p>
        </p:txBody>
      </p:sp>
      <p:pic>
        <p:nvPicPr>
          <p:cNvPr id="6148" name="Picture 2" descr="VA Health Care - Defining Excellence in the 21st Centur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6019800"/>
            <a:ext cx="196215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F9BDBC2-EB92-4BC5-AAF1-031700C5BA2F}" type="slidenum">
              <a:rPr lang="en-US" b="0" smtClean="0"/>
              <a:pPr eaLnBrk="1" hangingPunct="1"/>
              <a:t>2</a:t>
            </a:fld>
            <a:endParaRPr lang="en-US" b="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lstStyle/>
          <a:p>
            <a:r>
              <a:rPr lang="en-US" dirty="0" smtClean="0"/>
              <a:t>Develop local SOPs</a:t>
            </a:r>
          </a:p>
          <a:p>
            <a:r>
              <a:rPr lang="en-US" dirty="0" smtClean="0"/>
              <a:t>SOPs reviewed and approved by ORO (Priscilla Craig)</a:t>
            </a:r>
          </a:p>
          <a:p>
            <a:r>
              <a:rPr lang="en-US" dirty="0" smtClean="0"/>
              <a:t>Sign and submit Authorization Agreement (VA version to NCI) – note signatures include the NPC if it is used in managing funds for NCI studies</a:t>
            </a:r>
          </a:p>
          <a:p>
            <a:r>
              <a:rPr lang="en-US" dirty="0" smtClean="0"/>
              <a:t>Make change on FWA and VA Addendum to the FWA and submit to ORO (Priscilla Craig)</a:t>
            </a:r>
            <a:endParaRPr lang="en-US" dirty="0"/>
          </a:p>
        </p:txBody>
      </p:sp>
      <p:sp>
        <p:nvSpPr>
          <p:cNvPr id="4" name="Slide Number Placeholder 3"/>
          <p:cNvSpPr>
            <a:spLocks noGrp="1"/>
          </p:cNvSpPr>
          <p:nvPr>
            <p:ph type="sldNum" sz="quarter" idx="12"/>
          </p:nvPr>
        </p:nvSpPr>
        <p:spPr/>
        <p:txBody>
          <a:bodyPr/>
          <a:lstStyle/>
          <a:p>
            <a:pPr>
              <a:defRPr/>
            </a:pPr>
            <a:fld id="{69EA7DAC-4B92-4B8A-A1F7-ED60CE612542}" type="slidenum">
              <a:rPr lang="en-US" smtClean="0"/>
              <a:pPr>
                <a:defRPr/>
              </a:pPr>
              <a:t>3</a:t>
            </a:fld>
            <a:endParaRPr lang="en-US" dirty="0"/>
          </a:p>
        </p:txBody>
      </p:sp>
    </p:spTree>
    <p:extLst>
      <p:ext uri="{BB962C8B-B14F-4D97-AF65-F5344CB8AC3E}">
        <p14:creationId xmlns:p14="http://schemas.microsoft.com/office/powerpoint/2010/main" val="2795340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Affiliate IRB</a:t>
            </a:r>
            <a:endParaRPr lang="en-US" dirty="0"/>
          </a:p>
        </p:txBody>
      </p:sp>
      <p:sp>
        <p:nvSpPr>
          <p:cNvPr id="3" name="Content Placeholder 2"/>
          <p:cNvSpPr>
            <a:spLocks noGrp="1"/>
          </p:cNvSpPr>
          <p:nvPr>
            <p:ph idx="1"/>
          </p:nvPr>
        </p:nvSpPr>
        <p:spPr/>
        <p:txBody>
          <a:bodyPr/>
          <a:lstStyle/>
          <a:p>
            <a:r>
              <a:rPr lang="en-US" dirty="0" smtClean="0"/>
              <a:t>If you use an affiliate IRB, meet with IRB staff to assess if they utilize the CIRB and their current processes</a:t>
            </a:r>
          </a:p>
          <a:p>
            <a:r>
              <a:rPr lang="en-US" dirty="0" smtClean="0"/>
              <a:t>VA can likely build upon the current processes with the affiliate and CIRB</a:t>
            </a:r>
            <a:endParaRPr lang="en-US" dirty="0"/>
          </a:p>
        </p:txBody>
      </p:sp>
      <p:sp>
        <p:nvSpPr>
          <p:cNvPr id="4" name="Slide Number Placeholder 3"/>
          <p:cNvSpPr>
            <a:spLocks noGrp="1"/>
          </p:cNvSpPr>
          <p:nvPr>
            <p:ph type="sldNum" sz="quarter" idx="12"/>
          </p:nvPr>
        </p:nvSpPr>
        <p:spPr/>
        <p:txBody>
          <a:bodyPr/>
          <a:lstStyle/>
          <a:p>
            <a:pPr>
              <a:defRPr/>
            </a:pPr>
            <a:fld id="{69EA7DAC-4B92-4B8A-A1F7-ED60CE612542}" type="slidenum">
              <a:rPr lang="en-US" smtClean="0"/>
              <a:pPr>
                <a:defRPr/>
              </a:pPr>
              <a:t>4</a:t>
            </a:fld>
            <a:endParaRPr lang="en-US" dirty="0"/>
          </a:p>
        </p:txBody>
      </p:sp>
    </p:spTree>
    <p:extLst>
      <p:ext uri="{BB962C8B-B14F-4D97-AF65-F5344CB8AC3E}">
        <p14:creationId xmlns:p14="http://schemas.microsoft.com/office/powerpoint/2010/main" val="348366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NCI requirements</a:t>
            </a:r>
            <a:endParaRPr lang="en-US" dirty="0"/>
          </a:p>
        </p:txBody>
      </p:sp>
      <p:sp>
        <p:nvSpPr>
          <p:cNvPr id="3" name="Content Placeholder 2"/>
          <p:cNvSpPr>
            <a:spLocks noGrp="1"/>
          </p:cNvSpPr>
          <p:nvPr>
            <p:ph idx="1"/>
          </p:nvPr>
        </p:nvSpPr>
        <p:spPr/>
        <p:txBody>
          <a:bodyPr/>
          <a:lstStyle/>
          <a:p>
            <a:pPr lvl="0"/>
            <a:r>
              <a:rPr lang="en-US" u="sng" dirty="0">
                <a:hlinkClick r:id="rId2"/>
              </a:rPr>
              <a:t>Complete NCI CIRB Institution Enrollment Form</a:t>
            </a:r>
            <a:endParaRPr lang="en-US" dirty="0"/>
          </a:p>
          <a:p>
            <a:pPr lvl="0"/>
            <a:r>
              <a:rPr lang="en-US" dirty="0"/>
              <a:t>Submit two signed originals of the </a:t>
            </a:r>
            <a:r>
              <a:rPr lang="en-US" dirty="0" smtClean="0"/>
              <a:t>Authorization </a:t>
            </a:r>
            <a:r>
              <a:rPr lang="en-US" dirty="0"/>
              <a:t>Agreement (VA version) </a:t>
            </a:r>
          </a:p>
          <a:p>
            <a:pPr lvl="0"/>
            <a:r>
              <a:rPr lang="en-US" dirty="0"/>
              <a:t>Receive one original of the fully-executed Authorization Agreement (</a:t>
            </a:r>
            <a:r>
              <a:rPr lang="en-US" i="1" dirty="0"/>
              <a:t>NOTE: Provide a copy to </a:t>
            </a:r>
            <a:r>
              <a:rPr lang="en-US" i="1" dirty="0" smtClean="0"/>
              <a:t>ORO – Priscilla Craig)</a:t>
            </a:r>
            <a:endParaRPr lang="en-US" dirty="0"/>
          </a:p>
          <a:p>
            <a:pPr lvl="0"/>
            <a:r>
              <a:rPr lang="en-US" dirty="0"/>
              <a:t>Complete and submit Annual Signatory Institution Worksheet about Local Context</a:t>
            </a:r>
          </a:p>
          <a:p>
            <a:endParaRPr lang="en-US" dirty="0"/>
          </a:p>
        </p:txBody>
      </p:sp>
      <p:sp>
        <p:nvSpPr>
          <p:cNvPr id="4" name="Slide Number Placeholder 3"/>
          <p:cNvSpPr>
            <a:spLocks noGrp="1"/>
          </p:cNvSpPr>
          <p:nvPr>
            <p:ph type="sldNum" sz="quarter" idx="12"/>
          </p:nvPr>
        </p:nvSpPr>
        <p:spPr/>
        <p:txBody>
          <a:bodyPr/>
          <a:lstStyle/>
          <a:p>
            <a:pPr>
              <a:defRPr/>
            </a:pPr>
            <a:fld id="{69EA7DAC-4B92-4B8A-A1F7-ED60CE612542}" type="slidenum">
              <a:rPr lang="en-US" smtClean="0"/>
              <a:pPr>
                <a:defRPr/>
              </a:pPr>
              <a:t>5</a:t>
            </a:fld>
            <a:endParaRPr lang="en-US" dirty="0"/>
          </a:p>
        </p:txBody>
      </p:sp>
    </p:spTree>
    <p:extLst>
      <p:ext uri="{BB962C8B-B14F-4D97-AF65-F5344CB8AC3E}">
        <p14:creationId xmlns:p14="http://schemas.microsoft.com/office/powerpoint/2010/main" val="93870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NCI (continued)</a:t>
            </a:r>
            <a:endParaRPr lang="en-US" dirty="0"/>
          </a:p>
        </p:txBody>
      </p:sp>
      <p:sp>
        <p:nvSpPr>
          <p:cNvPr id="3" name="Content Placeholder 2"/>
          <p:cNvSpPr>
            <a:spLocks noGrp="1"/>
          </p:cNvSpPr>
          <p:nvPr>
            <p:ph idx="1"/>
          </p:nvPr>
        </p:nvSpPr>
        <p:spPr/>
        <p:txBody>
          <a:bodyPr/>
          <a:lstStyle/>
          <a:p>
            <a:pPr lvl="0"/>
            <a:r>
              <a:rPr lang="en-US" dirty="0"/>
              <a:t>Receive approval letter from the CIRB confirming the Annual Signatory </a:t>
            </a:r>
            <a:r>
              <a:rPr lang="en-US" dirty="0" err="1"/>
              <a:t>InstitutionWorksheet</a:t>
            </a:r>
            <a:r>
              <a:rPr lang="en-US" dirty="0"/>
              <a:t> About Local Context has been approved</a:t>
            </a:r>
          </a:p>
          <a:p>
            <a:pPr lvl="0"/>
            <a:r>
              <a:rPr lang="en-US" dirty="0"/>
              <a:t>Complete the Annual Principal Investigator Worksheet About local Context for each Principal Investigator who will be opening a study with the </a:t>
            </a:r>
            <a:r>
              <a:rPr lang="en-US" dirty="0" smtClean="0"/>
              <a:t>CIRB</a:t>
            </a:r>
          </a:p>
          <a:p>
            <a:pPr lvl="0"/>
            <a:endParaRPr lang="en-US" dirty="0"/>
          </a:p>
          <a:p>
            <a:endParaRPr lang="en-US" dirty="0"/>
          </a:p>
        </p:txBody>
      </p:sp>
      <p:sp>
        <p:nvSpPr>
          <p:cNvPr id="4" name="Slide Number Placeholder 3"/>
          <p:cNvSpPr>
            <a:spLocks noGrp="1"/>
          </p:cNvSpPr>
          <p:nvPr>
            <p:ph type="sldNum" sz="quarter" idx="12"/>
          </p:nvPr>
        </p:nvSpPr>
        <p:spPr/>
        <p:txBody>
          <a:bodyPr/>
          <a:lstStyle/>
          <a:p>
            <a:pPr>
              <a:defRPr/>
            </a:pPr>
            <a:fld id="{69EA7DAC-4B92-4B8A-A1F7-ED60CE612542}" type="slidenum">
              <a:rPr lang="en-US" smtClean="0"/>
              <a:pPr>
                <a:defRPr/>
              </a:pPr>
              <a:t>6</a:t>
            </a:fld>
            <a:endParaRPr lang="en-US" dirty="0"/>
          </a:p>
        </p:txBody>
      </p:sp>
    </p:spTree>
    <p:extLst>
      <p:ext uri="{BB962C8B-B14F-4D97-AF65-F5344CB8AC3E}">
        <p14:creationId xmlns:p14="http://schemas.microsoft.com/office/powerpoint/2010/main" val="394182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NCI (continued)</a:t>
            </a:r>
            <a:endParaRPr lang="en-US" dirty="0"/>
          </a:p>
        </p:txBody>
      </p:sp>
      <p:sp>
        <p:nvSpPr>
          <p:cNvPr id="3" name="Content Placeholder 2"/>
          <p:cNvSpPr>
            <a:spLocks noGrp="1"/>
          </p:cNvSpPr>
          <p:nvPr>
            <p:ph idx="1"/>
          </p:nvPr>
        </p:nvSpPr>
        <p:spPr/>
        <p:txBody>
          <a:bodyPr/>
          <a:lstStyle/>
          <a:p>
            <a:r>
              <a:rPr lang="en-US" dirty="0" smtClean="0"/>
              <a:t>Institutions </a:t>
            </a:r>
            <a:r>
              <a:rPr lang="en-US" dirty="0"/>
              <a:t>must have a CTEP site code and the people who require access to IRB manager where worksheets are completed must also have a CTEP Person ID and IAM account. </a:t>
            </a:r>
            <a:endParaRPr lang="en-US" dirty="0" smtClean="0"/>
          </a:p>
          <a:p>
            <a:r>
              <a:rPr lang="en-US" dirty="0" smtClean="0"/>
              <a:t>The </a:t>
            </a:r>
            <a:r>
              <a:rPr lang="en-US" dirty="0"/>
              <a:t>link for obtaining the person ID  is: </a:t>
            </a:r>
            <a:r>
              <a:rPr lang="en-US" dirty="0">
                <a:hlinkClick r:id="rId2"/>
              </a:rPr>
              <a:t>http://</a:t>
            </a:r>
            <a:r>
              <a:rPr lang="en-US" dirty="0" smtClean="0">
                <a:hlinkClick r:id="rId2"/>
              </a:rPr>
              <a:t>ctep.cancer.gov/branches/pmb/associate_registration.htm</a:t>
            </a:r>
            <a:r>
              <a:rPr lang="en-US" dirty="0" smtClean="0"/>
              <a:t> . </a:t>
            </a:r>
            <a:endParaRPr lang="en-US" dirty="0"/>
          </a:p>
        </p:txBody>
      </p:sp>
      <p:sp>
        <p:nvSpPr>
          <p:cNvPr id="4" name="Slide Number Placeholder 3"/>
          <p:cNvSpPr>
            <a:spLocks noGrp="1"/>
          </p:cNvSpPr>
          <p:nvPr>
            <p:ph type="sldNum" sz="quarter" idx="12"/>
          </p:nvPr>
        </p:nvSpPr>
        <p:spPr/>
        <p:txBody>
          <a:bodyPr/>
          <a:lstStyle/>
          <a:p>
            <a:pPr>
              <a:defRPr/>
            </a:pPr>
            <a:fld id="{69EA7DAC-4B92-4B8A-A1F7-ED60CE612542}" type="slidenum">
              <a:rPr lang="en-US" smtClean="0"/>
              <a:pPr>
                <a:defRPr/>
              </a:pPr>
              <a:t>7</a:t>
            </a:fld>
            <a:endParaRPr lang="en-US" dirty="0"/>
          </a:p>
        </p:txBody>
      </p:sp>
    </p:spTree>
    <p:extLst>
      <p:ext uri="{BB962C8B-B14F-4D97-AF65-F5344CB8AC3E}">
        <p14:creationId xmlns:p14="http://schemas.microsoft.com/office/powerpoint/2010/main" val="1559198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NCI (continued)</a:t>
            </a:r>
            <a:endParaRPr lang="en-US" dirty="0"/>
          </a:p>
        </p:txBody>
      </p:sp>
      <p:sp>
        <p:nvSpPr>
          <p:cNvPr id="3" name="Content Placeholder 2"/>
          <p:cNvSpPr>
            <a:spLocks noGrp="1"/>
          </p:cNvSpPr>
          <p:nvPr>
            <p:ph idx="1"/>
          </p:nvPr>
        </p:nvSpPr>
        <p:spPr/>
        <p:txBody>
          <a:bodyPr/>
          <a:lstStyle/>
          <a:p>
            <a:pPr lvl="0"/>
            <a:r>
              <a:rPr lang="en-US" dirty="0"/>
              <a:t>Receive approval letter from the CIRB confirming each Annual Principal Investigator Worksheet(s) About Local Context has been approved (at least one Annual Principal Investigator Worksheet has to be approved to complete enrollment)</a:t>
            </a:r>
          </a:p>
          <a:p>
            <a:pPr lvl="0"/>
            <a:r>
              <a:rPr lang="en-US" dirty="0"/>
              <a:t>Receive approval letter from the CIRB confirming that the enrollment to the Independent Model is complete.</a:t>
            </a:r>
          </a:p>
          <a:p>
            <a:endParaRPr lang="en-US" dirty="0"/>
          </a:p>
        </p:txBody>
      </p:sp>
      <p:sp>
        <p:nvSpPr>
          <p:cNvPr id="4" name="Slide Number Placeholder 3"/>
          <p:cNvSpPr>
            <a:spLocks noGrp="1"/>
          </p:cNvSpPr>
          <p:nvPr>
            <p:ph type="sldNum" sz="quarter" idx="12"/>
          </p:nvPr>
        </p:nvSpPr>
        <p:spPr/>
        <p:txBody>
          <a:bodyPr/>
          <a:lstStyle/>
          <a:p>
            <a:pPr>
              <a:defRPr/>
            </a:pPr>
            <a:fld id="{69EA7DAC-4B92-4B8A-A1F7-ED60CE612542}" type="slidenum">
              <a:rPr lang="en-US" smtClean="0"/>
              <a:pPr>
                <a:defRPr/>
              </a:pPr>
              <a:t>8</a:t>
            </a:fld>
            <a:endParaRPr lang="en-US" dirty="0"/>
          </a:p>
        </p:txBody>
      </p:sp>
    </p:spTree>
    <p:extLst>
      <p:ext uri="{BB962C8B-B14F-4D97-AF65-F5344CB8AC3E}">
        <p14:creationId xmlns:p14="http://schemas.microsoft.com/office/powerpoint/2010/main" val="3543387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responsibilities</a:t>
            </a:r>
            <a:endParaRPr lang="en-US" dirty="0"/>
          </a:p>
        </p:txBody>
      </p:sp>
      <p:sp>
        <p:nvSpPr>
          <p:cNvPr id="3" name="Content Placeholder 2"/>
          <p:cNvSpPr>
            <a:spLocks noGrp="1"/>
          </p:cNvSpPr>
          <p:nvPr>
            <p:ph idx="1"/>
          </p:nvPr>
        </p:nvSpPr>
        <p:spPr>
          <a:xfrm>
            <a:off x="228600" y="2209800"/>
            <a:ext cx="8686800" cy="4221163"/>
          </a:xfrm>
        </p:spPr>
        <p:txBody>
          <a:bodyPr/>
          <a:lstStyle/>
          <a:p>
            <a:r>
              <a:rPr lang="en-US" dirty="0" smtClean="0"/>
              <a:t>Manage financial conflict of interest</a:t>
            </a:r>
          </a:p>
          <a:p>
            <a:r>
              <a:rPr lang="en-US" dirty="0" smtClean="0"/>
              <a:t>HIPAA authorizations and waivers of authorization (NCI does not act as a privacy board)</a:t>
            </a:r>
          </a:p>
          <a:p>
            <a:r>
              <a:rPr lang="en-US" dirty="0" smtClean="0"/>
              <a:t>ISO/PO review (note that they will not have input into IRB decisions)</a:t>
            </a:r>
          </a:p>
          <a:p>
            <a:r>
              <a:rPr lang="en-US" dirty="0" smtClean="0"/>
              <a:t>Local IRB if prisoners are enrolled</a:t>
            </a:r>
          </a:p>
          <a:p>
            <a:r>
              <a:rPr lang="en-US" dirty="0" smtClean="0"/>
              <a:t>If subjects lacking decisional capacity are to be enrolled, the local IRB review of enrollment conditions</a:t>
            </a:r>
            <a:endParaRPr lang="en-US" dirty="0"/>
          </a:p>
        </p:txBody>
      </p:sp>
      <p:sp>
        <p:nvSpPr>
          <p:cNvPr id="4" name="Slide Number Placeholder 3"/>
          <p:cNvSpPr>
            <a:spLocks noGrp="1"/>
          </p:cNvSpPr>
          <p:nvPr>
            <p:ph type="sldNum" sz="quarter" idx="12"/>
          </p:nvPr>
        </p:nvSpPr>
        <p:spPr/>
        <p:txBody>
          <a:bodyPr/>
          <a:lstStyle/>
          <a:p>
            <a:pPr>
              <a:defRPr/>
            </a:pPr>
            <a:fld id="{69EA7DAC-4B92-4B8A-A1F7-ED60CE612542}" type="slidenum">
              <a:rPr lang="en-US" smtClean="0"/>
              <a:pPr>
                <a:defRPr/>
              </a:pPr>
              <a:t>9</a:t>
            </a:fld>
            <a:endParaRPr lang="en-US" dirty="0"/>
          </a:p>
        </p:txBody>
      </p:sp>
    </p:spTree>
    <p:extLst>
      <p:ext uri="{BB962C8B-B14F-4D97-AF65-F5344CB8AC3E}">
        <p14:creationId xmlns:p14="http://schemas.microsoft.com/office/powerpoint/2010/main" val="359406821"/>
      </p:ext>
    </p:extLst>
  </p:cSld>
  <p:clrMapOvr>
    <a:masterClrMapping/>
  </p:clrMapOvr>
</p:sld>
</file>

<file path=ppt/theme/theme1.xml><?xml version="1.0" encoding="utf-8"?>
<a:theme xmlns:a="http://schemas.openxmlformats.org/drawingml/2006/main" name="NCI Central IRB Presentat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825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825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23149FA1ED2141B2147BD78D12D05C" ma:contentTypeVersion="0" ma:contentTypeDescription="Create a new document." ma:contentTypeScope="" ma:versionID="0722fdcde10de31b4c3fe92c62a6ddc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C8E2D4-61C8-4801-BE5B-150B915905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C01594B-AAF6-4453-B34C-0440398E5252}">
  <ds:schemaRefs>
    <ds:schemaRef ds:uri="http://schemas.microsoft.com/office/2006/documentManagement/types"/>
    <ds:schemaRef ds:uri="http://purl.org/dc/terms/"/>
    <ds:schemaRef ds:uri="http://schemas.openxmlformats.org/package/2006/metadata/core-properties"/>
    <ds:schemaRef ds:uri="http://www.w3.org/XML/1998/namespace"/>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711F9A0-902C-479D-B866-CA62D7DFB5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NCI Central IRB Presentation</Template>
  <TotalTime>272</TotalTime>
  <Words>766</Words>
  <Application>Microsoft Office PowerPoint</Application>
  <PresentationFormat>On-screen Show (4:3)</PresentationFormat>
  <Paragraphs>76</Paragraphs>
  <Slides>15</Slides>
  <Notes>2</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NCI Central IRB Presentation</vt:lpstr>
      <vt:lpstr>Custom Design</vt:lpstr>
      <vt:lpstr>PowerPoint Presentation</vt:lpstr>
      <vt:lpstr>Steps for VAs to participate</vt:lpstr>
      <vt:lpstr>Requirements</vt:lpstr>
      <vt:lpstr>Affiliate IRB</vt:lpstr>
      <vt:lpstr>NCI requirements</vt:lpstr>
      <vt:lpstr>NCI (continued)</vt:lpstr>
      <vt:lpstr>NCI (continued)</vt:lpstr>
      <vt:lpstr>NCI (continued)</vt:lpstr>
      <vt:lpstr>VA responsibilities</vt:lpstr>
      <vt:lpstr>VA (continued)</vt:lpstr>
      <vt:lpstr>VA (continued)</vt:lpstr>
      <vt:lpstr>VA (continued)</vt:lpstr>
      <vt:lpstr>RCO audits</vt:lpstr>
      <vt:lpstr>Investigator responsibilities</vt:lpstr>
      <vt:lpstr>Discussion</vt:lpstr>
    </vt:vector>
  </TitlesOfParts>
  <Company>Dept.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Marisue</dc:creator>
  <cp:lastModifiedBy>Department of Veterans Affairs</cp:lastModifiedBy>
  <cp:revision>8</cp:revision>
  <dcterms:created xsi:type="dcterms:W3CDTF">2016-05-26T15:16:21Z</dcterms:created>
  <dcterms:modified xsi:type="dcterms:W3CDTF">2018-04-09T18:34:24Z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0x010100DC23149FA1ED2141B2147BD78D12D05C</vt:lpwstr>
  </property>
</Properties>
</file>