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23"/>
  </p:notesMasterIdLst>
  <p:handoutMasterIdLst>
    <p:handoutMasterId r:id="rId24"/>
  </p:handoutMasterIdLst>
  <p:sldIdLst>
    <p:sldId id="351" r:id="rId6"/>
    <p:sldId id="352" r:id="rId7"/>
    <p:sldId id="367" r:id="rId8"/>
    <p:sldId id="360" r:id="rId9"/>
    <p:sldId id="369" r:id="rId10"/>
    <p:sldId id="368" r:id="rId11"/>
    <p:sldId id="384" r:id="rId12"/>
    <p:sldId id="378" r:id="rId13"/>
    <p:sldId id="380" r:id="rId14"/>
    <p:sldId id="385" r:id="rId15"/>
    <p:sldId id="364" r:id="rId16"/>
    <p:sldId id="386" r:id="rId17"/>
    <p:sldId id="365" r:id="rId18"/>
    <p:sldId id="388" r:id="rId19"/>
    <p:sldId id="390" r:id="rId20"/>
    <p:sldId id="362" r:id="rId21"/>
    <p:sldId id="383" r:id="rId22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BFBFB"/>
    <a:srgbClr val="E62626"/>
    <a:srgbClr val="927C61"/>
    <a:srgbClr val="E1E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87141" autoAdjust="0"/>
  </p:normalViewPr>
  <p:slideViewPr>
    <p:cSldViewPr snapToGrid="0">
      <p:cViewPr varScale="1">
        <p:scale>
          <a:sx n="111" d="100"/>
          <a:sy n="111" d="100"/>
        </p:scale>
        <p:origin x="54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3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ヒラギノ角ゴ Pro W3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325B1F-2A4E-4813-BF74-25C449E2EA48}" type="slidenum">
              <a:rPr lang="en-US" altLang="en-US">
                <a:solidFill>
                  <a:prstClr val="black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22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F2C7C-8DDF-4DC9-A80F-DE3BAAFB6D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3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9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28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3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4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/>
              <a:t>Revision #3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S1400FMedicalQuery@swog.org" TargetMode="External"/><Relationship Id="rId3" Type="http://schemas.openxmlformats.org/officeDocument/2006/relationships/hyperlink" Target="mailto:cmiwa@swog.org" TargetMode="External"/><Relationship Id="rId7" Type="http://schemas.openxmlformats.org/officeDocument/2006/relationships/hyperlink" Target="mailto:S1400MedicalQuery@swog.org" TargetMode="External"/><Relationship Id="rId2" Type="http://schemas.openxmlformats.org/officeDocument/2006/relationships/hyperlink" Target="mailto:S1400Question@crab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magoski@ctg.queensu.ca" TargetMode="External"/><Relationship Id="rId11" Type="http://schemas.openxmlformats.org/officeDocument/2006/relationships/hyperlink" Target="mailto:S1400KMedicalQuery@swog.org" TargetMode="External"/><Relationship Id="rId5" Type="http://schemas.openxmlformats.org/officeDocument/2006/relationships/hyperlink" Target="mailto:funding@swog.org" TargetMode="External"/><Relationship Id="rId10" Type="http://schemas.openxmlformats.org/officeDocument/2006/relationships/hyperlink" Target="mailto:S1400IMedicalQuery@swog.org" TargetMode="External"/><Relationship Id="rId4" Type="http://schemas.openxmlformats.org/officeDocument/2006/relationships/hyperlink" Target="mailto:mnorman@swog.org" TargetMode="External"/><Relationship Id="rId9" Type="http://schemas.openxmlformats.org/officeDocument/2006/relationships/hyperlink" Target="mailto:S1400GMedicalQuery@swog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 (BRC6) </a:t>
            </a:r>
            <a:b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Revisions #11-17</a:t>
            </a:r>
            <a:b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Training Slides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/>
          </a:bodyPr>
          <a:lstStyle/>
          <a:p>
            <a:pPr algn="ctr"/>
            <a:r>
              <a:rPr lang="en-US" sz="2800" b="1" kern="0" dirty="0">
                <a:solidFill>
                  <a:srgbClr val="000066"/>
                </a:solidFill>
                <a:latin typeface="+mn-lt"/>
              </a:rPr>
              <a:t>A Biomarker-Driven Master Protocol for Previously Treated Squamous Cell Lung Cancer. (LUNG-MAP)</a:t>
            </a:r>
          </a:p>
          <a:p>
            <a:pPr algn="r"/>
            <a:r>
              <a:rPr lang="en-US" sz="1800" b="1" kern="0" dirty="0">
                <a:solidFill>
                  <a:srgbClr val="000066"/>
                </a:solidFill>
              </a:rPr>
              <a:t>Version date May 2018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32745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161686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86578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272184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E96E-B06D-4BC8-A857-04D05445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14/17 (S1400A)</a:t>
            </a:r>
            <a:br>
              <a:rPr lang="en-US" dirty="0"/>
            </a:br>
            <a:r>
              <a:rPr lang="en-US" dirty="0"/>
              <a:t>Summary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28968-62E5-475E-B89D-5BCFB3832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87260"/>
            <a:ext cx="10546080" cy="4281834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Revisions 14 &amp; 17 are not applicable to CCTG sites.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Revision 14 – US Version Date: 11/21/17	US Release Date: 2/5/18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Revision 17 – US Version Date : 2/21/18	US Release Date: 5/1/18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CD2E4-4EDB-4E7D-94A4-6B09D5BF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BD9BCAC-5F71-46E9-B5AD-49F831BBB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61793"/>
              </p:ext>
            </p:extLst>
          </p:nvPr>
        </p:nvGraphicFramePr>
        <p:xfrm>
          <a:off x="609597" y="2442937"/>
          <a:ext cx="10546081" cy="12852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370493">
                  <a:extLst>
                    <a:ext uri="{9D8B030D-6E8A-4147-A177-3AD203B41FA5}">
                      <a16:colId xmlns:a16="http://schemas.microsoft.com/office/drawing/2014/main" val="1952487954"/>
                    </a:ext>
                  </a:extLst>
                </a:gridCol>
                <a:gridCol w="9175588">
                  <a:extLst>
                    <a:ext uri="{9D8B030D-6E8A-4147-A177-3AD203B41FA5}">
                      <a16:colId xmlns:a16="http://schemas.microsoft.com/office/drawing/2014/main" val="475967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181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 – Calendar Arm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TSH/Free T3/T4 laboratory footnote has been modified to clarify that the laboratory tests,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if clinically indicated</a:t>
                      </a:r>
                      <a:r>
                        <a:rPr lang="en-US" dirty="0"/>
                        <a:t>, should be repeated every 4 weeks during treatment, then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every 8 weeks </a:t>
                      </a:r>
                      <a:r>
                        <a:rPr lang="en-US" dirty="0"/>
                        <a:t>prior to progression, or more often as clinically indicated.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59694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D2283CA-1D5C-406F-AA0A-405E3C926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91607"/>
              </p:ext>
            </p:extLst>
          </p:nvPr>
        </p:nvGraphicFramePr>
        <p:xfrm>
          <a:off x="609598" y="4269380"/>
          <a:ext cx="10546081" cy="19304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04072">
                  <a:extLst>
                    <a:ext uri="{9D8B030D-6E8A-4147-A177-3AD203B41FA5}">
                      <a16:colId xmlns:a16="http://schemas.microsoft.com/office/drawing/2014/main" val="3694526370"/>
                    </a:ext>
                  </a:extLst>
                </a:gridCol>
                <a:gridCol w="9142009">
                  <a:extLst>
                    <a:ext uri="{9D8B030D-6E8A-4147-A177-3AD203B41FA5}">
                      <a16:colId xmlns:a16="http://schemas.microsoft.com/office/drawing/2014/main" val="3384480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087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 – Calendar Arm 1 &amp;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TSH/Free T3/T4 laboratory footnote has been modified to clarify that the laboratory tests,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if clinically indicated</a:t>
                      </a:r>
                      <a:r>
                        <a:rPr lang="en-US" dirty="0"/>
                        <a:t>, should be repeated every 4 weeks during treatment, then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every 8 weeks </a:t>
                      </a:r>
                      <a:r>
                        <a:rPr lang="en-US" dirty="0"/>
                        <a:t>prior to progression, or more often as clinically indicated.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76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Justification: To reduce burden on patient if they are asymptomatic or off treatment.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90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973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/>
              <a:t>S1400GEN</a:t>
            </a:r>
            <a:r>
              <a:rPr lang="en-US" dirty="0"/>
              <a:t> Study Objectives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0437"/>
            <a:ext cx="10546080" cy="463270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>
                <a:ea typeface="Arial" charset="0"/>
                <a:cs typeface="Arial" charset="0"/>
              </a:rPr>
              <a:t>Evaluate patient attitudes and preferences about return of somatic mutation findings suggestive of germline mutations in the S1400 master protocol trial.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</a:t>
            </a:r>
            <a:r>
              <a:rPr lang="en-US" sz="2400" dirty="0">
                <a:solidFill>
                  <a:srgbClr val="000066"/>
                </a:solidFill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ea typeface="Arial" charset="0"/>
                <a:cs typeface="Arial" charset="0"/>
              </a:rPr>
              <a:t>E</a:t>
            </a:r>
            <a:r>
              <a:rPr lang="x-none" sz="2400" dirty="0">
                <a:ea typeface="Arial" charset="0"/>
                <a:cs typeface="Arial" charset="0"/>
              </a:rPr>
              <a:t>valuate S1400 study physician attitudes and preferences about return of somatic mutation findings suggestive of a germline mutation</a:t>
            </a:r>
            <a:r>
              <a:rPr lang="en-US" sz="2400" dirty="0">
                <a:ea typeface="Arial" charset="0"/>
                <a:cs typeface="Arial" charset="0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ea typeface="Arial" charset="0"/>
                <a:cs typeface="Arial" charset="0"/>
              </a:rPr>
              <a:t>E</a:t>
            </a:r>
            <a:r>
              <a:rPr lang="x-none" sz="2400" dirty="0">
                <a:ea typeface="Arial" charset="0"/>
                <a:cs typeface="Arial" charset="0"/>
              </a:rPr>
              <a:t>valuate S1400 patients’ and study physicians’ knowledge of cancer genomics.</a:t>
            </a:r>
            <a:endParaRPr lang="en-US" sz="2400" dirty="0">
              <a:ea typeface="Arial" charset="0"/>
              <a:cs typeface="Arial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ea typeface="Arial" charset="0"/>
                <a:cs typeface="Arial" charset="0"/>
              </a:rPr>
              <a:t>E</a:t>
            </a:r>
            <a:r>
              <a:rPr lang="x-none" sz="2400" dirty="0">
                <a:ea typeface="Arial" charset="0"/>
                <a:cs typeface="Arial" charset="0"/>
              </a:rPr>
              <a:t>valuate S1400 patients’ and study physicians’ knowledge of the design of the S1400 master protocol trial.</a:t>
            </a:r>
            <a:endParaRPr lang="en-US" sz="2400" dirty="0">
              <a:ea typeface="Arial" charset="0"/>
              <a:cs typeface="Arial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x-none" sz="2400" dirty="0">
                <a:ea typeface="Arial" charset="0"/>
                <a:cs typeface="Arial" charset="0"/>
              </a:rPr>
              <a:t>To explore whether physician and patient knowledge of cancer genomics</a:t>
            </a:r>
            <a:r>
              <a:rPr lang="en-US" sz="2400" dirty="0">
                <a:ea typeface="Arial" charset="0"/>
                <a:cs typeface="Arial" charset="0"/>
              </a:rPr>
              <a:t>, </a:t>
            </a:r>
            <a:r>
              <a:rPr lang="x-none" sz="2400" dirty="0">
                <a:ea typeface="Arial" charset="0"/>
                <a:cs typeface="Arial" charset="0"/>
              </a:rPr>
              <a:t>attitudes</a:t>
            </a:r>
            <a:r>
              <a:rPr lang="en-US" sz="2400" dirty="0">
                <a:ea typeface="Arial" charset="0"/>
                <a:cs typeface="Arial" charset="0"/>
              </a:rPr>
              <a:t>,</a:t>
            </a:r>
            <a:r>
              <a:rPr lang="x-none" sz="2400" dirty="0">
                <a:ea typeface="Arial" charset="0"/>
                <a:cs typeface="Arial" charset="0"/>
              </a:rPr>
              <a:t> and preferences about return of genomic profiling findings are correlated.</a:t>
            </a:r>
            <a:endParaRPr lang="en-US" sz="2400" dirty="0">
              <a:ea typeface="Arial" charset="0"/>
              <a:cs typeface="Arial" charset="0"/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Not applicable to CCTG sites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70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/>
              <a:t>S1400G</a:t>
            </a:r>
            <a:r>
              <a:rPr lang="en-US" b="1" dirty="0"/>
              <a:t> </a:t>
            </a:r>
            <a:r>
              <a:rPr lang="en-US" dirty="0"/>
              <a:t>Study Objectives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/>
              <a:t>To evaluate overall response rate (ORR) with </a:t>
            </a:r>
            <a:r>
              <a:rPr lang="en-US" sz="2400" dirty="0" err="1"/>
              <a:t>talazoparib</a:t>
            </a:r>
            <a:r>
              <a:rPr lang="en-US" sz="2400" dirty="0"/>
              <a:t> in Homologous Recombination Repair Deficiency (HRRD) MDVN-positive patients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</a:t>
            </a:r>
            <a:r>
              <a:rPr lang="en-US" sz="2400" dirty="0">
                <a:solidFill>
                  <a:srgbClr val="000066"/>
                </a:solidFill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investigator-assessed progression-free survival (IA-PFS) and overall survival (OS) associated with therapy in HRRD MDVN-positive patients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ORR, IA-PFS, and OS in HRRD FMI-positive patients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ORR in HRRD MDVN-negative/HRRD FMI-positive patients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frequency and severity of toxicities associated with </a:t>
            </a:r>
            <a:r>
              <a:rPr lang="en-US" sz="2400" dirty="0" err="1"/>
              <a:t>talazoparib</a:t>
            </a:r>
            <a:r>
              <a:rPr lang="en-US" sz="2400" dirty="0"/>
              <a:t> in HRRD FMI-positive patients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13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/>
              <a:t>S1400K</a:t>
            </a:r>
            <a:r>
              <a:rPr lang="en-US" dirty="0"/>
              <a:t> Study Objectives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/>
              <a:t>To evaluate the ORR (confirmed and unconfirmed, complete and partial) with ABBV-399 (Process II) in patients with c-Met-positive lung squamous cell carcinoma. 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</a:t>
            </a:r>
            <a:r>
              <a:rPr lang="en-US" sz="2400" dirty="0">
                <a:solidFill>
                  <a:srgbClr val="000066"/>
                </a:solidFill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investigator-assessed PFS and OS with ABBV-399 in immunotherapy-exposed and relapsed patients with c-Met positive squamous cell tumors.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the ORR  with ABBV-399 in immunotherapy-exposed and relapsed patients with c-Met positive squamous cell tumors.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IA-PFS, and OS in all patients with c-Met positive lung squamous cell carcinoma 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the duration of response (</a:t>
            </a:r>
            <a:r>
              <a:rPr lang="en-US" sz="2400" dirty="0" err="1"/>
              <a:t>DoR</a:t>
            </a:r>
            <a:r>
              <a:rPr lang="en-US" sz="2400" dirty="0"/>
              <a:t>) with ABBV-399.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the frequency and severity of toxicities associated with ABBV-399.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62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S1400F</a:t>
            </a:r>
            <a:r>
              <a:rPr lang="en-US" b="1" dirty="0"/>
              <a:t> </a:t>
            </a:r>
            <a:r>
              <a:rPr lang="en-US" dirty="0"/>
              <a:t>Study Objectives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23869"/>
            <a:ext cx="10546080" cy="414522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/>
              <a:t>To evaluate response rate among patients treated with MEDI4736 (</a:t>
            </a:r>
            <a:r>
              <a:rPr lang="en-US" sz="2400" dirty="0" err="1"/>
              <a:t>durvalumab</a:t>
            </a:r>
            <a:r>
              <a:rPr lang="en-US" sz="2400" dirty="0"/>
              <a:t>) plus </a:t>
            </a:r>
            <a:r>
              <a:rPr lang="en-US" sz="2400" dirty="0" err="1"/>
              <a:t>tremelimumab</a:t>
            </a:r>
            <a:endParaRPr lang="en-US" sz="2400" dirty="0"/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Objectives:</a:t>
            </a:r>
            <a:r>
              <a:rPr lang="en-US" sz="2400" dirty="0">
                <a:solidFill>
                  <a:srgbClr val="000066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duration of response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OS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IA-PFS (both RECIST and </a:t>
            </a:r>
            <a:r>
              <a:rPr lang="en-US" sz="2400" dirty="0" err="1"/>
              <a:t>irRC</a:t>
            </a:r>
            <a:r>
              <a:rPr lang="en-US" sz="2400" dirty="0"/>
              <a:t>)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frequency and severity of toxicities with the investigational therapy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25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S1400 Screening/Pre-screening Eligibility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090" y="1845735"/>
            <a:ext cx="10713952" cy="4023360"/>
          </a:xfrm>
        </p:spPr>
        <p:txBody>
          <a:bodyPr>
            <a:normAutofit lnSpcReduction="10000"/>
          </a:bodyPr>
          <a:lstStyle/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Stage IV or recurrent squamous cell lung cancer 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are eligible for the </a:t>
            </a:r>
            <a:r>
              <a:rPr lang="en-US" sz="26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Screening/Pre-Screening registration: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upon progression on prior therapy (Screen at progression), or 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prior to progression on current treatment for Stage IV disease (Pre-Screen prior to progression)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measurable disease 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a performance status of 0-1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Patients must have an adequate tissue specimen for biomarker profiling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local pathologist must sign off on the </a:t>
            </a:r>
            <a:r>
              <a:rPr lang="en-US" sz="24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Local Pathology Review Form prior to enrollment certifying the tissue requirements have been met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56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9090" y="494675"/>
            <a:ext cx="10556590" cy="9921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 Sub-Study Chairs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99090" y="1613140"/>
            <a:ext cx="4604677" cy="444288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</a:t>
            </a:r>
            <a:r>
              <a:rPr lang="en-US" b="1" dirty="0"/>
              <a:t>GEN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n-US" sz="2000" dirty="0"/>
              <a:t>Scott Ramsey, MD, PhD</a:t>
            </a:r>
          </a:p>
          <a:p>
            <a:pPr lvl="1">
              <a:buFont typeface="Calibri" pitchFamily="34" charset="0"/>
              <a:buChar char="−"/>
            </a:pPr>
            <a:r>
              <a:rPr lang="en-US" sz="2000" dirty="0"/>
              <a:t>Joshua A. Roth, PhD, MHA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S1400G </a:t>
            </a:r>
            <a:r>
              <a:rPr lang="en-US" b="1" dirty="0"/>
              <a:t>– </a:t>
            </a:r>
            <a:r>
              <a:rPr lang="en-US" b="1" cap="all" dirty="0" err="1"/>
              <a:t>Talazoparib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 err="1"/>
              <a:t>Taofeek</a:t>
            </a:r>
            <a:r>
              <a:rPr lang="es-VE" sz="2000" dirty="0"/>
              <a:t> K. </a:t>
            </a:r>
            <a:r>
              <a:rPr lang="es-VE" sz="2000" dirty="0" err="1"/>
              <a:t>Owonikoko</a:t>
            </a:r>
            <a:r>
              <a:rPr lang="en-US" sz="2000" dirty="0"/>
              <a:t>, MD, PhD, MSCR</a:t>
            </a:r>
          </a:p>
          <a:p>
            <a:pPr marL="200025" lvl="1" indent="193675">
              <a:buNone/>
            </a:pPr>
            <a:r>
              <a:rPr lang="en-US" sz="2000" dirty="0"/>
              <a:t>NCTN: ECOG-ACRIN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Lauren A. Byers,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SWOG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S1400K – ABBV-399</a:t>
            </a:r>
            <a:r>
              <a:rPr lang="en-US" b="1" cap="all" dirty="0"/>
              <a:t> 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n-US" sz="2000" dirty="0"/>
              <a:t>Saiama N. Waqar, MBBS, MSCI</a:t>
            </a:r>
          </a:p>
          <a:p>
            <a:pPr marL="200025" lvl="1" indent="193675">
              <a:buNone/>
            </a:pPr>
            <a:r>
              <a:rPr lang="en-US" sz="2000" dirty="0"/>
              <a:t>NCTN: NRG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Susanne M. Arnold,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SWOG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0C53086-0475-434E-B2A6-C9121CE3D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7385" y="1613140"/>
            <a:ext cx="4604677" cy="429595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S1400I </a:t>
            </a:r>
            <a:r>
              <a:rPr lang="en-US" b="1" dirty="0"/>
              <a:t>– </a:t>
            </a:r>
            <a:r>
              <a:rPr lang="en-US" b="1" cap="all" dirty="0"/>
              <a:t>Nivolumab plus Ipilimumab 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/>
              <a:t>Scott </a:t>
            </a:r>
            <a:r>
              <a:rPr lang="en-US" sz="2000" dirty="0"/>
              <a:t>N. Gettinger, MD</a:t>
            </a:r>
          </a:p>
          <a:p>
            <a:pPr marL="200025" lvl="1" indent="193675">
              <a:buNone/>
            </a:pPr>
            <a:r>
              <a:rPr lang="en-US" sz="2000" dirty="0"/>
              <a:t>NCTN: SWOG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Lyudmila A. Bazhenova,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ALLIANCE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S1400F </a:t>
            </a:r>
            <a:r>
              <a:rPr lang="en-US" b="1" dirty="0"/>
              <a:t>– </a:t>
            </a:r>
            <a:r>
              <a:rPr lang="en-US" b="1" cap="all" dirty="0"/>
              <a:t>MEDI4736 Plus </a:t>
            </a:r>
            <a:r>
              <a:rPr lang="en-US" b="1" cap="all" dirty="0" err="1"/>
              <a:t>Tremelimumab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/>
              <a:t>Natasha Leighl</a:t>
            </a:r>
            <a:r>
              <a:rPr lang="en-US" sz="2000" dirty="0"/>
              <a:t>, MD</a:t>
            </a:r>
          </a:p>
          <a:p>
            <a:pPr marL="200025" lvl="1" indent="193675">
              <a:buNone/>
            </a:pPr>
            <a:r>
              <a:rPr lang="en-US" sz="2000" dirty="0"/>
              <a:t>NCTN: CCTG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Naiyer Rizvi,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SWOG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606F8-426A-4613-AFCD-813F9940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28BB8-35DE-498A-94B3-E0ADD4A8A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5734"/>
            <a:ext cx="10546080" cy="422726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Eligibility/Data Submissions (SWOG Data Coordinators)</a:t>
            </a:r>
            <a:r>
              <a:rPr lang="en-US" dirty="0"/>
              <a:t>: </a:t>
            </a:r>
            <a:r>
              <a:rPr lang="en-US" u="sng" dirty="0">
                <a:hlinkClick r:id="rId2"/>
              </a:rPr>
              <a:t>S1400Question@crab.org</a:t>
            </a:r>
            <a:endParaRPr lang="en-US" dirty="0"/>
          </a:p>
          <a:p>
            <a:r>
              <a:rPr lang="en-US" b="1" dirty="0"/>
              <a:t>Protocol/Regulatory (SWOG Operations)</a:t>
            </a:r>
            <a:r>
              <a:rPr lang="en-US" dirty="0"/>
              <a:t>: </a:t>
            </a:r>
            <a:r>
              <a:rPr lang="en-US" u="sng" dirty="0">
                <a:hlinkClick r:id="rId3"/>
              </a:rPr>
              <a:t>cmiwa@swog.org</a:t>
            </a:r>
            <a:r>
              <a:rPr lang="en-US" dirty="0"/>
              <a:t> and </a:t>
            </a:r>
            <a:r>
              <a:rPr lang="en-US" u="sng" dirty="0">
                <a:hlinkClick r:id="rId4"/>
              </a:rPr>
              <a:t>mnorman@swog.org</a:t>
            </a:r>
            <a:r>
              <a:rPr lang="en-US" dirty="0"/>
              <a:t> </a:t>
            </a:r>
          </a:p>
          <a:p>
            <a:r>
              <a:rPr lang="en-US" b="1" dirty="0"/>
              <a:t>Funding (SWOG Group Chair’s Office): </a:t>
            </a:r>
            <a:r>
              <a:rPr lang="en-US" dirty="0">
                <a:hlinkClick r:id="rId5"/>
              </a:rPr>
              <a:t>funding@swog.org</a:t>
            </a:r>
            <a:r>
              <a:rPr lang="en-US" dirty="0"/>
              <a:t> </a:t>
            </a:r>
          </a:p>
          <a:p>
            <a:r>
              <a:rPr lang="en-US" b="1" dirty="0"/>
              <a:t>Rave Data Entry Guidelines: </a:t>
            </a:r>
            <a:r>
              <a:rPr lang="en-US" dirty="0"/>
              <a:t>Chapter 16e of ORP Manual or as a link on the protocol abstract page</a:t>
            </a:r>
          </a:p>
          <a:p>
            <a:r>
              <a:rPr lang="en-US" b="1" dirty="0"/>
              <a:t>CCTG Site, Drug Supply/Distribution, and Ethics/Consent: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nmagoski@ctg.queensu.ca</a:t>
            </a:r>
            <a:r>
              <a:rPr lang="en-US" dirty="0"/>
              <a:t>  </a:t>
            </a:r>
            <a:endParaRPr lang="en-US" b="1" dirty="0"/>
          </a:p>
          <a:p>
            <a:r>
              <a:rPr lang="en-US" b="1" dirty="0"/>
              <a:t>S1400</a:t>
            </a:r>
            <a:r>
              <a:rPr lang="en-US" dirty="0"/>
              <a:t> Treatment-related/Medical: </a:t>
            </a:r>
            <a:r>
              <a:rPr lang="en-US" u="sng" dirty="0">
                <a:hlinkClick r:id="rId7"/>
              </a:rPr>
              <a:t>S1400MedicalQuery@swog.org</a:t>
            </a:r>
            <a:endParaRPr lang="en-US" u="sng" dirty="0"/>
          </a:p>
          <a:p>
            <a:pPr lvl="1"/>
            <a:r>
              <a:rPr lang="en-US" b="1" u="sng" dirty="0"/>
              <a:t>S1400F</a:t>
            </a:r>
            <a:r>
              <a:rPr lang="en-US" dirty="0"/>
              <a:t>: </a:t>
            </a:r>
            <a:r>
              <a:rPr lang="en-US" dirty="0">
                <a:hlinkClick r:id="rId8"/>
              </a:rPr>
              <a:t>S1400FMedicalQuery@swog.org</a:t>
            </a:r>
            <a:endParaRPr lang="en-US" dirty="0"/>
          </a:p>
          <a:p>
            <a:pPr lvl="1"/>
            <a:r>
              <a:rPr lang="en-US" b="1" u="sng" dirty="0"/>
              <a:t>S1400G</a:t>
            </a:r>
            <a:r>
              <a:rPr lang="en-US" dirty="0"/>
              <a:t>:</a:t>
            </a:r>
            <a:r>
              <a:rPr lang="en-US" u="sng" dirty="0"/>
              <a:t> </a:t>
            </a:r>
            <a:r>
              <a:rPr lang="en-US" dirty="0">
                <a:hlinkClick r:id="rId9"/>
              </a:rPr>
              <a:t>S1400GMedicalQuery@swog.org</a:t>
            </a:r>
            <a:endParaRPr lang="en-US" u="sng" dirty="0"/>
          </a:p>
          <a:p>
            <a:pPr lvl="1"/>
            <a:r>
              <a:rPr lang="en-US" b="1" u="sng" dirty="0"/>
              <a:t>S1400I</a:t>
            </a:r>
            <a:r>
              <a:rPr lang="en-US" dirty="0"/>
              <a:t>: </a:t>
            </a:r>
            <a:r>
              <a:rPr lang="en-US" dirty="0">
                <a:hlinkClick r:id="rId10"/>
              </a:rPr>
              <a:t>S1400IMedicalQuery@swog.org</a:t>
            </a:r>
            <a:endParaRPr lang="en-US" dirty="0"/>
          </a:p>
          <a:p>
            <a:pPr lvl="1"/>
            <a:r>
              <a:rPr lang="en-US" b="1" u="sng" dirty="0"/>
              <a:t>S1400K</a:t>
            </a:r>
            <a:r>
              <a:rPr lang="en-US" dirty="0"/>
              <a:t>: </a:t>
            </a:r>
            <a:r>
              <a:rPr lang="en-US" dirty="0">
                <a:hlinkClick r:id="rId11"/>
              </a:rPr>
              <a:t>S1400KMedicalQuery@swog.org</a:t>
            </a:r>
            <a:endParaRPr lang="en-US" dirty="0"/>
          </a:p>
          <a:p>
            <a:pPr lvl="1"/>
            <a:endParaRPr lang="en-US" dirty="0"/>
          </a:p>
          <a:p>
            <a:pPr marL="201168" lvl="1" indent="0" algn="ctr">
              <a:buNone/>
            </a:pPr>
            <a:r>
              <a:rPr lang="en-US" sz="2800" b="1" dirty="0">
                <a:solidFill>
                  <a:srgbClr val="000066"/>
                </a:solidFill>
              </a:rPr>
              <a:t>Thank you for your support with the Lung-MAP Trial!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106D1-5E12-4045-B19D-F5F2B9F0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3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Revisions #11-17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B8C2CD-02E0-42CB-BC4D-E4D1D234D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9985" y="3566160"/>
            <a:ext cx="4747404" cy="114300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Schema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Design/Goals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AFDE649E-C153-4088-AEF2-10587EAA2C93}"/>
              </a:ext>
            </a:extLst>
          </p:cNvPr>
          <p:cNvSpPr txBox="1">
            <a:spLocks/>
          </p:cNvSpPr>
          <p:nvPr/>
        </p:nvSpPr>
        <p:spPr>
          <a:xfrm>
            <a:off x="6282906" y="3566160"/>
            <a:ext cx="4747404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50000"/>
                </a:schemeClr>
              </a:buClr>
              <a:buSzPct val="100000"/>
              <a:buFont typeface="Courier New" panose="02070309020205020404" pitchFamily="49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Eligibility 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Chairs</a:t>
            </a:r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AD57-B36C-4FED-B7A7-617B4479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Current Studies included in Lung-MAP at Revision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A85BC-7729-4048-A05D-518A93959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8416"/>
            <a:ext cx="10546080" cy="4299086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Current Sub-Studies:</a:t>
            </a:r>
            <a:r>
              <a:rPr lang="en-US" sz="2400" dirty="0"/>
              <a:t>	</a:t>
            </a:r>
          </a:p>
          <a:p>
            <a:r>
              <a:rPr lang="en-US" sz="2400" b="1" u="sng" dirty="0"/>
              <a:t>S1400G</a:t>
            </a:r>
            <a:r>
              <a:rPr lang="en-US" sz="2400" b="1" dirty="0"/>
              <a:t> (BRC6G): </a:t>
            </a:r>
            <a:r>
              <a:rPr lang="en-US" sz="2400" dirty="0"/>
              <a:t>Single arm Phase II Design – activated February 2017 (CCTG 9/20/17)</a:t>
            </a:r>
          </a:p>
          <a:p>
            <a:r>
              <a:rPr lang="en-US" sz="2400" b="1" u="sng" dirty="0"/>
              <a:t>S1400I</a:t>
            </a:r>
            <a:r>
              <a:rPr lang="en-US" sz="2400" b="1" dirty="0"/>
              <a:t> (BRC6I): </a:t>
            </a:r>
            <a:r>
              <a:rPr lang="en-US" sz="2400" dirty="0"/>
              <a:t>Randomized Phase III Design – activated December 2015 (CCTG 4/15/16) </a:t>
            </a:r>
            <a:r>
              <a:rPr lang="en-US" sz="1600" dirty="0"/>
              <a:t>(closed to accrual 4/23/18)</a:t>
            </a:r>
          </a:p>
          <a:p>
            <a:r>
              <a:rPr lang="en-US" sz="2400" b="1" u="sng" dirty="0"/>
              <a:t>S1400F</a:t>
            </a:r>
            <a:r>
              <a:rPr lang="en-US" sz="2400" b="1" dirty="0"/>
              <a:t> (BRC6F):</a:t>
            </a:r>
            <a:r>
              <a:rPr lang="en-US" sz="2400" dirty="0"/>
              <a:t> Single arm Phase II Design – activated October 2017 (CCTG 2/27/18)</a:t>
            </a:r>
          </a:p>
          <a:p>
            <a:r>
              <a:rPr lang="en-US" sz="2400" b="1" u="sng" dirty="0"/>
              <a:t>S1400K</a:t>
            </a:r>
            <a:r>
              <a:rPr lang="en-US" sz="2400" b="1" dirty="0"/>
              <a:t> (BRC6K):</a:t>
            </a:r>
            <a:r>
              <a:rPr lang="en-US" sz="2400" dirty="0"/>
              <a:t> Single arm Phase II Design – activated February 2018 (CCTG activation pending)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Current Ancillary Studies</a:t>
            </a:r>
            <a:r>
              <a:rPr lang="en-US" sz="2400" dirty="0">
                <a:solidFill>
                  <a:srgbClr val="000066"/>
                </a:solidFill>
              </a:rPr>
              <a:t>:</a:t>
            </a:r>
          </a:p>
          <a:p>
            <a:r>
              <a:rPr lang="en-US" sz="2400" b="1" u="sng" dirty="0"/>
              <a:t>S1400I PRO</a:t>
            </a:r>
            <a:r>
              <a:rPr lang="en-US" sz="2400" dirty="0"/>
              <a:t>: part of S1400I</a:t>
            </a:r>
          </a:p>
          <a:p>
            <a:r>
              <a:rPr lang="en-US" sz="2400" b="1" u="sng" dirty="0"/>
              <a:t>S1400GEN</a:t>
            </a:r>
            <a:r>
              <a:rPr lang="en-US" sz="2400" dirty="0"/>
              <a:t>: part of S1400 Screening Study (US sites only)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F9E9-5163-4D2B-94DB-A6D30131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2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"/>
          <p:cNvSpPr txBox="1">
            <a:spLocks noChangeArrowheads="1"/>
          </p:cNvSpPr>
          <p:nvPr/>
        </p:nvSpPr>
        <p:spPr bwMode="auto">
          <a:xfrm>
            <a:off x="6919297" y="1683537"/>
            <a:ext cx="1744240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Non-match</a:t>
            </a:r>
          </a:p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</a:p>
        </p:txBody>
      </p:sp>
      <p:sp>
        <p:nvSpPr>
          <p:cNvPr id="44062" name="TextBox 3"/>
          <p:cNvSpPr txBox="1">
            <a:spLocks noChangeArrowheads="1"/>
          </p:cNvSpPr>
          <p:nvPr/>
        </p:nvSpPr>
        <p:spPr bwMode="auto">
          <a:xfrm>
            <a:off x="5217080" y="4659741"/>
            <a:ext cx="140205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Nivolumab/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Ipilimumab</a:t>
            </a:r>
          </a:p>
        </p:txBody>
      </p:sp>
      <p:grpSp>
        <p:nvGrpSpPr>
          <p:cNvPr id="44064" name="Group 48"/>
          <p:cNvGrpSpPr>
            <a:grpSpLocks/>
          </p:cNvGrpSpPr>
          <p:nvPr/>
        </p:nvGrpSpPr>
        <p:grpSpPr bwMode="auto">
          <a:xfrm rot="5400000">
            <a:off x="6160615" y="3845999"/>
            <a:ext cx="724181" cy="676414"/>
            <a:chOff x="3962401" y="1869895"/>
            <a:chExt cx="990600" cy="761998"/>
          </a:xfrm>
        </p:grpSpPr>
        <p:cxnSp>
          <p:nvCxnSpPr>
            <p:cNvPr id="63527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528" name="Straight Arrow Connector 52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TextBox 1"/>
          <p:cNvSpPr txBox="1"/>
          <p:nvPr/>
        </p:nvSpPr>
        <p:spPr>
          <a:xfrm>
            <a:off x="5918108" y="2883963"/>
            <a:ext cx="1293431" cy="923330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u="sng" dirty="0">
                <a:latin typeface="Calibri"/>
                <a:ea typeface="ヒラギノ角ゴ Pro W3" charset="-128"/>
              </a:rPr>
              <a:t>S1400I</a:t>
            </a:r>
          </a:p>
          <a:p>
            <a:pPr algn="ctr">
              <a:defRPr/>
            </a:pPr>
            <a:r>
              <a:rPr lang="en-US" dirty="0">
                <a:latin typeface="Calibri"/>
                <a:ea typeface="ヒラギノ角ゴ Pro W3" charset="-128"/>
              </a:rPr>
              <a:t>Checkpoint </a:t>
            </a:r>
          </a:p>
          <a:p>
            <a:pPr algn="ctr">
              <a:defRPr/>
            </a:pPr>
            <a:r>
              <a:rPr lang="en-US" dirty="0">
                <a:latin typeface="Calibri"/>
                <a:ea typeface="ヒラギノ角ゴ Pro W3" charset="-128"/>
              </a:rPr>
              <a:t>Naive</a:t>
            </a:r>
          </a:p>
        </p:txBody>
      </p:sp>
      <p:sp>
        <p:nvSpPr>
          <p:cNvPr id="66" name="TextBox 2"/>
          <p:cNvSpPr txBox="1">
            <a:spLocks noChangeArrowheads="1"/>
          </p:cNvSpPr>
          <p:nvPr/>
        </p:nvSpPr>
        <p:spPr bwMode="auto">
          <a:xfrm>
            <a:off x="1454727" y="1683537"/>
            <a:ext cx="2196202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Biomarker Driven </a:t>
            </a:r>
          </a:p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Schema at Revision 17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679656" y="2837043"/>
            <a:ext cx="1241792" cy="1444996"/>
            <a:chOff x="2775801" y="2508572"/>
            <a:chExt cx="1241792" cy="1444996"/>
          </a:xfrm>
        </p:grpSpPr>
        <p:sp>
          <p:nvSpPr>
            <p:cNvPr id="31" name="TextBox 62"/>
            <p:cNvSpPr txBox="1"/>
            <p:nvPr/>
          </p:nvSpPr>
          <p:spPr>
            <a:xfrm>
              <a:off x="2806995" y="3584236"/>
              <a:ext cx="117089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</a:rPr>
                <a:t> </a:t>
              </a: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ABBV-399</a:t>
              </a:r>
              <a:endPara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0" name="Straight Arrow Connector 31"/>
            <p:cNvCxnSpPr>
              <a:cxnSpLocks noChangeShapeType="1"/>
            </p:cNvCxnSpPr>
            <p:nvPr/>
          </p:nvCxnSpPr>
          <p:spPr bwMode="auto">
            <a:xfrm flipH="1">
              <a:off x="3392444" y="3054693"/>
              <a:ext cx="1215" cy="574302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>
              <a:off x="2775801" y="2508572"/>
              <a:ext cx="1241792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defRPr/>
              </a:pPr>
              <a:r>
                <a:rPr lang="en-US" sz="1747" u="sng" kern="0" dirty="0">
                  <a:latin typeface="Calibri"/>
                  <a:ea typeface="ヒラギノ角ゴ Pro W3" charset="-128"/>
                </a:rPr>
                <a:t>S1400K</a:t>
              </a:r>
            </a:p>
            <a:p>
              <a:pPr algn="ctr">
                <a:defRPr/>
              </a:pPr>
              <a:r>
                <a:rPr lang="en-US" sz="1747" kern="0" dirty="0">
                  <a:latin typeface="Calibri"/>
                  <a:ea typeface="ヒラギノ角ゴ Pro W3" charset="-128"/>
                </a:rPr>
                <a:t>C-MET</a:t>
              </a:r>
            </a:p>
          </p:txBody>
        </p:sp>
      </p:grpSp>
      <p:sp>
        <p:nvSpPr>
          <p:cNvPr id="67" name="Left Bracket 66"/>
          <p:cNvSpPr/>
          <p:nvPr/>
        </p:nvSpPr>
        <p:spPr>
          <a:xfrm rot="5400000">
            <a:off x="2499890" y="1849761"/>
            <a:ext cx="97368" cy="1426800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812" y="5487752"/>
            <a:ext cx="1055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66"/>
                </a:solidFill>
              </a:rPr>
              <a:t>Biomarker-driven sub-studies will progress to Phase III if study meets endpoint and Phase III is </a:t>
            </a:r>
          </a:p>
          <a:p>
            <a:r>
              <a:rPr lang="en-US" b="1" dirty="0">
                <a:solidFill>
                  <a:srgbClr val="000066"/>
                </a:solidFill>
              </a:rPr>
              <a:t>feasible at which point the standard of care arm will be determined.</a:t>
            </a:r>
            <a:r>
              <a:rPr lang="en-US" u="sng" kern="0" dirty="0">
                <a:solidFill>
                  <a:srgbClr val="000066"/>
                </a:solidFill>
                <a:ea typeface="ヒラギノ角ゴ Pro W3" charset="-128"/>
              </a:rPr>
              <a:t> </a:t>
            </a:r>
            <a:endParaRPr lang="en-US" kern="0" dirty="0">
              <a:solidFill>
                <a:srgbClr val="000066"/>
              </a:solidFill>
              <a:ea typeface="ヒラギノ角ゴ Pro W3" charset="-128"/>
            </a:endParaRPr>
          </a:p>
        </p:txBody>
      </p:sp>
      <p:sp>
        <p:nvSpPr>
          <p:cNvPr id="47" name="TextBox 3"/>
          <p:cNvSpPr txBox="1">
            <a:spLocks noChangeArrowheads="1"/>
          </p:cNvSpPr>
          <p:nvPr/>
        </p:nvSpPr>
        <p:spPr bwMode="auto">
          <a:xfrm>
            <a:off x="6812555" y="4771584"/>
            <a:ext cx="123834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8" name="Left Bracket 47"/>
          <p:cNvSpPr/>
          <p:nvPr/>
        </p:nvSpPr>
        <p:spPr>
          <a:xfrm rot="5400000">
            <a:off x="7807367" y="1260865"/>
            <a:ext cx="126433" cy="2695758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663537" y="2898785"/>
            <a:ext cx="1293431" cy="923330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u="sng" dirty="0">
                <a:latin typeface="Calibri"/>
                <a:ea typeface="ヒラギノ角ゴ Pro W3" charset="-128"/>
              </a:rPr>
              <a:t>S1400F</a:t>
            </a:r>
          </a:p>
          <a:p>
            <a:pPr algn="ctr">
              <a:defRPr/>
            </a:pPr>
            <a:r>
              <a:rPr lang="en-US" dirty="0">
                <a:ea typeface="ヒラギノ角ゴ Pro W3" charset="-128"/>
              </a:rPr>
              <a:t>Checkpoint </a:t>
            </a:r>
          </a:p>
          <a:p>
            <a:pPr algn="ctr">
              <a:defRPr/>
            </a:pPr>
            <a:r>
              <a:rPr lang="en-US" dirty="0">
                <a:ea typeface="ヒラギノ角ゴ Pro W3" charset="-128"/>
              </a:rPr>
              <a:t>Inhibitor</a:t>
            </a:r>
          </a:p>
        </p:txBody>
      </p:sp>
      <p:cxnSp>
        <p:nvCxnSpPr>
          <p:cNvPr id="55" name="Straight Arrow Connector 49"/>
          <p:cNvCxnSpPr>
            <a:cxnSpLocks noChangeShapeType="1"/>
          </p:cNvCxnSpPr>
          <p:nvPr/>
        </p:nvCxnSpPr>
        <p:spPr bwMode="auto">
          <a:xfrm>
            <a:off x="9263581" y="3836897"/>
            <a:ext cx="5656" cy="389410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8341040" y="4259748"/>
            <a:ext cx="2079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MEDI4736 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plus </a:t>
            </a:r>
            <a:r>
              <a:rPr lang="en-US" altLang="en-US" dirty="0" err="1">
                <a:solidFill>
                  <a:schemeClr val="accent1">
                    <a:lumMod val="50000"/>
                  </a:schemeClr>
                </a:solidFill>
              </a:rPr>
              <a:t>Tremelimumab</a:t>
            </a:r>
            <a:endParaRPr lang="en-US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6E79967-659F-41DF-ACC7-551C4529098B}"/>
              </a:ext>
            </a:extLst>
          </p:cNvPr>
          <p:cNvGrpSpPr/>
          <p:nvPr/>
        </p:nvGrpSpPr>
        <p:grpSpPr>
          <a:xfrm>
            <a:off x="1179571" y="2837043"/>
            <a:ext cx="1327030" cy="1436622"/>
            <a:chOff x="2728929" y="2508572"/>
            <a:chExt cx="1327030" cy="1436622"/>
          </a:xfrm>
        </p:grpSpPr>
        <p:sp>
          <p:nvSpPr>
            <p:cNvPr id="23" name="TextBox 62">
              <a:extLst>
                <a:ext uri="{FF2B5EF4-FFF2-40B4-BE49-F238E27FC236}">
                  <a16:creationId xmlns:a16="http://schemas.microsoft.com/office/drawing/2014/main" id="{1266A0CF-A888-4F00-86BC-E5D12D62E108}"/>
                </a:ext>
              </a:extLst>
            </p:cNvPr>
            <p:cNvSpPr txBox="1"/>
            <p:nvPr/>
          </p:nvSpPr>
          <p:spPr>
            <a:xfrm>
              <a:off x="2728929" y="3575862"/>
              <a:ext cx="13270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</a:rPr>
                <a:t> </a:t>
              </a: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Talazoparib</a:t>
              </a:r>
              <a:endPara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24" name="Straight Arrow Connector 31">
              <a:extLst>
                <a:ext uri="{FF2B5EF4-FFF2-40B4-BE49-F238E27FC236}">
                  <a16:creationId xmlns:a16="http://schemas.microsoft.com/office/drawing/2014/main" id="{59359EF1-EF97-4042-86F7-D3A677DDD4B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392444" y="3054693"/>
              <a:ext cx="1215" cy="574302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Box 2">
              <a:extLst>
                <a:ext uri="{FF2B5EF4-FFF2-40B4-BE49-F238E27FC236}">
                  <a16:creationId xmlns:a16="http://schemas.microsoft.com/office/drawing/2014/main" id="{EFBF7714-E328-41AD-9BC9-F2CB333C7E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5801" y="2508572"/>
              <a:ext cx="1241792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defRPr/>
              </a:pPr>
              <a:r>
                <a:rPr lang="en-US" sz="1747" u="sng" kern="0" dirty="0">
                  <a:latin typeface="Calibri"/>
                  <a:ea typeface="ヒラギノ角ゴ Pro W3" charset="-128"/>
                </a:rPr>
                <a:t>S1400G</a:t>
              </a:r>
            </a:p>
            <a:p>
              <a:pPr algn="ctr">
                <a:defRPr/>
              </a:pPr>
              <a:r>
                <a:rPr lang="en-US" sz="1747" kern="0" dirty="0">
                  <a:latin typeface="Calibri"/>
                  <a:ea typeface="ヒラギノ角ゴ Pro W3" charset="-128"/>
                </a:rPr>
                <a:t>HRRD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A32087B-7366-437B-9209-E43F14250AB8}"/>
              </a:ext>
            </a:extLst>
          </p:cNvPr>
          <p:cNvSpPr txBox="1"/>
          <p:nvPr/>
        </p:nvSpPr>
        <p:spPr>
          <a:xfrm>
            <a:off x="5583965" y="2639242"/>
            <a:ext cx="2070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Closed to Accrual 4/23/18</a:t>
            </a:r>
          </a:p>
        </p:txBody>
      </p:sp>
    </p:spTree>
    <p:extLst>
      <p:ext uri="{BB962C8B-B14F-4D97-AF65-F5344CB8AC3E}">
        <p14:creationId xmlns:p14="http://schemas.microsoft.com/office/powerpoint/2010/main" val="75844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EE5512-3B6F-42ED-A536-1DC45C5C4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11 (S1400F &amp; S1400VCP) Summary of Changes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8217C7-CE0B-460F-81ED-F634D22F2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US Version Date: 9/22/17	US Release Date: 11/3/17	CCTG: N/A</a:t>
            </a:r>
          </a:p>
          <a:p>
            <a:r>
              <a:rPr lang="en-US" sz="2400" dirty="0"/>
              <a:t>Administrative edits to Section 14 of </a:t>
            </a:r>
            <a:r>
              <a:rPr lang="en-US" sz="2400" b="1" u="sng" dirty="0"/>
              <a:t>S1400F</a:t>
            </a:r>
            <a:r>
              <a:rPr lang="en-US" sz="2400" dirty="0"/>
              <a:t> Protocol</a:t>
            </a:r>
          </a:p>
          <a:p>
            <a:r>
              <a:rPr lang="en-US" sz="2400" dirty="0"/>
              <a:t>Inserted the missing risks table for </a:t>
            </a:r>
            <a:r>
              <a:rPr lang="en-US" sz="2400" dirty="0" err="1"/>
              <a:t>tremelimumab</a:t>
            </a:r>
            <a:r>
              <a:rPr lang="en-US" sz="2400" dirty="0"/>
              <a:t> in </a:t>
            </a:r>
            <a:r>
              <a:rPr lang="en-US" sz="2400" b="1" u="sng" dirty="0"/>
              <a:t>S1400F</a:t>
            </a:r>
            <a:r>
              <a:rPr lang="en-US" sz="2400" dirty="0"/>
              <a:t> Consent</a:t>
            </a:r>
          </a:p>
          <a:p>
            <a:r>
              <a:rPr lang="en-US" sz="2400" dirty="0"/>
              <a:t>Rollout of </a:t>
            </a:r>
            <a:r>
              <a:rPr lang="en-US" sz="2400" b="1" u="sng" dirty="0"/>
              <a:t>S1400VCP</a:t>
            </a:r>
            <a:r>
              <a:rPr lang="en-US" sz="2400" dirty="0"/>
              <a:t> (Version Control Protocol)</a:t>
            </a:r>
          </a:p>
          <a:p>
            <a:pPr lvl="1"/>
            <a:r>
              <a:rPr lang="en-US" sz="2200" dirty="0"/>
              <a:t>Administrative Protocol to keep track of changes in study documents</a:t>
            </a:r>
          </a:p>
          <a:p>
            <a:pPr lvl="1"/>
            <a:r>
              <a:rPr lang="en-US" sz="2200" dirty="0"/>
              <a:t>Allows independent revision of each sub-study</a:t>
            </a:r>
          </a:p>
          <a:p>
            <a:pPr lvl="1"/>
            <a:r>
              <a:rPr lang="en-US" sz="2200" dirty="0"/>
              <a:t>Lists version dates of each sub-study</a:t>
            </a:r>
          </a:p>
          <a:p>
            <a:pPr lvl="1"/>
            <a:r>
              <a:rPr lang="en-US" sz="2200" dirty="0"/>
              <a:t>VCP is updated with every revision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6C34D-F8BF-4ADA-9895-58BD464C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3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86-AA30-4839-A61E-293A8660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Revision 12 (S1400, S1400K, S1400GEN) Summary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6633E-6C81-4604-A3BA-186C37769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8859"/>
            <a:ext cx="10546080" cy="4220176"/>
          </a:xfrm>
        </p:spPr>
        <p:txBody>
          <a:bodyPr>
            <a:normAutofit fontScale="92500" lnSpcReduction="10000"/>
          </a:bodyPr>
          <a:lstStyle/>
          <a:p>
            <a:pPr marL="0" lvl="1" indent="0">
              <a:spcBef>
                <a:spcPts val="1200"/>
              </a:spcBef>
              <a:spcAft>
                <a:spcPts val="150"/>
              </a:spcAft>
              <a:buSzPct val="100000"/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US Version Date: 1/8/18            US Release Date: 2/5/18            CCTG Release Date: 5/15/18</a:t>
            </a:r>
          </a:p>
          <a:p>
            <a:pPr marL="457200" lvl="1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Administrative edits to </a:t>
            </a:r>
            <a:r>
              <a:rPr lang="en-US" sz="2400" b="1" u="sng" dirty="0"/>
              <a:t>S1400</a:t>
            </a:r>
            <a:r>
              <a:rPr lang="en-US" sz="2400" dirty="0"/>
              <a:t> (BRC6) Protocol and Consent</a:t>
            </a:r>
          </a:p>
          <a:p>
            <a:pPr marL="640080" lvl="2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Section 5 Eligibility: c-MET testing, S1400GEN for US sites and English speaking patients</a:t>
            </a:r>
          </a:p>
          <a:p>
            <a:pPr marL="640080" lvl="2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Section 7 Follow-up Period: Until sub-study registration or death</a:t>
            </a:r>
          </a:p>
          <a:p>
            <a:pPr marL="640080" lvl="2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Section 13 Registration Timing: Tissue submission lengthened to 5 calendar days and planned treatment lengthened to 10 calendar days</a:t>
            </a:r>
          </a:p>
          <a:p>
            <a:pPr marL="640080" lvl="2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Section 18 On Site Monitoring: Reduced to sites w/ patients registered to sub-study. Made some exceptions for sites meeting certain requirements.</a:t>
            </a:r>
          </a:p>
          <a:p>
            <a:pPr marL="457200" lvl="1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New Ancillary Survey Study </a:t>
            </a:r>
            <a:r>
              <a:rPr lang="en-US" sz="2400" b="1" u="sng" dirty="0"/>
              <a:t>S1400GEN</a:t>
            </a:r>
            <a:r>
              <a:rPr lang="en-US" sz="2400" dirty="0"/>
              <a:t>: Survey to evaluate patient attitudes about the return of somatic mutation findings.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(not applicable to CCTG sites)</a:t>
            </a:r>
          </a:p>
          <a:p>
            <a:pPr marL="457200" lvl="1" indent="-457200">
              <a:spcBef>
                <a:spcPts val="1200"/>
              </a:spcBef>
              <a:spcAft>
                <a:spcPts val="15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New Sub-Study </a:t>
            </a:r>
            <a:r>
              <a:rPr lang="en-US" sz="2400" b="1" u="sng" dirty="0"/>
              <a:t>S1400K</a:t>
            </a:r>
            <a:r>
              <a:rPr lang="en-US" sz="2400" dirty="0"/>
              <a:t> (BRC6K): Biomarker-driven sub-study for patients who have c-MET positive squamous cell lung cancer.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BCF98-3AFE-4F96-BF25-F01C8F67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63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0DF56-5FD1-4072-ACCE-0718866C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13 (S1400VCP)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8121A-FC57-4EFE-B980-F3BBF335E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Revision 13 is no longer relevant as Revision 14 was approved prior to Revision 13. </a:t>
            </a:r>
          </a:p>
          <a:p>
            <a:r>
              <a:rPr lang="en-US" sz="2400" dirty="0"/>
              <a:t>Revision 13 was never released to sites.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CF924-9D3F-43C2-998C-6C33152E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06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3BF054-1117-4954-A4A2-5CFC81261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2469"/>
            <a:ext cx="10546080" cy="4376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US Version Date: 2/5/18	US Release Date: 4/1/18	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CCTG Release Date: Pending. Revision 15 &amp; 16 to be combined.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D904D-44AF-4B5F-995D-70F81687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15 (S1400I/BRC6I)</a:t>
            </a:r>
            <a:br>
              <a:rPr lang="en-US" dirty="0"/>
            </a:br>
            <a:r>
              <a:rPr lang="en-US" dirty="0"/>
              <a:t>Summary of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EEB73-2E6C-452B-B082-ED68A83B8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2BCA01-CF5A-471C-A9D8-CC012E6E3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18244"/>
              </p:ext>
            </p:extLst>
          </p:nvPr>
        </p:nvGraphicFramePr>
        <p:xfrm>
          <a:off x="609601" y="2339534"/>
          <a:ext cx="10546079" cy="399070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17469">
                  <a:extLst>
                    <a:ext uri="{9D8B030D-6E8A-4147-A177-3AD203B41FA5}">
                      <a16:colId xmlns:a16="http://schemas.microsoft.com/office/drawing/2014/main" val="1417995643"/>
                    </a:ext>
                  </a:extLst>
                </a:gridCol>
                <a:gridCol w="8828610">
                  <a:extLst>
                    <a:ext uri="{9D8B030D-6E8A-4147-A177-3AD203B41FA5}">
                      <a16:colId xmlns:a16="http://schemas.microsoft.com/office/drawing/2014/main" val="2974420588"/>
                    </a:ext>
                  </a:extLst>
                </a:gridCol>
              </a:tblGrid>
              <a:tr h="447499">
                <a:tc>
                  <a:txBody>
                    <a:bodyPr/>
                    <a:lstStyle/>
                    <a:p>
                      <a:r>
                        <a:rPr lang="en-US" dirty="0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523960"/>
                  </a:ext>
                </a:extLst>
              </a:tr>
              <a:tr h="447499">
                <a:tc>
                  <a:txBody>
                    <a:bodyPr/>
                    <a:lstStyle/>
                    <a:p>
                      <a:r>
                        <a:rPr lang="en-US" dirty="0"/>
                        <a:t>Throughout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SWOG &amp; CTSU links have been updated due to website 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41475"/>
                  </a:ext>
                </a:extLst>
              </a:tr>
              <a:tr h="447499">
                <a:tc>
                  <a:txBody>
                    <a:bodyPr/>
                    <a:lstStyle/>
                    <a:p>
                      <a:r>
                        <a:rPr lang="en-US" dirty="0"/>
                        <a:t>5 - Eligibility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Canadian sites</a:t>
                      </a:r>
                      <a:r>
                        <a:rPr lang="en-US" dirty="0"/>
                        <a:t> – allow for collection of lipase only.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966627"/>
                  </a:ext>
                </a:extLst>
              </a:tr>
              <a:tr h="772395">
                <a:tc>
                  <a:txBody>
                    <a:bodyPr/>
                    <a:lstStyle/>
                    <a:p>
                      <a:r>
                        <a:rPr lang="en-US" dirty="0"/>
                        <a:t>7 – Follow-Up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Patients who enroll on a new sub-study following progression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must continue follow-up on this sub-study</a:t>
                      </a:r>
                      <a:r>
                        <a:rPr lang="en-US" dirty="0"/>
                        <a:t>, in addition to follow-up on the new sub-study.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92189"/>
                  </a:ext>
                </a:extLst>
              </a:tr>
              <a:tr h="772395">
                <a:tc>
                  <a:txBody>
                    <a:bodyPr/>
                    <a:lstStyle/>
                    <a:p>
                      <a:r>
                        <a:rPr lang="en-US" dirty="0"/>
                        <a:t>9 - Calendar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EQ-5D Questionnaire should be completed within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 days </a:t>
                      </a:r>
                      <a:r>
                        <a:rPr lang="en-US" dirty="0"/>
                        <a:t>prior to registration. Frequency of Brain CT/MRI scans reduced to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 weeks </a:t>
                      </a:r>
                      <a:r>
                        <a:rPr lang="en-US" dirty="0"/>
                        <a:t>(for patients w/ brain </a:t>
                      </a:r>
                      <a:r>
                        <a:rPr lang="en-US" dirty="0" err="1"/>
                        <a:t>mets</a:t>
                      </a:r>
                      <a:r>
                        <a:rPr lang="en-US" dirty="0"/>
                        <a:t> at baseline).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69038"/>
                  </a:ext>
                </a:extLst>
              </a:tr>
              <a:tr h="1103422">
                <a:tc>
                  <a:txBody>
                    <a:bodyPr/>
                    <a:lstStyle/>
                    <a:p>
                      <a:r>
                        <a:rPr lang="en-US" dirty="0"/>
                        <a:t>13 – Registration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treatment lengthened to </a:t>
                      </a:r>
                      <a:r>
                        <a:rPr 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 calendar days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320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737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86-AA30-4839-A61E-293A8660F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0755"/>
            <a:ext cx="10546080" cy="1093977"/>
          </a:xfrm>
        </p:spPr>
        <p:txBody>
          <a:bodyPr>
            <a:noAutofit/>
          </a:bodyPr>
          <a:lstStyle/>
          <a:p>
            <a:r>
              <a:rPr lang="en-US" dirty="0"/>
              <a:t>Revision 16 (S1400F/BRC6F)</a:t>
            </a:r>
            <a:br>
              <a:rPr lang="en-US" dirty="0"/>
            </a:br>
            <a:r>
              <a:rPr lang="en-US" dirty="0"/>
              <a:t>Summary of Changes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1D3949-4154-470A-BF85-AD02BB0B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0996"/>
            <a:ext cx="10546080" cy="4124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US Version Date: 2/21/18	US Release Date: 5/1/18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CCTG Release Date: Pending. Revision 15 &amp; 16 to be combined.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000066"/>
                </a:solidFill>
              </a:rPr>
              <a:t>Response to FDA comments to ensure patients continuing treatment beyond radiologic disease progression are not exposed to unreasonable risks.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AEE7436-3730-4BF8-BC64-4FD31DAE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</p:spPr>
        <p:txBody>
          <a:bodyPr/>
          <a:lstStyle/>
          <a:p>
            <a:r>
              <a:rPr lang="en-US" dirty="0"/>
              <a:t>Slide </a:t>
            </a:r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3A959B-DCC0-4010-AFE1-83F2CD5BE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276" y="3176088"/>
            <a:ext cx="10031104" cy="316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760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F7D5CB6-F5A8-4B7C-9EFA-F7E479B51CCC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248488c-cf63-44fb-bd92-6fc8332c4fba"/>
    <ds:schemaRef ds:uri="69dab94b-f61e-445b-bf4d-5a6513d209d2"/>
  </ds:schemaRefs>
</ds:datastoreItem>
</file>

<file path=customXml/itemProps2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44559</TotalTime>
  <Words>998</Words>
  <Application>Microsoft Office PowerPoint</Application>
  <PresentationFormat>Widescreen</PresentationFormat>
  <Paragraphs>206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Times New Roman</vt:lpstr>
      <vt:lpstr>ヒラギノ角ゴ Pro W3</vt:lpstr>
      <vt:lpstr>Retrospect</vt:lpstr>
      <vt:lpstr> S1400 (BRC6)  Revisions #11-17  Training Slides</vt:lpstr>
      <vt:lpstr>Revisions #11-17</vt:lpstr>
      <vt:lpstr>Current Studies included in Lung-MAP at Revision 17</vt:lpstr>
      <vt:lpstr>Schema at Revision 17</vt:lpstr>
      <vt:lpstr>Revision 11 (S1400F &amp; S1400VCP) Summary of Changes</vt:lpstr>
      <vt:lpstr>Revision 12 (S1400, S1400K, S1400GEN) Summary of Changes</vt:lpstr>
      <vt:lpstr>Revision 13 (S1400VCP)</vt:lpstr>
      <vt:lpstr>Revision 15 (S1400I/BRC6I) Summary of Changes</vt:lpstr>
      <vt:lpstr>Revision 16 (S1400F/BRC6F) Summary of Changes</vt:lpstr>
      <vt:lpstr>Revision 14/17 (S1400A) Summary of Changes</vt:lpstr>
      <vt:lpstr>S1400GEN Study Objectives</vt:lpstr>
      <vt:lpstr>S1400G Study Objectives</vt:lpstr>
      <vt:lpstr>S1400K Study Objectives</vt:lpstr>
      <vt:lpstr>S1400F Study Objectives</vt:lpstr>
      <vt:lpstr>S1400 Screening/Pre-screening Eligibility Overview </vt:lpstr>
      <vt:lpstr>S1400 Sub-Study Chairs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Norman, Mariah</cp:lastModifiedBy>
  <cp:revision>465</cp:revision>
  <cp:lastPrinted>2015-10-30T00:03:30Z</cp:lastPrinted>
  <dcterms:created xsi:type="dcterms:W3CDTF">2015-02-03T14:24:03Z</dcterms:created>
  <dcterms:modified xsi:type="dcterms:W3CDTF">2018-06-20T18:17:32Z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