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73" r:id="rId9"/>
    <p:sldId id="264" r:id="rId10"/>
    <p:sldId id="265" r:id="rId11"/>
    <p:sldId id="266" r:id="rId12"/>
    <p:sldId id="267" r:id="rId13"/>
    <p:sldId id="268" r:id="rId14"/>
    <p:sldId id="275" r:id="rId15"/>
    <p:sldId id="269" r:id="rId16"/>
    <p:sldId id="270" r:id="rId17"/>
    <p:sldId id="274"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7" autoAdjust="0"/>
    <p:restoredTop sz="54452" autoAdjust="0"/>
  </p:normalViewPr>
  <p:slideViewPr>
    <p:cSldViewPr>
      <p:cViewPr varScale="1">
        <p:scale>
          <a:sx n="54" d="100"/>
          <a:sy n="54" d="100"/>
        </p:scale>
        <p:origin x="25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5747" tIns="47873" rIns="95747" bIns="47873" rtlCol="0"/>
          <a:lstStyle>
            <a:lvl1pPr algn="r">
              <a:defRPr sz="1300"/>
            </a:lvl1pPr>
          </a:lstStyle>
          <a:p>
            <a:fld id="{3D6730E4-BF2B-4EB7-859C-8FD52BEEDA18}" type="datetimeFigureOut">
              <a:rPr lang="en-US" smtClean="0"/>
              <a:t>4/25/2018</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5747" tIns="47873" rIns="95747" bIns="47873"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5747" tIns="47873" rIns="95747" bIns="47873" rtlCol="0" anchor="b"/>
          <a:lstStyle>
            <a:lvl1pPr algn="r">
              <a:defRPr sz="1300"/>
            </a:lvl1pPr>
          </a:lstStyle>
          <a:p>
            <a:fld id="{1062B7AD-5FB0-425C-8B62-5C25DE0B6F5A}" type="slidenum">
              <a:rPr lang="en-US" smtClean="0"/>
              <a:t>‹#›</a:t>
            </a:fld>
            <a:endParaRPr lang="en-US"/>
          </a:p>
        </p:txBody>
      </p:sp>
    </p:spTree>
    <p:extLst>
      <p:ext uri="{BB962C8B-B14F-4D97-AF65-F5344CB8AC3E}">
        <p14:creationId xmlns:p14="http://schemas.microsoft.com/office/powerpoint/2010/main" val="1487331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a:defRPr sz="1300"/>
            </a:lvl1pPr>
          </a:lstStyle>
          <a:p>
            <a:fld id="{01D8EBFD-4784-490F-B208-19D0F1C478E1}" type="datetimeFigureOut">
              <a:rPr lang="en-US" smtClean="0"/>
              <a:t>4/25/2018</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747" tIns="47873" rIns="95747" bIns="47873"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5747" tIns="47873" rIns="95747" bIns="478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5747" tIns="47873" rIns="95747" bIns="47873"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5747" tIns="47873" rIns="95747" bIns="47873" rtlCol="0" anchor="b"/>
          <a:lstStyle>
            <a:lvl1pPr algn="r">
              <a:defRPr sz="1300"/>
            </a:lvl1pPr>
          </a:lstStyle>
          <a:p>
            <a:fld id="{4E127777-F2B2-42D7-BEEB-6E0BB71A9FBD}" type="slidenum">
              <a:rPr lang="en-US" smtClean="0"/>
              <a:t>‹#›</a:t>
            </a:fld>
            <a:endParaRPr lang="en-US"/>
          </a:p>
        </p:txBody>
      </p:sp>
    </p:spTree>
    <p:extLst>
      <p:ext uri="{BB962C8B-B14F-4D97-AF65-F5344CB8AC3E}">
        <p14:creationId xmlns:p14="http://schemas.microsoft.com/office/powerpoint/2010/main" val="331345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I will be referring</a:t>
            </a:r>
            <a:r>
              <a:rPr lang="en-US" baseline="0" dirty="0"/>
              <a:t> to documents from the packet for this presentation. Please take a moment to find it. Many of the documents in the handout have their own page numbers. I will refer to the numbers in the upper right corner of each page, the “Packet Page” number. </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a:t>
            </a:fld>
            <a:endParaRPr lang="en-US"/>
          </a:p>
        </p:txBody>
      </p:sp>
    </p:spTree>
    <p:extLst>
      <p:ext uri="{BB962C8B-B14F-4D97-AF65-F5344CB8AC3E}">
        <p14:creationId xmlns:p14="http://schemas.microsoft.com/office/powerpoint/2010/main" val="2511207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468">
              <a:defRPr/>
            </a:pPr>
            <a:r>
              <a:rPr lang="en-US" dirty="0"/>
              <a:t>The last three events</a:t>
            </a:r>
            <a:r>
              <a:rPr lang="en-US" baseline="0" dirty="0"/>
              <a:t> shown on the Study Flow mark the end of a patient’s active participation in the study and require the submission of the S1316 Off Protocol Notice. I will discuss active and passive follow up later. </a:t>
            </a:r>
          </a:p>
          <a:p>
            <a:pPr defTabSz="957468">
              <a:defRPr/>
            </a:pPr>
            <a:endParaRPr lang="en-US" baseline="0" dirty="0"/>
          </a:p>
          <a:p>
            <a:pPr defTabSz="957468">
              <a:defRPr/>
            </a:pPr>
            <a:r>
              <a:rPr lang="en-US" baseline="0" dirty="0"/>
              <a:t>If, for any reason, the patient no longer wants to receive the weekly calls from the site and the Arizona Lab, the Off Protocol Notice should be submitted to place the patient on passive follow-up. This will trigger a report to the Arizona Lab so they know not to call the patient. Please submit the Off Protocol Notice as soon as you can, so the Arizona Lab receives that information in a timely manner.</a:t>
            </a:r>
          </a:p>
          <a:p>
            <a:pPr defTabSz="957468">
              <a:defRPr/>
            </a:pPr>
            <a:endParaRPr lang="en-US" baseline="0" dirty="0"/>
          </a:p>
          <a:p>
            <a:pPr defTabSz="957468">
              <a:defRPr/>
            </a:pPr>
            <a:r>
              <a:rPr lang="en-US" baseline="0" dirty="0"/>
              <a:t>This concludes my overview of the study flow.</a:t>
            </a:r>
          </a:p>
          <a:p>
            <a:pPr defTabSz="957468">
              <a:defRPr/>
            </a:pPr>
            <a:endParaRPr lang="en-US"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10</a:t>
            </a:fld>
            <a:endParaRPr lang="en-US"/>
          </a:p>
        </p:txBody>
      </p:sp>
    </p:spTree>
    <p:extLst>
      <p:ext uri="{BB962C8B-B14F-4D97-AF65-F5344CB8AC3E}">
        <p14:creationId xmlns:p14="http://schemas.microsoft.com/office/powerpoint/2010/main" val="100988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I’d like to go</a:t>
            </a:r>
            <a:r>
              <a:rPr lang="en-US" baseline="0" dirty="0"/>
              <a:t> into more depth</a:t>
            </a:r>
            <a:r>
              <a:rPr lang="en-US" dirty="0"/>
              <a:t> on a few topics I touched on earlier,</a:t>
            </a:r>
            <a:r>
              <a:rPr lang="en-US" baseline="0" dirty="0"/>
              <a:t> starting with equipoise.</a:t>
            </a:r>
          </a:p>
          <a:p>
            <a:endParaRPr lang="en-US" baseline="0" dirty="0"/>
          </a:p>
          <a:p>
            <a:r>
              <a:rPr lang="en-US" baseline="0" dirty="0"/>
              <a:t>Please take a look at page 11 of your handout, which is Section 5 of the protocol, the eligibility criteria. Section 5.1c, d and e address equipoise. </a:t>
            </a:r>
          </a:p>
          <a:p>
            <a:endParaRPr lang="en-US" baseline="0" dirty="0"/>
          </a:p>
          <a:p>
            <a:r>
              <a:rPr lang="en-US" baseline="0" dirty="0"/>
              <a:t>Clinicians must demonstrate equipoise for the benefit of surgery to correct a potentially eligible patient’s MBO symptoms. In other words, the patient’s MBO can reasonably be treated via surgery or non-surgical medical management. This does not mean that the patient or physician cannot have a strong opinion about how he or she wants to proceed. Indeed, it is unlikely that anyone won’t have an opinion!</a:t>
            </a:r>
          </a:p>
          <a:p>
            <a:endParaRPr lang="en-US" baseline="0" dirty="0"/>
          </a:p>
          <a:p>
            <a:r>
              <a:rPr lang="en-US" baseline="0" dirty="0"/>
              <a:t>Documentation of the surgical team’s statement of equipoise is recorded on the S1316 Surgical Equipoise Documentation, which is on page 13 of your handouts.  </a:t>
            </a:r>
          </a:p>
          <a:p>
            <a:endParaRPr lang="en-US" baseline="0" dirty="0"/>
          </a:p>
          <a:p>
            <a:r>
              <a:rPr lang="en-US" baseline="0" dirty="0"/>
              <a:t>Equipoise is especially important because the study has both a randomized and a non-randomized components. The possibility for bias will be less if the physicians have equipoise. </a:t>
            </a:r>
          </a:p>
        </p:txBody>
      </p:sp>
      <p:sp>
        <p:nvSpPr>
          <p:cNvPr id="4" name="Slide Number Placeholder 3"/>
          <p:cNvSpPr>
            <a:spLocks noGrp="1"/>
          </p:cNvSpPr>
          <p:nvPr>
            <p:ph type="sldNum" sz="quarter" idx="10"/>
          </p:nvPr>
        </p:nvSpPr>
        <p:spPr/>
        <p:txBody>
          <a:bodyPr/>
          <a:lstStyle/>
          <a:p>
            <a:fld id="{4E127777-F2B2-42D7-BEEB-6E0BB71A9FBD}" type="slidenum">
              <a:rPr lang="en-US" smtClean="0"/>
              <a:t>11</a:t>
            </a:fld>
            <a:endParaRPr lang="en-US"/>
          </a:p>
        </p:txBody>
      </p:sp>
    </p:spTree>
    <p:extLst>
      <p:ext uri="{BB962C8B-B14F-4D97-AF65-F5344CB8AC3E}">
        <p14:creationId xmlns:p14="http://schemas.microsoft.com/office/powerpoint/2010/main" val="3993658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a</a:t>
            </a:r>
            <a:r>
              <a:rPr lang="en-US" baseline="0" dirty="0"/>
              <a:t> few words about treatment assignment and randomization.</a:t>
            </a:r>
          </a:p>
          <a:p>
            <a:endParaRPr lang="en-US" baseline="0" dirty="0"/>
          </a:p>
          <a:p>
            <a:r>
              <a:rPr lang="en-US" baseline="0" dirty="0"/>
              <a:t>This is our schema, which you saw earlier from the professional slide set. As Dr. Anderson discussed, all eligible patients should be asked first if they are willing to be randomized to MBO treatment. If they are unwilling, then they may specify which treatment they prefer and still participate in the study.</a:t>
            </a:r>
          </a:p>
          <a:p>
            <a:endParaRPr lang="en-US" baseline="0" dirty="0"/>
          </a:p>
          <a:p>
            <a:r>
              <a:rPr lang="en-US" dirty="0"/>
              <a:t>The patient’s treatment</a:t>
            </a:r>
            <a:r>
              <a:rPr lang="en-US" baseline="0" dirty="0"/>
              <a:t> assignment (randomization, surgery or non-surgical management) is recorded on the S1316 Registration Worksheet, found on p</a:t>
            </a:r>
            <a:r>
              <a:rPr lang="en-US" dirty="0"/>
              <a:t>age 14 of your handouts. </a:t>
            </a:r>
          </a:p>
          <a:p>
            <a:endParaRPr lang="en-US" dirty="0"/>
          </a:p>
          <a:p>
            <a:r>
              <a:rPr lang="en-US" dirty="0"/>
              <a:t>The worksheet will be used to complete the patient’s registration in OPEN. </a:t>
            </a:r>
          </a:p>
          <a:p>
            <a:endParaRPr lang="en-US" dirty="0"/>
          </a:p>
          <a:p>
            <a:r>
              <a:rPr lang="en-US" dirty="0"/>
              <a:t>Under “Stratification Questions” is</a:t>
            </a:r>
            <a:r>
              <a:rPr lang="en-US" baseline="0" dirty="0"/>
              <a:t> a place to mark the primary tumor type and below that, the patient’s chosen treatment assignment. </a:t>
            </a:r>
          </a:p>
          <a:p>
            <a:r>
              <a:rPr lang="en-US" baseline="0" dirty="0"/>
              <a:t>If the patient chooses randomization, OPEN will randomize the patient and provide his or her actual treatment assignment. </a:t>
            </a:r>
            <a:endParaRPr lang="en-US"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12</a:t>
            </a:fld>
            <a:endParaRPr lang="en-US"/>
          </a:p>
        </p:txBody>
      </p:sp>
    </p:spTree>
    <p:extLst>
      <p:ext uri="{BB962C8B-B14F-4D97-AF65-F5344CB8AC3E}">
        <p14:creationId xmlns:p14="http://schemas.microsoft.com/office/powerpoint/2010/main" val="1613289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Moving on to the study endpoint…</a:t>
            </a:r>
          </a:p>
          <a:p>
            <a:endParaRPr lang="en-US" dirty="0"/>
          </a:p>
          <a:p>
            <a:r>
              <a:rPr lang="en-US" dirty="0"/>
              <a:t>The primary outcome</a:t>
            </a:r>
            <a:r>
              <a:rPr lang="en-US" baseline="0" dirty="0"/>
              <a:t> for this study is the number of days alive and outside the hospital during the patient’s first 13 weeks on study. </a:t>
            </a:r>
          </a:p>
          <a:p>
            <a:r>
              <a:rPr lang="en-US" baseline="0" dirty="0"/>
              <a:t>An accurate accounting of the patient’s status for each of these days requires the we know where he or she was each day.</a:t>
            </a:r>
          </a:p>
          <a:p>
            <a:r>
              <a:rPr lang="en-US" baseline="0" dirty="0"/>
              <a:t>This led to the S1316 Hospitalization D</a:t>
            </a:r>
            <a:r>
              <a:rPr lang="en-US" dirty="0"/>
              <a:t>ays Record, found on page 15 of your handouts.</a:t>
            </a:r>
          </a:p>
          <a:p>
            <a:r>
              <a:rPr lang="en-US" dirty="0"/>
              <a:t>This was designed to be like a calendar, showing the first 13 weeks</a:t>
            </a:r>
            <a:r>
              <a:rPr lang="en-US" baseline="0" dirty="0"/>
              <a:t> after registration, with a place to mark the hospitalization status of each day.</a:t>
            </a:r>
            <a:r>
              <a:rPr lang="en-US" dirty="0"/>
              <a:t> </a:t>
            </a:r>
          </a:p>
          <a:p>
            <a:r>
              <a:rPr lang="en-US" dirty="0"/>
              <a:t>This form</a:t>
            </a:r>
            <a:r>
              <a:rPr lang="en-US" baseline="0" dirty="0"/>
              <a:t> will be completed and submitted after the first 13 weeks, based on the discharge summaries collected and the information gleaned from weekly patient interviews.</a:t>
            </a:r>
          </a:p>
          <a:p>
            <a:endParaRPr lang="en-US" dirty="0"/>
          </a:p>
          <a:p>
            <a:r>
              <a:rPr lang="en-US" dirty="0"/>
              <a:t>For each day, starting with the day the patient was registered at the </a:t>
            </a:r>
            <a:r>
              <a:rPr lang="en-US"/>
              <a:t>initial hospitalization, </a:t>
            </a:r>
            <a:r>
              <a:rPr lang="en-US" dirty="0"/>
              <a:t>record the patient’s hospitalization status. </a:t>
            </a:r>
          </a:p>
          <a:p>
            <a:r>
              <a:rPr lang="en-US" dirty="0"/>
              <a:t>Mark</a:t>
            </a:r>
            <a:r>
              <a:rPr lang="en-US" baseline="0" dirty="0"/>
              <a:t> “Yes” if the patient spent any part of it hospitalized.</a:t>
            </a:r>
            <a:r>
              <a:rPr lang="en-US" dirty="0"/>
              <a:t> </a:t>
            </a:r>
          </a:p>
          <a:p>
            <a:r>
              <a:rPr lang="en-US" dirty="0"/>
              <a:t>Mark “No” if the entire day was spent out of the hospital.</a:t>
            </a:r>
          </a:p>
          <a:p>
            <a:r>
              <a:rPr lang="en-US" dirty="0"/>
              <a:t>Mark “Unknown” if you do not know the patient’s status for that day.</a:t>
            </a:r>
          </a:p>
          <a:p>
            <a:r>
              <a:rPr lang="en-US" dirty="0"/>
              <a:t>Finally, mark “N/A” if the day is</a:t>
            </a:r>
            <a:r>
              <a:rPr lang="en-US" baseline="0" dirty="0"/>
              <a:t> before registration or after the patient’s death.</a:t>
            </a:r>
          </a:p>
          <a:p>
            <a:endParaRPr lang="en-US" baseline="0" dirty="0"/>
          </a:p>
          <a:p>
            <a:r>
              <a:rPr lang="en-US" baseline="0" dirty="0"/>
              <a:t>This will be available to you as a template online.</a:t>
            </a:r>
          </a:p>
          <a:p>
            <a:r>
              <a:rPr lang="en-US" baseline="0" dirty="0"/>
              <a:t> </a:t>
            </a:r>
          </a:p>
          <a:p>
            <a:r>
              <a:rPr lang="en-US" baseline="0" dirty="0"/>
              <a:t>Note that the form in Rave looks very much like this one, except the dates along the left side will be populated for you.</a:t>
            </a:r>
          </a:p>
          <a:p>
            <a:r>
              <a:rPr lang="en-US" baseline="0" dirty="0"/>
              <a:t>The Rave form will default to “N/A” for each day.</a:t>
            </a:r>
          </a:p>
          <a:p>
            <a:endParaRPr lang="en-US" baseline="0" dirty="0"/>
          </a:p>
          <a:p>
            <a:r>
              <a:rPr lang="en-US" baseline="0" dirty="0"/>
              <a:t>This is the data collection form for the study endpoint, so I want to be sure this is clear.</a:t>
            </a:r>
          </a:p>
          <a:p>
            <a:endParaRPr lang="en-US" baseline="0" dirty="0"/>
          </a:p>
          <a:p>
            <a:r>
              <a:rPr lang="en-US" baseline="0" dirty="0"/>
              <a:t>Any questions at this time?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13</a:t>
            </a:fld>
            <a:endParaRPr lang="en-US"/>
          </a:p>
        </p:txBody>
      </p:sp>
    </p:spTree>
    <p:extLst>
      <p:ext uri="{BB962C8B-B14F-4D97-AF65-F5344CB8AC3E}">
        <p14:creationId xmlns:p14="http://schemas.microsoft.com/office/powerpoint/2010/main" val="2178703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that is where and how to record the endpoint data. But what if</a:t>
            </a:r>
            <a:r>
              <a:rPr lang="en-US" baseline="0" dirty="0"/>
              <a:t> you can’t complete the contact with the patient for a week or maybe several weeks? </a:t>
            </a:r>
          </a:p>
          <a:p>
            <a:endParaRPr lang="en-US" baseline="0" dirty="0"/>
          </a:p>
          <a:p>
            <a:r>
              <a:rPr lang="en-US" baseline="0" dirty="0"/>
              <a:t>It is our hope and expectation that when a weekly contact is missed, the next completed contact will cover the entire period between completed contacts. This is stated in Protocol Section 7.5b, on page 18 of your packet.  </a:t>
            </a:r>
          </a:p>
          <a:p>
            <a:endParaRPr lang="en-US" baseline="0" dirty="0"/>
          </a:p>
          <a:p>
            <a:r>
              <a:rPr lang="en-US" baseline="0" dirty="0"/>
              <a:t>Missing endpoint data for this study will be informative, meaning that patients who are missing endpoint data are likely to be different than patients who have complete endpoint data. We can’t use fancy statistics to deal with missing data on a large scale. Please help keep missing data to a minimum.</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14</a:t>
            </a:fld>
            <a:endParaRPr lang="en-US"/>
          </a:p>
        </p:txBody>
      </p:sp>
    </p:spTree>
    <p:extLst>
      <p:ext uri="{BB962C8B-B14F-4D97-AF65-F5344CB8AC3E}">
        <p14:creationId xmlns:p14="http://schemas.microsoft.com/office/powerpoint/2010/main" val="28553114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patient’s first 13 weeks on the study, we will collect extensive information about any and all hospitalizations, including the initial hospitalization and hospitalizations</a:t>
            </a:r>
            <a:r>
              <a:rPr lang="en-US" baseline="0" dirty="0"/>
              <a:t> not related to MBO. </a:t>
            </a:r>
          </a:p>
          <a:p>
            <a:endParaRPr lang="en-US" baseline="0" dirty="0"/>
          </a:p>
          <a:p>
            <a:r>
              <a:rPr lang="en-US" baseline="0" dirty="0"/>
              <a:t>The three forms used to collect these data are listed on the slide; the first, the MBO Treatment Form, is shown starting on page 19 of your handouts.</a:t>
            </a:r>
          </a:p>
          <a:p>
            <a:endParaRPr lang="en-US" baseline="0" dirty="0"/>
          </a:p>
          <a:p>
            <a:r>
              <a:rPr lang="en-US" baseline="0" dirty="0"/>
              <a:t>Briefly, the S1316 MBO Treatment Form collects all MBO treatment received by the patient at that hospitalization, both surgical and non-surgical. Please note the dates you enter on this form will be perpetuated to the other two forms, for consistency (and less typing for you). This form also collects any discharge medications and home care prescribed. Submit this form even if the patient was hospitalized for a reason other than MBO or did not receive any MBO treatment.</a:t>
            </a:r>
          </a:p>
          <a:p>
            <a:endParaRPr lang="en-US" baseline="0" dirty="0"/>
          </a:p>
          <a:p>
            <a:r>
              <a:rPr lang="en-US" baseline="0" dirty="0"/>
              <a:t>The S1316 MBO Treatment Complications Form is similar to the usual SWOG </a:t>
            </a:r>
            <a:r>
              <a:rPr lang="en-US" baseline="0" dirty="0" err="1"/>
              <a:t>tox</a:t>
            </a:r>
            <a:r>
              <a:rPr lang="en-US" baseline="0" dirty="0"/>
              <a:t> form. We really only want complications related to MBO </a:t>
            </a:r>
            <a:r>
              <a:rPr lang="en-US" u="sng" baseline="0" dirty="0"/>
              <a:t>treatment</a:t>
            </a:r>
            <a:r>
              <a:rPr lang="en-US" baseline="0" dirty="0"/>
              <a:t> reported. Complications solely attributable to the patient’s cancer or MBO disease should not be recorded here.  </a:t>
            </a:r>
          </a:p>
          <a:p>
            <a:endParaRPr lang="en-US" baseline="0" dirty="0"/>
          </a:p>
          <a:p>
            <a:r>
              <a:rPr lang="en-US" baseline="0" dirty="0"/>
              <a:t>Finally, any somatostatin analogue treatment received will be reported on the S1316 Somatostatin Analogue Treatment Form. This is a daily log of the total </a:t>
            </a:r>
            <a:r>
              <a:rPr lang="en-US" baseline="0" dirty="0" err="1"/>
              <a:t>somatostatin</a:t>
            </a:r>
            <a:r>
              <a:rPr lang="en-US" baseline="0" dirty="0"/>
              <a:t> analogue received by the patient while hospitalized.</a:t>
            </a:r>
          </a:p>
          <a:p>
            <a:endParaRPr lang="en-US" baseline="0" dirty="0"/>
          </a:p>
          <a:p>
            <a:r>
              <a:rPr lang="en-US" baseline="0" dirty="0"/>
              <a:t>Note that a discharge summary is needed for any and all hospitalizations during the first 13 weeks on study, for endpoint documentation.</a:t>
            </a:r>
          </a:p>
        </p:txBody>
      </p:sp>
      <p:sp>
        <p:nvSpPr>
          <p:cNvPr id="4" name="Slide Number Placeholder 3"/>
          <p:cNvSpPr>
            <a:spLocks noGrp="1"/>
          </p:cNvSpPr>
          <p:nvPr>
            <p:ph type="sldNum" sz="quarter" idx="10"/>
          </p:nvPr>
        </p:nvSpPr>
        <p:spPr/>
        <p:txBody>
          <a:bodyPr/>
          <a:lstStyle/>
          <a:p>
            <a:fld id="{4E127777-F2B2-42D7-BEEB-6E0BB71A9FBD}" type="slidenum">
              <a:rPr lang="en-US" smtClean="0"/>
              <a:t>15</a:t>
            </a:fld>
            <a:endParaRPr lang="en-US"/>
          </a:p>
        </p:txBody>
      </p:sp>
    </p:spTree>
    <p:extLst>
      <p:ext uri="{BB962C8B-B14F-4D97-AF65-F5344CB8AC3E}">
        <p14:creationId xmlns:p14="http://schemas.microsoft.com/office/powerpoint/2010/main" val="1716614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follow-up for S1316 is done entirely by telephone, so the demarcation between</a:t>
            </a:r>
            <a:r>
              <a:rPr lang="en-US" baseline="0" dirty="0"/>
              <a:t> active and passive follow-up is very important.</a:t>
            </a:r>
          </a:p>
          <a:p>
            <a:endParaRPr lang="en-US" baseline="0" dirty="0"/>
          </a:p>
          <a:p>
            <a:r>
              <a:rPr lang="en-US" baseline="0" dirty="0"/>
              <a:t>The three levels of follow-up are listed here. </a:t>
            </a:r>
          </a:p>
          <a:p>
            <a:endParaRPr lang="en-US" baseline="0" dirty="0"/>
          </a:p>
          <a:p>
            <a:r>
              <a:rPr lang="en-US" baseline="0" dirty="0"/>
              <a:t>All patients are on active follow-up when they register. </a:t>
            </a:r>
          </a:p>
          <a:p>
            <a:endParaRPr lang="en-US" baseline="0" dirty="0"/>
          </a:p>
          <a:p>
            <a:r>
              <a:rPr lang="en-US" baseline="0" dirty="0"/>
              <a:t>We anticipate that some patients may decide along the way that they just don’t want to receive any more phone calls, either from the site staff or the Arizona Lab (dietary recalls). These patients will be placed on passive follow-up, through submission of the S1316 Off Protocol Notice. Note that the dietary recalls will stop only after the Off Protocol Notice has been submitted, so please don’t delay submission of this form.</a:t>
            </a:r>
          </a:p>
          <a:p>
            <a:endParaRPr lang="en-US" baseline="0" dirty="0"/>
          </a:p>
          <a:p>
            <a:r>
              <a:rPr lang="en-US" baseline="0" dirty="0"/>
              <a:t>All forms are expected to be submitted for patients on active and passive follow-up, including weekly </a:t>
            </a:r>
            <a:r>
              <a:rPr lang="en-US" baseline="0"/>
              <a:t>assessment forms (for vital status) </a:t>
            </a:r>
            <a:r>
              <a:rPr lang="en-US" baseline="0" dirty="0"/>
              <a:t>and forms relating to </a:t>
            </a:r>
            <a:r>
              <a:rPr lang="en-US" baseline="0"/>
              <a:t>known hospitalizations. </a:t>
            </a:r>
            <a:r>
              <a:rPr lang="en-US" baseline="0" dirty="0"/>
              <a:t>For patients on passive follow-up, the data will have to come from the patient’s chart. Gather as much data as you can for these patients. </a:t>
            </a:r>
          </a:p>
          <a:p>
            <a:endParaRPr lang="en-US" baseline="0" dirty="0"/>
          </a:p>
          <a:p>
            <a:r>
              <a:rPr lang="en-US" baseline="0" dirty="0"/>
              <a:t>If a patient refuses any further follow-up or contact, please follow SWOG policy. </a:t>
            </a:r>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16</a:t>
            </a:fld>
            <a:endParaRPr lang="en-US"/>
          </a:p>
        </p:txBody>
      </p:sp>
    </p:spTree>
    <p:extLst>
      <p:ext uri="{BB962C8B-B14F-4D97-AF65-F5344CB8AC3E}">
        <p14:creationId xmlns:p14="http://schemas.microsoft.com/office/powerpoint/2010/main" val="675689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few pages of your packet are an overview of the S1316 forms and documents</a:t>
            </a:r>
            <a:r>
              <a:rPr lang="en-US" baseline="0" dirty="0"/>
              <a:t> needed for this study.</a:t>
            </a:r>
          </a:p>
          <a:p>
            <a:endParaRPr lang="en-US" baseline="0" dirty="0"/>
          </a:p>
          <a:p>
            <a:r>
              <a:rPr lang="en-US" baseline="0" dirty="0"/>
              <a:t>The information here was gleaned from the protocol Sections 7 and 14.  </a:t>
            </a:r>
          </a:p>
          <a:p>
            <a:endParaRPr lang="en-US" baseline="0" dirty="0"/>
          </a:p>
          <a:p>
            <a:r>
              <a:rPr lang="en-US" baseline="0" dirty="0"/>
              <a:t>The first column lists the form or document. The next column describes the purpose of that form or document. The next three columns describe when the data are collected, how the data are collected, and when the data should be submitted.</a:t>
            </a:r>
          </a:p>
          <a:p>
            <a:endParaRPr lang="en-US" baseline="0" dirty="0"/>
          </a:p>
          <a:p>
            <a:r>
              <a:rPr lang="en-US" baseline="0" dirty="0"/>
              <a:t>It will be available as an Excel spreadsheet online as a resource for you. Please note this does not replace or supersede the protocol. </a:t>
            </a:r>
          </a:p>
          <a:p>
            <a:endParaRPr lang="en-US" baseline="0" dirty="0"/>
          </a:p>
        </p:txBody>
      </p:sp>
      <p:sp>
        <p:nvSpPr>
          <p:cNvPr id="4" name="Slide Number Placeholder 3"/>
          <p:cNvSpPr>
            <a:spLocks noGrp="1"/>
          </p:cNvSpPr>
          <p:nvPr>
            <p:ph type="sldNum" sz="quarter" idx="10"/>
          </p:nvPr>
        </p:nvSpPr>
        <p:spPr/>
        <p:txBody>
          <a:bodyPr/>
          <a:lstStyle/>
          <a:p>
            <a:fld id="{4E127777-F2B2-42D7-BEEB-6E0BB71A9FBD}" type="slidenum">
              <a:rPr lang="en-US" smtClean="0"/>
              <a:t>17</a:t>
            </a:fld>
            <a:endParaRPr lang="en-US"/>
          </a:p>
        </p:txBody>
      </p:sp>
    </p:spTree>
    <p:extLst>
      <p:ext uri="{BB962C8B-B14F-4D97-AF65-F5344CB8AC3E}">
        <p14:creationId xmlns:p14="http://schemas.microsoft.com/office/powerpoint/2010/main" val="127365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 will be presenting the study timeline and study flow, touching on the important study concepts of equipoise, randomization and the two types of follow-up expected, and review a few key forms.</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2</a:t>
            </a:fld>
            <a:endParaRPr lang="en-US"/>
          </a:p>
        </p:txBody>
      </p:sp>
    </p:spTree>
    <p:extLst>
      <p:ext uri="{BB962C8B-B14F-4D97-AF65-F5344CB8AC3E}">
        <p14:creationId xmlns:p14="http://schemas.microsoft.com/office/powerpoint/2010/main" val="1587890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study has 6 important events and periods, starting with hospitalization</a:t>
            </a:r>
            <a:r>
              <a:rPr lang="en-US" baseline="0" dirty="0"/>
              <a:t> for MBO and ending with study completion one year later. </a:t>
            </a:r>
          </a:p>
          <a:p>
            <a:endParaRPr lang="en-US" baseline="0" dirty="0"/>
          </a:p>
          <a:p>
            <a:r>
              <a:rPr lang="en-US" baseline="0" dirty="0"/>
              <a:t>On page 2 of your handouts is the S1316 Study Flow, a detailed description of each of these events and periods, derived from Sections 7, 9 and 14 of the protocol. I will refer to this during the first part of my presentation. The first column has the event or study period of interest, the middle column describes the activities that should occur during that time, and the last column lists the relevant forms and source documents that apply to each of those activities.</a:t>
            </a:r>
          </a:p>
          <a:p>
            <a:endParaRPr lang="en-US" baseline="0" dirty="0"/>
          </a:p>
          <a:p>
            <a:r>
              <a:rPr lang="en-US" baseline="0" dirty="0"/>
              <a:t>A copy of Section 9, the study calendar, is on page 5 of the handouts for your reference. </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3</a:t>
            </a:fld>
            <a:endParaRPr lang="en-US"/>
          </a:p>
        </p:txBody>
      </p:sp>
    </p:spTree>
    <p:extLst>
      <p:ext uri="{BB962C8B-B14F-4D97-AF65-F5344CB8AC3E}">
        <p14:creationId xmlns:p14="http://schemas.microsoft.com/office/powerpoint/2010/main" val="2017570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Looking at the first event on the Study Flow, </a:t>
            </a:r>
            <a:r>
              <a:rPr lang="en-US" baseline="0" dirty="0"/>
              <a:t>a potentially eligible patient is hospitalized with MBO. As with any study, you need to establish eligibility and obtain informed consent. </a:t>
            </a:r>
          </a:p>
          <a:p>
            <a:endParaRPr lang="en-US" baseline="0" dirty="0"/>
          </a:p>
          <a:p>
            <a:r>
              <a:rPr lang="en-US" baseline="0" dirty="0"/>
              <a:t>Two critical features of S1316 are equipoise, specifically the notion that both surgery and non-surgical management of the patient’s MBO are appropriate treatments, and how treatment is assigned. </a:t>
            </a:r>
          </a:p>
          <a:p>
            <a:endParaRPr lang="en-US" baseline="0" dirty="0"/>
          </a:p>
          <a:p>
            <a:r>
              <a:rPr lang="en-US" baseline="0" dirty="0"/>
              <a:t>Equipoise is part of the eligibility criteria. </a:t>
            </a:r>
          </a:p>
          <a:p>
            <a:endParaRPr lang="en-US" baseline="0" dirty="0"/>
          </a:p>
          <a:p>
            <a:r>
              <a:rPr lang="en-US" baseline="0" dirty="0"/>
              <a:t>Treatment assignment for eligible patients can be established either by randomization or by patient choice. </a:t>
            </a:r>
          </a:p>
          <a:p>
            <a:endParaRPr lang="en-US" baseline="0" dirty="0"/>
          </a:p>
          <a:p>
            <a:r>
              <a:rPr lang="en-US" baseline="0" dirty="0"/>
              <a:t>Once patient registration and treatment assignment are complete (either randomization or patient choice), the follow-up is identical for each arm. Indeed, follow-up must e the same: same schedule, same forms, etc.</a:t>
            </a:r>
          </a:p>
        </p:txBody>
      </p:sp>
      <p:sp>
        <p:nvSpPr>
          <p:cNvPr id="4" name="Slide Number Placeholder 3"/>
          <p:cNvSpPr>
            <a:spLocks noGrp="1"/>
          </p:cNvSpPr>
          <p:nvPr>
            <p:ph type="sldNum" sz="quarter" idx="10"/>
          </p:nvPr>
        </p:nvSpPr>
        <p:spPr/>
        <p:txBody>
          <a:bodyPr/>
          <a:lstStyle/>
          <a:p>
            <a:fld id="{4E127777-F2B2-42D7-BEEB-6E0BB71A9FBD}" type="slidenum">
              <a:rPr lang="en-US" smtClean="0"/>
              <a:t>4</a:t>
            </a:fld>
            <a:endParaRPr lang="en-US"/>
          </a:p>
        </p:txBody>
      </p:sp>
    </p:spTree>
    <p:extLst>
      <p:ext uri="{BB962C8B-B14F-4D97-AF65-F5344CB8AC3E}">
        <p14:creationId xmlns:p14="http://schemas.microsoft.com/office/powerpoint/2010/main" val="2233925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event on the Study Flow is Registration. A lot happens at this stage. </a:t>
            </a:r>
          </a:p>
          <a:p>
            <a:endParaRPr lang="en-US" dirty="0"/>
          </a:p>
          <a:p>
            <a:r>
              <a:rPr lang="en-US" dirty="0"/>
              <a:t>The patient is registered and his or her treatment assignment choice is recorded in OPEN. If the patient chose randomization, the randomization will be</a:t>
            </a:r>
            <a:r>
              <a:rPr lang="en-US" baseline="0" dirty="0"/>
              <a:t> done via OPEN. </a:t>
            </a:r>
          </a:p>
          <a:p>
            <a:endParaRPr lang="en-US" baseline="0" dirty="0"/>
          </a:p>
          <a:p>
            <a:r>
              <a:rPr lang="en-US" baseline="0" dirty="0"/>
              <a:t>Because nearly all patient contacts are done via telephone, it is very important to obtain good contact information for the patients. </a:t>
            </a:r>
          </a:p>
          <a:p>
            <a:endParaRPr lang="en-US" baseline="0" dirty="0"/>
          </a:p>
          <a:p>
            <a:r>
              <a:rPr lang="en-US" baseline="0" dirty="0"/>
              <a:t>Pages 6 through 9 contain the two contact forms, one for use by the site for the weekly phone calls and the second for use by the Arizona Diet, Behavior and Quality of Life Assessment Lab, so they can administer the dietary recalls. The Dietary Recall contact form should be emailed to the Arizona Lab within 24 hours, so the patient’s first recall at Week 1 will be timely.</a:t>
            </a:r>
          </a:p>
          <a:p>
            <a:endParaRPr lang="en-US" baseline="0" dirty="0"/>
          </a:p>
          <a:p>
            <a:r>
              <a:rPr lang="en-US" baseline="0" dirty="0"/>
              <a:t>And of course there are the Patient Reported Outcomes (PRO) forms and baseline data collection, as shown on the Study Flow. </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5</a:t>
            </a:fld>
            <a:endParaRPr lang="en-US"/>
          </a:p>
        </p:txBody>
      </p:sp>
    </p:spTree>
    <p:extLst>
      <p:ext uri="{BB962C8B-B14F-4D97-AF65-F5344CB8AC3E}">
        <p14:creationId xmlns:p14="http://schemas.microsoft.com/office/powerpoint/2010/main" val="1291879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468">
              <a:defRPr/>
            </a:pPr>
            <a:r>
              <a:rPr lang="en-US" dirty="0"/>
              <a:t>So, the study clock starts ticking the</a:t>
            </a:r>
            <a:r>
              <a:rPr lang="en-US" baseline="0" dirty="0"/>
              <a:t> day the patient is registered. Depending on the care the patient needs, he or she may still be in the hospital when the first weekly assessment rolls around. That assessment needs to be done whether or not the patient is hospitalized, and I will discuss the weekly assessment in my next slide.</a:t>
            </a:r>
          </a:p>
          <a:p>
            <a:pPr defTabSz="957468">
              <a:defRPr/>
            </a:pPr>
            <a:endParaRPr lang="en-US" baseline="0" dirty="0"/>
          </a:p>
          <a:p>
            <a:pPr defTabSz="957468">
              <a:defRPr/>
            </a:pPr>
            <a:r>
              <a:rPr lang="en-US" dirty="0"/>
              <a:t>Here, however, I want to cover what happens when</a:t>
            </a:r>
            <a:r>
              <a:rPr lang="en-US" baseline="0" dirty="0"/>
              <a:t> the patient is discharged. This is the third event on the Study Flow.</a:t>
            </a:r>
          </a:p>
          <a:p>
            <a:pPr defTabSz="957468">
              <a:defRPr/>
            </a:pPr>
            <a:endParaRPr lang="en-US" baseline="0" dirty="0"/>
          </a:p>
          <a:p>
            <a:pPr defTabSz="957468">
              <a:defRPr/>
            </a:pPr>
            <a:r>
              <a:rPr lang="en-US" baseline="0" dirty="0"/>
              <a:t>The data for documenting the MBO treatment patients had during hospitalization is covered by the three forms listed on the Study Flow. I will describe them later.</a:t>
            </a:r>
          </a:p>
          <a:p>
            <a:pPr defTabSz="957468">
              <a:defRPr/>
            </a:pPr>
            <a:endParaRPr lang="en-US" baseline="0" dirty="0"/>
          </a:p>
          <a:p>
            <a:pPr defTabSz="957468">
              <a:defRPr/>
            </a:pPr>
            <a:r>
              <a:rPr lang="en-US" baseline="0" dirty="0"/>
              <a:t>The source documentation for hospitalization start and end dates is the discharge summary. These are needed for documenting the primary endpoint. </a:t>
            </a:r>
            <a:endParaRPr lang="en-US"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6</a:t>
            </a:fld>
            <a:endParaRPr lang="en-US"/>
          </a:p>
        </p:txBody>
      </p:sp>
    </p:spTree>
    <p:extLst>
      <p:ext uri="{BB962C8B-B14F-4D97-AF65-F5344CB8AC3E}">
        <p14:creationId xmlns:p14="http://schemas.microsoft.com/office/powerpoint/2010/main" val="313832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468">
              <a:defRPr/>
            </a:pPr>
            <a:r>
              <a:rPr lang="en-US" dirty="0"/>
              <a:t>The first 13 weeks are the most intense,</a:t>
            </a:r>
            <a:r>
              <a:rPr lang="en-US" baseline="0" dirty="0"/>
              <a:t> as you can see from the next four events listed in the Study Flow.</a:t>
            </a:r>
            <a:r>
              <a:rPr lang="en-US" dirty="0"/>
              <a:t> </a:t>
            </a:r>
          </a:p>
          <a:p>
            <a:pPr defTabSz="957468">
              <a:defRPr/>
            </a:pPr>
            <a:endParaRPr lang="en-US" dirty="0"/>
          </a:p>
          <a:p>
            <a:pPr defTabSz="957468">
              <a:defRPr/>
            </a:pPr>
            <a:r>
              <a:rPr lang="en-US" dirty="0"/>
              <a:t>Patients are contacted weekly by site staff to administer the PRO forms and find out about any hospitalizations. </a:t>
            </a:r>
          </a:p>
          <a:p>
            <a:pPr defTabSz="957468">
              <a:defRPr/>
            </a:pPr>
            <a:endParaRPr lang="en-US" dirty="0"/>
          </a:p>
          <a:p>
            <a:pPr defTabSz="957468">
              <a:defRPr/>
            </a:pPr>
            <a:r>
              <a:rPr lang="en-US" dirty="0"/>
              <a:t>If a patient</a:t>
            </a:r>
            <a:r>
              <a:rPr lang="en-US" baseline="0" dirty="0"/>
              <a:t> was hospitalized, documentation of that hospitalization, including MBO treatment and discharge summary will be obtained.</a:t>
            </a:r>
          </a:p>
          <a:p>
            <a:pPr defTabSz="957468">
              <a:defRPr/>
            </a:pPr>
            <a:endParaRPr lang="en-US" baseline="0" dirty="0"/>
          </a:p>
          <a:p>
            <a:r>
              <a:rPr lang="en-US" dirty="0"/>
              <a:t>Note that the dietary recalls are administered by the Arizona Diet, Behavior</a:t>
            </a:r>
            <a:r>
              <a:rPr lang="en-US" baseline="0" dirty="0"/>
              <a:t> and QOL Assessment Lab.</a:t>
            </a:r>
          </a:p>
          <a:p>
            <a:endParaRPr lang="en-US" baseline="0" dirty="0"/>
          </a:p>
          <a:p>
            <a:r>
              <a:rPr lang="en-US" baseline="0" dirty="0"/>
              <a:t>In your packet, page 10, is the S1316 MBO Assessment Form. This is what you will use to record your weekly contact with the patient.  </a:t>
            </a:r>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7</a:t>
            </a:fld>
            <a:endParaRPr lang="en-US"/>
          </a:p>
        </p:txBody>
      </p:sp>
    </p:spTree>
    <p:extLst>
      <p:ext uri="{BB962C8B-B14F-4D97-AF65-F5344CB8AC3E}">
        <p14:creationId xmlns:p14="http://schemas.microsoft.com/office/powerpoint/2010/main" val="675462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468">
              <a:defRPr/>
            </a:pPr>
            <a:r>
              <a:rPr lang="en-US" dirty="0"/>
              <a:t>At the end of the first 13 weeks, labeled as “Week 13” on the Study Flow, the data for the primary study outcome are reported. </a:t>
            </a:r>
          </a:p>
          <a:p>
            <a:pPr defTabSz="957468">
              <a:defRPr/>
            </a:pPr>
            <a:endParaRPr lang="en-US" dirty="0"/>
          </a:p>
          <a:p>
            <a:pPr defTabSz="957468">
              <a:defRPr/>
            </a:pPr>
            <a:r>
              <a:rPr lang="en-US" dirty="0"/>
              <a:t>All the discharge summaries</a:t>
            </a:r>
            <a:r>
              <a:rPr lang="en-US" baseline="0" dirty="0"/>
              <a:t> and information about days out of the hospital collected during those weekly calls will need to be transcribed and submitted on the S1316 Hospitalization Days Record. </a:t>
            </a:r>
          </a:p>
          <a:p>
            <a:pPr defTabSz="957468">
              <a:defRPr/>
            </a:pPr>
            <a:endParaRPr lang="en-US" baseline="0" dirty="0"/>
          </a:p>
          <a:p>
            <a:pPr defTabSz="957468">
              <a:defRPr/>
            </a:pPr>
            <a:r>
              <a:rPr lang="en-US" baseline="0" dirty="0"/>
              <a:t>I will discuss this form later.</a:t>
            </a:r>
            <a:endParaRPr lang="en-US"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8</a:t>
            </a:fld>
            <a:endParaRPr lang="en-US"/>
          </a:p>
        </p:txBody>
      </p:sp>
    </p:spTree>
    <p:extLst>
      <p:ext uri="{BB962C8B-B14F-4D97-AF65-F5344CB8AC3E}">
        <p14:creationId xmlns:p14="http://schemas.microsoft.com/office/powerpoint/2010/main" val="736352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7468">
              <a:defRPr/>
            </a:pPr>
            <a:r>
              <a:rPr lang="en-US" dirty="0"/>
              <a:t>As shown on the Study Flow, the</a:t>
            </a:r>
            <a:r>
              <a:rPr lang="en-US" baseline="0" dirty="0"/>
              <a:t> data collection for the last 3/4 of the study, weeks 17-53, is greatly reduced. Site calls to patients are only every 4 weeks and the there is no requirement for detailed information on hospitalizations. </a:t>
            </a:r>
          </a:p>
          <a:p>
            <a:pPr defTabSz="957468">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4E127777-F2B2-42D7-BEEB-6E0BB71A9FBD}" type="slidenum">
              <a:rPr lang="en-US" smtClean="0"/>
              <a:t>9</a:t>
            </a:fld>
            <a:endParaRPr lang="en-US"/>
          </a:p>
        </p:txBody>
      </p:sp>
    </p:spTree>
    <p:extLst>
      <p:ext uri="{BB962C8B-B14F-4D97-AF65-F5344CB8AC3E}">
        <p14:creationId xmlns:p14="http://schemas.microsoft.com/office/powerpoint/2010/main" val="171224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1064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390363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266659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r>
              <a:rPr lang="en-US" noProof="0"/>
              <a:t>Click icon to add chart</a:t>
            </a:r>
          </a:p>
        </p:txBody>
      </p:sp>
      <p:sp>
        <p:nvSpPr>
          <p:cNvPr id="5"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1907457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3466155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5"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417021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350636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8"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136079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4"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309744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257578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15367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10/24/2014</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S1316 Training</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1D624C17-B9D6-44A5-B3E3-5C33E93573ED}" type="slidenum">
              <a:rPr lang="en-US" smtClean="0"/>
              <a:t>‹#›</a:t>
            </a:fld>
            <a:endParaRPr lang="en-US" dirty="0"/>
          </a:p>
        </p:txBody>
      </p:sp>
    </p:spTree>
    <p:extLst>
      <p:ext uri="{BB962C8B-B14F-4D97-AF65-F5344CB8AC3E}">
        <p14:creationId xmlns:p14="http://schemas.microsoft.com/office/powerpoint/2010/main" val="376150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aseline="0">
                <a:solidFill>
                  <a:srgbClr val="FFFFFF"/>
                </a:solidFill>
                <a:latin typeface="Arial" panose="020B0604020202020204" pitchFamily="34" charset="0"/>
              </a:defRPr>
            </a:lvl1pPr>
          </a:lstStyle>
          <a:p>
            <a:r>
              <a:rPr lang="en-US"/>
              <a:t>10/24/2014</a:t>
            </a: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aseline="0">
                <a:solidFill>
                  <a:srgbClr val="FFFFFF"/>
                </a:solidFill>
                <a:latin typeface="Arial" panose="020B0604020202020204" pitchFamily="34" charset="0"/>
              </a:defRPr>
            </a:lvl1pPr>
          </a:lstStyle>
          <a:p>
            <a:r>
              <a:rPr lang="en-US"/>
              <a:t>S1316 Training</a:t>
            </a: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aseline="0">
                <a:solidFill>
                  <a:srgbClr val="FFFFFF"/>
                </a:solidFill>
                <a:latin typeface="Arial" panose="020B0604020202020204" pitchFamily="34" charset="0"/>
              </a:defRPr>
            </a:lvl1pPr>
          </a:lstStyle>
          <a:p>
            <a:fld id="{1D624C17-B9D6-44A5-B3E3-5C33E93573ED}" type="slidenum">
              <a:rPr lang="en-US" smtClean="0"/>
              <a:t>‹#›</a:t>
            </a:fld>
            <a:endParaRPr lang="en-US" dirty="0"/>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rgbClr val="FFFFFF"/>
          </a:solidFill>
          <a:latin typeface="+mn-lt"/>
          <a:ea typeface="+mn-ea"/>
          <a:cs typeface="+mn-cs"/>
        </a:defRPr>
      </a:lvl1pPr>
      <a:lvl2pPr marL="742950" indent="-285750" algn="l" rtl="0" eaLnBrk="1" fontAlgn="base" hangingPunct="1">
        <a:spcBef>
          <a:spcPct val="20000"/>
        </a:spcBef>
        <a:spcAft>
          <a:spcPct val="0"/>
        </a:spcAft>
        <a:buChar char="–"/>
        <a:defRPr sz="2800" kern="1200">
          <a:solidFill>
            <a:srgbClr val="FFFFFF"/>
          </a:solidFill>
          <a:latin typeface="+mn-lt"/>
          <a:ea typeface="+mn-ea"/>
          <a:cs typeface="+mn-cs"/>
        </a:defRPr>
      </a:lvl2pPr>
      <a:lvl3pPr marL="1143000" indent="-228600" algn="l" rtl="0" eaLnBrk="1" fontAlgn="base" hangingPunct="1">
        <a:spcBef>
          <a:spcPct val="20000"/>
        </a:spcBef>
        <a:spcAft>
          <a:spcPct val="0"/>
        </a:spcAft>
        <a:buChar char="•"/>
        <a:defRPr sz="2400" kern="1200">
          <a:solidFill>
            <a:srgbClr val="FFFFFF"/>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FFFFFF"/>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382000" cy="1470025"/>
          </a:xfrm>
        </p:spPr>
        <p:txBody>
          <a:bodyPr/>
          <a:lstStyle/>
          <a:p>
            <a:r>
              <a:rPr lang="en-US" sz="4800" dirty="0"/>
              <a:t>S1316 – The Malignant Bowel Obstruction Study Forms and Procedures</a:t>
            </a:r>
          </a:p>
        </p:txBody>
      </p:sp>
      <p:sp>
        <p:nvSpPr>
          <p:cNvPr id="3" name="Subtitle 2"/>
          <p:cNvSpPr>
            <a:spLocks noGrp="1"/>
          </p:cNvSpPr>
          <p:nvPr>
            <p:ph type="subTitle" idx="1"/>
          </p:nvPr>
        </p:nvSpPr>
        <p:spPr/>
        <p:txBody>
          <a:bodyPr/>
          <a:lstStyle/>
          <a:p>
            <a:r>
              <a:rPr lang="en-US" dirty="0"/>
              <a:t>Katie Arnold, MS</a:t>
            </a:r>
          </a:p>
          <a:p>
            <a:r>
              <a:rPr lang="en-US" dirty="0"/>
              <a:t>SWOG Statistical Center</a:t>
            </a:r>
          </a:p>
          <a:p>
            <a:r>
              <a:rPr lang="en-US" dirty="0"/>
              <a:t>Seattle, WA</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718183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z="4000" dirty="0"/>
              <a:t>S1316 Study Participation Complete</a:t>
            </a:r>
          </a:p>
        </p:txBody>
      </p:sp>
      <p:sp>
        <p:nvSpPr>
          <p:cNvPr id="3" name="Content Placeholder 2"/>
          <p:cNvSpPr>
            <a:spLocks noGrp="1"/>
          </p:cNvSpPr>
          <p:nvPr>
            <p:ph idx="1"/>
          </p:nvPr>
        </p:nvSpPr>
        <p:spPr/>
        <p:txBody>
          <a:bodyPr/>
          <a:lstStyle/>
          <a:p>
            <a:pPr>
              <a:spcBef>
                <a:spcPts val="0"/>
              </a:spcBef>
            </a:pPr>
            <a:r>
              <a:rPr lang="en-US" dirty="0"/>
              <a:t>Submit S1316 Off Protocol Notice</a:t>
            </a:r>
          </a:p>
          <a:p>
            <a:pPr>
              <a:spcBef>
                <a:spcPts val="0"/>
              </a:spcBef>
            </a:pPr>
            <a:r>
              <a:rPr lang="en-US" dirty="0"/>
              <a:t>Participation is complete when a patient:</a:t>
            </a:r>
          </a:p>
          <a:p>
            <a:pPr lvl="1">
              <a:spcBef>
                <a:spcPts val="0"/>
              </a:spcBef>
            </a:pPr>
            <a:r>
              <a:rPr lang="en-US" dirty="0"/>
              <a:t>Completes 53 weeks of follow-up</a:t>
            </a:r>
          </a:p>
          <a:p>
            <a:pPr lvl="1">
              <a:spcBef>
                <a:spcPts val="0"/>
              </a:spcBef>
            </a:pPr>
            <a:r>
              <a:rPr lang="en-US" dirty="0"/>
              <a:t>Dies</a:t>
            </a:r>
          </a:p>
          <a:p>
            <a:pPr>
              <a:spcBef>
                <a:spcPts val="0"/>
              </a:spcBef>
            </a:pPr>
            <a:r>
              <a:rPr lang="en-US" dirty="0"/>
              <a:t>Patient no longer wishes to receive phone calls but is willing to allow passive follow-up</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10</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048089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Eligibility and Equipoise</a:t>
            </a:r>
          </a:p>
        </p:txBody>
      </p:sp>
      <p:sp>
        <p:nvSpPr>
          <p:cNvPr id="3" name="Content Placeholder 2"/>
          <p:cNvSpPr>
            <a:spLocks noGrp="1"/>
          </p:cNvSpPr>
          <p:nvPr>
            <p:ph idx="1"/>
          </p:nvPr>
        </p:nvSpPr>
        <p:spPr>
          <a:xfrm>
            <a:off x="457200" y="1600200"/>
            <a:ext cx="8229600" cy="4953000"/>
          </a:xfrm>
        </p:spPr>
        <p:txBody>
          <a:bodyPr>
            <a:normAutofit/>
          </a:bodyPr>
          <a:lstStyle/>
          <a:p>
            <a:pPr marL="0" indent="0">
              <a:buNone/>
            </a:pPr>
            <a:r>
              <a:rPr lang="en-US" dirty="0"/>
              <a:t>Clinicians must have equipoise for a patient to be eligible.</a:t>
            </a:r>
          </a:p>
          <a:p>
            <a:pPr marL="0" indent="0">
              <a:buNone/>
            </a:pPr>
            <a:r>
              <a:rPr lang="en-US" dirty="0"/>
              <a:t>That means the patient’s MBO can reasonably be treated via surgery or non-surgical medical management.</a:t>
            </a:r>
          </a:p>
          <a:p>
            <a:pPr marL="0" indent="0">
              <a:buNone/>
            </a:pPr>
            <a:endParaRPr lang="en-US" dirty="0"/>
          </a:p>
          <a:p>
            <a:pPr marL="0" indent="0">
              <a:buNone/>
            </a:pPr>
            <a:r>
              <a:rPr lang="en-US" sz="2800" i="1" dirty="0"/>
              <a:t>Surgery 			Non-surgical management</a:t>
            </a:r>
          </a:p>
        </p:txBody>
      </p:sp>
      <p:pic>
        <p:nvPicPr>
          <p:cNvPr id="1026" name="Picture 2" descr="C:\Users\katiea.SWOG\AppData\Local\Microsoft\Windows\Temporary Internet Files\Content.IE5\K5MFCL0Z\MC9002971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4250437"/>
            <a:ext cx="1891863" cy="147996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11</a:t>
            </a:fld>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1713710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52400"/>
            <a:ext cx="7772400" cy="1143000"/>
          </a:xfrm>
        </p:spPr>
        <p:txBody>
          <a:bodyPr/>
          <a:lstStyle/>
          <a:p>
            <a:r>
              <a:rPr lang="en-US" sz="4000" dirty="0"/>
              <a:t>S1316 Randomization (or not)</a:t>
            </a:r>
          </a:p>
        </p:txBody>
      </p:sp>
      <p:sp>
        <p:nvSpPr>
          <p:cNvPr id="3" name="Date Placeholder 2"/>
          <p:cNvSpPr>
            <a:spLocks noGrp="1"/>
          </p:cNvSpPr>
          <p:nvPr>
            <p:ph type="dt" sz="half" idx="10"/>
          </p:nvPr>
        </p:nvSpPr>
        <p:spPr/>
        <p:txBody>
          <a:bodyPr/>
          <a:lstStyle/>
          <a:p>
            <a:r>
              <a:rPr lang="en-US"/>
              <a:t>10/24/2014</a:t>
            </a:r>
            <a:endParaRPr lang="en-US" dirty="0"/>
          </a:p>
        </p:txBody>
      </p:sp>
      <p:sp>
        <p:nvSpPr>
          <p:cNvPr id="18" name="Footer Placeholder 17"/>
          <p:cNvSpPr>
            <a:spLocks noGrp="1"/>
          </p:cNvSpPr>
          <p:nvPr>
            <p:ph type="ftr" sz="quarter" idx="11"/>
          </p:nvPr>
        </p:nvSpPr>
        <p:spPr/>
        <p:txBody>
          <a:bodyPr/>
          <a:lstStyle/>
          <a:p>
            <a:r>
              <a:rPr lang="en-US"/>
              <a:t>S1316 Training</a:t>
            </a:r>
            <a:endParaRPr lang="en-US" dirty="0"/>
          </a:p>
        </p:txBody>
      </p:sp>
      <p:sp>
        <p:nvSpPr>
          <p:cNvPr id="19" name="Slide Number Placeholder 18"/>
          <p:cNvSpPr>
            <a:spLocks noGrp="1"/>
          </p:cNvSpPr>
          <p:nvPr>
            <p:ph type="sldNum" sz="quarter" idx="12"/>
          </p:nvPr>
        </p:nvSpPr>
        <p:spPr/>
        <p:txBody>
          <a:bodyPr/>
          <a:lstStyle/>
          <a:p>
            <a:fld id="{1D624C17-B9D6-44A5-B3E3-5C33E93573ED}" type="slidenum">
              <a:rPr lang="en-US" smtClean="0"/>
              <a:t>12</a:t>
            </a:fld>
            <a:endParaRPr lang="en-US" dirty="0"/>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grpSp>
        <p:nvGrpSpPr>
          <p:cNvPr id="21" name="Group 20">
            <a:extLst>
              <a:ext uri="{FF2B5EF4-FFF2-40B4-BE49-F238E27FC236}">
                <a16:creationId xmlns:a16="http://schemas.microsoft.com/office/drawing/2014/main" id="{276DCD3E-30E8-40BE-B7D3-19696B1A479E}"/>
              </a:ext>
            </a:extLst>
          </p:cNvPr>
          <p:cNvGrpSpPr/>
          <p:nvPr/>
        </p:nvGrpSpPr>
        <p:grpSpPr>
          <a:xfrm>
            <a:off x="228600" y="1066800"/>
            <a:ext cx="8610600" cy="4775775"/>
            <a:chOff x="228600" y="1066800"/>
            <a:chExt cx="8610600" cy="4775775"/>
          </a:xfrm>
        </p:grpSpPr>
        <p:grpSp>
          <p:nvGrpSpPr>
            <p:cNvPr id="22" name="Group 4">
              <a:extLst>
                <a:ext uri="{FF2B5EF4-FFF2-40B4-BE49-F238E27FC236}">
                  <a16:creationId xmlns:a16="http://schemas.microsoft.com/office/drawing/2014/main" id="{4ECF3C6E-BFAC-418B-BDBB-3A1C9E0E3E6D}"/>
                </a:ext>
              </a:extLst>
            </p:cNvPr>
            <p:cNvGrpSpPr>
              <a:grpSpLocks/>
            </p:cNvGrpSpPr>
            <p:nvPr/>
          </p:nvGrpSpPr>
          <p:grpSpPr bwMode="auto">
            <a:xfrm>
              <a:off x="609600" y="1066800"/>
              <a:ext cx="8001000" cy="4075330"/>
              <a:chOff x="800100" y="762001"/>
              <a:chExt cx="7656634" cy="3653909"/>
            </a:xfrm>
          </p:grpSpPr>
          <p:sp>
            <p:nvSpPr>
              <p:cNvPr id="28" name="TextBox 1">
                <a:extLst>
                  <a:ext uri="{FF2B5EF4-FFF2-40B4-BE49-F238E27FC236}">
                    <a16:creationId xmlns:a16="http://schemas.microsoft.com/office/drawing/2014/main" id="{FDD5748E-6ABE-4C06-A5FF-26CD5BB1F2A3}"/>
                  </a:ext>
                </a:extLst>
              </p:cNvPr>
              <p:cNvSpPr txBox="1">
                <a:spLocks noChangeArrowheads="1"/>
              </p:cNvSpPr>
              <p:nvPr/>
            </p:nvSpPr>
            <p:spPr bwMode="auto">
              <a:xfrm>
                <a:off x="800100" y="2196656"/>
                <a:ext cx="1562100" cy="1076205"/>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Meets all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eligibility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requirements (N=200)</a:t>
                </a:r>
              </a:p>
            </p:txBody>
          </p:sp>
          <p:sp>
            <p:nvSpPr>
              <p:cNvPr id="29" name="TextBox 2">
                <a:extLst>
                  <a:ext uri="{FF2B5EF4-FFF2-40B4-BE49-F238E27FC236}">
                    <a16:creationId xmlns:a16="http://schemas.microsoft.com/office/drawing/2014/main" id="{98DE837E-4B90-4CE9-9B48-61294970262E}"/>
                  </a:ext>
                </a:extLst>
              </p:cNvPr>
              <p:cNvSpPr txBox="1">
                <a:spLocks noChangeArrowheads="1"/>
              </p:cNvSpPr>
              <p:nvPr/>
            </p:nvSpPr>
            <p:spPr bwMode="auto">
              <a:xfrm>
                <a:off x="3276601" y="1447801"/>
                <a:ext cx="1638300"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Consents to randomization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(N=34)</a:t>
                </a:r>
              </a:p>
            </p:txBody>
          </p:sp>
          <p:sp>
            <p:nvSpPr>
              <p:cNvPr id="30" name="TextBox 3">
                <a:extLst>
                  <a:ext uri="{FF2B5EF4-FFF2-40B4-BE49-F238E27FC236}">
                    <a16:creationId xmlns:a16="http://schemas.microsoft.com/office/drawing/2014/main" id="{C7CC90C2-1A28-4D80-9A74-DB412E54CA91}"/>
                  </a:ext>
                </a:extLst>
              </p:cNvPr>
              <p:cNvSpPr txBox="1">
                <a:spLocks noChangeArrowheads="1"/>
              </p:cNvSpPr>
              <p:nvPr/>
            </p:nvSpPr>
            <p:spPr bwMode="auto">
              <a:xfrm>
                <a:off x="2987710" y="3289726"/>
                <a:ext cx="2333450"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Consents to non-randomized treatment</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(N=166)</a:t>
                </a:r>
              </a:p>
            </p:txBody>
          </p:sp>
          <p:sp>
            <p:nvSpPr>
              <p:cNvPr id="31" name="TextBox 4">
                <a:extLst>
                  <a:ext uri="{FF2B5EF4-FFF2-40B4-BE49-F238E27FC236}">
                    <a16:creationId xmlns:a16="http://schemas.microsoft.com/office/drawing/2014/main" id="{792B3B4E-31A6-4CC4-BE3A-B39A3B3BEE57}"/>
                  </a:ext>
                </a:extLst>
              </p:cNvPr>
              <p:cNvSpPr txBox="1">
                <a:spLocks noChangeArrowheads="1"/>
              </p:cNvSpPr>
              <p:nvPr/>
            </p:nvSpPr>
            <p:spPr bwMode="auto">
              <a:xfrm>
                <a:off x="5977443" y="762001"/>
                <a:ext cx="2479291" cy="33114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a:ln>
                      <a:noFill/>
                    </a:ln>
                    <a:solidFill>
                      <a:srgbClr val="FFFFCC"/>
                    </a:solidFill>
                    <a:effectLst/>
                    <a:uLnTx/>
                    <a:uFillTx/>
                    <a:latin typeface="Arial" charset="0"/>
                    <a:cs typeface="Arial" charset="0"/>
                  </a:rPr>
                  <a:t>Surgery (50%) (Arm 1)</a:t>
                </a:r>
              </a:p>
            </p:txBody>
          </p:sp>
          <p:sp>
            <p:nvSpPr>
              <p:cNvPr id="32" name="TextBox 5">
                <a:extLst>
                  <a:ext uri="{FF2B5EF4-FFF2-40B4-BE49-F238E27FC236}">
                    <a16:creationId xmlns:a16="http://schemas.microsoft.com/office/drawing/2014/main" id="{4DDBED94-7FFB-455A-8C25-7D98788A9CD5}"/>
                  </a:ext>
                </a:extLst>
              </p:cNvPr>
              <p:cNvSpPr txBox="1">
                <a:spLocks noChangeArrowheads="1"/>
              </p:cNvSpPr>
              <p:nvPr/>
            </p:nvSpPr>
            <p:spPr bwMode="auto">
              <a:xfrm>
                <a:off x="5977443" y="1718485"/>
                <a:ext cx="2479291"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Non-surgical management (50%) (Arm 2)*</a:t>
                </a:r>
              </a:p>
            </p:txBody>
          </p:sp>
          <p:sp>
            <p:nvSpPr>
              <p:cNvPr id="33" name="TextBox 6">
                <a:extLst>
                  <a:ext uri="{FF2B5EF4-FFF2-40B4-BE49-F238E27FC236}">
                    <a16:creationId xmlns:a16="http://schemas.microsoft.com/office/drawing/2014/main" id="{6B9D12B5-346A-4403-BDC3-91BAAEAA596C}"/>
                  </a:ext>
                </a:extLst>
              </p:cNvPr>
              <p:cNvSpPr txBox="1">
                <a:spLocks noChangeArrowheads="1"/>
              </p:cNvSpPr>
              <p:nvPr/>
            </p:nvSpPr>
            <p:spPr bwMode="auto">
              <a:xfrm>
                <a:off x="5977443" y="3016571"/>
                <a:ext cx="2479291" cy="33114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a:ln>
                      <a:noFill/>
                    </a:ln>
                    <a:solidFill>
                      <a:srgbClr val="FFFFCC"/>
                    </a:solidFill>
                    <a:effectLst/>
                    <a:uLnTx/>
                    <a:uFillTx/>
                    <a:latin typeface="Arial" charset="0"/>
                    <a:cs typeface="Arial" charset="0"/>
                  </a:rPr>
                  <a:t>Surgery (Arm 3)</a:t>
                </a:r>
              </a:p>
            </p:txBody>
          </p:sp>
          <p:sp>
            <p:nvSpPr>
              <p:cNvPr id="34" name="TextBox 7">
                <a:extLst>
                  <a:ext uri="{FF2B5EF4-FFF2-40B4-BE49-F238E27FC236}">
                    <a16:creationId xmlns:a16="http://schemas.microsoft.com/office/drawing/2014/main" id="{C0479277-8573-4562-8FBD-6BC8980C0C3A}"/>
                  </a:ext>
                </a:extLst>
              </p:cNvPr>
              <p:cNvSpPr txBox="1">
                <a:spLocks noChangeArrowheads="1"/>
              </p:cNvSpPr>
              <p:nvPr/>
            </p:nvSpPr>
            <p:spPr bwMode="auto">
              <a:xfrm>
                <a:off x="5977443" y="3836415"/>
                <a:ext cx="2479291" cy="579495"/>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Non-surgical management (Arm 4)*</a:t>
                </a:r>
              </a:p>
            </p:txBody>
          </p:sp>
          <p:cxnSp>
            <p:nvCxnSpPr>
              <p:cNvPr id="35" name="Straight Arrow Connector 34">
                <a:extLst>
                  <a:ext uri="{FF2B5EF4-FFF2-40B4-BE49-F238E27FC236}">
                    <a16:creationId xmlns:a16="http://schemas.microsoft.com/office/drawing/2014/main" id="{B8D4ECF2-0B91-407D-AC24-68838D75240E}"/>
                  </a:ext>
                </a:extLst>
              </p:cNvPr>
              <p:cNvCxnSpPr>
                <a:stCxn id="28" idx="3"/>
                <a:endCxn id="29" idx="1"/>
              </p:cNvCxnSpPr>
              <p:nvPr/>
            </p:nvCxnSpPr>
            <p:spPr>
              <a:xfrm flipV="1">
                <a:off x="2362200" y="1861726"/>
                <a:ext cx="914402" cy="873033"/>
              </a:xfrm>
              <a:prstGeom prst="straightConnector1">
                <a:avLst/>
              </a:prstGeom>
              <a:noFill/>
              <a:ln w="28575" cap="flat" cmpd="sng" algn="ctr">
                <a:solidFill>
                  <a:srgbClr val="FFFFFF"/>
                </a:solidFill>
                <a:prstDash val="solid"/>
                <a:tailEnd type="triangle"/>
              </a:ln>
              <a:effectLst/>
            </p:spPr>
          </p:cxnSp>
          <p:cxnSp>
            <p:nvCxnSpPr>
              <p:cNvPr id="36" name="Straight Arrow Connector 35">
                <a:extLst>
                  <a:ext uri="{FF2B5EF4-FFF2-40B4-BE49-F238E27FC236}">
                    <a16:creationId xmlns:a16="http://schemas.microsoft.com/office/drawing/2014/main" id="{7F4E4FE5-7AA1-4CE9-98B8-204B2AAC59D8}"/>
                  </a:ext>
                </a:extLst>
              </p:cNvPr>
              <p:cNvCxnSpPr>
                <a:stCxn id="29" idx="3"/>
                <a:endCxn id="31" idx="1"/>
              </p:cNvCxnSpPr>
              <p:nvPr/>
            </p:nvCxnSpPr>
            <p:spPr>
              <a:xfrm flipV="1">
                <a:off x="4914901" y="927571"/>
                <a:ext cx="1062542" cy="934155"/>
              </a:xfrm>
              <a:prstGeom prst="straightConnector1">
                <a:avLst/>
              </a:prstGeom>
              <a:noFill/>
              <a:ln w="28575" cap="flat" cmpd="sng" algn="ctr">
                <a:solidFill>
                  <a:srgbClr val="FFFFFF"/>
                </a:solidFill>
                <a:prstDash val="solid"/>
                <a:tailEnd type="triangle"/>
              </a:ln>
              <a:effectLst/>
            </p:spPr>
          </p:cxnSp>
          <p:cxnSp>
            <p:nvCxnSpPr>
              <p:cNvPr id="37" name="Straight Arrow Connector 36">
                <a:extLst>
                  <a:ext uri="{FF2B5EF4-FFF2-40B4-BE49-F238E27FC236}">
                    <a16:creationId xmlns:a16="http://schemas.microsoft.com/office/drawing/2014/main" id="{07719CD3-C9A3-4089-A3AF-A95B1838D22E}"/>
                  </a:ext>
                </a:extLst>
              </p:cNvPr>
              <p:cNvCxnSpPr>
                <a:stCxn id="29" idx="3"/>
                <a:endCxn id="32" idx="1"/>
              </p:cNvCxnSpPr>
              <p:nvPr/>
            </p:nvCxnSpPr>
            <p:spPr>
              <a:xfrm>
                <a:off x="4914901" y="1861726"/>
                <a:ext cx="1062542" cy="270685"/>
              </a:xfrm>
              <a:prstGeom prst="straightConnector1">
                <a:avLst/>
              </a:prstGeom>
              <a:noFill/>
              <a:ln w="28575" cap="flat" cmpd="sng" algn="ctr">
                <a:solidFill>
                  <a:srgbClr val="FFFFFF"/>
                </a:solidFill>
                <a:prstDash val="solid"/>
                <a:tailEnd type="triangle"/>
              </a:ln>
              <a:effectLst/>
            </p:spPr>
          </p:cxnSp>
          <p:cxnSp>
            <p:nvCxnSpPr>
              <p:cNvPr id="38" name="Straight Arrow Connector 37">
                <a:extLst>
                  <a:ext uri="{FF2B5EF4-FFF2-40B4-BE49-F238E27FC236}">
                    <a16:creationId xmlns:a16="http://schemas.microsoft.com/office/drawing/2014/main" id="{48901D1F-2C2A-4ABA-9C76-8EE8B7031F24}"/>
                  </a:ext>
                </a:extLst>
              </p:cNvPr>
              <p:cNvCxnSpPr>
                <a:stCxn id="28" idx="3"/>
                <a:endCxn id="30" idx="1"/>
              </p:cNvCxnSpPr>
              <p:nvPr/>
            </p:nvCxnSpPr>
            <p:spPr>
              <a:xfrm>
                <a:off x="2362200" y="2734759"/>
                <a:ext cx="625510" cy="968892"/>
              </a:xfrm>
              <a:prstGeom prst="straightConnector1">
                <a:avLst/>
              </a:prstGeom>
              <a:noFill/>
              <a:ln w="28575" cap="flat" cmpd="sng" algn="ctr">
                <a:solidFill>
                  <a:srgbClr val="FFFFFF"/>
                </a:solidFill>
                <a:prstDash val="solid"/>
                <a:tailEnd type="triangle"/>
              </a:ln>
              <a:effectLst/>
            </p:spPr>
          </p:cxnSp>
          <p:cxnSp>
            <p:nvCxnSpPr>
              <p:cNvPr id="39" name="Straight Arrow Connector 38">
                <a:extLst>
                  <a:ext uri="{FF2B5EF4-FFF2-40B4-BE49-F238E27FC236}">
                    <a16:creationId xmlns:a16="http://schemas.microsoft.com/office/drawing/2014/main" id="{D3F9A4B0-E1F8-4FB4-BC09-DD7DDD428DB0}"/>
                  </a:ext>
                </a:extLst>
              </p:cNvPr>
              <p:cNvCxnSpPr>
                <a:stCxn id="30" idx="3"/>
                <a:endCxn id="33" idx="1"/>
              </p:cNvCxnSpPr>
              <p:nvPr/>
            </p:nvCxnSpPr>
            <p:spPr>
              <a:xfrm flipV="1">
                <a:off x="5321160" y="3182141"/>
                <a:ext cx="656283" cy="521510"/>
              </a:xfrm>
              <a:prstGeom prst="straightConnector1">
                <a:avLst/>
              </a:prstGeom>
              <a:noFill/>
              <a:ln w="28575" cap="flat" cmpd="sng" algn="ctr">
                <a:solidFill>
                  <a:srgbClr val="FFFFFF"/>
                </a:solidFill>
                <a:prstDash val="solid"/>
                <a:tailEnd type="triangle"/>
              </a:ln>
              <a:effectLst/>
            </p:spPr>
          </p:cxnSp>
          <p:cxnSp>
            <p:nvCxnSpPr>
              <p:cNvPr id="40" name="Straight Arrow Connector 39">
                <a:extLst>
                  <a:ext uri="{FF2B5EF4-FFF2-40B4-BE49-F238E27FC236}">
                    <a16:creationId xmlns:a16="http://schemas.microsoft.com/office/drawing/2014/main" id="{24AD2D0D-1782-48B8-8093-94DDAC1C3175}"/>
                  </a:ext>
                </a:extLst>
              </p:cNvPr>
              <p:cNvCxnSpPr>
                <a:stCxn id="30" idx="3"/>
                <a:endCxn id="34" idx="1"/>
              </p:cNvCxnSpPr>
              <p:nvPr/>
            </p:nvCxnSpPr>
            <p:spPr>
              <a:xfrm>
                <a:off x="5321160" y="3703651"/>
                <a:ext cx="656283" cy="422512"/>
              </a:xfrm>
              <a:prstGeom prst="straightConnector1">
                <a:avLst/>
              </a:prstGeom>
              <a:noFill/>
              <a:ln w="28575" cap="flat" cmpd="sng" algn="ctr">
                <a:solidFill>
                  <a:srgbClr val="FFFFFF"/>
                </a:solidFill>
                <a:prstDash val="solid"/>
                <a:tailEnd type="triangle"/>
              </a:ln>
              <a:effectLst/>
            </p:spPr>
          </p:cxnSp>
        </p:grpSp>
        <p:sp>
          <p:nvSpPr>
            <p:cNvPr id="23" name="TextBox 22">
              <a:extLst>
                <a:ext uri="{FF2B5EF4-FFF2-40B4-BE49-F238E27FC236}">
                  <a16:creationId xmlns:a16="http://schemas.microsoft.com/office/drawing/2014/main" id="{2A8B1AB1-0DAF-47AB-8135-6F453C8EA80D}"/>
                </a:ext>
              </a:extLst>
            </p:cNvPr>
            <p:cNvSpPr txBox="1"/>
            <p:nvPr/>
          </p:nvSpPr>
          <p:spPr>
            <a:xfrm>
              <a:off x="228600" y="5257800"/>
              <a:ext cx="5715000" cy="584775"/>
            </a:xfrm>
            <a:prstGeom prst="rect">
              <a:avLst/>
            </a:prstGeom>
            <a:noFill/>
          </p:spPr>
          <p:txBody>
            <a:bodyPr wrap="square">
              <a:spAutoFit/>
            </a:bodyPr>
            <a:lstStyle/>
            <a:p>
              <a:pPr eaLnBrk="1" fontAlgn="auto" hangingPunct="1">
                <a:spcBef>
                  <a:spcPts val="0"/>
                </a:spcBef>
                <a:spcAft>
                  <a:spcPts val="0"/>
                </a:spcAft>
              </a:pPr>
              <a:r>
                <a:rPr lang="en-US" sz="1600" b="1" dirty="0">
                  <a:solidFill>
                    <a:srgbClr val="FFFFFF"/>
                  </a:solidFill>
                  <a:latin typeface="Times New Roman"/>
                </a:rPr>
                <a:t>Primary Outcome: </a:t>
              </a:r>
              <a:r>
                <a:rPr lang="en-US" sz="1600" kern="0" dirty="0">
                  <a:solidFill>
                    <a:srgbClr val="FFFFFF"/>
                  </a:solidFill>
                  <a:latin typeface="Times New Roman"/>
                  <a:cs typeface="Arial" pitchFamily="34" charset="0"/>
                </a:rPr>
                <a:t>“Good days” = days out of the hospital and alive in the first 91 days (13 weeks) after registration</a:t>
              </a:r>
            </a:p>
          </p:txBody>
        </p:sp>
        <p:sp>
          <p:nvSpPr>
            <p:cNvPr id="24" name="TextBox 23">
              <a:extLst>
                <a:ext uri="{FF2B5EF4-FFF2-40B4-BE49-F238E27FC236}">
                  <a16:creationId xmlns:a16="http://schemas.microsoft.com/office/drawing/2014/main" id="{A7959106-7E8B-4E97-AB13-26B9A5FAE12E}"/>
                </a:ext>
              </a:extLst>
            </p:cNvPr>
            <p:cNvSpPr txBox="1"/>
            <p:nvPr/>
          </p:nvSpPr>
          <p:spPr>
            <a:xfrm>
              <a:off x="5943600" y="5257800"/>
              <a:ext cx="2895600" cy="584775"/>
            </a:xfrm>
            <a:prstGeom prst="rect">
              <a:avLst/>
            </a:prstGeom>
            <a:noFill/>
          </p:spPr>
          <p:txBody>
            <a:bodyPr wrap="square" rtlCol="0">
              <a:spAutoFit/>
            </a:bodyPr>
            <a:lstStyle/>
            <a:p>
              <a:pPr eaLnBrk="1" fontAlgn="auto" hangingPunct="1">
                <a:spcBef>
                  <a:spcPts val="0"/>
                </a:spcBef>
                <a:spcAft>
                  <a:spcPts val="0"/>
                </a:spcAft>
              </a:pPr>
              <a:r>
                <a:rPr lang="en-US" sz="1600" dirty="0">
                  <a:solidFill>
                    <a:srgbClr val="FFFFFF"/>
                  </a:solidFill>
                  <a:latin typeface="Times New Roman"/>
                </a:rPr>
                <a:t>*</a:t>
              </a:r>
              <a:r>
                <a:rPr lang="en-US" sz="1600" i="1" dirty="0">
                  <a:solidFill>
                    <a:srgbClr val="FFFFFF"/>
                  </a:solidFill>
                  <a:latin typeface="Times New Roman"/>
                </a:rPr>
                <a:t>Recommend</a:t>
              </a:r>
              <a:r>
                <a:rPr lang="en-US" sz="1600" dirty="0">
                  <a:solidFill>
                    <a:srgbClr val="FFFFFF"/>
                  </a:solidFill>
                  <a:latin typeface="Times New Roman"/>
                </a:rPr>
                <a:t> a trial of somatostatin analog</a:t>
              </a:r>
            </a:p>
          </p:txBody>
        </p:sp>
        <p:grpSp>
          <p:nvGrpSpPr>
            <p:cNvPr id="25" name="Group 24">
              <a:extLst>
                <a:ext uri="{FF2B5EF4-FFF2-40B4-BE49-F238E27FC236}">
                  <a16:creationId xmlns:a16="http://schemas.microsoft.com/office/drawing/2014/main" id="{1BE3AD81-9A87-4812-9BC2-096DA3F9806D}"/>
                </a:ext>
              </a:extLst>
            </p:cNvPr>
            <p:cNvGrpSpPr/>
            <p:nvPr/>
          </p:nvGrpSpPr>
          <p:grpSpPr>
            <a:xfrm>
              <a:off x="6324600" y="4343400"/>
              <a:ext cx="1981200" cy="914400"/>
              <a:chOff x="6248400" y="4800600"/>
              <a:chExt cx="1981200" cy="914400"/>
            </a:xfrm>
          </p:grpSpPr>
          <p:cxnSp>
            <p:nvCxnSpPr>
              <p:cNvPr id="26" name="Straight Connector 25">
                <a:extLst>
                  <a:ext uri="{FF2B5EF4-FFF2-40B4-BE49-F238E27FC236}">
                    <a16:creationId xmlns:a16="http://schemas.microsoft.com/office/drawing/2014/main" id="{BAF87550-FD5C-463B-9CC6-9ECECE7125C4}"/>
                  </a:ext>
                </a:extLst>
              </p:cNvPr>
              <p:cNvCxnSpPr/>
              <p:nvPr/>
            </p:nvCxnSpPr>
            <p:spPr bwMode="auto">
              <a:xfrm flipH="1">
                <a:off x="64008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97EC9F4B-602B-440B-BE94-273206578BD4}"/>
                  </a:ext>
                </a:extLst>
              </p:cNvPr>
              <p:cNvCxnSpPr>
                <a:cxnSpLocks/>
              </p:cNvCxnSpPr>
              <p:nvPr/>
            </p:nvCxnSpPr>
            <p:spPr bwMode="auto">
              <a:xfrm>
                <a:off x="62484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grpSp>
    </p:spTree>
    <p:extLst>
      <p:ext uri="{BB962C8B-B14F-4D97-AF65-F5344CB8AC3E}">
        <p14:creationId xmlns:p14="http://schemas.microsoft.com/office/powerpoint/2010/main" val="533332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z="4000" dirty="0"/>
              <a:t>S1316 Endpoint and Hospitalizations</a:t>
            </a: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a:t>S1316 Protocol Section 1.1</a:t>
            </a:r>
          </a:p>
          <a:p>
            <a:pPr marL="0" indent="0">
              <a:spcBef>
                <a:spcPts val="0"/>
              </a:spcBef>
              <a:spcAft>
                <a:spcPts val="600"/>
              </a:spcAft>
              <a:buNone/>
            </a:pPr>
            <a:r>
              <a:rPr lang="en-US" dirty="0"/>
              <a:t>Primary Objective</a:t>
            </a:r>
          </a:p>
          <a:p>
            <a:pPr marL="0" indent="0">
              <a:spcBef>
                <a:spcPts val="0"/>
              </a:spcBef>
              <a:buNone/>
            </a:pPr>
            <a:r>
              <a:rPr lang="en-US" dirty="0"/>
              <a:t>To compare quality of life, as assessed by the </a:t>
            </a:r>
            <a:r>
              <a:rPr lang="en-US" b="1" dirty="0"/>
              <a:t>number of days alive and outside of the hospital within the first 91 days</a:t>
            </a:r>
            <a:r>
              <a:rPr lang="en-US" dirty="0"/>
              <a:t> (13 weeks) after registration, among patients with malignant bowel obstruction (MBO) who receive surgical intervention and similar patients treated non-surgically.</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13</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3791688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Obtaining Complete Endpoint Data</a:t>
            </a:r>
          </a:p>
        </p:txBody>
      </p:sp>
      <p:sp>
        <p:nvSpPr>
          <p:cNvPr id="3" name="Content Placeholder 2"/>
          <p:cNvSpPr>
            <a:spLocks noGrp="1"/>
          </p:cNvSpPr>
          <p:nvPr>
            <p:ph idx="1"/>
          </p:nvPr>
        </p:nvSpPr>
        <p:spPr/>
        <p:txBody>
          <a:bodyPr/>
          <a:lstStyle/>
          <a:p>
            <a:endParaRPr lang="en-US" dirty="0"/>
          </a:p>
          <a:p>
            <a:r>
              <a:rPr lang="en-US" dirty="0"/>
              <a:t>Need hospitalization status for each day</a:t>
            </a:r>
          </a:p>
          <a:p>
            <a:r>
              <a:rPr lang="en-US" dirty="0"/>
              <a:t>Leverage the weekly calls to cover any missed periods</a:t>
            </a:r>
          </a:p>
          <a:p>
            <a:r>
              <a:rPr lang="en-US" dirty="0"/>
              <a:t>Protocol Section 7.5b </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14</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1453687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Documenting MBO Treatment</a:t>
            </a:r>
          </a:p>
        </p:txBody>
      </p:sp>
      <p:sp>
        <p:nvSpPr>
          <p:cNvPr id="3" name="Content Placeholder 2"/>
          <p:cNvSpPr>
            <a:spLocks noGrp="1"/>
          </p:cNvSpPr>
          <p:nvPr>
            <p:ph idx="1"/>
          </p:nvPr>
        </p:nvSpPr>
        <p:spPr/>
        <p:txBody>
          <a:bodyPr>
            <a:normAutofit fontScale="92500" lnSpcReduction="20000"/>
          </a:bodyPr>
          <a:lstStyle/>
          <a:p>
            <a:r>
              <a:rPr lang="en-US" dirty="0"/>
              <a:t>3 paper forms to document MBO treatments</a:t>
            </a:r>
          </a:p>
          <a:p>
            <a:pPr lvl="1"/>
            <a:r>
              <a:rPr lang="en-US" dirty="0"/>
              <a:t>S1316 MBO Treatment Form</a:t>
            </a:r>
          </a:p>
          <a:p>
            <a:pPr lvl="1"/>
            <a:r>
              <a:rPr lang="en-US" dirty="0"/>
              <a:t>S1316 MBO Treatment Complications Form</a:t>
            </a:r>
          </a:p>
          <a:p>
            <a:pPr lvl="1"/>
            <a:r>
              <a:rPr lang="en-US" dirty="0"/>
              <a:t>S1316 Somatostatin Analogue Treatment Form</a:t>
            </a:r>
          </a:p>
          <a:p>
            <a:r>
              <a:rPr lang="en-US" dirty="0"/>
              <a:t>S1316 MBO Treatment Form</a:t>
            </a:r>
          </a:p>
          <a:p>
            <a:pPr lvl="1"/>
            <a:r>
              <a:rPr lang="en-US" dirty="0"/>
              <a:t>Surgery</a:t>
            </a:r>
          </a:p>
          <a:p>
            <a:pPr lvl="1"/>
            <a:r>
              <a:rPr lang="en-US" dirty="0"/>
              <a:t>Non-surgical</a:t>
            </a:r>
          </a:p>
          <a:p>
            <a:pPr lvl="1"/>
            <a:r>
              <a:rPr lang="en-US" dirty="0"/>
              <a:t>Home care</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15</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1152417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z="4000" dirty="0"/>
              <a:t>S1316 Active vs. Passive Follow-Up</a:t>
            </a:r>
          </a:p>
        </p:txBody>
      </p:sp>
      <p:sp>
        <p:nvSpPr>
          <p:cNvPr id="3" name="Content Placeholder 2"/>
          <p:cNvSpPr>
            <a:spLocks noGrp="1"/>
          </p:cNvSpPr>
          <p:nvPr>
            <p:ph idx="1"/>
          </p:nvPr>
        </p:nvSpPr>
        <p:spPr>
          <a:xfrm>
            <a:off x="457200" y="1295400"/>
            <a:ext cx="8229600" cy="4800600"/>
          </a:xfrm>
        </p:spPr>
        <p:txBody>
          <a:bodyPr>
            <a:normAutofit fontScale="92500" lnSpcReduction="20000"/>
          </a:bodyPr>
          <a:lstStyle/>
          <a:p>
            <a:r>
              <a:rPr lang="en-US" dirty="0"/>
              <a:t>Active follow-up</a:t>
            </a:r>
          </a:p>
          <a:p>
            <a:pPr lvl="1"/>
            <a:r>
              <a:rPr lang="en-US" dirty="0"/>
              <a:t>Patient allows phone calls and all study activities</a:t>
            </a:r>
          </a:p>
          <a:p>
            <a:r>
              <a:rPr lang="en-US" dirty="0"/>
              <a:t>Passive follow-up</a:t>
            </a:r>
          </a:p>
          <a:p>
            <a:pPr lvl="1"/>
            <a:r>
              <a:rPr lang="en-US" dirty="0"/>
              <a:t>Patient allows all study activities </a:t>
            </a:r>
            <a:r>
              <a:rPr lang="en-US" u="sng" dirty="0"/>
              <a:t>except</a:t>
            </a:r>
            <a:r>
              <a:rPr lang="en-US" dirty="0"/>
              <a:t> phone calls</a:t>
            </a:r>
          </a:p>
          <a:p>
            <a:pPr lvl="1"/>
            <a:r>
              <a:rPr lang="en-US" dirty="0"/>
              <a:t>Submit S1316 Protocol Notice </a:t>
            </a:r>
            <a:r>
              <a:rPr lang="en-US" b="1" dirty="0">
                <a:solidFill>
                  <a:srgbClr val="FFFF00"/>
                </a:solidFill>
              </a:rPr>
              <a:t>ASAP</a:t>
            </a:r>
            <a:r>
              <a:rPr lang="en-US" dirty="0"/>
              <a:t> to stop dietary recall contacts</a:t>
            </a:r>
          </a:p>
          <a:p>
            <a:r>
              <a:rPr lang="en-US" dirty="0"/>
              <a:t>No follow-up</a:t>
            </a:r>
          </a:p>
          <a:p>
            <a:pPr lvl="1"/>
            <a:r>
              <a:rPr lang="en-US" dirty="0"/>
              <a:t>Patient does not want any further follow-up of any kind</a:t>
            </a:r>
          </a:p>
          <a:p>
            <a:pPr lvl="1"/>
            <a:r>
              <a:rPr lang="en-US" dirty="0"/>
              <a:t>Request SWOG Consent Withdrawal Form from Data Coordinator</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16</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721976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a:bodyPr>
          <a:lstStyle/>
          <a:p>
            <a:r>
              <a:rPr lang="en-US" sz="4000" dirty="0"/>
              <a:t>S1316 Forms and Documents Overview</a:t>
            </a:r>
          </a:p>
        </p:txBody>
      </p:sp>
      <p:sp>
        <p:nvSpPr>
          <p:cNvPr id="3" name="Content Placeholder 2"/>
          <p:cNvSpPr>
            <a:spLocks noGrp="1"/>
          </p:cNvSpPr>
          <p:nvPr>
            <p:ph idx="1"/>
          </p:nvPr>
        </p:nvSpPr>
        <p:spPr>
          <a:xfrm>
            <a:off x="457200" y="2667000"/>
            <a:ext cx="8229600" cy="3276600"/>
          </a:xfrm>
        </p:spPr>
        <p:txBody>
          <a:bodyPr/>
          <a:lstStyle/>
          <a:p>
            <a:r>
              <a:rPr lang="en-US" dirty="0"/>
              <a:t>Form or Document Name</a:t>
            </a:r>
          </a:p>
          <a:p>
            <a:r>
              <a:rPr lang="en-US" dirty="0"/>
              <a:t>Primary Purpose</a:t>
            </a:r>
          </a:p>
          <a:p>
            <a:r>
              <a:rPr lang="en-US" dirty="0"/>
              <a:t>When collected</a:t>
            </a:r>
          </a:p>
          <a:p>
            <a:r>
              <a:rPr lang="en-US" dirty="0"/>
              <a:t>How collected</a:t>
            </a:r>
          </a:p>
          <a:p>
            <a:r>
              <a:rPr lang="en-US" dirty="0"/>
              <a:t>When submitted</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17</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195284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S1316 Presentation Outline</a:t>
            </a:r>
          </a:p>
        </p:txBody>
      </p:sp>
      <p:sp>
        <p:nvSpPr>
          <p:cNvPr id="3" name="Content Placeholder 2"/>
          <p:cNvSpPr>
            <a:spLocks noGrp="1"/>
          </p:cNvSpPr>
          <p:nvPr>
            <p:ph idx="1"/>
          </p:nvPr>
        </p:nvSpPr>
        <p:spPr>
          <a:xfrm>
            <a:off x="762000" y="1676400"/>
            <a:ext cx="7772400" cy="4114800"/>
          </a:xfrm>
        </p:spPr>
        <p:txBody>
          <a:bodyPr/>
          <a:lstStyle/>
          <a:p>
            <a:r>
              <a:rPr lang="en-US" dirty="0"/>
              <a:t>Study timeline</a:t>
            </a:r>
          </a:p>
          <a:p>
            <a:r>
              <a:rPr lang="en-US" dirty="0"/>
              <a:t>Study flow</a:t>
            </a:r>
          </a:p>
          <a:p>
            <a:r>
              <a:rPr lang="en-US" dirty="0"/>
              <a:t>Eligibility and equipoise</a:t>
            </a:r>
          </a:p>
          <a:p>
            <a:r>
              <a:rPr lang="en-US" dirty="0"/>
              <a:t>Randomization (or not)</a:t>
            </a:r>
          </a:p>
          <a:p>
            <a:r>
              <a:rPr lang="en-US" dirty="0"/>
              <a:t>Endpoint and hospitalizations</a:t>
            </a:r>
          </a:p>
          <a:p>
            <a:r>
              <a:rPr lang="en-US" dirty="0"/>
              <a:t>Documenting MBO Treatment</a:t>
            </a:r>
          </a:p>
          <a:p>
            <a:r>
              <a:rPr lang="en-US" dirty="0"/>
              <a:t>Active vs. passive follow-up</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2</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1463704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General Study Timeline</a:t>
            </a:r>
          </a:p>
        </p:txBody>
      </p:sp>
      <p:sp>
        <p:nvSpPr>
          <p:cNvPr id="3" name="Content Placeholder 2"/>
          <p:cNvSpPr>
            <a:spLocks noGrp="1"/>
          </p:cNvSpPr>
          <p:nvPr>
            <p:ph idx="1"/>
          </p:nvPr>
        </p:nvSpPr>
        <p:spPr/>
        <p:txBody>
          <a:bodyPr/>
          <a:lstStyle/>
          <a:p>
            <a:r>
              <a:rPr lang="en-US" dirty="0"/>
              <a:t>Patient hospitalized with MBO</a:t>
            </a:r>
          </a:p>
          <a:p>
            <a:r>
              <a:rPr lang="en-US" dirty="0"/>
              <a:t>Registration and randomization</a:t>
            </a:r>
          </a:p>
          <a:p>
            <a:r>
              <a:rPr lang="en-US" dirty="0"/>
              <a:t>Patient discharged from hospital</a:t>
            </a:r>
          </a:p>
          <a:p>
            <a:r>
              <a:rPr lang="en-US" dirty="0"/>
              <a:t>Weeks 1 – 13: Weekly calls from site</a:t>
            </a:r>
          </a:p>
          <a:p>
            <a:r>
              <a:rPr lang="en-US" dirty="0"/>
              <a:t>Weeks 17 – 53: Calls every 4 weeks from site</a:t>
            </a:r>
          </a:p>
          <a:p>
            <a:r>
              <a:rPr lang="en-US" dirty="0"/>
              <a:t>Study participation complete</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3</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3114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Patient Hospitalized with MBO</a:t>
            </a:r>
          </a:p>
        </p:txBody>
      </p:sp>
      <p:sp>
        <p:nvSpPr>
          <p:cNvPr id="3" name="Content Placeholder 2"/>
          <p:cNvSpPr>
            <a:spLocks noGrp="1"/>
          </p:cNvSpPr>
          <p:nvPr>
            <p:ph idx="1"/>
          </p:nvPr>
        </p:nvSpPr>
        <p:spPr/>
        <p:txBody>
          <a:bodyPr/>
          <a:lstStyle/>
          <a:p>
            <a:r>
              <a:rPr lang="en-US" dirty="0"/>
              <a:t>Eligibility</a:t>
            </a:r>
          </a:p>
          <a:p>
            <a:r>
              <a:rPr lang="en-US" dirty="0"/>
              <a:t>Equipoise</a:t>
            </a:r>
          </a:p>
          <a:p>
            <a:r>
              <a:rPr lang="en-US" dirty="0"/>
              <a:t>Informed consent</a:t>
            </a:r>
          </a:p>
          <a:p>
            <a:r>
              <a:rPr lang="en-US" dirty="0"/>
              <a:t>Patient chooses treatment assignment</a:t>
            </a:r>
          </a:p>
          <a:p>
            <a:pPr lvl="1"/>
            <a:r>
              <a:rPr lang="en-US" dirty="0"/>
              <a:t>Randomization (surgery vs. not)</a:t>
            </a:r>
          </a:p>
          <a:p>
            <a:pPr lvl="1"/>
            <a:r>
              <a:rPr lang="en-US" dirty="0"/>
              <a:t>Non-randomization (surgery only)</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4</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290110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sz="4000" dirty="0"/>
              <a:t>S1316 Registration and Randomization</a:t>
            </a:r>
          </a:p>
        </p:txBody>
      </p:sp>
      <p:sp>
        <p:nvSpPr>
          <p:cNvPr id="3" name="Content Placeholder 2"/>
          <p:cNvSpPr>
            <a:spLocks noGrp="1"/>
          </p:cNvSpPr>
          <p:nvPr>
            <p:ph idx="1"/>
          </p:nvPr>
        </p:nvSpPr>
        <p:spPr>
          <a:xfrm>
            <a:off x="685800" y="1828800"/>
            <a:ext cx="7772400" cy="4114800"/>
          </a:xfrm>
        </p:spPr>
        <p:txBody>
          <a:bodyPr/>
          <a:lstStyle/>
          <a:p>
            <a:pPr>
              <a:spcBef>
                <a:spcPts val="0"/>
              </a:spcBef>
            </a:pPr>
            <a:r>
              <a:rPr lang="en-US" dirty="0"/>
              <a:t>Register</a:t>
            </a:r>
          </a:p>
          <a:p>
            <a:pPr>
              <a:spcBef>
                <a:spcPts val="0"/>
              </a:spcBef>
            </a:pPr>
            <a:r>
              <a:rPr lang="en-US" dirty="0"/>
              <a:t>Randomize (if patient selected randomization)</a:t>
            </a:r>
          </a:p>
          <a:p>
            <a:pPr>
              <a:spcBef>
                <a:spcPts val="0"/>
              </a:spcBef>
            </a:pPr>
            <a:r>
              <a:rPr lang="en-US" dirty="0"/>
              <a:t>Complete patient contact form for site</a:t>
            </a:r>
          </a:p>
          <a:p>
            <a:pPr>
              <a:spcBef>
                <a:spcPts val="0"/>
              </a:spcBef>
            </a:pPr>
            <a:r>
              <a:rPr lang="en-US" dirty="0"/>
              <a:t>Complete and email patient contact form for dietary recalls</a:t>
            </a:r>
          </a:p>
          <a:p>
            <a:pPr>
              <a:spcBef>
                <a:spcPts val="0"/>
              </a:spcBef>
            </a:pPr>
            <a:r>
              <a:rPr lang="en-US" dirty="0"/>
              <a:t>Obtain baseline documentations</a:t>
            </a:r>
          </a:p>
          <a:p>
            <a:pPr>
              <a:spcBef>
                <a:spcPts val="0"/>
              </a:spcBef>
            </a:pPr>
            <a:r>
              <a:rPr lang="en-US" dirty="0"/>
              <a:t>Administer baseline PRO forms</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5</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53681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Patient Discharged from Hospital</a:t>
            </a:r>
          </a:p>
        </p:txBody>
      </p:sp>
      <p:sp>
        <p:nvSpPr>
          <p:cNvPr id="3" name="Content Placeholder 2"/>
          <p:cNvSpPr>
            <a:spLocks noGrp="1"/>
          </p:cNvSpPr>
          <p:nvPr>
            <p:ph idx="1"/>
          </p:nvPr>
        </p:nvSpPr>
        <p:spPr/>
        <p:txBody>
          <a:bodyPr/>
          <a:lstStyle/>
          <a:p>
            <a:endParaRPr lang="en-US" dirty="0"/>
          </a:p>
          <a:p>
            <a:r>
              <a:rPr lang="en-US" dirty="0"/>
              <a:t>Collect MBO treatment data</a:t>
            </a:r>
          </a:p>
          <a:p>
            <a:r>
              <a:rPr lang="en-US" dirty="0"/>
              <a:t>Collect hospitalization documentation</a:t>
            </a:r>
          </a:p>
          <a:p>
            <a:r>
              <a:rPr lang="en-US" dirty="0"/>
              <a:t>Submit forms</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6</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385224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z="4000" dirty="0"/>
              <a:t>S1316 Weeks 1 - 13</a:t>
            </a:r>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dirty="0"/>
              <a:t>Call patient weekly</a:t>
            </a:r>
          </a:p>
          <a:p>
            <a:r>
              <a:rPr lang="en-US" dirty="0"/>
              <a:t>Obtain vital status</a:t>
            </a:r>
          </a:p>
          <a:p>
            <a:r>
              <a:rPr lang="en-US" dirty="0"/>
              <a:t>Administer PRO forms </a:t>
            </a:r>
          </a:p>
          <a:p>
            <a:r>
              <a:rPr lang="en-US" dirty="0"/>
              <a:t>Determine if patient spent any days in the hospital</a:t>
            </a:r>
          </a:p>
          <a:p>
            <a:r>
              <a:rPr lang="en-US" dirty="0"/>
              <a:t>If patient was hospitalized, obtain hospitalization and MBO treatment data</a:t>
            </a:r>
          </a:p>
          <a:p>
            <a:r>
              <a:rPr lang="en-US" dirty="0"/>
              <a:t>Submit forms</a:t>
            </a:r>
          </a:p>
          <a:p>
            <a:r>
              <a:rPr lang="en-US" i="1" dirty="0"/>
              <a:t>Dietary recalls every 4 weeks</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7</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40070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 Week 13</a:t>
            </a:r>
          </a:p>
        </p:txBody>
      </p:sp>
      <p:sp>
        <p:nvSpPr>
          <p:cNvPr id="3" name="Content Placeholder 2"/>
          <p:cNvSpPr>
            <a:spLocks noGrp="1"/>
          </p:cNvSpPr>
          <p:nvPr>
            <p:ph idx="1"/>
          </p:nvPr>
        </p:nvSpPr>
        <p:spPr/>
        <p:txBody>
          <a:bodyPr/>
          <a:lstStyle/>
          <a:p>
            <a:r>
              <a:rPr lang="en-US" dirty="0"/>
              <a:t>Report endpoint data</a:t>
            </a:r>
          </a:p>
          <a:p>
            <a:pPr lvl="1"/>
            <a:r>
              <a:rPr lang="en-US" dirty="0"/>
              <a:t>Determine which days patient was in the hospital during first 91 days after registration</a:t>
            </a:r>
          </a:p>
          <a:p>
            <a:pPr lvl="1"/>
            <a:r>
              <a:rPr lang="en-US" dirty="0"/>
              <a:t>Use discharge summaries and information from the weekly calls as source docs</a:t>
            </a:r>
          </a:p>
          <a:p>
            <a:pPr lvl="1"/>
            <a:r>
              <a:rPr lang="en-US" dirty="0"/>
              <a:t>Submit S1316 Hospitalization Days Document</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8</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46165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S1316  - Weeks 17 - 53</a:t>
            </a:r>
          </a:p>
        </p:txBody>
      </p:sp>
      <p:sp>
        <p:nvSpPr>
          <p:cNvPr id="3" name="Content Placeholder 2"/>
          <p:cNvSpPr>
            <a:spLocks noGrp="1"/>
          </p:cNvSpPr>
          <p:nvPr>
            <p:ph idx="1"/>
          </p:nvPr>
        </p:nvSpPr>
        <p:spPr/>
        <p:txBody>
          <a:bodyPr/>
          <a:lstStyle/>
          <a:p>
            <a:r>
              <a:rPr lang="en-US" dirty="0"/>
              <a:t>Call patient every 4 weeks</a:t>
            </a:r>
          </a:p>
          <a:p>
            <a:r>
              <a:rPr lang="en-US" dirty="0"/>
              <a:t>Obtain vital status</a:t>
            </a:r>
          </a:p>
          <a:p>
            <a:r>
              <a:rPr lang="en-US" dirty="0"/>
              <a:t>Administer PRO forms </a:t>
            </a:r>
          </a:p>
          <a:p>
            <a:r>
              <a:rPr lang="en-US" dirty="0"/>
              <a:t>Determine if patient spent any days in the hospital</a:t>
            </a:r>
          </a:p>
          <a:p>
            <a:r>
              <a:rPr lang="en-US" dirty="0"/>
              <a:t>Submit forms</a:t>
            </a:r>
          </a:p>
          <a:p>
            <a:r>
              <a:rPr lang="en-US" i="1" dirty="0"/>
              <a:t>Dietary recalls every 4 weeks</a:t>
            </a:r>
          </a:p>
        </p:txBody>
      </p:sp>
      <p:sp>
        <p:nvSpPr>
          <p:cNvPr id="4" name="Date Placeholder 3"/>
          <p:cNvSpPr>
            <a:spLocks noGrp="1"/>
          </p:cNvSpPr>
          <p:nvPr>
            <p:ph type="dt" sz="half" idx="10"/>
          </p:nvPr>
        </p:nvSpPr>
        <p:spPr/>
        <p:txBody>
          <a:bodyPr/>
          <a:lstStyle/>
          <a:p>
            <a:r>
              <a:rPr lang="en-US"/>
              <a:t>10/24/2014</a:t>
            </a:r>
            <a:endParaRPr lang="en-US" dirty="0"/>
          </a:p>
        </p:txBody>
      </p:sp>
      <p:sp>
        <p:nvSpPr>
          <p:cNvPr id="5" name="Footer Placeholder 4"/>
          <p:cNvSpPr>
            <a:spLocks noGrp="1"/>
          </p:cNvSpPr>
          <p:nvPr>
            <p:ph type="ftr" sz="quarter" idx="11"/>
          </p:nvPr>
        </p:nvSpPr>
        <p:spPr/>
        <p:txBody>
          <a:bodyPr/>
          <a:lstStyle/>
          <a:p>
            <a:r>
              <a:rPr lang="en-US"/>
              <a:t>S1316 Training</a:t>
            </a:r>
            <a:endParaRPr lang="en-US" dirty="0"/>
          </a:p>
        </p:txBody>
      </p:sp>
      <p:sp>
        <p:nvSpPr>
          <p:cNvPr id="6" name="Slide Number Placeholder 5"/>
          <p:cNvSpPr>
            <a:spLocks noGrp="1"/>
          </p:cNvSpPr>
          <p:nvPr>
            <p:ph type="sldNum" sz="quarter" idx="12"/>
          </p:nvPr>
        </p:nvSpPr>
        <p:spPr/>
        <p:txBody>
          <a:bodyPr/>
          <a:lstStyle/>
          <a:p>
            <a:fld id="{1D624C17-B9D6-44A5-B3E3-5C33E93573ED}" type="slidenum">
              <a:rPr lang="en-US" smtClean="0"/>
              <a:t>9</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3200" y="5867400"/>
            <a:ext cx="1428572" cy="790476"/>
          </a:xfrm>
          <a:prstGeom prst="rect">
            <a:avLst/>
          </a:prstGeom>
        </p:spPr>
      </p:pic>
    </p:spTree>
    <p:extLst>
      <p:ext uri="{BB962C8B-B14F-4D97-AF65-F5344CB8AC3E}">
        <p14:creationId xmlns:p14="http://schemas.microsoft.com/office/powerpoint/2010/main" val="2084635128"/>
      </p:ext>
    </p:extLst>
  </p:cSld>
  <p:clrMapOvr>
    <a:masterClrMapping/>
  </p:clrMapOvr>
</p:sld>
</file>

<file path=ppt/theme/theme1.xml><?xml version="1.0" encoding="utf-8"?>
<a:theme xmlns:a="http://schemas.openxmlformats.org/drawingml/2006/main" name="S1316_20141013">
  <a:themeElements>
    <a:clrScheme name="">
      <a:dk1>
        <a:srgbClr val="808080"/>
      </a:dk1>
      <a:lt1>
        <a:srgbClr val="FFFFCC"/>
      </a:lt1>
      <a:dk2>
        <a:srgbClr val="000066"/>
      </a:dk2>
      <a:lt2>
        <a:srgbClr val="FFFF00"/>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S1316_20141013</Template>
  <TotalTime>1123</TotalTime>
  <Words>3039</Words>
  <Application>Microsoft Office PowerPoint</Application>
  <PresentationFormat>On-screen Show (4:3)</PresentationFormat>
  <Paragraphs>312</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S1316_20141013</vt:lpstr>
      <vt:lpstr>S1316 – The Malignant Bowel Obstruction Study Forms and Procedures</vt:lpstr>
      <vt:lpstr>S1316 Presentation Outline</vt:lpstr>
      <vt:lpstr>S1316 General Study Timeline</vt:lpstr>
      <vt:lpstr>Patient Hospitalized with MBO</vt:lpstr>
      <vt:lpstr>S1316 Registration and Randomization</vt:lpstr>
      <vt:lpstr>S1316 Patient Discharged from Hospital</vt:lpstr>
      <vt:lpstr>S1316 Weeks 1 - 13</vt:lpstr>
      <vt:lpstr>S1316 - Week 13</vt:lpstr>
      <vt:lpstr>S1316  - Weeks 17 - 53</vt:lpstr>
      <vt:lpstr>S1316 Study Participation Complete</vt:lpstr>
      <vt:lpstr>S1316 Eligibility and Equipoise</vt:lpstr>
      <vt:lpstr>S1316 Randomization (or not)</vt:lpstr>
      <vt:lpstr>S1316 Endpoint and Hospitalizations</vt:lpstr>
      <vt:lpstr>S1316 Obtaining Complete Endpoint Data</vt:lpstr>
      <vt:lpstr>Documenting MBO Treatment</vt:lpstr>
      <vt:lpstr>S1316 Active vs. Passive Follow-Up</vt:lpstr>
      <vt:lpstr>S1316 Forms and Documents Overview</vt:lpstr>
    </vt:vector>
  </TitlesOfParts>
  <Company>FHCRC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S1316 Study Forms and Procedures</dc:title>
  <dc:creator>Arnold, Kathryn B</dc:creator>
  <cp:lastModifiedBy>Mary E Wagner</cp:lastModifiedBy>
  <cp:revision>79</cp:revision>
  <cp:lastPrinted>2014-10-08T13:03:18Z</cp:lastPrinted>
  <dcterms:created xsi:type="dcterms:W3CDTF">2014-09-16T21:41:50Z</dcterms:created>
  <dcterms:modified xsi:type="dcterms:W3CDTF">2018-04-25T22:20:37Z</dcterms:modified>
</cp:coreProperties>
</file>