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5"/>
    <p:sldMasterId id="2147483662" r:id="rId6"/>
  </p:sldMasterIdLst>
  <p:notesMasterIdLst>
    <p:notesMasterId r:id="rId61"/>
  </p:notesMasterIdLst>
  <p:handoutMasterIdLst>
    <p:handoutMasterId r:id="rId62"/>
  </p:handoutMasterIdLst>
  <p:sldIdLst>
    <p:sldId id="256" r:id="rId7"/>
    <p:sldId id="258" r:id="rId8"/>
    <p:sldId id="260" r:id="rId9"/>
    <p:sldId id="380" r:id="rId10"/>
    <p:sldId id="476" r:id="rId11"/>
    <p:sldId id="472" r:id="rId12"/>
    <p:sldId id="548" r:id="rId13"/>
    <p:sldId id="516" r:id="rId14"/>
    <p:sldId id="547" r:id="rId15"/>
    <p:sldId id="519" r:id="rId16"/>
    <p:sldId id="518" r:id="rId17"/>
    <p:sldId id="520" r:id="rId18"/>
    <p:sldId id="521" r:id="rId19"/>
    <p:sldId id="522" r:id="rId20"/>
    <p:sldId id="523" r:id="rId21"/>
    <p:sldId id="524" r:id="rId22"/>
    <p:sldId id="555" r:id="rId23"/>
    <p:sldId id="526" r:id="rId24"/>
    <p:sldId id="527" r:id="rId25"/>
    <p:sldId id="528" r:id="rId26"/>
    <p:sldId id="529" r:id="rId27"/>
    <p:sldId id="530" r:id="rId28"/>
    <p:sldId id="532" r:id="rId29"/>
    <p:sldId id="533" r:id="rId30"/>
    <p:sldId id="534" r:id="rId31"/>
    <p:sldId id="535" r:id="rId32"/>
    <p:sldId id="536" r:id="rId33"/>
    <p:sldId id="537" r:id="rId34"/>
    <p:sldId id="538" r:id="rId35"/>
    <p:sldId id="539" r:id="rId36"/>
    <p:sldId id="540" r:id="rId37"/>
    <p:sldId id="531" r:id="rId38"/>
    <p:sldId id="541" r:id="rId39"/>
    <p:sldId id="542" r:id="rId40"/>
    <p:sldId id="543" r:id="rId41"/>
    <p:sldId id="544" r:id="rId42"/>
    <p:sldId id="545" r:id="rId43"/>
    <p:sldId id="508" r:id="rId44"/>
    <p:sldId id="259" r:id="rId45"/>
    <p:sldId id="261" r:id="rId46"/>
    <p:sldId id="262" r:id="rId47"/>
    <p:sldId id="556" r:id="rId48"/>
    <p:sldId id="264" r:id="rId49"/>
    <p:sldId id="266" r:id="rId50"/>
    <p:sldId id="263" r:id="rId51"/>
    <p:sldId id="498" r:id="rId52"/>
    <p:sldId id="483" r:id="rId53"/>
    <p:sldId id="511" r:id="rId54"/>
    <p:sldId id="551" r:id="rId55"/>
    <p:sldId id="552" r:id="rId56"/>
    <p:sldId id="553" r:id="rId57"/>
    <p:sldId id="554" r:id="rId58"/>
    <p:sldId id="550" r:id="rId59"/>
    <p:sldId id="367" r:id="rId6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4F81BD"/>
    <a:srgbClr val="003399"/>
    <a:srgbClr val="B8B91F"/>
    <a:srgbClr val="728C8B"/>
    <a:srgbClr val="927C61"/>
    <a:srgbClr val="E1E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3446" autoAdjust="0"/>
  </p:normalViewPr>
  <p:slideViewPr>
    <p:cSldViewPr snapToGrid="0">
      <p:cViewPr varScale="1">
        <p:scale>
          <a:sx n="119" d="100"/>
          <a:sy n="119" d="100"/>
        </p:scale>
        <p:origin x="1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293A4-3F09-426C-921C-6BEA8198F1B8}" type="doc">
      <dgm:prSet loTypeId="urn:microsoft.com/office/officeart/2005/8/layout/cycle2" loCatId="cycle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E42F7B3-3DB3-40F4-8BA9-40C0752EAB98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/>
            <a:t>SWOG</a:t>
          </a:r>
        </a:p>
      </dgm:t>
    </dgm:pt>
    <dgm:pt modelId="{0F6B33A8-A9F6-4CFA-9880-8C7939F92F57}" type="parTrans" cxnId="{DCDBAD35-202D-4085-9FCE-2ED9906E25EE}">
      <dgm:prSet/>
      <dgm:spPr/>
      <dgm:t>
        <a:bodyPr/>
        <a:lstStyle/>
        <a:p>
          <a:endParaRPr lang="en-US"/>
        </a:p>
      </dgm:t>
    </dgm:pt>
    <dgm:pt modelId="{52FDFE28-B0E2-4831-8AED-438AAA02B06C}" type="sibTrans" cxnId="{DCDBAD35-202D-4085-9FCE-2ED9906E25EE}">
      <dgm:prSet/>
      <dgm:spPr/>
      <dgm:t>
        <a:bodyPr/>
        <a:lstStyle/>
        <a:p>
          <a:endParaRPr lang="en-US" dirty="0"/>
        </a:p>
      </dgm:t>
    </dgm:pt>
    <dgm:pt modelId="{6E316AA7-785E-409D-8160-CF8DA3FE4C45}">
      <dgm:prSet phldrT="[Text]"/>
      <dgm:spPr/>
      <dgm:t>
        <a:bodyPr/>
        <a:lstStyle/>
        <a:p>
          <a:r>
            <a:rPr lang="en-US" dirty="0"/>
            <a:t>ECOG-ACRIN</a:t>
          </a:r>
        </a:p>
      </dgm:t>
    </dgm:pt>
    <dgm:pt modelId="{893E0454-86A3-4BB9-ABFB-AB7AFDB8B579}" type="parTrans" cxnId="{E98B5792-59EF-495A-89B8-98EDCE30D177}">
      <dgm:prSet/>
      <dgm:spPr/>
      <dgm:t>
        <a:bodyPr/>
        <a:lstStyle/>
        <a:p>
          <a:endParaRPr lang="en-US"/>
        </a:p>
      </dgm:t>
    </dgm:pt>
    <dgm:pt modelId="{872D09D6-A9E9-4157-8735-28DAEC4B339B}" type="sibTrans" cxnId="{E98B5792-59EF-495A-89B8-98EDCE30D177}">
      <dgm:prSet/>
      <dgm:spPr/>
      <dgm:t>
        <a:bodyPr/>
        <a:lstStyle/>
        <a:p>
          <a:endParaRPr lang="en-US" dirty="0"/>
        </a:p>
      </dgm:t>
    </dgm:pt>
    <dgm:pt modelId="{E26AC98D-AE7B-4173-8F46-AFEFD388650A}">
      <dgm:prSet phldrT="[Text]"/>
      <dgm:spPr/>
      <dgm:t>
        <a:bodyPr/>
        <a:lstStyle/>
        <a:p>
          <a:r>
            <a:rPr lang="en-US" dirty="0"/>
            <a:t>NRG</a:t>
          </a:r>
        </a:p>
      </dgm:t>
    </dgm:pt>
    <dgm:pt modelId="{2A4C10C3-1108-4BFF-8A73-F0902B05A3F7}" type="parTrans" cxnId="{C5043E5B-5FD4-41DC-8B6C-80B4F834CC22}">
      <dgm:prSet/>
      <dgm:spPr/>
      <dgm:t>
        <a:bodyPr/>
        <a:lstStyle/>
        <a:p>
          <a:endParaRPr lang="en-US"/>
        </a:p>
      </dgm:t>
    </dgm:pt>
    <dgm:pt modelId="{87AA1D69-D179-4789-A6F9-2F0E43155FBB}" type="sibTrans" cxnId="{C5043E5B-5FD4-41DC-8B6C-80B4F834CC22}">
      <dgm:prSet/>
      <dgm:spPr/>
      <dgm:t>
        <a:bodyPr/>
        <a:lstStyle/>
        <a:p>
          <a:endParaRPr lang="en-US" dirty="0"/>
        </a:p>
      </dgm:t>
    </dgm:pt>
    <dgm:pt modelId="{4589C1E9-248B-4C78-8C28-1A55E16DFA07}">
      <dgm:prSet phldrT="[Text]"/>
      <dgm:spPr/>
      <dgm:t>
        <a:bodyPr/>
        <a:lstStyle/>
        <a:p>
          <a:r>
            <a:rPr lang="en-US" dirty="0"/>
            <a:t>CCTG</a:t>
          </a:r>
        </a:p>
      </dgm:t>
    </dgm:pt>
    <dgm:pt modelId="{9743BB93-116F-4333-8D6E-8BB572F0C053}" type="parTrans" cxnId="{7F105217-A714-4F82-8737-8268C114465A}">
      <dgm:prSet/>
      <dgm:spPr/>
      <dgm:t>
        <a:bodyPr/>
        <a:lstStyle/>
        <a:p>
          <a:endParaRPr lang="en-US"/>
        </a:p>
      </dgm:t>
    </dgm:pt>
    <dgm:pt modelId="{B5AE762C-8B27-4557-8752-BAAC6897D49A}" type="sibTrans" cxnId="{7F105217-A714-4F82-8737-8268C114465A}">
      <dgm:prSet/>
      <dgm:spPr/>
      <dgm:t>
        <a:bodyPr/>
        <a:lstStyle/>
        <a:p>
          <a:endParaRPr lang="en-US" dirty="0"/>
        </a:p>
      </dgm:t>
    </dgm:pt>
    <dgm:pt modelId="{4571180A-2F8F-4269-9B98-198EFE04298E}">
      <dgm:prSet phldrT="[Text]"/>
      <dgm:spPr>
        <a:solidFill>
          <a:srgbClr val="927C61"/>
        </a:solidFill>
      </dgm:spPr>
      <dgm:t>
        <a:bodyPr/>
        <a:lstStyle/>
        <a:p>
          <a:r>
            <a:rPr lang="en-US" dirty="0"/>
            <a:t>Alliance</a:t>
          </a:r>
        </a:p>
      </dgm:t>
    </dgm:pt>
    <dgm:pt modelId="{3AA7F163-7966-43A5-8698-2BC0BA1C8304}" type="parTrans" cxnId="{59DD2127-CD87-4F92-A408-369713B80D66}">
      <dgm:prSet/>
      <dgm:spPr/>
      <dgm:t>
        <a:bodyPr/>
        <a:lstStyle/>
        <a:p>
          <a:endParaRPr lang="en-US"/>
        </a:p>
      </dgm:t>
    </dgm:pt>
    <dgm:pt modelId="{7065C381-C6F0-4DB7-851C-42D035BA29A7}" type="sibTrans" cxnId="{59DD2127-CD87-4F92-A408-369713B80D66}">
      <dgm:prSet/>
      <dgm:spPr/>
      <dgm:t>
        <a:bodyPr/>
        <a:lstStyle/>
        <a:p>
          <a:endParaRPr lang="en-US" dirty="0"/>
        </a:p>
      </dgm:t>
    </dgm:pt>
    <dgm:pt modelId="{4F8467A0-0C18-4947-A566-6CADDE0D2FDC}" type="pres">
      <dgm:prSet presAssocID="{242293A4-3F09-426C-921C-6BEA8198F1B8}" presName="cycle" presStyleCnt="0">
        <dgm:presLayoutVars>
          <dgm:dir/>
          <dgm:resizeHandles val="exact"/>
        </dgm:presLayoutVars>
      </dgm:prSet>
      <dgm:spPr/>
    </dgm:pt>
    <dgm:pt modelId="{A9803A3A-82AD-4C04-941A-A08CC189DC7A}" type="pres">
      <dgm:prSet presAssocID="{DE42F7B3-3DB3-40F4-8BA9-40C0752EAB98}" presName="node" presStyleLbl="node1" presStyleIdx="0" presStyleCnt="5" custScaleX="110215">
        <dgm:presLayoutVars>
          <dgm:bulletEnabled val="1"/>
        </dgm:presLayoutVars>
      </dgm:prSet>
      <dgm:spPr/>
    </dgm:pt>
    <dgm:pt modelId="{8D1021FF-03A7-4B43-9E94-59281E74F1D5}" type="pres">
      <dgm:prSet presAssocID="{52FDFE28-B0E2-4831-8AED-438AAA02B06C}" presName="sibTrans" presStyleLbl="sibTrans2D1" presStyleIdx="0" presStyleCnt="5" custAng="5775310"/>
      <dgm:spPr/>
    </dgm:pt>
    <dgm:pt modelId="{D03E680B-0432-4C58-92CC-6FDB4AC209CB}" type="pres">
      <dgm:prSet presAssocID="{52FDFE28-B0E2-4831-8AED-438AAA02B06C}" presName="connectorText" presStyleLbl="sibTrans2D1" presStyleIdx="0" presStyleCnt="5"/>
      <dgm:spPr/>
    </dgm:pt>
    <dgm:pt modelId="{16A6FFBD-C72F-4107-97FF-5119FFA2FAFD}" type="pres">
      <dgm:prSet presAssocID="{6E316AA7-785E-409D-8160-CF8DA3FE4C45}" presName="node" presStyleLbl="node1" presStyleIdx="1" presStyleCnt="5">
        <dgm:presLayoutVars>
          <dgm:bulletEnabled val="1"/>
        </dgm:presLayoutVars>
      </dgm:prSet>
      <dgm:spPr/>
    </dgm:pt>
    <dgm:pt modelId="{968BA77D-24EF-491C-BAD5-416C5715A84B}" type="pres">
      <dgm:prSet presAssocID="{872D09D6-A9E9-4157-8735-28DAEC4B339B}" presName="sibTrans" presStyleLbl="sibTrans2D1" presStyleIdx="1" presStyleCnt="5" custAng="5775310"/>
      <dgm:spPr/>
    </dgm:pt>
    <dgm:pt modelId="{BC7DA69E-084D-4819-84B1-10BF2B7605EF}" type="pres">
      <dgm:prSet presAssocID="{872D09D6-A9E9-4157-8735-28DAEC4B339B}" presName="connectorText" presStyleLbl="sibTrans2D1" presStyleIdx="1" presStyleCnt="5"/>
      <dgm:spPr/>
    </dgm:pt>
    <dgm:pt modelId="{3B2B3FB2-5FBD-40BB-933C-8610BB8223C7}" type="pres">
      <dgm:prSet presAssocID="{E26AC98D-AE7B-4173-8F46-AFEFD388650A}" presName="node" presStyleLbl="node1" presStyleIdx="2" presStyleCnt="5">
        <dgm:presLayoutVars>
          <dgm:bulletEnabled val="1"/>
        </dgm:presLayoutVars>
      </dgm:prSet>
      <dgm:spPr/>
    </dgm:pt>
    <dgm:pt modelId="{4874F2CB-E165-42CB-A510-D9C4825AC342}" type="pres">
      <dgm:prSet presAssocID="{87AA1D69-D179-4789-A6F9-2F0E43155FBB}" presName="sibTrans" presStyleLbl="sibTrans2D1" presStyleIdx="2" presStyleCnt="5" custAng="5400000"/>
      <dgm:spPr/>
    </dgm:pt>
    <dgm:pt modelId="{32E076CB-A05E-4EDC-B92A-051DAEB298CF}" type="pres">
      <dgm:prSet presAssocID="{87AA1D69-D179-4789-A6F9-2F0E43155FBB}" presName="connectorText" presStyleLbl="sibTrans2D1" presStyleIdx="2" presStyleCnt="5"/>
      <dgm:spPr/>
    </dgm:pt>
    <dgm:pt modelId="{8245AAC0-E9D3-4A55-B7AA-3287FC2E35CE}" type="pres">
      <dgm:prSet presAssocID="{4589C1E9-248B-4C78-8C28-1A55E16DFA07}" presName="node" presStyleLbl="node1" presStyleIdx="3" presStyleCnt="5">
        <dgm:presLayoutVars>
          <dgm:bulletEnabled val="1"/>
        </dgm:presLayoutVars>
      </dgm:prSet>
      <dgm:spPr/>
    </dgm:pt>
    <dgm:pt modelId="{1A20811D-28E6-479B-8BF7-ABC914C0F186}" type="pres">
      <dgm:prSet presAssocID="{B5AE762C-8B27-4557-8752-BAAC6897D49A}" presName="sibTrans" presStyleLbl="sibTrans2D1" presStyleIdx="3" presStyleCnt="5" custAng="5775310"/>
      <dgm:spPr/>
    </dgm:pt>
    <dgm:pt modelId="{C7B8C835-9849-4E57-93A3-447E41D64AF5}" type="pres">
      <dgm:prSet presAssocID="{B5AE762C-8B27-4557-8752-BAAC6897D49A}" presName="connectorText" presStyleLbl="sibTrans2D1" presStyleIdx="3" presStyleCnt="5"/>
      <dgm:spPr/>
    </dgm:pt>
    <dgm:pt modelId="{076FAB26-EF16-408D-8B6D-EF8618B7E4B1}" type="pres">
      <dgm:prSet presAssocID="{4571180A-2F8F-4269-9B98-198EFE04298E}" presName="node" presStyleLbl="node1" presStyleIdx="4" presStyleCnt="5">
        <dgm:presLayoutVars>
          <dgm:bulletEnabled val="1"/>
        </dgm:presLayoutVars>
      </dgm:prSet>
      <dgm:spPr/>
    </dgm:pt>
    <dgm:pt modelId="{BB938257-86A1-4D98-B7F4-90D0B6D9B8F8}" type="pres">
      <dgm:prSet presAssocID="{7065C381-C6F0-4DB7-851C-42D035BA29A7}" presName="sibTrans" presStyleLbl="sibTrans2D1" presStyleIdx="4" presStyleCnt="5" custAng="5775310"/>
      <dgm:spPr/>
    </dgm:pt>
    <dgm:pt modelId="{04EC14C3-3CE5-4B7B-9616-B8FCEE0D8205}" type="pres">
      <dgm:prSet presAssocID="{7065C381-C6F0-4DB7-851C-42D035BA29A7}" presName="connectorText" presStyleLbl="sibTrans2D1" presStyleIdx="4" presStyleCnt="5"/>
      <dgm:spPr/>
    </dgm:pt>
  </dgm:ptLst>
  <dgm:cxnLst>
    <dgm:cxn modelId="{8BE0200F-E72A-4F53-9F03-E1D24F206EF0}" type="presOf" srcId="{4571180A-2F8F-4269-9B98-198EFE04298E}" destId="{076FAB26-EF16-408D-8B6D-EF8618B7E4B1}" srcOrd="0" destOrd="0" presId="urn:microsoft.com/office/officeart/2005/8/layout/cycle2"/>
    <dgm:cxn modelId="{A93CF013-7A1B-42D6-9C21-47B23DE208CC}" type="presOf" srcId="{872D09D6-A9E9-4157-8735-28DAEC4B339B}" destId="{968BA77D-24EF-491C-BAD5-416C5715A84B}" srcOrd="0" destOrd="0" presId="urn:microsoft.com/office/officeart/2005/8/layout/cycle2"/>
    <dgm:cxn modelId="{7F105217-A714-4F82-8737-8268C114465A}" srcId="{242293A4-3F09-426C-921C-6BEA8198F1B8}" destId="{4589C1E9-248B-4C78-8C28-1A55E16DFA07}" srcOrd="3" destOrd="0" parTransId="{9743BB93-116F-4333-8D6E-8BB572F0C053}" sibTransId="{B5AE762C-8B27-4557-8752-BAAC6897D49A}"/>
    <dgm:cxn modelId="{74909318-A339-4E6C-AC45-687E457FE838}" type="presOf" srcId="{52FDFE28-B0E2-4831-8AED-438AAA02B06C}" destId="{8D1021FF-03A7-4B43-9E94-59281E74F1D5}" srcOrd="0" destOrd="0" presId="urn:microsoft.com/office/officeart/2005/8/layout/cycle2"/>
    <dgm:cxn modelId="{4D21C41E-F7F4-4E91-8295-F221E4829DB0}" type="presOf" srcId="{87AA1D69-D179-4789-A6F9-2F0E43155FBB}" destId="{4874F2CB-E165-42CB-A510-D9C4825AC342}" srcOrd="0" destOrd="0" presId="urn:microsoft.com/office/officeart/2005/8/layout/cycle2"/>
    <dgm:cxn modelId="{59DD2127-CD87-4F92-A408-369713B80D66}" srcId="{242293A4-3F09-426C-921C-6BEA8198F1B8}" destId="{4571180A-2F8F-4269-9B98-198EFE04298E}" srcOrd="4" destOrd="0" parTransId="{3AA7F163-7966-43A5-8698-2BC0BA1C8304}" sibTransId="{7065C381-C6F0-4DB7-851C-42D035BA29A7}"/>
    <dgm:cxn modelId="{DCDBAD35-202D-4085-9FCE-2ED9906E25EE}" srcId="{242293A4-3F09-426C-921C-6BEA8198F1B8}" destId="{DE42F7B3-3DB3-40F4-8BA9-40C0752EAB98}" srcOrd="0" destOrd="0" parTransId="{0F6B33A8-A9F6-4CFA-9880-8C7939F92F57}" sibTransId="{52FDFE28-B0E2-4831-8AED-438AAA02B06C}"/>
    <dgm:cxn modelId="{015D3B38-E7FE-48DE-AD1B-30BE7A86D56A}" type="presOf" srcId="{242293A4-3F09-426C-921C-6BEA8198F1B8}" destId="{4F8467A0-0C18-4947-A566-6CADDE0D2FDC}" srcOrd="0" destOrd="0" presId="urn:microsoft.com/office/officeart/2005/8/layout/cycle2"/>
    <dgm:cxn modelId="{C5043E5B-5FD4-41DC-8B6C-80B4F834CC22}" srcId="{242293A4-3F09-426C-921C-6BEA8198F1B8}" destId="{E26AC98D-AE7B-4173-8F46-AFEFD388650A}" srcOrd="2" destOrd="0" parTransId="{2A4C10C3-1108-4BFF-8A73-F0902B05A3F7}" sibTransId="{87AA1D69-D179-4789-A6F9-2F0E43155FBB}"/>
    <dgm:cxn modelId="{F7ADA95F-F279-4B01-9206-6D1AF22EE24B}" type="presOf" srcId="{7065C381-C6F0-4DB7-851C-42D035BA29A7}" destId="{04EC14C3-3CE5-4B7B-9616-B8FCEE0D8205}" srcOrd="1" destOrd="0" presId="urn:microsoft.com/office/officeart/2005/8/layout/cycle2"/>
    <dgm:cxn modelId="{D73AAF75-12E2-4183-9641-48D91FA3C850}" type="presOf" srcId="{B5AE762C-8B27-4557-8752-BAAC6897D49A}" destId="{C7B8C835-9849-4E57-93A3-447E41D64AF5}" srcOrd="1" destOrd="0" presId="urn:microsoft.com/office/officeart/2005/8/layout/cycle2"/>
    <dgm:cxn modelId="{EE426A7D-9F6D-4F81-ABDE-84184D4B827B}" type="presOf" srcId="{6E316AA7-785E-409D-8160-CF8DA3FE4C45}" destId="{16A6FFBD-C72F-4107-97FF-5119FFA2FAFD}" srcOrd="0" destOrd="0" presId="urn:microsoft.com/office/officeart/2005/8/layout/cycle2"/>
    <dgm:cxn modelId="{8C948487-C87F-427B-9604-12541B1CBBB5}" type="presOf" srcId="{4589C1E9-248B-4C78-8C28-1A55E16DFA07}" destId="{8245AAC0-E9D3-4A55-B7AA-3287FC2E35CE}" srcOrd="0" destOrd="0" presId="urn:microsoft.com/office/officeart/2005/8/layout/cycle2"/>
    <dgm:cxn modelId="{E98B5792-59EF-495A-89B8-98EDCE30D177}" srcId="{242293A4-3F09-426C-921C-6BEA8198F1B8}" destId="{6E316AA7-785E-409D-8160-CF8DA3FE4C45}" srcOrd="1" destOrd="0" parTransId="{893E0454-86A3-4BB9-ABFB-AB7AFDB8B579}" sibTransId="{872D09D6-A9E9-4157-8735-28DAEC4B339B}"/>
    <dgm:cxn modelId="{D63E3199-2E42-4368-9740-03259253A75C}" type="presOf" srcId="{87AA1D69-D179-4789-A6F9-2F0E43155FBB}" destId="{32E076CB-A05E-4EDC-B92A-051DAEB298CF}" srcOrd="1" destOrd="0" presId="urn:microsoft.com/office/officeart/2005/8/layout/cycle2"/>
    <dgm:cxn modelId="{DF79A49C-D518-431B-9988-FD0AB7A7184B}" type="presOf" srcId="{DE42F7B3-3DB3-40F4-8BA9-40C0752EAB98}" destId="{A9803A3A-82AD-4C04-941A-A08CC189DC7A}" srcOrd="0" destOrd="0" presId="urn:microsoft.com/office/officeart/2005/8/layout/cycle2"/>
    <dgm:cxn modelId="{E7539BA8-A810-43BC-B6C8-F6D5C772F792}" type="presOf" srcId="{E26AC98D-AE7B-4173-8F46-AFEFD388650A}" destId="{3B2B3FB2-5FBD-40BB-933C-8610BB8223C7}" srcOrd="0" destOrd="0" presId="urn:microsoft.com/office/officeart/2005/8/layout/cycle2"/>
    <dgm:cxn modelId="{F391CBB5-3159-444E-92C6-418E2C3731DD}" type="presOf" srcId="{7065C381-C6F0-4DB7-851C-42D035BA29A7}" destId="{BB938257-86A1-4D98-B7F4-90D0B6D9B8F8}" srcOrd="0" destOrd="0" presId="urn:microsoft.com/office/officeart/2005/8/layout/cycle2"/>
    <dgm:cxn modelId="{02DE5CCB-9091-4FB9-97DC-0F00DE2C626C}" type="presOf" srcId="{B5AE762C-8B27-4557-8752-BAAC6897D49A}" destId="{1A20811D-28E6-479B-8BF7-ABC914C0F186}" srcOrd="0" destOrd="0" presId="urn:microsoft.com/office/officeart/2005/8/layout/cycle2"/>
    <dgm:cxn modelId="{74D63FF8-2ADB-4F60-A1D1-EB4C251DA82B}" type="presOf" srcId="{872D09D6-A9E9-4157-8735-28DAEC4B339B}" destId="{BC7DA69E-084D-4819-84B1-10BF2B7605EF}" srcOrd="1" destOrd="0" presId="urn:microsoft.com/office/officeart/2005/8/layout/cycle2"/>
    <dgm:cxn modelId="{580762FC-546E-420F-8CB6-534098AA4559}" type="presOf" srcId="{52FDFE28-B0E2-4831-8AED-438AAA02B06C}" destId="{D03E680B-0432-4C58-92CC-6FDB4AC209CB}" srcOrd="1" destOrd="0" presId="urn:microsoft.com/office/officeart/2005/8/layout/cycle2"/>
    <dgm:cxn modelId="{21F4443E-640C-45F6-8D3B-425D0C3FFFF1}" type="presParOf" srcId="{4F8467A0-0C18-4947-A566-6CADDE0D2FDC}" destId="{A9803A3A-82AD-4C04-941A-A08CC189DC7A}" srcOrd="0" destOrd="0" presId="urn:microsoft.com/office/officeart/2005/8/layout/cycle2"/>
    <dgm:cxn modelId="{9294C440-950E-45E1-8F37-1304EA81FECC}" type="presParOf" srcId="{4F8467A0-0C18-4947-A566-6CADDE0D2FDC}" destId="{8D1021FF-03A7-4B43-9E94-59281E74F1D5}" srcOrd="1" destOrd="0" presId="urn:microsoft.com/office/officeart/2005/8/layout/cycle2"/>
    <dgm:cxn modelId="{ADD94F13-BBF7-467D-8760-6CE1F044A536}" type="presParOf" srcId="{8D1021FF-03A7-4B43-9E94-59281E74F1D5}" destId="{D03E680B-0432-4C58-92CC-6FDB4AC209CB}" srcOrd="0" destOrd="0" presId="urn:microsoft.com/office/officeart/2005/8/layout/cycle2"/>
    <dgm:cxn modelId="{AE8DE9D9-FDF4-4F78-90D6-AEF90B072F8C}" type="presParOf" srcId="{4F8467A0-0C18-4947-A566-6CADDE0D2FDC}" destId="{16A6FFBD-C72F-4107-97FF-5119FFA2FAFD}" srcOrd="2" destOrd="0" presId="urn:microsoft.com/office/officeart/2005/8/layout/cycle2"/>
    <dgm:cxn modelId="{34C72C71-999B-4CF8-8BB4-470E945B28BA}" type="presParOf" srcId="{4F8467A0-0C18-4947-A566-6CADDE0D2FDC}" destId="{968BA77D-24EF-491C-BAD5-416C5715A84B}" srcOrd="3" destOrd="0" presId="urn:microsoft.com/office/officeart/2005/8/layout/cycle2"/>
    <dgm:cxn modelId="{CE7B6F8E-0E3B-45CC-9E32-728DF125DD96}" type="presParOf" srcId="{968BA77D-24EF-491C-BAD5-416C5715A84B}" destId="{BC7DA69E-084D-4819-84B1-10BF2B7605EF}" srcOrd="0" destOrd="0" presId="urn:microsoft.com/office/officeart/2005/8/layout/cycle2"/>
    <dgm:cxn modelId="{829B3174-1747-4681-A80C-3DE3102DBFA4}" type="presParOf" srcId="{4F8467A0-0C18-4947-A566-6CADDE0D2FDC}" destId="{3B2B3FB2-5FBD-40BB-933C-8610BB8223C7}" srcOrd="4" destOrd="0" presId="urn:microsoft.com/office/officeart/2005/8/layout/cycle2"/>
    <dgm:cxn modelId="{54ACE9F0-66FC-48D5-8644-E64A873023F8}" type="presParOf" srcId="{4F8467A0-0C18-4947-A566-6CADDE0D2FDC}" destId="{4874F2CB-E165-42CB-A510-D9C4825AC342}" srcOrd="5" destOrd="0" presId="urn:microsoft.com/office/officeart/2005/8/layout/cycle2"/>
    <dgm:cxn modelId="{2D60AE55-C3AA-4FA8-BB97-1B2D507AFF7B}" type="presParOf" srcId="{4874F2CB-E165-42CB-A510-D9C4825AC342}" destId="{32E076CB-A05E-4EDC-B92A-051DAEB298CF}" srcOrd="0" destOrd="0" presId="urn:microsoft.com/office/officeart/2005/8/layout/cycle2"/>
    <dgm:cxn modelId="{8A969E3E-2415-479B-BFF3-E158AFC14C6F}" type="presParOf" srcId="{4F8467A0-0C18-4947-A566-6CADDE0D2FDC}" destId="{8245AAC0-E9D3-4A55-B7AA-3287FC2E35CE}" srcOrd="6" destOrd="0" presId="urn:microsoft.com/office/officeart/2005/8/layout/cycle2"/>
    <dgm:cxn modelId="{0F56BEB2-A8FD-4940-B913-6879B16C2886}" type="presParOf" srcId="{4F8467A0-0C18-4947-A566-6CADDE0D2FDC}" destId="{1A20811D-28E6-479B-8BF7-ABC914C0F186}" srcOrd="7" destOrd="0" presId="urn:microsoft.com/office/officeart/2005/8/layout/cycle2"/>
    <dgm:cxn modelId="{7B692C35-8139-49A0-87C7-62CBF7BCD912}" type="presParOf" srcId="{1A20811D-28E6-479B-8BF7-ABC914C0F186}" destId="{C7B8C835-9849-4E57-93A3-447E41D64AF5}" srcOrd="0" destOrd="0" presId="urn:microsoft.com/office/officeart/2005/8/layout/cycle2"/>
    <dgm:cxn modelId="{1EA76B51-F147-4809-89CE-475C83507292}" type="presParOf" srcId="{4F8467A0-0C18-4947-A566-6CADDE0D2FDC}" destId="{076FAB26-EF16-408D-8B6D-EF8618B7E4B1}" srcOrd="8" destOrd="0" presId="urn:microsoft.com/office/officeart/2005/8/layout/cycle2"/>
    <dgm:cxn modelId="{D1C7E7A9-9BEE-4E92-9149-BE503B330190}" type="presParOf" srcId="{4F8467A0-0C18-4947-A566-6CADDE0D2FDC}" destId="{BB938257-86A1-4D98-B7F4-90D0B6D9B8F8}" srcOrd="9" destOrd="0" presId="urn:microsoft.com/office/officeart/2005/8/layout/cycle2"/>
    <dgm:cxn modelId="{0A10ADE8-E1BC-4D7D-806F-2A16589942C1}" type="presParOf" srcId="{BB938257-86A1-4D98-B7F4-90D0B6D9B8F8}" destId="{04EC14C3-3CE5-4B7B-9616-B8FCEE0D820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03A3A-82AD-4C04-941A-A08CC189DC7A}">
      <dsp:nvSpPr>
        <dsp:cNvPr id="0" name=""/>
        <dsp:cNvSpPr/>
      </dsp:nvSpPr>
      <dsp:spPr>
        <a:xfrm>
          <a:off x="2945870" y="1571"/>
          <a:ext cx="1631661" cy="1480435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SWOG</a:t>
          </a:r>
        </a:p>
      </dsp:txBody>
      <dsp:txXfrm>
        <a:off x="3184821" y="218376"/>
        <a:ext cx="1153759" cy="1046825"/>
      </dsp:txXfrm>
    </dsp:sp>
    <dsp:sp modelId="{8D1021FF-03A7-4B43-9E94-59281E74F1D5}">
      <dsp:nvSpPr>
        <dsp:cNvPr id="0" name=""/>
        <dsp:cNvSpPr/>
      </dsp:nvSpPr>
      <dsp:spPr>
        <a:xfrm rot="7935310">
          <a:off x="4486981" y="1152624"/>
          <a:ext cx="368078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4579319" y="1211688"/>
        <a:ext cx="257655" cy="299788"/>
      </dsp:txXfrm>
    </dsp:sp>
    <dsp:sp modelId="{16A6FFBD-C72F-4107-97FF-5119FFA2FAFD}">
      <dsp:nvSpPr>
        <dsp:cNvPr id="0" name=""/>
        <dsp:cNvSpPr/>
      </dsp:nvSpPr>
      <dsp:spPr>
        <a:xfrm>
          <a:off x="4819004" y="1307546"/>
          <a:ext cx="1480435" cy="14804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ECOG-ACRIN</a:t>
          </a:r>
        </a:p>
      </dsp:txBody>
      <dsp:txXfrm>
        <a:off x="5035809" y="1524351"/>
        <a:ext cx="1046825" cy="1046825"/>
      </dsp:txXfrm>
    </dsp:sp>
    <dsp:sp modelId="{968BA77D-24EF-491C-BAD5-416C5715A84B}">
      <dsp:nvSpPr>
        <dsp:cNvPr id="0" name=""/>
        <dsp:cNvSpPr/>
      </dsp:nvSpPr>
      <dsp:spPr>
        <a:xfrm rot="12255310">
          <a:off x="5022885" y="2843920"/>
          <a:ext cx="392954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5135568" y="2968063"/>
        <a:ext cx="275068" cy="299788"/>
      </dsp:txXfrm>
    </dsp:sp>
    <dsp:sp modelId="{3B2B3FB2-5FBD-40BB-933C-8610BB8223C7}">
      <dsp:nvSpPr>
        <dsp:cNvPr id="0" name=""/>
        <dsp:cNvSpPr/>
      </dsp:nvSpPr>
      <dsp:spPr>
        <a:xfrm>
          <a:off x="4132412" y="3420659"/>
          <a:ext cx="1480435" cy="14804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NRG</a:t>
          </a:r>
        </a:p>
      </dsp:txBody>
      <dsp:txXfrm>
        <a:off x="4349217" y="3637464"/>
        <a:ext cx="1046825" cy="1046825"/>
      </dsp:txXfrm>
    </dsp:sp>
    <dsp:sp modelId="{4874F2CB-E165-42CB-A510-D9C4825AC342}">
      <dsp:nvSpPr>
        <dsp:cNvPr id="0" name=""/>
        <dsp:cNvSpPr/>
      </dsp:nvSpPr>
      <dsp:spPr>
        <a:xfrm rot="16200000">
          <a:off x="3576345" y="3911053"/>
          <a:ext cx="392954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3635288" y="4069925"/>
        <a:ext cx="275068" cy="299788"/>
      </dsp:txXfrm>
    </dsp:sp>
    <dsp:sp modelId="{8245AAC0-E9D3-4A55-B7AA-3287FC2E35CE}">
      <dsp:nvSpPr>
        <dsp:cNvPr id="0" name=""/>
        <dsp:cNvSpPr/>
      </dsp:nvSpPr>
      <dsp:spPr>
        <a:xfrm>
          <a:off x="1910554" y="3420659"/>
          <a:ext cx="1480435" cy="148043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CCTG</a:t>
          </a:r>
        </a:p>
      </dsp:txBody>
      <dsp:txXfrm>
        <a:off x="2127359" y="3637464"/>
        <a:ext cx="1046825" cy="1046825"/>
      </dsp:txXfrm>
    </dsp:sp>
    <dsp:sp modelId="{1A20811D-28E6-479B-8BF7-ABC914C0F186}">
      <dsp:nvSpPr>
        <dsp:cNvPr id="0" name=""/>
        <dsp:cNvSpPr/>
      </dsp:nvSpPr>
      <dsp:spPr>
        <a:xfrm rot="20895310">
          <a:off x="2114435" y="2865074"/>
          <a:ext cx="392954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2115669" y="2977001"/>
        <a:ext cx="275068" cy="299788"/>
      </dsp:txXfrm>
    </dsp:sp>
    <dsp:sp modelId="{076FAB26-EF16-408D-8B6D-EF8618B7E4B1}">
      <dsp:nvSpPr>
        <dsp:cNvPr id="0" name=""/>
        <dsp:cNvSpPr/>
      </dsp:nvSpPr>
      <dsp:spPr>
        <a:xfrm>
          <a:off x="1223962" y="1307546"/>
          <a:ext cx="1480435" cy="1480435"/>
        </a:xfrm>
        <a:prstGeom prst="ellipse">
          <a:avLst/>
        </a:prstGeom>
        <a:solidFill>
          <a:srgbClr val="927C61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Alliance</a:t>
          </a:r>
        </a:p>
      </dsp:txBody>
      <dsp:txXfrm>
        <a:off x="1440767" y="1524351"/>
        <a:ext cx="1046825" cy="1046825"/>
      </dsp:txXfrm>
    </dsp:sp>
    <dsp:sp modelId="{BB938257-86A1-4D98-B7F4-90D0B6D9B8F8}">
      <dsp:nvSpPr>
        <dsp:cNvPr id="0" name=""/>
        <dsp:cNvSpPr/>
      </dsp:nvSpPr>
      <dsp:spPr>
        <a:xfrm rot="3615310">
          <a:off x="2651487" y="1164870"/>
          <a:ext cx="368078" cy="4996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tint val="6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2679306" y="1216862"/>
        <a:ext cx="257655" cy="299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24232-942B-4CF1-8762-123AA10E60FC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623E-D155-4303-8FF8-80A9A000A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4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A9970-2462-43B0-9C9B-51114862A4FD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32826-4357-451F-99FB-6C9607A54F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7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6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overview of what was presented at Oishi Symposium.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68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C32826-4357-451F-99FB-6C9607A54F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22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3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A349-BF76-48FE-B072-F2BBD60BE8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3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0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This is a lead-in slide for next presenters.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9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73609-FC0C-4970-B37C-374CBC451AF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0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23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32826-4357-451F-99FB-6C9607A54F6E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1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5BC94-4F12-4EC0-AA9F-06211B111863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0" y="6446836"/>
            <a:ext cx="811139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5963"/>
          </a:xfrm>
        </p:spPr>
        <p:txBody>
          <a:bodyPr lIns="274320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5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121" y="6446838"/>
            <a:ext cx="811139" cy="365125"/>
          </a:xfrm>
        </p:spPr>
        <p:txBody>
          <a:bodyPr/>
          <a:lstStyle/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5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6" y="6334316"/>
            <a:ext cx="1160217" cy="4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7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63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5734"/>
            <a:ext cx="10546080" cy="4023360"/>
          </a:xfrm>
        </p:spPr>
        <p:txBody>
          <a:bodyPr/>
          <a:lstStyle>
            <a:lvl1pPr marL="169069" indent="-169069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288036" indent="-137160"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5078" y="6459786"/>
            <a:ext cx="48228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9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8952"/>
            <a:ext cx="1054608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53128"/>
            <a:ext cx="1054608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4325112"/>
            <a:ext cx="10473579" cy="182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5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6" y="6334316"/>
            <a:ext cx="1160217" cy="4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9090" y="36085"/>
            <a:ext cx="10556591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9091" y="1845735"/>
            <a:ext cx="5183700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85794" y="1845735"/>
            <a:ext cx="5269887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5499" y="6444631"/>
            <a:ext cx="867183" cy="365125"/>
          </a:xfrm>
        </p:spPr>
        <p:txBody>
          <a:bodyPr/>
          <a:lstStyle/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6357" y="38060"/>
            <a:ext cx="10489324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356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6356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45" y="6459786"/>
            <a:ext cx="970303" cy="365125"/>
          </a:xfrm>
        </p:spPr>
        <p:txBody>
          <a:bodyPr/>
          <a:lstStyle/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9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5"/>
            <a:ext cx="1054608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49" y="6456988"/>
            <a:ext cx="995731" cy="365125"/>
          </a:xfrm>
        </p:spPr>
        <p:txBody>
          <a:bodyPr/>
          <a:lstStyle/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6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" y="6430353"/>
            <a:ext cx="939939" cy="365125"/>
          </a:xfrm>
        </p:spPr>
        <p:txBody>
          <a:bodyPr/>
          <a:lstStyle/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5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6" y="6334316"/>
            <a:ext cx="1160217" cy="4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08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" y="6407699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6" y="6334316"/>
            <a:ext cx="1160217" cy="4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9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285" y="6446838"/>
            <a:ext cx="982823" cy="365125"/>
          </a:xfrm>
        </p:spPr>
        <p:txBody>
          <a:bodyPr/>
          <a:lstStyle/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5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6" y="6334316"/>
            <a:ext cx="1160217" cy="4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81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63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845734"/>
            <a:ext cx="10546080" cy="4023360"/>
          </a:xfrm>
        </p:spPr>
        <p:txBody>
          <a:bodyPr/>
          <a:lstStyle>
            <a:lvl1pPr marL="225425" indent="-225425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4048" indent="-182880"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996-30E7-49AF-A6AE-46E10BB2BF6E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5078" y="6459784"/>
            <a:ext cx="48228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Slide: </a:t>
            </a:r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C3B6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1724" y="1261872"/>
            <a:ext cx="10970679" cy="4846320"/>
          </a:xfrm>
        </p:spPr>
        <p:txBody>
          <a:bodyPr/>
          <a:lstStyle>
            <a:lvl1pPr marL="0" indent="0">
              <a:spcBef>
                <a:spcPts val="720"/>
              </a:spcBef>
              <a:defRPr>
                <a:solidFill>
                  <a:srgbClr val="1C3B61"/>
                </a:solidFill>
              </a:defRPr>
            </a:lvl1pPr>
            <a:lvl2pPr marL="695309" indent="-142643">
              <a:spcBef>
                <a:spcPts val="720"/>
              </a:spcBef>
              <a:spcAft>
                <a:spcPts val="1080"/>
              </a:spcAft>
              <a:buFont typeface="Arial"/>
              <a:buChar char="•"/>
              <a:defRPr sz="2160" baseline="0">
                <a:solidFill>
                  <a:srgbClr val="1C3B61"/>
                </a:solidFill>
              </a:defRPr>
            </a:lvl2pPr>
            <a:lvl3pPr marL="822940" indent="-133348">
              <a:spcBef>
                <a:spcPts val="360"/>
              </a:spcBef>
              <a:buFont typeface="Lucida Grande"/>
              <a:buChar char="-"/>
              <a:defRPr sz="1680">
                <a:solidFill>
                  <a:srgbClr val="1C3B6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3"/>
          </p:nvPr>
        </p:nvSpPr>
        <p:spPr>
          <a:xfrm>
            <a:off x="7859715" y="6492875"/>
            <a:ext cx="340995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1C3B61"/>
                </a:solidFill>
              </a:rPr>
              <a:t>© Fred Hutchinson Cancer Research Center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8C8E-BEA2-4245-97AA-9358A15055F7}" type="slidenum">
              <a:rPr lang="en-US" altLang="en-US">
                <a:solidFill>
                  <a:srgbClr val="1C3B61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1C3B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5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8952"/>
            <a:ext cx="1054608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53128"/>
            <a:ext cx="1054608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2C2B-E689-4779-84CF-7FF69DFAB136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Slide: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4325112"/>
            <a:ext cx="10473578" cy="18288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99090" y="1845735"/>
            <a:ext cx="5183700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85793" y="1845735"/>
            <a:ext cx="5269887" cy="4023360"/>
          </a:xfrm>
        </p:spPr>
        <p:txBody>
          <a:bodyPr/>
          <a:lstStyle>
            <a:lvl1pPr>
              <a:buClr>
                <a:schemeClr val="accent2">
                  <a:lumMod val="50000"/>
                </a:schemeClr>
              </a:buClr>
              <a:defRPr/>
            </a:lvl1pPr>
            <a:lvl2pPr>
              <a:buClr>
                <a:schemeClr val="accent2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2">
                  <a:lumMod val="50000"/>
                </a:schemeClr>
              </a:buClr>
              <a:defRPr/>
            </a:lvl4pPr>
            <a:lvl5pPr>
              <a:buClr>
                <a:schemeClr val="accent2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B4514-59B8-4E8D-90EC-EA809576936A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5499" y="6444629"/>
            <a:ext cx="867182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6356" y="38058"/>
            <a:ext cx="10489324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356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6356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7F2-2F9A-4A0A-BE56-4174A97FED99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43" y="6459784"/>
            <a:ext cx="970303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D502-FC6F-42E3-91B9-072037D479A0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549" y="6456986"/>
            <a:ext cx="995731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17FE9-50BC-4451-A9B1-964D268AB840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" y="6430351"/>
            <a:ext cx="939938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9977FC-6BCD-4D96-8A1B-1BA662181DFB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5" y="6407697"/>
            <a:ext cx="2866449" cy="417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AF11-5243-4B2D-A84F-620A9C276CEA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7283" y="6446836"/>
            <a:ext cx="982823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90" y="36083"/>
            <a:ext cx="1055659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90" y="1845734"/>
            <a:ext cx="1055659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6911E7-A33F-4685-BC8B-219156F07E61}" type="datetime1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59" y="6459785"/>
            <a:ext cx="94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99090" y="1486840"/>
            <a:ext cx="10561402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3"/>
            <a:ext cx="2866449" cy="417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>
            <a:lumMod val="50000"/>
          </a:schemeClr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9090" y="36085"/>
            <a:ext cx="1055659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090" y="1845734"/>
            <a:ext cx="1055659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CF7EBA13-0F2C-4991-9CE2-9B8B7188C0F3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59" y="6459787"/>
            <a:ext cx="94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1680EF6A-46AD-45E0-95C2-DD381EA8D74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99089" y="1486842"/>
            <a:ext cx="10561403" cy="485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55" y="6420795"/>
            <a:ext cx="2866449" cy="417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6" y="6334316"/>
            <a:ext cx="1160217" cy="4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1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>
            <a:lumMod val="50000"/>
          </a:schemeClr>
        </a:buClr>
        <a:buSzPct val="100000"/>
        <a:buFont typeface="Courier New" panose="02070309020205020404" pitchFamily="49" charset="0"/>
        <a:buChar char="o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>
            <a:lumMod val="50000"/>
          </a:schemeClr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miwa@swog.org" TargetMode="External"/><Relationship Id="rId2" Type="http://schemas.openxmlformats.org/officeDocument/2006/relationships/hyperlink" Target="https://www.ctsu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delaney@fredhutch.org" TargetMode="External"/><Relationship Id="rId2" Type="http://schemas.openxmlformats.org/officeDocument/2006/relationships/hyperlink" Target="mailto:jroth@fredhutch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miwa@swog.or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ogstat.org/accrual/lungmap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S1400KMedicalQuery@swog.org" TargetMode="External"/><Relationship Id="rId7" Type="http://schemas.openxmlformats.org/officeDocument/2006/relationships/image" Target="../media/image25.png"/><Relationship Id="rId2" Type="http://schemas.openxmlformats.org/officeDocument/2006/relationships/hyperlink" Target="mailto:S1400question@crab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mailto:mnorman@swog.org" TargetMode="External"/><Relationship Id="rId4" Type="http://schemas.openxmlformats.org/officeDocument/2006/relationships/hyperlink" Target="mailto:cmiwa@swog.org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wog.org/lung-map-s1400-resourc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mailto:LungmapSCC@crab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510"/>
            <a:ext cx="5111574" cy="2893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84670"/>
            <a:ext cx="10058400" cy="2840441"/>
          </a:xfrm>
          <a:ln>
            <a:noFill/>
          </a:ln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sz="6600" b="1" i="1" kern="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itchFamily="34" charset="0"/>
              </a:rPr>
              <a:t> LUNG-MAP </a:t>
            </a:r>
            <a:endParaRPr lang="en-US" sz="6600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sz="4600" b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S1400 Lung Master Protocol</a:t>
            </a:r>
          </a:p>
          <a:p>
            <a:pPr algn="ctr"/>
            <a:r>
              <a:rPr lang="en-US" b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SWOG Spring meeting</a:t>
            </a:r>
          </a:p>
          <a:p>
            <a:pPr algn="ctr"/>
            <a:r>
              <a:rPr lang="en-US" b="1" kern="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 13,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" y="52173"/>
            <a:ext cx="2155750" cy="11102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61" y="110057"/>
            <a:ext cx="2477251" cy="1052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43" y="52173"/>
            <a:ext cx="1248827" cy="1248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434" y="6334316"/>
            <a:ext cx="1160217" cy="493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350" y="104255"/>
            <a:ext cx="1606761" cy="1202545"/>
          </a:xfrm>
          <a:prstGeom prst="rect">
            <a:avLst/>
          </a:prstGeom>
        </p:spPr>
      </p:pic>
      <p:pic>
        <p:nvPicPr>
          <p:cNvPr id="1026" name="Picture 2" descr="NCTN Horizontal Ba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05" y="289861"/>
            <a:ext cx="2436658" cy="8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4780" y="6462283"/>
            <a:ext cx="811139" cy="365125"/>
          </a:xfrm>
        </p:spPr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9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S1400GEN</a:t>
            </a:r>
            <a:r>
              <a:rPr lang="en-US" b="1" dirty="0"/>
              <a:t> </a:t>
            </a:r>
            <a:br>
              <a:rPr lang="en-US" sz="5300" b="1" dirty="0"/>
            </a:br>
            <a:r>
              <a:rPr lang="en-US" sz="2400" dirty="0"/>
              <a:t>Ancillary Study to Evaluate Patient &amp; Physician Knowledge, Attitudes, and Preferences Related to Return of Genomic Results in S1400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5748"/>
            <a:ext cx="10546080" cy="1235242"/>
          </a:xfrm>
        </p:spPr>
        <p:txBody>
          <a:bodyPr>
            <a:normAutofit/>
          </a:bodyPr>
          <a:lstStyle/>
          <a:p>
            <a:r>
              <a:rPr lang="en-US" dirty="0"/>
              <a:t>Joshua A. Roth, </a:t>
            </a:r>
            <a:r>
              <a:rPr lang="en-US" dirty="0" err="1"/>
              <a:t>phd</a:t>
            </a:r>
            <a:r>
              <a:rPr lang="en-US" dirty="0"/>
              <a:t>, </a:t>
            </a:r>
            <a:r>
              <a:rPr lang="en-US" dirty="0" err="1"/>
              <a:t>mha</a:t>
            </a:r>
            <a:r>
              <a:rPr lang="en-US" dirty="0"/>
              <a:t>, Fred Hutch</a:t>
            </a:r>
          </a:p>
          <a:p>
            <a:r>
              <a:rPr lang="en-US" dirty="0"/>
              <a:t>S1400GEN Study Chair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6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76C24-8BA0-4D93-8212-A4B4A88C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Background &amp;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A7B4-3FE0-4184-9E4F-0BF6D4A56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36295"/>
            <a:ext cx="10700084" cy="4304531"/>
          </a:xfrm>
        </p:spPr>
        <p:txBody>
          <a:bodyPr>
            <a:noAutofit/>
          </a:bodyPr>
          <a:lstStyle/>
          <a:p>
            <a:r>
              <a:rPr lang="en-US" dirty="0">
                <a:cs typeface="Arial"/>
              </a:rPr>
              <a:t>‘Biomarker-driven’ trials that are guided by genomic results are rapidly increasing in number and may represent the beginning of a new paradigm in clinical trial research in oncology</a:t>
            </a:r>
            <a:r>
              <a:rPr lang="en-US" baseline="30000" dirty="0">
                <a:cs typeface="Arial"/>
              </a:rPr>
              <a:t>1,2</a:t>
            </a:r>
            <a:r>
              <a:rPr lang="en-US" dirty="0">
                <a:cs typeface="Arial"/>
              </a:rPr>
              <a:t> </a:t>
            </a:r>
          </a:p>
          <a:p>
            <a:pPr lvl="1"/>
            <a:r>
              <a:rPr lang="en-US" sz="2000" dirty="0">
                <a:cs typeface="Arial"/>
              </a:rPr>
              <a:t>Complex to design and communicate </a:t>
            </a:r>
          </a:p>
          <a:p>
            <a:r>
              <a:rPr lang="en-US" dirty="0">
                <a:cs typeface="Arial"/>
              </a:rPr>
              <a:t>Are patients &amp; physicians informed about:</a:t>
            </a:r>
          </a:p>
          <a:p>
            <a:pPr lvl="1"/>
            <a:r>
              <a:rPr lang="en-US" sz="2000" dirty="0">
                <a:cs typeface="Arial"/>
              </a:rPr>
              <a:t>Nuances of return of genomic results? </a:t>
            </a:r>
          </a:p>
          <a:p>
            <a:pPr lvl="1"/>
            <a:r>
              <a:rPr lang="en-US" sz="2000" dirty="0">
                <a:cs typeface="Arial"/>
              </a:rPr>
              <a:t>Relationship between genomic results and sub-study eligibility?</a:t>
            </a:r>
          </a:p>
          <a:p>
            <a:pPr lvl="1"/>
            <a:r>
              <a:rPr lang="en-US" sz="2000" dirty="0">
                <a:cs typeface="Arial"/>
              </a:rPr>
              <a:t>Alternative treatment options (or lack thereof) in sub-studies?</a:t>
            </a:r>
          </a:p>
          <a:p>
            <a:r>
              <a:rPr lang="en-US" dirty="0">
                <a:cs typeface="Arial"/>
              </a:rPr>
              <a:t>No studies have evaluated knowledge, attitudes, and preferences about genomic profiling in biomarker-driven clinical trials.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66"/>
                </a:solidFill>
                <a:ea typeface="Arial" charset="0"/>
                <a:cs typeface="Arial" charset="0"/>
              </a:rPr>
              <a:t>Overall Objective: Evaluate patient and physician knowledge, attitudes, and preferences about return of genomic profiling results in the S1400 master protocol trial.</a:t>
            </a:r>
            <a:r>
              <a:rPr lang="en-US" b="1" dirty="0"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67520-6798-4A62-A41A-FBB392D9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7CA9AC-D08E-4E8C-B4ED-B2DD7D00B231}"/>
              </a:ext>
            </a:extLst>
          </p:cNvPr>
          <p:cNvSpPr txBox="1"/>
          <p:nvPr/>
        </p:nvSpPr>
        <p:spPr>
          <a:xfrm>
            <a:off x="797438" y="5940826"/>
            <a:ext cx="1032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>
                <a:cs typeface="Arial"/>
              </a:rPr>
              <a:t>1</a:t>
            </a:r>
            <a:r>
              <a:rPr lang="en-US" dirty="0">
                <a:cs typeface="Arial"/>
              </a:rPr>
              <a:t>Redman &amp; Allegra, </a:t>
            </a:r>
            <a:r>
              <a:rPr lang="en-US" i="1" dirty="0">
                <a:cs typeface="Arial"/>
              </a:rPr>
              <a:t>Seminars in Oncology, </a:t>
            </a:r>
            <a:r>
              <a:rPr lang="en-US" dirty="0">
                <a:cs typeface="Arial"/>
              </a:rPr>
              <a:t>2015; </a:t>
            </a:r>
            <a:r>
              <a:rPr lang="en-US" baseline="30000" dirty="0">
                <a:cs typeface="Arial"/>
              </a:rPr>
              <a:t>2</a:t>
            </a:r>
            <a:r>
              <a:rPr lang="en-US" dirty="0">
                <a:cs typeface="Arial"/>
              </a:rPr>
              <a:t>Herbst et al. </a:t>
            </a:r>
            <a:r>
              <a:rPr lang="en-US" i="1" dirty="0">
                <a:cs typeface="Arial"/>
              </a:rPr>
              <a:t>Clinical Cancer Research, </a:t>
            </a:r>
            <a:r>
              <a:rPr lang="en-US" dirty="0">
                <a:cs typeface="Arial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55242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84F4-3F19-40DD-A12A-DB063279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73FA7-2BE4-48FD-B9B7-7E6B7B71A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84421"/>
            <a:ext cx="10546080" cy="45559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0066"/>
                </a:solidFill>
                <a:ea typeface="Arial" charset="0"/>
                <a:cs typeface="Arial" charset="0"/>
              </a:rPr>
              <a:t>Primary Aim</a:t>
            </a:r>
          </a:p>
          <a:p>
            <a:r>
              <a:rPr lang="en-US" sz="2200" dirty="0">
                <a:ea typeface="Arial" charset="0"/>
                <a:cs typeface="Arial" charset="0"/>
              </a:rPr>
              <a:t>Evaluate patient attitudes and preferences about return of somatic mutation findings suggestive of germline mutations in the S1400 master protocol trial.</a:t>
            </a:r>
            <a:endParaRPr lang="en-US" sz="2200" b="1" dirty="0"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66"/>
                </a:solidFill>
                <a:ea typeface="Arial" charset="0"/>
                <a:cs typeface="Arial" charset="0"/>
              </a:rPr>
              <a:t>Secondary Aims</a:t>
            </a:r>
          </a:p>
          <a:p>
            <a:pPr lvl="0"/>
            <a:r>
              <a:rPr lang="en-US" sz="2200" dirty="0">
                <a:ea typeface="Arial" charset="0"/>
                <a:cs typeface="Arial" charset="0"/>
              </a:rPr>
              <a:t>E</a:t>
            </a:r>
            <a:r>
              <a:rPr lang="x-none" sz="2200" dirty="0">
                <a:ea typeface="Arial" charset="0"/>
                <a:cs typeface="Arial" charset="0"/>
              </a:rPr>
              <a:t>valuate S1400 study physician attitudes and preferences about return of somatic mutation findings suggestive of a germline mutation</a:t>
            </a:r>
            <a:r>
              <a:rPr lang="en-US" sz="2200" dirty="0">
                <a:ea typeface="Arial" charset="0"/>
                <a:cs typeface="Arial" charset="0"/>
              </a:rPr>
              <a:t>. </a:t>
            </a:r>
          </a:p>
          <a:p>
            <a:pPr lvl="0"/>
            <a:r>
              <a:rPr lang="en-US" sz="2200" dirty="0">
                <a:ea typeface="Arial" charset="0"/>
                <a:cs typeface="Arial" charset="0"/>
              </a:rPr>
              <a:t>E</a:t>
            </a:r>
            <a:r>
              <a:rPr lang="x-none" sz="2200" dirty="0">
                <a:ea typeface="Arial" charset="0"/>
                <a:cs typeface="Arial" charset="0"/>
              </a:rPr>
              <a:t>valuate S1400 patients’ and study physicians’ knowledge of cancer genomics.</a:t>
            </a:r>
            <a:endParaRPr lang="en-US" sz="2200" dirty="0">
              <a:ea typeface="Arial" charset="0"/>
              <a:cs typeface="Arial" charset="0"/>
            </a:endParaRPr>
          </a:p>
          <a:p>
            <a:pPr lvl="0"/>
            <a:r>
              <a:rPr lang="en-US" sz="2200" dirty="0">
                <a:ea typeface="Arial" charset="0"/>
                <a:cs typeface="Arial" charset="0"/>
              </a:rPr>
              <a:t>E</a:t>
            </a:r>
            <a:r>
              <a:rPr lang="x-none" sz="2200" dirty="0">
                <a:ea typeface="Arial" charset="0"/>
                <a:cs typeface="Arial" charset="0"/>
              </a:rPr>
              <a:t>valuate S1400 patients’ and study physicians’ knowledge of the design of the S1400 master protocol trial.</a:t>
            </a:r>
            <a:endParaRPr lang="en-US" sz="2200" dirty="0">
              <a:ea typeface="Arial" charset="0"/>
              <a:cs typeface="Arial" charset="0"/>
            </a:endParaRPr>
          </a:p>
          <a:p>
            <a:pPr lvl="0"/>
            <a:r>
              <a:rPr lang="x-none" sz="2200" dirty="0">
                <a:ea typeface="Arial" charset="0"/>
                <a:cs typeface="Arial" charset="0"/>
              </a:rPr>
              <a:t>To explore whether physician and patient knowledge of cancer genomics</a:t>
            </a:r>
            <a:r>
              <a:rPr lang="en-US" sz="2200" dirty="0">
                <a:ea typeface="Arial" charset="0"/>
                <a:cs typeface="Arial" charset="0"/>
              </a:rPr>
              <a:t>, </a:t>
            </a:r>
            <a:r>
              <a:rPr lang="x-none" sz="2200" dirty="0">
                <a:ea typeface="Arial" charset="0"/>
                <a:cs typeface="Arial" charset="0"/>
              </a:rPr>
              <a:t>attitudes</a:t>
            </a:r>
            <a:r>
              <a:rPr lang="en-US" sz="2200" dirty="0">
                <a:ea typeface="Arial" charset="0"/>
                <a:cs typeface="Arial" charset="0"/>
              </a:rPr>
              <a:t>,</a:t>
            </a:r>
            <a:r>
              <a:rPr lang="x-none" sz="2200" dirty="0">
                <a:ea typeface="Arial" charset="0"/>
                <a:cs typeface="Arial" charset="0"/>
              </a:rPr>
              <a:t> and preferences about return of genomic profiling findings are correlated.</a:t>
            </a:r>
            <a:endParaRPr lang="en-US" sz="2200" dirty="0"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D813C-13F1-4410-8895-C59F49DB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3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C68B-DF00-4A49-AFBC-077C263A9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Inclusion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441D-3E40-43F1-9C7B-72733ACF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U.S. patients enrolled after Revision 12 to the S1400 screening protocol study </a:t>
            </a:r>
          </a:p>
          <a:p>
            <a:pPr marL="0" indent="0">
              <a:buNone/>
            </a:pPr>
            <a:r>
              <a:rPr lang="en-US" sz="2400" dirty="0">
                <a:cs typeface="Arial"/>
              </a:rPr>
              <a:t>(All S1400 sites)</a:t>
            </a:r>
          </a:p>
          <a:p>
            <a:pPr marL="0" indent="0">
              <a:buNone/>
            </a:pPr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Study physicians with patients who enroll in this ancillary study and complete the patient survey</a:t>
            </a:r>
          </a:p>
          <a:p>
            <a:pPr marL="457200" lvl="1" indent="0">
              <a:buNone/>
            </a:pPr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Able to complete study survey in English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D1817-22E1-4579-8E57-56E9B603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70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6F79-9D2A-47BD-8B76-89612FDE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Simplified Schematic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BBB2E-D2A5-4E4D-807A-E5DC1FD36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EF216E-CBFF-4369-886B-5AA4DC1A1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635" y="1492469"/>
            <a:ext cx="9443450" cy="479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2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54EA-2906-4749-8837-63460062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Study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DB2AF-5B87-44F3-94E5-6ABC4A10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65523"/>
            <a:ext cx="10546080" cy="4442771"/>
          </a:xfrm>
        </p:spPr>
        <p:txBody>
          <a:bodyPr>
            <a:normAutofit/>
          </a:bodyPr>
          <a:lstStyle/>
          <a:p>
            <a:pPr marL="400050"/>
            <a:r>
              <a:rPr lang="en-US" sz="2400" dirty="0">
                <a:cs typeface="Arial"/>
              </a:rPr>
              <a:t>Survey items used in studies of genomic profiling in cancer.</a:t>
            </a:r>
          </a:p>
          <a:p>
            <a:pPr marL="800100" lvl="1"/>
            <a:r>
              <a:rPr lang="en-US" sz="2400" dirty="0">
                <a:cs typeface="Arial"/>
              </a:rPr>
              <a:t>Adapted to context of S1400</a:t>
            </a:r>
          </a:p>
          <a:p>
            <a:pPr marL="800100" lvl="1"/>
            <a:r>
              <a:rPr lang="en-US" sz="2400" dirty="0">
                <a:cs typeface="Arial"/>
              </a:rPr>
              <a:t>Hypothetical questions about germline testing</a:t>
            </a:r>
          </a:p>
          <a:p>
            <a:pPr marL="400050"/>
            <a:r>
              <a:rPr lang="en-US" sz="2400" dirty="0">
                <a:cs typeface="Arial"/>
              </a:rPr>
              <a:t>Patient surveys are targeted to take 15-25 minutes to complete (phone)</a:t>
            </a:r>
          </a:p>
          <a:p>
            <a:pPr marL="400050"/>
            <a:r>
              <a:rPr lang="en-US" sz="2400" dirty="0">
                <a:cs typeface="Arial"/>
              </a:rPr>
              <a:t>Physician surveys are targeted to take &lt;15 minutes to complete (online)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7E8D5-828E-4AB2-983A-0868D4FF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7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579E-A622-42D9-B12D-3762A145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Study Survey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B91-820F-4506-B2EC-2996A8A0B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cs typeface="Arial"/>
              </a:rPr>
              <a:t>Example: I will now ask you about whether you would want to know certain kinds of genetic test results if they were offered to you.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2128C-AAA2-4DD1-9273-1E5DE751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418E5-14BE-4155-8D69-FF057D0E9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31" y="2731561"/>
            <a:ext cx="11822169" cy="37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0E0B-8C35-4378-A653-533A89A8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Study Accrual as of 4/9/18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5C5C-23CE-4FA8-B417-1A6EADD8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2469"/>
            <a:ext cx="10546080" cy="4111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66"/>
                </a:solidFill>
              </a:rPr>
              <a:t>Patient Participants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solidFill>
                  <a:srgbClr val="000066"/>
                </a:solidFill>
              </a:rPr>
              <a:t>Physician Participants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D8302-8649-4FEF-8920-2BF0A480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81CD5BA-760C-4C37-ADD3-5FAEE9FA1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72562"/>
              </p:ext>
            </p:extLst>
          </p:nvPr>
        </p:nvGraphicFramePr>
        <p:xfrm>
          <a:off x="792479" y="1914762"/>
          <a:ext cx="9484660" cy="21945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71165">
                  <a:extLst>
                    <a:ext uri="{9D8B030D-6E8A-4147-A177-3AD203B41FA5}">
                      <a16:colId xmlns:a16="http://schemas.microsoft.com/office/drawing/2014/main" val="1412097160"/>
                    </a:ext>
                  </a:extLst>
                </a:gridCol>
                <a:gridCol w="2371165">
                  <a:extLst>
                    <a:ext uri="{9D8B030D-6E8A-4147-A177-3AD203B41FA5}">
                      <a16:colId xmlns:a16="http://schemas.microsoft.com/office/drawing/2014/main" val="134732811"/>
                    </a:ext>
                  </a:extLst>
                </a:gridCol>
                <a:gridCol w="2371165">
                  <a:extLst>
                    <a:ext uri="{9D8B030D-6E8A-4147-A177-3AD203B41FA5}">
                      <a16:colId xmlns:a16="http://schemas.microsoft.com/office/drawing/2014/main" val="1250913332"/>
                    </a:ext>
                  </a:extLst>
                </a:gridCol>
                <a:gridCol w="2371165">
                  <a:extLst>
                    <a:ext uri="{9D8B030D-6E8A-4147-A177-3AD203B41FA5}">
                      <a16:colId xmlns:a16="http://schemas.microsoft.com/office/drawing/2014/main" val="950663808"/>
                    </a:ext>
                  </a:extLst>
                </a:gridCol>
              </a:tblGrid>
              <a:tr h="46646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Completed Consent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Survey 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% Accrual Goal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228931"/>
                  </a:ext>
                </a:extLst>
              </a:tr>
              <a:tr h="384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Non-M/U Sites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8% (Goal=150)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9184512"/>
                  </a:ext>
                </a:extLst>
              </a:tr>
              <a:tr h="384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M/U Sites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4% (Goal=50)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66436"/>
                  </a:ext>
                </a:extLst>
              </a:tr>
              <a:tr h="384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7% (Goal=200)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99630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D614B4D-A099-45EA-A736-C7BD884F8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66767"/>
              </p:ext>
            </p:extLst>
          </p:nvPr>
        </p:nvGraphicFramePr>
        <p:xfrm>
          <a:off x="792479" y="4751536"/>
          <a:ext cx="9484660" cy="12801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112086">
                  <a:extLst>
                    <a:ext uri="{9D8B030D-6E8A-4147-A177-3AD203B41FA5}">
                      <a16:colId xmlns:a16="http://schemas.microsoft.com/office/drawing/2014/main" val="3114871549"/>
                    </a:ext>
                  </a:extLst>
                </a:gridCol>
                <a:gridCol w="2630244">
                  <a:extLst>
                    <a:ext uri="{9D8B030D-6E8A-4147-A177-3AD203B41FA5}">
                      <a16:colId xmlns:a16="http://schemas.microsoft.com/office/drawing/2014/main" val="862917497"/>
                    </a:ext>
                  </a:extLst>
                </a:gridCol>
                <a:gridCol w="2138979">
                  <a:extLst>
                    <a:ext uri="{9D8B030D-6E8A-4147-A177-3AD203B41FA5}">
                      <a16:colId xmlns:a16="http://schemas.microsoft.com/office/drawing/2014/main" val="194110612"/>
                    </a:ext>
                  </a:extLst>
                </a:gridCol>
                <a:gridCol w="2603351">
                  <a:extLst>
                    <a:ext uri="{9D8B030D-6E8A-4147-A177-3AD203B41FA5}">
                      <a16:colId xmlns:a16="http://schemas.microsoft.com/office/drawing/2014/main" val="585813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Completed Consent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Survey 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% of Accrual Goal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701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17% (Goal=30)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5536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CAB517-6E2C-4923-A6DC-5AAD64820E19}"/>
              </a:ext>
            </a:extLst>
          </p:cNvPr>
          <p:cNvSpPr txBox="1"/>
          <p:nvPr/>
        </p:nvSpPr>
        <p:spPr>
          <a:xfrm>
            <a:off x="6833372" y="6008948"/>
            <a:ext cx="535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M/U = Minority/Underserved Sites  	     As of 4/9/18</a:t>
            </a:r>
          </a:p>
        </p:txBody>
      </p:sp>
    </p:spTree>
    <p:extLst>
      <p:ext uri="{BB962C8B-B14F-4D97-AF65-F5344CB8AC3E}">
        <p14:creationId xmlns:p14="http://schemas.microsoft.com/office/powerpoint/2010/main" val="530915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CEF9-8051-4AA0-956F-2527F8ED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Notes for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C2EC-3C4E-41F9-9D2B-3FD161297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5733"/>
            <a:ext cx="10546080" cy="4362561"/>
          </a:xfrm>
        </p:spPr>
        <p:txBody>
          <a:bodyPr>
            <a:noAutofit/>
          </a:bodyPr>
          <a:lstStyle/>
          <a:p>
            <a:r>
              <a:rPr lang="en-US" sz="2400" dirty="0">
                <a:ea typeface="Arial" charset="0"/>
                <a:cs typeface="Arial" charset="0"/>
              </a:rPr>
              <a:t>Study approved by CIRB in Revision 12 on 1/31/18 (Section 15.5 &amp; 18.1f)</a:t>
            </a:r>
          </a:p>
          <a:p>
            <a:r>
              <a:rPr lang="en-US" sz="2400" dirty="0">
                <a:ea typeface="Arial" charset="0"/>
                <a:cs typeface="Arial" charset="0"/>
              </a:rPr>
              <a:t>Consent for S1400GEN is provided in an appendix to the S1400 master protocol screening and pre-screening consent forms (pages 11-12).</a:t>
            </a:r>
          </a:p>
          <a:p>
            <a:r>
              <a:rPr lang="en-US" sz="2400" dirty="0">
                <a:ea typeface="Arial" charset="0"/>
                <a:cs typeface="Arial" charset="0"/>
              </a:rPr>
              <a:t>Patient participants should be provided a hard copy of study survey to allow them to follow along during the telephone interview.</a:t>
            </a:r>
          </a:p>
          <a:p>
            <a:pPr lvl="1"/>
            <a:r>
              <a:rPr lang="en-US" sz="2400" dirty="0">
                <a:ea typeface="Arial" charset="0"/>
                <a:cs typeface="Arial" charset="0"/>
              </a:rPr>
              <a:t>Go to CTSU website </a:t>
            </a:r>
            <a:r>
              <a:rPr lang="en-US" sz="2400" dirty="0">
                <a:ea typeface="Arial" charset="0"/>
                <a:cs typeface="Arial" charset="0"/>
                <a:hlinkClick r:id="rId2"/>
              </a:rPr>
              <a:t>https://www.ctsu.org</a:t>
            </a:r>
            <a:endParaRPr lang="en-US" sz="2400" dirty="0">
              <a:ea typeface="Arial" charset="0"/>
              <a:cs typeface="Arial" charset="0"/>
            </a:endParaRPr>
          </a:p>
          <a:p>
            <a:pPr lvl="1"/>
            <a:r>
              <a:rPr lang="en-US" sz="2400" dirty="0">
                <a:ea typeface="Arial" charset="0"/>
                <a:cs typeface="Arial" charset="0"/>
              </a:rPr>
              <a:t>Protocols &gt; S1400 &gt; Documents &gt; CIRB Documents &gt; Amendment Reviews &gt; Revision 12 (Protocol Version Date 01/08/18) &gt; Support Documents.</a:t>
            </a:r>
          </a:p>
          <a:p>
            <a:pPr lvl="1"/>
            <a:r>
              <a:rPr lang="en-US" sz="2400" dirty="0">
                <a:ea typeface="Arial" charset="0"/>
                <a:cs typeface="Arial" charset="0"/>
              </a:rPr>
              <a:t>If having trouble, contact Crystal Miwa </a:t>
            </a:r>
            <a:r>
              <a:rPr lang="en-US" sz="2400" u="sng" dirty="0">
                <a:solidFill>
                  <a:srgbClr val="0070C0"/>
                </a:solidFill>
                <a:ea typeface="Arial" charset="0"/>
                <a:cs typeface="Arial" charset="0"/>
                <a:hlinkClick r:id="rId3"/>
              </a:rPr>
              <a:t>cmiwa@swog.org</a:t>
            </a:r>
            <a:endParaRPr lang="en-US" sz="2400" dirty="0">
              <a:solidFill>
                <a:srgbClr val="000066"/>
              </a:solidFill>
              <a:ea typeface="Arial" charset="0"/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556A4-D441-4B71-AE32-D260485C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3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9057-DAC2-49C4-97E3-D418A68F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31804-8073-4D30-AD97-1EDFDDDD9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0253"/>
            <a:ext cx="10546080" cy="4668251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>
                <a:ea typeface="Arial" charset="0"/>
                <a:cs typeface="Arial" charset="0"/>
              </a:rPr>
              <a:t>Complete accrual of 200 patient &amp; 30 physician participants by 1/30/2019</a:t>
            </a:r>
            <a:endParaRPr lang="en-US" sz="2200" dirty="0">
              <a:ea typeface="Arial" charset="0"/>
              <a:cs typeface="Arial" charset="0"/>
            </a:endParaRPr>
          </a:p>
          <a:p>
            <a:r>
              <a:rPr lang="en-US" sz="3100" dirty="0">
                <a:ea typeface="Arial" charset="0"/>
                <a:cs typeface="Arial" charset="0"/>
              </a:rPr>
              <a:t>Using survey responses, explore the following: </a:t>
            </a:r>
            <a:endParaRPr lang="en-US" sz="1600" dirty="0"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600" b="1" dirty="0">
                <a:solidFill>
                  <a:srgbClr val="000066"/>
                </a:solidFill>
                <a:ea typeface="Arial" charset="0"/>
                <a:cs typeface="Arial" charset="0"/>
              </a:rPr>
              <a:t>Knowledge of cancer genomics and return of results in the S1400 trial</a:t>
            </a:r>
          </a:p>
          <a:p>
            <a:pPr lvl="5"/>
            <a:r>
              <a:rPr lang="en-US" sz="2600" dirty="0">
                <a:ea typeface="Arial" charset="0"/>
                <a:cs typeface="Arial" charset="0"/>
              </a:rPr>
              <a:t>D</a:t>
            </a:r>
            <a:r>
              <a:rPr lang="x-none" sz="2600" dirty="0">
                <a:ea typeface="Arial" charset="0"/>
                <a:cs typeface="Arial" charset="0"/>
              </a:rPr>
              <a:t>istinctions </a:t>
            </a:r>
            <a:r>
              <a:rPr lang="en-US" sz="2600" dirty="0">
                <a:ea typeface="Arial" charset="0"/>
                <a:cs typeface="Arial" charset="0"/>
              </a:rPr>
              <a:t>in </a:t>
            </a:r>
            <a:r>
              <a:rPr lang="x-none" sz="2600" dirty="0">
                <a:ea typeface="Arial" charset="0"/>
                <a:cs typeface="Arial" charset="0"/>
              </a:rPr>
              <a:t>somatic </a:t>
            </a:r>
            <a:r>
              <a:rPr lang="en-US" sz="2600" dirty="0">
                <a:ea typeface="Arial" charset="0"/>
                <a:cs typeface="Arial" charset="0"/>
              </a:rPr>
              <a:t>vs. </a:t>
            </a:r>
            <a:r>
              <a:rPr lang="x-none" sz="2600" dirty="0">
                <a:ea typeface="Arial" charset="0"/>
                <a:cs typeface="Arial" charset="0"/>
              </a:rPr>
              <a:t>germline mutation testing </a:t>
            </a:r>
            <a:endParaRPr lang="en-US" sz="2600" dirty="0">
              <a:ea typeface="Arial" charset="0"/>
              <a:cs typeface="Arial" charset="0"/>
            </a:endParaRPr>
          </a:p>
          <a:p>
            <a:pPr lvl="5"/>
            <a:r>
              <a:rPr lang="en-US" sz="2600" dirty="0">
                <a:ea typeface="Arial" charset="0"/>
                <a:cs typeface="Arial" charset="0"/>
              </a:rPr>
              <a:t>T</a:t>
            </a:r>
            <a:r>
              <a:rPr lang="x-none" sz="2600" dirty="0">
                <a:ea typeface="Arial" charset="0"/>
                <a:cs typeface="Arial" charset="0"/>
              </a:rPr>
              <a:t>ypes of genomic results that are returned in the S1400 trial</a:t>
            </a:r>
            <a:endParaRPr lang="en-US" sz="2600" dirty="0">
              <a:ea typeface="Arial" charset="0"/>
              <a:cs typeface="Arial" charset="0"/>
            </a:endParaRPr>
          </a:p>
          <a:p>
            <a:pPr lvl="5"/>
            <a:r>
              <a:rPr lang="en-US" sz="2600" dirty="0">
                <a:ea typeface="Arial" charset="0"/>
                <a:cs typeface="Arial" charset="0"/>
              </a:rPr>
              <a:t>L</a:t>
            </a:r>
            <a:r>
              <a:rPr lang="x-none" sz="2600" dirty="0">
                <a:ea typeface="Arial" charset="0"/>
                <a:cs typeface="Arial" charset="0"/>
              </a:rPr>
              <a:t>ikely outcomes of ‘matched’ and ‘non-matched’ treatments </a:t>
            </a:r>
            <a:endParaRPr lang="en-US" sz="2600" dirty="0">
              <a:ea typeface="Arial" charset="0"/>
              <a:cs typeface="Arial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>
                <a:solidFill>
                  <a:srgbClr val="000066"/>
                </a:solidFill>
                <a:ea typeface="Arial" charset="0"/>
                <a:cs typeface="Arial" charset="0"/>
              </a:rPr>
              <a:t>Attitudes about return of genomic results in the S1400 trial</a:t>
            </a:r>
          </a:p>
          <a:p>
            <a:pPr lvl="5"/>
            <a:r>
              <a:rPr lang="en-US" sz="2600" dirty="0">
                <a:ea typeface="Arial" charset="0"/>
                <a:cs typeface="Arial" charset="0"/>
              </a:rPr>
              <a:t>R</a:t>
            </a:r>
            <a:r>
              <a:rPr lang="x-none" sz="2600" dirty="0">
                <a:ea typeface="Arial" charset="0"/>
                <a:cs typeface="Arial" charset="0"/>
              </a:rPr>
              <a:t>eturn of different types of genomic findings</a:t>
            </a:r>
            <a:endParaRPr lang="en-US" sz="2600" dirty="0">
              <a:ea typeface="Arial" charset="0"/>
              <a:cs typeface="Arial" charset="0"/>
            </a:endParaRPr>
          </a:p>
          <a:p>
            <a:pPr lvl="5"/>
            <a:r>
              <a:rPr lang="en-US" sz="2600" dirty="0">
                <a:ea typeface="Arial" charset="0"/>
                <a:cs typeface="Arial" charset="0"/>
              </a:rPr>
              <a:t>O</a:t>
            </a:r>
            <a:r>
              <a:rPr lang="x-none" sz="2600" dirty="0">
                <a:ea typeface="Arial" charset="0"/>
                <a:cs typeface="Arial" charset="0"/>
              </a:rPr>
              <a:t>pen-ended questions provide deeper insights into patient attitudes (motivations and concerns) about participating in the S1400 trial</a:t>
            </a:r>
            <a:endParaRPr lang="en-US" sz="2600" dirty="0">
              <a:ea typeface="Arial" charset="0"/>
              <a:cs typeface="Arial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>
                <a:solidFill>
                  <a:srgbClr val="000066"/>
                </a:solidFill>
                <a:ea typeface="Arial" charset="0"/>
                <a:cs typeface="Arial" charset="0"/>
              </a:rPr>
              <a:t>Preferences for return of genomic results in the S1400 trial</a:t>
            </a:r>
          </a:p>
          <a:p>
            <a:pPr lvl="5"/>
            <a:r>
              <a:rPr lang="en-US" sz="2600" dirty="0">
                <a:ea typeface="Arial" charset="0"/>
                <a:cs typeface="Arial" charset="0"/>
              </a:rPr>
              <a:t>P</a:t>
            </a:r>
            <a:r>
              <a:rPr lang="x-none" sz="2600" dirty="0">
                <a:ea typeface="Arial" charset="0"/>
                <a:cs typeface="Arial" charset="0"/>
              </a:rPr>
              <a:t>references for return of different types of genomic findings </a:t>
            </a:r>
            <a:endParaRPr lang="en-US" sz="2600" dirty="0">
              <a:ea typeface="Arial" charset="0"/>
              <a:cs typeface="Arial" charset="0"/>
            </a:endParaRPr>
          </a:p>
          <a:p>
            <a:pPr lvl="5"/>
            <a:r>
              <a:rPr lang="en-US" sz="2600" dirty="0">
                <a:ea typeface="Arial" charset="0"/>
                <a:cs typeface="Arial" charset="0"/>
              </a:rPr>
              <a:t>P</a:t>
            </a:r>
            <a:r>
              <a:rPr lang="x-none" sz="2600" dirty="0">
                <a:ea typeface="Arial" charset="0"/>
                <a:cs typeface="Arial" charset="0"/>
              </a:rPr>
              <a:t>references for return of results to family members in the event of somatic mutation findings suggestive of germline mutation</a:t>
            </a:r>
            <a:endParaRPr lang="en-US" sz="2600" dirty="0">
              <a:ea typeface="Arial" charset="0"/>
              <a:cs typeface="Arial" charset="0"/>
            </a:endParaRPr>
          </a:p>
          <a:p>
            <a:pPr lvl="5"/>
            <a:r>
              <a:rPr lang="en-US" sz="2600" dirty="0">
                <a:ea typeface="Arial" charset="0"/>
                <a:cs typeface="Arial" charset="0"/>
              </a:rPr>
              <a:t>P</a:t>
            </a:r>
            <a:r>
              <a:rPr lang="x-none" sz="2600" dirty="0">
                <a:ea typeface="Arial" charset="0"/>
                <a:cs typeface="Arial" charset="0"/>
              </a:rPr>
              <a:t>references for return of genomic findings to family members in the event of their death prior to receiving results themselves 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48B85-BC10-45EC-82EF-52B9AA42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0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Welcome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53128"/>
            <a:ext cx="10546080" cy="1807804"/>
          </a:xfrm>
        </p:spPr>
        <p:txBody>
          <a:bodyPr>
            <a:noAutofit/>
          </a:bodyPr>
          <a:lstStyle/>
          <a:p>
            <a:r>
              <a:rPr lang="en-US" sz="2200" dirty="0"/>
              <a:t>Karen Kelly, MD</a:t>
            </a:r>
          </a:p>
          <a:p>
            <a:r>
              <a:rPr lang="en-US" sz="2200" dirty="0" err="1"/>
              <a:t>swog</a:t>
            </a:r>
            <a:r>
              <a:rPr lang="en-US" sz="2200" dirty="0"/>
              <a:t> lung cancer committee chair</a:t>
            </a:r>
          </a:p>
          <a:p>
            <a:r>
              <a:rPr lang="en-US" sz="2200" dirty="0"/>
              <a:t>David Gandara, md</a:t>
            </a:r>
          </a:p>
          <a:p>
            <a:r>
              <a:rPr lang="en-US" sz="2200" dirty="0"/>
              <a:t>Study Co-Chair, Medical Oncology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110051" y="260182"/>
            <a:ext cx="7523402" cy="6000750"/>
            <a:chOff x="4186477" y="106679"/>
            <a:chExt cx="8128000" cy="6632323"/>
          </a:xfrm>
        </p:grpSpPr>
        <p:graphicFrame>
          <p:nvGraphicFramePr>
            <p:cNvPr id="24" name="Diagram 23"/>
            <p:cNvGraphicFramePr/>
            <p:nvPr>
              <p:extLst>
                <p:ext uri="{D42A27DB-BD31-4B8C-83A1-F6EECF244321}">
                  <p14:modId xmlns:p14="http://schemas.microsoft.com/office/powerpoint/2010/main" val="1489976765"/>
                </p:ext>
              </p:extLst>
            </p:nvPr>
          </p:nvGraphicFramePr>
          <p:xfrm>
            <a:off x="4186477" y="594359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5" name="Donut 24"/>
            <p:cNvSpPr/>
            <p:nvPr/>
          </p:nvSpPr>
          <p:spPr>
            <a:xfrm>
              <a:off x="4682646" y="106679"/>
              <a:ext cx="6991611" cy="6632323"/>
            </a:xfrm>
            <a:prstGeom prst="donut">
              <a:avLst>
                <a:gd name="adj" fmla="val 2736"/>
              </a:avLst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6631" y="4511510"/>
              <a:ext cx="1103151" cy="82562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105" y="909742"/>
              <a:ext cx="1541944" cy="655013"/>
            </a:xfrm>
            <a:prstGeom prst="rect">
              <a:avLst/>
            </a:prstGeom>
          </p:spPr>
        </p:pic>
        <p:pic>
          <p:nvPicPr>
            <p:cNvPr id="28" name="Picture 27" descr="C:\Users\dgandara\Desktop\Logos\fdalogodhhs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477" y="4511510"/>
              <a:ext cx="1620445" cy="776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7258793" y="2625213"/>
              <a:ext cx="2016536" cy="1651819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/>
                <a:t>S1400 Master Protocol</a:t>
              </a:r>
            </a:p>
          </p:txBody>
        </p:sp>
        <p:pic>
          <p:nvPicPr>
            <p:cNvPr id="30" name="Picture 2" descr="NCTN Horizontal Badg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936" y="909996"/>
              <a:ext cx="1919117" cy="6547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63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A524-1C21-41AE-B522-2686C9CA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S1400GEN: 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90A8-E1DA-4CDD-AC2C-2C8A7C072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ea typeface="Arial" charset="0"/>
                <a:cs typeface="Arial" charset="0"/>
              </a:rPr>
              <a:t>S1400GEN Study Chair</a:t>
            </a:r>
            <a:br>
              <a:rPr lang="en-US" sz="2400" b="1" dirty="0">
                <a:ea typeface="Arial" charset="0"/>
                <a:cs typeface="Arial" charset="0"/>
              </a:rPr>
            </a:br>
            <a:r>
              <a:rPr lang="en-US" sz="2400" dirty="0">
                <a:ea typeface="Arial" charset="0"/>
                <a:cs typeface="Arial" charset="0"/>
              </a:rPr>
              <a:t>Joshua A. Roth, PhD, MHA, Fred Hutch </a:t>
            </a:r>
            <a:r>
              <a:rPr lang="en-US" sz="2400" dirty="0">
                <a:ea typeface="Arial" charset="0"/>
                <a:cs typeface="Arial" charset="0"/>
                <a:hlinkClick r:id="rId2"/>
              </a:rPr>
              <a:t>jroth@fredhutch.org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</a:p>
          <a:p>
            <a:pPr marL="201168" lvl="1" indent="0">
              <a:buNone/>
            </a:pPr>
            <a:r>
              <a:rPr lang="en-US" sz="2400" dirty="0">
                <a:ea typeface="Arial" charset="0"/>
                <a:cs typeface="Arial" charset="0"/>
              </a:rPr>
              <a:t>Dawn Hershman, MD, MS, Columbia University</a:t>
            </a:r>
          </a:p>
          <a:p>
            <a:pPr marL="201168" lvl="1" indent="0">
              <a:buNone/>
            </a:pPr>
            <a:r>
              <a:rPr lang="en-US" sz="2400" dirty="0">
                <a:ea typeface="Arial" charset="0"/>
                <a:cs typeface="Arial" charset="0"/>
              </a:rPr>
              <a:t>Scott D. Ramsey, MD, PhD, Fred Hutch</a:t>
            </a:r>
            <a:endParaRPr lang="en-US" sz="2400" b="1" dirty="0">
              <a:ea typeface="Arial" charset="0"/>
              <a:cs typeface="Arial" charset="0"/>
            </a:endParaRPr>
          </a:p>
          <a:p>
            <a:endParaRPr lang="en-US" sz="2400" b="1" dirty="0">
              <a:ea typeface="Arial" charset="0"/>
              <a:cs typeface="Arial" charset="0"/>
            </a:endParaRPr>
          </a:p>
          <a:p>
            <a:r>
              <a:rPr lang="en-US" sz="2400" b="1" dirty="0">
                <a:ea typeface="Arial" charset="0"/>
                <a:cs typeface="Arial" charset="0"/>
              </a:rPr>
              <a:t>S1400GEN Primary Fred Hutch Study Coordinator </a:t>
            </a:r>
            <a:br>
              <a:rPr lang="en-US" sz="2400" dirty="0">
                <a:ea typeface="Arial" charset="0"/>
                <a:cs typeface="Arial" charset="0"/>
              </a:rPr>
            </a:br>
            <a:r>
              <a:rPr lang="en-US" sz="2400" dirty="0">
                <a:ea typeface="Arial" charset="0"/>
                <a:cs typeface="Arial" charset="0"/>
              </a:rPr>
              <a:t>Debbie Delaney, </a:t>
            </a:r>
            <a:r>
              <a:rPr lang="en-US" sz="2400" dirty="0">
                <a:ea typeface="Arial" charset="0"/>
                <a:cs typeface="Arial" charset="0"/>
                <a:hlinkClick r:id="rId3"/>
              </a:rPr>
              <a:t>ddelaney@fredhutch.org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</a:p>
          <a:p>
            <a:endParaRPr lang="en-US" sz="2400" b="1" dirty="0">
              <a:ea typeface="Arial" charset="0"/>
              <a:cs typeface="Arial" charset="0"/>
            </a:endParaRPr>
          </a:p>
          <a:p>
            <a:r>
              <a:rPr lang="en-US" sz="2400" b="1" dirty="0">
                <a:ea typeface="Arial" charset="0"/>
                <a:cs typeface="Arial" charset="0"/>
              </a:rPr>
              <a:t>S1400GEN Primary SWOG Study Contact</a:t>
            </a:r>
            <a:br>
              <a:rPr lang="en-US" sz="2400" dirty="0">
                <a:ea typeface="Arial" charset="0"/>
                <a:cs typeface="Arial" charset="0"/>
              </a:rPr>
            </a:br>
            <a:r>
              <a:rPr lang="en-US" sz="2400" dirty="0">
                <a:ea typeface="Arial" charset="0"/>
                <a:cs typeface="Arial" charset="0"/>
              </a:rPr>
              <a:t>Crystal Miwa, </a:t>
            </a:r>
            <a:r>
              <a:rPr lang="en-US" sz="2400" dirty="0">
                <a:ea typeface="Arial" charset="0"/>
                <a:cs typeface="Arial" charset="0"/>
                <a:hlinkClick r:id="rId4"/>
              </a:rPr>
              <a:t>cmiwa@swog.org</a:t>
            </a:r>
            <a:r>
              <a:rPr lang="en-US" sz="2400" dirty="0">
                <a:ea typeface="Arial" charset="0"/>
                <a:cs typeface="Arial" charset="0"/>
              </a:rPr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81931-DB45-4496-A6ED-EB1A998D8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5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S1400K </a:t>
            </a:r>
            <a:br>
              <a:rPr lang="en-US" sz="5300" b="1" dirty="0"/>
            </a:br>
            <a:r>
              <a:rPr lang="en-US" sz="2400" dirty="0"/>
              <a:t>A Phase II Study of ABBV-399 in Patients with c-MET Positive Stage IV or Recurrent Squamous Cell Lung Cancer (Lung-MAP Sub-Study)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5747"/>
            <a:ext cx="10546080" cy="1812757"/>
          </a:xfrm>
        </p:spPr>
        <p:txBody>
          <a:bodyPr>
            <a:normAutofit/>
          </a:bodyPr>
          <a:lstStyle/>
          <a:p>
            <a:r>
              <a:rPr lang="en-US" dirty="0"/>
              <a:t>Saiama N. Waqar, MBBS, MSCI, Washington University</a:t>
            </a:r>
          </a:p>
          <a:p>
            <a:r>
              <a:rPr lang="en-US" dirty="0"/>
              <a:t>Susanne M. Arnold, MD, University of Kentucky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3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182DFE-5269-44F6-BBD1-35F4D61C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633FF-0FF8-43A6-A5DF-49A368CC1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5733"/>
            <a:ext cx="10546080" cy="43888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c-MET overexpression is seen in 30% of patients w/ lung squamous cell carcinoma.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Biomarker-driven study for patients with Stage IV or recurrent squamous cell lung cancer, who have c-MET positive squamous cell tumors.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c-MET testing using Ventana SP44 rabbit monoclonal antibody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IHC cutoff H score ≥ 150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ABBV-399 (Process II) is a first-in-class antibody-drug conjugate targeting c-MET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This delivers a direct anti-mitotic effect without relying on MET pathway inhibition.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66"/>
                </a:solidFill>
              </a:rPr>
              <a:t>Overall Objective: Seeks to evaluate the overall response rate (ORR) with ABBV-399 in patients with c-MET positive SCCA.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E75A9-8227-40FB-8F51-AA2B52C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7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9027BA8-B383-404D-AF77-74436EDC39F8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38150" y="2057400"/>
            <a:ext cx="2256002" cy="12573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Lung-MAP Screening/ Prescreening Registration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33125" y="2095500"/>
            <a:ext cx="2095500" cy="12573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C-MET positive (H score ≥ 150)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2694152" y="2724150"/>
            <a:ext cx="400873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8136069" y="2095500"/>
            <a:ext cx="2095500" cy="12573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S1400K Registration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5228625" y="2724150"/>
            <a:ext cx="366145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6460" y="5653792"/>
            <a:ext cx="8306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Go to: </a:t>
            </a:r>
            <a:r>
              <a:rPr lang="en-US" sz="2200" dirty="0">
                <a:hlinkClick r:id="rId3"/>
              </a:rPr>
              <a:t>http://www.swogstat.org/accrual/lungmap.pdf</a:t>
            </a:r>
            <a:r>
              <a:rPr lang="en-US" sz="2200" dirty="0"/>
              <a:t> for current status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9215903" y="3352800"/>
            <a:ext cx="0" cy="612406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98565" y="652097"/>
            <a:ext cx="41569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65"/>
              </a:spcBef>
              <a:spcAft>
                <a:spcPts val="365"/>
              </a:spcAft>
            </a:pPr>
            <a:r>
              <a:rPr lang="en-US" sz="48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S1400K: Schema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096242" y="4023892"/>
            <a:ext cx="2365595" cy="155587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ABBV-399 continued till progression or intolerable toxicity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3417" y="3411208"/>
            <a:ext cx="25956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Stained by ARUP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Scored by Flagship Biosciences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150" y="4397743"/>
            <a:ext cx="38348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Accrual goal: 44 patients</a:t>
            </a:r>
          </a:p>
          <a:p>
            <a:r>
              <a:rPr lang="en-US" sz="2200" b="1" dirty="0"/>
              <a:t>Activated: 2/5/18</a:t>
            </a:r>
          </a:p>
          <a:p>
            <a:r>
              <a:rPr lang="en-US" sz="2200" b="1" dirty="0"/>
              <a:t>First patient enrolled: 3/16/18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6AD4320C-5CEC-472D-AADB-CCF5EE7324BC}"/>
              </a:ext>
            </a:extLst>
          </p:cNvPr>
          <p:cNvSpPr/>
          <p:nvPr/>
        </p:nvSpPr>
        <p:spPr>
          <a:xfrm>
            <a:off x="5634597" y="2124704"/>
            <a:ext cx="2095500" cy="12573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Sub-Study Assignment to S1400K</a:t>
            </a:r>
            <a:endParaRPr lang="en-US" sz="2200" b="1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290B5F6-4A82-4FC5-8439-B47AD1E2DEFD}"/>
              </a:ext>
            </a:extLst>
          </p:cNvPr>
          <p:cNvCxnSpPr>
            <a:cxnSpLocks/>
          </p:cNvCxnSpPr>
          <p:nvPr/>
        </p:nvCxnSpPr>
        <p:spPr>
          <a:xfrm>
            <a:off x="7730097" y="2724150"/>
            <a:ext cx="366145" cy="0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09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9295"/>
            <a:ext cx="10546080" cy="46218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66"/>
                </a:solidFill>
              </a:rPr>
              <a:t>Primary Objective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To evaluate the ORR (confirmed and unconfirmed, complete and partial) with ABBV-399 (Process II) in patients with c-Met-positive lung squamous cell carcinoma.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66"/>
                </a:solidFill>
              </a:rPr>
              <a:t>Secondary Objectives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To evaluate investigator-assessed PFS and OS with ABBV-399 in immunotherapy-exposed and relapsed patients with c-Met positive squamous cell tumors.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To evaluate the ORR  with ABBV-399 in immunotherapy-exposed and relapsed patients with c-Met positive squamous cell tumors.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To evaluate IA-PFS, and OS in all patients with c-Met positive lung squamous cell carcinoma .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To evaluate the duration of response (</a:t>
            </a:r>
            <a:r>
              <a:rPr lang="en-US" sz="2200" dirty="0" err="1"/>
              <a:t>DoR</a:t>
            </a:r>
            <a:r>
              <a:rPr lang="en-US" sz="2200" dirty="0"/>
              <a:t>) with ABBV-399. </a:t>
            </a:r>
          </a:p>
          <a:p>
            <a:pPr lvl="1">
              <a:lnSpc>
                <a:spcPct val="100000"/>
              </a:lnSpc>
            </a:pPr>
            <a:r>
              <a:rPr lang="en-US" sz="2200" dirty="0"/>
              <a:t>To evaluate the frequency and severity of toxicities associated with ABBV-399.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57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ABBV-399 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845734"/>
            <a:ext cx="8049208" cy="4438688"/>
          </a:xfrm>
        </p:spPr>
        <p:txBody>
          <a:bodyPr>
            <a:normAutofit/>
          </a:bodyPr>
          <a:lstStyle/>
          <a:p>
            <a:r>
              <a:rPr lang="en-US" sz="2800" dirty="0"/>
              <a:t>ABBV-399 is an antibody drug conjugate (ADC) comprised of:</a:t>
            </a:r>
          </a:p>
          <a:p>
            <a:pPr lvl="1"/>
            <a:r>
              <a:rPr lang="en-US" sz="2400" dirty="0"/>
              <a:t>ABT-700, a humanized recombinant immunoglobulin G kappa that targets c-Met</a:t>
            </a:r>
          </a:p>
          <a:p>
            <a:pPr lvl="1"/>
            <a:r>
              <a:rPr lang="en-US" sz="2400" dirty="0"/>
              <a:t>Conjugated via a cleavable valine-</a:t>
            </a:r>
            <a:r>
              <a:rPr lang="en-US" sz="2400" dirty="0" err="1"/>
              <a:t>citrulline</a:t>
            </a:r>
            <a:r>
              <a:rPr lang="en-US" sz="2400" dirty="0"/>
              <a:t> (</a:t>
            </a:r>
            <a:r>
              <a:rPr lang="en-US" sz="2400" dirty="0" err="1"/>
              <a:t>vc</a:t>
            </a:r>
            <a:r>
              <a:rPr lang="en-US" sz="2400" dirty="0"/>
              <a:t>) linker to </a:t>
            </a:r>
          </a:p>
          <a:p>
            <a:pPr lvl="1"/>
            <a:r>
              <a:rPr lang="en-US" sz="2400" dirty="0"/>
              <a:t>Cytotoxic microtubule inhibitor </a:t>
            </a:r>
            <a:r>
              <a:rPr lang="en-US" sz="2400" dirty="0" err="1"/>
              <a:t>monomethylauristatin</a:t>
            </a:r>
            <a:r>
              <a:rPr lang="en-US" sz="2400" dirty="0"/>
              <a:t> E (MMAE)</a:t>
            </a:r>
          </a:p>
          <a:p>
            <a:r>
              <a:rPr lang="en-US" sz="2800" dirty="0"/>
              <a:t>MOA: targeted delivery of </a:t>
            </a:r>
            <a:r>
              <a:rPr lang="en-US" sz="2800" dirty="0" err="1"/>
              <a:t>cytotoxin</a:t>
            </a:r>
            <a:r>
              <a:rPr lang="en-US" sz="2800" dirty="0"/>
              <a:t> to tumor via c-MET receptor</a:t>
            </a:r>
          </a:p>
          <a:p>
            <a:pPr lvl="1"/>
            <a:r>
              <a:rPr lang="en-US" sz="2400" dirty="0"/>
              <a:t>Direct killing of tumor cells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168" y="2277687"/>
            <a:ext cx="3369524" cy="28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73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ABBV-399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9295"/>
            <a:ext cx="10546080" cy="4621876"/>
          </a:xfrm>
        </p:spPr>
        <p:txBody>
          <a:bodyPr>
            <a:normAutofit/>
          </a:bodyPr>
          <a:lstStyle/>
          <a:p>
            <a:r>
              <a:rPr lang="en-US" dirty="0"/>
              <a:t>Route: 		ABBV-399 is to be administered intravenously </a:t>
            </a:r>
          </a:p>
          <a:p>
            <a:r>
              <a:rPr lang="en-US" dirty="0"/>
              <a:t>Dose: 			2.7 mg/kg IV over 30 minutes ± 10 minutes on day 1 </a:t>
            </a:r>
          </a:p>
          <a:p>
            <a:r>
              <a:rPr lang="en-US" dirty="0"/>
              <a:t>Cycle duration: 	21 days</a:t>
            </a:r>
          </a:p>
          <a:p>
            <a:r>
              <a:rPr lang="en-US" dirty="0"/>
              <a:t>Administration: 	With a  0.2 micron low protein binding in-line filter</a:t>
            </a:r>
          </a:p>
          <a:p>
            <a:r>
              <a:rPr lang="en-US" dirty="0"/>
              <a:t>Premedication:		None required, allowed per ASCO guidelines</a:t>
            </a:r>
          </a:p>
          <a:p>
            <a:r>
              <a:rPr lang="en-US" dirty="0"/>
              <a:t>Supportive care: 	May be given as indicated by the current ASCO guidelines</a:t>
            </a:r>
          </a:p>
          <a:p>
            <a:r>
              <a:rPr lang="en-US" dirty="0"/>
              <a:t>Disease assessment:	Every 6 weeks ± 7 days</a:t>
            </a:r>
          </a:p>
          <a:p>
            <a:r>
              <a:rPr lang="en-US" dirty="0"/>
              <a:t>Prohibited medications:	Strong CYP3A inhibitors (increase exposure to MMAE)</a:t>
            </a:r>
          </a:p>
          <a:p>
            <a:pPr marL="201168" lvl="1" indent="0">
              <a:buNone/>
            </a:pPr>
            <a:r>
              <a:rPr lang="en-US" sz="2000" dirty="0"/>
              <a:t>			</a:t>
            </a:r>
            <a:r>
              <a:rPr lang="en-US" sz="2000" i="1" dirty="0"/>
              <a:t>Grapefruit/grapefruit juice, atazanavir, indinavir, nelfinavir, ritonavir, 				</a:t>
            </a:r>
            <a:r>
              <a:rPr lang="en-US" sz="2000" i="1" dirty="0" err="1"/>
              <a:t>saquinavir</a:t>
            </a:r>
            <a:r>
              <a:rPr lang="en-US" sz="2000" i="1" dirty="0"/>
              <a:t>, clarithromycin, telithromycin, itraconazole, ketoconazole, 				fluconazole, </a:t>
            </a:r>
            <a:r>
              <a:rPr lang="en-US" sz="2000" i="1" dirty="0" err="1"/>
              <a:t>voricaonazole</a:t>
            </a:r>
            <a:r>
              <a:rPr lang="en-US" sz="2000" i="1" dirty="0"/>
              <a:t>, fluvoxamine, and nefazodone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7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Eligibility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c-MET positive (H score ≥ 150 using Ventana SP44 assay)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Peripheral edema Grade 1 or less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Peripheral neuropathy Grade 1 or less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 prior c-MET pathway inhibitors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Albumin ≥ 3.0 g/</a:t>
            </a:r>
            <a:r>
              <a:rPr lang="en-US" sz="2400" dirty="0" err="1"/>
              <a:t>dL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AE3ADC-936A-4269-A03D-7EAD82CB87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Adequate hepatic function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AST an ALT ≤ 2.5 X ULN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GGT ≤ 5 X ULN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&lt; 50% of liver occupied by metastatic disease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Liver lesions &lt;10cm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Excludes patients who are pregnant or nursing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Must agree to give blood samples for pharmacokinetic analyses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93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Stratification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Patients will be stratified into two cohorts based on their prior exposure to anti-PD-1/PD-L1 therapy. The two cohorts are defined as: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>
                <a:solidFill>
                  <a:srgbClr val="000066"/>
                </a:solidFill>
              </a:rPr>
              <a:t>Cohort 1 (anti-PD-1/PD-L1 Naive): </a:t>
            </a:r>
          </a:p>
          <a:p>
            <a:pPr lvl="1"/>
            <a:r>
              <a:rPr lang="en-US" sz="2800" dirty="0"/>
              <a:t>Patients who have not been exposed to an anti-PD-1/PD-L1 therapy</a:t>
            </a:r>
          </a:p>
          <a:p>
            <a:pPr marL="201168" lvl="1" indent="0">
              <a:buNone/>
            </a:pPr>
            <a:endParaRPr lang="en-US" sz="2800" dirty="0"/>
          </a:p>
          <a:p>
            <a:r>
              <a:rPr lang="en-US" sz="2800" b="1" dirty="0">
                <a:solidFill>
                  <a:srgbClr val="000066"/>
                </a:solidFill>
              </a:rPr>
              <a:t>Cohort 2 (anti-PD-1/PD-L1 Exposed): </a:t>
            </a:r>
          </a:p>
          <a:p>
            <a:pPr lvl="1"/>
            <a:r>
              <a:rPr lang="en-US" sz="2800" dirty="0"/>
              <a:t>Patients with a history of anti-PD-1/PD-L1 therapy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284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S1400K: Criteria for Removal from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Progression of disease or symptomatic deterioration (as defined in Sections 10.2d and 10.2e of S1400K). </a:t>
            </a:r>
          </a:p>
          <a:p>
            <a:pPr lvl="1"/>
            <a:r>
              <a:rPr lang="en-US" sz="2800" dirty="0"/>
              <a:t>Upon progression, the S1400 Request for New Sub-Study Assignment Form may be submitted to receive a new sub-study assignment (see S1400K Section 14.0).</a:t>
            </a:r>
          </a:p>
          <a:p>
            <a:r>
              <a:rPr lang="en-US" sz="2800" dirty="0"/>
              <a:t>Unacceptable toxicity.</a:t>
            </a:r>
          </a:p>
          <a:p>
            <a:r>
              <a:rPr lang="en-US" sz="2800" dirty="0"/>
              <a:t>Treatment delay for any reason &gt; 42 days.</a:t>
            </a:r>
          </a:p>
          <a:p>
            <a:r>
              <a:rPr lang="en-US" sz="2800" dirty="0"/>
              <a:t>The patient may withdraw from this study at any time for any reason.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6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Updates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Vassiliki Papadimitrakopoulou, MD</a:t>
            </a:r>
          </a:p>
          <a:p>
            <a:r>
              <a:rPr lang="en-US" dirty="0"/>
              <a:t>Study Chair, Medical Oncology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685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Dose Modifications for ABBV-399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82633" y="1692871"/>
            <a:ext cx="5860472" cy="439204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Dose reductions are allowed on ABBV-399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Dose may be reduced in 0.3 mg/kg increments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Dose interruptions and discontinuations are allowed to manage toxicity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Maximum dose delay is 42 days for any reason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66"/>
                </a:solidFill>
              </a:rPr>
              <a:t>General dose modifications: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2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43105" y="2291388"/>
            <a:ext cx="5859569" cy="22141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93" y="5104016"/>
            <a:ext cx="11513527" cy="11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04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Dose Modifications/Holds </a:t>
            </a:r>
            <a:br>
              <a:rPr lang="en-US" dirty="0"/>
            </a:br>
            <a:r>
              <a:rPr lang="en-US" dirty="0"/>
              <a:t>Infusion Reactions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77803" y="1607339"/>
            <a:ext cx="9066430" cy="473392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07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66C4-3146-4B53-B4F5-09F3EB25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Dose Modifications/Holds </a:t>
            </a:r>
            <a:br>
              <a:rPr lang="en-US" dirty="0"/>
            </a:br>
            <a:r>
              <a:rPr lang="en-US" dirty="0"/>
              <a:t>Neuropathy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80DAB8-52BC-4C78-90F3-A5999049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70C9C18C-B8B7-410E-8BE2-8A9974030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49" y="2537720"/>
            <a:ext cx="11627211" cy="25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68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B4473-E998-435F-B996-7BCE50F9F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Dose Modifications/Holds </a:t>
            </a:r>
            <a:br>
              <a:rPr lang="en-US" dirty="0"/>
            </a:br>
            <a:r>
              <a:rPr lang="en-US" dirty="0"/>
              <a:t>Marrow Suppression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4F32F-8BB7-44BE-AB2A-24D60320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9C9383C3-DC7B-40B1-9AEE-90E243601E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533" y="1610567"/>
            <a:ext cx="10967529" cy="46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9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5AB73-E8C7-4FA3-90EE-6E6E3F5C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S1400K: Dose Modifications/Holds</a:t>
            </a:r>
            <a:br>
              <a:rPr lang="en-US" dirty="0"/>
            </a:br>
            <a:r>
              <a:rPr lang="en-US" dirty="0"/>
              <a:t>HYPOALBUMINEMIA AND PERIPHERAL EDEMA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D0B6F-EB0E-4DAD-BD78-8E8B95B88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75FA134A-A3B8-4B53-BC8B-968BCE8A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20" y="2673851"/>
            <a:ext cx="11465834" cy="231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16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S1400K: Contacts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4422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Study Chairs: </a:t>
            </a:r>
          </a:p>
          <a:p>
            <a:r>
              <a:rPr lang="en-US" sz="2400" dirty="0"/>
              <a:t>Dr. Saiama N. Waqar</a:t>
            </a:r>
          </a:p>
          <a:p>
            <a:pPr lvl="1"/>
            <a:r>
              <a:rPr lang="en-US" sz="2400" dirty="0"/>
              <a:t>Washington University School of Medicine</a:t>
            </a:r>
          </a:p>
          <a:p>
            <a:r>
              <a:rPr lang="en-US" sz="2400" dirty="0"/>
              <a:t>Dr. Susanne Arnold</a:t>
            </a:r>
          </a:p>
          <a:p>
            <a:pPr lvl="1"/>
            <a:r>
              <a:rPr lang="en-US" sz="2400" dirty="0"/>
              <a:t>Markey Cancer Center, University of Kentucky</a:t>
            </a:r>
          </a:p>
          <a:p>
            <a:pPr marL="0" indent="0">
              <a:buNone/>
            </a:pPr>
            <a:r>
              <a:rPr lang="en-US" sz="2400" b="1" dirty="0"/>
              <a:t>Questions:</a:t>
            </a:r>
          </a:p>
          <a:p>
            <a:r>
              <a:rPr lang="en-US" sz="2400" dirty="0"/>
              <a:t>Eligibility/Data Submissions: </a:t>
            </a:r>
            <a:r>
              <a:rPr lang="en-US" sz="2400" dirty="0">
                <a:hlinkClick r:id="rId2"/>
              </a:rPr>
              <a:t>S1400question@crab.org</a:t>
            </a:r>
            <a:endParaRPr lang="en-US" sz="2400" dirty="0"/>
          </a:p>
          <a:p>
            <a:r>
              <a:rPr lang="en-US" sz="2400" dirty="0"/>
              <a:t>Treatment/Toxicity: </a:t>
            </a:r>
            <a:r>
              <a:rPr lang="en-US" sz="2400" dirty="0">
                <a:hlinkClick r:id="rId3"/>
              </a:rPr>
              <a:t>S1400KMedicalQuery@swog.org</a:t>
            </a:r>
            <a:endParaRPr lang="en-US" sz="2400" dirty="0"/>
          </a:p>
          <a:p>
            <a:r>
              <a:rPr lang="en-US" sz="2400" dirty="0"/>
              <a:t>Protocol/Regulatory: </a:t>
            </a:r>
            <a:r>
              <a:rPr lang="en-US" sz="2400" dirty="0">
                <a:hlinkClick r:id="rId4"/>
              </a:rPr>
              <a:t>cmiwa@swog.org</a:t>
            </a:r>
            <a:r>
              <a:rPr lang="en-US" sz="2400" dirty="0"/>
              <a:t> and </a:t>
            </a:r>
            <a:r>
              <a:rPr lang="en-US" sz="2400" dirty="0">
                <a:hlinkClick r:id="rId5"/>
              </a:rPr>
              <a:t>mnorman@swog.org</a:t>
            </a:r>
            <a:r>
              <a:rPr lang="en-US" sz="2400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0512" y="1585775"/>
            <a:ext cx="1465898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l="-6983" t="8877" r="6525" b="-14657"/>
          <a:stretch/>
        </p:blipFill>
        <p:spPr>
          <a:xfrm>
            <a:off x="7163269" y="3128825"/>
            <a:ext cx="157314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8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690E15-2AED-442F-8BA4-DE6D011D0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Future Studies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F70D00-1268-43E8-9F04-F99466084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Roy </a:t>
            </a:r>
            <a:r>
              <a:rPr lang="en-US" sz="2400" dirty="0" err="1"/>
              <a:t>herbst</a:t>
            </a:r>
            <a:r>
              <a:rPr lang="en-US" sz="2400" dirty="0"/>
              <a:t>, MD, </a:t>
            </a:r>
            <a:r>
              <a:rPr lang="en-US" sz="2400" dirty="0" err="1"/>
              <a:t>phd</a:t>
            </a:r>
            <a:endParaRPr lang="en-US" sz="2400" dirty="0"/>
          </a:p>
          <a:p>
            <a:r>
              <a:rPr lang="en-US" sz="2400" dirty="0"/>
              <a:t>S1400 Study Co-Chair, Medical oncology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F9F9E-E531-415A-96C5-BCCD0423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605" y="6430796"/>
            <a:ext cx="811139" cy="365125"/>
          </a:xfrm>
        </p:spPr>
        <p:txBody>
          <a:bodyPr/>
          <a:lstStyle/>
          <a:p>
            <a:r>
              <a:rPr lang="en-US" sz="1050" dirty="0"/>
              <a:t>Slide </a:t>
            </a:r>
            <a:fld id="{629637A9-119A-49DA-BD12-AAC58B377D80}" type="slidenum">
              <a:rPr lang="en-US" sz="1050" smtClean="0"/>
              <a:pPr/>
              <a:t>36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14869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F209-2DCB-44F7-B06E-603FC71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Future Studies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3857DB9-5AE0-4968-82A9-DF93B06E2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881975"/>
              </p:ext>
            </p:extLst>
          </p:nvPr>
        </p:nvGraphicFramePr>
        <p:xfrm>
          <a:off x="382385" y="1629296"/>
          <a:ext cx="11571317" cy="46687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571317">
                  <a:extLst>
                    <a:ext uri="{9D8B030D-6E8A-4147-A177-3AD203B41FA5}">
                      <a16:colId xmlns:a16="http://schemas.microsoft.com/office/drawing/2014/main" val="285518056"/>
                    </a:ext>
                  </a:extLst>
                </a:gridCol>
              </a:tblGrid>
              <a:tr h="45162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Future Studies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222677"/>
                  </a:ext>
                </a:extLst>
              </a:tr>
              <a:tr h="1885199">
                <a:tc>
                  <a:txBody>
                    <a:bodyPr/>
                    <a:lstStyle/>
                    <a:p>
                      <a:r>
                        <a:rPr lang="en-US" sz="2200" b="1" dirty="0" err="1"/>
                        <a:t>LungMAPScreen</a:t>
                      </a:r>
                      <a:r>
                        <a:rPr lang="en-US" sz="2200" dirty="0"/>
                        <a:t> – New Lung-MAP Screening Study Version 2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200" dirty="0"/>
                        <a:t>Includes all </a:t>
                      </a:r>
                      <a:r>
                        <a:rPr lang="en-US" sz="2200" dirty="0" err="1"/>
                        <a:t>histologies</a:t>
                      </a:r>
                      <a:r>
                        <a:rPr lang="en-US" sz="2200" dirty="0"/>
                        <a:t> (NSCLC)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200" dirty="0"/>
                        <a:t>Establishes an immunotherapy combination (IO) platform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200" dirty="0"/>
                        <a:t>Includes </a:t>
                      </a:r>
                      <a:r>
                        <a:rPr lang="en-US" sz="2200" dirty="0" err="1"/>
                        <a:t>ctDNA</a:t>
                      </a:r>
                      <a:r>
                        <a:rPr lang="en-US" sz="2200" dirty="0"/>
                        <a:t> Translational Medicine study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2200" dirty="0"/>
                        <a:t>Submitting to CTEP in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120581"/>
                  </a:ext>
                </a:extLst>
              </a:tr>
              <a:tr h="1412503">
                <a:tc>
                  <a:txBody>
                    <a:bodyPr/>
                    <a:lstStyle/>
                    <a:p>
                      <a:r>
                        <a:rPr lang="en-US" sz="2200" b="1" dirty="0"/>
                        <a:t>S1800A</a:t>
                      </a:r>
                      <a:r>
                        <a:rPr lang="en-US" sz="2200" dirty="0"/>
                        <a:t> – Ramucirumab + Pembrolizumab (in Protocol Development)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200" dirty="0"/>
                        <a:t>Non-match sub-study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200" dirty="0"/>
                        <a:t>All NSCLC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200" dirty="0"/>
                        <a:t>First sub-study in IO platform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251641"/>
                  </a:ext>
                </a:extLst>
              </a:tr>
              <a:tr h="893839">
                <a:tc>
                  <a:txBody>
                    <a:bodyPr/>
                    <a:lstStyle/>
                    <a:p>
                      <a:r>
                        <a:rPr lang="en-US" sz="2200" b="1" dirty="0"/>
                        <a:t>S1400L</a:t>
                      </a:r>
                      <a:r>
                        <a:rPr lang="en-US" sz="2200" dirty="0"/>
                        <a:t> – Rucaparib (in Concept Development)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200" dirty="0"/>
                        <a:t>Biomarker-driven sub-study enrolling all NSCLC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5290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767CC-BB46-4998-BBE6-9B4EAC5C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" y="6459785"/>
            <a:ext cx="945972" cy="365125"/>
          </a:xfrm>
        </p:spPr>
        <p:txBody>
          <a:bodyPr/>
          <a:lstStyle/>
          <a:p>
            <a:r>
              <a:rPr lang="en-US" sz="1050" dirty="0"/>
              <a:t>Slide </a:t>
            </a:r>
            <a:fld id="{629637A9-119A-49DA-BD12-AAC58B377D80}" type="slidenum">
              <a:rPr lang="en-US" sz="1050" smtClean="0"/>
              <a:pPr/>
              <a:t>37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820818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60960" y="2414592"/>
            <a:ext cx="6063334" cy="2568888"/>
          </a:xfrm>
          <a:prstGeom prst="rect">
            <a:avLst/>
          </a:pr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8914" name="Straight Arrow Connector 87"/>
          <p:cNvCxnSpPr>
            <a:cxnSpLocks noChangeShapeType="1"/>
          </p:cNvCxnSpPr>
          <p:nvPr/>
        </p:nvCxnSpPr>
        <p:spPr bwMode="auto">
          <a:xfrm>
            <a:off x="7070448" y="3316768"/>
            <a:ext cx="0" cy="561976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5" name="Straight Arrow Connector 68"/>
          <p:cNvCxnSpPr>
            <a:cxnSpLocks noChangeShapeType="1"/>
          </p:cNvCxnSpPr>
          <p:nvPr/>
        </p:nvCxnSpPr>
        <p:spPr bwMode="auto">
          <a:xfrm flipH="1">
            <a:off x="2160652" y="3009904"/>
            <a:ext cx="0" cy="2386013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6" name="Straight Arrow Connector 73"/>
          <p:cNvCxnSpPr>
            <a:cxnSpLocks noChangeShapeType="1"/>
          </p:cNvCxnSpPr>
          <p:nvPr/>
        </p:nvCxnSpPr>
        <p:spPr bwMode="auto">
          <a:xfrm flipH="1">
            <a:off x="4952468" y="3257550"/>
            <a:ext cx="1728" cy="2166938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441563" y="2963864"/>
            <a:ext cx="1540334" cy="293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Biomarker 1 Positive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129402" y="2935289"/>
            <a:ext cx="1654148" cy="2935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…Biomarker n Positive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4300155" y="3376614"/>
            <a:ext cx="1309502" cy="6629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…Sub-study 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Biomarker-driven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Therapy</a:t>
            </a:r>
          </a:p>
        </p:txBody>
      </p:sp>
      <p:sp>
        <p:nvSpPr>
          <p:cNvPr id="11" name="Left Bracket 10"/>
          <p:cNvSpPr/>
          <p:nvPr/>
        </p:nvSpPr>
        <p:spPr>
          <a:xfrm rot="5400000">
            <a:off x="3548706" y="1144042"/>
            <a:ext cx="99536" cy="3349133"/>
          </a:xfrm>
          <a:prstGeom prst="leftBracket">
            <a:avLst/>
          </a:prstGeom>
          <a:noFill/>
          <a:ln w="38100" cap="flat" cmpd="sng" algn="ctr">
            <a:solidFill>
              <a:srgbClr val="728C8B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2128562" y="2414593"/>
            <a:ext cx="3053039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2" charset="-128"/>
                <a:cs typeface="+mn-cs"/>
              </a:rPr>
              <a:t>Biomarker-matched</a:t>
            </a:r>
            <a:r>
              <a:rPr kumimoji="0" lang="en-US" altLang="en-US" sz="144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2" charset="-128"/>
                <a:cs typeface="+mn-cs"/>
              </a:rPr>
              <a:t>*</a:t>
            </a:r>
            <a:r>
              <a:rPr kumimoji="0" lang="en-US" altLang="en-US" sz="144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ヒラギノ角ゴ Pro W3" pitchFamily="2" charset="-128"/>
                <a:cs typeface="+mn-cs"/>
              </a:rPr>
              <a:t> Sub-studies</a:t>
            </a:r>
          </a:p>
        </p:txBody>
      </p:sp>
      <p:cxnSp>
        <p:nvCxnSpPr>
          <p:cNvPr id="38923" name="Straight Arrow Connector 45"/>
          <p:cNvCxnSpPr>
            <a:cxnSpLocks noChangeShapeType="1"/>
          </p:cNvCxnSpPr>
          <p:nvPr/>
        </p:nvCxnSpPr>
        <p:spPr bwMode="auto">
          <a:xfrm>
            <a:off x="6111716" y="1018312"/>
            <a:ext cx="0" cy="1140282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134460" y="1325880"/>
            <a:ext cx="3979669" cy="330529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Centralized NGS</a:t>
            </a:r>
            <a:r>
              <a:rPr kumimoji="0" lang="en-US" sz="144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</a:t>
            </a:r>
            <a:r>
              <a:rPr kumimoji="0" lang="en-US" sz="144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Biomarker Profiling</a:t>
            </a:r>
          </a:p>
        </p:txBody>
      </p:sp>
      <p:sp>
        <p:nvSpPr>
          <p:cNvPr id="16" name="Left Bracket 15"/>
          <p:cNvSpPr/>
          <p:nvPr/>
        </p:nvSpPr>
        <p:spPr>
          <a:xfrm rot="5400000">
            <a:off x="6036893" y="-474222"/>
            <a:ext cx="144940" cy="5429964"/>
          </a:xfrm>
          <a:prstGeom prst="leftBracket">
            <a:avLst/>
          </a:prstGeom>
          <a:noFill/>
          <a:ln w="38100" cap="flat" cmpd="sng" algn="ctr">
            <a:solidFill>
              <a:srgbClr val="728C8B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4129899" y="423122"/>
            <a:ext cx="3982498" cy="1623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Previously-treated Stage IV or Recurrent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Non-Small Cell Lung Cancer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68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(all histology NSCLC)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Immunotherapy or Chemotherapy Relapsed/Refractory Patients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" name="TextBox 2"/>
          <p:cNvSpPr txBox="1">
            <a:spLocks noChangeArrowheads="1"/>
          </p:cNvSpPr>
          <p:nvPr/>
        </p:nvSpPr>
        <p:spPr bwMode="auto">
          <a:xfrm>
            <a:off x="1505117" y="3414714"/>
            <a:ext cx="1309502" cy="66292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Sub-study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Biomarker-driven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Therapy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961" y="4996282"/>
            <a:ext cx="6063334" cy="1327709"/>
          </a:xfrm>
          <a:prstGeom prst="rect">
            <a:avLst/>
          </a:prstGeom>
          <a:solidFill>
            <a:srgbClr val="C5E0B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29" name="TextBox 39"/>
          <p:cNvSpPr txBox="1">
            <a:spLocks noChangeArrowheads="1"/>
          </p:cNvSpPr>
          <p:nvPr/>
        </p:nvSpPr>
        <p:spPr bwMode="auto">
          <a:xfrm>
            <a:off x="302984" y="4744745"/>
            <a:ext cx="775918" cy="28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ヒラギノ角ゴ Pro W3" pitchFamily="2" charset="-128"/>
                <a:cs typeface="+mn-cs"/>
              </a:rPr>
              <a:t>Stage 2:</a:t>
            </a:r>
          </a:p>
        </p:txBody>
      </p:sp>
      <p:sp>
        <p:nvSpPr>
          <p:cNvPr id="38930" name="TextBox 40"/>
          <p:cNvSpPr txBox="1">
            <a:spLocks noChangeArrowheads="1"/>
          </p:cNvSpPr>
          <p:nvPr/>
        </p:nvSpPr>
        <p:spPr bwMode="auto">
          <a:xfrm>
            <a:off x="335018" y="3625853"/>
            <a:ext cx="7643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ヒラギノ角ゴ Pro W3" pitchFamily="2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ヒラギノ角ゴ Pro W3" pitchFamily="2" charset="-128"/>
                <a:cs typeface="+mn-cs"/>
              </a:rPr>
              <a:t>Stage 1:</a:t>
            </a:r>
          </a:p>
        </p:txBody>
      </p:sp>
      <p:sp>
        <p:nvSpPr>
          <p:cNvPr id="43" name="TextBox 3"/>
          <p:cNvSpPr txBox="1">
            <a:spLocks noChangeArrowheads="1"/>
          </p:cNvSpPr>
          <p:nvPr/>
        </p:nvSpPr>
        <p:spPr bwMode="auto">
          <a:xfrm>
            <a:off x="3627120" y="5286381"/>
            <a:ext cx="1256830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Investigational  therapy n</a:t>
            </a:r>
          </a:p>
        </p:txBody>
      </p:sp>
      <p:sp>
        <p:nvSpPr>
          <p:cNvPr id="44" name="TextBox 3"/>
          <p:cNvSpPr txBox="1">
            <a:spLocks noChangeArrowheads="1"/>
          </p:cNvSpPr>
          <p:nvPr/>
        </p:nvSpPr>
        <p:spPr bwMode="auto">
          <a:xfrm>
            <a:off x="5075136" y="5282560"/>
            <a:ext cx="1002697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Standard of Care </a:t>
            </a:r>
          </a:p>
        </p:txBody>
      </p:sp>
      <p:sp>
        <p:nvSpPr>
          <p:cNvPr id="45" name="Oval 44"/>
          <p:cNvSpPr/>
          <p:nvPr/>
        </p:nvSpPr>
        <p:spPr>
          <a:xfrm>
            <a:off x="4830666" y="5021263"/>
            <a:ext cx="261046" cy="196850"/>
          </a:xfrm>
          <a:prstGeom prst="ellipse">
            <a:avLst/>
          </a:prstGeom>
          <a:solidFill>
            <a:srgbClr val="6600FF"/>
          </a:solidFill>
          <a:ln w="25400" cap="flat" cmpd="sng" algn="ctr">
            <a:solidFill>
              <a:srgbClr val="66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2" charset="-128"/>
                <a:cs typeface="+mn-cs"/>
              </a:rPr>
              <a:t>R</a:t>
            </a:r>
          </a:p>
        </p:txBody>
      </p:sp>
      <p:sp>
        <p:nvSpPr>
          <p:cNvPr id="46" name="TextBox 3"/>
          <p:cNvSpPr txBox="1">
            <a:spLocks noChangeArrowheads="1"/>
          </p:cNvSpPr>
          <p:nvPr/>
        </p:nvSpPr>
        <p:spPr bwMode="auto">
          <a:xfrm>
            <a:off x="795933" y="5259393"/>
            <a:ext cx="1256830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Investigational  therapy 1</a:t>
            </a:r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2295890" y="5264304"/>
            <a:ext cx="1000968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Standard of Care </a:t>
            </a:r>
          </a:p>
        </p:txBody>
      </p:sp>
      <p:sp>
        <p:nvSpPr>
          <p:cNvPr id="48" name="Oval 47"/>
          <p:cNvSpPr/>
          <p:nvPr/>
        </p:nvSpPr>
        <p:spPr>
          <a:xfrm>
            <a:off x="2041919" y="5011738"/>
            <a:ext cx="261048" cy="196850"/>
          </a:xfrm>
          <a:prstGeom prst="ellipse">
            <a:avLst/>
          </a:prstGeom>
          <a:solidFill>
            <a:srgbClr val="6600FF"/>
          </a:solidFill>
          <a:ln w="25400" cap="flat" cmpd="sng" algn="ctr">
            <a:solidFill>
              <a:srgbClr val="66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2" charset="-128"/>
                <a:cs typeface="+mn-cs"/>
              </a:rPr>
              <a:t>R</a:t>
            </a:r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1533103" y="4294192"/>
            <a:ext cx="1255099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Investigational  therapy 1</a:t>
            </a:r>
          </a:p>
        </p:txBody>
      </p:sp>
      <p:sp>
        <p:nvSpPr>
          <p:cNvPr id="51" name="TextBox 3"/>
          <p:cNvSpPr txBox="1">
            <a:spLocks noChangeArrowheads="1"/>
          </p:cNvSpPr>
          <p:nvPr/>
        </p:nvSpPr>
        <p:spPr bwMode="auto">
          <a:xfrm>
            <a:off x="4318634" y="4283080"/>
            <a:ext cx="1256830" cy="461665"/>
          </a:xfrm>
          <a:prstGeom prst="rect">
            <a:avLst/>
          </a:prstGeom>
          <a:solidFill>
            <a:srgbClr val="FFFFFF">
              <a:lumMod val="85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Investigational  therapy n</a:t>
            </a:r>
          </a:p>
        </p:txBody>
      </p:sp>
      <p:cxnSp>
        <p:nvCxnSpPr>
          <p:cNvPr id="38939" name="Straight Arrow Connector 65"/>
          <p:cNvCxnSpPr>
            <a:cxnSpLocks noChangeShapeType="1"/>
          </p:cNvCxnSpPr>
          <p:nvPr/>
        </p:nvCxnSpPr>
        <p:spPr bwMode="auto">
          <a:xfrm flipH="1">
            <a:off x="9054460" y="3762299"/>
            <a:ext cx="449765" cy="410883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extBox 2"/>
          <p:cNvSpPr txBox="1">
            <a:spLocks noChangeArrowheads="1"/>
          </p:cNvSpPr>
          <p:nvPr/>
        </p:nvSpPr>
        <p:spPr bwMode="auto">
          <a:xfrm>
            <a:off x="8291552" y="3340102"/>
            <a:ext cx="3140131" cy="29359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Collect tissue for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Immuno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Biomarker Profiling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" name="Left Bracket 60"/>
          <p:cNvSpPr/>
          <p:nvPr/>
        </p:nvSpPr>
        <p:spPr>
          <a:xfrm rot="5400000">
            <a:off x="8232802" y="1423349"/>
            <a:ext cx="232252" cy="2701625"/>
          </a:xfrm>
          <a:prstGeom prst="leftBracket">
            <a:avLst/>
          </a:prstGeom>
          <a:noFill/>
          <a:ln w="38100" cap="flat" cmpd="sng" algn="ctr">
            <a:solidFill>
              <a:srgbClr val="728C8B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9192" y="2384425"/>
            <a:ext cx="4506950" cy="3139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2" charset="-128"/>
                <a:cs typeface="+mn-cs"/>
              </a:rPr>
              <a:t>Non-Matched Sub-studies </a:t>
            </a:r>
          </a:p>
        </p:txBody>
      </p:sp>
      <p:sp>
        <p:nvSpPr>
          <p:cNvPr id="63" name="TextBox 2"/>
          <p:cNvSpPr txBox="1">
            <a:spLocks noChangeArrowheads="1"/>
          </p:cNvSpPr>
          <p:nvPr/>
        </p:nvSpPr>
        <p:spPr bwMode="auto">
          <a:xfrm>
            <a:off x="8419898" y="4362446"/>
            <a:ext cx="1232558" cy="4782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IOC Sub-study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IO combo 1</a:t>
            </a:r>
          </a:p>
        </p:txBody>
      </p: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9771048" y="4359271"/>
            <a:ext cx="1388050" cy="4782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…IOC Sub-study 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IO combo m</a:t>
            </a:r>
          </a:p>
        </p:txBody>
      </p:sp>
      <p:cxnSp>
        <p:nvCxnSpPr>
          <p:cNvPr id="38946" name="Straight Arrow Connector 81"/>
          <p:cNvCxnSpPr>
            <a:cxnSpLocks noChangeShapeType="1"/>
          </p:cNvCxnSpPr>
          <p:nvPr/>
        </p:nvCxnSpPr>
        <p:spPr bwMode="auto">
          <a:xfrm>
            <a:off x="9980148" y="3748444"/>
            <a:ext cx="480040" cy="410883"/>
          </a:xfrm>
          <a:prstGeom prst="straightConnector1">
            <a:avLst/>
          </a:prstGeom>
          <a:noFill/>
          <a:ln w="19050" algn="ctr">
            <a:solidFill>
              <a:srgbClr val="4A7EB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2"/>
          <p:cNvSpPr txBox="1">
            <a:spLocks noChangeArrowheads="1"/>
          </p:cNvSpPr>
          <p:nvPr/>
        </p:nvSpPr>
        <p:spPr bwMode="auto">
          <a:xfrm>
            <a:off x="8851636" y="2917825"/>
            <a:ext cx="1715062" cy="2935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IO Relapsed/Refractory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1" name="TextBox 2"/>
          <p:cNvSpPr txBox="1">
            <a:spLocks noChangeArrowheads="1"/>
          </p:cNvSpPr>
          <p:nvPr/>
        </p:nvSpPr>
        <p:spPr bwMode="auto">
          <a:xfrm>
            <a:off x="6466257" y="2959581"/>
            <a:ext cx="1282251" cy="478261"/>
          </a:xfrm>
          <a:prstGeom prst="rect">
            <a:avLst/>
          </a:prstGeom>
          <a:solidFill>
            <a:schemeClr val="accent5"/>
          </a:solidFill>
          <a:ln w="3175"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7875" tIns="53938" rIns="107875" bIns="5393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IO Naïve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(squamous only)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" name="TextBox 3"/>
          <p:cNvSpPr txBox="1">
            <a:spLocks noChangeArrowheads="1"/>
          </p:cNvSpPr>
          <p:nvPr/>
        </p:nvSpPr>
        <p:spPr bwMode="auto">
          <a:xfrm>
            <a:off x="6461760" y="3859698"/>
            <a:ext cx="1255099" cy="830997"/>
          </a:xfrm>
          <a:prstGeom prst="rect">
            <a:avLst/>
          </a:prstGeom>
          <a:solidFill>
            <a:srgbClr val="FFFFFF">
              <a:lumMod val="85000"/>
            </a:srgbClr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Nivolumab + Ipilimumab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Nivolumab</a:t>
            </a:r>
          </a:p>
        </p:txBody>
      </p:sp>
      <p:sp>
        <p:nvSpPr>
          <p:cNvPr id="77" name="Oval 76"/>
          <p:cNvSpPr/>
          <p:nvPr/>
        </p:nvSpPr>
        <p:spPr>
          <a:xfrm>
            <a:off x="6942286" y="3534254"/>
            <a:ext cx="261048" cy="195262"/>
          </a:xfrm>
          <a:prstGeom prst="ellipse">
            <a:avLst/>
          </a:prstGeom>
          <a:solidFill>
            <a:srgbClr val="6600FF"/>
          </a:solidFill>
          <a:ln w="25400" cap="flat" cmpd="sng" algn="ctr">
            <a:solidFill>
              <a:srgbClr val="6600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pitchFamily="2" charset="-128"/>
                <a:cs typeface="+mn-cs"/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984" y="5785235"/>
            <a:ext cx="546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*Currently, biomarkers are defined by NGS. Though approaches such as c-MET IHC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 Immunotherapy biomarkers may be used</a:t>
            </a:r>
          </a:p>
        </p:txBody>
      </p:sp>
      <p:sp>
        <p:nvSpPr>
          <p:cNvPr id="42" name="TextBox 41"/>
          <p:cNvSpPr txBox="1"/>
          <p:nvPr/>
        </p:nvSpPr>
        <p:spPr>
          <a:xfrm flipH="1">
            <a:off x="308208" y="500831"/>
            <a:ext cx="3703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Expansion of </a:t>
            </a:r>
          </a:p>
          <a:p>
            <a:r>
              <a:rPr lang="en-US" sz="40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Lung-MAP</a:t>
            </a:r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59" y="6459785"/>
            <a:ext cx="945972" cy="365125"/>
          </a:xfrm>
        </p:spPr>
        <p:txBody>
          <a:bodyPr/>
          <a:lstStyle/>
          <a:p>
            <a:r>
              <a:rPr lang="en-US" sz="1050" dirty="0"/>
              <a:t>Slide </a:t>
            </a:r>
            <a:fld id="{4FAB73BC-B049-4115-A692-8D63A059BFB8}" type="slidenum">
              <a:rPr lang="en-US" sz="1050" smtClean="0"/>
              <a:pPr/>
              <a:t>38</a:t>
            </a:fld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9171634" y="5909930"/>
            <a:ext cx="24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IOC = Immunotherapy Combination </a:t>
            </a:r>
          </a:p>
        </p:txBody>
      </p:sp>
    </p:spTree>
    <p:extLst>
      <p:ext uri="{BB962C8B-B14F-4D97-AF65-F5344CB8AC3E}">
        <p14:creationId xmlns:p14="http://schemas.microsoft.com/office/powerpoint/2010/main" val="1855324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690E15-2AED-442F-8BA4-DE6D011D0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Screening Study</a:t>
            </a:r>
            <a:br>
              <a:rPr lang="en-US" sz="8000" dirty="0"/>
            </a:br>
            <a:r>
              <a:rPr lang="en-US" sz="8000" dirty="0" err="1"/>
              <a:t>ctDNA</a:t>
            </a:r>
            <a:r>
              <a:rPr lang="en-US" sz="8000" dirty="0"/>
              <a:t> TM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F70D00-1268-43E8-9F04-F99466084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Philip C. Mack, </a:t>
            </a:r>
            <a:r>
              <a:rPr lang="en-US" sz="2400" dirty="0" err="1"/>
              <a:t>phd</a:t>
            </a:r>
            <a:endParaRPr lang="en-US" sz="2400" dirty="0"/>
          </a:p>
          <a:p>
            <a:r>
              <a:rPr lang="en-US" sz="2400" dirty="0"/>
              <a:t>S1400 Translational Medicine co-Chair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F9F9E-E531-415A-96C5-BCCD0423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605" y="6430796"/>
            <a:ext cx="811139" cy="365125"/>
          </a:xfrm>
        </p:spPr>
        <p:txBody>
          <a:bodyPr/>
          <a:lstStyle/>
          <a:p>
            <a:r>
              <a:rPr lang="en-US" sz="1050" dirty="0"/>
              <a:t>Slide </a:t>
            </a:r>
            <a:fld id="{629637A9-119A-49DA-BD12-AAC58B377D80}" type="slidenum">
              <a:rPr lang="en-US" sz="1050" smtClean="0"/>
              <a:pPr/>
              <a:t>39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8732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80548" y="1636318"/>
            <a:ext cx="7109242" cy="3619127"/>
            <a:chOff x="0" y="1449610"/>
            <a:chExt cx="9018104" cy="378678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A3CCFF"/>
                </a:clrFrom>
                <a:clrTo>
                  <a:srgbClr val="A3CCFF">
                    <a:alpha val="0"/>
                  </a:srgbClr>
                </a:clrTo>
              </a:clrChange>
            </a:blip>
            <a:srcRect l="13387" t="22164" r="22641" b="8232"/>
            <a:stretch/>
          </p:blipFill>
          <p:spPr>
            <a:xfrm>
              <a:off x="2670771" y="1463173"/>
              <a:ext cx="6347333" cy="3773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A3CCFF"/>
                </a:clrFrom>
                <a:clrTo>
                  <a:srgbClr val="A3CCFF">
                    <a:alpha val="0"/>
                  </a:srgbClr>
                </a:clrTo>
              </a:clrChange>
            </a:blip>
            <a:srcRect l="18899" t="19144" r="64071" b="35714"/>
            <a:stretch/>
          </p:blipFill>
          <p:spPr>
            <a:xfrm>
              <a:off x="0" y="1449610"/>
              <a:ext cx="1524000" cy="220236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A3CCFF"/>
                </a:clrFrom>
                <a:clrTo>
                  <a:srgbClr val="A3CCFF">
                    <a:alpha val="0"/>
                  </a:srgbClr>
                </a:clrTo>
              </a:clrChange>
            </a:blip>
            <a:srcRect l="21146" t="61137" r="65000" b="21047"/>
            <a:stretch/>
          </p:blipFill>
          <p:spPr>
            <a:xfrm>
              <a:off x="1045455" y="3046873"/>
              <a:ext cx="1625316" cy="1143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4298392"/>
          </a:xfrm>
          <a:ln>
            <a:noFill/>
          </a:ln>
          <a:effectLst>
            <a:outerShdw dist="50800" sx="1000" sy="1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0066"/>
                </a:solidFill>
                <a:latin typeface="Calibri" panose="020F0502020204030204" pitchFamily="34" charset="0"/>
              </a:rPr>
              <a:t>IRB Approvals: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600 sites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" panose="020F0502020204030204" pitchFamily="34" charset="0"/>
              </a:rPr>
              <a:t>397 sites with at least 1 patient </a:t>
            </a:r>
          </a:p>
          <a:p>
            <a:pPr marL="3968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 panose="020F0502020204030204" pitchFamily="34" charset="0"/>
              </a:rPr>
              <a:t>accrued </a:t>
            </a:r>
          </a:p>
          <a:p>
            <a:r>
              <a:rPr lang="en-US" sz="2400" b="1" dirty="0">
                <a:solidFill>
                  <a:srgbClr val="000066"/>
                </a:solidFill>
                <a:latin typeface="Calibri" panose="020F0502020204030204" pitchFamily="34" charset="0"/>
              </a:rPr>
              <a:t>Accruals: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1584 patients registered to </a:t>
            </a:r>
            <a:r>
              <a:rPr lang="en-US" sz="2400" b="1" u="sng" dirty="0">
                <a:latin typeface="Calibri" panose="020F0502020204030204" pitchFamily="34" charset="0"/>
              </a:rPr>
              <a:t>S1400</a:t>
            </a:r>
          </a:p>
          <a:p>
            <a:pPr lvl="2"/>
            <a:r>
              <a:rPr lang="en-US" sz="2400" dirty="0">
                <a:latin typeface="Calibri" panose="020F0502020204030204" pitchFamily="34" charset="0"/>
              </a:rPr>
              <a:t>764 patients from SWOG sites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1248 patients notified of their sub-study assignment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</a:rPr>
              <a:t>598 patients registered to a sub-study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EEED51-7B3E-4159-917C-6F16CA04D872}"/>
              </a:ext>
            </a:extLst>
          </p:cNvPr>
          <p:cNvSpPr txBox="1"/>
          <p:nvPr/>
        </p:nvSpPr>
        <p:spPr>
          <a:xfrm>
            <a:off x="10066421" y="5685074"/>
            <a:ext cx="2438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of 4/918 </a:t>
            </a:r>
          </a:p>
        </p:txBody>
      </p:sp>
    </p:spTree>
    <p:extLst>
      <p:ext uri="{BB962C8B-B14F-4D97-AF65-F5344CB8AC3E}">
        <p14:creationId xmlns:p14="http://schemas.microsoft.com/office/powerpoint/2010/main" val="38686950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9237" y="965615"/>
            <a:ext cx="6779941" cy="521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189" indent="-457189" defTabSz="1219170">
              <a:buClr>
                <a:srgbClr val="B2B2B2"/>
              </a:buClr>
              <a:defRPr/>
            </a:pPr>
            <a:r>
              <a:rPr lang="en-US" sz="2667" kern="0" dirty="0">
                <a:solidFill>
                  <a:srgbClr val="000000"/>
                </a:solidFill>
                <a:latin typeface="Arial"/>
              </a:rPr>
              <a:t>Advanced malignancies shed DNA into circulation</a:t>
            </a:r>
          </a:p>
          <a:p>
            <a:pPr marL="990575" lvl="1" indent="-380990" defTabSz="1219170">
              <a:buClr>
                <a:srgbClr val="CCCC99"/>
              </a:buClr>
              <a:defRPr/>
            </a:pPr>
            <a:r>
              <a:rPr lang="en-US" sz="2400" b="1" kern="0" dirty="0">
                <a:solidFill>
                  <a:srgbClr val="002060"/>
                </a:solidFill>
                <a:latin typeface="Arial"/>
              </a:rPr>
              <a:t>DNA is highly fragmented</a:t>
            </a:r>
          </a:p>
          <a:p>
            <a:pPr marL="990575" lvl="1" indent="-380990" defTabSz="1219170">
              <a:buClr>
                <a:srgbClr val="CCCC99"/>
              </a:buClr>
              <a:defRPr/>
            </a:pPr>
            <a:r>
              <a:rPr lang="en-US" sz="2400" b="1" kern="0" dirty="0">
                <a:solidFill>
                  <a:srgbClr val="002060"/>
                </a:solidFill>
                <a:latin typeface="Arial"/>
              </a:rPr>
              <a:t>Stable for a few hours</a:t>
            </a:r>
          </a:p>
          <a:p>
            <a:pPr marL="457189" indent="-457189" defTabSz="1219170">
              <a:buClr>
                <a:srgbClr val="B2B2B2"/>
              </a:buClr>
              <a:defRPr/>
            </a:pPr>
            <a:endParaRPr lang="en-US" sz="1333" kern="0" dirty="0">
              <a:solidFill>
                <a:srgbClr val="000000"/>
              </a:solidFill>
              <a:latin typeface="Arial"/>
            </a:endParaRPr>
          </a:p>
          <a:p>
            <a:pPr indent="-380990">
              <a:buClr>
                <a:srgbClr val="CCCC99"/>
              </a:buClr>
              <a:buSzPct val="75000"/>
              <a:defRPr/>
            </a:pPr>
            <a:r>
              <a:rPr lang="en-US" sz="2667" b="1" kern="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Technology is already in routine clinical practice</a:t>
            </a:r>
          </a:p>
          <a:p>
            <a:pPr lvl="1">
              <a:spcBef>
                <a:spcPts val="800"/>
              </a:spcBef>
              <a:buClr>
                <a:srgbClr val="CCCC99"/>
              </a:buClr>
              <a:defRPr/>
            </a:pPr>
            <a:r>
              <a:rPr lang="en-US" sz="2133" b="1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Identify emergent resistance factors</a:t>
            </a:r>
          </a:p>
          <a:p>
            <a:pPr lvl="1">
              <a:spcBef>
                <a:spcPts val="800"/>
              </a:spcBef>
              <a:buClr>
                <a:srgbClr val="CCCC99"/>
              </a:buClr>
              <a:defRPr/>
            </a:pPr>
            <a:r>
              <a:rPr lang="en-US" sz="2133" b="1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Expand biomarker detection in patients with insufficient biopsies</a:t>
            </a:r>
          </a:p>
          <a:p>
            <a:pPr lvl="1">
              <a:spcBef>
                <a:spcPts val="800"/>
              </a:spcBef>
              <a:buClr>
                <a:srgbClr val="CCCC99"/>
              </a:buClr>
              <a:defRPr/>
            </a:pPr>
            <a:r>
              <a:rPr lang="en-US" sz="2133" b="1" kern="0" dirty="0">
                <a:solidFill>
                  <a:schemeClr val="accent5">
                    <a:lumMod val="50000"/>
                  </a:schemeClr>
                </a:solidFill>
                <a:latin typeface="Arial"/>
              </a:rPr>
              <a:t>Monitor disease progression &amp; evolution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237" y="24855"/>
            <a:ext cx="11511527" cy="944579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/>
              <a:t>Liquid biopsies: </a:t>
            </a:r>
            <a:r>
              <a:rPr lang="en-US" sz="4267" dirty="0"/>
              <a:t>cell-free circulating tumor DNA</a:t>
            </a:r>
          </a:p>
        </p:txBody>
      </p:sp>
      <p:pic>
        <p:nvPicPr>
          <p:cNvPr id="1026" name="Picture 2" descr="Cover image expa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293" y="969433"/>
            <a:ext cx="4147984" cy="52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0200" y="5722090"/>
            <a:ext cx="3467873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cs typeface="Arial" panose="020B0604020202020204" pitchFamily="34" charset="0"/>
              </a:rPr>
              <a:t>Integration into </a:t>
            </a:r>
            <a:r>
              <a:rPr lang="en-US" sz="2400" b="1" dirty="0" err="1">
                <a:cs typeface="Arial" panose="020B0604020202020204" pitchFamily="34" charset="0"/>
              </a:rPr>
              <a:t>LungMAP</a:t>
            </a:r>
            <a:endParaRPr 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9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7069" y="329605"/>
            <a:ext cx="10660912" cy="1188655"/>
          </a:xfrm>
        </p:spPr>
        <p:txBody>
          <a:bodyPr>
            <a:noAutofit/>
          </a:bodyPr>
          <a:lstStyle/>
          <a:p>
            <a:r>
              <a:rPr lang="en-US" sz="4267" dirty="0"/>
              <a:t>Results: GH360 ctDNA Genomic Landscape in Lung Adenocarcinoma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95483" y="1727120"/>
            <a:ext cx="4851303" cy="3549946"/>
            <a:chOff x="5718175" y="2234237"/>
            <a:chExt cx="3638477" cy="2662074"/>
          </a:xfrm>
        </p:grpSpPr>
        <p:sp>
          <p:nvSpPr>
            <p:cNvPr id="6" name="TextBox 17"/>
            <p:cNvSpPr txBox="1">
              <a:spLocks noChangeArrowheads="1"/>
            </p:cNvSpPr>
            <p:nvPr/>
          </p:nvSpPr>
          <p:spPr bwMode="auto">
            <a:xfrm>
              <a:off x="6261100" y="2234237"/>
              <a:ext cx="3095552" cy="266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1pPr>
              <a:lvl2pPr marL="574675" indent="-180975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charset="0"/>
                  <a:ea typeface="Heiti SC Light" charset="-122"/>
                  <a:sym typeface="Gill Sans" charset="0"/>
                </a:defRPr>
              </a:lvl9pPr>
            </a:lstStyle>
            <a:p>
              <a:r>
                <a:rPr lang="en-US" altLang="en-US" sz="2400" b="1" i="1" dirty="0">
                  <a:latin typeface="Helvetica Neue Light" charset="0"/>
                  <a:ea typeface="Helvetica Neue Light" charset="0"/>
                  <a:cs typeface="Helvetica Neue Light" charset="0"/>
                </a:rPr>
                <a:t>EGFR </a:t>
              </a:r>
              <a:r>
                <a:rPr lang="en-US" altLang="en-US" sz="2400" b="1" dirty="0">
                  <a:latin typeface="Helvetica Neue Light" charset="0"/>
                  <a:ea typeface="Helvetica Neue Light" charset="0"/>
                  <a:cs typeface="Helvetica Neue Light" charset="0"/>
                </a:rPr>
                <a:t>Driver Mutations</a:t>
              </a:r>
            </a:p>
            <a:p>
              <a:pPr>
                <a:spcBef>
                  <a:spcPts val="400"/>
                </a:spcBef>
                <a:buFont typeface="Arial" charset="0"/>
                <a:buChar char="•"/>
              </a:pPr>
              <a:r>
                <a:rPr lang="en-US" altLang="en-US" sz="1867" b="1" dirty="0">
                  <a:latin typeface="Helvetica Neue Light" charset="0"/>
                  <a:ea typeface="Helvetica Neue Light" charset="0"/>
                  <a:cs typeface="Helvetica Neue Light" charset="0"/>
                </a:rPr>
                <a:t>52% E19 del</a:t>
              </a:r>
            </a:p>
            <a:p>
              <a:pPr>
                <a:spcBef>
                  <a:spcPts val="400"/>
                </a:spcBef>
                <a:buFont typeface="Arial" charset="0"/>
                <a:buChar char="•"/>
              </a:pPr>
              <a:r>
                <a:rPr lang="en-US" altLang="en-US" sz="1867" b="1" dirty="0">
                  <a:latin typeface="Helvetica Neue Light" charset="0"/>
                  <a:ea typeface="Helvetica Neue Light" charset="0"/>
                  <a:cs typeface="Helvetica Neue Light" charset="0"/>
                </a:rPr>
                <a:t>34% L858R</a:t>
              </a:r>
            </a:p>
            <a:p>
              <a:pPr>
                <a:spcBef>
                  <a:spcPts val="400"/>
                </a:spcBef>
                <a:buFont typeface="Arial" charset="0"/>
                <a:buChar char="•"/>
              </a:pPr>
              <a:r>
                <a:rPr lang="en-US" altLang="en-US" sz="1867" b="1" dirty="0">
                  <a:latin typeface="Helvetica Neue Light" charset="0"/>
                  <a:ea typeface="Helvetica Neue Light" charset="0"/>
                  <a:cs typeface="Helvetica Neue Light" charset="0"/>
                </a:rPr>
                <a:t>4%   E20 ins</a:t>
              </a:r>
            </a:p>
            <a:p>
              <a:pPr>
                <a:spcBef>
                  <a:spcPts val="400"/>
                </a:spcBef>
                <a:buFont typeface="Arial" charset="0"/>
                <a:buChar char="•"/>
              </a:pPr>
              <a:r>
                <a:rPr lang="en-US" altLang="en-US" sz="1867" b="1" dirty="0">
                  <a:latin typeface="Helvetica Neue Light" charset="0"/>
                  <a:ea typeface="Helvetica Neue Light" charset="0"/>
                  <a:cs typeface="Helvetica Neue Light" charset="0"/>
                </a:rPr>
                <a:t>10% other</a:t>
              </a:r>
            </a:p>
            <a:p>
              <a:pPr lvl="1">
                <a:spcBef>
                  <a:spcPts val="400"/>
                </a:spcBef>
                <a:buFont typeface="Wingdings" charset="2"/>
                <a:buChar char="§"/>
              </a:pPr>
              <a:r>
                <a:rPr lang="en-US" altLang="en-US" sz="1600" b="1" dirty="0">
                  <a:latin typeface="Helvetica Neue Light" charset="0"/>
                  <a:ea typeface="Helvetica Neue Light" charset="0"/>
                  <a:cs typeface="Helvetica Neue Light" charset="0"/>
                </a:rPr>
                <a:t>G719 </a:t>
              </a:r>
            </a:p>
            <a:p>
              <a:pPr lvl="1">
                <a:spcBef>
                  <a:spcPts val="400"/>
                </a:spcBef>
                <a:buFont typeface="Wingdings" charset="2"/>
                <a:buChar char="§"/>
              </a:pPr>
              <a:r>
                <a:rPr lang="en-US" altLang="en-US" sz="1600" b="1" dirty="0">
                  <a:latin typeface="Helvetica Neue Light" charset="0"/>
                  <a:ea typeface="Helvetica Neue Light" charset="0"/>
                  <a:cs typeface="Helvetica Neue Light" charset="0"/>
                </a:rPr>
                <a:t>L861 </a:t>
              </a:r>
            </a:p>
            <a:p>
              <a:pPr lvl="1">
                <a:spcBef>
                  <a:spcPts val="400"/>
                </a:spcBef>
                <a:buFont typeface="Wingdings" charset="2"/>
                <a:buChar char="§"/>
              </a:pPr>
              <a:r>
                <a:rPr lang="en-US" altLang="en-US" sz="1600" b="1" dirty="0">
                  <a:latin typeface="Helvetica Neue Light" charset="0"/>
                  <a:ea typeface="Helvetica Neue Light" charset="0"/>
                  <a:cs typeface="Helvetica Neue Light" charset="0"/>
                </a:rPr>
                <a:t>S768 </a:t>
              </a:r>
            </a:p>
            <a:p>
              <a:pPr lvl="1">
                <a:spcBef>
                  <a:spcPts val="400"/>
                </a:spcBef>
                <a:buFont typeface="Wingdings" charset="2"/>
                <a:buChar char="§"/>
              </a:pPr>
              <a:r>
                <a:rPr lang="en-US" altLang="en-US" sz="1600" b="1" dirty="0">
                  <a:latin typeface="Helvetica Neue Light" charset="0"/>
                  <a:ea typeface="Helvetica Neue Light" charset="0"/>
                  <a:cs typeface="Helvetica Neue Light" charset="0"/>
                </a:rPr>
                <a:t>E709</a:t>
              </a:r>
            </a:p>
            <a:p>
              <a:pPr lvl="1">
                <a:spcBef>
                  <a:spcPts val="400"/>
                </a:spcBef>
                <a:buFont typeface="Wingdings" charset="2"/>
                <a:buChar char="§"/>
              </a:pPr>
              <a:r>
                <a:rPr lang="en-US" altLang="en-US" sz="1600" b="1" dirty="0">
                  <a:latin typeface="Helvetica Neue Light" charset="0"/>
                  <a:ea typeface="Helvetica Neue Light" charset="0"/>
                  <a:cs typeface="Helvetica Neue Light" charset="0"/>
                </a:rPr>
                <a:t>Other rare mutations</a:t>
              </a:r>
            </a:p>
            <a:p>
              <a:pPr>
                <a:buFont typeface="Arial" charset="0"/>
                <a:buChar char="•"/>
              </a:pPr>
              <a:endParaRPr lang="en-US" altLang="en-US" sz="1600" b="1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5718175" y="2293925"/>
              <a:ext cx="531813" cy="24444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1pPr>
              <a:lvl2pPr marL="742950" indent="-28575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2pPr>
              <a:lvl3pPr marL="1143000" indent="-22860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3pPr>
              <a:lvl4pPr marL="1600200" indent="-22860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4pPr>
              <a:lvl5pPr marL="2057400" indent="-228600"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Gill Sans" pitchFamily="2" charset="0"/>
                  <a:ea typeface="Heiti SC Light" pitchFamily="2" charset="-122"/>
                  <a:sym typeface="Gill Sans" pitchFamily="2" charset="0"/>
                </a:defRPr>
              </a:lvl9pPr>
            </a:lstStyle>
            <a:p>
              <a:pPr algn="ctr">
                <a:defRPr/>
              </a:pPr>
              <a:endParaRPr lang="en-US" altLang="en-US" sz="160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12" y="1549776"/>
            <a:ext cx="5605992" cy="4489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36610" y="5066545"/>
            <a:ext cx="465514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</a:rPr>
              <a:t>8,388 NSCLC cases reported at WCLC 2016 (Mack et al, OA06.01)</a:t>
            </a:r>
            <a:endParaRPr lang="en-US" sz="1200" b="1" kern="0" dirty="0">
              <a:solidFill>
                <a:schemeClr val="tx2">
                  <a:lumMod val="20000"/>
                  <a:lumOff val="8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42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FDCC-61C1-4942-9935-880529C8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Screening ctDNA Translational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60733-9DBD-4CD9-BB70-71919312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5734"/>
            <a:ext cx="10909300" cy="4023360"/>
          </a:xfrm>
        </p:spPr>
        <p:txBody>
          <a:bodyPr>
            <a:normAutofit/>
          </a:bodyPr>
          <a:lstStyle/>
          <a:p>
            <a:r>
              <a:rPr lang="x-none" sz="2400" dirty="0">
                <a:solidFill>
                  <a:srgbClr val="002060"/>
                </a:solidFill>
              </a:rPr>
              <a:t>Cell-free, circulating DNA will be isolated from </a:t>
            </a:r>
            <a:r>
              <a:rPr lang="en-US" sz="2400" dirty="0">
                <a:solidFill>
                  <a:srgbClr val="002060"/>
                </a:solidFill>
              </a:rPr>
              <a:t>patient</a:t>
            </a:r>
            <a:r>
              <a:rPr lang="x-none" sz="2400" dirty="0">
                <a:solidFill>
                  <a:srgbClr val="002060"/>
                </a:solidFill>
              </a:rPr>
              <a:t> plasma 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Utilize </a:t>
            </a:r>
            <a:r>
              <a:rPr lang="en-US" sz="2400" dirty="0" err="1">
                <a:solidFill>
                  <a:srgbClr val="002060"/>
                </a:solidFill>
              </a:rPr>
              <a:t>FoundationACT</a:t>
            </a:r>
            <a:r>
              <a:rPr lang="en-US" sz="2400" dirty="0">
                <a:solidFill>
                  <a:srgbClr val="002060"/>
                </a:solidFill>
              </a:rPr>
              <a:t> plus (Foundation Medicine)</a:t>
            </a:r>
          </a:p>
          <a:p>
            <a:pPr marL="457200" lvl="1" indent="-306388"/>
            <a:r>
              <a:rPr lang="en-US" sz="2250" dirty="0">
                <a:solidFill>
                  <a:srgbClr val="0070C0"/>
                </a:solidFill>
              </a:rPr>
              <a:t>H</a:t>
            </a:r>
            <a:r>
              <a:rPr lang="x-none" sz="2250" dirty="0">
                <a:solidFill>
                  <a:srgbClr val="0070C0"/>
                </a:solidFill>
              </a:rPr>
              <a:t>ybrid-capture, next-generation sequencing technology </a:t>
            </a:r>
            <a:endParaRPr lang="en-US" sz="2250" dirty="0">
              <a:solidFill>
                <a:srgbClr val="0070C0"/>
              </a:solidFill>
            </a:endParaRPr>
          </a:p>
          <a:p>
            <a:pPr marL="457200" lvl="1" indent="-306388"/>
            <a:r>
              <a:rPr lang="en-US" sz="2250" dirty="0">
                <a:solidFill>
                  <a:srgbClr val="0070C0"/>
                </a:solidFill>
              </a:rPr>
              <a:t>P</a:t>
            </a:r>
            <a:r>
              <a:rPr lang="x-none" sz="2250" dirty="0">
                <a:solidFill>
                  <a:srgbClr val="0070C0"/>
                </a:solidFill>
              </a:rPr>
              <a:t>oint mutations, small insertions and deletions, chromosomal rearrangements and copy number/amplification events in 62 genes </a:t>
            </a:r>
            <a:endParaRPr lang="en-US" sz="2250" dirty="0">
              <a:solidFill>
                <a:srgbClr val="0070C0"/>
              </a:solidFill>
            </a:endParaRPr>
          </a:p>
          <a:p>
            <a:pPr marL="457200" lvl="1" indent="-306388"/>
            <a:r>
              <a:rPr lang="en-US" sz="2250" dirty="0">
                <a:solidFill>
                  <a:srgbClr val="0070C0"/>
                </a:solidFill>
              </a:rPr>
              <a:t>A</a:t>
            </a:r>
            <a:r>
              <a:rPr lang="x-none" sz="2250" dirty="0">
                <a:solidFill>
                  <a:srgbClr val="0070C0"/>
                </a:solidFill>
              </a:rPr>
              <a:t>n assessment of tumor mutation burden (TMB) will be conducted using ctDNA.</a:t>
            </a:r>
            <a:endParaRPr lang="en-US" sz="2250" dirty="0">
              <a:solidFill>
                <a:srgbClr val="0070C0"/>
              </a:solidFill>
            </a:endParaRPr>
          </a:p>
          <a:p>
            <a:pPr lvl="1"/>
            <a:endParaRPr lang="en-US" sz="2250" dirty="0"/>
          </a:p>
          <a:p>
            <a:pPr lvl="1"/>
            <a:r>
              <a:rPr lang="en-US" sz="2250" b="1" dirty="0">
                <a:solidFill>
                  <a:srgbClr val="002060"/>
                </a:solidFill>
              </a:rPr>
              <a:t>Initial Goal: </a:t>
            </a:r>
            <a:r>
              <a:rPr lang="x-none" sz="2250" b="1" dirty="0">
                <a:solidFill>
                  <a:srgbClr val="002060"/>
                </a:solidFill>
              </a:rPr>
              <a:t> </a:t>
            </a:r>
            <a:r>
              <a:rPr lang="x-none" sz="2250" dirty="0"/>
              <a:t>The presence of tumor-specific mutations in baseline plasma specimens will be correlated with results obtained from tumor tissue. The clinical utility of plasma-based mutation testing will be rigorously assessed prior to utilization for subArm assignment.</a:t>
            </a:r>
            <a:endParaRPr lang="en-US" sz="22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2A6F-E53A-439D-ABC0-3D1C6A87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" y="6459785"/>
            <a:ext cx="945972" cy="365125"/>
          </a:xfrm>
        </p:spPr>
        <p:txBody>
          <a:bodyPr/>
          <a:lstStyle/>
          <a:p>
            <a:r>
              <a:rPr lang="en-US" sz="1050" dirty="0"/>
              <a:t>Slide </a:t>
            </a:r>
            <a:fld id="{4FAB73BC-B049-4115-A692-8D63A059BFB8}" type="slidenum">
              <a:rPr lang="en-US" sz="1050" smtClean="0"/>
              <a:pPr/>
              <a:t>42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892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AFDCC-61C1-4942-9935-880529C8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Screening ctDNA </a:t>
            </a:r>
            <a:r>
              <a:rPr lang="en-US" sz="4800" dirty="0">
                <a:solidFill>
                  <a:srgbClr val="C00000"/>
                </a:solidFill>
              </a:rPr>
              <a:t>Collection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60733-9DBD-4CD9-BB70-71919312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564"/>
            <a:ext cx="10546080" cy="402336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Special tubes will be provided in kits</a:t>
            </a:r>
          </a:p>
          <a:p>
            <a:pPr lvl="1"/>
            <a:r>
              <a:rPr lang="en-US" sz="2400" dirty="0"/>
              <a:t> Roche Cell-Free DNA blood collection tubes (8.5ml) x2</a:t>
            </a:r>
          </a:p>
          <a:p>
            <a:pPr lvl="1"/>
            <a:r>
              <a:rPr lang="en-US" sz="2400" dirty="0"/>
              <a:t> Minimal in-lab processing required</a:t>
            </a:r>
          </a:p>
          <a:p>
            <a:pPr lvl="2"/>
            <a:r>
              <a:rPr lang="en-US" sz="2000" dirty="0"/>
              <a:t>Label tubes</a:t>
            </a:r>
          </a:p>
          <a:p>
            <a:pPr lvl="2"/>
            <a:r>
              <a:rPr lang="en-US" sz="2000" dirty="0"/>
              <a:t>Collect whole blood</a:t>
            </a:r>
          </a:p>
          <a:p>
            <a:pPr lvl="2"/>
            <a:r>
              <a:rPr lang="en-US" sz="2000" dirty="0"/>
              <a:t>Gently invert 10 times</a:t>
            </a:r>
          </a:p>
          <a:p>
            <a:pPr lvl="2"/>
            <a:r>
              <a:rPr lang="en-US" sz="2000" dirty="0"/>
              <a:t>Place in specimen shipping kits (provided) </a:t>
            </a:r>
          </a:p>
          <a:p>
            <a:pPr lvl="2"/>
            <a:r>
              <a:rPr lang="en-US" sz="2000" dirty="0" err="1"/>
              <a:t>FedEX</a:t>
            </a:r>
            <a:r>
              <a:rPr lang="en-US" sz="2000" dirty="0"/>
              <a:t> overnight (Fridays okay) </a:t>
            </a:r>
            <a:r>
              <a:rPr lang="en-US" sz="2000" dirty="0">
                <a:solidFill>
                  <a:srgbClr val="C00000"/>
                </a:solidFill>
              </a:rPr>
              <a:t>at room temperature </a:t>
            </a:r>
            <a:r>
              <a:rPr lang="en-US" sz="2000" dirty="0"/>
              <a:t>(DO NOT FREEZE)</a:t>
            </a:r>
          </a:p>
          <a:p>
            <a:pPr lvl="3"/>
            <a:r>
              <a:rPr lang="en-US" sz="2000" dirty="0"/>
              <a:t> Send same day or next day</a:t>
            </a:r>
          </a:p>
          <a:p>
            <a:pPr lvl="1"/>
            <a:endParaRPr lang="en-US" sz="1000" dirty="0"/>
          </a:p>
          <a:p>
            <a:r>
              <a:rPr lang="en-US" sz="2400" dirty="0">
                <a:solidFill>
                  <a:srgbClr val="003300"/>
                </a:solidFill>
              </a:rPr>
              <a:t>Standard collection time point: Baseline</a:t>
            </a:r>
          </a:p>
          <a:p>
            <a:pPr lvl="1"/>
            <a:r>
              <a:rPr lang="en-US" sz="2400" dirty="0">
                <a:solidFill>
                  <a:srgbClr val="003300"/>
                </a:solidFill>
              </a:rPr>
              <a:t>Within one week of tissue biopsy (+/- 7 Days) – Prior to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C2A6F-E53A-439D-ABC0-3D1C6A87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" y="6459785"/>
            <a:ext cx="945972" cy="365125"/>
          </a:xfrm>
        </p:spPr>
        <p:txBody>
          <a:bodyPr/>
          <a:lstStyle/>
          <a:p>
            <a:r>
              <a:rPr lang="en-US" sz="1050" dirty="0"/>
              <a:t>Slide </a:t>
            </a:r>
            <a:fld id="{4FAB73BC-B049-4115-A692-8D63A059BFB8}" type="slidenum">
              <a:rPr lang="en-US" sz="1050" smtClean="0"/>
              <a:pPr/>
              <a:t>43</a:t>
            </a:fld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376" r="41481"/>
          <a:stretch/>
        </p:blipFill>
        <p:spPr>
          <a:xfrm rot="19108344">
            <a:off x="10087832" y="326529"/>
            <a:ext cx="753906" cy="3027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194" y="3343473"/>
            <a:ext cx="2965227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S1400 sub-studies will incorporate more advanced liquid biopsy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000" dirty="0">
                <a:solidFill>
                  <a:schemeClr val="tx1"/>
                </a:solidFill>
              </a:rPr>
              <a:t>Tumor evolution and drug target identification </a:t>
            </a:r>
          </a:p>
          <a:p>
            <a:pPr lvl="2"/>
            <a:r>
              <a:rPr lang="en-US" sz="3150" dirty="0"/>
              <a:t> Longitudinal analysis from serial blood draws</a:t>
            </a:r>
          </a:p>
          <a:p>
            <a:pPr lvl="2"/>
            <a:r>
              <a:rPr lang="en-US" sz="3150" dirty="0"/>
              <a:t> Global tumor heterogeneity</a:t>
            </a:r>
          </a:p>
          <a:p>
            <a:r>
              <a:rPr lang="en-US" sz="3600" dirty="0"/>
              <a:t> </a:t>
            </a:r>
            <a:r>
              <a:rPr lang="en-US" sz="3600" dirty="0">
                <a:solidFill>
                  <a:srgbClr val="002060"/>
                </a:solidFill>
              </a:rPr>
              <a:t>Molecular response to therapy</a:t>
            </a:r>
          </a:p>
          <a:p>
            <a:pPr lvl="2"/>
            <a:r>
              <a:rPr lang="en-US" sz="2900" dirty="0">
                <a:solidFill>
                  <a:srgbClr val="0070C0"/>
                </a:solidFill>
              </a:rPr>
              <a:t> Changes in total ctDNA amounts</a:t>
            </a:r>
          </a:p>
          <a:p>
            <a:pPr lvl="2"/>
            <a:r>
              <a:rPr lang="en-US" sz="2900" dirty="0">
                <a:solidFill>
                  <a:srgbClr val="0070C0"/>
                </a:solidFill>
              </a:rPr>
              <a:t> Changes in relative allele frequency</a:t>
            </a:r>
          </a:p>
          <a:p>
            <a:r>
              <a:rPr lang="en-US" sz="3600" dirty="0">
                <a:solidFill>
                  <a:srgbClr val="002060"/>
                </a:solidFill>
              </a:rPr>
              <a:t> Emergence of resistance mechanisms</a:t>
            </a:r>
          </a:p>
          <a:p>
            <a:pPr marL="150876" lvl="1" indent="0">
              <a:buNone/>
            </a:pPr>
            <a:endParaRPr lang="en-US" sz="3450" dirty="0"/>
          </a:p>
        </p:txBody>
      </p:sp>
    </p:spTree>
    <p:extLst>
      <p:ext uri="{BB962C8B-B14F-4D97-AF65-F5344CB8AC3E}">
        <p14:creationId xmlns:p14="http://schemas.microsoft.com/office/powerpoint/2010/main" val="214252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067" y="224367"/>
            <a:ext cx="10660912" cy="1189399"/>
          </a:xfrm>
        </p:spPr>
        <p:txBody>
          <a:bodyPr>
            <a:noAutofit/>
          </a:bodyPr>
          <a:lstStyle/>
          <a:p>
            <a:r>
              <a:rPr lang="en-US" sz="4267" dirty="0"/>
              <a:t>Treatment-induced changes in plasma mutant allele frequencies </a:t>
            </a:r>
          </a:p>
        </p:txBody>
      </p:sp>
      <p:sp>
        <p:nvSpPr>
          <p:cNvPr id="4" name="AutoShape 2" descr="https://outlook.office.com/owa/service.svc/s/GetFileAttachment?id=AQMkADA4NjhkYjk3LTBmY2UtNGQxZC04MDY5LTE3MzA1NjNiYTY4YQBGAAADVXB5dHy5BUSnMof5Mp9hoQcAt7s98AP%2BNEiZFuN7fgbH%2BAAAAgEMAAAAt7s98AP%2BNEiZFuN7fgbH%2BAABTB96zwAAAAESABAAMk3NLzZgAEKlSJxSyGwhVw%3D%3D&amp;X-OWA-CANARY=k_eE1cmS7USpR6d-Ox6jZFApaikYvtMYkk9ZUSl11anVOxZwFQbAO8y9dAe6u6CEB3R44qK6E5A."/>
          <p:cNvSpPr>
            <a:spLocks noChangeAspect="1" noChangeArrowheads="1"/>
          </p:cNvSpPr>
          <p:nvPr/>
        </p:nvSpPr>
        <p:spPr bwMode="auto">
          <a:xfrm>
            <a:off x="84667" y="-18203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Gill Sans" charset="0"/>
              <a:ea typeface="Heiti SC Light" charset="-122"/>
              <a:sym typeface="Gill Sans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31" r="10673" b="57461"/>
          <a:stretch/>
        </p:blipFill>
        <p:spPr bwMode="auto">
          <a:xfrm>
            <a:off x="442461" y="3121567"/>
            <a:ext cx="11191633" cy="312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72819" y="4869337"/>
            <a:ext cx="3070071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0099FF"/>
                </a:solidFill>
                <a:latin typeface="Gill Sans" charset="0"/>
                <a:ea typeface="Heiti SC Light" charset="-122"/>
                <a:sym typeface="Gill Sans" charset="0"/>
              </a:rPr>
              <a:t>     Blue: </a:t>
            </a:r>
            <a:r>
              <a:rPr lang="en-US" sz="2133" b="1" dirty="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rPr>
              <a:t>EGFR L858R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33" b="1" dirty="0">
                <a:solidFill>
                  <a:srgbClr val="FF0000"/>
                </a:solidFill>
                <a:latin typeface="Gill Sans" charset="0"/>
                <a:ea typeface="Heiti SC Light" charset="-122"/>
                <a:sym typeface="Gill Sans" charset="0"/>
              </a:rPr>
              <a:t>Orange: </a:t>
            </a:r>
            <a:r>
              <a:rPr lang="en-US" sz="2133" b="1" dirty="0">
                <a:solidFill>
                  <a:srgbClr val="000000"/>
                </a:solidFill>
                <a:latin typeface="Gill Sans" charset="0"/>
                <a:ea typeface="Heiti SC Light" charset="-122"/>
                <a:sym typeface="Gill Sans" charset="0"/>
              </a:rPr>
              <a:t>EGFR T790M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13181" y="1981306"/>
            <a:ext cx="1750543" cy="1096650"/>
            <a:chOff x="1209886" y="1380788"/>
            <a:chExt cx="1312907" cy="822488"/>
          </a:xfrm>
        </p:grpSpPr>
        <p:sp>
          <p:nvSpPr>
            <p:cNvPr id="5" name="TextBox 4"/>
            <p:cNvSpPr txBox="1"/>
            <p:nvPr/>
          </p:nvSpPr>
          <p:spPr>
            <a:xfrm>
              <a:off x="1209886" y="1380788"/>
              <a:ext cx="1312907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b="1" dirty="0">
                  <a:solidFill>
                    <a:prstClr val="black"/>
                  </a:solidFill>
                  <a:cs typeface="Arial" panose="020B0604020202020204" pitchFamily="34" charset="0"/>
                </a:rPr>
                <a:t>Baseline</a:t>
              </a:r>
            </a:p>
            <a:p>
              <a:pPr algn="ctr"/>
              <a:r>
                <a:rPr lang="en-US" sz="1867" b="1" dirty="0">
                  <a:solidFill>
                    <a:prstClr val="black"/>
                  </a:solidFill>
                  <a:cs typeface="Arial" panose="020B0604020202020204" pitchFamily="34" charset="0"/>
                </a:rPr>
                <a:t>(pre-treatment)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123516" y="1886609"/>
              <a:ext cx="0" cy="31666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348201" y="1981306"/>
            <a:ext cx="1347612" cy="1114116"/>
            <a:chOff x="5511149" y="1377213"/>
            <a:chExt cx="1010709" cy="835587"/>
          </a:xfrm>
        </p:grpSpPr>
        <p:sp>
          <p:nvSpPr>
            <p:cNvPr id="8" name="TextBox 7"/>
            <p:cNvSpPr txBox="1"/>
            <p:nvPr/>
          </p:nvSpPr>
          <p:spPr>
            <a:xfrm>
              <a:off x="5511149" y="1377213"/>
              <a:ext cx="1010709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b="1" dirty="0">
                  <a:solidFill>
                    <a:prstClr val="black"/>
                  </a:solidFill>
                  <a:cs typeface="Arial" panose="020B0604020202020204" pitchFamily="34" charset="0"/>
                </a:rPr>
                <a:t>Clinical </a:t>
              </a:r>
            </a:p>
            <a:p>
              <a:pPr algn="ctr"/>
              <a:r>
                <a:rPr lang="en-US" sz="1867" b="1" dirty="0">
                  <a:solidFill>
                    <a:prstClr val="black"/>
                  </a:solidFill>
                  <a:cs typeface="Arial" panose="020B0604020202020204" pitchFamily="34" charset="0"/>
                </a:rPr>
                <a:t>progression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825465" y="1919120"/>
              <a:ext cx="1" cy="2936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491744" y="1981306"/>
            <a:ext cx="1194558" cy="1089200"/>
            <a:chOff x="1713058" y="1386654"/>
            <a:chExt cx="895918" cy="816900"/>
          </a:xfrm>
        </p:grpSpPr>
        <p:sp>
          <p:nvSpPr>
            <p:cNvPr id="21" name="TextBox 20"/>
            <p:cNvSpPr txBox="1"/>
            <p:nvPr/>
          </p:nvSpPr>
          <p:spPr>
            <a:xfrm>
              <a:off x="1713058" y="1386654"/>
              <a:ext cx="895918" cy="500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67" b="1" dirty="0">
                  <a:solidFill>
                    <a:prstClr val="black"/>
                  </a:solidFill>
                  <a:cs typeface="Arial" panose="020B0604020202020204" pitchFamily="34" charset="0"/>
                </a:rPr>
                <a:t>Molecular</a:t>
              </a:r>
            </a:p>
            <a:p>
              <a:pPr algn="ctr"/>
              <a:r>
                <a:rPr lang="en-US" sz="1867" b="1" dirty="0">
                  <a:solidFill>
                    <a:prstClr val="black"/>
                  </a:solidFill>
                  <a:cs typeface="Arial" panose="020B0604020202020204" pitchFamily="34" charset="0"/>
                </a:rPr>
                <a:t>Response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2161017" y="1886887"/>
              <a:ext cx="0" cy="31666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24336" y="1981306"/>
            <a:ext cx="3027881" cy="1114731"/>
            <a:chOff x="627002" y="1367506"/>
            <a:chExt cx="2270911" cy="836048"/>
          </a:xfrm>
        </p:grpSpPr>
        <p:sp>
          <p:nvSpPr>
            <p:cNvPr id="24" name="TextBox 23"/>
            <p:cNvSpPr txBox="1"/>
            <p:nvPr/>
          </p:nvSpPr>
          <p:spPr>
            <a:xfrm>
              <a:off x="627002" y="1367506"/>
              <a:ext cx="2270911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b="1" dirty="0">
                  <a:solidFill>
                    <a:prstClr val="black"/>
                  </a:solidFill>
                  <a:cs typeface="Arial" panose="020B0604020202020204" pitchFamily="34" charset="0"/>
                </a:rPr>
                <a:t>First observation of emergent resistance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2161017" y="1886887"/>
              <a:ext cx="0" cy="31666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8372819" y="5243734"/>
            <a:ext cx="2980981" cy="374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9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Coordinators Committee (SCC)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Lavinia Dobrea RN, MS, OCN </a:t>
            </a:r>
          </a:p>
          <a:p>
            <a:r>
              <a:rPr lang="en-US" dirty="0"/>
              <a:t>Site Coordinator Committee co-Chair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600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SCC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3"/>
            <a:ext cx="4528457" cy="4376625"/>
          </a:xfrm>
        </p:spPr>
        <p:txBody>
          <a:bodyPr/>
          <a:lstStyle/>
          <a:p>
            <a:pPr marL="82550" indent="0">
              <a:lnSpc>
                <a:spcPct val="100000"/>
              </a:lnSpc>
              <a:buNone/>
            </a:pPr>
            <a:r>
              <a:rPr lang="en-US" sz="2800" dirty="0"/>
              <a:t>To represent study site staff at the nursing, CRA, data management, and regulatory levels by providing feedback to and from the study leadership to enhance accrual and improve study management. </a:t>
            </a:r>
          </a:p>
          <a:p>
            <a:pPr marL="8255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44" r="9564"/>
          <a:stretch/>
        </p:blipFill>
        <p:spPr>
          <a:xfrm>
            <a:off x="5715000" y="1935236"/>
            <a:ext cx="6260275" cy="4197617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A9A4AB3-B192-44A0-B24D-D2F2A587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" y="6459785"/>
            <a:ext cx="945972" cy="365125"/>
          </a:xfrm>
        </p:spPr>
        <p:txBody>
          <a:bodyPr/>
          <a:lstStyle/>
          <a:p>
            <a:r>
              <a:rPr lang="en-US" sz="1050" dirty="0"/>
              <a:t>Slide </a:t>
            </a:r>
            <a:fld id="{4FAB73BC-B049-4115-A692-8D63A059BFB8}" type="slidenum">
              <a:rPr lang="en-US" sz="1050" smtClean="0"/>
              <a:pPr/>
              <a:t>47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87808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SCC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Review and recommend accrual materials and strategies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Review changes to study procedures and updates to data collection forms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Provide content for the Lung-MAP newsletter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Participate in Update meetings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Present at Oishi Symposium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Assist in promoting the study and encouraging accrual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1320A3-8C95-445E-94D6-5732EBDF4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" y="6459785"/>
            <a:ext cx="945972" cy="365125"/>
          </a:xfrm>
        </p:spPr>
        <p:txBody>
          <a:bodyPr/>
          <a:lstStyle/>
          <a:p>
            <a:r>
              <a:rPr lang="en-US" sz="1050" dirty="0"/>
              <a:t>Slide </a:t>
            </a:r>
            <a:fld id="{4FAB73BC-B049-4115-A692-8D63A059BFB8}" type="slidenum">
              <a:rPr lang="en-US" sz="1050" smtClean="0"/>
              <a:pPr/>
              <a:t>48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184512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SCC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0978"/>
            <a:ext cx="9906000" cy="93069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600" dirty="0"/>
              <a:t>Assist with planning, development, and implementation of </a:t>
            </a:r>
            <a:r>
              <a:rPr lang="en-US" sz="2600" dirty="0">
                <a:solidFill>
                  <a:schemeClr val="accent2"/>
                </a:solidFill>
              </a:rPr>
              <a:t>staff training tools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1696" y="2434856"/>
            <a:ext cx="9265920" cy="2708779"/>
          </a:xfrm>
          <a:prstGeom prst="rect">
            <a:avLst/>
          </a:prstGeom>
        </p:spPr>
        <p:txBody>
          <a:bodyPr vert="horz" lIns="0" tIns="45720" rIns="0" bIns="45720" numCol="2" rtlCol="0">
            <a:no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048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DB86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DBFB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 AE Log</a:t>
            </a:r>
          </a:p>
          <a:p>
            <a:pPr marL="384048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DB86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DBFB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RECIST Tracker</a:t>
            </a:r>
          </a:p>
          <a:p>
            <a:pPr marL="384048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DB86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DBFB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 Reminder</a:t>
            </a:r>
          </a:p>
          <a:p>
            <a:pPr marL="384048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DB86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DBFB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Entry guidelines</a:t>
            </a:r>
          </a:p>
          <a:p>
            <a:pPr marL="384048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DB86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DBFB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Progress Notes for Pre-Screening, Screening, Progression, Sub-studies</a:t>
            </a:r>
          </a:p>
          <a:p>
            <a:pPr marL="384048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DB86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DBFBE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Examples of drug order templates</a:t>
            </a:r>
          </a:p>
          <a:p>
            <a:pPr marL="384048" marR="0" lvl="1" indent="-182880" algn="l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DB8631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DBFBE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840" y="5164901"/>
            <a:ext cx="11353800" cy="16018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marR="0" lvl="1" indent="0" algn="ctr" defTabSz="914400" rtl="0" eaLnBrk="1" fontAlgn="auto" latinLnBrk="0" hangingPunct="1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rgbClr val="DB8631">
                  <a:lumMod val="50000"/>
                </a:srgbClr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available on the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S1400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Abstract Page under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S1400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Resources on the SWOG website (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https://www.swog.org/lung-map-s1400-resources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489752-E950-4C4A-B512-3605950A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" y="6459785"/>
            <a:ext cx="945972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</a:t>
            </a: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1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of Sub-Studies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5312"/>
            <a:ext cx="5486400" cy="3118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66"/>
                </a:solidFill>
              </a:rPr>
              <a:t>Biomarker-Driven</a:t>
            </a:r>
          </a:p>
          <a:p>
            <a:r>
              <a:rPr lang="en-US" sz="2400" b="1" dirty="0"/>
              <a:t>S1400G [</a:t>
            </a:r>
            <a:r>
              <a:rPr lang="en-US" sz="2400" b="1" dirty="0" err="1"/>
              <a:t>Talazoparib</a:t>
            </a:r>
            <a:r>
              <a:rPr lang="en-US" sz="2400" b="1" dirty="0"/>
              <a:t>]</a:t>
            </a:r>
          </a:p>
          <a:p>
            <a:pPr lvl="1"/>
            <a:r>
              <a:rPr lang="en-US" sz="2400" dirty="0"/>
              <a:t>Opened 2/7/17</a:t>
            </a:r>
          </a:p>
          <a:p>
            <a:pPr lvl="1"/>
            <a:r>
              <a:rPr lang="en-US" sz="2400" dirty="0"/>
              <a:t>43 pts enrolled</a:t>
            </a:r>
          </a:p>
          <a:p>
            <a:r>
              <a:rPr lang="en-US" sz="2400" b="1" dirty="0"/>
              <a:t>S1400K [ABBV-399]</a:t>
            </a:r>
          </a:p>
          <a:p>
            <a:pPr lvl="1"/>
            <a:r>
              <a:rPr lang="en-US" sz="2400" dirty="0"/>
              <a:t>Opened 2/5/18</a:t>
            </a:r>
          </a:p>
          <a:p>
            <a:pPr lvl="1"/>
            <a:r>
              <a:rPr lang="en-US" sz="2400" dirty="0"/>
              <a:t>6 pts enrolled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845734"/>
            <a:ext cx="5486400" cy="29576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2D8B3A-C4E7-41E0-A3B2-EE3B091E2739}"/>
              </a:ext>
            </a:extLst>
          </p:cNvPr>
          <p:cNvSpPr txBox="1">
            <a:spLocks/>
          </p:cNvSpPr>
          <p:nvPr/>
        </p:nvSpPr>
        <p:spPr>
          <a:xfrm>
            <a:off x="6096000" y="1685312"/>
            <a:ext cx="5486400" cy="46031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anose="020F0502020204030204" pitchFamily="34" charset="0"/>
              <a:buChar char="−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0066"/>
                </a:solidFill>
              </a:rPr>
              <a:t>Non-Match</a:t>
            </a:r>
          </a:p>
          <a:p>
            <a:r>
              <a:rPr lang="en-US" sz="2400" b="1" dirty="0"/>
              <a:t>S1400I [Nivolumab/Ipilimumab]</a:t>
            </a:r>
          </a:p>
          <a:p>
            <a:pPr lvl="1"/>
            <a:r>
              <a:rPr lang="en-US" sz="2400" dirty="0"/>
              <a:t>Opened 12/18/15 </a:t>
            </a:r>
          </a:p>
          <a:p>
            <a:pPr lvl="1"/>
            <a:r>
              <a:rPr lang="en-US" sz="2400" dirty="0"/>
              <a:t>272 pts enrolled</a:t>
            </a:r>
          </a:p>
          <a:p>
            <a:r>
              <a:rPr lang="en-US" sz="2400" b="1" dirty="0"/>
              <a:t>S1400F [MEDI4736 + </a:t>
            </a:r>
            <a:r>
              <a:rPr lang="en-US" sz="2400" b="1" dirty="0" err="1"/>
              <a:t>Tremelimumab</a:t>
            </a:r>
            <a:r>
              <a:rPr lang="en-US" sz="2400" b="1" dirty="0"/>
              <a:t>]</a:t>
            </a:r>
          </a:p>
          <a:p>
            <a:pPr lvl="1"/>
            <a:r>
              <a:rPr lang="en-US" sz="2400" dirty="0"/>
              <a:t>Opened 10/2/17</a:t>
            </a:r>
          </a:p>
          <a:p>
            <a:pPr lvl="1"/>
            <a:r>
              <a:rPr lang="en-US" sz="2400" dirty="0"/>
              <a:t>14 pts enrolled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6F26B6-0F6F-474F-A538-62D890D12211}"/>
              </a:ext>
            </a:extLst>
          </p:cNvPr>
          <p:cNvSpPr txBox="1"/>
          <p:nvPr/>
        </p:nvSpPr>
        <p:spPr>
          <a:xfrm>
            <a:off x="2582780" y="4775088"/>
            <a:ext cx="5325087" cy="150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B8631">
                  <a:lumMod val="50000"/>
                </a:srgbClr>
              </a:buClr>
              <a:buSzPct val="100000"/>
            </a:pPr>
            <a:r>
              <a:rPr lang="en-US" sz="2800" b="1" dirty="0">
                <a:solidFill>
                  <a:srgbClr val="000066"/>
                </a:solidFill>
              </a:rPr>
              <a:t>Ancillary Studies</a:t>
            </a:r>
          </a:p>
          <a:p>
            <a:pPr marL="225425" lvl="0" indent="-225425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B8631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S1400I PRO – 166 pts enrolled</a:t>
            </a:r>
          </a:p>
          <a:p>
            <a:pPr marL="225425" lvl="0" indent="-225425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DB8631">
                  <a:lumMod val="5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S1400GEN – 14 pts &amp; 5 PIs enrolled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A7522-5FAB-4F98-BB33-5563C1E065D4}"/>
              </a:ext>
            </a:extLst>
          </p:cNvPr>
          <p:cNvSpPr txBox="1"/>
          <p:nvPr/>
        </p:nvSpPr>
        <p:spPr>
          <a:xfrm>
            <a:off x="10125777" y="5971312"/>
            <a:ext cx="2059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 of 4/9/18</a:t>
            </a:r>
          </a:p>
        </p:txBody>
      </p:sp>
    </p:spTree>
    <p:extLst>
      <p:ext uri="{BB962C8B-B14F-4D97-AF65-F5344CB8AC3E}">
        <p14:creationId xmlns:p14="http://schemas.microsoft.com/office/powerpoint/2010/main" val="3490874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lang="en-US" sz="2400" dirty="0"/>
          </a:p>
          <a:p>
            <a:r>
              <a:rPr lang="en-US" sz="2600" dirty="0"/>
              <a:t>Review &amp; provide insight from a </a:t>
            </a:r>
            <a:r>
              <a:rPr lang="en-US" sz="2600" dirty="0">
                <a:solidFill>
                  <a:schemeClr val="accent2"/>
                </a:solidFill>
              </a:rPr>
              <a:t>site perspective </a:t>
            </a:r>
            <a:r>
              <a:rPr lang="en-US" sz="2600" dirty="0"/>
              <a:t>on the Future Re-Design of </a:t>
            </a:r>
            <a:r>
              <a:rPr lang="en-US" sz="2600" u="sng" dirty="0"/>
              <a:t>S1400</a:t>
            </a:r>
            <a:r>
              <a:rPr lang="en-US" sz="2600" dirty="0"/>
              <a:t> and </a:t>
            </a:r>
            <a:r>
              <a:rPr lang="en-US" sz="2600" u="sng" dirty="0"/>
              <a:t>S1800</a:t>
            </a:r>
          </a:p>
          <a:p>
            <a:r>
              <a:rPr lang="en-US" sz="2600" dirty="0"/>
              <a:t>Assist in the creation of patient materials</a:t>
            </a:r>
          </a:p>
          <a:p>
            <a:r>
              <a:rPr lang="en-US" sz="2600" dirty="0"/>
              <a:t>Providing relevant site information via webinars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</a:t>
            </a:r>
            <a:fld id="{629637A9-119A-49DA-BD12-AAC58B377D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624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3"/>
            <a:ext cx="10546080" cy="427929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/>
              <a:t>Have a concern or question?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/>
              <a:t>Want an opportunity to work with the Site Coordinator Committee members?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/>
              <a:t>Do you have an accrual strategy or materials you would like to share?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b="1" dirty="0"/>
              <a:t>Do you have tracking forms or procedures to help you manage Lung-MAP at your site?</a:t>
            </a:r>
          </a:p>
          <a:p>
            <a:pPr marL="8255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/>
              <a:t> </a:t>
            </a:r>
          </a:p>
          <a:p>
            <a:pPr marL="82550" indent="0" algn="ctr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64281C"/>
                </a:solidFill>
              </a:rPr>
              <a:t>Send us the information or materials and </a:t>
            </a:r>
          </a:p>
          <a:p>
            <a:pPr marL="82550" indent="0" algn="ctr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64281C"/>
                </a:solidFill>
              </a:rPr>
              <a:t>include your name, study site, and contact info.</a:t>
            </a:r>
          </a:p>
          <a:p>
            <a:pPr marL="8255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/>
          </a:p>
          <a:p>
            <a:pPr marL="82550" indent="0" algn="ctr">
              <a:lnSpc>
                <a:spcPct val="120000"/>
              </a:lnSpc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63C2A-E7ED-49E5-A086-FB295118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" y="6459785"/>
            <a:ext cx="945972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</a:t>
            </a: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1806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083"/>
            <a:ext cx="10546080" cy="997190"/>
          </a:xfrm>
        </p:spPr>
        <p:txBody>
          <a:bodyPr/>
          <a:lstStyle/>
          <a:p>
            <a:r>
              <a:rPr lang="en-US" dirty="0"/>
              <a:t>Contact us: </a:t>
            </a:r>
            <a:r>
              <a:rPr lang="en-US" b="1" dirty="0">
                <a:hlinkClick r:id="rId2"/>
              </a:rPr>
              <a:t>LungmapSCC@crab.org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63C2A-E7ED-49E5-A086-FB295118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59" y="6459785"/>
            <a:ext cx="945972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Slide </a:t>
            </a:r>
            <a:fld id="{4FAB73BC-B049-4115-A692-8D63A059BFB8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49" y="1035502"/>
            <a:ext cx="5897029" cy="494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278" y="1035502"/>
            <a:ext cx="5642618" cy="494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84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690E15-2AED-442F-8BA4-DE6D011D08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Q &amp; A Session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F70D00-1268-43E8-9F04-F99466084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David </a:t>
            </a:r>
            <a:r>
              <a:rPr lang="en-US" dirty="0" err="1"/>
              <a:t>gandara</a:t>
            </a:r>
            <a:r>
              <a:rPr lang="en-US" sz="2400" dirty="0"/>
              <a:t>, MD</a:t>
            </a:r>
          </a:p>
          <a:p>
            <a:r>
              <a:rPr lang="en-US" sz="2400" dirty="0"/>
              <a:t>S1400 Study Co-Chair, Medical oncology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F9F9E-E531-415A-96C5-BCCD0423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3605" y="6430796"/>
            <a:ext cx="811139" cy="365125"/>
          </a:xfrm>
        </p:spPr>
        <p:txBody>
          <a:bodyPr/>
          <a:lstStyle/>
          <a:p>
            <a:r>
              <a:rPr lang="en-US" sz="1050" dirty="0"/>
              <a:t>Slide </a:t>
            </a:r>
            <a:fld id="{629637A9-119A-49DA-BD12-AAC58B377D80}" type="slidenum">
              <a:rPr lang="en-US" sz="1050" smtClean="0"/>
              <a:pPr/>
              <a:t>53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41508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5734"/>
            <a:ext cx="10546080" cy="2235059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latin typeface="Calibri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libri" pitchFamily="34" charset="0"/>
            </a:endParaRPr>
          </a:p>
          <a:p>
            <a:pPr marL="0" indent="0" algn="ctr">
              <a:buNone/>
            </a:pPr>
            <a:endParaRPr lang="en-US" b="1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66"/>
                </a:solidFill>
              </a:rPr>
              <a:t>Thank you for your time.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791456"/>
            <a:ext cx="10546080" cy="14630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5425" indent="-2254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>
                  <a:lumMod val="50000"/>
                </a:schemeClr>
              </a:buClr>
              <a:buSzPct val="10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>
                  <a:lumMod val="50000"/>
                </a:schemeClr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The slides presented today will be available on the SWOG website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S1400 Protocol Abstract page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Other Study Materials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 </a:t>
            </a:r>
            <a:r>
              <a:rPr lang="en-US" sz="2800" b="1" u="sng" dirty="0"/>
              <a:t>S1400</a:t>
            </a:r>
            <a:r>
              <a:rPr lang="en-US" sz="2800" dirty="0"/>
              <a:t> Group Meeting Materials link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57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New Sub-Studies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2469"/>
            <a:ext cx="10546080" cy="4768846"/>
          </a:xfrm>
        </p:spPr>
        <p:txBody>
          <a:bodyPr>
            <a:noAutofit/>
          </a:bodyPr>
          <a:lstStyle/>
          <a:p>
            <a:pPr marL="382588" lvl="2" indent="-38258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S1400F</a:t>
            </a:r>
            <a:r>
              <a:rPr lang="en-US" sz="2400" dirty="0"/>
              <a:t>: A Phase II Study of MEDI4736 Plus </a:t>
            </a:r>
            <a:r>
              <a:rPr lang="en-US" sz="2400" dirty="0" err="1"/>
              <a:t>Tremelimumab</a:t>
            </a:r>
            <a:r>
              <a:rPr lang="en-US" sz="2400" dirty="0"/>
              <a:t> as Therapy for Patients with Previously Treated Anti-PD-1/PD-L1 Resistant Stage IV Squamous Cell Lung Cancer (Lung-MAP Non-Match Sub-Study)</a:t>
            </a:r>
          </a:p>
          <a:p>
            <a:pPr marL="915660" lvl="5" indent="-38258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Presenter: Dr. Mary Redman</a:t>
            </a:r>
          </a:p>
          <a:p>
            <a:pPr marL="382588" lvl="2" indent="-38258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S1400GEN</a:t>
            </a:r>
            <a:r>
              <a:rPr lang="en-US" sz="2400" dirty="0"/>
              <a:t>: Ancillary Study to Evaluate Patient and Physician Knowledge, Attitudes, and Preferences Related to Return of Genomic Results in S1400</a:t>
            </a:r>
          </a:p>
          <a:p>
            <a:pPr marL="915660" lvl="5" indent="-38258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Presenter: Dr. Joshua Roth</a:t>
            </a:r>
          </a:p>
          <a:p>
            <a:pPr marL="382588" lvl="2" indent="-38258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S1400K</a:t>
            </a:r>
            <a:r>
              <a:rPr lang="en-US" sz="2400" dirty="0"/>
              <a:t>: A Phase II Study of ABBV-399 (Process II) in Patients with c-MET Positive Stage IV or Recurrent Squamous Cell Lung Cancer (Lung-MAP Sub-Study)</a:t>
            </a:r>
          </a:p>
          <a:p>
            <a:pPr marL="915660" lvl="5" indent="-382588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66"/>
                </a:solidFill>
              </a:rPr>
              <a:t>Presenter: Dr. Saiama Waqar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0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S1400F</a:t>
            </a:r>
            <a:br>
              <a:rPr lang="en-US" dirty="0"/>
            </a:br>
            <a:r>
              <a:rPr lang="en-US" sz="2400" dirty="0"/>
              <a:t>A Phase II Study of MEDI4736 Plus </a:t>
            </a:r>
            <a:r>
              <a:rPr lang="en-US" sz="2400" dirty="0" err="1"/>
              <a:t>Tremelimumab</a:t>
            </a:r>
            <a:r>
              <a:rPr lang="en-US" sz="2400" dirty="0"/>
              <a:t> as Therapy for Patients with Previously Treated Anti-PD-1/PD-L1 Resistant Stage IV Squamous Cell Lung Cancer </a:t>
            </a:r>
            <a:br>
              <a:rPr lang="en-US" sz="2400" dirty="0"/>
            </a:br>
            <a:r>
              <a:rPr lang="en-US" sz="2400" dirty="0"/>
              <a:t>(Lung-MAP Non-Match Sub-Study)</a:t>
            </a:r>
            <a:br>
              <a:rPr lang="en-US" dirty="0"/>
            </a:br>
            <a:endParaRPr lang="en-US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Mary Redman, PhD</a:t>
            </a:r>
          </a:p>
          <a:p>
            <a:r>
              <a:rPr lang="en-US" dirty="0"/>
              <a:t>Lead Biostatistician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8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D341-CACF-4036-AE10-DE7F57E4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S1400F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2EF7F-1512-42F0-BA3E-9BA490D5A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0253"/>
            <a:ext cx="10546080" cy="4555957"/>
          </a:xfrm>
        </p:spPr>
        <p:txBody>
          <a:bodyPr>
            <a:normAutofit lnSpcReduction="10000"/>
          </a:bodyPr>
          <a:lstStyle/>
          <a:p>
            <a:pPr marL="282575" marR="0" indent="-282575">
              <a:spcBef>
                <a:spcPts val="0"/>
              </a:spcBef>
              <a:spcAft>
                <a:spcPts val="1200"/>
              </a:spcAft>
            </a:pP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S1400F</a:t>
            </a:r>
            <a:r>
              <a:rPr lang="en-US" sz="2400" b="1" dirty="0">
                <a:solidFill>
                  <a:srgbClr val="262626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62626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seeks to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evaluate the efficacy of MEDI4736 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durvalumab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) +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tremelimumab</a:t>
            </a:r>
            <a:r>
              <a:rPr lang="en-US" sz="2400" dirty="0">
                <a:solidFill>
                  <a:srgbClr val="262626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, potent PD-L1 and CTLA-4 inhibitors, in such patients. </a:t>
            </a:r>
          </a:p>
          <a:p>
            <a:pPr marL="282575" marR="0" indent="-282575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262626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A “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non-match</a:t>
            </a:r>
            <a:r>
              <a:rPr lang="en-US" sz="2400" dirty="0">
                <a:solidFill>
                  <a:srgbClr val="262626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” study for patients who have previously received a PD-1 or PD-L1 inhibitor as a single agent treatment and are not eligible for other Lung-MAP sub-studies.</a:t>
            </a:r>
            <a:r>
              <a:rPr lang="en-US" sz="2400" b="1" dirty="0">
                <a:solidFill>
                  <a:srgbClr val="262626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</a:p>
          <a:p>
            <a:pPr marL="282575" marR="0" indent="-282575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MEDI4736 (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durvalumab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) +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tremelimumab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62626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will be administered intravenously on 1 day for four 28-day cycles.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MEDI4736</a:t>
            </a:r>
            <a:r>
              <a:rPr lang="en-US" sz="2400" dirty="0">
                <a:solidFill>
                  <a:srgbClr val="262626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 will be given alone for subsequent cycles. </a:t>
            </a:r>
          </a:p>
          <a:p>
            <a:pPr marL="282575" marR="0" indent="-282575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Treatment</a:t>
            </a:r>
            <a:r>
              <a:rPr lang="en-US" sz="2400" dirty="0">
                <a:solidFill>
                  <a:srgbClr val="262626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 will continue in consenting patients until disease progression or intolerable toxicity. </a:t>
            </a:r>
          </a:p>
          <a:p>
            <a:pPr marL="282575" marR="0" indent="-282575"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Previously Registered Patients - </a:t>
            </a:r>
            <a:r>
              <a:rPr lang="en-US" sz="2400" dirty="0">
                <a:ea typeface="Meiryo" panose="020B0604030504040204" pitchFamily="34" charset="-128"/>
                <a:cs typeface="Arial" panose="020B0604020202020204" pitchFamily="34" charset="0"/>
              </a:rPr>
              <a:t>Patients previously registered to a Lung-MAP sub-study are potentially eligible for </a:t>
            </a:r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ea typeface="Meiryo" panose="020B0604030504040204" pitchFamily="34" charset="-128"/>
                <a:cs typeface="Arial" panose="020B0604020202020204" pitchFamily="34" charset="0"/>
              </a:rPr>
              <a:t>S1400F</a:t>
            </a:r>
            <a:r>
              <a:rPr lang="en-US" sz="2400" dirty="0">
                <a:solidFill>
                  <a:srgbClr val="487F81"/>
                </a:solidFill>
                <a:ea typeface="Meiryo" panose="020B0604030504040204" pitchFamily="34" charset="-128"/>
                <a:cs typeface="Arial" panose="020B0604020202020204" pitchFamily="34" charset="0"/>
              </a:rPr>
              <a:t> </a:t>
            </a:r>
            <a:r>
              <a:rPr lang="en-US" sz="2400" dirty="0">
                <a:ea typeface="Meiryo" panose="020B0604030504040204" pitchFamily="34" charset="-128"/>
                <a:cs typeface="Arial" panose="020B0604020202020204" pitchFamily="34" charset="0"/>
              </a:rPr>
              <a:t>upon progression, if they have also progressed after a single agent PD-1 or PD-L1 inhibitor.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AF53C-A416-4C53-8BBE-7C4D3A01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5F51A-B33A-4EC2-B955-C1596B33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S1400F Site FAQs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46D43-4B7D-4B76-BE8C-E448895D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629637A9-119A-49DA-BD12-AAC58B377D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2C1D7397-F7E1-4EA4-AB87-55530250A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536876"/>
            <a:ext cx="10546079" cy="47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914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Theme1-LungMAP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-LungMAP" id="{ABE452D5-E217-49CA-9BD0-BADCD9C74C5B}" vid="{954FCDAC-3F20-4257-A3D6-E25F948A3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BF28C2E620F4FAB9669FC920A0674" ma:contentTypeVersion="3" ma:contentTypeDescription="Create a new document." ma:contentTypeScope="" ma:versionID="79d143170e963f5a2a2cd465dafcf6f3">
  <xsd:schema xmlns:xsd="http://www.w3.org/2001/XMLSchema" xmlns:xs="http://www.w3.org/2001/XMLSchema" xmlns:p="http://schemas.microsoft.com/office/2006/metadata/properties" xmlns:ns2="69dab94b-f61e-445b-bf4d-5a6513d209d2" xmlns:ns3="2248488c-cf63-44fb-bd92-6fc8332c4fba" targetNamespace="http://schemas.microsoft.com/office/2006/metadata/properties" ma:root="true" ma:fieldsID="06302fc41f82150538a4ef0b50e01999" ns2:_="" ns3:_="">
    <xsd:import namespace="69dab94b-f61e-445b-bf4d-5a6513d209d2"/>
    <xsd:import namespace="2248488c-cf63-44fb-bd92-6fc8332c4f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ab94b-f61e-445b-bf4d-5a6513d209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8488c-cf63-44fb-bd92-6fc8332c4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9dab94b-f61e-445b-bf4d-5a6513d209d2">A2QN7SZZU2H6-21-7</_dlc_DocId>
    <_dlc_DocIdUrl xmlns="69dab94b-f61e-445b-bf4d-5a6513d209d2">
      <Url>https://thehopefoundationswog.sharepoint.com/sites/SWOG/S1400/_layouts/15/DocIdRedir.aspx?ID=A2QN7SZZU2H6-21-7</Url>
      <Description>A2QN7SZZU2H6-21-7</Description>
    </_dlc_DocIdUrl>
    <SharedWithUsers xmlns="2248488c-cf63-44fb-bd92-6fc8332c4fba">
      <UserInfo>
        <DisplayName>Crystal Miwa</DisplayName>
        <AccountId>18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AFA652-0687-424B-AC77-0C38F540D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dab94b-f61e-445b-bf4d-5a6513d209d2"/>
    <ds:schemaRef ds:uri="2248488c-cf63-44fb-bd92-6fc8332c4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D633B-3B25-4C9E-A955-91B7E07B630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F7D5CB6-F5A8-4B7C-9EFA-F7E479B51CCC}">
  <ds:schemaRefs>
    <ds:schemaRef ds:uri="69dab94b-f61e-445b-bf4d-5a6513d209d2"/>
    <ds:schemaRef ds:uri="http://schemas.openxmlformats.org/package/2006/metadata/core-properties"/>
    <ds:schemaRef ds:uri="http://purl.org/dc/dcmitype/"/>
    <ds:schemaRef ds:uri="http://purl.org/dc/terms/"/>
    <ds:schemaRef ds:uri="2248488c-cf63-44fb-bd92-6fc8332c4fba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9BE2DEB-71A4-408F-94D3-079DF478BA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79028</TotalTime>
  <Words>2877</Words>
  <Application>Microsoft Office PowerPoint</Application>
  <PresentationFormat>Widescreen</PresentationFormat>
  <Paragraphs>491</Paragraphs>
  <Slides>54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9" baseType="lpstr">
      <vt:lpstr>Meiryo</vt:lpstr>
      <vt:lpstr>Arial</vt:lpstr>
      <vt:lpstr>Arial Black</vt:lpstr>
      <vt:lpstr>Calibri</vt:lpstr>
      <vt:lpstr>Calibri Light</vt:lpstr>
      <vt:lpstr>Courier New</vt:lpstr>
      <vt:lpstr>Gill Sans</vt:lpstr>
      <vt:lpstr>Heiti SC Light</vt:lpstr>
      <vt:lpstr>Helvetica Neue Light</vt:lpstr>
      <vt:lpstr>Lucida Grande</vt:lpstr>
      <vt:lpstr>Verdana</vt:lpstr>
      <vt:lpstr>Wingdings</vt:lpstr>
      <vt:lpstr>ヒラギノ角ゴ Pro W3</vt:lpstr>
      <vt:lpstr>Retrospect</vt:lpstr>
      <vt:lpstr>Theme1-LungMAP</vt:lpstr>
      <vt:lpstr> LUNG-MAP </vt:lpstr>
      <vt:lpstr>Welcome </vt:lpstr>
      <vt:lpstr>Study Updates </vt:lpstr>
      <vt:lpstr>Where are we now?</vt:lpstr>
      <vt:lpstr>Current Status of Sub-Studies</vt:lpstr>
      <vt:lpstr>Overview of New Sub-Studies</vt:lpstr>
      <vt:lpstr>S1400F A Phase II Study of MEDI4736 Plus Tremelimumab as Therapy for Patients with Previously Treated Anti-PD-1/PD-L1 Resistant Stage IV Squamous Cell Lung Cancer  (Lung-MAP Non-Match Sub-Study) </vt:lpstr>
      <vt:lpstr>S1400F Overview</vt:lpstr>
      <vt:lpstr>S1400F Site FAQs</vt:lpstr>
      <vt:lpstr>S1400GEN  Ancillary Study to Evaluate Patient &amp; Physician Knowledge, Attitudes, and Preferences Related to Return of Genomic Results in S1400 </vt:lpstr>
      <vt:lpstr>S1400GEN: Background &amp; Objective</vt:lpstr>
      <vt:lpstr>S1400GEN: Specific Aims</vt:lpstr>
      <vt:lpstr>S1400GEN: Inclusion Criteria</vt:lpstr>
      <vt:lpstr>S1400GEN: Simplified Schematic</vt:lpstr>
      <vt:lpstr>S1400GEN: Study Survey</vt:lpstr>
      <vt:lpstr>S1400GEN: Study Survey continued</vt:lpstr>
      <vt:lpstr>S1400GEN: Study Accrual as of 4/9/18</vt:lpstr>
      <vt:lpstr>S1400GEN: Notes for Sites</vt:lpstr>
      <vt:lpstr>S1400GEN: Next Steps</vt:lpstr>
      <vt:lpstr>S1400GEN: Thank You!</vt:lpstr>
      <vt:lpstr>S1400K  A Phase II Study of ABBV-399 in Patients with c-MET Positive Stage IV or Recurrent Squamous Cell Lung Cancer (Lung-MAP Sub-Study)</vt:lpstr>
      <vt:lpstr>S1400K: Overview</vt:lpstr>
      <vt:lpstr>PowerPoint Presentation</vt:lpstr>
      <vt:lpstr>S1400K: Objectives</vt:lpstr>
      <vt:lpstr>S1400K: ABBV-399 Mechanism of Action</vt:lpstr>
      <vt:lpstr>S1400K: ABBV-399 Administration</vt:lpstr>
      <vt:lpstr>S1400K: Eligibility Criteria</vt:lpstr>
      <vt:lpstr>S1400K: Stratification Factors</vt:lpstr>
      <vt:lpstr>S1400K: Criteria for Removal from Treatment</vt:lpstr>
      <vt:lpstr>S1400K: Dose Modifications for ABBV-399</vt:lpstr>
      <vt:lpstr>S1400K: Dose Modifications/Holds  Infusion Reactions</vt:lpstr>
      <vt:lpstr>S1400K: Dose Modifications/Holds  Neuropathy</vt:lpstr>
      <vt:lpstr>S1400K: Dose Modifications/Holds  Marrow Suppression</vt:lpstr>
      <vt:lpstr>S1400K: Dose Modifications/Holds HYPOALBUMINEMIA AND PERIPHERAL EDEMA</vt:lpstr>
      <vt:lpstr>S1400K: Contacts</vt:lpstr>
      <vt:lpstr>Future Studies </vt:lpstr>
      <vt:lpstr>Future Studies</vt:lpstr>
      <vt:lpstr>PowerPoint Presentation</vt:lpstr>
      <vt:lpstr>Screening Study ctDNA TM</vt:lpstr>
      <vt:lpstr>Liquid biopsies: cell-free circulating tumor DNA</vt:lpstr>
      <vt:lpstr>Results: GH360 ctDNA Genomic Landscape in Lung Adenocarcinoma</vt:lpstr>
      <vt:lpstr>Screening ctDNA Translational Medicine</vt:lpstr>
      <vt:lpstr>Screening ctDNA Collection Details</vt:lpstr>
      <vt:lpstr>Future S1400 sub-studies will incorporate more advanced liquid biopsy analyses</vt:lpstr>
      <vt:lpstr>Treatment-induced changes in plasma mutant allele frequencies </vt:lpstr>
      <vt:lpstr>Site Coordinators Committee (SCC)</vt:lpstr>
      <vt:lpstr>SCC Mission</vt:lpstr>
      <vt:lpstr>SCC Activities</vt:lpstr>
      <vt:lpstr>SCC Activities</vt:lpstr>
      <vt:lpstr>SCC Activities</vt:lpstr>
      <vt:lpstr>Questions?</vt:lpstr>
      <vt:lpstr>Contact us: LungmapSCC@crab.org </vt:lpstr>
      <vt:lpstr>Q &amp; A Session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Schofield, Mark</dc:creator>
  <cp:lastModifiedBy>Norman, Mariah</cp:lastModifiedBy>
  <cp:revision>530</cp:revision>
  <cp:lastPrinted>2018-04-04T15:19:46Z</cp:lastPrinted>
  <dcterms:created xsi:type="dcterms:W3CDTF">2015-02-03T14:24:03Z</dcterms:created>
  <dcterms:modified xsi:type="dcterms:W3CDTF">2018-04-30T14:39:49Z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0x010100779BF28C2E620F4FAB9669FC920A0674</vt:lpwstr>
  </property>
  <property fmtid="{D5CDD505-2E9C-101B-9397-08002B2CF9AE}" pid="3" name="_dlc_DocIdItemGuid">
    <vt:lpwstr>07ee0818-1e73-421b-809e-382568a8c1d0</vt:lpwstr>
  </property>
</Properties>
</file>