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  <p:sldMasterId id="2147483722" r:id="rId3"/>
    <p:sldMasterId id="2147483735" r:id="rId4"/>
    <p:sldMasterId id="2147483748" r:id="rId5"/>
  </p:sldMasterIdLst>
  <p:notesMasterIdLst>
    <p:notesMasterId r:id="rId40"/>
  </p:notesMasterIdLst>
  <p:sldIdLst>
    <p:sldId id="295" r:id="rId6"/>
    <p:sldId id="296" r:id="rId7"/>
    <p:sldId id="329" r:id="rId8"/>
    <p:sldId id="333" r:id="rId9"/>
    <p:sldId id="334" r:id="rId10"/>
    <p:sldId id="297" r:id="rId11"/>
    <p:sldId id="332" r:id="rId12"/>
    <p:sldId id="355" r:id="rId13"/>
    <p:sldId id="335" r:id="rId14"/>
    <p:sldId id="330" r:id="rId15"/>
    <p:sldId id="336" r:id="rId16"/>
    <p:sldId id="337" r:id="rId17"/>
    <p:sldId id="338" r:id="rId18"/>
    <p:sldId id="305" r:id="rId19"/>
    <p:sldId id="339" r:id="rId20"/>
    <p:sldId id="341" r:id="rId21"/>
    <p:sldId id="340" r:id="rId22"/>
    <p:sldId id="342" r:id="rId23"/>
    <p:sldId id="354" r:id="rId24"/>
    <p:sldId id="348" r:id="rId25"/>
    <p:sldId id="349" r:id="rId26"/>
    <p:sldId id="350" r:id="rId27"/>
    <p:sldId id="351" r:id="rId28"/>
    <p:sldId id="352" r:id="rId29"/>
    <p:sldId id="353" r:id="rId30"/>
    <p:sldId id="306" r:id="rId31"/>
    <p:sldId id="307" r:id="rId32"/>
    <p:sldId id="344" r:id="rId33"/>
    <p:sldId id="346" r:id="rId34"/>
    <p:sldId id="347" r:id="rId35"/>
    <p:sldId id="310" r:id="rId36"/>
    <p:sldId id="311" r:id="rId37"/>
    <p:sldId id="315" r:id="rId38"/>
    <p:sldId id="31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nneth Grossman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19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0" autoAdjust="0"/>
    <p:restoredTop sz="74112" autoAdjust="0"/>
  </p:normalViewPr>
  <p:slideViewPr>
    <p:cSldViewPr snapToGrid="0" snapToObjects="1">
      <p:cViewPr varScale="1">
        <p:scale>
          <a:sx n="66" d="100"/>
          <a:sy n="66" d="100"/>
        </p:scale>
        <p:origin x="2102" y="43"/>
      </p:cViewPr>
      <p:guideLst>
        <p:guide orient="horz" pos="2160"/>
        <p:guide pos="3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0A8F9-C5F4-1D4D-BDEE-51C6DDE96CB5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0717D-B862-9643-8942-A69B913530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8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2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Quality Assurance</a:t>
            </a:r>
            <a:r>
              <a:rPr lang="en-US" baseline="0" dirty="0"/>
              <a:t> will require mandatory training of key site personnel prior to the first person registration. </a:t>
            </a:r>
          </a:p>
          <a:p>
            <a:endParaRPr lang="en-US" baseline="0" dirty="0"/>
          </a:p>
          <a:p>
            <a:r>
              <a:rPr lang="en-US" baseline="0" dirty="0"/>
              <a:t>In addition mandatory centralized training will be done if major changes to the protocol occur or common problems occur during monitoring and/ or audits. </a:t>
            </a:r>
          </a:p>
          <a:p>
            <a:endParaRPr lang="en-US" baseline="0" dirty="0"/>
          </a:p>
          <a:p>
            <a:r>
              <a:rPr lang="en-US" baseline="0" dirty="0"/>
              <a:t>There will be oversite through routine auditing and monitoring using a risk based approach to monitoring as is common for SWOG studies.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4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3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informed consent process is straight forward</a:t>
            </a:r>
            <a:r>
              <a:rPr lang="en-US" baseline="0" dirty="0"/>
              <a:t> with all patients required to complete informed consent discussion and sign consent with study procedures which include PD-L1 staining. 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Patients may opt-in to have their tissues banked for future research. We are hopeful</a:t>
            </a:r>
            <a:r>
              <a:rPr lang="en-US" baseline="0" dirty="0"/>
              <a:t> most patients will agree to this.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44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1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5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EFF737-D860-D44B-84C5-86767B5ED280}" type="slidenum">
              <a:rPr lang="fr-FR" sz="1200">
                <a:solidFill>
                  <a:srgbClr val="000000"/>
                </a:solidFill>
              </a:rPr>
              <a:pPr/>
              <a:t>4</a:t>
            </a:fld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92C95C-1B77-0245-8968-6D4B7CF98C32}" type="slidenum">
              <a:rPr lang="fr-FR" sz="1200"/>
              <a:pPr/>
              <a:t>5</a:t>
            </a:fld>
            <a:endParaRPr lang="fr-FR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6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data and sample submission are well detailed within the protocol with section 14 of the protocol</a:t>
            </a:r>
            <a:r>
              <a:rPr lang="en-US" baseline="0" dirty="0"/>
              <a:t> </a:t>
            </a:r>
            <a:r>
              <a:rPr lang="en-US" dirty="0"/>
              <a:t>containing instructions for data submission and section 15 containing</a:t>
            </a:r>
            <a:r>
              <a:rPr lang="en-US" baseline="0" dirty="0"/>
              <a:t> instruction for sample submission. – this includes instructions for PD-L1 testing, tissue banking, PK/ADA sampling, QOL administration and image submission to IROC.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95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17D-B862-9643-8942-A69B913530B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4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83820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83820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0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2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60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61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28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04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6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436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219200"/>
            <a:ext cx="40767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767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58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438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81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740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1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21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158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603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59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100" y="1219200"/>
            <a:ext cx="40767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219200"/>
            <a:ext cx="4076700" cy="54864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9650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19100" y="1219200"/>
            <a:ext cx="4076700" cy="5486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40767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616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FF430B-77AF-3A49-AF80-BD00C6D8C00C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CB92C010-94D9-AD48-B765-5E1B7BA37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6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51D94A-3D32-964A-A614-6C70951B3057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A3094B5C-CC56-B142-8BF4-783585298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84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86DFDC-020F-F64D-89FF-CD4CB53E2B3D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9AFEEA8F-C5B8-2A4D-B1DF-AF1957E500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3671888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9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D734E5-1AFC-C74F-8AA5-B8C0FB5B1771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AFA6F8D7-9D37-AC4D-B013-408DE61F1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89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545580-1252-AB46-92F5-EC07F6CB5743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4E558D6B-2417-B546-9250-24E9253A3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1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638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B330B4-5089-9C41-A80E-5E9739E29A8E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CD70F8EC-0F1A-2C47-9D40-47E12FAAAF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48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6C78A4-6276-4848-934F-87C89A7BAA86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29F1FD42-9A35-5041-B129-C4A0A593E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12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A7A726-528F-3148-A4FA-F9BA11BF2A15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B86562B6-A7A2-964D-AB38-5EFFEAC153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91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63B311-3A6B-234F-B8EA-4C3385153049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6A812102-60BC-2949-8741-0C9D4EEB6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70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7DACEE-FF14-7240-B3BA-48F72121F9AA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4A8C1FDE-CA58-314E-BBB2-C7A284BCD8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75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4" y="274638"/>
            <a:ext cx="18732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5472113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B5B220-32F5-524B-AA69-C06919A6A3BF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2A13BACD-5EB8-0C48-905D-FF8C30437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4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74638"/>
            <a:ext cx="749776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1" y="1447800"/>
            <a:ext cx="3671888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9" y="1447800"/>
            <a:ext cx="3673475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AD9AEA-5A18-4D48-993A-E163ABADBBE0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57CCDA93-B69F-6343-B471-BF83F024C4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16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FF430B-77AF-3A49-AF80-BD00C6D8C00C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CB92C010-94D9-AD48-B765-5E1B7BA37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8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51D94A-3D32-964A-A614-6C70951B3057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A3094B5C-CC56-B142-8BF4-783585298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95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86DFDC-020F-F64D-89FF-CD4CB53E2B3D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9AFEEA8F-C5B8-2A4D-B1DF-AF1957E500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1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51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3671888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D734E5-1AFC-C74F-8AA5-B8C0FB5B1771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AFA6F8D7-9D37-AC4D-B013-408DE61F1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39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545580-1252-AB46-92F5-EC07F6CB5743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4E558D6B-2417-B546-9250-24E9253A3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51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B330B4-5089-9C41-A80E-5E9739E29A8E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CD70F8EC-0F1A-2C47-9D40-47E12FAAAF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94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6C78A4-6276-4848-934F-87C89A7BAA86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29F1FD42-9A35-5041-B129-C4A0A593E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A7A726-528F-3148-A4FA-F9BA11BF2A15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B86562B6-A7A2-964D-AB38-5EFFEAC153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38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63B311-3A6B-234F-B8EA-4C3385153049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6A812102-60BC-2949-8741-0C9D4EEB6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78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7DACEE-FF14-7240-B3BA-48F72121F9AA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4A8C1FDE-CA58-314E-BBB2-C7A284BCD8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54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274638"/>
            <a:ext cx="18732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5472113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B5B220-32F5-524B-AA69-C06919A6A3BF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2A13BACD-5EB8-0C48-905D-FF8C30437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01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49776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447800"/>
            <a:ext cx="3671888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447800"/>
            <a:ext cx="3673475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AD9AEA-5A18-4D48-993A-E163ABADBBE0}" type="datetime1">
              <a:rPr lang="en-US"/>
              <a:pPr>
                <a:defRPr/>
              </a:pPr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fld id="{57CCDA93-B69F-6343-B471-BF83F024C4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9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60370C7-EF5A-6E45-B381-83FD532FDC0D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01F3D8BA-F629-8B4E-932F-EA5D374F4D1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3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91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5004D9-B097-4041-B3BD-31095286E51E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17086EF2-09A8-2E42-ADA6-215ADFFF62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44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7A2277-6148-514E-B4B7-5713BCB929B3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B4A16E7C-EDF2-DA41-A45D-582077CD14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50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3671888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447800"/>
            <a:ext cx="3673475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1B06B6-6848-8F4A-8D92-8232524ECCAE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F7867CCC-2237-EC47-92E8-F13A842C14D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82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57872E5-BBEB-F44B-A1F2-561DD2B061DC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A5EC9B25-F5DA-BF45-AF62-59C708091D2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99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AD93C6D-A41A-DA41-8B0D-4E2D6CDB5698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82365F3C-10E7-A54E-84CC-29EC1C4FD8F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382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78FDFE5-A416-A04E-B6E8-1AC815FAFA76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FC5401B6-EFE3-1E4F-8882-B784B42F9B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2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81A029-7F82-D044-82CE-F6029919B0D8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17862C19-273D-D340-9DD2-2EFA5E88DFA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15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C492889-F809-AF4D-90BC-83F2F0EB99F8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68A80107-3640-0C4C-BEC7-B364381138C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03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8B00E8-8687-5B4D-B7A0-CDDBE4237C49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B0E185E3-F907-4E4A-A9E4-92833E2F33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11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274638"/>
            <a:ext cx="1873250" cy="5973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5472113" cy="5973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7C6926-15B4-9147-8066-1E934E547834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8D21AFFE-4F73-A548-88C4-560E96413C4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9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454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49776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447800"/>
            <a:ext cx="3671888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447800"/>
            <a:ext cx="3673475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6CA4499-8D1D-654B-9E0E-BDB7E92CE490}" type="datetime1">
              <a:rPr lang="en-US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fld id="{ECE10F5D-34B4-F14B-AB5C-B5348603C5B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8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2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2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lvl1pPr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charset="0"/>
              <a:buNone/>
              <a:defRPr/>
            </a:pPr>
            <a:endParaRPr lang="en-US" sz="3200" dirty="0">
              <a:latin typeface="Gill Sans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2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9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38200" y="274638"/>
            <a:ext cx="749808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8200" y="1447800"/>
            <a:ext cx="749808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71803" y="6305550"/>
            <a:ext cx="98806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6AADD"/>
                </a:solidFill>
              </a:defRPr>
            </a:lvl1pPr>
          </a:lstStyle>
          <a:p>
            <a:fld id="{AE3FAB8F-3FEA-9545-A756-0ECC0DFF20BE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59863" y="6305550"/>
            <a:ext cx="3272791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6AAD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7235191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6AADD"/>
                </a:solidFill>
              </a:defRPr>
            </a:lvl1pPr>
          </a:lstStyle>
          <a:p>
            <a:fld id="{79D96F57-1FF9-0241-A430-AAE263960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2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B1A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/>
          <a:ea typeface="ＭＳ Ｐゴシック" pitchFamily="-65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  <a:cs typeface="Arial" pitchFamily="-65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  <a:cs typeface="Arial" pitchFamily="-65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  <a:cs typeface="Arial" pitchFamily="-65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  <a:cs typeface="Arial" pitchFamily="-65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pitchFamily="-65" charset="0"/>
          <a:ea typeface="ＭＳ Ｐゴシック" pitchFamily="-65" charset="-128"/>
        </a:defRPr>
      </a:lvl9pPr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508709"/>
        </a:buClr>
        <a:buFont typeface="Wingdings 2" charset="0"/>
        <a:buChar char=""/>
        <a:defRPr sz="2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charset="0"/>
        <a:buChar char=""/>
        <a:defRPr sz="20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219200"/>
            <a:ext cx="830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5060" name="Line 7"/>
          <p:cNvSpPr>
            <a:spLocks noChangeShapeType="1"/>
          </p:cNvSpPr>
          <p:nvPr userDrawn="1"/>
        </p:nvSpPr>
        <p:spPr bwMode="auto">
          <a:xfrm>
            <a:off x="76200" y="1066800"/>
            <a:ext cx="89916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6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1" y="274638"/>
            <a:ext cx="7497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8201" y="1447800"/>
            <a:ext cx="74977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71801" y="6305550"/>
            <a:ext cx="987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EAA88B-B201-AD43-B93A-FAEDBEEAF61C}" type="datetime1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2/3/2017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59226" y="6305550"/>
            <a:ext cx="3273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86AADD"/>
                </a:solidFill>
                <a:latin typeface="Gill Sans MT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723582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2C9ECE5-AE0F-6849-8F19-EA76454EA800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4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>
          <a:solidFill>
            <a:schemeClr val="tx1"/>
          </a:solidFill>
          <a:latin typeface="+mn-lt"/>
          <a:ea typeface="+mn-ea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>
          <a:solidFill>
            <a:schemeClr val="tx1"/>
          </a:solidFill>
          <a:latin typeface="+mn-lt"/>
          <a:ea typeface="+mn-ea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508709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BF5E00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5pPr>
      <a:lvl6pPr marL="17541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6pPr>
      <a:lvl7pPr marL="22113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7pPr>
      <a:lvl8pPr marL="26685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8pPr>
      <a:lvl9pPr marL="31257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497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8200" y="1447800"/>
            <a:ext cx="74977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71800" y="6305550"/>
            <a:ext cx="987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EAA88B-B201-AD43-B93A-FAEDBEEAF61C}" type="datetime1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2/3/2017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59225" y="6305550"/>
            <a:ext cx="3273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86AADD"/>
                </a:solidFill>
                <a:latin typeface="Gill Sans MT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723582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2C9ECE5-AE0F-6849-8F19-EA76454EA800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6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>
          <a:solidFill>
            <a:schemeClr val="tx1"/>
          </a:solidFill>
          <a:latin typeface="+mn-lt"/>
          <a:ea typeface="+mn-ea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>
          <a:solidFill>
            <a:schemeClr val="tx1"/>
          </a:solidFill>
          <a:latin typeface="+mn-lt"/>
          <a:ea typeface="+mn-ea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508709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BF5E00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5pPr>
      <a:lvl6pPr marL="17541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6pPr>
      <a:lvl7pPr marL="22113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7pPr>
      <a:lvl8pPr marL="26685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8pPr>
      <a:lvl9pPr marL="31257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497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8200" y="1447800"/>
            <a:ext cx="74977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71800" y="6305550"/>
            <a:ext cx="987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C780EB-D43B-784F-87C9-720B361461CD}" type="datetime1">
              <a:rPr lang="en-US" smtClean="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2/3/2017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59225" y="6305550"/>
            <a:ext cx="3273425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86AADD"/>
                </a:solidFill>
                <a:latin typeface="Gill Sans MT" charset="0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723582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6AADD"/>
                </a:solidFill>
                <a:latin typeface="Gill Sans MT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BF5B51F-8AF1-FE4A-B8D5-4D89F096F56E}" type="slidenum">
              <a:rPr lang="en-US" smtClean="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>
          <a:solidFill>
            <a:schemeClr val="tx1"/>
          </a:solidFill>
          <a:latin typeface="+mn-lt"/>
          <a:ea typeface="+mn-ea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>
          <a:solidFill>
            <a:schemeClr val="tx1"/>
          </a:solidFill>
          <a:latin typeface="+mn-lt"/>
          <a:ea typeface="+mn-ea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508709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BF5E00"/>
        </a:buClr>
        <a:buFont typeface="Wingdings 2" charset="0"/>
        <a:buChar char=""/>
        <a:defRPr sz="2000">
          <a:solidFill>
            <a:schemeClr val="tx1"/>
          </a:solidFill>
          <a:latin typeface="+mn-lt"/>
          <a:ea typeface="+mn-ea"/>
        </a:defRPr>
      </a:lvl5pPr>
      <a:lvl6pPr marL="17541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6pPr>
      <a:lvl7pPr marL="22113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7pPr>
      <a:lvl8pPr marL="26685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8pPr>
      <a:lvl9pPr marL="3125788" indent="-182563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151904"/>
            <a:ext cx="7406640" cy="1752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kern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S1602 -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 randomized Trial to Evaluate the Influence of BCG Strain Differences and T-Cell Priming with Intradermal BCG Before Intravesical Therapy for BCG Naïve High-Grade Non-Muscle Invasive Bladder Cancer </a:t>
            </a:r>
          </a:p>
          <a:p>
            <a:pPr>
              <a:lnSpc>
                <a:spcPct val="120000"/>
              </a:lnSpc>
            </a:pPr>
            <a:endParaRPr lang="en-US" sz="1800" kern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20000"/>
              </a:lnSpc>
            </a:pPr>
            <a:endParaRPr lang="en-US" sz="1800" kern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Robert S. Svatek MD/MSCI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38201" y="377880"/>
            <a:ext cx="7844162" cy="1472184"/>
          </a:xfrm>
        </p:spPr>
        <p:txBody>
          <a:bodyPr>
            <a:normAutofit/>
          </a:bodyPr>
          <a:lstStyle/>
          <a:p>
            <a:r>
              <a:rPr lang="en-US" dirty="0"/>
              <a:t>PRIME Trial Kickoff Training</a:t>
            </a:r>
          </a:p>
        </p:txBody>
      </p:sp>
    </p:spTree>
    <p:extLst>
      <p:ext uri="{BB962C8B-B14F-4D97-AF65-F5344CB8AC3E}">
        <p14:creationId xmlns:p14="http://schemas.microsoft.com/office/powerpoint/2010/main" val="214168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 txBox="1">
            <a:spLocks/>
          </p:cNvSpPr>
          <p:nvPr/>
        </p:nvSpPr>
        <p:spPr bwMode="auto">
          <a:xfrm>
            <a:off x="0" y="115888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300" dirty="0">
                <a:solidFill>
                  <a:srgbClr val="000000"/>
                </a:solidFill>
              </a:rPr>
              <a:t>PRIME (S1602) Trial Schema</a:t>
            </a:r>
          </a:p>
        </p:txBody>
      </p:sp>
      <p:cxnSp>
        <p:nvCxnSpPr>
          <p:cNvPr id="49154" name="Straight Connector 5"/>
          <p:cNvCxnSpPr>
            <a:cxnSpLocks noChangeShapeType="1"/>
          </p:cNvCxnSpPr>
          <p:nvPr/>
        </p:nvCxn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Arrow Connector 4"/>
          <p:cNvCxnSpPr/>
          <p:nvPr/>
        </p:nvCxnSpPr>
        <p:spPr>
          <a:xfrm>
            <a:off x="2052640" y="3213100"/>
            <a:ext cx="3111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38538" y="2413000"/>
            <a:ext cx="696912" cy="78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63938" y="3213100"/>
            <a:ext cx="608012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538540" y="3175000"/>
            <a:ext cx="760412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 txBox="1"/>
          <p:nvPr/>
        </p:nvSpPr>
        <p:spPr>
          <a:xfrm>
            <a:off x="2339975" y="2997200"/>
            <a:ext cx="124777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Randomize</a:t>
            </a:r>
          </a:p>
        </p:txBody>
      </p:sp>
      <p:sp>
        <p:nvSpPr>
          <p:cNvPr id="13" name="Text Box 2"/>
          <p:cNvSpPr txBox="1"/>
          <p:nvPr/>
        </p:nvSpPr>
        <p:spPr>
          <a:xfrm>
            <a:off x="250826" y="2636846"/>
            <a:ext cx="1800225" cy="11525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CIS, HG TA, or HG T1 bladder cancer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/>
              <a:ea typeface="ＭＳ 明朝"/>
              <a:cs typeface="Times New Roman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4356104" y="4076708"/>
            <a:ext cx="3889375" cy="11525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Prime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: intradermal BCG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(Tokyo strain 100 µl at 0.5 mg /ml)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+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Intravesical BCG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(Tokyo strain 80 mg/dose)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 </a:t>
            </a:r>
          </a:p>
        </p:txBody>
      </p:sp>
      <p:sp>
        <p:nvSpPr>
          <p:cNvPr id="16" name="Text Box 8"/>
          <p:cNvSpPr txBox="1"/>
          <p:nvPr/>
        </p:nvSpPr>
        <p:spPr>
          <a:xfrm>
            <a:off x="4356104" y="2924183"/>
            <a:ext cx="3889375" cy="51276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Intravesical BCG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(Tokyo strain 80 mg/dose)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 </a:t>
            </a:r>
          </a:p>
        </p:txBody>
      </p:sp>
      <p:sp>
        <p:nvSpPr>
          <p:cNvPr id="17" name="Text Box 13"/>
          <p:cNvSpPr txBox="1"/>
          <p:nvPr/>
        </p:nvSpPr>
        <p:spPr>
          <a:xfrm>
            <a:off x="4356104" y="1844675"/>
            <a:ext cx="3889375" cy="49530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Intravesical BCG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明朝"/>
                <a:cs typeface="Times New Roman"/>
              </a:rPr>
              <a:t> TICE (50 mg/dose) </a:t>
            </a:r>
          </a:p>
        </p:txBody>
      </p:sp>
    </p:spTree>
    <p:extLst>
      <p:ext uri="{BB962C8B-B14F-4D97-AF65-F5344CB8AC3E}">
        <p14:creationId xmlns:p14="http://schemas.microsoft.com/office/powerpoint/2010/main" val="358140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 txBox="1">
            <a:spLocks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300" dirty="0">
                <a:solidFill>
                  <a:srgbClr val="5B1A00"/>
                </a:solidFill>
              </a:rPr>
              <a:t>Primary Objectives</a:t>
            </a:r>
          </a:p>
        </p:txBody>
      </p:sp>
      <p:cxnSp>
        <p:nvCxnSpPr>
          <p:cNvPr id="62466" name="Straight Connector 5"/>
          <p:cNvCxnSpPr>
            <a:cxnSpLocks noChangeShapeType="1"/>
          </p:cNvCxnSpPr>
          <p:nvPr/>
        </p:nvCxnSpPr>
        <p:spPr bwMode="auto">
          <a:xfrm>
            <a:off x="107950" y="981075"/>
            <a:ext cx="8928100" cy="0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0825" y="1196975"/>
            <a:ext cx="87852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Tx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To test that Tokyo-172 BCG is </a:t>
            </a:r>
            <a:r>
              <a:rPr lang="en-US" u="sng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non-inferior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to Tice BCG</a:t>
            </a:r>
          </a:p>
          <a:p>
            <a:pPr marL="0" indent="0">
              <a:buFontTx/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marL="406400" indent="-406400">
              <a:buFontTx/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  <a:p>
            <a:pPr marL="406400" indent="-406400">
              <a:buFontTx/>
              <a:buNone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2. </a:t>
            </a:r>
            <a:r>
              <a:rPr lang="en-US" dirty="0"/>
              <a:t>To test that Priming (intradermal BCG) followed by intravesical BCG is </a:t>
            </a:r>
            <a:r>
              <a:rPr lang="en-US" u="sng" dirty="0"/>
              <a:t>superior</a:t>
            </a:r>
            <a:r>
              <a:rPr lang="en-US" dirty="0"/>
              <a:t> to intravesical BCG alone</a:t>
            </a:r>
          </a:p>
          <a:p>
            <a:pPr marL="406400" indent="-406400">
              <a:buFontTx/>
              <a:buNone/>
              <a:defRPr/>
            </a:pPr>
            <a:endParaRPr lang="en-US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06400" indent="-406400">
              <a:buFontTx/>
              <a:buNone/>
              <a:defRPr/>
            </a:pPr>
            <a:r>
              <a:rPr lang="en-US" u="sng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Primary Study End-Point:  </a:t>
            </a:r>
          </a:p>
          <a:p>
            <a:pPr marL="406400" indent="-406400">
              <a:buFontTx/>
              <a:buNone/>
              <a:defRPr/>
            </a:pPr>
            <a:r>
              <a:rPr lang="en-US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kern="0" dirty="0">
                <a:solidFill>
                  <a:srgbClr val="000000"/>
                </a:solidFill>
              </a:rPr>
              <a:t>Time to high grade recurrence (TTHGR)</a:t>
            </a:r>
            <a:endParaRPr lang="en-US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06400" indent="-406400">
              <a:buFontTx/>
              <a:buNone/>
              <a:defRPr/>
            </a:pPr>
            <a:endParaRPr lang="en-US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6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 txBox="1">
            <a:spLocks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300" dirty="0">
                <a:solidFill>
                  <a:srgbClr val="5B1A00"/>
                </a:solidFill>
              </a:rPr>
              <a:t>Eligibility</a:t>
            </a:r>
          </a:p>
        </p:txBody>
      </p:sp>
      <p:cxnSp>
        <p:nvCxnSpPr>
          <p:cNvPr id="63490" name="Straight Connector 5"/>
          <p:cNvCxnSpPr>
            <a:cxnSpLocks noChangeShapeType="1"/>
          </p:cNvCxnSpPr>
          <p:nvPr/>
        </p:nvCxnSpPr>
        <p:spPr bwMode="auto">
          <a:xfrm>
            <a:off x="107950" y="981075"/>
            <a:ext cx="8928100" cy="0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0825" y="1196975"/>
            <a:ext cx="87852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Tx/>
              <a:buAutoNum type="arabicPeriod"/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Non-muscle invasive bladder cancer (Ta, T1, CIS)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High-grade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BCG-naïve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Negative PPD test</a:t>
            </a:r>
          </a:p>
        </p:txBody>
      </p:sp>
    </p:spTree>
    <p:extLst>
      <p:ext uri="{BB962C8B-B14F-4D97-AF65-F5344CB8AC3E}">
        <p14:creationId xmlns:p14="http://schemas.microsoft.com/office/powerpoint/2010/main" val="150857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1196975"/>
            <a:ext cx="9144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dirty="0"/>
              <a:t>Accrual period: 3 years			     Follow-up:  5 years </a:t>
            </a:r>
          </a:p>
          <a:p>
            <a:pPr>
              <a:spcBef>
                <a:spcPts val="0"/>
              </a:spcBef>
              <a:defRPr/>
            </a:pPr>
            <a:r>
              <a:rPr lang="en-US" dirty="0"/>
              <a:t>Randomization 1:1:1	  Total patients = 969 (n=323 per arm)</a:t>
            </a:r>
          </a:p>
          <a:p>
            <a:pPr>
              <a:spcBef>
                <a:spcPts val="0"/>
              </a:spcBef>
              <a:defRPr/>
            </a:pPr>
            <a:endParaRPr lang="en-US" dirty="0"/>
          </a:p>
          <a:p>
            <a:pPr>
              <a:spcBef>
                <a:spcPts val="500"/>
              </a:spcBef>
              <a:defRPr/>
            </a:pPr>
            <a:r>
              <a:rPr lang="en-US" u="sng" dirty="0"/>
              <a:t>Objective #1 (Strain comparison):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Non-inferiority margin (HR) = 1.34, α=0.025, Power = 84% 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68% vs. 75% one-year FFS estimate in Tokyo vs. Tice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Patients (N=308 patients per arm) </a:t>
            </a:r>
          </a:p>
          <a:p>
            <a:pPr>
              <a:spcBef>
                <a:spcPts val="500"/>
              </a:spcBef>
              <a:defRPr/>
            </a:pPr>
            <a:endParaRPr lang="en-US" u="sng" dirty="0"/>
          </a:p>
          <a:p>
            <a:pPr>
              <a:spcBef>
                <a:spcPts val="500"/>
              </a:spcBef>
              <a:defRPr/>
            </a:pPr>
            <a:r>
              <a:rPr lang="en-US" u="sng" dirty="0"/>
              <a:t>Objective # 2 (Priming):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83% power to detect a HR= 1.40, one-sided α=0.025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75% vs. 81% one-year FFS estimate in no priming vs. priming</a:t>
            </a:r>
          </a:p>
        </p:txBody>
      </p:sp>
      <p:sp>
        <p:nvSpPr>
          <p:cNvPr id="64514" name="Title 1"/>
          <p:cNvSpPr txBox="1">
            <a:spLocks/>
          </p:cNvSpPr>
          <p:nvPr/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300" dirty="0">
                <a:solidFill>
                  <a:srgbClr val="5B1A00"/>
                </a:solidFill>
              </a:rPr>
              <a:t>Statistics and Accrual</a:t>
            </a:r>
          </a:p>
        </p:txBody>
      </p:sp>
      <p:cxnSp>
        <p:nvCxnSpPr>
          <p:cNvPr id="64515" name="Straight Connector 5"/>
          <p:cNvCxnSpPr>
            <a:cxnSpLocks noChangeShapeType="1"/>
          </p:cNvCxnSpPr>
          <p:nvPr/>
        </p:nvCxnSpPr>
        <p:spPr bwMode="auto">
          <a:xfrm>
            <a:off x="107950" y="981075"/>
            <a:ext cx="8928100" cy="0"/>
          </a:xfrm>
          <a:prstGeom prst="line">
            <a:avLst/>
          </a:prstGeom>
          <a:noFill/>
          <a:ln w="95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418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libri" charset="0"/>
              </a:rPr>
              <a:t>Registration Overview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 Screening step</a:t>
            </a:r>
          </a:p>
          <a:p>
            <a:r>
              <a:rPr lang="en-US" dirty="0"/>
              <a:t>PPD test must be completed within 90 days prior to registration </a:t>
            </a:r>
          </a:p>
        </p:txBody>
      </p:sp>
    </p:spTree>
    <p:extLst>
      <p:ext uri="{BB962C8B-B14F-4D97-AF65-F5344CB8AC3E}">
        <p14:creationId xmlns:p14="http://schemas.microsoft.com/office/powerpoint/2010/main" val="370309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838200" y="2009165"/>
            <a:ext cx="7497763" cy="1143000"/>
          </a:xfrm>
        </p:spPr>
        <p:txBody>
          <a:bodyPr/>
          <a:lstStyle/>
          <a:p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PPD Testing</a:t>
            </a:r>
            <a:b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Please visit this YouTube video on how to place PPD test…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https://www.youtube.com/watch?v=fJDQyQVXOrM</a:t>
            </a:r>
          </a:p>
        </p:txBody>
      </p:sp>
    </p:spTree>
    <p:extLst>
      <p:ext uri="{BB962C8B-B14F-4D97-AF65-F5344CB8AC3E}">
        <p14:creationId xmlns:p14="http://schemas.microsoft.com/office/powerpoint/2010/main" val="267223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creen Shot 2016-09-16 at 5.2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3300"/>
            <a:ext cx="7239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008071" y="774997"/>
            <a:ext cx="2069262" cy="199317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492158" y="2654019"/>
            <a:ext cx="71354" cy="99882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9686" y="171227"/>
            <a:ext cx="629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BCG and PPD are administered Intradermal (ID)</a:t>
            </a:r>
          </a:p>
        </p:txBody>
      </p:sp>
    </p:spTree>
    <p:extLst>
      <p:ext uri="{BB962C8B-B14F-4D97-AF65-F5344CB8AC3E}">
        <p14:creationId xmlns:p14="http://schemas.microsoft.com/office/powerpoint/2010/main" val="1984557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Screen Shot 2016-09-16 at 5.2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7372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686" y="355893"/>
            <a:ext cx="629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BCG and PPD are administered Intradermal (ID)</a:t>
            </a:r>
          </a:p>
        </p:txBody>
      </p:sp>
    </p:spTree>
    <p:extLst>
      <p:ext uri="{BB962C8B-B14F-4D97-AF65-F5344CB8AC3E}">
        <p14:creationId xmlns:p14="http://schemas.microsoft.com/office/powerpoint/2010/main" val="251575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78" y="4584700"/>
            <a:ext cx="351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Intradermal PPD placement is on volar aspect of the forearm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7" y="2102073"/>
            <a:ext cx="3517900" cy="2311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686" y="1569581"/>
            <a:ext cx="28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PPD placement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5956" y="5193286"/>
            <a:ext cx="4258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Intradermal Tokyo BCG placement is halfway down the outer aspect of the upper arm at the level of the axilla line.  Do not vaccinate at the shoulder.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956" y="756253"/>
            <a:ext cx="395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Intradermal Tokyo BCG placement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56" y="1433809"/>
            <a:ext cx="4185869" cy="37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9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Tokyo BCG vial</a:t>
            </a:r>
          </a:p>
        </p:txBody>
      </p:sp>
    </p:spTree>
    <p:extLst>
      <p:ext uri="{BB962C8B-B14F-4D97-AF65-F5344CB8AC3E}">
        <p14:creationId xmlns:p14="http://schemas.microsoft.com/office/powerpoint/2010/main" val="160857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Study Overview</a:t>
            </a:r>
          </a:p>
          <a:p>
            <a:r>
              <a:rPr lang="en-US" dirty="0"/>
              <a:t>Statistical Overview</a:t>
            </a:r>
          </a:p>
          <a:p>
            <a:r>
              <a:rPr lang="en-US" dirty="0"/>
              <a:t>Registration </a:t>
            </a:r>
          </a:p>
          <a:p>
            <a:r>
              <a:rPr lang="en-US" dirty="0"/>
              <a:t>PPD testing</a:t>
            </a:r>
          </a:p>
          <a:p>
            <a:r>
              <a:rPr lang="en-US" dirty="0"/>
              <a:t>Data and Sample submission</a:t>
            </a:r>
          </a:p>
          <a:p>
            <a:r>
              <a:rPr lang="en-US" dirty="0"/>
              <a:t>Patient Reported Outcomes</a:t>
            </a:r>
          </a:p>
          <a:p>
            <a:r>
              <a:rPr lang="en-US" dirty="0"/>
              <a:t>Imaging</a:t>
            </a:r>
          </a:p>
          <a:p>
            <a:r>
              <a:rPr lang="en-US" dirty="0"/>
              <a:t>Quality Control/Study Monitoring</a:t>
            </a:r>
          </a:p>
          <a:p>
            <a:r>
              <a:rPr lang="en-US" dirty="0"/>
              <a:t>Informed Consent</a:t>
            </a:r>
          </a:p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565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104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62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71450"/>
            <a:ext cx="9144001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991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64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066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090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libri" charset="0"/>
              </a:rPr>
              <a:t>Data and sample submission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Section 14 of the protocol contains instructions for data submission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Section 15 of the protocol contains special instructions for sample submission (blood, urine, slides), and QOL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788782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Patient Reported Outcomes (PROs)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 directly measure effect of a treatment on quality of life as directly reported from the patient</a:t>
            </a:r>
          </a:p>
          <a:p>
            <a:r>
              <a:rPr lang="en-US" dirty="0"/>
              <a:t>Treatment-related toxicities may impact PROs</a:t>
            </a:r>
          </a:p>
          <a:p>
            <a:r>
              <a:rPr lang="en-US" dirty="0"/>
              <a:t>The goal is to compare quality of life between study arms</a:t>
            </a:r>
          </a:p>
        </p:txBody>
      </p:sp>
    </p:spTree>
    <p:extLst>
      <p:ext uri="{BB962C8B-B14F-4D97-AF65-F5344CB8AC3E}">
        <p14:creationId xmlns:p14="http://schemas.microsoft.com/office/powerpoint/2010/main" val="263488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 txBox="1">
            <a:spLocks/>
          </p:cNvSpPr>
          <p:nvPr/>
        </p:nvSpPr>
        <p:spPr bwMode="auto">
          <a:xfrm>
            <a:off x="304800" y="1828800"/>
            <a:ext cx="86868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508709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F5E00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defTabSz="914400" eaLnBrk="1" fontAlgn="base" hangingPunct="1">
              <a:spcAft>
                <a:spcPct val="0"/>
              </a:spcAft>
              <a:buClr>
                <a:srgbClr val="0C5986"/>
              </a:buClr>
              <a:buFont typeface="Wingdings 2" pitchFamily="18" charset="2"/>
              <a:buNone/>
              <a:defRPr/>
            </a:pPr>
            <a:r>
              <a:rPr lang="en-US" altLang="en-US" sz="2200" u="sng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Primary Objective: </a:t>
            </a:r>
          </a:p>
          <a:p>
            <a:pPr defTabSz="914400" eaLnBrk="1" fontAlgn="base" hangingPunct="1">
              <a:spcAft>
                <a:spcPct val="0"/>
              </a:spcAft>
              <a:buClr>
                <a:srgbClr val="0C5986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To compare patient-reported urinary function and bother before, during and after intravesical treatment across S1602 treatment arms to test the null hypothesis that patient-reported urinary function/bother scores </a:t>
            </a:r>
            <a:r>
              <a:rPr lang="en-US" altLang="en-US" sz="2200" u="sng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do not </a:t>
            </a:r>
            <a:r>
              <a:rPr lang="en-US" altLang="en-US" sz="22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differ significantly by tested agents/study groups at 6 months</a:t>
            </a:r>
          </a:p>
          <a:p>
            <a:pPr marL="0" indent="0" defTabSz="914400" eaLnBrk="1" fontAlgn="base" hangingPunct="1">
              <a:spcAft>
                <a:spcPct val="0"/>
              </a:spcAft>
              <a:buClr>
                <a:srgbClr val="0C5986"/>
              </a:buClr>
              <a:buFont typeface="Wingdings 2" pitchFamily="18" charset="2"/>
              <a:buNone/>
              <a:defRPr/>
            </a:pPr>
            <a:r>
              <a:rPr lang="en-US" altLang="en-US" sz="2200" u="sng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Secondary Objectives: </a:t>
            </a:r>
          </a:p>
          <a:p>
            <a:pPr defTabSz="914400" eaLnBrk="1" fontAlgn="base" hangingPunct="1">
              <a:spcAft>
                <a:spcPct val="0"/>
              </a:spcAft>
              <a:buClr>
                <a:srgbClr val="0C5986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To examine whether patient-reported urinary function/bother are transiently but negatively affected by intravesical BCG-based treatment across time points with recovery to baseline scores</a:t>
            </a:r>
          </a:p>
          <a:p>
            <a:pPr defTabSz="914400" eaLnBrk="1" fontAlgn="base" hangingPunct="1">
              <a:spcAft>
                <a:spcPct val="0"/>
              </a:spcAft>
              <a:buClr>
                <a:srgbClr val="0C5986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To compare symptoms and general QOL between comparison arms of S1602</a:t>
            </a: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0" y="152400"/>
            <a:ext cx="88392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charset="0"/>
              </a:rPr>
              <a:t>Patient-Reported Outcome (PRO)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Calibri" charset="0"/>
              </a:rPr>
              <a:t>Objectives</a:t>
            </a:r>
            <a:endParaRPr lang="en-US" sz="4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28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533400" y="222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dirty="0">
                <a:solidFill>
                  <a:srgbClr val="000000"/>
                </a:solidFill>
                <a:latin typeface="Calibri" charset="0"/>
              </a:rPr>
              <a:t>Methodology</a:t>
            </a:r>
          </a:p>
        </p:txBody>
      </p:sp>
      <p:sp>
        <p:nvSpPr>
          <p:cNvPr id="17411" name="Content Placeholder 5"/>
          <p:cNvSpPr txBox="1">
            <a:spLocks/>
          </p:cNvSpPr>
          <p:nvPr/>
        </p:nvSpPr>
        <p:spPr bwMode="auto">
          <a:xfrm>
            <a:off x="0" y="7620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0C5986"/>
              </a:buClr>
              <a:buSzPct val="80000"/>
              <a:buFont typeface="Arial" charset="0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Instruments focus on urinary function, bother, symptoms as well as general QOL</a:t>
            </a:r>
          </a:p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0C5986"/>
              </a:buClr>
              <a:buSzPct val="80000"/>
              <a:buFont typeface="Arial" charset="0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When? Baseline, 6-wk, 3-mo, 6-mo, and 12-mo times that correspond to study visits</a:t>
            </a:r>
          </a:p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0C5986"/>
              </a:buClr>
              <a:buSzPct val="80000"/>
              <a:buFont typeface="Arial" charset="0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Trained (view training module) research staff will administer PRO forms to patients</a:t>
            </a:r>
          </a:p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0C5986"/>
              </a:buClr>
              <a:buSzPct val="80000"/>
              <a:buFont typeface="Arial" charset="0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Administered and collected on-site in paper-pencil format with follow-up collection for incomplete or missed forms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  <a:p>
            <a:pPr defTabSz="914400" fontAlgn="base">
              <a:spcBef>
                <a:spcPts val="600"/>
              </a:spcBef>
              <a:spcAft>
                <a:spcPct val="0"/>
              </a:spcAft>
              <a:buClr>
                <a:srgbClr val="0C5986"/>
              </a:buClr>
              <a:buSzPct val="80000"/>
              <a:buFont typeface="Arial" charset="0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Instruments scored and compared across S1602 treatment groups</a:t>
            </a:r>
          </a:p>
        </p:txBody>
      </p:sp>
    </p:spTree>
    <p:extLst>
      <p:ext uri="{BB962C8B-B14F-4D97-AF65-F5344CB8AC3E}">
        <p14:creationId xmlns:p14="http://schemas.microsoft.com/office/powerpoint/2010/main" val="347283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Background (T-cell Priming)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In preliminary studies, “priming” with intradermal BCG improved the response to intravesical BCG</a:t>
            </a:r>
          </a:p>
          <a:p>
            <a:endParaRPr lang="en-US" sz="3200" dirty="0"/>
          </a:p>
          <a:p>
            <a:r>
              <a:rPr lang="en-US" dirty="0"/>
              <a:t>This is a simple and inexpensive approach that could have impact in improving response to BCG</a:t>
            </a:r>
          </a:p>
          <a:p>
            <a:endParaRPr lang="en-US" dirty="0"/>
          </a:p>
          <a:p>
            <a:r>
              <a:rPr lang="en-US" dirty="0"/>
              <a:t>Thus, we will test the ability of T-cell priming to boost response to BCG therapy.</a:t>
            </a:r>
          </a:p>
        </p:txBody>
      </p:sp>
    </p:spTree>
    <p:extLst>
      <p:ext uri="{BB962C8B-B14F-4D97-AF65-F5344CB8AC3E}">
        <p14:creationId xmlns:p14="http://schemas.microsoft.com/office/powerpoint/2010/main" val="1701114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hangingPunct="0"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300" b="1" dirty="0">
                <a:solidFill>
                  <a:srgbClr val="000000"/>
                </a:solidFill>
                <a:latin typeface="Calibri" charset="0"/>
              </a:rPr>
              <a:t>Survey Instruments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914400"/>
            <a:ext cx="8610600" cy="2895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charset="0"/>
              <a:buChar char="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buChar char="◦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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8709"/>
              </a:buClr>
              <a:buFont typeface="Wingdings 2" charset="0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charset="0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7541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2113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6685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1257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BF5E00"/>
              </a:buClr>
              <a:buFont typeface="Wingdings 2" charset="2"/>
              <a:buChar char="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 defTabSz="914400" eaLnBrk="1" hangingPunct="1">
              <a:buClr>
                <a:srgbClr val="0C5986"/>
              </a:buClr>
              <a:buFont typeface="+mj-lt"/>
              <a:buAutoNum type="arabicPeriod"/>
              <a:defRPr/>
            </a:pPr>
            <a:r>
              <a:rPr lang="en-US" u="sng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Bladder Cancer Index (BCI)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: 36 items in bowel, sexual and urinary domains. Psychometrically developed &amp; evaluated with good validity/reliability. </a:t>
            </a:r>
          </a:p>
          <a:p>
            <a:pPr marL="514350" indent="-514350" defTabSz="914400" eaLnBrk="1" hangingPunct="1">
              <a:buClr>
                <a:srgbClr val="0C5986"/>
              </a:buClr>
              <a:buFont typeface="+mj-lt"/>
              <a:buAutoNum type="arabicPeriod"/>
              <a:defRPr/>
            </a:pPr>
            <a:r>
              <a:rPr lang="en-US" u="sng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EORTC QLQC-30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: 30 cancer-specific item in 5 functional domains (physical, role, cognition, emotional and social), 3 symptom scales (fatigue, pain and nausea/vomiting) and a global health and QOL scale. </a:t>
            </a:r>
          </a:p>
          <a:p>
            <a:pPr marL="514350" indent="-514350" defTabSz="914400" eaLnBrk="1" hangingPunct="1">
              <a:buClr>
                <a:srgbClr val="0C5986"/>
              </a:buClr>
              <a:buFont typeface="+mj-lt"/>
              <a:buAutoNum type="arabicPeriod"/>
              <a:defRPr/>
            </a:pPr>
            <a:r>
              <a:rPr lang="en-US" u="sng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AUASS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/>
                <a:cs typeface="ＭＳ Ｐゴシック"/>
              </a:rPr>
              <a:t>: 7 question urinary symptom scale and QoL x 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661824"/>
              </p:ext>
            </p:extLst>
          </p:nvPr>
        </p:nvGraphicFramePr>
        <p:xfrm>
          <a:off x="457200" y="3869277"/>
          <a:ext cx="8367053" cy="2732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0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780">
                <a:tc>
                  <a:txBody>
                    <a:bodyPr/>
                    <a:lstStyle/>
                    <a:p>
                      <a:r>
                        <a:rPr lang="en-US" sz="1700" b="0" dirty="0"/>
                        <a:t>Instrument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Description</a:t>
                      </a:r>
                    </a:p>
                  </a:txBody>
                  <a:tcPr marT="45713" marB="45713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No.</a:t>
                      </a:r>
                      <a:r>
                        <a:rPr lang="en-US" sz="1700" b="0" baseline="0" dirty="0"/>
                        <a:t> of Questions </a:t>
                      </a:r>
                      <a:endParaRPr lang="en-US" sz="1700" b="0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700" b="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Baseline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6 wk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3</a:t>
                      </a:r>
                      <a:r>
                        <a:rPr lang="en-US" sz="1800" u="sng" baseline="0" dirty="0"/>
                        <a:t> mo</a:t>
                      </a:r>
                      <a:endParaRPr lang="en-US" sz="1800" u="sng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6 mo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/>
                        <a:t>12 mo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65">
                <a:tc>
                  <a:txBody>
                    <a:bodyPr/>
                    <a:lstStyle/>
                    <a:p>
                      <a:r>
                        <a:rPr lang="en-US" sz="1800" dirty="0"/>
                        <a:t>BCI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Urinary, bowel, sexual domains QoL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 </a:t>
                      </a:r>
                      <a:r>
                        <a:rPr lang="en-US" sz="1200" dirty="0"/>
                        <a:t>(</a:t>
                      </a:r>
                      <a:r>
                        <a:rPr lang="en-US" sz="1400" dirty="0"/>
                        <a:t>urinary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r>
                        <a:rPr lang="en-US" sz="1800" dirty="0"/>
                        <a:t>QLQ-30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Global QoL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r>
                        <a:rPr lang="en-US" sz="1800" dirty="0"/>
                        <a:t>AUASS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Urinary</a:t>
                      </a:r>
                      <a:r>
                        <a:rPr lang="en-US" sz="1800" baseline="0" dirty="0"/>
                        <a:t> symptoms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Total: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</a:t>
                      </a:r>
                    </a:p>
                  </a:txBody>
                  <a:tcPr marT="45713" marB="45713">
                    <a:solidFill>
                      <a:schemeClr val="accent6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60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Quality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Mandatory training of key site personnel prior to first patient registration</a:t>
            </a:r>
          </a:p>
          <a:p>
            <a:r>
              <a:rPr lang="en-US" sz="3200" dirty="0"/>
              <a:t>Additionally mandatory centralized training to be provided if major changes to the protocol occur, or common problem areas are identified during monitoring and audits</a:t>
            </a:r>
          </a:p>
          <a:p>
            <a:r>
              <a:rPr lang="en-US" sz="3200" dirty="0"/>
              <a:t>Oversight through routine auditing and monitoring using a risk-based approach to monitoring.</a:t>
            </a:r>
          </a:p>
        </p:txBody>
      </p:sp>
    </p:spTree>
    <p:extLst>
      <p:ext uri="{BB962C8B-B14F-4D97-AF65-F5344CB8AC3E}">
        <p14:creationId xmlns:p14="http://schemas.microsoft.com/office/powerpoint/2010/main" val="537331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Quality Assurance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SWOG monitor dedicated to S1602</a:t>
            </a:r>
          </a:p>
          <a:p>
            <a:r>
              <a:rPr lang="en-US" sz="3200" dirty="0"/>
              <a:t>Routine monthly communication between monitor and site staff to assess potential problem areas, provide feedback, identify staff turnover, etc.</a:t>
            </a:r>
          </a:p>
          <a:p>
            <a:r>
              <a:rPr lang="en-US" sz="3200" dirty="0"/>
              <a:t>Centralized electronic monitoring</a:t>
            </a:r>
          </a:p>
          <a:p>
            <a:r>
              <a:rPr lang="en-US" sz="3200" dirty="0"/>
              <a:t>On site monitoring</a:t>
            </a:r>
          </a:p>
        </p:txBody>
      </p:sp>
    </p:spTree>
    <p:extLst>
      <p:ext uri="{BB962C8B-B14F-4D97-AF65-F5344CB8AC3E}">
        <p14:creationId xmlns:p14="http://schemas.microsoft.com/office/powerpoint/2010/main" val="1321077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Informed Consent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Patients are required to complete informed consent discussion and sign consent for</a:t>
            </a:r>
          </a:p>
          <a:p>
            <a:pPr lvl="1"/>
            <a:r>
              <a:rPr lang="en-US" sz="3200" dirty="0"/>
              <a:t>Study procedures which include urine collection</a:t>
            </a:r>
          </a:p>
          <a:p>
            <a:r>
              <a:rPr lang="en-US" sz="3200" dirty="0"/>
              <a:t>Patients may opt-in to have their tissues banked for future research</a:t>
            </a:r>
          </a:p>
        </p:txBody>
      </p:sp>
    </p:spTree>
    <p:extLst>
      <p:ext uri="{BB962C8B-B14F-4D97-AF65-F5344CB8AC3E}">
        <p14:creationId xmlns:p14="http://schemas.microsoft.com/office/powerpoint/2010/main" val="2693266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793" y="174437"/>
            <a:ext cx="4929158" cy="1143000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259" y="1317437"/>
            <a:ext cx="4209139" cy="5003695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/>
              <a:t>SWOG Leadership</a:t>
            </a:r>
            <a:endParaRPr lang="en-US" dirty="0"/>
          </a:p>
          <a:p>
            <a:pPr lvl="2"/>
            <a:r>
              <a:rPr lang="en-US" sz="2300" dirty="0"/>
              <a:t>Ian Thompson, MD</a:t>
            </a:r>
          </a:p>
          <a:p>
            <a:pPr lvl="2"/>
            <a:r>
              <a:rPr lang="en-US" sz="2300" dirty="0"/>
              <a:t>Seth Lerner, MD</a:t>
            </a:r>
          </a:p>
          <a:p>
            <a:pPr lvl="2"/>
            <a:r>
              <a:rPr lang="en-US" sz="2300" dirty="0"/>
              <a:t>Christopher Ryan, MD</a:t>
            </a:r>
          </a:p>
          <a:p>
            <a:pPr lvl="1"/>
            <a:r>
              <a:rPr lang="en-US" sz="2600" dirty="0"/>
              <a:t>Statistics</a:t>
            </a:r>
          </a:p>
          <a:p>
            <a:pPr lvl="2"/>
            <a:r>
              <a:rPr lang="en-US" sz="2300" dirty="0"/>
              <a:t>Cathy Tangen, DrPH</a:t>
            </a:r>
          </a:p>
          <a:p>
            <a:pPr lvl="2"/>
            <a:r>
              <a:rPr lang="en-US" sz="2300" dirty="0"/>
              <a:t>Melissa Plets, MS</a:t>
            </a:r>
          </a:p>
          <a:p>
            <a:pPr lvl="2"/>
            <a:r>
              <a:rPr lang="en-US" sz="2300" dirty="0"/>
              <a:t>Joseph Unger, PhD</a:t>
            </a:r>
          </a:p>
          <a:p>
            <a:pPr lvl="2"/>
            <a:r>
              <a:rPr lang="en-US" sz="2300" dirty="0"/>
              <a:t>Michael Wu, PhD</a:t>
            </a:r>
          </a:p>
          <a:p>
            <a:pPr lvl="1"/>
            <a:r>
              <a:rPr lang="en-US" sz="2600" dirty="0"/>
              <a:t>Patient Advocacy</a:t>
            </a:r>
          </a:p>
          <a:p>
            <a:pPr lvl="2"/>
            <a:r>
              <a:rPr lang="en-US" sz="2300" dirty="0"/>
              <a:t>Rick Bangs</a:t>
            </a:r>
          </a:p>
          <a:p>
            <a:pPr lvl="1"/>
            <a:r>
              <a:rPr lang="en-US" sz="2600" dirty="0"/>
              <a:t>Quality of Life Studies</a:t>
            </a:r>
          </a:p>
          <a:p>
            <a:pPr lvl="2"/>
            <a:r>
              <a:rPr lang="en-US" sz="2300" dirty="0"/>
              <a:t>Scott Gilbert</a:t>
            </a:r>
          </a:p>
          <a:p>
            <a:pPr lvl="1"/>
            <a:r>
              <a:rPr lang="en-US" sz="2600" dirty="0"/>
              <a:t>Translational Medicine</a:t>
            </a:r>
          </a:p>
          <a:p>
            <a:pPr lvl="2"/>
            <a:r>
              <a:rPr lang="en-US" sz="2300" dirty="0"/>
              <a:t>Josh Meeks</a:t>
            </a:r>
          </a:p>
          <a:p>
            <a:pPr lvl="1"/>
            <a:r>
              <a:rPr lang="en-US" sz="2700" dirty="0"/>
              <a:t>The Hope Foundation</a:t>
            </a:r>
          </a:p>
          <a:p>
            <a:pPr lvl="1"/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077692" y="1317437"/>
            <a:ext cx="5066308" cy="513126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2000" dirty="0"/>
              <a:t>SWOG Group Chair’s Office</a:t>
            </a:r>
          </a:p>
          <a:p>
            <a:pPr lvl="2"/>
            <a:r>
              <a:rPr lang="en-US" dirty="0"/>
              <a:t>Casey Dawson</a:t>
            </a:r>
          </a:p>
          <a:p>
            <a:pPr lvl="2"/>
            <a:r>
              <a:rPr lang="en-US" dirty="0"/>
              <a:t>Edith Van Putten</a:t>
            </a:r>
          </a:p>
          <a:p>
            <a:pPr lvl="2"/>
            <a:r>
              <a:rPr lang="en-US" dirty="0"/>
              <a:t>Nathan Eriksen</a:t>
            </a:r>
          </a:p>
          <a:p>
            <a:pPr lvl="1"/>
            <a:r>
              <a:rPr lang="en-US" sz="2000" dirty="0"/>
              <a:t>SWOG Operations Office</a:t>
            </a:r>
          </a:p>
          <a:p>
            <a:pPr lvl="2"/>
            <a:r>
              <a:rPr lang="en-US" dirty="0"/>
              <a:t>Dana Sparks, MAT</a:t>
            </a:r>
          </a:p>
          <a:p>
            <a:pPr lvl="2"/>
            <a:r>
              <a:rPr lang="en-US" dirty="0"/>
              <a:t>Nicki Trevino</a:t>
            </a:r>
          </a:p>
          <a:p>
            <a:pPr lvl="1"/>
            <a:r>
              <a:rPr lang="en-US" sz="2000" dirty="0"/>
              <a:t>Japanese BCG Laboratories (JBL)</a:t>
            </a:r>
          </a:p>
          <a:p>
            <a:pPr lvl="2"/>
            <a:r>
              <a:rPr lang="en-US" dirty="0"/>
              <a:t>Naoki Nakada</a:t>
            </a:r>
          </a:p>
          <a:p>
            <a:pPr lvl="2"/>
            <a:r>
              <a:rPr lang="en-US" dirty="0"/>
              <a:t>Tamio Hoshina</a:t>
            </a:r>
          </a:p>
          <a:p>
            <a:pPr lvl="1"/>
            <a:r>
              <a:rPr lang="en-US" sz="2000" dirty="0"/>
              <a:t>JBL’s U.S. Liaisons</a:t>
            </a:r>
          </a:p>
          <a:p>
            <a:pPr lvl="2"/>
            <a:r>
              <a:rPr lang="en-US" dirty="0"/>
              <a:t>Tim Ratliff</a:t>
            </a:r>
          </a:p>
          <a:p>
            <a:pPr lvl="2"/>
            <a:r>
              <a:rPr lang="en-US" dirty="0"/>
              <a:t>Christine Richardson</a:t>
            </a:r>
          </a:p>
          <a:p>
            <a:pPr lvl="1"/>
            <a:r>
              <a:rPr lang="en-US" sz="2000" dirty="0"/>
              <a:t>Study Chairs/Participants</a:t>
            </a:r>
          </a:p>
          <a:p>
            <a:pPr lvl="2"/>
            <a:r>
              <a:rPr lang="en-US" dirty="0"/>
              <a:t>Ajjai Alva, MD</a:t>
            </a:r>
          </a:p>
          <a:p>
            <a:pPr lvl="2"/>
            <a:r>
              <a:rPr lang="en-US" dirty="0"/>
              <a:t>Michael Woods, MD</a:t>
            </a:r>
          </a:p>
          <a:p>
            <a:pPr lvl="2"/>
            <a:r>
              <a:rPr lang="en-US" dirty="0"/>
              <a:t>Peter Black, MD</a:t>
            </a:r>
          </a:p>
        </p:txBody>
      </p:sp>
    </p:spTree>
    <p:extLst>
      <p:ext uri="{BB962C8B-B14F-4D97-AF65-F5344CB8AC3E}">
        <p14:creationId xmlns:p14="http://schemas.microsoft.com/office/powerpoint/2010/main" val="82708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Pre-existing BCG-specific immunity improves anti-tumor </a:t>
            </a:r>
            <a:b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response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 in patients</a:t>
            </a:r>
          </a:p>
        </p:txBody>
      </p:sp>
      <p:grpSp>
        <p:nvGrpSpPr>
          <p:cNvPr id="86103" name="Group 87"/>
          <p:cNvGrpSpPr>
            <a:grpSpLocks/>
          </p:cNvGrpSpPr>
          <p:nvPr/>
        </p:nvGrpSpPr>
        <p:grpSpPr bwMode="auto">
          <a:xfrm>
            <a:off x="1751018" y="2403483"/>
            <a:ext cx="6380165" cy="4151313"/>
            <a:chOff x="1103" y="1514"/>
            <a:chExt cx="4019" cy="2615"/>
          </a:xfrm>
        </p:grpSpPr>
        <p:grpSp>
          <p:nvGrpSpPr>
            <p:cNvPr id="52239" name="Group 86"/>
            <p:cNvGrpSpPr>
              <a:grpSpLocks/>
            </p:cNvGrpSpPr>
            <p:nvPr/>
          </p:nvGrpSpPr>
          <p:grpSpPr bwMode="auto">
            <a:xfrm>
              <a:off x="4029" y="3295"/>
              <a:ext cx="1093" cy="508"/>
              <a:chOff x="4029" y="3295"/>
              <a:chExt cx="1093" cy="508"/>
            </a:xfrm>
          </p:grpSpPr>
          <p:sp>
            <p:nvSpPr>
              <p:cNvPr id="86044" name="Line 28"/>
              <p:cNvSpPr>
                <a:spLocks noChangeShapeType="1"/>
              </p:cNvSpPr>
              <p:nvPr/>
            </p:nvSpPr>
            <p:spPr bwMode="auto">
              <a:xfrm>
                <a:off x="4029" y="3580"/>
                <a:ext cx="224" cy="0"/>
              </a:xfrm>
              <a:prstGeom prst="line">
                <a:avLst/>
              </a:prstGeom>
              <a:noFill/>
              <a:ln w="25400">
                <a:solidFill>
                  <a:srgbClr val="11884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045" name="Line 29"/>
              <p:cNvSpPr>
                <a:spLocks noChangeShapeType="1"/>
              </p:cNvSpPr>
              <p:nvPr/>
            </p:nvSpPr>
            <p:spPr bwMode="auto">
              <a:xfrm>
                <a:off x="4029" y="3724"/>
                <a:ext cx="224" cy="0"/>
              </a:xfrm>
              <a:prstGeom prst="line">
                <a:avLst/>
              </a:prstGeom>
              <a:noFill/>
              <a:ln w="25400">
                <a:solidFill>
                  <a:srgbClr val="99192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046" name="Text Box 30"/>
              <p:cNvSpPr txBox="1">
                <a:spLocks noChangeArrowheads="1"/>
              </p:cNvSpPr>
              <p:nvPr/>
            </p:nvSpPr>
            <p:spPr bwMode="auto">
              <a:xfrm>
                <a:off x="4241" y="3484"/>
                <a:ext cx="70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PPD + (n=23)</a:t>
                </a:r>
              </a:p>
            </p:txBody>
          </p:sp>
          <p:sp>
            <p:nvSpPr>
              <p:cNvPr id="86047" name="Text Box 31"/>
              <p:cNvSpPr txBox="1">
                <a:spLocks noChangeArrowheads="1"/>
              </p:cNvSpPr>
              <p:nvPr/>
            </p:nvSpPr>
            <p:spPr bwMode="auto">
              <a:xfrm>
                <a:off x="4265" y="3628"/>
                <a:ext cx="68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PPD - (n=32)</a:t>
                </a:r>
              </a:p>
            </p:txBody>
          </p:sp>
          <p:sp>
            <p:nvSpPr>
              <p:cNvPr id="86049" name="Line 33"/>
              <p:cNvSpPr>
                <a:spLocks noChangeShapeType="1"/>
              </p:cNvSpPr>
              <p:nvPr/>
            </p:nvSpPr>
            <p:spPr bwMode="auto">
              <a:xfrm>
                <a:off x="4974" y="3575"/>
                <a:ext cx="0" cy="154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050" name="Line 34"/>
              <p:cNvSpPr>
                <a:spLocks noChangeShapeType="1"/>
              </p:cNvSpPr>
              <p:nvPr/>
            </p:nvSpPr>
            <p:spPr bwMode="auto">
              <a:xfrm flipH="1">
                <a:off x="4944" y="3580"/>
                <a:ext cx="31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051" name="Line 35"/>
              <p:cNvSpPr>
                <a:spLocks noChangeShapeType="1"/>
              </p:cNvSpPr>
              <p:nvPr/>
            </p:nvSpPr>
            <p:spPr bwMode="auto">
              <a:xfrm flipH="1">
                <a:off x="4944" y="3724"/>
                <a:ext cx="31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052" name="Text Box 36"/>
              <p:cNvSpPr txBox="1">
                <a:spLocks noChangeArrowheads="1"/>
              </p:cNvSpPr>
              <p:nvPr/>
            </p:nvSpPr>
            <p:spPr bwMode="auto">
              <a:xfrm>
                <a:off x="4949" y="3570"/>
                <a:ext cx="17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*</a:t>
                </a:r>
              </a:p>
            </p:txBody>
          </p:sp>
          <p:sp>
            <p:nvSpPr>
              <p:cNvPr id="86067" name="Text Box 51"/>
              <p:cNvSpPr txBox="1">
                <a:spLocks noChangeArrowheads="1"/>
              </p:cNvSpPr>
              <p:nvPr/>
            </p:nvSpPr>
            <p:spPr bwMode="auto">
              <a:xfrm>
                <a:off x="4057" y="3295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68" name="Text Box 52"/>
              <p:cNvSpPr txBox="1">
                <a:spLocks noChangeArrowheads="1"/>
              </p:cNvSpPr>
              <p:nvPr/>
            </p:nvSpPr>
            <p:spPr bwMode="auto">
              <a:xfrm>
                <a:off x="4201" y="3311"/>
                <a:ext cx="53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Censored</a:t>
                </a:r>
                <a:endParaRPr lang="en-US" sz="700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2240" name="Group 66"/>
            <p:cNvGrpSpPr>
              <a:grpSpLocks/>
            </p:cNvGrpSpPr>
            <p:nvPr/>
          </p:nvGrpSpPr>
          <p:grpSpPr bwMode="auto">
            <a:xfrm>
              <a:off x="1103" y="1514"/>
              <a:ext cx="2916" cy="2615"/>
              <a:chOff x="1314" y="1217"/>
              <a:chExt cx="2916" cy="2615"/>
            </a:xfrm>
          </p:grpSpPr>
          <p:pic>
            <p:nvPicPr>
              <p:cNvPr id="86023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1" r="44302" b="11273"/>
              <a:stretch>
                <a:fillRect/>
              </a:stretch>
            </p:blipFill>
            <p:spPr bwMode="auto">
              <a:xfrm>
                <a:off x="1728" y="1217"/>
                <a:ext cx="2502" cy="2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86024" name="Text Box 8"/>
              <p:cNvSpPr txBox="1">
                <a:spLocks noChangeArrowheads="1"/>
              </p:cNvSpPr>
              <p:nvPr/>
            </p:nvSpPr>
            <p:spPr bwMode="auto">
              <a:xfrm>
                <a:off x="2172" y="3658"/>
                <a:ext cx="1433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Time until recurrence (months)</a:t>
                </a:r>
              </a:p>
            </p:txBody>
          </p:sp>
          <p:sp>
            <p:nvSpPr>
              <p:cNvPr id="86025" name="Text Box 9"/>
              <p:cNvSpPr txBox="1">
                <a:spLocks noChangeArrowheads="1"/>
              </p:cNvSpPr>
              <p:nvPr/>
            </p:nvSpPr>
            <p:spPr bwMode="auto">
              <a:xfrm>
                <a:off x="1691" y="3514"/>
                <a:ext cx="17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0</a:t>
                </a:r>
              </a:p>
            </p:txBody>
          </p:sp>
          <p:sp>
            <p:nvSpPr>
              <p:cNvPr id="86026" name="Text Box 10"/>
              <p:cNvSpPr txBox="1">
                <a:spLocks noChangeArrowheads="1"/>
              </p:cNvSpPr>
              <p:nvPr/>
            </p:nvSpPr>
            <p:spPr bwMode="auto">
              <a:xfrm>
                <a:off x="2041" y="352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</a:p>
            </p:txBody>
          </p:sp>
          <p:sp>
            <p:nvSpPr>
              <p:cNvPr id="86027" name="Text Box 11"/>
              <p:cNvSpPr txBox="1">
                <a:spLocks noChangeArrowheads="1"/>
              </p:cNvSpPr>
              <p:nvPr/>
            </p:nvSpPr>
            <p:spPr bwMode="auto">
              <a:xfrm>
                <a:off x="2423" y="352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20</a:t>
                </a:r>
              </a:p>
            </p:txBody>
          </p:sp>
          <p:sp>
            <p:nvSpPr>
              <p:cNvPr id="86028" name="Text Box 12"/>
              <p:cNvSpPr txBox="1">
                <a:spLocks noChangeArrowheads="1"/>
              </p:cNvSpPr>
              <p:nvPr/>
            </p:nvSpPr>
            <p:spPr bwMode="auto">
              <a:xfrm>
                <a:off x="2805" y="352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30</a:t>
                </a:r>
              </a:p>
            </p:txBody>
          </p:sp>
          <p:sp>
            <p:nvSpPr>
              <p:cNvPr id="86029" name="Text Box 13"/>
              <p:cNvSpPr txBox="1">
                <a:spLocks noChangeArrowheads="1"/>
              </p:cNvSpPr>
              <p:nvPr/>
            </p:nvSpPr>
            <p:spPr bwMode="auto">
              <a:xfrm>
                <a:off x="3186" y="352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40</a:t>
                </a:r>
              </a:p>
            </p:txBody>
          </p:sp>
          <p:sp>
            <p:nvSpPr>
              <p:cNvPr id="86030" name="Text Box 14"/>
              <p:cNvSpPr txBox="1">
                <a:spLocks noChangeArrowheads="1"/>
              </p:cNvSpPr>
              <p:nvPr/>
            </p:nvSpPr>
            <p:spPr bwMode="auto">
              <a:xfrm>
                <a:off x="3568" y="3516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50</a:t>
                </a:r>
              </a:p>
            </p:txBody>
          </p:sp>
          <p:sp>
            <p:nvSpPr>
              <p:cNvPr id="86031" name="Text Box 15"/>
              <p:cNvSpPr txBox="1">
                <a:spLocks noChangeArrowheads="1"/>
              </p:cNvSpPr>
              <p:nvPr/>
            </p:nvSpPr>
            <p:spPr bwMode="auto">
              <a:xfrm>
                <a:off x="3952" y="352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60</a:t>
                </a:r>
              </a:p>
            </p:txBody>
          </p:sp>
          <p:sp>
            <p:nvSpPr>
              <p:cNvPr id="86032" name="Text Box 16"/>
              <p:cNvSpPr txBox="1">
                <a:spLocks noChangeArrowheads="1"/>
              </p:cNvSpPr>
              <p:nvPr/>
            </p:nvSpPr>
            <p:spPr bwMode="auto">
              <a:xfrm>
                <a:off x="1542" y="3379"/>
                <a:ext cx="17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0</a:t>
                </a:r>
              </a:p>
            </p:txBody>
          </p:sp>
          <p:sp>
            <p:nvSpPr>
              <p:cNvPr id="86033" name="Text Box 17"/>
              <p:cNvSpPr txBox="1">
                <a:spLocks noChangeArrowheads="1"/>
              </p:cNvSpPr>
              <p:nvPr/>
            </p:nvSpPr>
            <p:spPr bwMode="auto">
              <a:xfrm>
                <a:off x="1516" y="3162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</a:t>
                </a:r>
              </a:p>
            </p:txBody>
          </p:sp>
          <p:sp>
            <p:nvSpPr>
              <p:cNvPr id="86034" name="Text Box 18"/>
              <p:cNvSpPr txBox="1">
                <a:spLocks noChangeArrowheads="1"/>
              </p:cNvSpPr>
              <p:nvPr/>
            </p:nvSpPr>
            <p:spPr bwMode="auto">
              <a:xfrm>
                <a:off x="1516" y="2956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20</a:t>
                </a:r>
              </a:p>
            </p:txBody>
          </p:sp>
          <p:sp>
            <p:nvSpPr>
              <p:cNvPr id="86035" name="Text Box 19"/>
              <p:cNvSpPr txBox="1">
                <a:spLocks noChangeArrowheads="1"/>
              </p:cNvSpPr>
              <p:nvPr/>
            </p:nvSpPr>
            <p:spPr bwMode="auto">
              <a:xfrm>
                <a:off x="1516" y="2743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30</a:t>
                </a:r>
              </a:p>
            </p:txBody>
          </p:sp>
          <p:sp>
            <p:nvSpPr>
              <p:cNvPr id="86036" name="Text Box 20"/>
              <p:cNvSpPr txBox="1">
                <a:spLocks noChangeArrowheads="1"/>
              </p:cNvSpPr>
              <p:nvPr/>
            </p:nvSpPr>
            <p:spPr bwMode="auto">
              <a:xfrm>
                <a:off x="1518" y="2532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40</a:t>
                </a:r>
              </a:p>
            </p:txBody>
          </p:sp>
          <p:sp>
            <p:nvSpPr>
              <p:cNvPr id="86037" name="Text Box 21"/>
              <p:cNvSpPr txBox="1">
                <a:spLocks noChangeArrowheads="1"/>
              </p:cNvSpPr>
              <p:nvPr/>
            </p:nvSpPr>
            <p:spPr bwMode="auto">
              <a:xfrm>
                <a:off x="1521" y="2323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50</a:t>
                </a:r>
              </a:p>
            </p:txBody>
          </p:sp>
          <p:sp>
            <p:nvSpPr>
              <p:cNvPr id="86038" name="Text Box 22"/>
              <p:cNvSpPr txBox="1">
                <a:spLocks noChangeArrowheads="1"/>
              </p:cNvSpPr>
              <p:nvPr/>
            </p:nvSpPr>
            <p:spPr bwMode="auto">
              <a:xfrm>
                <a:off x="1516" y="2117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60</a:t>
                </a:r>
              </a:p>
            </p:txBody>
          </p:sp>
          <p:sp>
            <p:nvSpPr>
              <p:cNvPr id="86039" name="Text Box 23"/>
              <p:cNvSpPr txBox="1">
                <a:spLocks noChangeArrowheads="1"/>
              </p:cNvSpPr>
              <p:nvPr/>
            </p:nvSpPr>
            <p:spPr bwMode="auto">
              <a:xfrm>
                <a:off x="1516" y="1903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70</a:t>
                </a:r>
              </a:p>
            </p:txBody>
          </p:sp>
          <p:sp>
            <p:nvSpPr>
              <p:cNvPr id="86040" name="Text Box 24"/>
              <p:cNvSpPr txBox="1">
                <a:spLocks noChangeArrowheads="1"/>
              </p:cNvSpPr>
              <p:nvPr/>
            </p:nvSpPr>
            <p:spPr bwMode="auto">
              <a:xfrm>
                <a:off x="1516" y="1700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80</a:t>
                </a:r>
              </a:p>
            </p:txBody>
          </p:sp>
          <p:sp>
            <p:nvSpPr>
              <p:cNvPr id="86041" name="Text Box 25"/>
              <p:cNvSpPr txBox="1">
                <a:spLocks noChangeArrowheads="1"/>
              </p:cNvSpPr>
              <p:nvPr/>
            </p:nvSpPr>
            <p:spPr bwMode="auto">
              <a:xfrm>
                <a:off x="1516" y="1484"/>
                <a:ext cx="22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90</a:t>
                </a:r>
              </a:p>
            </p:txBody>
          </p:sp>
          <p:sp>
            <p:nvSpPr>
              <p:cNvPr id="86042" name="Text Box 26"/>
              <p:cNvSpPr txBox="1">
                <a:spLocks noChangeArrowheads="1"/>
              </p:cNvSpPr>
              <p:nvPr/>
            </p:nvSpPr>
            <p:spPr bwMode="auto">
              <a:xfrm>
                <a:off x="1487" y="1278"/>
                <a:ext cx="27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100</a:t>
                </a:r>
              </a:p>
            </p:txBody>
          </p:sp>
          <p:sp>
            <p:nvSpPr>
              <p:cNvPr id="86043" name="Text Box 27"/>
              <p:cNvSpPr txBox="1">
                <a:spLocks noChangeArrowheads="1"/>
              </p:cNvSpPr>
              <p:nvPr/>
            </p:nvSpPr>
            <p:spPr bwMode="auto">
              <a:xfrm rot="16200000">
                <a:off x="726" y="2367"/>
                <a:ext cx="135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200" dirty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Recurrence-free survival (%)</a:t>
                </a:r>
              </a:p>
            </p:txBody>
          </p:sp>
          <p:sp>
            <p:nvSpPr>
              <p:cNvPr id="86066" name="Text Box 50"/>
              <p:cNvSpPr txBox="1">
                <a:spLocks noChangeArrowheads="1"/>
              </p:cNvSpPr>
              <p:nvPr/>
            </p:nvSpPr>
            <p:spPr bwMode="auto">
              <a:xfrm>
                <a:off x="3860" y="2380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69" name="Text Box 53"/>
              <p:cNvSpPr txBox="1">
                <a:spLocks noChangeArrowheads="1"/>
              </p:cNvSpPr>
              <p:nvPr/>
            </p:nvSpPr>
            <p:spPr bwMode="auto">
              <a:xfrm>
                <a:off x="3696" y="2380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0" name="Text Box 54"/>
              <p:cNvSpPr txBox="1">
                <a:spLocks noChangeArrowheads="1"/>
              </p:cNvSpPr>
              <p:nvPr/>
            </p:nvSpPr>
            <p:spPr bwMode="auto">
              <a:xfrm>
                <a:off x="3360" y="2380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1" name="Text Box 55"/>
              <p:cNvSpPr txBox="1">
                <a:spLocks noChangeArrowheads="1"/>
              </p:cNvSpPr>
              <p:nvPr/>
            </p:nvSpPr>
            <p:spPr bwMode="auto">
              <a:xfrm>
                <a:off x="2183" y="1933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2" name="Text Box 56"/>
              <p:cNvSpPr txBox="1">
                <a:spLocks noChangeArrowheads="1"/>
              </p:cNvSpPr>
              <p:nvPr/>
            </p:nvSpPr>
            <p:spPr bwMode="auto">
              <a:xfrm>
                <a:off x="1843" y="1575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3" name="Text Box 57"/>
              <p:cNvSpPr txBox="1">
                <a:spLocks noChangeArrowheads="1"/>
              </p:cNvSpPr>
              <p:nvPr/>
            </p:nvSpPr>
            <p:spPr bwMode="auto">
              <a:xfrm>
                <a:off x="1797" y="1373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4" name="Text Box 58"/>
              <p:cNvSpPr txBox="1">
                <a:spLocks noChangeArrowheads="1"/>
              </p:cNvSpPr>
              <p:nvPr/>
            </p:nvSpPr>
            <p:spPr bwMode="auto">
              <a:xfrm>
                <a:off x="3967" y="1790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5" name="Text Box 59"/>
              <p:cNvSpPr txBox="1">
                <a:spLocks noChangeArrowheads="1"/>
              </p:cNvSpPr>
              <p:nvPr/>
            </p:nvSpPr>
            <p:spPr bwMode="auto">
              <a:xfrm>
                <a:off x="3851" y="1790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6" name="Text Box 60"/>
              <p:cNvSpPr txBox="1">
                <a:spLocks noChangeArrowheads="1"/>
              </p:cNvSpPr>
              <p:nvPr/>
            </p:nvSpPr>
            <p:spPr bwMode="auto">
              <a:xfrm>
                <a:off x="2976" y="1668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7" name="Text Box 61"/>
              <p:cNvSpPr txBox="1">
                <a:spLocks noChangeArrowheads="1"/>
              </p:cNvSpPr>
              <p:nvPr/>
            </p:nvSpPr>
            <p:spPr bwMode="auto">
              <a:xfrm>
                <a:off x="2747" y="1559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8" name="Text Box 62"/>
              <p:cNvSpPr txBox="1">
                <a:spLocks noChangeArrowheads="1"/>
              </p:cNvSpPr>
              <p:nvPr/>
            </p:nvSpPr>
            <p:spPr bwMode="auto">
              <a:xfrm>
                <a:off x="2256" y="1248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79" name="Text Box 63"/>
              <p:cNvSpPr txBox="1">
                <a:spLocks noChangeArrowheads="1"/>
              </p:cNvSpPr>
              <p:nvPr/>
            </p:nvSpPr>
            <p:spPr bwMode="auto">
              <a:xfrm>
                <a:off x="2022" y="1248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80" name="Text Box 64"/>
              <p:cNvSpPr txBox="1">
                <a:spLocks noChangeArrowheads="1"/>
              </p:cNvSpPr>
              <p:nvPr/>
            </p:nvSpPr>
            <p:spPr bwMode="auto">
              <a:xfrm>
                <a:off x="1793" y="1248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239C5F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  <p:sp>
            <p:nvSpPr>
              <p:cNvPr id="86081" name="Text Box 65"/>
              <p:cNvSpPr txBox="1">
                <a:spLocks noChangeArrowheads="1"/>
              </p:cNvSpPr>
              <p:nvPr/>
            </p:nvSpPr>
            <p:spPr bwMode="auto">
              <a:xfrm>
                <a:off x="3967" y="2482"/>
                <a:ext cx="20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dirty="0">
                    <a:solidFill>
                      <a:srgbClr val="99192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+</a:t>
                </a:r>
              </a:p>
            </p:txBody>
          </p:sp>
        </p:grpSp>
      </p:grpSp>
      <p:sp>
        <p:nvSpPr>
          <p:cNvPr id="52227" name="Text Box 71"/>
          <p:cNvSpPr txBox="1">
            <a:spLocks noChangeArrowheads="1"/>
          </p:cNvSpPr>
          <p:nvPr/>
        </p:nvSpPr>
        <p:spPr bwMode="auto">
          <a:xfrm>
            <a:off x="14288" y="1125541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</a:rPr>
              <a:t>Patients with high-risk bladder tumor</a:t>
            </a:r>
          </a:p>
        </p:txBody>
      </p:sp>
      <p:sp>
        <p:nvSpPr>
          <p:cNvPr id="52228" name="Line 72"/>
          <p:cNvSpPr>
            <a:spLocks noChangeShapeType="1"/>
          </p:cNvSpPr>
          <p:nvPr/>
        </p:nvSpPr>
        <p:spPr bwMode="auto">
          <a:xfrm>
            <a:off x="1676400" y="160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2229" name="Group 81"/>
          <p:cNvGrpSpPr>
            <a:grpSpLocks/>
          </p:cNvGrpSpPr>
          <p:nvPr/>
        </p:nvGrpSpPr>
        <p:grpSpPr bwMode="auto">
          <a:xfrm>
            <a:off x="1600204" y="1219202"/>
            <a:ext cx="2606675" cy="1050925"/>
            <a:chOff x="1488" y="768"/>
            <a:chExt cx="1642" cy="662"/>
          </a:xfrm>
        </p:grpSpPr>
        <p:pic>
          <p:nvPicPr>
            <p:cNvPr id="86089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" y="768"/>
              <a:ext cx="704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2238" name="Text Box 74"/>
            <p:cNvSpPr txBox="1">
              <a:spLocks noChangeArrowheads="1"/>
            </p:cNvSpPr>
            <p:nvPr/>
          </p:nvSpPr>
          <p:spPr bwMode="auto">
            <a:xfrm>
              <a:off x="1488" y="1218"/>
              <a:ext cx="16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</a:rPr>
                <a:t>PPD test</a:t>
              </a:r>
            </a:p>
          </p:txBody>
        </p:sp>
      </p:grpSp>
      <p:sp>
        <p:nvSpPr>
          <p:cNvPr id="52230" name="Text Box 76"/>
          <p:cNvSpPr txBox="1">
            <a:spLocks noChangeArrowheads="1"/>
          </p:cNvSpPr>
          <p:nvPr/>
        </p:nvSpPr>
        <p:spPr bwMode="auto">
          <a:xfrm>
            <a:off x="4114800" y="1416050"/>
            <a:ext cx="115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</a:rPr>
              <a:t>Surgery</a:t>
            </a:r>
          </a:p>
        </p:txBody>
      </p:sp>
      <p:sp>
        <p:nvSpPr>
          <p:cNvPr id="52231" name="Text Box 78"/>
          <p:cNvSpPr txBox="1">
            <a:spLocks noChangeArrowheads="1"/>
          </p:cNvSpPr>
          <p:nvPr/>
        </p:nvSpPr>
        <p:spPr bwMode="auto">
          <a:xfrm>
            <a:off x="5715004" y="1431925"/>
            <a:ext cx="1463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</a:rPr>
              <a:t>BCG therapy</a:t>
            </a:r>
          </a:p>
        </p:txBody>
      </p:sp>
      <p:sp>
        <p:nvSpPr>
          <p:cNvPr id="52232" name="Line 80"/>
          <p:cNvSpPr>
            <a:spLocks noChangeShapeType="1"/>
          </p:cNvSpPr>
          <p:nvPr/>
        </p:nvSpPr>
        <p:spPr bwMode="auto">
          <a:xfrm>
            <a:off x="3657600" y="160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33" name="Line 83"/>
          <p:cNvSpPr>
            <a:spLocks noChangeShapeType="1"/>
          </p:cNvSpPr>
          <p:nvPr/>
        </p:nvSpPr>
        <p:spPr bwMode="auto">
          <a:xfrm>
            <a:off x="5181600" y="160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34" name="Text Box 84"/>
          <p:cNvSpPr txBox="1">
            <a:spLocks noChangeArrowheads="1"/>
          </p:cNvSpPr>
          <p:nvPr/>
        </p:nvSpPr>
        <p:spPr bwMode="auto">
          <a:xfrm>
            <a:off x="7680329" y="1295401"/>
            <a:ext cx="14636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</a:rPr>
              <a:t>Clinical outcome?</a:t>
            </a:r>
          </a:p>
        </p:txBody>
      </p:sp>
      <p:sp>
        <p:nvSpPr>
          <p:cNvPr id="52235" name="Line 85"/>
          <p:cNvSpPr>
            <a:spLocks noChangeShapeType="1"/>
          </p:cNvSpPr>
          <p:nvPr/>
        </p:nvSpPr>
        <p:spPr bwMode="auto">
          <a:xfrm>
            <a:off x="7146925" y="160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Text Box 38"/>
          <p:cNvSpPr txBox="1">
            <a:spLocks noChangeArrowheads="1"/>
          </p:cNvSpPr>
          <p:nvPr/>
        </p:nvSpPr>
        <p:spPr bwMode="auto">
          <a:xfrm>
            <a:off x="6851808" y="6583371"/>
            <a:ext cx="22810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Biot, et al. Sci Transl Medicine</a:t>
            </a:r>
          </a:p>
        </p:txBody>
      </p:sp>
    </p:spTree>
    <p:extLst>
      <p:ext uri="{BB962C8B-B14F-4D97-AF65-F5344CB8AC3E}">
        <p14:creationId xmlns:p14="http://schemas.microsoft.com/office/powerpoint/2010/main" val="41279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1750" y="188913"/>
            <a:ext cx="8929688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Comments from Bladder Cancer Opinion Leaders…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557338"/>
            <a:ext cx="8353425" cy="4392612"/>
          </a:xfrm>
        </p:spPr>
        <p:txBody>
          <a:bodyPr>
            <a:normAutofit/>
          </a:bodyPr>
          <a:lstStyle/>
          <a:p>
            <a:pPr marL="82550" indent="0">
              <a:buFontTx/>
              <a:buNone/>
              <a:defRPr/>
            </a:pPr>
            <a:r>
              <a:rPr lang="en-US" kern="1200" dirty="0">
                <a:latin typeface="Arial" charset="0"/>
                <a:ea typeface="ＭＳ Ｐゴシック" charset="0"/>
                <a:cs typeface="ＭＳ Ｐゴシック" charset="0"/>
              </a:rPr>
              <a:t>“we have to do this [the BCG immunization] before the intravesical administration and that makes immunologic sense.”  -</a:t>
            </a:r>
            <a:r>
              <a:rPr lang="en-US" i="1" kern="1200" dirty="0">
                <a:latin typeface="Arial" charset="0"/>
                <a:ea typeface="ＭＳ Ｐゴシック" charset="0"/>
                <a:cs typeface="ＭＳ Ｐゴシック" charset="0"/>
              </a:rPr>
              <a:t>Harry Herr </a:t>
            </a:r>
          </a:p>
          <a:p>
            <a:pPr marL="82550" indent="0">
              <a:buFontTx/>
              <a:buNone/>
              <a:defRPr/>
            </a:pPr>
            <a:endParaRPr lang="en-US" i="1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Tx/>
              <a:buNone/>
              <a:defRPr/>
            </a:pPr>
            <a:r>
              <a:rPr lang="en-US" kern="1200" dirty="0">
                <a:latin typeface="Arial" charset="0"/>
                <a:ea typeface="ＭＳ Ｐゴシック" charset="0"/>
                <a:cs typeface="ＭＳ Ｐゴシック" charset="0"/>
              </a:rPr>
              <a:t>giving BCG prior to intravesical therapy “should get more bang for our buck…It will need to be tested in a clinical trial, of course, but I think this [work] provides a very strong basis for doing such a trial.”</a:t>
            </a:r>
            <a:r>
              <a:rPr lang="en-US" kern="1200" baseline="30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kern="1200" dirty="0">
                <a:latin typeface="Arial" charset="0"/>
                <a:ea typeface="ＭＳ Ｐゴシック" charset="0"/>
                <a:cs typeface="ＭＳ Ｐゴシック" charset="0"/>
              </a:rPr>
              <a:t> -</a:t>
            </a:r>
            <a:r>
              <a:rPr lang="en-US" i="1" kern="1200" dirty="0">
                <a:latin typeface="Arial" charset="0"/>
                <a:ea typeface="ＭＳ Ｐゴシック" charset="0"/>
                <a:cs typeface="ＭＳ Ｐゴシック" charset="0"/>
              </a:rPr>
              <a:t>Mike O’Donnell</a:t>
            </a:r>
          </a:p>
          <a:p>
            <a:pPr marL="82550" indent="0">
              <a:buFontTx/>
              <a:buNone/>
              <a:defRPr/>
            </a:pPr>
            <a:endParaRPr lang="en-US" i="1" kern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Tx/>
              <a:buNone/>
              <a:defRPr/>
            </a:pPr>
            <a:endParaRPr lang="en-US" i="1" dirty="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044951" y="5949950"/>
            <a:ext cx="50990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/>
              <a:t>Williams, R. TB Vax for Bladder Cancer. The Scientist, 2012.</a:t>
            </a:r>
          </a:p>
        </p:txBody>
      </p:sp>
    </p:spTree>
    <p:extLst>
      <p:ext uri="{BB962C8B-B14F-4D97-AF65-F5344CB8AC3E}">
        <p14:creationId xmlns:p14="http://schemas.microsoft.com/office/powerpoint/2010/main" val="412723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Background (comparing BCG strains)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only FDA approved strain of BCG is TICE (Merck)</a:t>
            </a:r>
          </a:p>
          <a:p>
            <a:endParaRPr lang="en-US" sz="3200" dirty="0"/>
          </a:p>
          <a:p>
            <a:r>
              <a:rPr lang="en-US" dirty="0"/>
              <a:t>Manufacturing shortages have resulted in treatment delays and lack of availability of TICE BCG</a:t>
            </a:r>
          </a:p>
          <a:p>
            <a:endParaRPr lang="en-US" sz="3200" dirty="0"/>
          </a:p>
          <a:p>
            <a:r>
              <a:rPr lang="en-US" sz="3200" dirty="0"/>
              <a:t>Thus, having another BCG strain available in the U.S. is a priority.</a:t>
            </a:r>
          </a:p>
        </p:txBody>
      </p:sp>
    </p:spTree>
    <p:extLst>
      <p:ext uri="{BB962C8B-B14F-4D97-AF65-F5344CB8AC3E}">
        <p14:creationId xmlns:p14="http://schemas.microsoft.com/office/powerpoint/2010/main" val="197151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" y="2"/>
            <a:ext cx="7762407" cy="292536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05434" y="2364162"/>
            <a:ext cx="3567342" cy="4534419"/>
            <a:chOff x="4643438" y="1341438"/>
            <a:chExt cx="4918645" cy="5611655"/>
          </a:xfrm>
        </p:grpSpPr>
        <p:sp>
          <p:nvSpPr>
            <p:cNvPr id="26" name="TextBox 46"/>
            <p:cNvSpPr txBox="1">
              <a:spLocks noChangeArrowheads="1"/>
            </p:cNvSpPr>
            <p:nvPr/>
          </p:nvSpPr>
          <p:spPr bwMode="auto">
            <a:xfrm>
              <a:off x="5076825" y="1341438"/>
              <a:ext cx="4067175" cy="1180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rgbClr val="000000"/>
                  </a:solidFill>
                </a:rPr>
                <a:t>Rationale for Strain evaluation</a:t>
              </a:r>
              <a:r>
                <a:rPr lang="en-US" sz="1400" dirty="0">
                  <a:solidFill>
                    <a:srgbClr val="000000"/>
                  </a:solidFill>
                </a:rPr>
                <a:t>:  Differences in genotype/phenotype between BCG substrains could influence antitumor efficacy.</a:t>
              </a:r>
            </a:p>
          </p:txBody>
        </p:sp>
        <p:grpSp>
          <p:nvGrpSpPr>
            <p:cNvPr id="27" name="Group 91"/>
            <p:cNvGrpSpPr>
              <a:grpSpLocks/>
            </p:cNvGrpSpPr>
            <p:nvPr/>
          </p:nvGrpSpPr>
          <p:grpSpPr bwMode="auto">
            <a:xfrm>
              <a:off x="4643438" y="2636838"/>
              <a:ext cx="4918645" cy="3813175"/>
              <a:chOff x="4644008" y="2636912"/>
              <a:chExt cx="4917181" cy="3813205"/>
            </a:xfrm>
          </p:grpSpPr>
          <p:grpSp>
            <p:nvGrpSpPr>
              <p:cNvPr id="28" name="Group 92"/>
              <p:cNvGrpSpPr>
                <a:grpSpLocks/>
              </p:cNvGrpSpPr>
              <p:nvPr/>
            </p:nvGrpSpPr>
            <p:grpSpPr bwMode="auto">
              <a:xfrm>
                <a:off x="4644008" y="2636912"/>
                <a:ext cx="4248472" cy="3813205"/>
                <a:chOff x="4895528" y="1556792"/>
                <a:chExt cx="4248472" cy="3813205"/>
              </a:xfrm>
            </p:grpSpPr>
            <p:pic>
              <p:nvPicPr>
                <p:cNvPr id="35" name="Pictur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5528" y="1556792"/>
                  <a:ext cx="4248472" cy="3813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Rectangle 100"/>
                <p:cNvSpPr>
                  <a:spLocks noChangeArrowheads="1"/>
                </p:cNvSpPr>
                <p:nvPr/>
              </p:nvSpPr>
              <p:spPr bwMode="auto">
                <a:xfrm>
                  <a:off x="5868144" y="3933056"/>
                  <a:ext cx="295232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</p:grpSp>
          <p:grpSp>
            <p:nvGrpSpPr>
              <p:cNvPr id="29" name="Group 93"/>
              <p:cNvGrpSpPr>
                <a:grpSpLocks/>
              </p:cNvGrpSpPr>
              <p:nvPr/>
            </p:nvGrpSpPr>
            <p:grpSpPr bwMode="auto">
              <a:xfrm>
                <a:off x="6803952" y="4724491"/>
                <a:ext cx="2757237" cy="549184"/>
                <a:chOff x="2431403" y="4004411"/>
                <a:chExt cx="2757237" cy="549184"/>
              </a:xfrm>
            </p:grpSpPr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2431403" y="4142524"/>
                  <a:ext cx="284078" cy="0"/>
                </a:xfrm>
                <a:prstGeom prst="line">
                  <a:avLst/>
                </a:prstGeom>
                <a:noFill/>
                <a:ln w="254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>
                  <a:off x="2431403" y="4348901"/>
                  <a:ext cx="284078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699611" y="4004411"/>
                  <a:ext cx="2489029" cy="3428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dirty="0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rPr>
                    <a:t>BCG Connaught (n=71)</a:t>
                  </a:r>
                </a:p>
              </p:txBody>
            </p:sp>
            <p:sp>
              <p:nvSpPr>
                <p:cNvPr id="3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729763" y="4210787"/>
                  <a:ext cx="1840142" cy="3428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200" dirty="0">
                      <a:solidFill>
                        <a:srgbClr val="000000"/>
                      </a:solidFill>
                      <a:latin typeface="Arial"/>
                      <a:ea typeface="ＭＳ Ｐゴシック"/>
                      <a:cs typeface="ＭＳ Ｐゴシック"/>
                    </a:rPr>
                    <a:t>BCG Tice (n=60)</a:t>
                  </a:r>
                </a:p>
              </p:txBody>
            </p:sp>
          </p:grpSp>
          <p:sp>
            <p:nvSpPr>
              <p:cNvPr id="30" name="Text Box 27"/>
              <p:cNvSpPr txBox="1">
                <a:spLocks noChangeArrowheads="1"/>
              </p:cNvSpPr>
              <p:nvPr/>
            </p:nvSpPr>
            <p:spPr bwMode="auto">
              <a:xfrm rot="16200000">
                <a:off x="4076229" y="3817102"/>
                <a:ext cx="2132638" cy="6363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fr-FR" sz="1200" dirty="0">
                    <a:solidFill>
                      <a:srgbClr val="000000"/>
                    </a:solidFill>
                  </a:rPr>
                  <a:t>Recurrence-free survival (%)</a:t>
                </a:r>
              </a:p>
            </p:txBody>
          </p:sp>
        </p:grpSp>
        <p:sp>
          <p:nvSpPr>
            <p:cNvPr id="37" name="TextBox 1"/>
            <p:cNvSpPr txBox="1">
              <a:spLocks noChangeArrowheads="1"/>
            </p:cNvSpPr>
            <p:nvPr/>
          </p:nvSpPr>
          <p:spPr bwMode="auto">
            <a:xfrm>
              <a:off x="5364163" y="6381751"/>
              <a:ext cx="2879725" cy="57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i="1" dirty="0">
                  <a:solidFill>
                    <a:srgbClr val="000000"/>
                  </a:solidFill>
                </a:rPr>
                <a:t>Rentsch, et al. European Urology 2015 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46" y="2831197"/>
            <a:ext cx="4701220" cy="40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89" y="2038388"/>
            <a:ext cx="5846365" cy="4092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903" y="186791"/>
            <a:ext cx="87824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 Prospective Comparative Study of Intravesical Bacillus Calmette-Guérin Therapy with the Tokyo or Connaught Strain for Nonmuscle Invasive Bladder Cancer</a:t>
            </a:r>
          </a:p>
          <a:p>
            <a:pPr algn="ctr"/>
            <a:r>
              <a:rPr lang="en-US" dirty="0"/>
              <a:t>		Atsushi Sengiku</a:t>
            </a:r>
            <a:r>
              <a:rPr lang="en-US" baseline="30000" dirty="0"/>
              <a:t>, </a:t>
            </a:r>
            <a:r>
              <a:rPr lang="en-US" dirty="0"/>
              <a:t>, Masaaki Ito, Yu Miyazaki, Harutake Sawazaki, Takeshi Takahashi, Keiji Ogura</a:t>
            </a:r>
          </a:p>
        </p:txBody>
      </p:sp>
    </p:spTree>
    <p:extLst>
      <p:ext uri="{BB962C8B-B14F-4D97-AF65-F5344CB8AC3E}">
        <p14:creationId xmlns:p14="http://schemas.microsoft.com/office/powerpoint/2010/main" val="12040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755651" y="115888"/>
            <a:ext cx="4608513" cy="79216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BCG shortages</a:t>
            </a:r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250827" y="4149725"/>
            <a:ext cx="84978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“We hope this [BCG shortage] serves as a wake-up call not only to patients and providers but also to the pharmaceutical industry and the FDA, who may need to consider a change in policies and incentives to ensure patients are not negatively impacted by drug shortages in the future.”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79390" y="981079"/>
            <a:ext cx="85693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2014, identified 91 (87%) patients who experienced a divergence from the standard of care and planned treatment.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28 patients never received indicated BCG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40 experienced delayed or missed doses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14 had incomplete therapy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9 received an alternative regimen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37.5 % recurrence rate at first cystoscopy</a:t>
            </a:r>
          </a:p>
        </p:txBody>
      </p:sp>
      <p:sp>
        <p:nvSpPr>
          <p:cNvPr id="109572" name="TextBox 4"/>
          <p:cNvSpPr txBox="1">
            <a:spLocks noChangeArrowheads="1"/>
          </p:cNvSpPr>
          <p:nvPr/>
        </p:nvSpPr>
        <p:spPr bwMode="auto">
          <a:xfrm>
            <a:off x="4211638" y="6381750"/>
            <a:ext cx="4248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Parker, McKiernan, 2015 </a:t>
            </a:r>
          </a:p>
        </p:txBody>
      </p:sp>
    </p:spTree>
    <p:extLst>
      <p:ext uri="{BB962C8B-B14F-4D97-AF65-F5344CB8AC3E}">
        <p14:creationId xmlns:p14="http://schemas.microsoft.com/office/powerpoint/2010/main" val="565397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olstice">
  <a:themeElements>
    <a:clrScheme name="1_Solstice 1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FFFFFF"/>
      </a:accent3>
      <a:accent4>
        <a:srgbClr val="000000"/>
      </a:accent4>
      <a:accent5>
        <a:srgbClr val="AAB5C3"/>
      </a:accent5>
      <a:accent6>
        <a:srgbClr val="C8DE36"/>
      </a:accent6>
      <a:hlink>
        <a:srgbClr val="ABF24D"/>
      </a:hlink>
      <a:folHlink>
        <a:srgbClr val="A0E7FB"/>
      </a:folHlink>
    </a:clrScheme>
    <a:fontScheme name="1_Solst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Solstice 1">
        <a:dk1>
          <a:srgbClr val="000000"/>
        </a:dk1>
        <a:lt1>
          <a:srgbClr val="FFFFFF"/>
        </a:lt1>
        <a:dk2>
          <a:srgbClr val="1B3861"/>
        </a:dk2>
        <a:lt2>
          <a:srgbClr val="38ABED"/>
        </a:lt2>
        <a:accent1>
          <a:srgbClr val="0C5986"/>
        </a:accent1>
        <a:accent2>
          <a:srgbClr val="DDF53D"/>
        </a:accent2>
        <a:accent3>
          <a:srgbClr val="FFFFFF"/>
        </a:accent3>
        <a:accent4>
          <a:srgbClr val="000000"/>
        </a:accent4>
        <a:accent5>
          <a:srgbClr val="AAB5C3"/>
        </a:accent5>
        <a:accent6>
          <a:srgbClr val="C8DE36"/>
        </a:accent6>
        <a:hlink>
          <a:srgbClr val="ABF24D"/>
        </a:hlink>
        <a:folHlink>
          <a:srgbClr val="A0E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olstice">
  <a:themeElements>
    <a:clrScheme name="1_Solstice 1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FFFFFF"/>
      </a:accent3>
      <a:accent4>
        <a:srgbClr val="000000"/>
      </a:accent4>
      <a:accent5>
        <a:srgbClr val="AAB5C3"/>
      </a:accent5>
      <a:accent6>
        <a:srgbClr val="C8DE36"/>
      </a:accent6>
      <a:hlink>
        <a:srgbClr val="ABF24D"/>
      </a:hlink>
      <a:folHlink>
        <a:srgbClr val="A0E7FB"/>
      </a:folHlink>
    </a:clrScheme>
    <a:fontScheme name="1_Solst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Solstice 1">
        <a:dk1>
          <a:srgbClr val="000000"/>
        </a:dk1>
        <a:lt1>
          <a:srgbClr val="FFFFFF"/>
        </a:lt1>
        <a:dk2>
          <a:srgbClr val="1B3861"/>
        </a:dk2>
        <a:lt2>
          <a:srgbClr val="38ABED"/>
        </a:lt2>
        <a:accent1>
          <a:srgbClr val="0C5986"/>
        </a:accent1>
        <a:accent2>
          <a:srgbClr val="DDF53D"/>
        </a:accent2>
        <a:accent3>
          <a:srgbClr val="FFFFFF"/>
        </a:accent3>
        <a:accent4>
          <a:srgbClr val="000000"/>
        </a:accent4>
        <a:accent5>
          <a:srgbClr val="AAB5C3"/>
        </a:accent5>
        <a:accent6>
          <a:srgbClr val="C8DE36"/>
        </a:accent6>
        <a:hlink>
          <a:srgbClr val="ABF24D"/>
        </a:hlink>
        <a:folHlink>
          <a:srgbClr val="A0E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olstice">
  <a:themeElements>
    <a:clrScheme name="1_Solstice 1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FFFFFF"/>
      </a:accent3>
      <a:accent4>
        <a:srgbClr val="000000"/>
      </a:accent4>
      <a:accent5>
        <a:srgbClr val="AAB5C3"/>
      </a:accent5>
      <a:accent6>
        <a:srgbClr val="C8DE36"/>
      </a:accent6>
      <a:hlink>
        <a:srgbClr val="ABF24D"/>
      </a:hlink>
      <a:folHlink>
        <a:srgbClr val="A0E7FB"/>
      </a:folHlink>
    </a:clrScheme>
    <a:fontScheme name="1_Solst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Solstice 1">
        <a:dk1>
          <a:srgbClr val="000000"/>
        </a:dk1>
        <a:lt1>
          <a:srgbClr val="FFFFFF"/>
        </a:lt1>
        <a:dk2>
          <a:srgbClr val="1B3861"/>
        </a:dk2>
        <a:lt2>
          <a:srgbClr val="38ABED"/>
        </a:lt2>
        <a:accent1>
          <a:srgbClr val="0C5986"/>
        </a:accent1>
        <a:accent2>
          <a:srgbClr val="DDF53D"/>
        </a:accent2>
        <a:accent3>
          <a:srgbClr val="FFFFFF"/>
        </a:accent3>
        <a:accent4>
          <a:srgbClr val="000000"/>
        </a:accent4>
        <a:accent5>
          <a:srgbClr val="AAB5C3"/>
        </a:accent5>
        <a:accent6>
          <a:srgbClr val="C8DE36"/>
        </a:accent6>
        <a:hlink>
          <a:srgbClr val="ABF24D"/>
        </a:hlink>
        <a:folHlink>
          <a:srgbClr val="A0E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13953</TotalTime>
  <Words>1420</Words>
  <Application>Microsoft Office PowerPoint</Application>
  <PresentationFormat>On-screen Show (4:3)</PresentationFormat>
  <Paragraphs>276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ＭＳ 明朝</vt:lpstr>
      <vt:lpstr>ＭＳ Ｐゴシック</vt:lpstr>
      <vt:lpstr>Arial</vt:lpstr>
      <vt:lpstr>Calibri</vt:lpstr>
      <vt:lpstr>Gill Sans MT</vt:lpstr>
      <vt:lpstr>Times New Roman</vt:lpstr>
      <vt:lpstr>Verdana</vt:lpstr>
      <vt:lpstr>Wingdings</vt:lpstr>
      <vt:lpstr>Wingdings 2</vt:lpstr>
      <vt:lpstr>Solstice</vt:lpstr>
      <vt:lpstr>Nouvelle présentation</vt:lpstr>
      <vt:lpstr>1_Solstice</vt:lpstr>
      <vt:lpstr>2_Solstice</vt:lpstr>
      <vt:lpstr>3_Solstice</vt:lpstr>
      <vt:lpstr>PRIME Trial Kickoff Training</vt:lpstr>
      <vt:lpstr>Agenda</vt:lpstr>
      <vt:lpstr>Background (T-cell Priming)</vt:lpstr>
      <vt:lpstr>Pre-existing BCG-specific immunity improves anti-tumor  response in patients</vt:lpstr>
      <vt:lpstr>Comments from Bladder Cancer Opinion Leaders… </vt:lpstr>
      <vt:lpstr>Background (comparing BCG strains)</vt:lpstr>
      <vt:lpstr>PowerPoint Presentation</vt:lpstr>
      <vt:lpstr>PowerPoint Presentation</vt:lpstr>
      <vt:lpstr>BCG shortages</vt:lpstr>
      <vt:lpstr>PowerPoint Presentation</vt:lpstr>
      <vt:lpstr>PowerPoint Presentation</vt:lpstr>
      <vt:lpstr>PowerPoint Presentation</vt:lpstr>
      <vt:lpstr>PowerPoint Presentation</vt:lpstr>
      <vt:lpstr>Registration Overview</vt:lpstr>
      <vt:lpstr>PPD Testing  Please visit this YouTube video on how to place PPD test…  https://www.youtube.com/watch?v=fJDQyQVXOrM</vt:lpstr>
      <vt:lpstr>PowerPoint Presentation</vt:lpstr>
      <vt:lpstr>PowerPoint Presentation</vt:lpstr>
      <vt:lpstr>PowerPoint Presentation</vt:lpstr>
      <vt:lpstr>Tokyo BCG vial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and sample submission</vt:lpstr>
      <vt:lpstr>Patient Reported Outcomes (PROs)</vt:lpstr>
      <vt:lpstr>PowerPoint Presentation</vt:lpstr>
      <vt:lpstr>PowerPoint Presentation</vt:lpstr>
      <vt:lpstr>PowerPoint Presentation</vt:lpstr>
      <vt:lpstr>Quality Assurance</vt:lpstr>
      <vt:lpstr>Quality Assurance </vt:lpstr>
      <vt:lpstr>Informed Consent</vt:lpstr>
      <vt:lpstr>Acknowledgements</vt:lpstr>
    </vt:vector>
  </TitlesOfParts>
  <Company>HCI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Adjuvant IFN vs pembro kickoff training</dc:title>
  <dc:creator>Kenneth Grossmann</dc:creator>
  <cp:lastModifiedBy>Trevino, Nicki</cp:lastModifiedBy>
  <cp:revision>135</cp:revision>
  <dcterms:created xsi:type="dcterms:W3CDTF">2015-08-29T14:34:40Z</dcterms:created>
  <dcterms:modified xsi:type="dcterms:W3CDTF">2017-02-03T17:34:17Z</dcterms:modified>
</cp:coreProperties>
</file>