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865" r:id="rId4"/>
  </p:sldMasterIdLst>
  <p:notesMasterIdLst>
    <p:notesMasterId r:id="rId125"/>
  </p:notesMasterIdLst>
  <p:handoutMasterIdLst>
    <p:handoutMasterId r:id="rId126"/>
  </p:handoutMasterIdLst>
  <p:sldIdLst>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21" r:id="rId37"/>
    <p:sldId id="331" r:id="rId38"/>
    <p:sldId id="317" r:id="rId39"/>
    <p:sldId id="318" r:id="rId40"/>
    <p:sldId id="365" r:id="rId41"/>
    <p:sldId id="323" r:id="rId42"/>
    <p:sldId id="324" r:id="rId43"/>
    <p:sldId id="325" r:id="rId44"/>
    <p:sldId id="327" r:id="rId45"/>
    <p:sldId id="328" r:id="rId46"/>
    <p:sldId id="366" r:id="rId47"/>
    <p:sldId id="330" r:id="rId48"/>
    <p:sldId id="326" r:id="rId49"/>
    <p:sldId id="417" r:id="rId50"/>
    <p:sldId id="367" r:id="rId51"/>
    <p:sldId id="408" r:id="rId52"/>
    <p:sldId id="409" r:id="rId53"/>
    <p:sldId id="410" r:id="rId54"/>
    <p:sldId id="411" r:id="rId55"/>
    <p:sldId id="412" r:id="rId56"/>
    <p:sldId id="413" r:id="rId57"/>
    <p:sldId id="414" r:id="rId58"/>
    <p:sldId id="415" r:id="rId59"/>
    <p:sldId id="368" r:id="rId60"/>
    <p:sldId id="369" r:id="rId61"/>
    <p:sldId id="370" r:id="rId62"/>
    <p:sldId id="371" r:id="rId63"/>
    <p:sldId id="372" r:id="rId64"/>
    <p:sldId id="373" r:id="rId65"/>
    <p:sldId id="374" r:id="rId66"/>
    <p:sldId id="375" r:id="rId67"/>
    <p:sldId id="376" r:id="rId68"/>
    <p:sldId id="418" r:id="rId69"/>
    <p:sldId id="378" r:id="rId70"/>
    <p:sldId id="377" r:id="rId71"/>
    <p:sldId id="379" r:id="rId72"/>
    <p:sldId id="380" r:id="rId73"/>
    <p:sldId id="419" r:id="rId74"/>
    <p:sldId id="420" r:id="rId75"/>
    <p:sldId id="421" r:id="rId76"/>
    <p:sldId id="422" r:id="rId77"/>
    <p:sldId id="423" r:id="rId78"/>
    <p:sldId id="424" r:id="rId79"/>
    <p:sldId id="425" r:id="rId80"/>
    <p:sldId id="426" r:id="rId81"/>
    <p:sldId id="427" r:id="rId82"/>
    <p:sldId id="428" r:id="rId83"/>
    <p:sldId id="429" r:id="rId84"/>
    <p:sldId id="430" r:id="rId85"/>
    <p:sldId id="431" r:id="rId86"/>
    <p:sldId id="432" r:id="rId87"/>
    <p:sldId id="433" r:id="rId88"/>
    <p:sldId id="434" r:id="rId89"/>
    <p:sldId id="381" r:id="rId90"/>
    <p:sldId id="435" r:id="rId91"/>
    <p:sldId id="436" r:id="rId92"/>
    <p:sldId id="437" r:id="rId93"/>
    <p:sldId id="438" r:id="rId94"/>
    <p:sldId id="439" r:id="rId95"/>
    <p:sldId id="440" r:id="rId96"/>
    <p:sldId id="441" r:id="rId97"/>
    <p:sldId id="382" r:id="rId98"/>
    <p:sldId id="416" r:id="rId99"/>
    <p:sldId id="383" r:id="rId100"/>
    <p:sldId id="384" r:id="rId101"/>
    <p:sldId id="385" r:id="rId102"/>
    <p:sldId id="386" r:id="rId103"/>
    <p:sldId id="387" r:id="rId104"/>
    <p:sldId id="388" r:id="rId105"/>
    <p:sldId id="389" r:id="rId106"/>
    <p:sldId id="390" r:id="rId107"/>
    <p:sldId id="391" r:id="rId108"/>
    <p:sldId id="392" r:id="rId109"/>
    <p:sldId id="393" r:id="rId110"/>
    <p:sldId id="394" r:id="rId111"/>
    <p:sldId id="395" r:id="rId112"/>
    <p:sldId id="396" r:id="rId113"/>
    <p:sldId id="397" r:id="rId114"/>
    <p:sldId id="398" r:id="rId115"/>
    <p:sldId id="399" r:id="rId116"/>
    <p:sldId id="400" r:id="rId117"/>
    <p:sldId id="401" r:id="rId118"/>
    <p:sldId id="402" r:id="rId119"/>
    <p:sldId id="403" r:id="rId120"/>
    <p:sldId id="404" r:id="rId121"/>
    <p:sldId id="405" r:id="rId122"/>
    <p:sldId id="406" r:id="rId123"/>
    <p:sldId id="407" r:id="rId124"/>
  </p:sldIdLst>
  <p:sldSz cx="11430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8" autoAdjust="0"/>
    <p:restoredTop sz="85307" autoAdjust="0"/>
  </p:normalViewPr>
  <p:slideViewPr>
    <p:cSldViewPr snapToObjects="1">
      <p:cViewPr varScale="1">
        <p:scale>
          <a:sx n="88" d="100"/>
          <a:sy n="88" d="100"/>
        </p:scale>
        <p:origin x="-960" y="-104"/>
      </p:cViewPr>
      <p:guideLst>
        <p:guide orient="horz" pos="2160"/>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9096"/>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notesMaster" Target="notesMasters/notesMaster1.xml"/><Relationship Id="rId126" Type="http://schemas.openxmlformats.org/officeDocument/2006/relationships/handoutMaster" Target="handoutMasters/handoutMaster1.xml"/><Relationship Id="rId127" Type="http://schemas.openxmlformats.org/officeDocument/2006/relationships/printerSettings" Target="printerSettings/printerSettings1.bin"/><Relationship Id="rId128" Type="http://schemas.openxmlformats.org/officeDocument/2006/relationships/presProps" Target="presProps.xml"/><Relationship Id="rId129" Type="http://schemas.openxmlformats.org/officeDocument/2006/relationships/viewProps" Target="viewProp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00" Type="http://schemas.openxmlformats.org/officeDocument/2006/relationships/slide" Target="slides/slide96.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30" Type="http://schemas.openxmlformats.org/officeDocument/2006/relationships/theme" Target="theme/theme1.xml"/><Relationship Id="rId13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58F2DC49-1E57-1A4E-8428-31F99412A02F}" type="datetime1">
              <a:rPr lang="en-US" altLang="en-US"/>
              <a:pPr/>
              <a:t>2017-04-28</a:t>
            </a:fld>
            <a:endParaRPr lang="en-US" altLang="en-US"/>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C64BD66-78C1-584C-B576-50F8B77A6936}" type="slidenum">
              <a:rPr lang="en-US" altLang="en-US"/>
              <a:pPr/>
              <a:t>‹#›</a:t>
            </a:fld>
            <a:endParaRPr lang="en-US" alt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2155DB6-861E-7E47-82FB-8F6A0897239F}" type="datetime1">
              <a:rPr lang="en-US" altLang="en-US"/>
              <a:pPr/>
              <a:t>2017-04-28</a:t>
            </a:fld>
            <a:endParaRPr lang="en-US" altLang="en-US"/>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698FC43-7194-8A4D-BEF6-C49EA608217F}" type="slidenum">
              <a:rPr lang="en-US" altLang="en-US"/>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ea typeface="ＭＳ Ｐゴシック" charset="-128"/>
                <a:cs typeface="ＭＳ Ｐゴシック" charset="-128"/>
              </a:rPr>
              <a:t>MPDL3280A = </a:t>
            </a:r>
            <a:r>
              <a:rPr lang="en-US" u="sng" dirty="0" err="1" smtClean="0">
                <a:latin typeface="+mn-lt"/>
                <a:ea typeface="+mn-ea"/>
                <a:cs typeface="+mn-cs"/>
              </a:rPr>
              <a:t>atezolizumab</a:t>
            </a:r>
            <a:r>
              <a:rPr lang="en-US" u="sng" dirty="0" smtClean="0">
                <a:latin typeface="+mn-lt"/>
                <a:ea typeface="+mn-ea"/>
                <a:cs typeface="+mn-cs"/>
              </a:rPr>
              <a:t> = PD-L1 </a:t>
            </a:r>
            <a:r>
              <a:rPr lang="en-US" u="sng" dirty="0" err="1" smtClean="0">
                <a:latin typeface="+mn-lt"/>
                <a:ea typeface="+mn-ea"/>
                <a:cs typeface="+mn-cs"/>
              </a:rPr>
              <a:t>inhivi</a:t>
            </a:r>
            <a:endParaRPr lang="en-US" u="sng" dirty="0" smtClean="0">
              <a:latin typeface="+mn-lt"/>
              <a:ea typeface="+mn-ea"/>
              <a:cs typeface="+mn-cs"/>
            </a:endParaRPr>
          </a:p>
          <a:p>
            <a:pPr>
              <a:defRPr/>
            </a:pPr>
            <a:r>
              <a:rPr lang="en-US" u="sng" dirty="0" smtClean="0">
                <a:latin typeface="+mn-lt"/>
                <a:ea typeface="+mn-ea"/>
                <a:cs typeface="+mn-cs"/>
              </a:rPr>
              <a:t>tory monoclonal antibody</a:t>
            </a:r>
            <a:endParaRPr lang="en-US" dirty="0">
              <a:ea typeface="ＭＳ Ｐゴシック" charset="-128"/>
              <a:cs typeface="ＭＳ Ｐゴシック" charset="-128"/>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4C3FE5E9-957D-422C-90C3-1CCB7A3B423F}" type="slidenum">
              <a:rPr lang="en-US" altLang="en-US" sz="1200" b="0">
                <a:solidFill>
                  <a:schemeClr val="tx1"/>
                </a:solidFill>
              </a:rPr>
              <a:pPr/>
              <a:t>1</a:t>
            </a:fld>
            <a:endParaRPr lang="en-US" altLang="en-US" sz="1200" b="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2D0DD7D6-E93D-485C-A38F-4DA3DF14E147}" type="slidenum">
              <a:rPr lang="en-US" altLang="en-US" sz="1200" b="0">
                <a:solidFill>
                  <a:schemeClr val="tx1"/>
                </a:solidFill>
              </a:rPr>
              <a:pPr/>
              <a:t>10</a:t>
            </a:fld>
            <a:endParaRPr lang="en-US" altLang="en-US" sz="1200" b="0">
              <a:solidFill>
                <a:schemeClr val="tx1"/>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100</a:t>
            </a:fld>
            <a:endParaRPr lang="en-US" altLang="en-US"/>
          </a:p>
        </p:txBody>
      </p:sp>
    </p:spTree>
    <p:extLst>
      <p:ext uri="{BB962C8B-B14F-4D97-AF65-F5344CB8AC3E}">
        <p14:creationId xmlns:p14="http://schemas.microsoft.com/office/powerpoint/2010/main" val="11807028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101</a:t>
            </a:fld>
            <a:endParaRPr lang="en-US" altLang="en-US"/>
          </a:p>
        </p:txBody>
      </p:sp>
    </p:spTree>
    <p:extLst>
      <p:ext uri="{BB962C8B-B14F-4D97-AF65-F5344CB8AC3E}">
        <p14:creationId xmlns:p14="http://schemas.microsoft.com/office/powerpoint/2010/main" val="16810775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Patients with past or resolved hepatitis B infection (defined as having a negative hepatitis B surface antigen [HBsAg] test and a positive anti-HBc [antibody to hepatitis B core antigen] antibody test) are eligible.. </a:t>
            </a:r>
          </a:p>
          <a:p>
            <a:r>
              <a:rPr lang="en-US" altLang="en-US" smtClean="0">
                <a:ea typeface="ＭＳ Ｐゴシック" pitchFamily="34" charset="-128"/>
              </a:rPr>
              <a:t>Patients positive for hepatitis C virus (HCV) antibody are eligible only if polymerase chain reaction (PCR) is negative for HCV RNA. </a:t>
            </a:r>
          </a:p>
          <a:p>
            <a:endParaRPr lang="en-US" altLang="en-US" smtClean="0">
              <a:ea typeface="ＭＳ Ｐゴシック" pitchFamily="34" charset="-128"/>
            </a:endParaRPr>
          </a:p>
        </p:txBody>
      </p:sp>
      <p:sp>
        <p:nvSpPr>
          <p:cNvPr id="160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1051FB81-C510-48DF-A019-E931F8DAC8B5}" type="slidenum">
              <a:rPr lang="en-US" altLang="en-US" sz="1200" b="0">
                <a:solidFill>
                  <a:schemeClr val="tx1"/>
                </a:solidFill>
              </a:rPr>
              <a:pPr/>
              <a:t>102</a:t>
            </a:fld>
            <a:endParaRPr lang="en-US" altLang="en-US" sz="1200" b="0">
              <a:solidFill>
                <a:schemeClr val="tx1"/>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103</a:t>
            </a:fld>
            <a:endParaRPr lang="en-US" altLang="en-US"/>
          </a:p>
        </p:txBody>
      </p:sp>
    </p:spTree>
    <p:extLst>
      <p:ext uri="{BB962C8B-B14F-4D97-AF65-F5344CB8AC3E}">
        <p14:creationId xmlns:p14="http://schemas.microsoft.com/office/powerpoint/2010/main" val="38126927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104</a:t>
            </a:fld>
            <a:endParaRPr lang="en-US" altLang="en-US"/>
          </a:p>
        </p:txBody>
      </p:sp>
    </p:spTree>
    <p:extLst>
      <p:ext uri="{BB962C8B-B14F-4D97-AF65-F5344CB8AC3E}">
        <p14:creationId xmlns:p14="http://schemas.microsoft.com/office/powerpoint/2010/main" val="4678897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105</a:t>
            </a:fld>
            <a:endParaRPr lang="en-US" altLang="en-US"/>
          </a:p>
        </p:txBody>
      </p:sp>
    </p:spTree>
    <p:extLst>
      <p:ext uri="{BB962C8B-B14F-4D97-AF65-F5344CB8AC3E}">
        <p14:creationId xmlns:p14="http://schemas.microsoft.com/office/powerpoint/2010/main" val="35411040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106</a:t>
            </a:fld>
            <a:endParaRPr lang="en-US" altLang="en-US"/>
          </a:p>
        </p:txBody>
      </p:sp>
    </p:spTree>
    <p:extLst>
      <p:ext uri="{BB962C8B-B14F-4D97-AF65-F5344CB8AC3E}">
        <p14:creationId xmlns:p14="http://schemas.microsoft.com/office/powerpoint/2010/main" val="34300322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107</a:t>
            </a:fld>
            <a:endParaRPr lang="en-US" altLang="en-US"/>
          </a:p>
        </p:txBody>
      </p:sp>
    </p:spTree>
    <p:extLst>
      <p:ext uri="{BB962C8B-B14F-4D97-AF65-F5344CB8AC3E}">
        <p14:creationId xmlns:p14="http://schemas.microsoft.com/office/powerpoint/2010/main" val="38917478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108</a:t>
            </a:fld>
            <a:endParaRPr lang="en-US" altLang="en-US"/>
          </a:p>
        </p:txBody>
      </p:sp>
    </p:spTree>
    <p:extLst>
      <p:ext uri="{BB962C8B-B14F-4D97-AF65-F5344CB8AC3E}">
        <p14:creationId xmlns:p14="http://schemas.microsoft.com/office/powerpoint/2010/main" val="19675624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109</a:t>
            </a:fld>
            <a:endParaRPr lang="en-US" altLang="en-US"/>
          </a:p>
        </p:txBody>
      </p:sp>
    </p:spTree>
    <p:extLst>
      <p:ext uri="{BB962C8B-B14F-4D97-AF65-F5344CB8AC3E}">
        <p14:creationId xmlns:p14="http://schemas.microsoft.com/office/powerpoint/2010/main" val="114377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001A6267-E640-4DCD-9FC6-2FC9EB31D2D9}" type="slidenum">
              <a:rPr lang="en-US" altLang="en-US" sz="1200" b="0">
                <a:solidFill>
                  <a:srgbClr val="000000"/>
                </a:solidFill>
              </a:rPr>
              <a:pPr/>
              <a:t>11</a:t>
            </a:fld>
            <a:endParaRPr lang="en-US" altLang="en-US" sz="1200" b="0">
              <a:solidFill>
                <a:srgbClr val="000000"/>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110</a:t>
            </a:fld>
            <a:endParaRPr lang="en-US" altLang="en-US"/>
          </a:p>
        </p:txBody>
      </p:sp>
    </p:spTree>
    <p:extLst>
      <p:ext uri="{BB962C8B-B14F-4D97-AF65-F5344CB8AC3E}">
        <p14:creationId xmlns:p14="http://schemas.microsoft.com/office/powerpoint/2010/main" val="369137336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111</a:t>
            </a:fld>
            <a:endParaRPr lang="en-US" altLang="en-US"/>
          </a:p>
        </p:txBody>
      </p:sp>
    </p:spTree>
    <p:extLst>
      <p:ext uri="{BB962C8B-B14F-4D97-AF65-F5344CB8AC3E}">
        <p14:creationId xmlns:p14="http://schemas.microsoft.com/office/powerpoint/2010/main" val="37888661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112</a:t>
            </a:fld>
            <a:endParaRPr lang="en-US" altLang="en-US"/>
          </a:p>
        </p:txBody>
      </p:sp>
    </p:spTree>
    <p:extLst>
      <p:ext uri="{BB962C8B-B14F-4D97-AF65-F5344CB8AC3E}">
        <p14:creationId xmlns:p14="http://schemas.microsoft.com/office/powerpoint/2010/main" val="4214301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submit three H&amp;E slides from every TUR/biopsy plus pathology report</a:t>
            </a:r>
          </a:p>
          <a:p>
            <a:r>
              <a:rPr lang="en-US" altLang="en-US" smtClean="0">
                <a:ea typeface="ＭＳ Ｐゴシック" pitchFamily="34" charset="-128"/>
              </a:rPr>
              <a:t>submit one cytology slide plus report for CIS patient at baseline, at 6 months, and if endpoint met</a:t>
            </a:r>
          </a:p>
        </p:txBody>
      </p:sp>
      <p:sp>
        <p:nvSpPr>
          <p:cNvPr id="173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776C9A09-A8F4-403D-B2A3-985741C4AE36}" type="slidenum">
              <a:rPr lang="en-US" altLang="en-US" sz="1200" b="0">
                <a:solidFill>
                  <a:schemeClr val="tx1"/>
                </a:solidFill>
              </a:rPr>
              <a:pPr/>
              <a:t>113</a:t>
            </a:fld>
            <a:endParaRPr lang="en-US" altLang="en-US" sz="1200" b="0">
              <a:solidFill>
                <a:schemeClr val="tx1"/>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114</a:t>
            </a:fld>
            <a:endParaRPr lang="en-US" altLang="en-US"/>
          </a:p>
        </p:txBody>
      </p:sp>
    </p:spTree>
    <p:extLst>
      <p:ext uri="{BB962C8B-B14F-4D97-AF65-F5344CB8AC3E}">
        <p14:creationId xmlns:p14="http://schemas.microsoft.com/office/powerpoint/2010/main" val="239643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115</a:t>
            </a:fld>
            <a:endParaRPr lang="en-US" altLang="en-US"/>
          </a:p>
        </p:txBody>
      </p:sp>
    </p:spTree>
    <p:extLst>
      <p:ext uri="{BB962C8B-B14F-4D97-AF65-F5344CB8AC3E}">
        <p14:creationId xmlns:p14="http://schemas.microsoft.com/office/powerpoint/2010/main" val="210140596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116</a:t>
            </a:fld>
            <a:endParaRPr lang="en-US" altLang="en-US"/>
          </a:p>
        </p:txBody>
      </p:sp>
    </p:spTree>
    <p:extLst>
      <p:ext uri="{BB962C8B-B14F-4D97-AF65-F5344CB8AC3E}">
        <p14:creationId xmlns:p14="http://schemas.microsoft.com/office/powerpoint/2010/main" val="35106199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117</a:t>
            </a:fld>
            <a:endParaRPr lang="en-US" altLang="en-US"/>
          </a:p>
        </p:txBody>
      </p:sp>
    </p:spTree>
    <p:extLst>
      <p:ext uri="{BB962C8B-B14F-4D97-AF65-F5344CB8AC3E}">
        <p14:creationId xmlns:p14="http://schemas.microsoft.com/office/powerpoint/2010/main" val="11359466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118</a:t>
            </a:fld>
            <a:endParaRPr lang="en-US" altLang="en-US"/>
          </a:p>
        </p:txBody>
      </p:sp>
    </p:spTree>
    <p:extLst>
      <p:ext uri="{BB962C8B-B14F-4D97-AF65-F5344CB8AC3E}">
        <p14:creationId xmlns:p14="http://schemas.microsoft.com/office/powerpoint/2010/main" val="16522716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119</a:t>
            </a:fld>
            <a:endParaRPr lang="en-US" altLang="en-US"/>
          </a:p>
        </p:txBody>
      </p:sp>
    </p:spTree>
    <p:extLst>
      <p:ext uri="{BB962C8B-B14F-4D97-AF65-F5344CB8AC3E}">
        <p14:creationId xmlns:p14="http://schemas.microsoft.com/office/powerpoint/2010/main" val="32780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12</a:t>
            </a:fld>
            <a:endParaRPr lang="en-US" altLang="en-US"/>
          </a:p>
        </p:txBody>
      </p:sp>
    </p:spTree>
    <p:extLst>
      <p:ext uri="{BB962C8B-B14F-4D97-AF65-F5344CB8AC3E}">
        <p14:creationId xmlns:p14="http://schemas.microsoft.com/office/powerpoint/2010/main" val="4895896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a:ln/>
        </p:spPr>
      </p:sp>
      <p:sp>
        <p:nvSpPr>
          <p:cNvPr id="181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names listed in addition to investigators/team listed on slide 30</a:t>
            </a: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89E06017-C058-4772-9597-E9C479D262EA}" type="slidenum">
              <a:rPr lang="en-US" altLang="en-US" sz="1200" b="0">
                <a:solidFill>
                  <a:schemeClr val="tx1"/>
                </a:solidFill>
              </a:rPr>
              <a:pPr/>
              <a:t>120</a:t>
            </a:fld>
            <a:endParaRPr lang="en-US" altLang="en-US" sz="1200" b="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13</a:t>
            </a:fld>
            <a:endParaRPr lang="en-US" altLang="en-US"/>
          </a:p>
        </p:txBody>
      </p:sp>
    </p:spTree>
    <p:extLst>
      <p:ext uri="{BB962C8B-B14F-4D97-AF65-F5344CB8AC3E}">
        <p14:creationId xmlns:p14="http://schemas.microsoft.com/office/powerpoint/2010/main" val="1824350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14</a:t>
            </a:fld>
            <a:endParaRPr lang="en-US" altLang="en-US"/>
          </a:p>
        </p:txBody>
      </p:sp>
    </p:spTree>
    <p:extLst>
      <p:ext uri="{BB962C8B-B14F-4D97-AF65-F5344CB8AC3E}">
        <p14:creationId xmlns:p14="http://schemas.microsoft.com/office/powerpoint/2010/main" val="220139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15</a:t>
            </a:fld>
            <a:endParaRPr lang="en-US" altLang="en-US"/>
          </a:p>
        </p:txBody>
      </p:sp>
    </p:spTree>
    <p:extLst>
      <p:ext uri="{BB962C8B-B14F-4D97-AF65-F5344CB8AC3E}">
        <p14:creationId xmlns:p14="http://schemas.microsoft.com/office/powerpoint/2010/main" val="100935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16</a:t>
            </a:fld>
            <a:endParaRPr lang="en-US" altLang="en-US"/>
          </a:p>
        </p:txBody>
      </p:sp>
    </p:spTree>
    <p:extLst>
      <p:ext uri="{BB962C8B-B14F-4D97-AF65-F5344CB8AC3E}">
        <p14:creationId xmlns:p14="http://schemas.microsoft.com/office/powerpoint/2010/main" val="2944796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Checkpoint inhibitors are now so familiar to you all that I think we can bypass the usual primer on tumor immunology. Let me just point out that I will be talking almost exclusively about PD1, PDL1 and CTLA4 inhibitors.</a:t>
            </a:r>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D5B3A0A9-8268-42E1-B33E-18BA00A85E65}" type="slidenum">
              <a:rPr lang="en-CA" altLang="en-US" sz="1200" b="0">
                <a:solidFill>
                  <a:srgbClr val="000000"/>
                </a:solidFill>
              </a:rPr>
              <a:pPr/>
              <a:t>17</a:t>
            </a:fld>
            <a:endParaRPr lang="en-CA" altLang="en-US" sz="1200" b="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12BFFA93-215A-41D4-8B29-1420CFB0171B}" type="slidenum">
              <a:rPr lang="en-US" altLang="en-US" sz="1200" b="0">
                <a:solidFill>
                  <a:schemeClr val="tx1"/>
                </a:solidFill>
              </a:rPr>
              <a:pPr/>
              <a:t>18</a:t>
            </a:fld>
            <a:endParaRPr lang="en-US" altLang="en-US" sz="1200" b="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DB5EF652-44A3-43C7-AAB8-E01C43648416}" type="slidenum">
              <a:rPr lang="en-US" altLang="en-US" sz="1200" b="0">
                <a:solidFill>
                  <a:srgbClr val="000000"/>
                </a:solidFill>
              </a:rPr>
              <a:pPr/>
              <a:t>19</a:t>
            </a:fld>
            <a:endParaRPr lang="en-US" altLang="en-US" sz="1200" b="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2</a:t>
            </a:fld>
            <a:endParaRPr lang="en-US" altLang="en-US"/>
          </a:p>
        </p:txBody>
      </p:sp>
    </p:spTree>
    <p:extLst>
      <p:ext uri="{BB962C8B-B14F-4D97-AF65-F5344CB8AC3E}">
        <p14:creationId xmlns:p14="http://schemas.microsoft.com/office/powerpoint/2010/main" val="1693324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endParaRPr lang="en-US" altLang="en-US" smtClean="0">
              <a:ea typeface="ＭＳ Ｐゴシック" pitchFamily="34" charset="-128"/>
            </a:endParaRPr>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064381F6-B7AC-4940-B7B4-6BF84CAEBB16}" type="slidenum">
              <a:rPr lang="en-US" altLang="en-US" sz="1200" b="0">
                <a:solidFill>
                  <a:srgbClr val="000000"/>
                </a:solidFill>
              </a:rPr>
              <a:pPr/>
              <a:t>20</a:t>
            </a:fld>
            <a:endParaRPr lang="en-US" altLang="en-US" sz="1200" b="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Event: Histologically proven first appearance of high-grade bladder cancer (≥ Ta, including CIS), persistent CIS at Week 25, muscle-invasive bladder cancer, clinical evidence of metastatic disease, high grade upper tract urothelial carcinoma, high grade urothelial carcinoma of the prostatic urethra, or death due to any cause.</a:t>
            </a:r>
            <a:endParaRPr lang="en-CA" altLang="en-US" smtClean="0">
              <a:ea typeface="ＭＳ Ｐゴシック" pitchFamily="34" charset="-128"/>
            </a:endParaRPr>
          </a:p>
          <a:p>
            <a:endParaRPr lang="en-US" altLang="en-US" smtClean="0">
              <a:ea typeface="ＭＳ Ｐゴシック" pitchFamily="34" charset="-128"/>
            </a:endParaRP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CA363F20-C954-4311-AE17-5AD691B8033B}" type="slidenum">
              <a:rPr lang="en-US" altLang="en-US" sz="1200" b="0">
                <a:solidFill>
                  <a:srgbClr val="000000"/>
                </a:solidFill>
              </a:rPr>
              <a:pPr/>
              <a:t>21</a:t>
            </a:fld>
            <a:endParaRPr lang="en-US" altLang="en-US" sz="1200" b="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Also TM endpoints</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34547889-480D-4D08-8271-6C1909A7DF77}" type="slidenum">
              <a:rPr lang="en-US" altLang="en-US" sz="1200" b="0">
                <a:solidFill>
                  <a:srgbClr val="000000"/>
                </a:solidFill>
              </a:rPr>
              <a:pPr/>
              <a:t>22</a:t>
            </a:fld>
            <a:endParaRPr lang="en-US" altLang="en-US" sz="1200" b="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23</a:t>
            </a:fld>
            <a:endParaRPr lang="en-US" altLang="en-US"/>
          </a:p>
        </p:txBody>
      </p:sp>
    </p:spTree>
    <p:extLst>
      <p:ext uri="{BB962C8B-B14F-4D97-AF65-F5344CB8AC3E}">
        <p14:creationId xmlns:p14="http://schemas.microsoft.com/office/powerpoint/2010/main" val="1482260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24</a:t>
            </a:fld>
            <a:endParaRPr lang="en-US" altLang="en-US"/>
          </a:p>
        </p:txBody>
      </p:sp>
    </p:spTree>
    <p:extLst>
      <p:ext uri="{BB962C8B-B14F-4D97-AF65-F5344CB8AC3E}">
        <p14:creationId xmlns:p14="http://schemas.microsoft.com/office/powerpoint/2010/main" val="4031257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25</a:t>
            </a:fld>
            <a:endParaRPr lang="en-US" altLang="en-US"/>
          </a:p>
        </p:txBody>
      </p:sp>
    </p:spTree>
    <p:extLst>
      <p:ext uri="{BB962C8B-B14F-4D97-AF65-F5344CB8AC3E}">
        <p14:creationId xmlns:p14="http://schemas.microsoft.com/office/powerpoint/2010/main" val="3096058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26</a:t>
            </a:fld>
            <a:endParaRPr lang="en-US" altLang="en-US"/>
          </a:p>
        </p:txBody>
      </p:sp>
    </p:spTree>
    <p:extLst>
      <p:ext uri="{BB962C8B-B14F-4D97-AF65-F5344CB8AC3E}">
        <p14:creationId xmlns:p14="http://schemas.microsoft.com/office/powerpoint/2010/main" val="2749488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many other criteria related to prior/concurrent therapies and lab/clinical criteria</a:t>
            </a:r>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3DD0EB21-1BB7-439C-A636-C614DA103A0D}" type="slidenum">
              <a:rPr lang="en-US" altLang="en-US" sz="1200" b="0">
                <a:solidFill>
                  <a:schemeClr val="tx1"/>
                </a:solidFill>
              </a:rPr>
              <a:pPr/>
              <a:t>27</a:t>
            </a:fld>
            <a:endParaRPr lang="en-US" altLang="en-US" sz="1200" b="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many other criteria related to prior/concurrent therapies and lab/clinical criteria</a:t>
            </a:r>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ACEC0FBC-205E-41C7-9619-7E7AF94CE91E}" type="slidenum">
              <a:rPr lang="en-US" altLang="en-US" sz="1200" b="0">
                <a:solidFill>
                  <a:schemeClr val="tx1"/>
                </a:solidFill>
              </a:rPr>
              <a:pPr/>
              <a:t>28</a:t>
            </a:fld>
            <a:endParaRPr lang="en-US" altLang="en-US" sz="1200" b="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including, but not limited to interferon alfa-2b, high dose IL-2, PEG-IFN, anti-PD- 1, anti-PD-L1, intra-tumoral, or vaccine therapies prior to registration. Patients must not have received or be planning to receive any of the prohibited therapies listed in Section 7.3 during protocol treatment. </a:t>
            </a:r>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9EBA1259-0BA7-4355-9AA9-1E644C219361}" type="slidenum">
              <a:rPr lang="en-US" altLang="en-US" sz="1200" b="0">
                <a:solidFill>
                  <a:schemeClr val="tx1"/>
                </a:solidFill>
              </a:rPr>
              <a:pPr/>
              <a:t>29</a:t>
            </a:fld>
            <a:endParaRPr lang="en-US" altLang="en-US"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3675516B-4968-4455-8527-FFDAB598AE7B}" type="slidenum">
              <a:rPr lang="en-US" altLang="en-US" sz="1200" b="0">
                <a:solidFill>
                  <a:schemeClr val="tx1"/>
                </a:solidFill>
              </a:rPr>
              <a:pPr/>
              <a:t>3</a:t>
            </a:fld>
            <a:endParaRPr lang="en-US" altLang="en-US" sz="1200" b="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30</a:t>
            </a:fld>
            <a:endParaRPr lang="en-US" altLang="en-US"/>
          </a:p>
        </p:txBody>
      </p:sp>
    </p:spTree>
    <p:extLst>
      <p:ext uri="{BB962C8B-B14F-4D97-AF65-F5344CB8AC3E}">
        <p14:creationId xmlns:p14="http://schemas.microsoft.com/office/powerpoint/2010/main" val="3541711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severe infection: including but not limited to hospitalization for complications of infection, bacteremia, or severe pneumonia. </a:t>
            </a:r>
          </a:p>
          <a:p>
            <a:endParaRPr lang="en-US" altLang="en-US" dirty="0" smtClean="0">
              <a:ea typeface="ＭＳ Ｐゴシック" pitchFamily="34" charset="-128"/>
            </a:endParaRPr>
          </a:p>
          <a:p>
            <a:r>
              <a:rPr lang="en-US" sz="1200" b="0" i="0" u="none" strike="noStrike" kern="1200" baseline="0" dirty="0" smtClean="0">
                <a:solidFill>
                  <a:schemeClr val="tx1"/>
                </a:solidFill>
                <a:latin typeface="+mn-lt"/>
                <a:ea typeface="ＭＳ Ｐゴシック" pitchFamily="-110" charset="-128"/>
                <a:cs typeface="ＭＳ Ｐゴシック" pitchFamily="-110" charset="-128"/>
              </a:rPr>
              <a:t>No other prior malignancy is allowed except for the following: adequately treated basal cell or squamous cell skin cancer, in situ  cervical cancer, adequately treated Stage I or II cancer from which the patient is currently in complete remission, or any other cancer from which the patient has been disease free for five years.</a:t>
            </a:r>
            <a:endParaRPr lang="en-US" altLang="en-US" dirty="0" smtClean="0">
              <a:ea typeface="ＭＳ Ｐゴシック" pitchFamily="34" charset="-128"/>
            </a:endParaRPr>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A99DCBF0-151E-4362-A091-6DAB2BDB738C}" type="slidenum">
              <a:rPr lang="en-US" altLang="en-US" sz="1200" b="0">
                <a:solidFill>
                  <a:schemeClr val="tx1"/>
                </a:solidFill>
              </a:rPr>
              <a:pPr/>
              <a:t>31</a:t>
            </a:fld>
            <a:endParaRPr lang="en-US" altLang="en-US" sz="1200" b="0">
              <a:solidFill>
                <a:schemeClr val="tx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32</a:t>
            </a:fld>
            <a:endParaRPr lang="en-US" altLang="en-US"/>
          </a:p>
        </p:txBody>
      </p:sp>
    </p:spTree>
    <p:extLst>
      <p:ext uri="{BB962C8B-B14F-4D97-AF65-F5344CB8AC3E}">
        <p14:creationId xmlns:p14="http://schemas.microsoft.com/office/powerpoint/2010/main" val="3234328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total sample size for this trial is 135 eligible patients, but we will accrue a total of 148 patients to account for approximately 10% ineligible</a:t>
            </a:r>
            <a:r>
              <a:rPr lang="en-US" baseline="0" dirty="0" smtClean="0"/>
              <a:t> patients. We have one stratification factor and that is CIS component at study entry vs T1/Ta only. Of those 135 eligible patients, we will be capping accrual of the T1/Ta only subset to 65 eligible patients to ensure that we accrue 70 eligible CIS patients.</a:t>
            </a:r>
          </a:p>
          <a:p>
            <a:endParaRPr lang="en-US" baseline="0" dirty="0" smtClean="0"/>
          </a:p>
          <a:p>
            <a:r>
              <a:rPr lang="en-US" baseline="0" dirty="0" smtClean="0"/>
              <a:t>We anticipate that we will accrue an average of 4 patients per month, resulting in </a:t>
            </a:r>
            <a:r>
              <a:rPr lang="en-US" baseline="0" dirty="0" err="1" smtClean="0"/>
              <a:t>approx</a:t>
            </a:r>
            <a:r>
              <a:rPr lang="en-US" baseline="0" dirty="0" smtClean="0"/>
              <a:t> 3 years of accrual. All patients will be followed for a maximum of 5 years.</a:t>
            </a:r>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33</a:t>
            </a:fld>
            <a:endParaRPr lang="en-US" altLang="en-US"/>
          </a:p>
        </p:txBody>
      </p:sp>
    </p:spTree>
    <p:extLst>
      <p:ext uri="{BB962C8B-B14F-4D97-AF65-F5344CB8AC3E}">
        <p14:creationId xmlns:p14="http://schemas.microsoft.com/office/powerpoint/2010/main" val="3128315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Dr. Black mentioned, we have 2 co-primary objectives in this study: CR at 25 weeks for CIS patients and EFS at 18 months for Ta/T1/CIS patients. </a:t>
            </a:r>
          </a:p>
          <a:p>
            <a:endParaRPr lang="en-US" dirty="0" smtClean="0"/>
          </a:p>
          <a:p>
            <a:r>
              <a:rPr lang="en-US" dirty="0" smtClean="0"/>
              <a:t>An interesting feature</a:t>
            </a:r>
            <a:r>
              <a:rPr lang="en-US" baseline="0" dirty="0" smtClean="0"/>
              <a:t> about this study design is the hierarchical or step-down approach for these objectives. Meaning we will evaluate the CR at 25 weeks for CIS patients first (which is the endpoint that the FDA is most interested in). Then, only if those results are statistically significant will we evaluate EFS at 18 months.</a:t>
            </a:r>
            <a:endParaRPr lang="en-US" dirty="0" smtClean="0"/>
          </a:p>
          <a:p>
            <a:endParaRPr lang="en-US" dirty="0" smtClean="0"/>
          </a:p>
          <a:p>
            <a:r>
              <a:rPr lang="en-US" dirty="0" smtClean="0"/>
              <a:t>I brought this up again because</a:t>
            </a:r>
            <a:r>
              <a:rPr lang="en-US" baseline="0" dirty="0" smtClean="0"/>
              <a:t> i</a:t>
            </a:r>
            <a:r>
              <a:rPr lang="en-US" dirty="0" smtClean="0"/>
              <a:t>t is important that you understand how critical it is for us to get the</a:t>
            </a:r>
            <a:r>
              <a:rPr lang="en-US" baseline="0" dirty="0" smtClean="0"/>
              <a:t> data needed to evaluate this CR endpoint. Since those patients with out a biopsy at 25 weeks will be considered non-responders, missing assessments/data for this </a:t>
            </a:r>
            <a:r>
              <a:rPr lang="en-US" baseline="0" dirty="0" err="1" smtClean="0"/>
              <a:t>timepoint</a:t>
            </a:r>
            <a:r>
              <a:rPr lang="en-US" baseline="0" dirty="0" smtClean="0"/>
              <a:t> potentially makes it that much harder to have the opportunity to assess the 2</a:t>
            </a:r>
            <a:r>
              <a:rPr lang="en-US" baseline="30000" dirty="0" smtClean="0"/>
              <a:t>nd</a:t>
            </a:r>
            <a:r>
              <a:rPr lang="en-US" baseline="0" dirty="0" smtClean="0"/>
              <a:t> co-primary objective. I will go into more detail about disease assessment schedule, including this week 25 biopsy, in a few minutes.</a:t>
            </a:r>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34</a:t>
            </a:fld>
            <a:endParaRPr lang="en-US" altLang="en-US"/>
          </a:p>
        </p:txBody>
      </p:sp>
    </p:spTree>
    <p:extLst>
      <p:ext uri="{BB962C8B-B14F-4D97-AF65-F5344CB8AC3E}">
        <p14:creationId xmlns:p14="http://schemas.microsoft.com/office/powerpoint/2010/main" val="512149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one futility interim analysis built into the study for each of these co-primary objectives.</a:t>
            </a:r>
          </a:p>
          <a:p>
            <a:endParaRPr lang="en-US" baseline="0" dirty="0" smtClean="0"/>
          </a:p>
          <a:p>
            <a:r>
              <a:rPr lang="en-US" baseline="0" dirty="0" smtClean="0"/>
              <a:t>For the first co-primary objective, CR at 25 weeks in CIS pats, we will evaluate the first 25 CIS patients – note that the trial will continue to accrue during the time of this interim evaluation. If 7 or more CRs occur, we would continue to accrue to the full n=70 CIS patients.</a:t>
            </a:r>
          </a:p>
          <a:p>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35</a:t>
            </a:fld>
            <a:endParaRPr lang="en-US" altLang="en-US"/>
          </a:p>
        </p:txBody>
      </p:sp>
    </p:spTree>
    <p:extLst>
      <p:ext uri="{BB962C8B-B14F-4D97-AF65-F5344CB8AC3E}">
        <p14:creationId xmlns:p14="http://schemas.microsoft.com/office/powerpoint/2010/main" val="4078249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dirty="0" smtClean="0"/>
              <a:t>The futility interim analysis for the 2</a:t>
            </a:r>
            <a:r>
              <a:rPr lang="en-US" sz="1200" baseline="30000" dirty="0" smtClean="0"/>
              <a:t>nd</a:t>
            </a:r>
            <a:r>
              <a:rPr lang="en-US" sz="1200" dirty="0" smtClean="0"/>
              <a:t> co-primary objective, EFS at 18 months, will occur at the end of accrual. Since the endpoint occurs at 18 months and accrual is expected to be steady but modest, an interim analysis of EFS prior to this point would not be informative.</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dirty="0" smtClean="0"/>
              <a:t>We will construct a</a:t>
            </a:r>
            <a:r>
              <a:rPr lang="en-US" sz="1200" baseline="0" dirty="0" smtClean="0"/>
              <a:t> 99% CI around the 18 </a:t>
            </a:r>
            <a:r>
              <a:rPr lang="en-US" sz="1200" baseline="0" dirty="0" err="1" smtClean="0"/>
              <a:t>mo</a:t>
            </a:r>
            <a:r>
              <a:rPr lang="en-US" sz="1200" baseline="0" dirty="0" smtClean="0"/>
              <a:t> EFS KM estimate and if that CI is lower than 30% we will consider it unlikely that we will meet our threshold and will consider reporting results early due to futility</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t>Please note that we will NOT be reporting results early due to efficacy because we want to ensure we have convincing evidence at the end of the trial.</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t>The final analysis will be conducted when all patients have been followed for 18 months.</a:t>
            </a:r>
            <a:endParaRPr lang="en-US" sz="120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36</a:t>
            </a:fld>
            <a:endParaRPr lang="en-US" altLang="en-US"/>
          </a:p>
        </p:txBody>
      </p:sp>
    </p:spTree>
    <p:extLst>
      <p:ext uri="{BB962C8B-B14F-4D97-AF65-F5344CB8AC3E}">
        <p14:creationId xmlns:p14="http://schemas.microsoft.com/office/powerpoint/2010/main" val="354044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study,</a:t>
            </a:r>
            <a:r>
              <a:rPr lang="en-US" baseline="0" dirty="0" smtClean="0"/>
              <a:t> disease assessment is independent of treatment schedule – meaning that disease assessments are at fixed </a:t>
            </a:r>
            <a:r>
              <a:rPr lang="en-US" baseline="0" dirty="0" err="1" smtClean="0"/>
              <a:t>timepoints</a:t>
            </a:r>
            <a:r>
              <a:rPr lang="en-US" baseline="0" dirty="0" smtClean="0"/>
              <a:t> relative to registration. If a patient has a dose delay or hold, disease assessment schedule will remain at those fixed </a:t>
            </a:r>
            <a:r>
              <a:rPr lang="en-US" baseline="0" dirty="0" err="1" smtClean="0"/>
              <a:t>timepoints</a:t>
            </a:r>
            <a:r>
              <a:rPr lang="en-US" baseline="0" dirty="0" smtClean="0"/>
              <a:t> specified in the protocol.</a:t>
            </a:r>
          </a:p>
          <a:p>
            <a:endParaRPr lang="en-US" baseline="0" dirty="0" smtClean="0"/>
          </a:p>
          <a:p>
            <a:r>
              <a:rPr lang="en-US" baseline="0" dirty="0" smtClean="0"/>
              <a:t>To emphasize this, and to potentially make the scheduling a little easier to understand, we created 2 separate study calendars – one for the treatment schedule and one for the disease assessment schedule</a:t>
            </a:r>
            <a:endParaRPr lang="en-US" dirty="0" smtClean="0"/>
          </a:p>
          <a:p>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37</a:t>
            </a:fld>
            <a:endParaRPr lang="en-US" altLang="en-US"/>
          </a:p>
        </p:txBody>
      </p:sp>
    </p:spTree>
    <p:extLst>
      <p:ext uri="{BB962C8B-B14F-4D97-AF65-F5344CB8AC3E}">
        <p14:creationId xmlns:p14="http://schemas.microsoft.com/office/powerpoint/2010/main" val="3375908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9.1 in the protocol is the treatment schedule calendar. A t</a:t>
            </a:r>
            <a:r>
              <a:rPr lang="en-US" dirty="0" smtClean="0"/>
              <a:t>reatment cycle is 21 days and drug is administered on day 1 of each cycle. Dr. Singh will be talking more about dosing</a:t>
            </a:r>
            <a:r>
              <a:rPr lang="en-US" baseline="0" dirty="0" smtClean="0"/>
              <a:t> and administration here shortly.</a:t>
            </a:r>
            <a:endParaRPr lang="en-US" dirty="0" smtClean="0"/>
          </a:p>
          <a:p>
            <a:r>
              <a:rPr lang="en-US" dirty="0" smtClean="0"/>
              <a:t>You will see specimen collection</a:t>
            </a:r>
            <a:r>
              <a:rPr lang="en-US" baseline="0" dirty="0" smtClean="0"/>
              <a:t> here, as well as in the separate disease assessment calendar. I will come back to these a little later.</a:t>
            </a:r>
            <a:endParaRPr lang="en-US" dirty="0" smtClean="0"/>
          </a:p>
          <a:p>
            <a:endParaRPr lang="en-US" dirty="0" smtClean="0"/>
          </a:p>
          <a:p>
            <a:r>
              <a:rPr lang="en-US" dirty="0" smtClean="0"/>
              <a:t>I want to point out here that in the absence of</a:t>
            </a:r>
            <a:r>
              <a:rPr lang="en-US" baseline="0" dirty="0" smtClean="0"/>
              <a:t> treatment delays or holds, cycles 5, 9, 13 and 17 will coincide with disease assessments</a:t>
            </a:r>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38</a:t>
            </a:fld>
            <a:endParaRPr lang="en-US" altLang="en-US"/>
          </a:p>
        </p:txBody>
      </p:sp>
    </p:spTree>
    <p:extLst>
      <p:ext uri="{BB962C8B-B14F-4D97-AF65-F5344CB8AC3E}">
        <p14:creationId xmlns:p14="http://schemas.microsoft.com/office/powerpoint/2010/main" val="4092285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Section 9.2 in the protocol</a:t>
            </a:r>
            <a:r>
              <a:rPr lang="en-US" baseline="0" dirty="0" smtClean="0"/>
              <a:t> is the calendar for disease assessment. </a:t>
            </a:r>
          </a:p>
          <a:p>
            <a:pPr marL="171450" indent="-171450">
              <a:buFont typeface="Arial" panose="020B0604020202020204" pitchFamily="34" charset="0"/>
              <a:buChar char="•"/>
            </a:pPr>
            <a:r>
              <a:rPr lang="en-US" baseline="0" dirty="0" smtClean="0"/>
              <a:t>While the patient is receiving </a:t>
            </a:r>
            <a:r>
              <a:rPr lang="en-US" baseline="0" dirty="0" err="1" smtClean="0"/>
              <a:t>atezolizumab</a:t>
            </a:r>
            <a:r>
              <a:rPr lang="en-US" baseline="0" dirty="0" smtClean="0"/>
              <a:t>, disease assessment is to be conducted every 12 weeks and this 12 week schedule continues after completion of protocol therapy up to week 109 (about 2 years) after registration. Then disease assessment is to occur every 24 weeks for the duration of follow-up (5 years).</a:t>
            </a:r>
          </a:p>
          <a:p>
            <a:pPr marL="171450" indent="-171450">
              <a:buFont typeface="Arial" panose="020B0604020202020204" pitchFamily="34" charset="0"/>
              <a:buChar char="•"/>
            </a:pPr>
            <a:r>
              <a:rPr lang="en-US" baseline="0" dirty="0" smtClean="0"/>
              <a:t>At each disease assessment, all patients will undergo cystoscopy and urine cytology. If either the cystoscopy looks suspicious or there are malignant cells present in the urine cytology, the patient will then undergo a biopsy. If the biopsy determines that the patient has had a HG recurrence, they discontinue protocol treatment. If the biopsy is negative or determines the patient has had a LG recurrence, the patient should continue protocol therapy. Dr. Singh will be talking more about the disease assessment process in detail in a few minutes.</a:t>
            </a:r>
          </a:p>
          <a:p>
            <a:pPr marL="171450" indent="-171450">
              <a:buFont typeface="Arial" panose="020B0604020202020204" pitchFamily="34" charset="0"/>
              <a:buChar char="•"/>
            </a:pPr>
            <a:r>
              <a:rPr lang="en-US" baseline="0" dirty="0" smtClean="0"/>
              <a:t>There is one exception and that is what I really want to focus on here. There is a mandatory week 25 biopsy for patients with a CIS component at study entry. It is imperative that this procedure happens as this endpoint is one of the co-primary objectives of this study- but more than that (as I mentioned before), this aim will be tested first and only if it is statistically significant will the EFS objective be evaluated.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Because this procedure is so important, the SDMC will be taking some additional steps to help remind sites in enough time to ensure their patient is scheduled for this biopsy. I will touch on that again in more detail in a little bit.</a:t>
            </a:r>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39</a:t>
            </a:fld>
            <a:endParaRPr lang="en-US" altLang="en-US"/>
          </a:p>
        </p:txBody>
      </p:sp>
    </p:spTree>
    <p:extLst>
      <p:ext uri="{BB962C8B-B14F-4D97-AF65-F5344CB8AC3E}">
        <p14:creationId xmlns:p14="http://schemas.microsoft.com/office/powerpoint/2010/main" val="292207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Add Scott Lucia - Pathology</a:t>
            </a: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2895481C-B203-4BF5-94F1-66F37DBC26C6}" type="slidenum">
              <a:rPr lang="en-US" altLang="en-US" sz="1200" b="0">
                <a:solidFill>
                  <a:schemeClr val="tx1"/>
                </a:solidFill>
              </a:rPr>
              <a:pPr/>
              <a:t>4</a:t>
            </a:fld>
            <a:endParaRPr lang="en-US" altLang="en-US" sz="1200" b="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en-US" b="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0" dirty="0" smtClean="0">
                <a:ea typeface="ＭＳ Ｐゴシック" pitchFamily="34" charset="-128"/>
              </a:rPr>
              <a:t>Another important</a:t>
            </a:r>
            <a:r>
              <a:rPr lang="en-US" altLang="en-US" b="0" baseline="0" dirty="0" smtClean="0">
                <a:ea typeface="ＭＳ Ｐゴシック" pitchFamily="34" charset="-128"/>
              </a:rPr>
              <a:t> procedure is this 18 month CT or MRI scan for all patients who have not had a HG recurrence. This procedure will be critical in evaluating our second co-primary objective, EFS at 18 months.</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baseline="0" dirty="0" smtClean="0">
                <a:ea typeface="ＭＳ Ｐゴシック" pitchFamily="34" charset="-128"/>
              </a:rPr>
              <a:t>These images must be locally read and interpreted by radiologist</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baseline="0" dirty="0" smtClean="0">
                <a:ea typeface="ＭＳ Ｐゴシック" pitchFamily="34" charset="-128"/>
              </a:rPr>
              <a:t>Because this is an FDA study, we are also collecting these scans. Scans must be submitted electronically via the AG </a:t>
            </a:r>
            <a:r>
              <a:rPr lang="en-US" altLang="en-US" b="0" baseline="0" dirty="0" err="1" smtClean="0">
                <a:ea typeface="ＭＳ Ｐゴシック" pitchFamily="34" charset="-128"/>
              </a:rPr>
              <a:t>Mednet</a:t>
            </a:r>
            <a:r>
              <a:rPr lang="en-US" altLang="en-US" b="0" baseline="0" dirty="0" smtClean="0">
                <a:ea typeface="ＭＳ Ｐゴシック" pitchFamily="34" charset="-128"/>
              </a:rPr>
              <a:t> system. The detailed instructions for accessing AG </a:t>
            </a:r>
            <a:r>
              <a:rPr lang="en-US" altLang="en-US" b="0" baseline="0" dirty="0" err="1" smtClean="0">
                <a:ea typeface="ＭＳ Ｐゴシック" pitchFamily="34" charset="-128"/>
              </a:rPr>
              <a:t>Mednet</a:t>
            </a:r>
            <a:r>
              <a:rPr lang="en-US" altLang="en-US" b="0" baseline="0" dirty="0" smtClean="0">
                <a:ea typeface="ＭＳ Ｐゴシック" pitchFamily="34" charset="-128"/>
              </a:rPr>
              <a:t> and submitting the images are in section 15.2 of the protocol.</a:t>
            </a:r>
            <a:endParaRPr lang="en-US" altLang="en-US" b="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0" dirty="0" smtClean="0">
                <a:ea typeface="ＭＳ Ｐゴシック" pitchFamily="34" charset="-128"/>
              </a:rPr>
              <a:t>Note: this is also a regularly scheduled disease assessment </a:t>
            </a:r>
            <a:r>
              <a:rPr lang="en-US" altLang="en-US" b="0" dirty="0" err="1" smtClean="0">
                <a:ea typeface="ＭＳ Ｐゴシック" pitchFamily="34" charset="-128"/>
              </a:rPr>
              <a:t>timepoint</a:t>
            </a:r>
            <a:r>
              <a:rPr lang="en-US" altLang="en-US" b="0" dirty="0" smtClean="0">
                <a:ea typeface="ＭＳ Ｐゴシック" pitchFamily="34" charset="-128"/>
              </a:rPr>
              <a:t> – cystoscopy, urine cytology and a “for-cause” biopsy will also be performed at this </a:t>
            </a:r>
            <a:r>
              <a:rPr lang="en-US" altLang="en-US" b="0" dirty="0" err="1" smtClean="0">
                <a:ea typeface="ＭＳ Ｐゴシック" pitchFamily="34" charset="-128"/>
              </a:rPr>
              <a:t>timepoint</a:t>
            </a:r>
            <a:r>
              <a:rPr lang="en-US" altLang="en-US" b="0" dirty="0" smtClean="0">
                <a:ea typeface="ＭＳ Ｐゴシック" pitchFamily="34" charset="-128"/>
              </a:rPr>
              <a:t>. We will also be expecting the cytology report and path report</a:t>
            </a:r>
            <a:r>
              <a:rPr lang="en-US" altLang="en-US" b="0" baseline="0" dirty="0" smtClean="0">
                <a:ea typeface="ＭＳ Ｐゴシック" pitchFamily="34" charset="-128"/>
              </a:rPr>
              <a:t> (if biopsy performed) to be uploaded as source docs in RAVE, just like all other disease assessment </a:t>
            </a:r>
            <a:r>
              <a:rPr lang="en-US" altLang="en-US" b="0" baseline="0" dirty="0" err="1" smtClean="0">
                <a:ea typeface="ＭＳ Ｐゴシック" pitchFamily="34" charset="-128"/>
              </a:rPr>
              <a:t>timepoints</a:t>
            </a:r>
            <a:r>
              <a:rPr lang="en-US" altLang="en-US" b="0" baseline="0" dirty="0" smtClean="0">
                <a:ea typeface="ＭＳ Ｐゴシック" pitchFamily="34" charset="-128"/>
              </a:rPr>
              <a:t>.</a:t>
            </a:r>
            <a:endParaRPr lang="en-US" altLang="en-US" b="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40</a:t>
            </a:fld>
            <a:endParaRPr lang="en-US" altLang="en-US"/>
          </a:p>
        </p:txBody>
      </p:sp>
    </p:spTree>
    <p:extLst>
      <p:ext uri="{BB962C8B-B14F-4D97-AF65-F5344CB8AC3E}">
        <p14:creationId xmlns:p14="http://schemas.microsoft.com/office/powerpoint/2010/main" val="416057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allowable window for</a:t>
            </a:r>
            <a:r>
              <a:rPr lang="en-US" baseline="0" dirty="0" smtClean="0"/>
              <a:t> that mandatory week 25 biopsy for CIS patients is up to 7 days after the start of week 25. Note that this is not a +/- . It is up to 7 days AFTER the start of week 25.</a:t>
            </a:r>
          </a:p>
          <a:p>
            <a:pPr marL="171450" indent="-171450">
              <a:buFont typeface="Arial" panose="020B0604020202020204" pitchFamily="34" charset="0"/>
              <a:buChar char="•"/>
            </a:pPr>
            <a:r>
              <a:rPr lang="en-US" baseline="0" dirty="0" smtClean="0"/>
              <a:t>The allowable window for the 18 month CT/MRI is +/- 28 days</a:t>
            </a:r>
          </a:p>
          <a:p>
            <a:pPr marL="171450" indent="-171450">
              <a:buFont typeface="Arial" panose="020B0604020202020204" pitchFamily="34" charset="0"/>
              <a:buChar char="•"/>
            </a:pPr>
            <a:r>
              <a:rPr lang="en-US" baseline="0" dirty="0" smtClean="0"/>
              <a:t>The allowable window for all other scheduled disease assessments is +/- 7 days.</a:t>
            </a:r>
          </a:p>
          <a:p>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41</a:t>
            </a:fld>
            <a:endParaRPr lang="en-US" altLang="en-US"/>
          </a:p>
        </p:txBody>
      </p:sp>
    </p:spTree>
    <p:extLst>
      <p:ext uri="{BB962C8B-B14F-4D97-AF65-F5344CB8AC3E}">
        <p14:creationId xmlns:p14="http://schemas.microsoft.com/office/powerpoint/2010/main" val="4120102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What happens when a patient discontinues or completes protocol treatment with </a:t>
            </a:r>
            <a:r>
              <a:rPr lang="en-US" dirty="0" err="1" smtClean="0"/>
              <a:t>atezolizumab</a:t>
            </a:r>
            <a:r>
              <a:rPr lang="en-US" dirty="0" smtClean="0"/>
              <a:t>?</a:t>
            </a:r>
          </a:p>
          <a:p>
            <a:r>
              <a:rPr lang="en-US" dirty="0" smtClean="0"/>
              <a:t>We</a:t>
            </a:r>
            <a:r>
              <a:rPr lang="en-US" baseline="0" dirty="0" smtClean="0"/>
              <a:t> break it down into 2 scenarios:</a:t>
            </a:r>
          </a:p>
          <a:p>
            <a:pPr marL="171450" lvl="0" indent="-171450">
              <a:buFont typeface="Arial" panose="020B0604020202020204" pitchFamily="34" charset="0"/>
              <a:buChar char="•"/>
            </a:pPr>
            <a:r>
              <a:rPr lang="en-US" baseline="0" dirty="0" smtClean="0"/>
              <a:t> the first being Off treatment PRIOR to HG recurrence. This could mean that the patient completed the full 17 cycles of treatment and is now in follow- up, or that the patient went off of protocol treatment early due to a reason other than HG recurrence.</a:t>
            </a:r>
          </a:p>
          <a:p>
            <a:pPr marL="628650" lvl="1" indent="-171450">
              <a:buFont typeface="Arial" panose="020B0604020202020204" pitchFamily="34" charset="0"/>
              <a:buChar char="•"/>
            </a:pPr>
            <a:r>
              <a:rPr lang="en-US" baseline="0" dirty="0" smtClean="0"/>
              <a:t>In this scenario, the patient is to be followed every 12 weeks for the first 2 years, then every 24 weeks thereafter until HG recurrence or death. In this case, when we say “followed” we mean continued disease assessments on this schedule. Meaning you will be submitting BOTH the follow-up form and the disease assessment form in RAVE.</a:t>
            </a:r>
          </a:p>
          <a:p>
            <a:pPr marL="171450" lvl="0" indent="-171450">
              <a:buFont typeface="Arial" panose="020B0604020202020204" pitchFamily="34" charset="0"/>
              <a:buChar char="•"/>
            </a:pPr>
            <a:r>
              <a:rPr lang="en-US" baseline="0" dirty="0" smtClean="0"/>
              <a:t>The 2</a:t>
            </a:r>
            <a:r>
              <a:rPr lang="en-US" baseline="30000" dirty="0" smtClean="0"/>
              <a:t>nd</a:t>
            </a:r>
            <a:r>
              <a:rPr lang="en-US" baseline="0" dirty="0" smtClean="0"/>
              <a:t> scenario is Off treatment AFTER HG recurrence</a:t>
            </a:r>
          </a:p>
          <a:p>
            <a:pPr marL="628650" lvl="1" indent="-171450">
              <a:buFont typeface="Arial" panose="020B0604020202020204" pitchFamily="34" charset="0"/>
              <a:buChar char="•"/>
            </a:pPr>
            <a:r>
              <a:rPr lang="en-US" baseline="0" dirty="0" smtClean="0"/>
              <a:t>Here, we expect follow-up every 6 months for the first 2 years, then annually thereafter. In this case, only the follow-up form is to be submitted, not the disease assessment form. However, there are some events such as cystectomy and Muscle invasive disease that we are interested in collecting on that Follow-up form for our secondary study objectives.</a:t>
            </a:r>
          </a:p>
          <a:p>
            <a:pPr marL="0" lvl="0" indent="0">
              <a:buFont typeface="Arial" panose="020B0604020202020204" pitchFamily="34" charset="0"/>
              <a:buNone/>
            </a:pPr>
            <a:r>
              <a:rPr lang="en-US" baseline="0" dirty="0" smtClean="0"/>
              <a:t>I also wanted to point out toxicity assessment during follow-up because it is a little different than SWOG standard. Usually, SWOG only requires &gt;= Grade 3 toxicities to be reported. However, the FDA requires that ALL toxicities, even Grade 1’s, be reported for the first 30 days following the last dose of study drug, then &gt;= Grade 3 thereafter.</a:t>
            </a:r>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42</a:t>
            </a:fld>
            <a:endParaRPr lang="en-US" altLang="en-US"/>
          </a:p>
        </p:txBody>
      </p:sp>
    </p:spTree>
    <p:extLst>
      <p:ext uri="{BB962C8B-B14F-4D97-AF65-F5344CB8AC3E}">
        <p14:creationId xmlns:p14="http://schemas.microsoft.com/office/powerpoint/2010/main" val="4194478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touch on specimen submission because this study</a:t>
            </a:r>
            <a:r>
              <a:rPr lang="en-US" baseline="0" dirty="0" smtClean="0"/>
              <a:t> has some Required specimens for central review and some requested specimens for translational medicine projects. I want to highlight the difference.</a:t>
            </a:r>
            <a:endParaRPr lang="en-US" dirty="0" smtClean="0"/>
          </a:p>
          <a:p>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43</a:t>
            </a:fld>
            <a:endParaRPr lang="en-US" altLang="en-US"/>
          </a:p>
        </p:txBody>
      </p:sp>
    </p:spTree>
    <p:extLst>
      <p:ext uri="{BB962C8B-B14F-4D97-AF65-F5344CB8AC3E}">
        <p14:creationId xmlns:p14="http://schemas.microsoft.com/office/powerpoint/2010/main" val="3375908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required specimens will undergo central review to determine eligibility and confirm diagnosis. These</a:t>
            </a:r>
            <a:r>
              <a:rPr lang="en-US" baseline="0" dirty="0" smtClean="0"/>
              <a:t> include 3 H&amp;E stained slides to be collected at baseline and all subsequent </a:t>
            </a:r>
            <a:r>
              <a:rPr lang="en-US" baseline="0" dirty="0" err="1" smtClean="0"/>
              <a:t>onstudy</a:t>
            </a:r>
            <a:r>
              <a:rPr lang="en-US" baseline="0" dirty="0" smtClean="0"/>
              <a:t> biopsies (all patients). And 1 urine cytology slide (CIS patients only) at the week 13 and week 25 disease assessments. I also want to note that we will also be expecting the associated path reports and cytology reports to be uploaded as source docs in RAVE.</a:t>
            </a:r>
          </a:p>
          <a:p>
            <a:endParaRPr lang="en-US" baseline="0" dirty="0" smtClean="0"/>
          </a:p>
          <a:p>
            <a:r>
              <a:rPr lang="en-US" baseline="0" dirty="0" smtClean="0"/>
              <a:t>The requested specimens are those which are not required, but are required to be offered to the patient and if they consent, we will be expecting all of these to be submitted. These specimens include: </a:t>
            </a:r>
          </a:p>
          <a:p>
            <a:pPr marL="628650" lvl="1" indent="-171450">
              <a:buFont typeface="Arial" panose="020B0604020202020204" pitchFamily="34" charset="0"/>
              <a:buChar char="•"/>
            </a:pPr>
            <a:r>
              <a:rPr lang="en-US" baseline="0" dirty="0" smtClean="0"/>
              <a:t>FFPE tissue from TURBT at baseline and all subsequent </a:t>
            </a:r>
            <a:r>
              <a:rPr lang="en-US" baseline="0" dirty="0" err="1" smtClean="0"/>
              <a:t>onstudy</a:t>
            </a:r>
            <a:r>
              <a:rPr lang="en-US" baseline="0" dirty="0" smtClean="0"/>
              <a:t> biopsies.</a:t>
            </a:r>
          </a:p>
          <a:p>
            <a:pPr marL="628650" lvl="1" indent="-171450">
              <a:buFont typeface="Arial" panose="020B0604020202020204" pitchFamily="34" charset="0"/>
              <a:buChar char="•"/>
            </a:pPr>
            <a:r>
              <a:rPr lang="en-US" baseline="0" dirty="0" smtClean="0"/>
              <a:t>Whole blood collected at baseline and day 1 of cycles 1, 5, 9, and 17</a:t>
            </a:r>
          </a:p>
          <a:p>
            <a:pPr marL="628650" lvl="1" indent="-171450">
              <a:buFont typeface="Arial" panose="020B0604020202020204" pitchFamily="34" charset="0"/>
              <a:buChar char="•"/>
            </a:pPr>
            <a:r>
              <a:rPr lang="en-US" baseline="0" dirty="0" smtClean="0"/>
              <a:t>And urine collected prior to start of treatment, on day 1 of cycles 5, 9, and 17  and at 18 months (when you will also be doing that mandatory CT/MRI).</a:t>
            </a:r>
          </a:p>
          <a:p>
            <a:pPr marL="0" lvl="0" indent="0">
              <a:buFont typeface="Arial" panose="020B0604020202020204" pitchFamily="34" charset="0"/>
              <a:buNone/>
            </a:pPr>
            <a:r>
              <a:rPr lang="en-US" baseline="0" dirty="0" smtClean="0"/>
              <a:t>Dr. David McConkey will be talking more about the TM projects associated with these specimens in detail in a few minutes</a:t>
            </a:r>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44</a:t>
            </a:fld>
            <a:endParaRPr lang="en-US" altLang="en-US"/>
          </a:p>
        </p:txBody>
      </p:sp>
    </p:spTree>
    <p:extLst>
      <p:ext uri="{BB962C8B-B14F-4D97-AF65-F5344CB8AC3E}">
        <p14:creationId xmlns:p14="http://schemas.microsoft.com/office/powerpoint/2010/main" val="705349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dirty="0" smtClean="0"/>
              <a:t>We recognize that this is not exactly a vanilla SWOG study and I</a:t>
            </a:r>
            <a:r>
              <a:rPr lang="en-US" baseline="0" dirty="0" smtClean="0"/>
              <a:t> just want to point out a couple of helpful tools we created including: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have created a “Biopsy Notification” form in the baseline folder in RAVE that will only roll out for CIS patients. This notification will contain the dates for the allowable window for the mandatory biopsy as well as a check box notifying us that you have read the notification. This box will need to be checked or it will show up as “overdue data” in RAVE.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SDMC (aka me) has created an automatic report that will run weekly that tells me which CIS patients will be due for their mandatory 25 week biopsy in about 5 weeks. I will then manually send a reminder email to the treating investigator and the head CRA at that site. This email will include the patient’s SWOG id, </a:t>
            </a:r>
            <a:r>
              <a:rPr lang="en-US" baseline="0" dirty="0" err="1" smtClean="0"/>
              <a:t>reg</a:t>
            </a:r>
            <a:r>
              <a:rPr lang="en-US" baseline="0" dirty="0" smtClean="0"/>
              <a:t> date, and the allowable time window for their 25 week biopsy (relative to their </a:t>
            </a:r>
            <a:r>
              <a:rPr lang="en-US" baseline="0" dirty="0" err="1" smtClean="0"/>
              <a:t>regdt</a:t>
            </a:r>
            <a:r>
              <a:rPr lang="en-US" baseline="0" dirty="0" smtClean="0"/>
              <a:t>). This email is only intended to be a reminder, so please do your best to track the scheduling for each patient. Additionally, the contact information I have available at the SDMC may not necessarily be the people in charge of scheduling the patient, so please bare with me and forward my reminder email to the appropriate party. I am also open to any suggestions from you that may make these reminder emails more beneficial to you (i.e. if there are additional fields that may be helpful).</a:t>
            </a:r>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45</a:t>
            </a:fld>
            <a:endParaRPr lang="en-US" altLang="en-US"/>
          </a:p>
        </p:txBody>
      </p:sp>
    </p:spTree>
    <p:extLst>
      <p:ext uri="{BB962C8B-B14F-4D97-AF65-F5344CB8AC3E}">
        <p14:creationId xmlns:p14="http://schemas.microsoft.com/office/powerpoint/2010/main" val="13493236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We have also inserted a</a:t>
            </a:r>
            <a:r>
              <a:rPr lang="en-US" baseline="0" dirty="0" smtClean="0"/>
              <a:t> very comprehensive disease assessment flow chart in sect 7.3 of the protocol which walks you through what procedures are expected at those week 13 and week 25 disease assessment </a:t>
            </a:r>
            <a:r>
              <a:rPr lang="en-US" baseline="0" dirty="0" err="1" smtClean="0"/>
              <a:t>timepoints</a:t>
            </a:r>
            <a:r>
              <a:rPr lang="en-US" baseline="0" dirty="0" smtClean="0"/>
              <a:t> for CIS patients. Dr. Singh will be talking more about this flow chart in a minute.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And lastly, you can always contact our data coordinators at the SDMC via email or phone, as well as our Study Chairs, Dr. Black and Dr. Singh. We are here to help.</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46</a:t>
            </a:fld>
            <a:endParaRPr lang="en-US" altLang="en-US"/>
          </a:p>
        </p:txBody>
      </p:sp>
    </p:spTree>
    <p:extLst>
      <p:ext uri="{BB962C8B-B14F-4D97-AF65-F5344CB8AC3E}">
        <p14:creationId xmlns:p14="http://schemas.microsoft.com/office/powerpoint/2010/main" val="3465518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47</a:t>
            </a:fld>
            <a:endParaRPr lang="en-US" altLang="en-US"/>
          </a:p>
        </p:txBody>
      </p:sp>
    </p:spTree>
    <p:extLst>
      <p:ext uri="{BB962C8B-B14F-4D97-AF65-F5344CB8AC3E}">
        <p14:creationId xmlns:p14="http://schemas.microsoft.com/office/powerpoint/2010/main" val="9853173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48</a:t>
            </a:fld>
            <a:endParaRPr lang="en-US" altLang="en-US"/>
          </a:p>
        </p:txBody>
      </p:sp>
    </p:spTree>
    <p:extLst>
      <p:ext uri="{BB962C8B-B14F-4D97-AF65-F5344CB8AC3E}">
        <p14:creationId xmlns:p14="http://schemas.microsoft.com/office/powerpoint/2010/main" val="256753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49</a:t>
            </a:fld>
            <a:endParaRPr lang="en-US" altLang="en-US"/>
          </a:p>
        </p:txBody>
      </p:sp>
    </p:spTree>
    <p:extLst>
      <p:ext uri="{BB962C8B-B14F-4D97-AF65-F5344CB8AC3E}">
        <p14:creationId xmlns:p14="http://schemas.microsoft.com/office/powerpoint/2010/main" val="20458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Add Scott Lucia - Pathology</a:t>
            </a: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57397544-D992-40D7-A5FF-7BFCE1A612DE}" type="slidenum">
              <a:rPr lang="en-US" altLang="en-US" sz="1200" b="0">
                <a:solidFill>
                  <a:schemeClr val="tx1"/>
                </a:solidFill>
              </a:rPr>
              <a:pPr/>
              <a:t>5</a:t>
            </a:fld>
            <a:endParaRPr lang="en-US" altLang="en-US" sz="1200" b="0">
              <a:solidFill>
                <a:schemeClr val="tx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cs typeface="ＭＳ Ｐゴシック" charset="0"/>
              </a:rPr>
              <a:t>infusion-related reactions </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charset="0"/>
                <a:ea typeface="ＭＳ Ｐゴシック" charset="0"/>
                <a:cs typeface="ＭＳ Ｐゴシック" charset="0"/>
              </a:defRPr>
            </a:lvl1pPr>
            <a:lvl2pPr marL="742950" indent="-285750">
              <a:defRPr sz="2000" b="1">
                <a:solidFill>
                  <a:schemeClr val="bg1"/>
                </a:solidFill>
                <a:latin typeface="Arial" charset="0"/>
                <a:ea typeface="ＭＳ Ｐゴシック" charset="0"/>
              </a:defRPr>
            </a:lvl2pPr>
            <a:lvl3pPr marL="1143000" indent="-228600">
              <a:defRPr sz="2000" b="1">
                <a:solidFill>
                  <a:schemeClr val="bg1"/>
                </a:solidFill>
                <a:latin typeface="Arial" charset="0"/>
                <a:ea typeface="ＭＳ Ｐゴシック" charset="0"/>
              </a:defRPr>
            </a:lvl3pPr>
            <a:lvl4pPr marL="1600200" indent="-228600">
              <a:defRPr sz="2000" b="1">
                <a:solidFill>
                  <a:schemeClr val="bg1"/>
                </a:solidFill>
                <a:latin typeface="Arial" charset="0"/>
                <a:ea typeface="ＭＳ Ｐゴシック" charset="0"/>
              </a:defRPr>
            </a:lvl4pPr>
            <a:lvl5pPr marL="2057400" indent="-228600">
              <a:defRPr sz="2000" b="1">
                <a:solidFill>
                  <a:schemeClr val="bg1"/>
                </a:solidFill>
                <a:latin typeface="Arial" charset="0"/>
                <a:ea typeface="ＭＳ Ｐゴシック" charset="0"/>
              </a:defRPr>
            </a:lvl5pPr>
            <a:lvl6pPr marL="2514600" indent="-228600" eaLnBrk="0" fontAlgn="base" hangingPunct="0">
              <a:spcBef>
                <a:spcPct val="0"/>
              </a:spcBef>
              <a:spcAft>
                <a:spcPct val="0"/>
              </a:spcAft>
              <a:defRPr sz="2000" b="1">
                <a:solidFill>
                  <a:schemeClr val="bg1"/>
                </a:solidFill>
                <a:latin typeface="Arial" charset="0"/>
                <a:ea typeface="ＭＳ Ｐゴシック" charset="0"/>
              </a:defRPr>
            </a:lvl6pPr>
            <a:lvl7pPr marL="2971800" indent="-228600" eaLnBrk="0" fontAlgn="base" hangingPunct="0">
              <a:spcBef>
                <a:spcPct val="0"/>
              </a:spcBef>
              <a:spcAft>
                <a:spcPct val="0"/>
              </a:spcAft>
              <a:defRPr sz="2000" b="1">
                <a:solidFill>
                  <a:schemeClr val="bg1"/>
                </a:solidFill>
                <a:latin typeface="Arial" charset="0"/>
                <a:ea typeface="ＭＳ Ｐゴシック" charset="0"/>
              </a:defRPr>
            </a:lvl7pPr>
            <a:lvl8pPr marL="3429000" indent="-228600" eaLnBrk="0" fontAlgn="base" hangingPunct="0">
              <a:spcBef>
                <a:spcPct val="0"/>
              </a:spcBef>
              <a:spcAft>
                <a:spcPct val="0"/>
              </a:spcAft>
              <a:defRPr sz="2000" b="1">
                <a:solidFill>
                  <a:schemeClr val="bg1"/>
                </a:solidFill>
                <a:latin typeface="Arial" charset="0"/>
                <a:ea typeface="ＭＳ Ｐゴシック" charset="0"/>
              </a:defRPr>
            </a:lvl8pPr>
            <a:lvl9pPr marL="3886200" indent="-228600" eaLnBrk="0" fontAlgn="base" hangingPunct="0">
              <a:spcBef>
                <a:spcPct val="0"/>
              </a:spcBef>
              <a:spcAft>
                <a:spcPct val="0"/>
              </a:spcAft>
              <a:defRPr sz="2000" b="1">
                <a:solidFill>
                  <a:schemeClr val="bg1"/>
                </a:solidFill>
                <a:latin typeface="Arial" charset="0"/>
                <a:ea typeface="ＭＳ Ｐゴシック" charset="0"/>
              </a:defRPr>
            </a:lvl9pPr>
          </a:lstStyle>
          <a:p>
            <a:fld id="{31BE9E86-34F9-C145-979A-411A7D6C7027}" type="slidenum">
              <a:rPr lang="en-US" sz="1200" b="0">
                <a:solidFill>
                  <a:schemeClr val="tx1"/>
                </a:solidFill>
              </a:rPr>
              <a:pPr/>
              <a:t>50</a:t>
            </a:fld>
            <a:endParaRPr lang="en-US" sz="1200" b="0">
              <a:solidFill>
                <a:schemeClr val="tx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cs typeface="ＭＳ Ｐゴシック" charset="0"/>
              </a:rPr>
              <a:t>(NCI Common Terminology Criteria for Adverse Events)</a:t>
            </a: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charset="0"/>
                <a:ea typeface="ＭＳ Ｐゴシック" charset="0"/>
                <a:cs typeface="ＭＳ Ｐゴシック" charset="0"/>
              </a:defRPr>
            </a:lvl1pPr>
            <a:lvl2pPr marL="742950" indent="-285750">
              <a:defRPr sz="2000" b="1">
                <a:solidFill>
                  <a:schemeClr val="bg1"/>
                </a:solidFill>
                <a:latin typeface="Arial" charset="0"/>
                <a:ea typeface="ＭＳ Ｐゴシック" charset="0"/>
              </a:defRPr>
            </a:lvl2pPr>
            <a:lvl3pPr marL="1143000" indent="-228600">
              <a:defRPr sz="2000" b="1">
                <a:solidFill>
                  <a:schemeClr val="bg1"/>
                </a:solidFill>
                <a:latin typeface="Arial" charset="0"/>
                <a:ea typeface="ＭＳ Ｐゴシック" charset="0"/>
              </a:defRPr>
            </a:lvl3pPr>
            <a:lvl4pPr marL="1600200" indent="-228600">
              <a:defRPr sz="2000" b="1">
                <a:solidFill>
                  <a:schemeClr val="bg1"/>
                </a:solidFill>
                <a:latin typeface="Arial" charset="0"/>
                <a:ea typeface="ＭＳ Ｐゴシック" charset="0"/>
              </a:defRPr>
            </a:lvl4pPr>
            <a:lvl5pPr marL="2057400" indent="-228600">
              <a:defRPr sz="2000" b="1">
                <a:solidFill>
                  <a:schemeClr val="bg1"/>
                </a:solidFill>
                <a:latin typeface="Arial" charset="0"/>
                <a:ea typeface="ＭＳ Ｐゴシック" charset="0"/>
              </a:defRPr>
            </a:lvl5pPr>
            <a:lvl6pPr marL="2514600" indent="-228600" eaLnBrk="0" fontAlgn="base" hangingPunct="0">
              <a:spcBef>
                <a:spcPct val="0"/>
              </a:spcBef>
              <a:spcAft>
                <a:spcPct val="0"/>
              </a:spcAft>
              <a:defRPr sz="2000" b="1">
                <a:solidFill>
                  <a:schemeClr val="bg1"/>
                </a:solidFill>
                <a:latin typeface="Arial" charset="0"/>
                <a:ea typeface="ＭＳ Ｐゴシック" charset="0"/>
              </a:defRPr>
            </a:lvl6pPr>
            <a:lvl7pPr marL="2971800" indent="-228600" eaLnBrk="0" fontAlgn="base" hangingPunct="0">
              <a:spcBef>
                <a:spcPct val="0"/>
              </a:spcBef>
              <a:spcAft>
                <a:spcPct val="0"/>
              </a:spcAft>
              <a:defRPr sz="2000" b="1">
                <a:solidFill>
                  <a:schemeClr val="bg1"/>
                </a:solidFill>
                <a:latin typeface="Arial" charset="0"/>
                <a:ea typeface="ＭＳ Ｐゴシック" charset="0"/>
              </a:defRPr>
            </a:lvl7pPr>
            <a:lvl8pPr marL="3429000" indent="-228600" eaLnBrk="0" fontAlgn="base" hangingPunct="0">
              <a:spcBef>
                <a:spcPct val="0"/>
              </a:spcBef>
              <a:spcAft>
                <a:spcPct val="0"/>
              </a:spcAft>
              <a:defRPr sz="2000" b="1">
                <a:solidFill>
                  <a:schemeClr val="bg1"/>
                </a:solidFill>
                <a:latin typeface="Arial" charset="0"/>
                <a:ea typeface="ＭＳ Ｐゴシック" charset="0"/>
              </a:defRPr>
            </a:lvl8pPr>
            <a:lvl9pPr marL="3886200" indent="-228600" eaLnBrk="0" fontAlgn="base" hangingPunct="0">
              <a:spcBef>
                <a:spcPct val="0"/>
              </a:spcBef>
              <a:spcAft>
                <a:spcPct val="0"/>
              </a:spcAft>
              <a:defRPr sz="2000" b="1">
                <a:solidFill>
                  <a:schemeClr val="bg1"/>
                </a:solidFill>
                <a:latin typeface="Arial" charset="0"/>
                <a:ea typeface="ＭＳ Ｐゴシック" charset="0"/>
              </a:defRPr>
            </a:lvl9pPr>
          </a:lstStyle>
          <a:p>
            <a:fld id="{05E7A3FA-E11C-964C-A022-556E48356053}" type="slidenum">
              <a:rPr lang="en-US" sz="1200" b="0">
                <a:solidFill>
                  <a:schemeClr val="tx1"/>
                </a:solidFill>
              </a:rPr>
              <a:pPr/>
              <a:t>51</a:t>
            </a:fld>
            <a:endParaRPr lang="en-US" sz="1200" b="0">
              <a:solidFill>
                <a:schemeClr val="tx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52</a:t>
            </a:fld>
            <a:endParaRPr lang="en-US" altLang="en-US"/>
          </a:p>
        </p:txBody>
      </p:sp>
    </p:spTree>
    <p:extLst>
      <p:ext uri="{BB962C8B-B14F-4D97-AF65-F5344CB8AC3E}">
        <p14:creationId xmlns:p14="http://schemas.microsoft.com/office/powerpoint/2010/main" val="16188670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1DFD2-753C-D340-9BFD-B8F58B9624E5}" type="slidenum">
              <a:rPr lang="en-US" smtClean="0"/>
              <a:t>53</a:t>
            </a:fld>
            <a:endParaRPr lang="en-US"/>
          </a:p>
        </p:txBody>
      </p:sp>
    </p:spTree>
    <p:extLst>
      <p:ext uri="{BB962C8B-B14F-4D97-AF65-F5344CB8AC3E}">
        <p14:creationId xmlns:p14="http://schemas.microsoft.com/office/powerpoint/2010/main" val="1067093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54</a:t>
            </a:fld>
            <a:endParaRPr lang="en-US" altLang="en-US"/>
          </a:p>
        </p:txBody>
      </p:sp>
    </p:spTree>
    <p:extLst>
      <p:ext uri="{BB962C8B-B14F-4D97-AF65-F5344CB8AC3E}">
        <p14:creationId xmlns:p14="http://schemas.microsoft.com/office/powerpoint/2010/main" val="40315544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55</a:t>
            </a:fld>
            <a:endParaRPr lang="en-US" altLang="en-US"/>
          </a:p>
        </p:txBody>
      </p:sp>
    </p:spTree>
    <p:extLst>
      <p:ext uri="{BB962C8B-B14F-4D97-AF65-F5344CB8AC3E}">
        <p14:creationId xmlns:p14="http://schemas.microsoft.com/office/powerpoint/2010/main" val="32384837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56</a:t>
            </a:fld>
            <a:endParaRPr lang="en-US" altLang="en-US"/>
          </a:p>
        </p:txBody>
      </p:sp>
    </p:spTree>
    <p:extLst>
      <p:ext uri="{BB962C8B-B14F-4D97-AF65-F5344CB8AC3E}">
        <p14:creationId xmlns:p14="http://schemas.microsoft.com/office/powerpoint/2010/main" val="436843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57</a:t>
            </a:fld>
            <a:endParaRPr lang="en-US" altLang="en-US"/>
          </a:p>
        </p:txBody>
      </p:sp>
    </p:spTree>
    <p:extLst>
      <p:ext uri="{BB962C8B-B14F-4D97-AF65-F5344CB8AC3E}">
        <p14:creationId xmlns:p14="http://schemas.microsoft.com/office/powerpoint/2010/main" val="679005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5470CA1F-CDC0-4A2A-9828-97A473A068EC}" type="slidenum">
              <a:rPr lang="en-US" altLang="en-US" sz="1200" b="0">
                <a:solidFill>
                  <a:schemeClr val="tx1"/>
                </a:solidFill>
              </a:rPr>
              <a:pPr/>
              <a:t>58</a:t>
            </a:fld>
            <a:endParaRPr lang="en-US" altLang="en-US" sz="1200" b="0">
              <a:solidFill>
                <a:schemeClr val="tx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11 slides for banking includes 5 for WES</a:t>
            </a: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F8CB17E8-E798-48E6-BEB8-C877CD753B5A}" type="slidenum">
              <a:rPr lang="en-US" altLang="en-US" sz="1200" b="0">
                <a:solidFill>
                  <a:schemeClr val="tx1"/>
                </a:solidFill>
              </a:rPr>
              <a:pPr/>
              <a:t>59</a:t>
            </a:fld>
            <a:endParaRPr lang="en-US" altLang="en-US" sz="1200" b="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Add Scott Lucia - Pathology</a:t>
            </a: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BF79D3A9-BFBD-4314-9BD8-D95924CE95C7}" type="slidenum">
              <a:rPr lang="en-US" altLang="en-US" sz="1200" b="0">
                <a:solidFill>
                  <a:schemeClr val="tx1"/>
                </a:solidFill>
              </a:rPr>
              <a:pPr/>
              <a:t>6</a:t>
            </a:fld>
            <a:endParaRPr lang="en-US" altLang="en-US" sz="1200" b="0">
              <a:solidFill>
                <a:schemeClr val="tx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60</a:t>
            </a:fld>
            <a:endParaRPr lang="en-US" altLang="en-US"/>
          </a:p>
        </p:txBody>
      </p:sp>
    </p:spTree>
    <p:extLst>
      <p:ext uri="{BB962C8B-B14F-4D97-AF65-F5344CB8AC3E}">
        <p14:creationId xmlns:p14="http://schemas.microsoft.com/office/powerpoint/2010/main" val="10122894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a:ln/>
        </p:spPr>
      </p:sp>
      <p:sp>
        <p:nvSpPr>
          <p:cNvPr id="142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ea typeface="ＭＳ Ｐゴシック" pitchFamily="34" charset="-128"/>
              </a:rPr>
              <a:t>CD8</a:t>
            </a:r>
          </a:p>
          <a:p>
            <a:r>
              <a:rPr lang="en-US" altLang="en-US" smtClean="0">
                <a:ea typeface="ＭＳ Ｐゴシック" pitchFamily="34" charset="-128"/>
              </a:rPr>
              <a:t>Image analysis will be used to determine the number of CD8+ cells in specified regions of the tissue, including: i) tumor, ii) invasive front (the boundary between malignant and nonmalignant tissue), and iii) normal tissue. CD8+ lymphocyte density will be calculated in each region using an algorithm described in Cuka et al. </a:t>
            </a:r>
            <a:r>
              <a:rPr lang="en-US" altLang="en-US" i="1" smtClean="0">
                <a:ea typeface="ＭＳ Ｐゴシック" pitchFamily="34" charset="-128"/>
              </a:rPr>
              <a:t>(</a:t>
            </a:r>
            <a:r>
              <a:rPr lang="en-US" altLang="en-US" smtClean="0">
                <a:ea typeface="ＭＳ Ｐゴシック" pitchFamily="34" charset="-128"/>
              </a:rPr>
              <a:t>PIP: An Open Source Framework for Multithreaded Image Analysis of Whole Slide Images. Laboratory Investigation; 94:398A-A, 2014).</a:t>
            </a:r>
          </a:p>
          <a:p>
            <a:r>
              <a:rPr lang="en-US" altLang="en-US" b="1" smtClean="0">
                <a:ea typeface="ＭＳ Ｐゴシック" pitchFamily="34" charset="-128"/>
              </a:rPr>
              <a:t>PDL1</a:t>
            </a:r>
          </a:p>
          <a:p>
            <a:r>
              <a:rPr lang="en-US" altLang="en-US" smtClean="0">
                <a:ea typeface="ＭＳ Ｐゴシック" pitchFamily="34" charset="-128"/>
              </a:rPr>
              <a:t>Genentech researchers or delegate pathologists will score the PD-L1 staining intensity using their established scoring system, rating both tumor cells and immune cells as IHC 0, 1, 2, or 3 if &lt; 1%, ≥ 1% but &lt; 5%, ≥ 5% but &lt; 10%, or ≥ 10% of cells are PD-L1 positive, respectively.</a:t>
            </a:r>
            <a:endParaRPr lang="en-CA" altLang="en-US" smtClean="0">
              <a:ea typeface="ＭＳ Ｐゴシック" pitchFamily="34" charset="-128"/>
            </a:endParaRPr>
          </a:p>
          <a:p>
            <a:endParaRPr lang="en-US" altLang="en-US" smtClean="0">
              <a:ea typeface="ＭＳ Ｐゴシック" pitchFamily="34" charset="-128"/>
            </a:endParaRPr>
          </a:p>
        </p:txBody>
      </p:sp>
      <p:sp>
        <p:nvSpPr>
          <p:cNvPr id="142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75C671A4-88F8-4A69-9DA0-7ABDCF7A29B6}" type="slidenum">
              <a:rPr lang="en-US" altLang="en-US" sz="1200" b="0">
                <a:solidFill>
                  <a:schemeClr val="tx1"/>
                </a:solidFill>
              </a:rPr>
              <a:pPr/>
              <a:t>61</a:t>
            </a:fld>
            <a:endParaRPr lang="en-US" altLang="en-US" sz="1200" b="0">
              <a:solidFill>
                <a:schemeClr val="tx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62</a:t>
            </a:fld>
            <a:endParaRPr lang="en-US" altLang="en-US"/>
          </a:p>
        </p:txBody>
      </p:sp>
    </p:spTree>
    <p:extLst>
      <p:ext uri="{BB962C8B-B14F-4D97-AF65-F5344CB8AC3E}">
        <p14:creationId xmlns:p14="http://schemas.microsoft.com/office/powerpoint/2010/main" val="17779234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63</a:t>
            </a:fld>
            <a:endParaRPr lang="en-US" altLang="en-US"/>
          </a:p>
        </p:txBody>
      </p:sp>
    </p:spTree>
    <p:extLst>
      <p:ext uri="{BB962C8B-B14F-4D97-AF65-F5344CB8AC3E}">
        <p14:creationId xmlns:p14="http://schemas.microsoft.com/office/powerpoint/2010/main" val="26567357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46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73E14093-475D-446D-989E-0E7549D71444}" type="slidenum">
              <a:rPr lang="en-US" altLang="en-US" sz="1200" b="0">
                <a:solidFill>
                  <a:schemeClr val="tx1"/>
                </a:solidFill>
              </a:rPr>
              <a:pPr/>
              <a:t>64</a:t>
            </a:fld>
            <a:endParaRPr lang="en-US" altLang="en-US" sz="1200" b="0">
              <a:solidFill>
                <a:schemeClr val="tx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46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73E14093-475D-446D-989E-0E7549D71444}" type="slidenum">
              <a:rPr lang="en-US" altLang="en-US" sz="1200" b="0">
                <a:solidFill>
                  <a:schemeClr val="tx1"/>
                </a:solidFill>
              </a:rPr>
              <a:pPr/>
              <a:t>65</a:t>
            </a:fld>
            <a:endParaRPr lang="en-US" altLang="en-US" sz="1200" b="0">
              <a:solidFill>
                <a:schemeClr val="tx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66</a:t>
            </a:fld>
            <a:endParaRPr lang="en-US" altLang="en-US"/>
          </a:p>
        </p:txBody>
      </p:sp>
    </p:spTree>
    <p:extLst>
      <p:ext uri="{BB962C8B-B14F-4D97-AF65-F5344CB8AC3E}">
        <p14:creationId xmlns:p14="http://schemas.microsoft.com/office/powerpoint/2010/main" val="4688015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67</a:t>
            </a:fld>
            <a:endParaRPr lang="en-US" altLang="en-US"/>
          </a:p>
        </p:txBody>
      </p:sp>
    </p:spTree>
    <p:extLst>
      <p:ext uri="{BB962C8B-B14F-4D97-AF65-F5344CB8AC3E}">
        <p14:creationId xmlns:p14="http://schemas.microsoft.com/office/powerpoint/2010/main" val="26759990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68</a:t>
            </a:fld>
            <a:endParaRPr lang="en-US" altLang="en-US"/>
          </a:p>
        </p:txBody>
      </p:sp>
    </p:spTree>
    <p:extLst>
      <p:ext uri="{BB962C8B-B14F-4D97-AF65-F5344CB8AC3E}">
        <p14:creationId xmlns:p14="http://schemas.microsoft.com/office/powerpoint/2010/main" val="8057403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69</a:t>
            </a:fld>
            <a:endParaRPr lang="en-US" altLang="en-US"/>
          </a:p>
        </p:txBody>
      </p:sp>
    </p:spTree>
    <p:extLst>
      <p:ext uri="{BB962C8B-B14F-4D97-AF65-F5344CB8AC3E}">
        <p14:creationId xmlns:p14="http://schemas.microsoft.com/office/powerpoint/2010/main" val="295700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a:t>
            </a:fld>
            <a:endParaRPr lang="en-US" altLang="en-US"/>
          </a:p>
        </p:txBody>
      </p:sp>
    </p:spTree>
    <p:extLst>
      <p:ext uri="{BB962C8B-B14F-4D97-AF65-F5344CB8AC3E}">
        <p14:creationId xmlns:p14="http://schemas.microsoft.com/office/powerpoint/2010/main" val="21264874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70</a:t>
            </a:fld>
            <a:endParaRPr lang="en-US" altLang="en-US"/>
          </a:p>
        </p:txBody>
      </p:sp>
    </p:spTree>
    <p:extLst>
      <p:ext uri="{BB962C8B-B14F-4D97-AF65-F5344CB8AC3E}">
        <p14:creationId xmlns:p14="http://schemas.microsoft.com/office/powerpoint/2010/main" val="1187131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71</a:t>
            </a:fld>
            <a:endParaRPr lang="en-US" altLang="en-US"/>
          </a:p>
        </p:txBody>
      </p:sp>
    </p:spTree>
    <p:extLst>
      <p:ext uri="{BB962C8B-B14F-4D97-AF65-F5344CB8AC3E}">
        <p14:creationId xmlns:p14="http://schemas.microsoft.com/office/powerpoint/2010/main" val="9230534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72</a:t>
            </a:fld>
            <a:endParaRPr lang="en-US" altLang="en-US"/>
          </a:p>
        </p:txBody>
      </p:sp>
    </p:spTree>
    <p:extLst>
      <p:ext uri="{BB962C8B-B14F-4D97-AF65-F5344CB8AC3E}">
        <p14:creationId xmlns:p14="http://schemas.microsoft.com/office/powerpoint/2010/main" val="35041749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73</a:t>
            </a:fld>
            <a:endParaRPr lang="en-US" altLang="en-US"/>
          </a:p>
        </p:txBody>
      </p:sp>
    </p:spTree>
    <p:extLst>
      <p:ext uri="{BB962C8B-B14F-4D97-AF65-F5344CB8AC3E}">
        <p14:creationId xmlns:p14="http://schemas.microsoft.com/office/powerpoint/2010/main" val="10528117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74</a:t>
            </a:fld>
            <a:endParaRPr lang="en-US" altLang="en-US"/>
          </a:p>
        </p:txBody>
      </p:sp>
    </p:spTree>
    <p:extLst>
      <p:ext uri="{BB962C8B-B14F-4D97-AF65-F5344CB8AC3E}">
        <p14:creationId xmlns:p14="http://schemas.microsoft.com/office/powerpoint/2010/main" val="8863944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75</a:t>
            </a:fld>
            <a:endParaRPr lang="en-US" altLang="en-US"/>
          </a:p>
        </p:txBody>
      </p:sp>
    </p:spTree>
    <p:extLst>
      <p:ext uri="{BB962C8B-B14F-4D97-AF65-F5344CB8AC3E}">
        <p14:creationId xmlns:p14="http://schemas.microsoft.com/office/powerpoint/2010/main" val="32972617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76</a:t>
            </a:fld>
            <a:endParaRPr lang="en-US" altLang="en-US"/>
          </a:p>
        </p:txBody>
      </p:sp>
    </p:spTree>
    <p:extLst>
      <p:ext uri="{BB962C8B-B14F-4D97-AF65-F5344CB8AC3E}">
        <p14:creationId xmlns:p14="http://schemas.microsoft.com/office/powerpoint/2010/main" val="31078255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77</a:t>
            </a:fld>
            <a:endParaRPr lang="en-US" altLang="en-US"/>
          </a:p>
        </p:txBody>
      </p:sp>
    </p:spTree>
    <p:extLst>
      <p:ext uri="{BB962C8B-B14F-4D97-AF65-F5344CB8AC3E}">
        <p14:creationId xmlns:p14="http://schemas.microsoft.com/office/powerpoint/2010/main" val="39997884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78</a:t>
            </a:fld>
            <a:endParaRPr lang="en-US" altLang="en-US"/>
          </a:p>
        </p:txBody>
      </p:sp>
    </p:spTree>
    <p:extLst>
      <p:ext uri="{BB962C8B-B14F-4D97-AF65-F5344CB8AC3E}">
        <p14:creationId xmlns:p14="http://schemas.microsoft.com/office/powerpoint/2010/main" val="42125770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79</a:t>
            </a:fld>
            <a:endParaRPr lang="en-US" altLang="en-US"/>
          </a:p>
        </p:txBody>
      </p:sp>
    </p:spTree>
    <p:extLst>
      <p:ext uri="{BB962C8B-B14F-4D97-AF65-F5344CB8AC3E}">
        <p14:creationId xmlns:p14="http://schemas.microsoft.com/office/powerpoint/2010/main" val="309930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F7609786-E477-4B5C-8ADD-AC7F5E8F0BE8}" type="slidenum">
              <a:rPr lang="en-US" altLang="en-US" sz="1200" b="0">
                <a:solidFill>
                  <a:schemeClr val="tx1"/>
                </a:solidFill>
              </a:rPr>
              <a:pPr/>
              <a:t>8</a:t>
            </a:fld>
            <a:endParaRPr lang="en-US" altLang="en-US" sz="1200" b="0">
              <a:solidFill>
                <a:schemeClr val="tx1"/>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80</a:t>
            </a:fld>
            <a:endParaRPr lang="en-US" altLang="en-US"/>
          </a:p>
        </p:txBody>
      </p:sp>
    </p:spTree>
    <p:extLst>
      <p:ext uri="{BB962C8B-B14F-4D97-AF65-F5344CB8AC3E}">
        <p14:creationId xmlns:p14="http://schemas.microsoft.com/office/powerpoint/2010/main" val="35157490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81</a:t>
            </a:fld>
            <a:endParaRPr lang="en-US" altLang="en-US"/>
          </a:p>
        </p:txBody>
      </p:sp>
    </p:spTree>
    <p:extLst>
      <p:ext uri="{BB962C8B-B14F-4D97-AF65-F5344CB8AC3E}">
        <p14:creationId xmlns:p14="http://schemas.microsoft.com/office/powerpoint/2010/main" val="33347463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82</a:t>
            </a:fld>
            <a:endParaRPr lang="en-US" altLang="en-US"/>
          </a:p>
        </p:txBody>
      </p:sp>
    </p:spTree>
    <p:extLst>
      <p:ext uri="{BB962C8B-B14F-4D97-AF65-F5344CB8AC3E}">
        <p14:creationId xmlns:p14="http://schemas.microsoft.com/office/powerpoint/2010/main" val="7242201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 – private </a:t>
            </a:r>
            <a:r>
              <a:rPr lang="en-US" smtClean="0"/>
              <a:t>health information</a:t>
            </a:r>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83</a:t>
            </a:fld>
            <a:endParaRPr lang="en-US" altLang="en-US"/>
          </a:p>
        </p:txBody>
      </p:sp>
    </p:spTree>
    <p:extLst>
      <p:ext uri="{BB962C8B-B14F-4D97-AF65-F5344CB8AC3E}">
        <p14:creationId xmlns:p14="http://schemas.microsoft.com/office/powerpoint/2010/main" val="20360296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571500" y="685800"/>
            <a:ext cx="5715000" cy="3429000"/>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1749" indent="-285289">
              <a:spcBef>
                <a:spcPct val="30000"/>
              </a:spcBef>
              <a:defRPr sz="1200">
                <a:solidFill>
                  <a:schemeClr val="tx1"/>
                </a:solidFill>
                <a:latin typeface="Arial" charset="0"/>
                <a:ea typeface="MS PGothic" pitchFamily="34" charset="-128"/>
              </a:defRPr>
            </a:lvl2pPr>
            <a:lvl3pPr marL="1142695" indent="-228230">
              <a:spcBef>
                <a:spcPct val="30000"/>
              </a:spcBef>
              <a:defRPr sz="1200">
                <a:solidFill>
                  <a:schemeClr val="tx1"/>
                </a:solidFill>
                <a:latin typeface="Arial" charset="0"/>
                <a:ea typeface="MS PGothic" pitchFamily="34" charset="-128"/>
              </a:defRPr>
            </a:lvl3pPr>
            <a:lvl4pPr marL="1599156" indent="-228230">
              <a:spcBef>
                <a:spcPct val="30000"/>
              </a:spcBef>
              <a:defRPr sz="1200">
                <a:solidFill>
                  <a:schemeClr val="tx1"/>
                </a:solidFill>
                <a:latin typeface="Arial" charset="0"/>
                <a:ea typeface="MS PGothic" pitchFamily="34" charset="-128"/>
              </a:defRPr>
            </a:lvl4pPr>
            <a:lvl5pPr marL="2055616" indent="-228230">
              <a:spcBef>
                <a:spcPct val="30000"/>
              </a:spcBef>
              <a:defRPr sz="1200">
                <a:solidFill>
                  <a:schemeClr val="tx1"/>
                </a:solidFill>
                <a:latin typeface="Arial" charset="0"/>
                <a:ea typeface="MS PGothic" pitchFamily="34" charset="-128"/>
              </a:defRPr>
            </a:lvl5pPr>
            <a:lvl6pPr marL="2499741" indent="-228230" eaLnBrk="0" fontAlgn="base" hangingPunct="0">
              <a:spcBef>
                <a:spcPct val="30000"/>
              </a:spcBef>
              <a:spcAft>
                <a:spcPct val="0"/>
              </a:spcAft>
              <a:defRPr sz="1200">
                <a:solidFill>
                  <a:schemeClr val="tx1"/>
                </a:solidFill>
                <a:latin typeface="Arial" charset="0"/>
                <a:ea typeface="MS PGothic" pitchFamily="34" charset="-128"/>
              </a:defRPr>
            </a:lvl6pPr>
            <a:lvl7pPr marL="2943865" indent="-228230" eaLnBrk="0" fontAlgn="base" hangingPunct="0">
              <a:spcBef>
                <a:spcPct val="30000"/>
              </a:spcBef>
              <a:spcAft>
                <a:spcPct val="0"/>
              </a:spcAft>
              <a:defRPr sz="1200">
                <a:solidFill>
                  <a:schemeClr val="tx1"/>
                </a:solidFill>
                <a:latin typeface="Arial" charset="0"/>
                <a:ea typeface="MS PGothic" pitchFamily="34" charset="-128"/>
              </a:defRPr>
            </a:lvl7pPr>
            <a:lvl8pPr marL="3387989" indent="-228230" eaLnBrk="0" fontAlgn="base" hangingPunct="0">
              <a:spcBef>
                <a:spcPct val="30000"/>
              </a:spcBef>
              <a:spcAft>
                <a:spcPct val="0"/>
              </a:spcAft>
              <a:defRPr sz="1200">
                <a:solidFill>
                  <a:schemeClr val="tx1"/>
                </a:solidFill>
                <a:latin typeface="Arial" charset="0"/>
                <a:ea typeface="MS PGothic" pitchFamily="34" charset="-128"/>
              </a:defRPr>
            </a:lvl8pPr>
            <a:lvl9pPr marL="3832113" indent="-22823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B8BE0757-7140-4431-BB6E-55B1188A3A1E}" type="slidenum">
              <a:rPr lang="en-US" altLang="en-US"/>
              <a:pPr>
                <a:spcBef>
                  <a:spcPct val="0"/>
                </a:spcBef>
              </a:pPr>
              <a:t>84</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85</a:t>
            </a:fld>
            <a:endParaRPr lang="en-US" altLang="en-US"/>
          </a:p>
        </p:txBody>
      </p:sp>
    </p:spTree>
    <p:extLst>
      <p:ext uri="{BB962C8B-B14F-4D97-AF65-F5344CB8AC3E}">
        <p14:creationId xmlns:p14="http://schemas.microsoft.com/office/powerpoint/2010/main" val="7072420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86</a:t>
            </a:fld>
            <a:endParaRPr lang="en-US" altLang="en-US"/>
          </a:p>
        </p:txBody>
      </p:sp>
    </p:spTree>
    <p:extLst>
      <p:ext uri="{BB962C8B-B14F-4D97-AF65-F5344CB8AC3E}">
        <p14:creationId xmlns:p14="http://schemas.microsoft.com/office/powerpoint/2010/main" val="38161494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87</a:t>
            </a:fld>
            <a:endParaRPr lang="en-US" altLang="en-US"/>
          </a:p>
        </p:txBody>
      </p:sp>
    </p:spTree>
    <p:extLst>
      <p:ext uri="{BB962C8B-B14F-4D97-AF65-F5344CB8AC3E}">
        <p14:creationId xmlns:p14="http://schemas.microsoft.com/office/powerpoint/2010/main" val="40869422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88</a:t>
            </a:fld>
            <a:endParaRPr lang="en-US" altLang="en-US"/>
          </a:p>
        </p:txBody>
      </p:sp>
    </p:spTree>
    <p:extLst>
      <p:ext uri="{BB962C8B-B14F-4D97-AF65-F5344CB8AC3E}">
        <p14:creationId xmlns:p14="http://schemas.microsoft.com/office/powerpoint/2010/main" val="13983790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89</a:t>
            </a:fld>
            <a:endParaRPr lang="en-US" altLang="en-US"/>
          </a:p>
        </p:txBody>
      </p:sp>
    </p:spTree>
    <p:extLst>
      <p:ext uri="{BB962C8B-B14F-4D97-AF65-F5344CB8AC3E}">
        <p14:creationId xmlns:p14="http://schemas.microsoft.com/office/powerpoint/2010/main" val="255385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a:t>
            </a:fld>
            <a:endParaRPr lang="en-US" altLang="en-US"/>
          </a:p>
        </p:txBody>
      </p:sp>
    </p:spTree>
    <p:extLst>
      <p:ext uri="{BB962C8B-B14F-4D97-AF65-F5344CB8AC3E}">
        <p14:creationId xmlns:p14="http://schemas.microsoft.com/office/powerpoint/2010/main" val="35675854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90</a:t>
            </a:fld>
            <a:endParaRPr lang="en-US" altLang="en-US"/>
          </a:p>
        </p:txBody>
      </p:sp>
    </p:spTree>
    <p:extLst>
      <p:ext uri="{BB962C8B-B14F-4D97-AF65-F5344CB8AC3E}">
        <p14:creationId xmlns:p14="http://schemas.microsoft.com/office/powerpoint/2010/main" val="15801455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91</a:t>
            </a:fld>
            <a:endParaRPr lang="en-US" altLang="en-US"/>
          </a:p>
        </p:txBody>
      </p:sp>
    </p:spTree>
    <p:extLst>
      <p:ext uri="{BB962C8B-B14F-4D97-AF65-F5344CB8AC3E}">
        <p14:creationId xmlns:p14="http://schemas.microsoft.com/office/powerpoint/2010/main" val="5816491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92</a:t>
            </a:fld>
            <a:endParaRPr lang="en-US" altLang="en-US"/>
          </a:p>
        </p:txBody>
      </p:sp>
    </p:spTree>
    <p:extLst>
      <p:ext uri="{BB962C8B-B14F-4D97-AF65-F5344CB8AC3E}">
        <p14:creationId xmlns:p14="http://schemas.microsoft.com/office/powerpoint/2010/main" val="16028103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93</a:t>
            </a:fld>
            <a:endParaRPr lang="en-US" altLang="en-US"/>
          </a:p>
        </p:txBody>
      </p:sp>
    </p:spTree>
    <p:extLst>
      <p:ext uri="{BB962C8B-B14F-4D97-AF65-F5344CB8AC3E}">
        <p14:creationId xmlns:p14="http://schemas.microsoft.com/office/powerpoint/2010/main" val="40492914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94</a:t>
            </a:fld>
            <a:endParaRPr lang="en-US" altLang="en-US"/>
          </a:p>
        </p:txBody>
      </p:sp>
    </p:spTree>
    <p:extLst>
      <p:ext uri="{BB962C8B-B14F-4D97-AF65-F5344CB8AC3E}">
        <p14:creationId xmlns:p14="http://schemas.microsoft.com/office/powerpoint/2010/main" val="33244551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95</a:t>
            </a:fld>
            <a:endParaRPr lang="en-US" altLang="en-US"/>
          </a:p>
        </p:txBody>
      </p:sp>
    </p:spTree>
    <p:extLst>
      <p:ext uri="{BB962C8B-B14F-4D97-AF65-F5344CB8AC3E}">
        <p14:creationId xmlns:p14="http://schemas.microsoft.com/office/powerpoint/2010/main" val="2643157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96</a:t>
            </a:fld>
            <a:endParaRPr lang="en-US" altLang="en-US"/>
          </a:p>
        </p:txBody>
      </p:sp>
    </p:spTree>
    <p:extLst>
      <p:ext uri="{BB962C8B-B14F-4D97-AF65-F5344CB8AC3E}">
        <p14:creationId xmlns:p14="http://schemas.microsoft.com/office/powerpoint/2010/main" val="23121259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97</a:t>
            </a:fld>
            <a:endParaRPr lang="en-US" altLang="en-US"/>
          </a:p>
        </p:txBody>
      </p:sp>
    </p:spTree>
    <p:extLst>
      <p:ext uri="{BB962C8B-B14F-4D97-AF65-F5344CB8AC3E}">
        <p14:creationId xmlns:p14="http://schemas.microsoft.com/office/powerpoint/2010/main" val="135482390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98</a:t>
            </a:fld>
            <a:endParaRPr lang="en-US" altLang="en-US"/>
          </a:p>
        </p:txBody>
      </p:sp>
    </p:spTree>
    <p:extLst>
      <p:ext uri="{BB962C8B-B14F-4D97-AF65-F5344CB8AC3E}">
        <p14:creationId xmlns:p14="http://schemas.microsoft.com/office/powerpoint/2010/main" val="9744723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8FC43-7194-8A4D-BEF6-C49EA608217F}" type="slidenum">
              <a:rPr lang="en-US" altLang="en-US" smtClean="0"/>
              <a:pPr/>
              <a:t>99</a:t>
            </a:fld>
            <a:endParaRPr lang="en-US" altLang="en-US"/>
          </a:p>
        </p:txBody>
      </p:sp>
    </p:spTree>
    <p:extLst>
      <p:ext uri="{BB962C8B-B14F-4D97-AF65-F5344CB8AC3E}">
        <p14:creationId xmlns:p14="http://schemas.microsoft.com/office/powerpoint/2010/main" val="135779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047750" y="359898"/>
            <a:ext cx="925830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047750" y="1850064"/>
            <a:ext cx="925830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3"/>
          <p:cNvSpPr>
            <a:spLocks noGrp="1"/>
          </p:cNvSpPr>
          <p:nvPr>
            <p:ph type="dt" sz="half" idx="10"/>
          </p:nvPr>
        </p:nvSpPr>
        <p:spPr/>
        <p:txBody>
          <a:bodyPr/>
          <a:lstStyle>
            <a:lvl1pPr>
              <a:defRPr/>
            </a:lvl1pPr>
          </a:lstStyle>
          <a:p>
            <a:fld id="{A55A0762-00A0-5944-AB70-2F619BE42D8C}" type="datetime1">
              <a:rPr lang="en-US" altLang="en-US" smtClean="0"/>
              <a:pPr/>
              <a:t>2017-04-28</a:t>
            </a:fld>
            <a:endParaRPr lang="en-US" altLang="en-US"/>
          </a:p>
        </p:txBody>
      </p:sp>
      <p:sp>
        <p:nvSpPr>
          <p:cNvPr id="5" name="Footer Placeholder 9"/>
          <p:cNvSpPr>
            <a:spLocks noGrp="1"/>
          </p:cNvSpPr>
          <p:nvPr>
            <p:ph type="ftr" sz="quarter" idx="11"/>
          </p:nvPr>
        </p:nvSpPr>
        <p:spPr/>
        <p:txBody>
          <a:bodyPr/>
          <a:lstStyle>
            <a:lvl1pPr>
              <a:defRPr/>
            </a:lvl1pPr>
          </a:lstStyle>
          <a:p>
            <a:endParaRPr lang="en-US" altLang="en-US"/>
          </a:p>
        </p:txBody>
      </p:sp>
      <p:sp>
        <p:nvSpPr>
          <p:cNvPr id="6" name="Slide Number Placeholder 21"/>
          <p:cNvSpPr>
            <a:spLocks noGrp="1"/>
          </p:cNvSpPr>
          <p:nvPr>
            <p:ph type="sldNum" sz="quarter" idx="12"/>
          </p:nvPr>
        </p:nvSpPr>
        <p:spPr/>
        <p:txBody>
          <a:bodyPr/>
          <a:lstStyle>
            <a:lvl1pPr>
              <a:defRPr/>
            </a:lvl1pPr>
          </a:lstStyle>
          <a:p>
            <a:fld id="{977DD605-DF3D-CB47-9469-9A2482FC9893}" type="slidenum">
              <a:rPr lang="en-US" altLang="en-US" smtClean="0"/>
              <a:pPr/>
              <a:t>‹#›</a:t>
            </a:fld>
            <a:endParaRPr lang="en-US" altLang="en-US"/>
          </a:p>
        </p:txBody>
      </p:sp>
    </p:spTree>
    <p:extLst>
      <p:ext uri="{BB962C8B-B14F-4D97-AF65-F5344CB8AC3E}">
        <p14:creationId xmlns:p14="http://schemas.microsoft.com/office/powerpoint/2010/main" val="293369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866986B6-E253-AE49-8213-4ADFEC172807}" type="datetime1">
              <a:rPr lang="en-US" altLang="en-US" smtClean="0"/>
              <a:pPr/>
              <a:t>2017-04-28</a:t>
            </a:fld>
            <a:endParaRPr lang="en-US" altLang="en-US"/>
          </a:p>
        </p:txBody>
      </p:sp>
      <p:sp>
        <p:nvSpPr>
          <p:cNvPr id="5" name="Footer Placeholder 9"/>
          <p:cNvSpPr>
            <a:spLocks noGrp="1"/>
          </p:cNvSpPr>
          <p:nvPr>
            <p:ph type="ftr" sz="quarter" idx="11"/>
          </p:nvPr>
        </p:nvSpPr>
        <p:spPr/>
        <p:txBody>
          <a:bodyPr/>
          <a:lstStyle>
            <a:lvl1pPr>
              <a:defRPr/>
            </a:lvl1pPr>
          </a:lstStyle>
          <a:p>
            <a:endParaRPr lang="en-US" altLang="en-US"/>
          </a:p>
        </p:txBody>
      </p:sp>
      <p:sp>
        <p:nvSpPr>
          <p:cNvPr id="6" name="Slide Number Placeholder 21"/>
          <p:cNvSpPr>
            <a:spLocks noGrp="1"/>
          </p:cNvSpPr>
          <p:nvPr>
            <p:ph type="sldNum" sz="quarter" idx="12"/>
          </p:nvPr>
        </p:nvSpPr>
        <p:spPr/>
        <p:txBody>
          <a:bodyPr/>
          <a:lstStyle>
            <a:lvl1pPr>
              <a:defRPr/>
            </a:lvl1pPr>
          </a:lstStyle>
          <a:p>
            <a:fld id="{DF13E5A4-5997-AF45-8FA5-E40DE1EAA761}" type="slidenum">
              <a:rPr lang="en-US" altLang="en-US" smtClean="0"/>
              <a:pPr/>
              <a:t>‹#›</a:t>
            </a:fld>
            <a:endParaRPr lang="en-US" altLang="en-US"/>
          </a:p>
        </p:txBody>
      </p:sp>
    </p:spTree>
    <p:extLst>
      <p:ext uri="{BB962C8B-B14F-4D97-AF65-F5344CB8AC3E}">
        <p14:creationId xmlns:p14="http://schemas.microsoft.com/office/powerpoint/2010/main" val="297394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72500" y="274652"/>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750" y="274653"/>
            <a:ext cx="69532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308C9F7B-DA66-7847-92A1-36652B1F5025}" type="datetime1">
              <a:rPr lang="en-US" altLang="en-US" smtClean="0"/>
              <a:pPr/>
              <a:t>2017-04-28</a:t>
            </a:fld>
            <a:endParaRPr lang="en-US" altLang="en-US"/>
          </a:p>
        </p:txBody>
      </p:sp>
      <p:sp>
        <p:nvSpPr>
          <p:cNvPr id="5" name="Footer Placeholder 9"/>
          <p:cNvSpPr>
            <a:spLocks noGrp="1"/>
          </p:cNvSpPr>
          <p:nvPr>
            <p:ph type="ftr" sz="quarter" idx="11"/>
          </p:nvPr>
        </p:nvSpPr>
        <p:spPr/>
        <p:txBody>
          <a:bodyPr/>
          <a:lstStyle>
            <a:lvl1pPr>
              <a:defRPr/>
            </a:lvl1pPr>
          </a:lstStyle>
          <a:p>
            <a:endParaRPr lang="en-US" altLang="en-US"/>
          </a:p>
        </p:txBody>
      </p:sp>
      <p:sp>
        <p:nvSpPr>
          <p:cNvPr id="6" name="Slide Number Placeholder 21"/>
          <p:cNvSpPr>
            <a:spLocks noGrp="1"/>
          </p:cNvSpPr>
          <p:nvPr>
            <p:ph type="sldNum" sz="quarter" idx="12"/>
          </p:nvPr>
        </p:nvSpPr>
        <p:spPr/>
        <p:txBody>
          <a:bodyPr/>
          <a:lstStyle>
            <a:lvl1pPr>
              <a:defRPr/>
            </a:lvl1pPr>
          </a:lstStyle>
          <a:p>
            <a:fld id="{CEE16325-7E74-E343-8F0E-2A0F4BDB11A8}" type="slidenum">
              <a:rPr lang="en-US" altLang="en-US" smtClean="0"/>
              <a:pPr/>
              <a:t>‹#›</a:t>
            </a:fld>
            <a:endParaRPr lang="en-US" altLang="en-US"/>
          </a:p>
        </p:txBody>
      </p:sp>
    </p:spTree>
    <p:extLst>
      <p:ext uri="{BB962C8B-B14F-4D97-AF65-F5344CB8AC3E}">
        <p14:creationId xmlns:p14="http://schemas.microsoft.com/office/powerpoint/2010/main" val="368904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fld id="{3986015B-F9FC-5341-91FB-4FE2A5AA8B44}" type="datetime1">
              <a:rPr lang="en-US" altLang="en-US" smtClean="0"/>
              <a:pPr/>
              <a:t>2017-04-28</a:t>
            </a:fld>
            <a:endParaRPr lang="en-US" altLang="en-US"/>
          </a:p>
        </p:txBody>
      </p:sp>
      <p:sp>
        <p:nvSpPr>
          <p:cNvPr id="5" name="Footer Placeholder 9"/>
          <p:cNvSpPr>
            <a:spLocks noGrp="1"/>
          </p:cNvSpPr>
          <p:nvPr>
            <p:ph type="ftr" sz="quarter" idx="11"/>
          </p:nvPr>
        </p:nvSpPr>
        <p:spPr/>
        <p:txBody>
          <a:bodyPr/>
          <a:lstStyle>
            <a:lvl1pPr>
              <a:defRPr/>
            </a:lvl1pPr>
          </a:lstStyle>
          <a:p>
            <a:endParaRPr lang="en-US" altLang="en-US"/>
          </a:p>
        </p:txBody>
      </p:sp>
      <p:sp>
        <p:nvSpPr>
          <p:cNvPr id="6" name="Slide Number Placeholder 21"/>
          <p:cNvSpPr>
            <a:spLocks noGrp="1"/>
          </p:cNvSpPr>
          <p:nvPr>
            <p:ph type="sldNum" sz="quarter" idx="12"/>
          </p:nvPr>
        </p:nvSpPr>
        <p:spPr/>
        <p:txBody>
          <a:bodyPr/>
          <a:lstStyle>
            <a:lvl1pPr>
              <a:defRPr/>
            </a:lvl1pPr>
          </a:lstStyle>
          <a:p>
            <a:fld id="{7B21D865-9EA3-9D45-9ECC-5C7CA2DA7127}" type="slidenum">
              <a:rPr lang="en-US" altLang="en-US" smtClean="0"/>
              <a:pPr/>
              <a:t>‹#›</a:t>
            </a:fld>
            <a:endParaRPr lang="en-US" altLang="en-US"/>
          </a:p>
        </p:txBody>
      </p:sp>
    </p:spTree>
    <p:extLst>
      <p:ext uri="{BB962C8B-B14F-4D97-AF65-F5344CB8AC3E}">
        <p14:creationId xmlns:p14="http://schemas.microsoft.com/office/powerpoint/2010/main" val="293489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22990" y="2600325"/>
            <a:ext cx="80010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22990" y="1066800"/>
            <a:ext cx="80010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23"/>
          <p:cNvSpPr>
            <a:spLocks noGrp="1"/>
          </p:cNvSpPr>
          <p:nvPr>
            <p:ph type="dt" sz="half" idx="10"/>
          </p:nvPr>
        </p:nvSpPr>
        <p:spPr/>
        <p:txBody>
          <a:bodyPr/>
          <a:lstStyle>
            <a:lvl1pPr>
              <a:defRPr/>
            </a:lvl1pPr>
          </a:lstStyle>
          <a:p>
            <a:fld id="{CF503318-22DA-F449-8F89-22EBC77E0999}" type="datetime1">
              <a:rPr lang="en-US" altLang="en-US" smtClean="0"/>
              <a:pPr/>
              <a:t>2017-04-28</a:t>
            </a:fld>
            <a:endParaRPr lang="en-US" altLang="en-US"/>
          </a:p>
        </p:txBody>
      </p:sp>
      <p:sp>
        <p:nvSpPr>
          <p:cNvPr id="5" name="Footer Placeholder 9"/>
          <p:cNvSpPr>
            <a:spLocks noGrp="1"/>
          </p:cNvSpPr>
          <p:nvPr>
            <p:ph type="ftr" sz="quarter" idx="11"/>
          </p:nvPr>
        </p:nvSpPr>
        <p:spPr/>
        <p:txBody>
          <a:bodyPr/>
          <a:lstStyle>
            <a:lvl1pPr>
              <a:defRPr/>
            </a:lvl1pPr>
          </a:lstStyle>
          <a:p>
            <a:endParaRPr lang="en-US" altLang="en-US"/>
          </a:p>
        </p:txBody>
      </p:sp>
      <p:sp>
        <p:nvSpPr>
          <p:cNvPr id="6" name="Slide Number Placeholder 21"/>
          <p:cNvSpPr>
            <a:spLocks noGrp="1"/>
          </p:cNvSpPr>
          <p:nvPr>
            <p:ph type="sldNum" sz="quarter" idx="12"/>
          </p:nvPr>
        </p:nvSpPr>
        <p:spPr/>
        <p:txBody>
          <a:bodyPr/>
          <a:lstStyle>
            <a:lvl1pPr>
              <a:defRPr/>
            </a:lvl1pPr>
          </a:lstStyle>
          <a:p>
            <a:fld id="{8D426048-EDA6-EC45-8E8C-E0ACAC000D62}" type="slidenum">
              <a:rPr lang="en-US" altLang="en-US" smtClean="0"/>
              <a:pPr/>
              <a:t>‹#›</a:t>
            </a:fld>
            <a:endParaRPr lang="en-US" altLang="en-US"/>
          </a:p>
        </p:txBody>
      </p:sp>
    </p:spTree>
    <p:extLst>
      <p:ext uri="{BB962C8B-B14F-4D97-AF65-F5344CB8AC3E}">
        <p14:creationId xmlns:p14="http://schemas.microsoft.com/office/powerpoint/2010/main" val="196623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4510" y="274320"/>
            <a:ext cx="9372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94510" y="1524000"/>
            <a:ext cx="45720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95110" y="1524000"/>
            <a:ext cx="45720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fld id="{BAF879A4-34CD-8048-B345-B6B90D7D34A3}" type="datetime1">
              <a:rPr lang="en-US" altLang="en-US" smtClean="0"/>
              <a:pPr/>
              <a:t>2017-04-28</a:t>
            </a:fld>
            <a:endParaRPr lang="en-US" altLang="en-US"/>
          </a:p>
        </p:txBody>
      </p:sp>
      <p:sp>
        <p:nvSpPr>
          <p:cNvPr id="6" name="Footer Placeholder 9"/>
          <p:cNvSpPr>
            <a:spLocks noGrp="1"/>
          </p:cNvSpPr>
          <p:nvPr>
            <p:ph type="ftr" sz="quarter" idx="11"/>
          </p:nvPr>
        </p:nvSpPr>
        <p:spPr/>
        <p:txBody>
          <a:bodyPr/>
          <a:lstStyle>
            <a:lvl1pPr>
              <a:defRPr/>
            </a:lvl1pPr>
          </a:lstStyle>
          <a:p>
            <a:endParaRPr lang="en-US" altLang="en-US"/>
          </a:p>
        </p:txBody>
      </p:sp>
      <p:sp>
        <p:nvSpPr>
          <p:cNvPr id="7" name="Slide Number Placeholder 21"/>
          <p:cNvSpPr>
            <a:spLocks noGrp="1"/>
          </p:cNvSpPr>
          <p:nvPr>
            <p:ph type="sldNum" sz="quarter" idx="12"/>
          </p:nvPr>
        </p:nvSpPr>
        <p:spPr/>
        <p:txBody>
          <a:bodyPr/>
          <a:lstStyle>
            <a:lvl1pPr>
              <a:defRPr/>
            </a:lvl1pPr>
          </a:lstStyle>
          <a:p>
            <a:fld id="{31596E97-EC51-B542-AF98-78A4B2C612C1}" type="slidenum">
              <a:rPr lang="en-US" altLang="en-US" smtClean="0"/>
              <a:pPr/>
              <a:t>‹#›</a:t>
            </a:fld>
            <a:endParaRPr lang="en-US" altLang="en-US"/>
          </a:p>
        </p:txBody>
      </p:sp>
    </p:spTree>
    <p:extLst>
      <p:ext uri="{BB962C8B-B14F-4D97-AF65-F5344CB8AC3E}">
        <p14:creationId xmlns:p14="http://schemas.microsoft.com/office/powerpoint/2010/main" val="336166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160336"/>
            <a:ext cx="102870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71500" y="328278"/>
            <a:ext cx="502920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5829300" y="328278"/>
            <a:ext cx="502920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71500" y="969336"/>
            <a:ext cx="502920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829300" y="969336"/>
            <a:ext cx="502920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p:cNvSpPr>
          <p:nvPr>
            <p:ph type="dt" sz="half" idx="10"/>
          </p:nvPr>
        </p:nvSpPr>
        <p:spPr/>
        <p:txBody>
          <a:bodyPr/>
          <a:lstStyle>
            <a:lvl1pPr>
              <a:defRPr/>
            </a:lvl1pPr>
          </a:lstStyle>
          <a:p>
            <a:fld id="{70F3DEB7-943B-F44C-9DAA-5A51DD1230A3}" type="datetime1">
              <a:rPr lang="en-US" altLang="en-US" smtClean="0"/>
              <a:pPr/>
              <a:t>2017-04-28</a:t>
            </a:fld>
            <a:endParaRPr lang="en-US" altLang="en-US"/>
          </a:p>
        </p:txBody>
      </p:sp>
      <p:sp>
        <p:nvSpPr>
          <p:cNvPr id="8" name="Footer Placeholder 9"/>
          <p:cNvSpPr>
            <a:spLocks noGrp="1"/>
          </p:cNvSpPr>
          <p:nvPr>
            <p:ph type="ftr" sz="quarter" idx="11"/>
          </p:nvPr>
        </p:nvSpPr>
        <p:spPr/>
        <p:txBody>
          <a:bodyPr/>
          <a:lstStyle>
            <a:lvl1pPr>
              <a:defRPr/>
            </a:lvl1pPr>
          </a:lstStyle>
          <a:p>
            <a:endParaRPr lang="en-US" altLang="en-US"/>
          </a:p>
        </p:txBody>
      </p:sp>
      <p:sp>
        <p:nvSpPr>
          <p:cNvPr id="9" name="Slide Number Placeholder 21"/>
          <p:cNvSpPr>
            <a:spLocks noGrp="1"/>
          </p:cNvSpPr>
          <p:nvPr>
            <p:ph type="sldNum" sz="quarter" idx="12"/>
          </p:nvPr>
        </p:nvSpPr>
        <p:spPr/>
        <p:txBody>
          <a:bodyPr/>
          <a:lstStyle>
            <a:lvl1pPr>
              <a:defRPr/>
            </a:lvl1pPr>
          </a:lstStyle>
          <a:p>
            <a:fld id="{8D92FAF0-9757-114C-8D22-D8DC0F1E3EBB}" type="slidenum">
              <a:rPr lang="en-US" altLang="en-US" smtClean="0"/>
              <a:pPr/>
              <a:t>‹#›</a:t>
            </a:fld>
            <a:endParaRPr lang="en-US" altLang="en-US"/>
          </a:p>
        </p:txBody>
      </p:sp>
    </p:spTree>
    <p:extLst>
      <p:ext uri="{BB962C8B-B14F-4D97-AF65-F5344CB8AC3E}">
        <p14:creationId xmlns:p14="http://schemas.microsoft.com/office/powerpoint/2010/main" val="133800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4510" y="274320"/>
            <a:ext cx="937260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fld id="{77733199-69C7-9E48-8B5E-41E260EBF10E}" type="datetime1">
              <a:rPr lang="en-US" altLang="en-US" smtClean="0"/>
              <a:pPr/>
              <a:t>2017-04-28</a:t>
            </a:fld>
            <a:endParaRPr lang="en-US" altLang="en-US"/>
          </a:p>
        </p:txBody>
      </p:sp>
      <p:sp>
        <p:nvSpPr>
          <p:cNvPr id="4" name="Footer Placeholder 9"/>
          <p:cNvSpPr>
            <a:spLocks noGrp="1"/>
          </p:cNvSpPr>
          <p:nvPr>
            <p:ph type="ftr" sz="quarter" idx="11"/>
          </p:nvPr>
        </p:nvSpPr>
        <p:spPr/>
        <p:txBody>
          <a:bodyPr/>
          <a:lstStyle>
            <a:lvl1pPr>
              <a:defRPr/>
            </a:lvl1pPr>
          </a:lstStyle>
          <a:p>
            <a:endParaRPr lang="en-US" altLang="en-US"/>
          </a:p>
        </p:txBody>
      </p:sp>
      <p:sp>
        <p:nvSpPr>
          <p:cNvPr id="5" name="Slide Number Placeholder 21"/>
          <p:cNvSpPr>
            <a:spLocks noGrp="1"/>
          </p:cNvSpPr>
          <p:nvPr>
            <p:ph type="sldNum" sz="quarter" idx="12"/>
          </p:nvPr>
        </p:nvSpPr>
        <p:spPr/>
        <p:txBody>
          <a:bodyPr/>
          <a:lstStyle>
            <a:lvl1pPr>
              <a:defRPr/>
            </a:lvl1pPr>
          </a:lstStyle>
          <a:p>
            <a:fld id="{59127034-4633-4A4B-9B8E-FF014BC35E04}" type="slidenum">
              <a:rPr lang="en-US" altLang="en-US" smtClean="0"/>
              <a:pPr/>
              <a:t>‹#›</a:t>
            </a:fld>
            <a:endParaRPr lang="en-US" altLang="en-US"/>
          </a:p>
        </p:txBody>
      </p:sp>
    </p:spTree>
    <p:extLst>
      <p:ext uri="{BB962C8B-B14F-4D97-AF65-F5344CB8AC3E}">
        <p14:creationId xmlns:p14="http://schemas.microsoft.com/office/powerpoint/2010/main" val="172193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fld id="{2CAC61F3-4263-A942-A4D5-AA172D2DA242}" type="datetime1">
              <a:rPr lang="en-US" altLang="en-US" smtClean="0"/>
              <a:pPr/>
              <a:t>2017-04-28</a:t>
            </a:fld>
            <a:endParaRPr lang="en-US" altLang="en-US"/>
          </a:p>
        </p:txBody>
      </p:sp>
      <p:sp>
        <p:nvSpPr>
          <p:cNvPr id="3" name="Footer Placeholder 9"/>
          <p:cNvSpPr>
            <a:spLocks noGrp="1"/>
          </p:cNvSpPr>
          <p:nvPr>
            <p:ph type="ftr" sz="quarter" idx="11"/>
          </p:nvPr>
        </p:nvSpPr>
        <p:spPr/>
        <p:txBody>
          <a:bodyPr/>
          <a:lstStyle>
            <a:lvl1pPr>
              <a:defRPr/>
            </a:lvl1pPr>
          </a:lstStyle>
          <a:p>
            <a:endParaRPr lang="en-US" altLang="en-US"/>
          </a:p>
        </p:txBody>
      </p:sp>
      <p:sp>
        <p:nvSpPr>
          <p:cNvPr id="4" name="Slide Number Placeholder 21"/>
          <p:cNvSpPr>
            <a:spLocks noGrp="1"/>
          </p:cNvSpPr>
          <p:nvPr>
            <p:ph type="sldNum" sz="quarter" idx="12"/>
          </p:nvPr>
        </p:nvSpPr>
        <p:spPr/>
        <p:txBody>
          <a:bodyPr/>
          <a:lstStyle>
            <a:lvl1pPr>
              <a:defRPr/>
            </a:lvl1pPr>
          </a:lstStyle>
          <a:p>
            <a:fld id="{752ADD18-B186-3948-8521-534D5CA7DFCC}" type="slidenum">
              <a:rPr lang="en-US" altLang="en-US" smtClean="0"/>
              <a:pPr/>
              <a:t>‹#›</a:t>
            </a:fld>
            <a:endParaRPr lang="en-US" altLang="en-US"/>
          </a:p>
        </p:txBody>
      </p:sp>
    </p:spTree>
    <p:extLst>
      <p:ext uri="{BB962C8B-B14F-4D97-AF65-F5344CB8AC3E}">
        <p14:creationId xmlns:p14="http://schemas.microsoft.com/office/powerpoint/2010/main" val="324910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216778"/>
            <a:ext cx="47625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571500" y="1406964"/>
            <a:ext cx="4762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571500" y="2133603"/>
            <a:ext cx="1019175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fld id="{F51A03C6-EAC2-F641-A3A2-9783D5A0E5AD}" type="datetime1">
              <a:rPr lang="en-US" altLang="en-US" smtClean="0"/>
              <a:pPr/>
              <a:t>2017-04-28</a:t>
            </a:fld>
            <a:endParaRPr lang="en-US" altLang="en-US"/>
          </a:p>
        </p:txBody>
      </p:sp>
      <p:sp>
        <p:nvSpPr>
          <p:cNvPr id="6" name="Footer Placeholder 9"/>
          <p:cNvSpPr>
            <a:spLocks noGrp="1"/>
          </p:cNvSpPr>
          <p:nvPr>
            <p:ph type="ftr" sz="quarter" idx="11"/>
          </p:nvPr>
        </p:nvSpPr>
        <p:spPr/>
        <p:txBody>
          <a:bodyPr/>
          <a:lstStyle>
            <a:lvl1pPr>
              <a:defRPr/>
            </a:lvl1pPr>
          </a:lstStyle>
          <a:p>
            <a:endParaRPr lang="en-US" altLang="en-US"/>
          </a:p>
        </p:txBody>
      </p:sp>
      <p:sp>
        <p:nvSpPr>
          <p:cNvPr id="7" name="Slide Number Placeholder 21"/>
          <p:cNvSpPr>
            <a:spLocks noGrp="1"/>
          </p:cNvSpPr>
          <p:nvPr>
            <p:ph type="sldNum" sz="quarter" idx="12"/>
          </p:nvPr>
        </p:nvSpPr>
        <p:spPr/>
        <p:txBody>
          <a:bodyPr/>
          <a:lstStyle>
            <a:lvl1pPr>
              <a:defRPr/>
            </a:lvl1pPr>
          </a:lstStyle>
          <a:p>
            <a:fld id="{A1D182FB-EF20-CB49-BD2F-EED4EB2A547E}" type="slidenum">
              <a:rPr lang="en-US" altLang="en-US" smtClean="0"/>
              <a:pPr/>
              <a:t>‹#›</a:t>
            </a:fld>
            <a:endParaRPr lang="en-US" altLang="en-US"/>
          </a:p>
        </p:txBody>
      </p:sp>
    </p:spTree>
    <p:extLst>
      <p:ext uri="{BB962C8B-B14F-4D97-AF65-F5344CB8AC3E}">
        <p14:creationId xmlns:p14="http://schemas.microsoft.com/office/powerpoint/2010/main" val="36596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52500" y="1066800"/>
            <a:ext cx="5715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3000"/>
              </a:lnSpc>
              <a:spcBef>
                <a:spcPts val="600"/>
              </a:spcBef>
              <a:buClr>
                <a:schemeClr val="accent1"/>
              </a:buClr>
              <a:buSzPct val="80000"/>
              <a:buFont typeface="Wingdings 2" charset="0"/>
              <a:buNone/>
              <a:defRPr/>
            </a:pPr>
            <a:endParaRPr lang="en-US" sz="3200" dirty="0" smtClean="0">
              <a:latin typeface="Gill Sans MT" charset="0"/>
            </a:endParaRPr>
          </a:p>
        </p:txBody>
      </p:sp>
      <p:sp>
        <p:nvSpPr>
          <p:cNvPr id="2" name="Title 1"/>
          <p:cNvSpPr>
            <a:spLocks noGrp="1"/>
          </p:cNvSpPr>
          <p:nvPr>
            <p:ph type="title"/>
          </p:nvPr>
        </p:nvSpPr>
        <p:spPr>
          <a:xfrm>
            <a:off x="7358620" y="1066800"/>
            <a:ext cx="34290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1047750" y="1143016"/>
            <a:ext cx="55245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047750" y="4800600"/>
            <a:ext cx="55245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E11363C9-BC58-EA45-BABC-D011895AF725}" type="datetime1">
              <a:rPr lang="en-US" altLang="en-US" smtClean="0"/>
              <a:pPr/>
              <a:t>2017-04-28</a:t>
            </a:fld>
            <a:endParaRPr lang="en-US" altLang="en-US"/>
          </a:p>
        </p:txBody>
      </p:sp>
      <p:sp>
        <p:nvSpPr>
          <p:cNvPr id="7" name="Footer Placeholder 5"/>
          <p:cNvSpPr>
            <a:spLocks noGrp="1"/>
          </p:cNvSpPr>
          <p:nvPr>
            <p:ph type="ftr" sz="quarter" idx="11"/>
          </p:nvPr>
        </p:nvSpPr>
        <p:spPr/>
        <p:txBody>
          <a:bodyPr/>
          <a:lstStyle>
            <a:lvl1pPr>
              <a:defRPr/>
            </a:lvl1pPr>
          </a:lstStyle>
          <a:p>
            <a:endParaRPr lang="en-US" altLang="en-US"/>
          </a:p>
        </p:txBody>
      </p:sp>
      <p:sp>
        <p:nvSpPr>
          <p:cNvPr id="8" name="Slide Number Placeholder 6"/>
          <p:cNvSpPr>
            <a:spLocks noGrp="1"/>
          </p:cNvSpPr>
          <p:nvPr>
            <p:ph type="sldNum" sz="quarter" idx="12"/>
          </p:nvPr>
        </p:nvSpPr>
        <p:spPr/>
        <p:txBody>
          <a:bodyPr/>
          <a:lstStyle>
            <a:lvl1pPr>
              <a:defRPr/>
            </a:lvl1pPr>
          </a:lstStyle>
          <a:p>
            <a:fld id="{0DDF2452-E7F8-0349-945C-B7B7DD1A696A}" type="slidenum">
              <a:rPr lang="en-US" altLang="en-US" smtClean="0"/>
              <a:pPr/>
              <a:t>‹#›</a:t>
            </a:fld>
            <a:endParaRPr lang="en-US" altLang="en-US"/>
          </a:p>
        </p:txBody>
      </p:sp>
    </p:spTree>
    <p:extLst>
      <p:ext uri="{BB962C8B-B14F-4D97-AF65-F5344CB8AC3E}">
        <p14:creationId xmlns:p14="http://schemas.microsoft.com/office/powerpoint/2010/main" val="38845364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047750" y="274638"/>
            <a:ext cx="9372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a:p>
        </p:txBody>
      </p:sp>
      <p:sp>
        <p:nvSpPr>
          <p:cNvPr id="1027" name="Text Placeholder 8"/>
          <p:cNvSpPr>
            <a:spLocks noGrp="1"/>
          </p:cNvSpPr>
          <p:nvPr>
            <p:ph type="body" idx="1"/>
          </p:nvPr>
        </p:nvSpPr>
        <p:spPr bwMode="auto">
          <a:xfrm>
            <a:off x="1047750" y="1447800"/>
            <a:ext cx="9372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Date Placeholder 23"/>
          <p:cNvSpPr>
            <a:spLocks noGrp="1"/>
          </p:cNvSpPr>
          <p:nvPr>
            <p:ph type="dt" sz="half" idx="2"/>
          </p:nvPr>
        </p:nvSpPr>
        <p:spPr>
          <a:xfrm>
            <a:off x="3714750" y="6305550"/>
            <a:ext cx="1235075" cy="476250"/>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6AADD"/>
                </a:solidFill>
              </a:defRPr>
            </a:lvl1pPr>
          </a:lstStyle>
          <a:p>
            <a:fld id="{CC494F32-86C7-6C4C-9E81-74C4A1313270}" type="datetime1">
              <a:rPr lang="en-US" altLang="en-US" smtClean="0"/>
              <a:pPr/>
              <a:t>2017-04-28</a:t>
            </a:fld>
            <a:endParaRPr lang="en-US" altLang="en-US"/>
          </a:p>
        </p:txBody>
      </p:sp>
      <p:sp>
        <p:nvSpPr>
          <p:cNvPr id="10" name="Footer Placeholder 9"/>
          <p:cNvSpPr>
            <a:spLocks noGrp="1"/>
          </p:cNvSpPr>
          <p:nvPr>
            <p:ph type="ftr" sz="quarter" idx="3"/>
          </p:nvPr>
        </p:nvSpPr>
        <p:spPr>
          <a:xfrm>
            <a:off x="4949825" y="6305550"/>
            <a:ext cx="4090988" cy="476250"/>
          </a:xfrm>
          <a:prstGeom prst="rect">
            <a:avLst/>
          </a:prstGeom>
        </p:spPr>
        <p:txBody>
          <a:bodyPr vert="horz" wrap="square" lIns="91440" tIns="45720" rIns="91440" bIns="45720" numCol="1" anchor="b" anchorCtr="0" compatLnSpc="1">
            <a:prstTxWarp prst="textNoShape">
              <a:avLst/>
            </a:prstTxWarp>
          </a:bodyPr>
          <a:lstStyle>
            <a:lvl1pPr>
              <a:defRPr sz="1200">
                <a:solidFill>
                  <a:srgbClr val="86AADD"/>
                </a:solidFill>
              </a:defRPr>
            </a:lvl1pPr>
          </a:lstStyle>
          <a:p>
            <a:endParaRPr lang="en-US" altLang="en-US"/>
          </a:p>
        </p:txBody>
      </p:sp>
      <p:sp>
        <p:nvSpPr>
          <p:cNvPr id="22" name="Slide Number Placeholder 21"/>
          <p:cNvSpPr>
            <a:spLocks noGrp="1"/>
          </p:cNvSpPr>
          <p:nvPr>
            <p:ph type="sldNum" sz="quarter" idx="4"/>
          </p:nvPr>
        </p:nvSpPr>
        <p:spPr>
          <a:xfrm>
            <a:off x="9043988" y="6305550"/>
            <a:ext cx="5715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6AADD"/>
                </a:solidFill>
              </a:defRPr>
            </a:lvl1pPr>
          </a:lstStyle>
          <a:p>
            <a:fld id="{ABE8D3AA-E45A-1045-9CDB-0A65ED278643}"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5866" r:id="rId1"/>
    <p:sldLayoutId id="2147485867" r:id="rId2"/>
    <p:sldLayoutId id="2147485868" r:id="rId3"/>
    <p:sldLayoutId id="2147485869" r:id="rId4"/>
    <p:sldLayoutId id="2147485870" r:id="rId5"/>
    <p:sldLayoutId id="2147485871" r:id="rId6"/>
    <p:sldLayoutId id="2147485872" r:id="rId7"/>
    <p:sldLayoutId id="2147485873" r:id="rId8"/>
    <p:sldLayoutId id="2147485874" r:id="rId9"/>
    <p:sldLayoutId id="2147485875" r:id="rId10"/>
    <p:sldLayoutId id="2147485876" r:id="rId11"/>
  </p:sldLayoutIdLst>
  <p:txStyles>
    <p:titleStyle>
      <a:lvl1pPr algn="l" rtl="0" eaLnBrk="1" fontAlgn="base" hangingPunct="1">
        <a:spcBef>
          <a:spcPct val="0"/>
        </a:spcBef>
        <a:spcAft>
          <a:spcPct val="0"/>
        </a:spcAft>
        <a:defRPr sz="4300" kern="1200">
          <a:solidFill>
            <a:srgbClr val="5B1A00"/>
          </a:solidFill>
          <a:effectLst>
            <a:outerShdw blurRad="50000" dist="30000" dir="5400000" algn="tl" rotWithShape="0">
              <a:srgbClr val="000000">
                <a:alpha val="30000"/>
              </a:srgbClr>
            </a:outerShdw>
          </a:effectLst>
          <a:latin typeface="Arial"/>
          <a:ea typeface="ＭＳ Ｐゴシック" pitchFamily="-65" charset="-128"/>
          <a:cs typeface="Arial"/>
        </a:defRPr>
      </a:lvl1pPr>
      <a:lvl2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2pPr>
      <a:lvl3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3pPr>
      <a:lvl4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4pPr>
      <a:lvl5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5pPr>
      <a:lvl6pPr marL="4572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6pPr>
      <a:lvl7pPr marL="9144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7pPr>
      <a:lvl8pPr marL="13716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8pPr>
      <a:lvl9pPr marL="18288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9pPr>
    </p:titleStyle>
    <p:bodyStyle>
      <a:lvl1pPr marL="365125" indent="-282575" algn="l" rtl="0" eaLnBrk="1" fontAlgn="base" hangingPunct="1">
        <a:spcBef>
          <a:spcPts val="600"/>
        </a:spcBef>
        <a:spcAft>
          <a:spcPct val="0"/>
        </a:spcAft>
        <a:buClr>
          <a:schemeClr val="accent1"/>
        </a:buClr>
        <a:buSzPct val="80000"/>
        <a:buFont typeface="Wingdings 2" charset="0"/>
        <a:buChar char=""/>
        <a:defRPr sz="3200" kern="1200">
          <a:solidFill>
            <a:schemeClr val="tx1"/>
          </a:solidFill>
          <a:latin typeface="Arial"/>
          <a:ea typeface="ＭＳ Ｐゴシック" pitchFamily="-65" charset="-128"/>
          <a:cs typeface="Arial"/>
        </a:defRPr>
      </a:lvl1pPr>
      <a:lvl2pPr marL="639763" indent="-236538" algn="l" rtl="0" eaLnBrk="1" fontAlgn="base" hangingPunct="1">
        <a:spcBef>
          <a:spcPts val="550"/>
        </a:spcBef>
        <a:spcAft>
          <a:spcPct val="0"/>
        </a:spcAft>
        <a:buClr>
          <a:schemeClr val="accent1"/>
        </a:buClr>
        <a:buFont typeface="Verdana" charset="0"/>
        <a:buChar char="◦"/>
        <a:defRPr sz="2800" kern="1200">
          <a:solidFill>
            <a:schemeClr val="tx1"/>
          </a:solidFill>
          <a:latin typeface="Arial"/>
          <a:ea typeface="ＭＳ Ｐゴシック" pitchFamily="-65" charset="-128"/>
          <a:cs typeface="Arial"/>
        </a:defRPr>
      </a:lvl2pPr>
      <a:lvl3pPr marL="885825" indent="-228600" algn="l" rtl="0" eaLnBrk="1" fontAlgn="base" hangingPunct="1">
        <a:spcBef>
          <a:spcPct val="20000"/>
        </a:spcBef>
        <a:spcAft>
          <a:spcPct val="0"/>
        </a:spcAft>
        <a:buClr>
          <a:schemeClr val="accent2"/>
        </a:buClr>
        <a:buFont typeface="Wingdings 2" charset="0"/>
        <a:buChar char=""/>
        <a:defRPr sz="2400" kern="1200">
          <a:solidFill>
            <a:schemeClr val="tx1"/>
          </a:solidFill>
          <a:latin typeface="Arial"/>
          <a:ea typeface="ＭＳ Ｐゴシック" pitchFamily="-65" charset="-128"/>
          <a:cs typeface="Arial"/>
        </a:defRPr>
      </a:lvl3pPr>
      <a:lvl4pPr marL="1096963" indent="-173038" algn="l" rtl="0" eaLnBrk="1" fontAlgn="base" hangingPunct="1">
        <a:spcBef>
          <a:spcPct val="20000"/>
        </a:spcBef>
        <a:spcAft>
          <a:spcPct val="0"/>
        </a:spcAft>
        <a:buClr>
          <a:srgbClr val="508709"/>
        </a:buClr>
        <a:buFont typeface="Wingdings 2" charset="0"/>
        <a:buChar char=""/>
        <a:defRPr sz="2000" kern="1200">
          <a:solidFill>
            <a:schemeClr val="tx1"/>
          </a:solidFill>
          <a:latin typeface="Arial"/>
          <a:ea typeface="ＭＳ Ｐゴシック" pitchFamily="-65" charset="-128"/>
          <a:cs typeface="Arial"/>
        </a:defRPr>
      </a:lvl4pPr>
      <a:lvl5pPr marL="1296988" indent="-182563" algn="l" rtl="0" eaLnBrk="1" fontAlgn="base" hangingPunct="1">
        <a:spcBef>
          <a:spcPct val="20000"/>
        </a:spcBef>
        <a:spcAft>
          <a:spcPct val="0"/>
        </a:spcAft>
        <a:buClr>
          <a:srgbClr val="BF5E00"/>
        </a:buClr>
        <a:buFont typeface="Wingdings 2" charset="0"/>
        <a:buChar char=""/>
        <a:defRPr sz="2000" kern="1200">
          <a:solidFill>
            <a:schemeClr val="tx1"/>
          </a:solidFill>
          <a:latin typeface="Arial"/>
          <a:ea typeface="ＭＳ Ｐゴシック" pitchFamily="-65" charset="-128"/>
          <a:cs typeface="Arial"/>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1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1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1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image" Target="../media/image1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047750"/>
            <a:ext cx="10042923" cy="2552700"/>
          </a:xfrm>
        </p:spPr>
        <p:txBody>
          <a:bodyPr>
            <a:normAutofit/>
          </a:bodyPr>
          <a:lstStyle/>
          <a:p>
            <a:pPr>
              <a:defRPr/>
            </a:pPr>
            <a:r>
              <a:rPr lang="en-US" dirty="0" smtClean="0">
                <a:solidFill>
                  <a:schemeClr val="accent1"/>
                </a:solidFill>
                <a:ea typeface="+mj-ea"/>
                <a:cs typeface="+mj-cs"/>
              </a:rPr>
              <a:t>S1605: P</a:t>
            </a:r>
            <a:r>
              <a:rPr lang="en-US" sz="4000" dirty="0" smtClean="0">
                <a:solidFill>
                  <a:schemeClr val="accent1"/>
                </a:solidFill>
                <a:ea typeface="+mj-ea"/>
                <a:cs typeface="+mj-cs"/>
              </a:rPr>
              <a:t>hase </a:t>
            </a:r>
            <a:r>
              <a:rPr lang="en-US" sz="4000" dirty="0">
                <a:solidFill>
                  <a:schemeClr val="accent1"/>
                </a:solidFill>
                <a:ea typeface="+mj-ea"/>
                <a:cs typeface="+mj-cs"/>
              </a:rPr>
              <a:t>2 trial of </a:t>
            </a:r>
            <a:r>
              <a:rPr lang="en-US" sz="4000" dirty="0" err="1" smtClean="0">
                <a:solidFill>
                  <a:schemeClr val="accent1"/>
                </a:solidFill>
                <a:ea typeface="+mj-ea"/>
                <a:cs typeface="+mj-cs"/>
              </a:rPr>
              <a:t>Atezolizumab</a:t>
            </a:r>
            <a:r>
              <a:rPr lang="en-US" sz="4000" dirty="0" smtClean="0">
                <a:solidFill>
                  <a:schemeClr val="accent1"/>
                </a:solidFill>
                <a:ea typeface="+mj-ea"/>
                <a:cs typeface="+mj-cs"/>
              </a:rPr>
              <a:t> in BCG</a:t>
            </a:r>
            <a:r>
              <a:rPr lang="en-US" sz="4000" dirty="0">
                <a:solidFill>
                  <a:schemeClr val="accent1"/>
                </a:solidFill>
                <a:ea typeface="+mj-ea"/>
                <a:cs typeface="+mj-cs"/>
              </a:rPr>
              <a:t>-unresponsive non-muscle invasive bladder cancer.</a:t>
            </a:r>
            <a:r>
              <a:rPr lang="en-CA" sz="4000" dirty="0">
                <a:solidFill>
                  <a:schemeClr val="accent1"/>
                </a:solidFill>
                <a:ea typeface="+mj-ea"/>
                <a:cs typeface="+mj-cs"/>
              </a:rPr>
              <a:t> </a:t>
            </a:r>
            <a:r>
              <a:rPr lang="en-CA" sz="4000" dirty="0" smtClean="0">
                <a:solidFill>
                  <a:schemeClr val="accent1"/>
                </a:solidFill>
                <a:ea typeface="+mj-ea"/>
                <a:cs typeface="+mj-cs"/>
              </a:rPr>
              <a:t/>
            </a:r>
            <a:br>
              <a:rPr lang="en-CA" sz="4000" dirty="0" smtClean="0">
                <a:solidFill>
                  <a:schemeClr val="accent1"/>
                </a:solidFill>
                <a:ea typeface="+mj-ea"/>
                <a:cs typeface="+mj-cs"/>
              </a:rPr>
            </a:br>
            <a:r>
              <a:rPr lang="en-CA" sz="2400" dirty="0" smtClean="0">
                <a:solidFill>
                  <a:schemeClr val="accent1"/>
                </a:solidFill>
                <a:ea typeface="+mj-ea"/>
                <a:cs typeface="+mj-cs"/>
              </a:rPr>
              <a:t>						</a:t>
            </a:r>
            <a:endParaRPr lang="en-US" sz="2000" dirty="0">
              <a:solidFill>
                <a:schemeClr val="accent1"/>
              </a:solidFill>
              <a:ea typeface="+mj-ea"/>
              <a:cs typeface="+mj-cs"/>
            </a:endParaRPr>
          </a:p>
        </p:txBody>
      </p:sp>
      <p:sp>
        <p:nvSpPr>
          <p:cNvPr id="70658" name="Subtitle 2"/>
          <p:cNvSpPr>
            <a:spLocks noGrp="1"/>
          </p:cNvSpPr>
          <p:nvPr>
            <p:ph type="subTitle" idx="1"/>
          </p:nvPr>
        </p:nvSpPr>
        <p:spPr>
          <a:xfrm>
            <a:off x="1143000" y="3810000"/>
            <a:ext cx="9258300" cy="1752600"/>
          </a:xfrm>
        </p:spPr>
        <p:txBody>
          <a:bodyPr/>
          <a:lstStyle/>
          <a:p>
            <a:pPr algn="l"/>
            <a:r>
              <a:rPr lang="en-US" altLang="en-US" sz="3200" dirty="0" smtClean="0">
                <a:ea typeface="ＭＳ Ｐゴシック" pitchFamily="34" charset="-128"/>
              </a:rPr>
              <a:t>SC: 	Peter Black, </a:t>
            </a:r>
            <a:r>
              <a:rPr lang="en-US" altLang="en-US" sz="2800" dirty="0" smtClean="0">
                <a:ea typeface="ＭＳ Ｐゴシック" pitchFamily="34" charset="-128"/>
              </a:rPr>
              <a:t>UBC</a:t>
            </a:r>
            <a:endParaRPr lang="en-US" altLang="en-US" sz="2400" dirty="0" smtClean="0">
              <a:ea typeface="ＭＳ Ｐゴシック" pitchFamily="34" charset="-128"/>
            </a:endParaRPr>
          </a:p>
          <a:p>
            <a:pPr algn="l"/>
            <a:r>
              <a:rPr lang="en-US" altLang="en-US" sz="2400" dirty="0" smtClean="0">
                <a:ea typeface="ＭＳ Ｐゴシック" pitchFamily="34" charset="-128"/>
              </a:rPr>
              <a:t>	</a:t>
            </a:r>
            <a:r>
              <a:rPr lang="en-US" altLang="en-US" sz="3200" dirty="0" smtClean="0">
                <a:ea typeface="ＭＳ Ｐゴシック" pitchFamily="34" charset="-128"/>
              </a:rPr>
              <a:t>Parminder Singh, </a:t>
            </a:r>
            <a:r>
              <a:rPr lang="en-US" altLang="en-US" sz="2800" dirty="0" smtClean="0">
                <a:ea typeface="ＭＳ Ｐゴシック" pitchFamily="34" charset="-128"/>
              </a:rPr>
              <a:t>Mayo Clinic</a:t>
            </a:r>
            <a:endParaRPr lang="en-US" altLang="en-US" sz="2400" dirty="0" smtClean="0">
              <a:ea typeface="ＭＳ Ｐゴシック" pitchFamily="34" charset="-128"/>
            </a:endParaRPr>
          </a:p>
        </p:txBody>
      </p:sp>
    </p:spTree>
    <p:extLst>
      <p:ext uri="{BB962C8B-B14F-4D97-AF65-F5344CB8AC3E}">
        <p14:creationId xmlns:p14="http://schemas.microsoft.com/office/powerpoint/2010/main" val="13298769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67111" y="274638"/>
            <a:ext cx="10695781" cy="1143000"/>
          </a:xfrm>
        </p:spPr>
        <p:txBody>
          <a:bodyPr/>
          <a:lstStyle/>
          <a:p>
            <a:r>
              <a:rPr lang="en-US" altLang="en-US" sz="3600" dirty="0" smtClean="0">
                <a:solidFill>
                  <a:schemeClr val="accent1"/>
                </a:solidFill>
                <a:ea typeface="ＭＳ Ｐゴシック" pitchFamily="34" charset="-128"/>
              </a:rPr>
              <a:t>“BCG unresponsive” high risk NMIBC</a:t>
            </a:r>
          </a:p>
        </p:txBody>
      </p:sp>
      <p:sp>
        <p:nvSpPr>
          <p:cNvPr id="86018" name="Content Placeholder 2"/>
          <p:cNvSpPr>
            <a:spLocks noGrp="1"/>
          </p:cNvSpPr>
          <p:nvPr>
            <p:ph idx="1"/>
          </p:nvPr>
        </p:nvSpPr>
        <p:spPr>
          <a:xfrm>
            <a:off x="722313" y="1585913"/>
            <a:ext cx="10273110" cy="4800600"/>
          </a:xfrm>
        </p:spPr>
        <p:txBody>
          <a:bodyPr/>
          <a:lstStyle/>
          <a:p>
            <a:r>
              <a:rPr lang="en-US" altLang="en-US" sz="2800" dirty="0" smtClean="0">
                <a:ea typeface="ＭＳ Ｐゴシック" pitchFamily="34" charset="-128"/>
              </a:rPr>
              <a:t>Recurrent/persistent high grade urothelial carcinoma after completion of at least induction and one cycle maintenance BCG (“5+2”</a:t>
            </a:r>
            <a:r>
              <a:rPr lang="en-US" altLang="ja-JP" sz="2800" dirty="0" smtClean="0">
                <a:ea typeface="ＭＳ Ｐゴシック" pitchFamily="34" charset="-128"/>
              </a:rPr>
              <a:t>) for high grade Ta/T1/Tis </a:t>
            </a:r>
          </a:p>
          <a:p>
            <a:pPr lvl="1"/>
            <a:r>
              <a:rPr lang="en-US" altLang="en-US" sz="2400" dirty="0" smtClean="0"/>
              <a:t>Never achieved CR or recurred within 6 months of last BCG dose</a:t>
            </a:r>
          </a:p>
          <a:p>
            <a:pPr lvl="1"/>
            <a:r>
              <a:rPr lang="en-US" altLang="en-US" sz="2400" dirty="0" smtClean="0"/>
              <a:t>Also T1HG recurrence/persistence after induction</a:t>
            </a:r>
          </a:p>
          <a:p>
            <a:pPr>
              <a:spcBef>
                <a:spcPts val="625"/>
              </a:spcBef>
            </a:pPr>
            <a:r>
              <a:rPr lang="en-US" altLang="en-US" sz="2800" dirty="0" smtClean="0">
                <a:ea typeface="ＭＳ Ｐゴシック" pitchFamily="34" charset="-128"/>
              </a:rPr>
              <a:t>Unfit for or “refusing” radical cystectomy</a:t>
            </a:r>
          </a:p>
        </p:txBody>
      </p:sp>
      <p:sp>
        <p:nvSpPr>
          <p:cNvPr id="86019" name="TextBox 3"/>
          <p:cNvSpPr txBox="1">
            <a:spLocks noChangeArrowheads="1"/>
          </p:cNvSpPr>
          <p:nvPr/>
        </p:nvSpPr>
        <p:spPr bwMode="auto">
          <a:xfrm>
            <a:off x="474777" y="6049964"/>
            <a:ext cx="38010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r>
              <a:rPr lang="da-DK" altLang="en-US" sz="1600" b="0">
                <a:solidFill>
                  <a:schemeClr val="tx1"/>
                </a:solidFill>
              </a:rPr>
              <a:t>Lerner et al. Bladder Cancer 1:29,2015</a:t>
            </a:r>
            <a:r>
              <a:rPr lang="da-DK" altLang="en-US" sz="1600"/>
              <a:t>)</a:t>
            </a:r>
          </a:p>
        </p:txBody>
      </p:sp>
    </p:spTree>
    <p:extLst>
      <p:ext uri="{BB962C8B-B14F-4D97-AF65-F5344CB8AC3E}">
        <p14:creationId xmlns:p14="http://schemas.microsoft.com/office/powerpoint/2010/main" val="336904355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1047750" y="274638"/>
            <a:ext cx="9755188" cy="2347912"/>
          </a:xfrm>
        </p:spPr>
        <p:txBody>
          <a:bodyPr/>
          <a:lstStyle/>
          <a:p>
            <a:r>
              <a:rPr lang="en-US" altLang="en-US" sz="3200" smtClean="0">
                <a:ea typeface="ＭＳ Ｐゴシック" pitchFamily="34" charset="-128"/>
              </a:rPr>
              <a:t>Patient has complete TURBT 5 weeks prior to registration by the same investigator – does (s)he need repeat cystoscopy within 3 weeks of registration?</a:t>
            </a:r>
          </a:p>
        </p:txBody>
      </p:sp>
      <p:sp>
        <p:nvSpPr>
          <p:cNvPr id="3" name="Content Placeholder 2"/>
          <p:cNvSpPr>
            <a:spLocks noGrp="1"/>
          </p:cNvSpPr>
          <p:nvPr>
            <p:ph idx="1"/>
          </p:nvPr>
        </p:nvSpPr>
        <p:spPr>
          <a:xfrm>
            <a:off x="1047751" y="2890838"/>
            <a:ext cx="9372204" cy="3357562"/>
          </a:xfrm>
        </p:spPr>
        <p:txBody>
          <a:bodyPr/>
          <a:lstStyle/>
          <a:p>
            <a:r>
              <a:rPr lang="en-US" altLang="en-US" smtClean="0">
                <a:ea typeface="ＭＳ Ｐゴシック" pitchFamily="34" charset="-128"/>
              </a:rPr>
              <a:t>Yes</a:t>
            </a:r>
          </a:p>
          <a:p>
            <a:pPr>
              <a:buFont typeface="Wingdings 2" pitchFamily="18" charset="2"/>
              <a:buNone/>
            </a:pPr>
            <a:endParaRPr lang="en-US" altLang="en-US" smtClean="0">
              <a:ea typeface="ＭＳ Ｐゴシック" pitchFamily="34" charset="-128"/>
            </a:endParaRPr>
          </a:p>
          <a:p>
            <a:pPr algn="ctr">
              <a:buFont typeface="Wingdings 2" pitchFamily="18" charset="2"/>
              <a:buNone/>
            </a:pPr>
            <a:r>
              <a:rPr lang="en-US" altLang="en-US" sz="2400" smtClean="0">
                <a:ea typeface="ＭＳ Ｐゴシック" pitchFamily="34" charset="-128"/>
              </a:rPr>
              <a:t>“Patients must have had cystoscopy confirming no visible papillary tumor within 21 days prior to registration. (CIS disease is not expected to have been completely excised).”</a:t>
            </a:r>
          </a:p>
        </p:txBody>
      </p:sp>
    </p:spTree>
    <p:extLst>
      <p:ext uri="{BB962C8B-B14F-4D97-AF65-F5344CB8AC3E}">
        <p14:creationId xmlns:p14="http://schemas.microsoft.com/office/powerpoint/2010/main" val="3812834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1047751" y="274638"/>
            <a:ext cx="9372204" cy="2501900"/>
          </a:xfrm>
        </p:spPr>
        <p:txBody>
          <a:bodyPr/>
          <a:lstStyle/>
          <a:p>
            <a:r>
              <a:rPr lang="en-US" altLang="en-US" sz="3200" smtClean="0">
                <a:ea typeface="ＭＳ Ｐゴシック" pitchFamily="34" charset="-128"/>
              </a:rPr>
              <a:t>Patient with prior history of muscle invasive bladder cancer treated with bladder preservation (max. TUR or RT) now has BCG unresponsive NMIBC. Eligible?</a:t>
            </a:r>
          </a:p>
        </p:txBody>
      </p:sp>
      <p:sp>
        <p:nvSpPr>
          <p:cNvPr id="77827" name="Content Placeholder 2"/>
          <p:cNvSpPr>
            <a:spLocks noGrp="1"/>
          </p:cNvSpPr>
          <p:nvPr>
            <p:ph idx="1"/>
          </p:nvPr>
        </p:nvSpPr>
        <p:spPr>
          <a:xfrm>
            <a:off x="1047751" y="3006726"/>
            <a:ext cx="9372204" cy="3241675"/>
          </a:xfrm>
        </p:spPr>
        <p:txBody>
          <a:bodyPr/>
          <a:lstStyle/>
          <a:p>
            <a:r>
              <a:rPr lang="en-US" altLang="en-US" smtClean="0">
                <a:ea typeface="ＭＳ Ｐゴシック" pitchFamily="34" charset="-128"/>
              </a:rPr>
              <a:t>Ineligible for two reasons:</a:t>
            </a:r>
          </a:p>
          <a:p>
            <a:pPr lvl="1"/>
            <a:r>
              <a:rPr lang="en-US" altLang="en-US" smtClean="0"/>
              <a:t>prior MIBC</a:t>
            </a:r>
          </a:p>
          <a:p>
            <a:pPr lvl="1"/>
            <a:r>
              <a:rPr lang="en-US" altLang="en-US" smtClean="0"/>
              <a:t>prior RT to bladder for bladder cancer</a:t>
            </a:r>
          </a:p>
          <a:p>
            <a:pPr lvl="1"/>
            <a:r>
              <a:rPr lang="en-US" altLang="en-US" smtClean="0"/>
              <a:t>RT for prostate/cervix/colon is NOT a contraindication</a:t>
            </a:r>
          </a:p>
        </p:txBody>
      </p:sp>
    </p:spTree>
    <p:extLst>
      <p:ext uri="{BB962C8B-B14F-4D97-AF65-F5344CB8AC3E}">
        <p14:creationId xmlns:p14="http://schemas.microsoft.com/office/powerpoint/2010/main" val="1055738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US" altLang="en-US" smtClean="0">
                <a:ea typeface="ＭＳ Ｐゴシック" pitchFamily="34" charset="-128"/>
              </a:rPr>
              <a:t>Is a patient with HIV eligible?</a:t>
            </a:r>
          </a:p>
        </p:txBody>
      </p:sp>
      <p:sp>
        <p:nvSpPr>
          <p:cNvPr id="3" name="Content Placeholder 2"/>
          <p:cNvSpPr>
            <a:spLocks noGrp="1"/>
          </p:cNvSpPr>
          <p:nvPr>
            <p:ph idx="1"/>
          </p:nvPr>
        </p:nvSpPr>
        <p:spPr>
          <a:xfrm>
            <a:off x="1047751" y="2314576"/>
            <a:ext cx="9372204" cy="3933825"/>
          </a:xfrm>
        </p:spPr>
        <p:txBody>
          <a:bodyPr/>
          <a:lstStyle/>
          <a:p>
            <a:r>
              <a:rPr lang="en-US" altLang="en-US" sz="3600" smtClean="0">
                <a:ea typeface="ＭＳ Ｐゴシック" pitchFamily="34" charset="-128"/>
              </a:rPr>
              <a:t>HIV patient can be included if currently on HAART with CD4 count &gt;250</a:t>
            </a:r>
          </a:p>
        </p:txBody>
      </p:sp>
    </p:spTree>
    <p:extLst>
      <p:ext uri="{BB962C8B-B14F-4D97-AF65-F5344CB8AC3E}">
        <p14:creationId xmlns:p14="http://schemas.microsoft.com/office/powerpoint/2010/main" val="1854445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en-US" altLang="en-US" smtClean="0">
                <a:ea typeface="ＭＳ Ｐゴシック" pitchFamily="34" charset="-128"/>
              </a:rPr>
              <a:t>Is a patient with hepatitis eligible?</a:t>
            </a:r>
          </a:p>
        </p:txBody>
      </p:sp>
      <p:sp>
        <p:nvSpPr>
          <p:cNvPr id="3" name="Content Placeholder 2"/>
          <p:cNvSpPr>
            <a:spLocks noGrp="1"/>
          </p:cNvSpPr>
          <p:nvPr>
            <p:ph idx="1"/>
          </p:nvPr>
        </p:nvSpPr>
        <p:spPr>
          <a:xfrm>
            <a:off x="817563" y="1739900"/>
            <a:ext cx="9650016" cy="4800600"/>
          </a:xfrm>
        </p:spPr>
        <p:txBody>
          <a:bodyPr/>
          <a:lstStyle/>
          <a:p>
            <a:pPr marL="457200" indent="-457200">
              <a:buFont typeface="Wingdings 2" charset="0"/>
              <a:buChar char=""/>
              <a:defRPr/>
            </a:pPr>
            <a:r>
              <a:rPr lang="en-US" sz="2800" kern="1200" dirty="0" smtClean="0"/>
              <a:t>Yes</a:t>
            </a:r>
          </a:p>
          <a:p>
            <a:pPr marL="457200" indent="-457200">
              <a:buFont typeface="Wingdings 2" charset="0"/>
              <a:buChar char=""/>
              <a:defRPr/>
            </a:pPr>
            <a:r>
              <a:rPr lang="en-US" sz="2800" kern="1200" dirty="0" smtClean="0"/>
              <a:t>Patients </a:t>
            </a:r>
            <a:r>
              <a:rPr lang="en-US" sz="2800" kern="1200" dirty="0"/>
              <a:t>with past or resolved hepatitis B </a:t>
            </a:r>
            <a:r>
              <a:rPr lang="en-US" sz="2800" kern="1200" dirty="0" smtClean="0"/>
              <a:t>infection are eligible</a:t>
            </a:r>
          </a:p>
          <a:p>
            <a:pPr marL="731837" lvl="1" indent="-457200">
              <a:buFont typeface="Verdana" charset="0"/>
              <a:buChar char="◦"/>
              <a:defRPr/>
            </a:pPr>
            <a:r>
              <a:rPr lang="en-US" sz="2400" kern="1200" dirty="0" smtClean="0"/>
              <a:t>defined </a:t>
            </a:r>
            <a:r>
              <a:rPr lang="en-US" sz="2400" kern="1200" dirty="0"/>
              <a:t>as having a negative hepatitis B surface antigen [</a:t>
            </a:r>
            <a:r>
              <a:rPr lang="en-US" sz="2400" kern="1200" dirty="0" err="1"/>
              <a:t>HBsAg</a:t>
            </a:r>
            <a:r>
              <a:rPr lang="en-US" sz="2400" kern="1200" dirty="0"/>
              <a:t>] test and a positive anti-</a:t>
            </a:r>
            <a:r>
              <a:rPr lang="en-US" sz="2400" kern="1200" dirty="0" err="1"/>
              <a:t>HBc</a:t>
            </a:r>
            <a:r>
              <a:rPr lang="en-US" sz="2400" kern="1200" dirty="0"/>
              <a:t> [antibody to hepatitis B core antigen] antibody </a:t>
            </a:r>
            <a:r>
              <a:rPr lang="en-US" sz="2400" kern="1200" dirty="0" smtClean="0"/>
              <a:t>test</a:t>
            </a:r>
            <a:endParaRPr lang="en-US" sz="2400" kern="1200" dirty="0"/>
          </a:p>
          <a:p>
            <a:pPr marL="457200" indent="-457200">
              <a:buFont typeface="Wingdings 2" charset="0"/>
              <a:buChar char=""/>
              <a:defRPr/>
            </a:pPr>
            <a:r>
              <a:rPr lang="en-US" sz="2800" kern="1200" dirty="0"/>
              <a:t>Patients positive for hepatitis C virus (HCV) antibody are eligible only if polymerase chain reaction (PCR) is negative for HCV RNA</a:t>
            </a:r>
            <a:r>
              <a:rPr lang="en-US" sz="2800" kern="1200" dirty="0" smtClean="0"/>
              <a:t>.</a:t>
            </a:r>
            <a:endParaRPr lang="en-US" sz="2800" kern="1200" dirty="0"/>
          </a:p>
        </p:txBody>
      </p:sp>
    </p:spTree>
    <p:extLst>
      <p:ext uri="{BB962C8B-B14F-4D97-AF65-F5344CB8AC3E}">
        <p14:creationId xmlns:p14="http://schemas.microsoft.com/office/powerpoint/2010/main" val="3373511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2891" y="4406901"/>
            <a:ext cx="9715500" cy="1362075"/>
          </a:xfrm>
        </p:spPr>
        <p:txBody>
          <a:bodyPr/>
          <a:lstStyle/>
          <a:p>
            <a:pPr>
              <a:defRPr/>
            </a:pPr>
            <a:r>
              <a:rPr lang="en-US" dirty="0" smtClean="0"/>
              <a:t>Endpoints</a:t>
            </a:r>
            <a:endParaRPr lang="en-US" dirty="0"/>
          </a:p>
        </p:txBody>
      </p:sp>
      <p:sp>
        <p:nvSpPr>
          <p:cNvPr id="162818" name="Text Placeholder 4"/>
          <p:cNvSpPr>
            <a:spLocks noGrp="1"/>
          </p:cNvSpPr>
          <p:nvPr>
            <p:ph type="body" idx="1"/>
          </p:nvPr>
        </p:nvSpPr>
        <p:spPr>
          <a:xfrm>
            <a:off x="902891" y="3803653"/>
            <a:ext cx="1425210" cy="595312"/>
          </a:xfrm>
        </p:spPr>
        <p:txBody>
          <a:bodyPr/>
          <a:lstStyle/>
          <a:p>
            <a:r>
              <a:rPr lang="en-US" altLang="en-US" dirty="0" smtClean="0">
                <a:ea typeface="ＭＳ Ｐゴシック" pitchFamily="34" charset="-128"/>
              </a:rPr>
              <a:t>FAQ</a:t>
            </a:r>
          </a:p>
        </p:txBody>
      </p:sp>
    </p:spTree>
    <p:extLst>
      <p:ext uri="{BB962C8B-B14F-4D97-AF65-F5344CB8AC3E}">
        <p14:creationId xmlns:p14="http://schemas.microsoft.com/office/powerpoint/2010/main" val="40864218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normAutofit fontScale="90000"/>
          </a:bodyPr>
          <a:lstStyle/>
          <a:p>
            <a:r>
              <a:rPr lang="en-US" altLang="en-US" sz="4000" smtClean="0">
                <a:ea typeface="ＭＳ Ｐゴシック" pitchFamily="34" charset="-128"/>
              </a:rPr>
              <a:t>What if a patient has low grade recurrence?</a:t>
            </a:r>
          </a:p>
        </p:txBody>
      </p:sp>
      <p:sp>
        <p:nvSpPr>
          <p:cNvPr id="3" name="Content Placeholder 2"/>
          <p:cNvSpPr>
            <a:spLocks noGrp="1"/>
          </p:cNvSpPr>
          <p:nvPr>
            <p:ph idx="1"/>
          </p:nvPr>
        </p:nvSpPr>
        <p:spPr>
          <a:xfrm>
            <a:off x="1047751" y="1931988"/>
            <a:ext cx="9372204" cy="4316412"/>
          </a:xfrm>
        </p:spPr>
        <p:txBody>
          <a:bodyPr/>
          <a:lstStyle/>
          <a:p>
            <a:r>
              <a:rPr lang="en-US" altLang="en-US" smtClean="0">
                <a:ea typeface="ＭＳ Ｐゴシック" pitchFamily="34" charset="-128"/>
              </a:rPr>
              <a:t>the patient continues on protocol</a:t>
            </a:r>
          </a:p>
          <a:p>
            <a:r>
              <a:rPr lang="en-US" altLang="en-US" smtClean="0">
                <a:ea typeface="ＭＳ Ｐゴシック" pitchFamily="34" charset="-128"/>
              </a:rPr>
              <a:t>only high grade recurrences are considered treatment failure</a:t>
            </a:r>
          </a:p>
        </p:txBody>
      </p:sp>
    </p:spTree>
    <p:extLst>
      <p:ext uri="{BB962C8B-B14F-4D97-AF65-F5344CB8AC3E}">
        <p14:creationId xmlns:p14="http://schemas.microsoft.com/office/powerpoint/2010/main" val="755478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a:xfrm>
            <a:off x="1047751" y="274638"/>
            <a:ext cx="9372204" cy="1809750"/>
          </a:xfrm>
        </p:spPr>
        <p:txBody>
          <a:bodyPr/>
          <a:lstStyle/>
          <a:p>
            <a:r>
              <a:rPr lang="en-US" altLang="en-US" sz="3200" smtClean="0">
                <a:ea typeface="ＭＳ Ｐゴシック" pitchFamily="34" charset="-128"/>
              </a:rPr>
              <a:t>What if a patient with CIS has for-cause biopsy after 3 months and it is negative? Does (s)he require mandatory repeat biopsy at 6 months?</a:t>
            </a:r>
          </a:p>
        </p:txBody>
      </p:sp>
      <p:sp>
        <p:nvSpPr>
          <p:cNvPr id="74755" name="Content Placeholder 2"/>
          <p:cNvSpPr>
            <a:spLocks noGrp="1"/>
          </p:cNvSpPr>
          <p:nvPr>
            <p:ph idx="1"/>
          </p:nvPr>
        </p:nvSpPr>
        <p:spPr>
          <a:xfrm>
            <a:off x="1047751" y="2314576"/>
            <a:ext cx="9372204" cy="3933825"/>
          </a:xfrm>
        </p:spPr>
        <p:txBody>
          <a:bodyPr/>
          <a:lstStyle/>
          <a:p>
            <a:r>
              <a:rPr lang="en-US" altLang="en-US" smtClean="0">
                <a:ea typeface="ＭＳ Ｐゴシック" pitchFamily="34" charset="-128"/>
              </a:rPr>
              <a:t>the patient continues on protocol</a:t>
            </a:r>
          </a:p>
          <a:p>
            <a:r>
              <a:rPr lang="en-US" altLang="en-US" smtClean="0">
                <a:ea typeface="ＭＳ Ｐゴシック" pitchFamily="34" charset="-128"/>
              </a:rPr>
              <a:t>if normal cystoscopy and normal cytology at 6 months, then no biopsy required – patient considered CR</a:t>
            </a:r>
          </a:p>
          <a:p>
            <a:r>
              <a:rPr lang="en-US" altLang="en-US" smtClean="0">
                <a:ea typeface="ＭＳ Ｐゴシック" pitchFamily="34" charset="-128"/>
              </a:rPr>
              <a:t>if abnormal cysto and/or cytology, then repeat evaluation as per usual clinical routine</a:t>
            </a:r>
          </a:p>
        </p:txBody>
      </p:sp>
    </p:spTree>
    <p:extLst>
      <p:ext uri="{BB962C8B-B14F-4D97-AF65-F5344CB8AC3E}">
        <p14:creationId xmlns:p14="http://schemas.microsoft.com/office/powerpoint/2010/main" val="3997666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1047750" y="274638"/>
            <a:ext cx="9659938" cy="1143000"/>
          </a:xfrm>
        </p:spPr>
        <p:txBody>
          <a:bodyPr/>
          <a:lstStyle/>
          <a:p>
            <a:r>
              <a:rPr lang="en-US" altLang="en-US" sz="3200" smtClean="0">
                <a:ea typeface="ＭＳ Ｐゴシック" pitchFamily="34" charset="-128"/>
              </a:rPr>
              <a:t>What if a patient on follow-up has positive cytology but negative cystoscopy?</a:t>
            </a:r>
          </a:p>
        </p:txBody>
      </p:sp>
      <p:sp>
        <p:nvSpPr>
          <p:cNvPr id="3" name="Content Placeholder 2"/>
          <p:cNvSpPr>
            <a:spLocks noGrp="1"/>
          </p:cNvSpPr>
          <p:nvPr>
            <p:ph idx="1"/>
          </p:nvPr>
        </p:nvSpPr>
        <p:spPr>
          <a:xfrm>
            <a:off x="1047751" y="1778000"/>
            <a:ext cx="9372204" cy="4470400"/>
          </a:xfrm>
        </p:spPr>
        <p:txBody>
          <a:bodyPr/>
          <a:lstStyle/>
          <a:p>
            <a:r>
              <a:rPr lang="en-US" altLang="en-US" sz="2800" smtClean="0">
                <a:ea typeface="ＭＳ Ｐゴシック" pitchFamily="34" charset="-128"/>
              </a:rPr>
              <a:t>cytology is considered positive if malignant cells are identified</a:t>
            </a:r>
          </a:p>
          <a:p>
            <a:r>
              <a:rPr lang="en-US" altLang="en-US" sz="2800" smtClean="0">
                <a:ea typeface="ＭＳ Ｐゴシック" pitchFamily="34" charset="-128"/>
              </a:rPr>
              <a:t>the study include guidelines for evaluation of positive cytology</a:t>
            </a:r>
          </a:p>
          <a:p>
            <a:pPr lvl="1"/>
            <a:r>
              <a:rPr lang="en-US" altLang="en-US" sz="1600" smtClean="0"/>
              <a:t>perform cystoscopy</a:t>
            </a:r>
            <a:endParaRPr lang="en-CA" altLang="en-US" sz="1600" smtClean="0"/>
          </a:p>
          <a:p>
            <a:pPr lvl="3"/>
            <a:r>
              <a:rPr lang="en-US" altLang="en-US" sz="1600" smtClean="0"/>
              <a:t>if visible lesion on cystoscopy, then proceed with bladder biopsy</a:t>
            </a:r>
            <a:endParaRPr lang="en-CA" altLang="en-US" sz="1600" smtClean="0"/>
          </a:p>
          <a:p>
            <a:pPr lvl="3"/>
            <a:r>
              <a:rPr lang="en-US" altLang="en-US" sz="1600" smtClean="0"/>
              <a:t>if no visible lesion on cystoscopy, then proceed with random bladder biopsies to include ≥4 sites in the bladder and biopsies of the prostatic urethra (encourage TUR at 5 and 7 o’clock);  </a:t>
            </a:r>
            <a:endParaRPr lang="en-CA" altLang="en-US" sz="1600" smtClean="0"/>
          </a:p>
          <a:p>
            <a:pPr lvl="4"/>
            <a:r>
              <a:rPr lang="en-US" altLang="en-US" sz="1600" smtClean="0"/>
              <a:t>bilateral retrograde ureteropyelograms and bilateral upper tract washings for cytology should be performed at the same time; </a:t>
            </a:r>
            <a:endParaRPr lang="en-CA" altLang="en-US" sz="1600" smtClean="0"/>
          </a:p>
          <a:p>
            <a:pPr lvl="4"/>
            <a:r>
              <a:rPr lang="en-US" altLang="en-US" sz="1600" smtClean="0"/>
              <a:t>the retrograde studies  can be replaced by CT-IVP if the treating physician prefers.</a:t>
            </a:r>
            <a:endParaRPr lang="en-CA" altLang="en-US" sz="1600" smtClean="0"/>
          </a:p>
        </p:txBody>
      </p:sp>
    </p:spTree>
    <p:extLst>
      <p:ext uri="{BB962C8B-B14F-4D97-AF65-F5344CB8AC3E}">
        <p14:creationId xmlns:p14="http://schemas.microsoft.com/office/powerpoint/2010/main" val="1572133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1047751" y="274638"/>
            <a:ext cx="9372204" cy="1809750"/>
          </a:xfrm>
        </p:spPr>
        <p:txBody>
          <a:bodyPr/>
          <a:lstStyle/>
          <a:p>
            <a:r>
              <a:rPr lang="en-US" altLang="en-US" sz="3600" smtClean="0">
                <a:ea typeface="ＭＳ Ｐゴシック" pitchFamily="34" charset="-128"/>
              </a:rPr>
              <a:t>Does a patient meet criteria for recurrence if positive cytology with negative cystoscopy and imaging?</a:t>
            </a:r>
          </a:p>
        </p:txBody>
      </p:sp>
      <p:sp>
        <p:nvSpPr>
          <p:cNvPr id="3" name="Content Placeholder 2"/>
          <p:cNvSpPr>
            <a:spLocks noGrp="1"/>
          </p:cNvSpPr>
          <p:nvPr>
            <p:ph idx="1"/>
          </p:nvPr>
        </p:nvSpPr>
        <p:spPr>
          <a:xfrm>
            <a:off x="1047751" y="2354264"/>
            <a:ext cx="9467454" cy="3894137"/>
          </a:xfrm>
        </p:spPr>
        <p:txBody>
          <a:bodyPr/>
          <a:lstStyle/>
          <a:p>
            <a:r>
              <a:rPr lang="en-US" altLang="en-US" smtClean="0">
                <a:ea typeface="ＭＳ Ｐゴシック" pitchFamily="34" charset="-128"/>
              </a:rPr>
              <a:t>positive cytology must be assessed according to protocol</a:t>
            </a:r>
          </a:p>
          <a:p>
            <a:r>
              <a:rPr lang="en-US" altLang="en-US" smtClean="0">
                <a:ea typeface="ＭＳ Ｐゴシック" pitchFamily="34" charset="-128"/>
              </a:rPr>
              <a:t>CR in CIS patient: cystoscopy, cytology and biopsy must all be negative</a:t>
            </a:r>
          </a:p>
          <a:p>
            <a:r>
              <a:rPr lang="en-US" altLang="en-US" smtClean="0">
                <a:ea typeface="ＭＳ Ｐゴシック" pitchFamily="34" charset="-128"/>
              </a:rPr>
              <a:t>recurrence: must be histologically proven high grade disease (Ta/T1/CIS)</a:t>
            </a:r>
          </a:p>
        </p:txBody>
      </p:sp>
    </p:spTree>
    <p:extLst>
      <p:ext uri="{BB962C8B-B14F-4D97-AF65-F5344CB8AC3E}">
        <p14:creationId xmlns:p14="http://schemas.microsoft.com/office/powerpoint/2010/main" val="1975917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1047751" y="274638"/>
            <a:ext cx="9372204" cy="1733550"/>
          </a:xfrm>
        </p:spPr>
        <p:txBody>
          <a:bodyPr/>
          <a:lstStyle/>
          <a:p>
            <a:r>
              <a:rPr lang="en-US" altLang="en-US" sz="3600" smtClean="0">
                <a:ea typeface="ＭＳ Ｐゴシック" pitchFamily="34" charset="-128"/>
              </a:rPr>
              <a:t>Patient develops new upper tract disease on follow-up can patient continue on protocol?</a:t>
            </a:r>
          </a:p>
        </p:txBody>
      </p:sp>
      <p:sp>
        <p:nvSpPr>
          <p:cNvPr id="167938" name="Content Placeholder 2"/>
          <p:cNvSpPr>
            <a:spLocks noGrp="1"/>
          </p:cNvSpPr>
          <p:nvPr>
            <p:ph idx="1"/>
          </p:nvPr>
        </p:nvSpPr>
        <p:spPr>
          <a:xfrm>
            <a:off x="1047751" y="2162176"/>
            <a:ext cx="9372204" cy="4086225"/>
          </a:xfrm>
        </p:spPr>
        <p:txBody>
          <a:bodyPr/>
          <a:lstStyle/>
          <a:p>
            <a:r>
              <a:rPr lang="en-US" altLang="en-US" smtClean="0">
                <a:ea typeface="ＭＳ Ｐゴシック" pitchFamily="34" charset="-128"/>
              </a:rPr>
              <a:t>No</a:t>
            </a:r>
          </a:p>
          <a:p>
            <a:r>
              <a:rPr lang="en-US" altLang="en-US" smtClean="0">
                <a:ea typeface="ＭＳ Ｐゴシック" pitchFamily="34" charset="-128"/>
              </a:rPr>
              <a:t>Since atezo is being administered sytemically, and upper tract or prostatic urothelial recurrence is considered treatment failure</a:t>
            </a:r>
          </a:p>
        </p:txBody>
      </p:sp>
    </p:spTree>
    <p:extLst>
      <p:ext uri="{BB962C8B-B14F-4D97-AF65-F5344CB8AC3E}">
        <p14:creationId xmlns:p14="http://schemas.microsoft.com/office/powerpoint/2010/main" val="8590583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6"/>
          <p:cNvSpPr>
            <a:spLocks noChangeArrowheads="1"/>
          </p:cNvSpPr>
          <p:nvPr/>
        </p:nvSpPr>
        <p:spPr bwMode="auto">
          <a:xfrm>
            <a:off x="117079" y="61914"/>
            <a:ext cx="1125339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800" b="0">
                <a:solidFill>
                  <a:schemeClr val="accent1"/>
                </a:solidFill>
                <a:latin typeface="Franklin Gothic Book" pitchFamily="34" charset="0"/>
              </a:rPr>
              <a:t>Consensus definition of BCG-unresponsive patient cohort and outline of trial design for FDA registration pathway</a:t>
            </a:r>
          </a:p>
        </p:txBody>
      </p:sp>
      <p:pic>
        <p:nvPicPr>
          <p:cNvPr id="880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1524000"/>
            <a:ext cx="55245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4159250"/>
            <a:ext cx="560387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0" y="1016000"/>
            <a:ext cx="582612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07869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2891" y="4406901"/>
            <a:ext cx="9715500" cy="1362075"/>
          </a:xfrm>
        </p:spPr>
        <p:txBody>
          <a:bodyPr/>
          <a:lstStyle/>
          <a:p>
            <a:pPr>
              <a:defRPr/>
            </a:pPr>
            <a:r>
              <a:rPr lang="en-US" dirty="0" smtClean="0"/>
              <a:t>treatment</a:t>
            </a:r>
            <a:endParaRPr lang="en-US" dirty="0"/>
          </a:p>
        </p:txBody>
      </p:sp>
      <p:sp>
        <p:nvSpPr>
          <p:cNvPr id="168962" name="Text Placeholder 4"/>
          <p:cNvSpPr>
            <a:spLocks noGrp="1"/>
          </p:cNvSpPr>
          <p:nvPr>
            <p:ph type="body" idx="1"/>
          </p:nvPr>
        </p:nvSpPr>
        <p:spPr>
          <a:xfrm>
            <a:off x="876300" y="3714750"/>
            <a:ext cx="1044210" cy="671512"/>
          </a:xfrm>
        </p:spPr>
        <p:txBody>
          <a:bodyPr/>
          <a:lstStyle/>
          <a:p>
            <a:r>
              <a:rPr lang="en-US" altLang="en-US" dirty="0" smtClean="0">
                <a:ea typeface="ＭＳ Ｐゴシック" pitchFamily="34" charset="-128"/>
              </a:rPr>
              <a:t>FAQ</a:t>
            </a:r>
          </a:p>
        </p:txBody>
      </p:sp>
    </p:spTree>
    <p:extLst>
      <p:ext uri="{BB962C8B-B14F-4D97-AF65-F5344CB8AC3E}">
        <p14:creationId xmlns:p14="http://schemas.microsoft.com/office/powerpoint/2010/main" val="81394261"/>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r>
              <a:rPr lang="en-US" altLang="en-US" sz="3200" smtClean="0">
                <a:ea typeface="ＭＳ Ｐゴシック" pitchFamily="34" charset="-128"/>
              </a:rPr>
              <a:t>If infusion is delayed more than 3 doses can patient go back on the study?</a:t>
            </a:r>
          </a:p>
        </p:txBody>
      </p:sp>
      <p:sp>
        <p:nvSpPr>
          <p:cNvPr id="3" name="Content Placeholder 2"/>
          <p:cNvSpPr>
            <a:spLocks noGrp="1"/>
          </p:cNvSpPr>
          <p:nvPr>
            <p:ph idx="1"/>
          </p:nvPr>
        </p:nvSpPr>
        <p:spPr>
          <a:xfrm>
            <a:off x="1047751" y="1739900"/>
            <a:ext cx="9372204" cy="4508500"/>
          </a:xfrm>
        </p:spPr>
        <p:txBody>
          <a:bodyPr/>
          <a:lstStyle/>
          <a:p>
            <a:r>
              <a:rPr lang="en-US" altLang="en-US" sz="2400" smtClean="0">
                <a:ea typeface="ＭＳ Ｐゴシック" pitchFamily="34" charset="-128"/>
              </a:rPr>
              <a:t>Criteria for Removal from Protocol Treatment </a:t>
            </a:r>
          </a:p>
          <a:p>
            <a:pPr lvl="1"/>
            <a:r>
              <a:rPr lang="en-US" altLang="en-US" sz="2000" smtClean="0"/>
              <a:t>Recurrence of high-grade disease, muscle invasive disease, or high-grade upper tract involvement</a:t>
            </a:r>
          </a:p>
          <a:p>
            <a:pPr lvl="1"/>
            <a:r>
              <a:rPr lang="en-US" altLang="en-US" sz="2000" smtClean="0"/>
              <a:t>Persistent CIS disease at Week 13 or Week 25 biopsy</a:t>
            </a:r>
          </a:p>
          <a:p>
            <a:pPr lvl="1"/>
            <a:r>
              <a:rPr lang="en-US" altLang="en-US" sz="2000" smtClean="0"/>
              <a:t>Unacceptable toxicity </a:t>
            </a:r>
          </a:p>
          <a:p>
            <a:pPr lvl="1"/>
            <a:r>
              <a:rPr lang="en-US" altLang="en-US" sz="2000" b="1" smtClean="0"/>
              <a:t>Treatment delay &gt; 42 consecutive days for any reason</a:t>
            </a:r>
          </a:p>
          <a:p>
            <a:pPr lvl="2"/>
            <a:r>
              <a:rPr lang="en-US" altLang="en-US" sz="1600" b="1" smtClean="0"/>
              <a:t>this is equivalent to two dose intervals (6 weeks) </a:t>
            </a:r>
          </a:p>
          <a:p>
            <a:pPr lvl="1"/>
            <a:r>
              <a:rPr lang="en-US" altLang="en-US" sz="2000" smtClean="0"/>
              <a:t>Completion of protocol treatment</a:t>
            </a:r>
          </a:p>
          <a:p>
            <a:pPr lvl="1"/>
            <a:r>
              <a:rPr lang="en-US" altLang="en-US" sz="2000" smtClean="0"/>
              <a:t>Pregnancy </a:t>
            </a:r>
          </a:p>
          <a:p>
            <a:pPr lvl="1"/>
            <a:r>
              <a:rPr lang="en-US" altLang="en-US" sz="2000" smtClean="0"/>
              <a:t>Patient withdraws for any reason </a:t>
            </a:r>
          </a:p>
          <a:p>
            <a:pPr lvl="1"/>
            <a:r>
              <a:rPr lang="en-US" altLang="en-US" sz="2000" smtClean="0"/>
              <a:t>At investigator discretion (detrimental to patient health or poor compliance) </a:t>
            </a:r>
          </a:p>
        </p:txBody>
      </p:sp>
    </p:spTree>
    <p:extLst>
      <p:ext uri="{BB962C8B-B14F-4D97-AF65-F5344CB8AC3E}">
        <p14:creationId xmlns:p14="http://schemas.microsoft.com/office/powerpoint/2010/main" val="226172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2891" y="4406901"/>
            <a:ext cx="9715500" cy="1362075"/>
          </a:xfrm>
        </p:spPr>
        <p:txBody>
          <a:bodyPr/>
          <a:lstStyle/>
          <a:p>
            <a:pPr>
              <a:defRPr/>
            </a:pPr>
            <a:r>
              <a:rPr lang="en-US" dirty="0" smtClean="0"/>
              <a:t>specimens and translational medicine</a:t>
            </a:r>
            <a:endParaRPr lang="en-US" dirty="0"/>
          </a:p>
        </p:txBody>
      </p:sp>
      <p:sp>
        <p:nvSpPr>
          <p:cNvPr id="171010" name="Text Placeholder 4"/>
          <p:cNvSpPr>
            <a:spLocks noGrp="1"/>
          </p:cNvSpPr>
          <p:nvPr>
            <p:ph type="body" idx="1"/>
          </p:nvPr>
        </p:nvSpPr>
        <p:spPr>
          <a:xfrm>
            <a:off x="902891" y="3733800"/>
            <a:ext cx="891810" cy="595312"/>
          </a:xfrm>
        </p:spPr>
        <p:txBody>
          <a:bodyPr/>
          <a:lstStyle/>
          <a:p>
            <a:r>
              <a:rPr lang="en-US" altLang="en-US" dirty="0" smtClean="0">
                <a:ea typeface="ＭＳ Ｐゴシック" pitchFamily="34" charset="-128"/>
              </a:rPr>
              <a:t>FAQ</a:t>
            </a:r>
          </a:p>
        </p:txBody>
      </p:sp>
    </p:spTree>
    <p:extLst>
      <p:ext uri="{BB962C8B-B14F-4D97-AF65-F5344CB8AC3E}">
        <p14:creationId xmlns:p14="http://schemas.microsoft.com/office/powerpoint/2010/main" val="2314547702"/>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1047751" y="274638"/>
            <a:ext cx="9372204" cy="1733550"/>
          </a:xfrm>
        </p:spPr>
        <p:txBody>
          <a:bodyPr/>
          <a:lstStyle/>
          <a:p>
            <a:r>
              <a:rPr lang="en-US" altLang="en-US" sz="2800" smtClean="0">
                <a:ea typeface="ＭＳ Ｐゴシック" pitchFamily="34" charset="-128"/>
              </a:rPr>
              <a:t>Does investigator have to wait for central review of pathology before determining that a patient has failed study treatment?</a:t>
            </a:r>
          </a:p>
        </p:txBody>
      </p:sp>
      <p:sp>
        <p:nvSpPr>
          <p:cNvPr id="3" name="Content Placeholder 2"/>
          <p:cNvSpPr>
            <a:spLocks noGrp="1"/>
          </p:cNvSpPr>
          <p:nvPr>
            <p:ph idx="1"/>
          </p:nvPr>
        </p:nvSpPr>
        <p:spPr>
          <a:xfrm>
            <a:off x="1047751" y="2008188"/>
            <a:ext cx="9372204" cy="3971925"/>
          </a:xfrm>
        </p:spPr>
        <p:txBody>
          <a:bodyPr/>
          <a:lstStyle/>
          <a:p>
            <a:r>
              <a:rPr lang="en-US" altLang="en-US" sz="2800" smtClean="0">
                <a:ea typeface="ＭＳ Ｐゴシック" pitchFamily="34" charset="-128"/>
              </a:rPr>
              <a:t>No:  decisions regarding eligibility and attainment of study endpoints are made by treating physician “real time”</a:t>
            </a:r>
          </a:p>
          <a:p>
            <a:r>
              <a:rPr lang="en-US" altLang="en-US" sz="2800" smtClean="0">
                <a:ea typeface="ＭＳ Ｐゴシック" pitchFamily="34" charset="-128"/>
              </a:rPr>
              <a:t>Imaging, pathology and cytology will be reviewed centrally at a later time</a:t>
            </a:r>
          </a:p>
          <a:p>
            <a:pPr lvl="1"/>
            <a:r>
              <a:rPr lang="en-US" altLang="en-US" sz="2400" smtClean="0"/>
              <a:t>to ensure patient eligibility (some patients will be deemed ineligible after central review)</a:t>
            </a:r>
          </a:p>
          <a:p>
            <a:pPr lvl="1"/>
            <a:r>
              <a:rPr lang="en-US" altLang="en-US" sz="2400" smtClean="0"/>
              <a:t>to compare endpoint assessment (final endpoint analysis will be based on local interpretation)</a:t>
            </a:r>
          </a:p>
        </p:txBody>
      </p:sp>
    </p:spTree>
    <p:extLst>
      <p:ext uri="{BB962C8B-B14F-4D97-AF65-F5344CB8AC3E}">
        <p14:creationId xmlns:p14="http://schemas.microsoft.com/office/powerpoint/2010/main" val="333821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normAutofit fontScale="90000"/>
          </a:bodyPr>
          <a:lstStyle/>
          <a:p>
            <a:r>
              <a:rPr lang="en-US" altLang="en-US" sz="4000" smtClean="0">
                <a:ea typeface="ＭＳ Ｐゴシック" pitchFamily="34" charset="-128"/>
              </a:rPr>
              <a:t>Can we send FFPE slides or is tissue block mandatory?</a:t>
            </a:r>
          </a:p>
        </p:txBody>
      </p:sp>
      <p:sp>
        <p:nvSpPr>
          <p:cNvPr id="174082" name="Content Placeholder 2"/>
          <p:cNvSpPr>
            <a:spLocks noGrp="1"/>
          </p:cNvSpPr>
          <p:nvPr>
            <p:ph idx="1"/>
          </p:nvPr>
        </p:nvSpPr>
        <p:spPr>
          <a:xfrm>
            <a:off x="1047751" y="1870075"/>
            <a:ext cx="9372204" cy="1866900"/>
          </a:xfrm>
        </p:spPr>
        <p:txBody>
          <a:bodyPr/>
          <a:lstStyle/>
          <a:p>
            <a:r>
              <a:rPr lang="en-US" altLang="en-US" smtClean="0">
                <a:ea typeface="ＭＳ Ｐゴシック" pitchFamily="34" charset="-128"/>
              </a:rPr>
              <a:t>all translational studies on tissue are based on tissue sections provided on slides or as scrolls; no blocks required</a:t>
            </a:r>
          </a:p>
        </p:txBody>
      </p:sp>
      <p:pic>
        <p:nvPicPr>
          <p:cNvPr id="1740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2800"/>
            <a:ext cx="4803776" cy="298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748617"/>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2891" y="4406901"/>
            <a:ext cx="9715500" cy="1362075"/>
          </a:xfrm>
        </p:spPr>
        <p:txBody>
          <a:bodyPr/>
          <a:lstStyle/>
          <a:p>
            <a:pPr>
              <a:defRPr/>
            </a:pPr>
            <a:r>
              <a:rPr lang="en-US" dirty="0" smtClean="0"/>
              <a:t>s1605 logistics</a:t>
            </a:r>
            <a:endParaRPr lang="en-US" dirty="0"/>
          </a:p>
        </p:txBody>
      </p:sp>
      <p:sp>
        <p:nvSpPr>
          <p:cNvPr id="175106" name="Text Placeholder 4"/>
          <p:cNvSpPr>
            <a:spLocks noGrp="1"/>
          </p:cNvSpPr>
          <p:nvPr>
            <p:ph type="body" idx="1"/>
          </p:nvPr>
        </p:nvSpPr>
        <p:spPr>
          <a:xfrm>
            <a:off x="902891" y="3810000"/>
            <a:ext cx="1196610" cy="519112"/>
          </a:xfrm>
        </p:spPr>
        <p:txBody>
          <a:bodyPr/>
          <a:lstStyle/>
          <a:p>
            <a:r>
              <a:rPr lang="en-US" altLang="en-US" dirty="0" smtClean="0">
                <a:ea typeface="ＭＳ Ｐゴシック" pitchFamily="34" charset="-128"/>
              </a:rPr>
              <a:t>FAQ</a:t>
            </a:r>
          </a:p>
        </p:txBody>
      </p:sp>
    </p:spTree>
    <p:extLst>
      <p:ext uri="{BB962C8B-B14F-4D97-AF65-F5344CB8AC3E}">
        <p14:creationId xmlns:p14="http://schemas.microsoft.com/office/powerpoint/2010/main" val="3071770536"/>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r>
              <a:rPr lang="en-US" altLang="en-US" sz="3200" smtClean="0">
                <a:ea typeface="ＭＳ Ｐゴシック" pitchFamily="34" charset="-128"/>
              </a:rPr>
              <a:t>Are there any specific concerns around informed consent for this trial?</a:t>
            </a:r>
          </a:p>
        </p:txBody>
      </p:sp>
      <p:sp>
        <p:nvSpPr>
          <p:cNvPr id="73731" name="Content Placeholder 2"/>
          <p:cNvSpPr>
            <a:spLocks noGrp="1"/>
          </p:cNvSpPr>
          <p:nvPr>
            <p:ph idx="1"/>
          </p:nvPr>
        </p:nvSpPr>
        <p:spPr/>
        <p:txBody>
          <a:bodyPr/>
          <a:lstStyle/>
          <a:p>
            <a:r>
              <a:rPr lang="en-US" altLang="en-US" smtClean="0">
                <a:ea typeface="ＭＳ Ｐゴシック" pitchFamily="34" charset="-128"/>
              </a:rPr>
              <a:t>radical cystectomy is considered standard of care for these patients and they must be deemed unfit for, or they refuse cystectomy</a:t>
            </a:r>
          </a:p>
          <a:p>
            <a:r>
              <a:rPr lang="en-US" altLang="en-US" smtClean="0">
                <a:ea typeface="ＭＳ Ｐゴシック" pitchFamily="34" charset="-128"/>
              </a:rPr>
              <a:t>requires careful discussion of potential toxicity of systemic PD-L1 inhibition</a:t>
            </a:r>
          </a:p>
          <a:p>
            <a:r>
              <a:rPr lang="en-US" altLang="en-US" smtClean="0">
                <a:ea typeface="ＭＳ Ｐゴシック" pitchFamily="34" charset="-128"/>
              </a:rPr>
              <a:t>optional consent for biobanking</a:t>
            </a:r>
          </a:p>
        </p:txBody>
      </p:sp>
    </p:spTree>
    <p:extLst>
      <p:ext uri="{BB962C8B-B14F-4D97-AF65-F5344CB8AC3E}">
        <p14:creationId xmlns:p14="http://schemas.microsoft.com/office/powerpoint/2010/main" val="2537510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1047751" y="274638"/>
            <a:ext cx="9372204" cy="1771650"/>
          </a:xfrm>
        </p:spPr>
        <p:txBody>
          <a:bodyPr>
            <a:normAutofit fontScale="90000"/>
          </a:bodyPr>
          <a:lstStyle/>
          <a:p>
            <a:r>
              <a:rPr lang="en-US" altLang="en-US" sz="4000" smtClean="0">
                <a:ea typeface="ＭＳ Ｐゴシック" pitchFamily="34" charset="-128"/>
              </a:rPr>
              <a:t>Will the CIS and Ta/T1 cohorts accrue separately? Can one close before the other?</a:t>
            </a:r>
          </a:p>
        </p:txBody>
      </p:sp>
      <p:sp>
        <p:nvSpPr>
          <p:cNvPr id="3" name="Content Placeholder 2"/>
          <p:cNvSpPr>
            <a:spLocks noGrp="1"/>
          </p:cNvSpPr>
          <p:nvPr>
            <p:ph idx="1"/>
          </p:nvPr>
        </p:nvSpPr>
        <p:spPr>
          <a:xfrm>
            <a:off x="1047751" y="2584450"/>
            <a:ext cx="9372204" cy="3663950"/>
          </a:xfrm>
        </p:spPr>
        <p:txBody>
          <a:bodyPr/>
          <a:lstStyle/>
          <a:p>
            <a:r>
              <a:rPr lang="en-US" altLang="en-US" smtClean="0">
                <a:ea typeface="ＭＳ Ｐゴシック" pitchFamily="34" charset="-128"/>
              </a:rPr>
              <a:t>enrollment will be capped in the Ta/T1 arm to ensure 70 patients with CIS are accrued</a:t>
            </a:r>
          </a:p>
          <a:p>
            <a:r>
              <a:rPr lang="en-US" altLang="en-US" smtClean="0">
                <a:ea typeface="ＭＳ Ｐゴシック" pitchFamily="34" charset="-128"/>
              </a:rPr>
              <a:t>CIS arm will not be capped</a:t>
            </a:r>
          </a:p>
        </p:txBody>
      </p:sp>
    </p:spTree>
    <p:extLst>
      <p:ext uri="{BB962C8B-B14F-4D97-AF65-F5344CB8AC3E}">
        <p14:creationId xmlns:p14="http://schemas.microsoft.com/office/powerpoint/2010/main" val="2537864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normAutofit fontScale="90000"/>
          </a:bodyPr>
          <a:lstStyle/>
          <a:p>
            <a:r>
              <a:rPr lang="en-US" altLang="en-US" smtClean="0">
                <a:ea typeface="ＭＳ Ｐゴシック" pitchFamily="34" charset="-128"/>
              </a:rPr>
              <a:t>Does surveillance of patients end at 18 month time point?</a:t>
            </a:r>
          </a:p>
        </p:txBody>
      </p:sp>
      <p:sp>
        <p:nvSpPr>
          <p:cNvPr id="3" name="Content Placeholder 2"/>
          <p:cNvSpPr>
            <a:spLocks noGrp="1"/>
          </p:cNvSpPr>
          <p:nvPr>
            <p:ph idx="1"/>
          </p:nvPr>
        </p:nvSpPr>
        <p:spPr>
          <a:xfrm>
            <a:off x="1047751" y="2622550"/>
            <a:ext cx="9372204" cy="3625850"/>
          </a:xfrm>
        </p:spPr>
        <p:txBody>
          <a:bodyPr/>
          <a:lstStyle/>
          <a:p>
            <a:r>
              <a:rPr lang="en-US" altLang="en-US" smtClean="0">
                <a:ea typeface="ＭＳ Ｐゴシック" pitchFamily="34" charset="-128"/>
              </a:rPr>
              <a:t>All patients will be followed for recurrence, progression, and survival for 5 years after registration. </a:t>
            </a:r>
          </a:p>
          <a:p>
            <a:endParaRPr lang="en-US" altLang="en-US" smtClean="0">
              <a:ea typeface="ＭＳ Ｐゴシック" pitchFamily="34" charset="-128"/>
            </a:endParaRPr>
          </a:p>
        </p:txBody>
      </p:sp>
    </p:spTree>
    <p:extLst>
      <p:ext uri="{BB962C8B-B14F-4D97-AF65-F5344CB8AC3E}">
        <p14:creationId xmlns:p14="http://schemas.microsoft.com/office/powerpoint/2010/main" val="862769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p:txBody>
          <a:bodyPr>
            <a:normAutofit fontScale="90000"/>
          </a:bodyPr>
          <a:lstStyle/>
          <a:p>
            <a:r>
              <a:rPr lang="en-US" altLang="en-US" sz="3600" smtClean="0">
                <a:ea typeface="ＭＳ Ｐゴシック" pitchFamily="34" charset="-128"/>
              </a:rPr>
              <a:t>Will you provide any additional promotional resources?</a:t>
            </a:r>
          </a:p>
        </p:txBody>
      </p:sp>
      <p:sp>
        <p:nvSpPr>
          <p:cNvPr id="79875" name="Content Placeholder 2"/>
          <p:cNvSpPr>
            <a:spLocks noGrp="1"/>
          </p:cNvSpPr>
          <p:nvPr>
            <p:ph idx="1"/>
          </p:nvPr>
        </p:nvSpPr>
        <p:spPr>
          <a:xfrm>
            <a:off x="1047751" y="1892301"/>
            <a:ext cx="9372204" cy="3571875"/>
          </a:xfrm>
        </p:spPr>
        <p:txBody>
          <a:bodyPr/>
          <a:lstStyle/>
          <a:p>
            <a:pPr>
              <a:lnSpc>
                <a:spcPct val="114000"/>
              </a:lnSpc>
            </a:pPr>
            <a:r>
              <a:rPr lang="en-US" altLang="en-US" smtClean="0">
                <a:ea typeface="ＭＳ Ｐゴシック" pitchFamily="34" charset="-128"/>
              </a:rPr>
              <a:t>Webinar for study team</a:t>
            </a:r>
          </a:p>
          <a:p>
            <a:pPr>
              <a:lnSpc>
                <a:spcPct val="114000"/>
              </a:lnSpc>
            </a:pPr>
            <a:r>
              <a:rPr lang="en-US" altLang="en-US" smtClean="0">
                <a:ea typeface="ＭＳ Ｐゴシック" pitchFamily="34" charset="-128"/>
              </a:rPr>
              <a:t>Video for patients</a:t>
            </a:r>
          </a:p>
          <a:p>
            <a:pPr>
              <a:lnSpc>
                <a:spcPct val="114000"/>
              </a:lnSpc>
            </a:pPr>
            <a:r>
              <a:rPr lang="en-US" altLang="en-US" smtClean="0">
                <a:ea typeface="ＭＳ Ｐゴシック" pitchFamily="34" charset="-128"/>
              </a:rPr>
              <a:t>Patient brochure</a:t>
            </a:r>
          </a:p>
          <a:p>
            <a:pPr>
              <a:lnSpc>
                <a:spcPct val="114000"/>
              </a:lnSpc>
            </a:pPr>
            <a:r>
              <a:rPr lang="en-US" altLang="en-US" smtClean="0">
                <a:ea typeface="ＭＳ Ｐゴシック" pitchFamily="34" charset="-128"/>
              </a:rPr>
              <a:t>Poster for office</a:t>
            </a:r>
          </a:p>
          <a:p>
            <a:pPr>
              <a:lnSpc>
                <a:spcPct val="114000"/>
              </a:lnSpc>
            </a:pPr>
            <a:r>
              <a:rPr lang="en-US" altLang="en-US" smtClean="0">
                <a:ea typeface="ＭＳ Ｐゴシック" pitchFamily="34" charset="-128"/>
              </a:rPr>
              <a:t>Additional Investigator Meetings</a:t>
            </a:r>
          </a:p>
        </p:txBody>
      </p:sp>
    </p:spTree>
    <p:extLst>
      <p:ext uri="{BB962C8B-B14F-4D97-AF65-F5344CB8AC3E}">
        <p14:creationId xmlns:p14="http://schemas.microsoft.com/office/powerpoint/2010/main" val="2282867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noAutofit/>
          </a:bodyPr>
          <a:lstStyle/>
          <a:p>
            <a:r>
              <a:rPr lang="en-US" altLang="en-US" sz="4000" dirty="0" smtClean="0">
                <a:solidFill>
                  <a:schemeClr val="accent1"/>
                </a:solidFill>
                <a:ea typeface="ＭＳ Ｐゴシック" pitchFamily="34" charset="-128"/>
              </a:rPr>
              <a:t>Current standard therapy in BCG unresponsive NMIBC</a:t>
            </a:r>
          </a:p>
        </p:txBody>
      </p:sp>
      <p:sp>
        <p:nvSpPr>
          <p:cNvPr id="90114" name="Content Placeholder 2"/>
          <p:cNvSpPr>
            <a:spLocks noGrp="1"/>
          </p:cNvSpPr>
          <p:nvPr>
            <p:ph idx="1"/>
          </p:nvPr>
        </p:nvSpPr>
        <p:spPr>
          <a:xfrm>
            <a:off x="1047751" y="1778000"/>
            <a:ext cx="9372204" cy="4470400"/>
          </a:xfrm>
        </p:spPr>
        <p:txBody>
          <a:bodyPr/>
          <a:lstStyle/>
          <a:p>
            <a:r>
              <a:rPr lang="en-US" altLang="en-US" dirty="0" smtClean="0">
                <a:ea typeface="ＭＳ Ｐゴシック" pitchFamily="34" charset="-128"/>
              </a:rPr>
              <a:t>there are no established 2</a:t>
            </a:r>
            <a:r>
              <a:rPr lang="en-US" altLang="en-US" baseline="30000" dirty="0" smtClean="0">
                <a:ea typeface="ＭＳ Ｐゴシック" pitchFamily="34" charset="-128"/>
              </a:rPr>
              <a:t>nd</a:t>
            </a:r>
            <a:r>
              <a:rPr lang="en-US" altLang="en-US" dirty="0" smtClean="0">
                <a:ea typeface="ＭＳ Ｐゴシック" pitchFamily="34" charset="-128"/>
              </a:rPr>
              <a:t> line </a:t>
            </a:r>
            <a:r>
              <a:rPr lang="en-US" altLang="en-US" dirty="0" err="1" smtClean="0">
                <a:ea typeface="ＭＳ Ｐゴシック" pitchFamily="34" charset="-128"/>
              </a:rPr>
              <a:t>intravesical</a:t>
            </a:r>
            <a:r>
              <a:rPr lang="en-US" altLang="en-US" dirty="0" smtClean="0">
                <a:ea typeface="ＭＳ Ｐゴシック" pitchFamily="34" charset="-128"/>
              </a:rPr>
              <a:t> therapies </a:t>
            </a:r>
            <a:r>
              <a:rPr lang="en-US" altLang="en-US" sz="2400" dirty="0" smtClean="0">
                <a:ea typeface="ＭＳ Ｐゴシック" pitchFamily="34" charset="-128"/>
              </a:rPr>
              <a:t>(</a:t>
            </a:r>
            <a:r>
              <a:rPr lang="en-US" altLang="en-US" sz="2400" dirty="0" err="1" smtClean="0">
                <a:ea typeface="ＭＳ Ｐゴシック" pitchFamily="34" charset="-128"/>
              </a:rPr>
              <a:t>Valrubicin</a:t>
            </a:r>
            <a:r>
              <a:rPr lang="en-US" altLang="en-US" sz="2400" dirty="0" smtClean="0">
                <a:ea typeface="ＭＳ Ｐゴシック" pitchFamily="34" charset="-128"/>
              </a:rPr>
              <a:t> FDA approved but ineffective)</a:t>
            </a:r>
            <a:endParaRPr lang="en-US" altLang="en-US" dirty="0" smtClean="0">
              <a:ea typeface="ＭＳ Ｐゴシック" pitchFamily="34" charset="-128"/>
            </a:endParaRPr>
          </a:p>
          <a:p>
            <a:r>
              <a:rPr lang="en-US" altLang="en-US" dirty="0" smtClean="0">
                <a:ea typeface="ＭＳ Ｐゴシック" pitchFamily="34" charset="-128"/>
              </a:rPr>
              <a:t>standard is radical cystectomy</a:t>
            </a:r>
          </a:p>
          <a:p>
            <a:pPr lvl="1"/>
            <a:r>
              <a:rPr lang="en-US" altLang="en-US" dirty="0" smtClean="0"/>
              <a:t>some patients not eligible</a:t>
            </a:r>
          </a:p>
          <a:p>
            <a:pPr lvl="1"/>
            <a:r>
              <a:rPr lang="en-US" altLang="en-US" dirty="0" smtClean="0"/>
              <a:t>some patients will decline</a:t>
            </a:r>
          </a:p>
          <a:p>
            <a:pPr lvl="1"/>
            <a:r>
              <a:rPr lang="en-US" altLang="en-US" dirty="0" smtClean="0"/>
              <a:t>many patients will experience complications</a:t>
            </a:r>
          </a:p>
          <a:p>
            <a:pPr lvl="1"/>
            <a:r>
              <a:rPr lang="en-US" altLang="en-US" dirty="0" smtClean="0"/>
              <a:t>most patients will experience negative impact on quality of life</a:t>
            </a:r>
          </a:p>
          <a:p>
            <a:pPr lvl="1"/>
            <a:endParaRPr lang="en-US" altLang="en-US" dirty="0" smtClean="0"/>
          </a:p>
        </p:txBody>
      </p:sp>
    </p:spTree>
    <p:extLst>
      <p:ext uri="{BB962C8B-B14F-4D97-AF65-F5344CB8AC3E}">
        <p14:creationId xmlns:p14="http://schemas.microsoft.com/office/powerpoint/2010/main" val="2406398677"/>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76200" y="397836"/>
            <a:ext cx="10287000" cy="1143000"/>
          </a:xfrm>
        </p:spPr>
        <p:txBody>
          <a:bodyPr/>
          <a:lstStyle/>
          <a:p>
            <a:r>
              <a:rPr lang="en-US" altLang="en-US" dirty="0" smtClean="0">
                <a:ea typeface="ＭＳ Ｐゴシック" pitchFamily="34" charset="-128"/>
              </a:rPr>
              <a:t>Acknowledgements</a:t>
            </a:r>
          </a:p>
        </p:txBody>
      </p:sp>
      <p:sp>
        <p:nvSpPr>
          <p:cNvPr id="180226" name="Text Placeholder 1"/>
          <p:cNvSpPr>
            <a:spLocks noGrp="1"/>
          </p:cNvSpPr>
          <p:nvPr>
            <p:ph type="body" idx="1"/>
          </p:nvPr>
        </p:nvSpPr>
        <p:spPr>
          <a:xfrm>
            <a:off x="1447800" y="1722120"/>
            <a:ext cx="2819400" cy="640080"/>
          </a:xfrm>
        </p:spPr>
        <p:txBody>
          <a:bodyPr/>
          <a:lstStyle/>
          <a:p>
            <a:r>
              <a:rPr lang="en-US" altLang="en-US" sz="2400" b="1" dirty="0" smtClean="0">
                <a:ea typeface="ＭＳ Ｐゴシック" pitchFamily="34" charset="-128"/>
              </a:rPr>
              <a:t>SWOG Team</a:t>
            </a:r>
          </a:p>
        </p:txBody>
      </p:sp>
      <p:sp>
        <p:nvSpPr>
          <p:cNvPr id="180227" name="Content Placeholder 2"/>
          <p:cNvSpPr>
            <a:spLocks noGrp="1"/>
          </p:cNvSpPr>
          <p:nvPr>
            <p:ph sz="half" idx="2"/>
          </p:nvPr>
        </p:nvSpPr>
        <p:spPr>
          <a:xfrm>
            <a:off x="1447800" y="2211388"/>
            <a:ext cx="3733800" cy="4114800"/>
          </a:xfrm>
        </p:spPr>
        <p:txBody>
          <a:bodyPr/>
          <a:lstStyle/>
          <a:p>
            <a:r>
              <a:rPr lang="en-US" altLang="en-US" dirty="0" smtClean="0">
                <a:ea typeface="ＭＳ Ｐゴシック" pitchFamily="34" charset="-128"/>
              </a:rPr>
              <a:t>Gretchen Getz</a:t>
            </a:r>
          </a:p>
          <a:p>
            <a:r>
              <a:rPr lang="en-US" altLang="en-US" dirty="0" smtClean="0">
                <a:ea typeface="ＭＳ Ｐゴシック" pitchFamily="34" charset="-128"/>
              </a:rPr>
              <a:t>Dana Sparks</a:t>
            </a:r>
          </a:p>
          <a:p>
            <a:r>
              <a:rPr lang="en-US" altLang="en-US" dirty="0" smtClean="0">
                <a:ea typeface="ＭＳ Ｐゴシック" pitchFamily="34" charset="-128"/>
              </a:rPr>
              <a:t>Casey Dawson</a:t>
            </a:r>
          </a:p>
          <a:p>
            <a:r>
              <a:rPr lang="en-US" altLang="en-US" dirty="0" smtClean="0">
                <a:ea typeface="ＭＳ Ｐゴシック" pitchFamily="34" charset="-128"/>
              </a:rPr>
              <a:t>Nathan Eriksen</a:t>
            </a:r>
          </a:p>
          <a:p>
            <a:r>
              <a:rPr lang="en-US" altLang="en-US" dirty="0" smtClean="0">
                <a:ea typeface="ＭＳ Ｐゴシック" pitchFamily="34" charset="-128"/>
              </a:rPr>
              <a:t>Karen Anderson</a:t>
            </a:r>
          </a:p>
          <a:p>
            <a:r>
              <a:rPr lang="en-US" altLang="en-US" dirty="0" smtClean="0">
                <a:ea typeface="ＭＳ Ｐゴシック" pitchFamily="34" charset="-128"/>
              </a:rPr>
              <a:t>Mark Schofield</a:t>
            </a:r>
          </a:p>
          <a:p>
            <a:r>
              <a:rPr lang="en-US" altLang="en-US" dirty="0" err="1" smtClean="0">
                <a:ea typeface="ＭＳ Ｐゴシック" pitchFamily="34" charset="-128"/>
              </a:rPr>
              <a:t>Evonne</a:t>
            </a:r>
            <a:r>
              <a:rPr lang="en-US" altLang="en-US" dirty="0" smtClean="0">
                <a:ea typeface="ＭＳ Ｐゴシック" pitchFamily="34" charset="-128"/>
              </a:rPr>
              <a:t> </a:t>
            </a:r>
            <a:r>
              <a:rPr lang="en-US" altLang="en-US" dirty="0" smtClean="0">
                <a:ea typeface="ＭＳ Ｐゴシック" pitchFamily="34" charset="-128"/>
              </a:rPr>
              <a:t>Lackey</a:t>
            </a:r>
          </a:p>
          <a:p>
            <a:r>
              <a:rPr lang="en-US" altLang="en-US" dirty="0" smtClean="0">
                <a:ea typeface="ＭＳ Ｐゴシック" pitchFamily="34" charset="-128"/>
              </a:rPr>
              <a:t>Sean O’Bryan</a:t>
            </a:r>
            <a:endParaRPr lang="en-US" altLang="en-US" dirty="0" smtClean="0">
              <a:ea typeface="ＭＳ Ｐゴシック" pitchFamily="34" charset="-128"/>
            </a:endParaRPr>
          </a:p>
        </p:txBody>
      </p:sp>
      <p:sp>
        <p:nvSpPr>
          <p:cNvPr id="180228" name="Text Placeholder 2"/>
          <p:cNvSpPr>
            <a:spLocks noGrp="1"/>
          </p:cNvSpPr>
          <p:nvPr>
            <p:ph type="body" sz="quarter" idx="3"/>
          </p:nvPr>
        </p:nvSpPr>
        <p:spPr>
          <a:xfrm>
            <a:off x="5029200" y="1676400"/>
            <a:ext cx="2118518" cy="639762"/>
          </a:xfrm>
          <a:noFill/>
        </p:spPr>
        <p:txBody>
          <a:bodyPr/>
          <a:lstStyle/>
          <a:p>
            <a:r>
              <a:rPr lang="en-US" altLang="en-US" sz="2400" b="1" dirty="0" smtClean="0">
                <a:ea typeface="ＭＳ Ｐゴシック" pitchFamily="34" charset="-128"/>
              </a:rPr>
              <a:t>CTEP/NCI</a:t>
            </a:r>
          </a:p>
        </p:txBody>
      </p:sp>
      <p:sp>
        <p:nvSpPr>
          <p:cNvPr id="180229" name="Content Placeholder 3"/>
          <p:cNvSpPr>
            <a:spLocks noGrp="1"/>
          </p:cNvSpPr>
          <p:nvPr>
            <p:ph sz="quarter" idx="4"/>
          </p:nvPr>
        </p:nvSpPr>
        <p:spPr>
          <a:xfrm>
            <a:off x="5029201" y="2133600"/>
            <a:ext cx="3429000" cy="3951288"/>
          </a:xfrm>
        </p:spPr>
        <p:txBody>
          <a:bodyPr/>
          <a:lstStyle/>
          <a:p>
            <a:r>
              <a:rPr lang="en-US" altLang="en-US" dirty="0" err="1" smtClean="0">
                <a:ea typeface="ＭＳ Ｐゴシック" pitchFamily="34" charset="-128"/>
              </a:rPr>
              <a:t>Bhupinder</a:t>
            </a:r>
            <a:r>
              <a:rPr lang="en-US" altLang="en-US" dirty="0" smtClean="0">
                <a:ea typeface="ＭＳ Ｐゴシック" pitchFamily="34" charset="-128"/>
              </a:rPr>
              <a:t> Mann</a:t>
            </a:r>
          </a:p>
          <a:p>
            <a:r>
              <a:rPr lang="en-US" altLang="en-US" dirty="0" err="1" smtClean="0">
                <a:ea typeface="ＭＳ Ｐゴシック" pitchFamily="34" charset="-128"/>
              </a:rPr>
              <a:t>Elad</a:t>
            </a:r>
            <a:r>
              <a:rPr lang="en-US" altLang="en-US" dirty="0" smtClean="0">
                <a:ea typeface="ＭＳ Ｐゴシック" pitchFamily="34" charset="-128"/>
              </a:rPr>
              <a:t> Sharon</a:t>
            </a:r>
          </a:p>
          <a:p>
            <a:r>
              <a:rPr lang="en-US" altLang="en-US" dirty="0" smtClean="0">
                <a:ea typeface="ＭＳ Ｐゴシック" pitchFamily="34" charset="-128"/>
              </a:rPr>
              <a:t>Massimo </a:t>
            </a:r>
            <a:r>
              <a:rPr lang="en-US" altLang="en-US" dirty="0" err="1" smtClean="0">
                <a:ea typeface="ＭＳ Ｐゴシック" pitchFamily="34" charset="-128"/>
              </a:rPr>
              <a:t>Cardinali</a:t>
            </a:r>
            <a:endParaRPr lang="en-US" altLang="en-US" dirty="0" smtClean="0">
              <a:ea typeface="ＭＳ Ｐゴシック" pitchFamily="34" charset="-128"/>
            </a:endParaRPr>
          </a:p>
          <a:p>
            <a:r>
              <a:rPr lang="en-US" altLang="en-US" dirty="0" smtClean="0">
                <a:ea typeface="ＭＳ Ｐゴシック" pitchFamily="34" charset="-128"/>
              </a:rPr>
              <a:t>Boris </a:t>
            </a:r>
            <a:r>
              <a:rPr lang="en-US" altLang="en-US" dirty="0" err="1" smtClean="0">
                <a:ea typeface="ＭＳ Ｐゴシック" pitchFamily="34" charset="-128"/>
              </a:rPr>
              <a:t>Freidlin</a:t>
            </a:r>
            <a:endParaRPr lang="en-US" altLang="en-US" dirty="0" smtClean="0">
              <a:ea typeface="ＭＳ Ｐゴシック" pitchFamily="34" charset="-128"/>
            </a:endParaRPr>
          </a:p>
        </p:txBody>
      </p:sp>
      <p:sp>
        <p:nvSpPr>
          <p:cNvPr id="180230" name="Text Placeholder 2"/>
          <p:cNvSpPr txBox="1">
            <a:spLocks/>
          </p:cNvSpPr>
          <p:nvPr/>
        </p:nvSpPr>
        <p:spPr bwMode="auto">
          <a:xfrm>
            <a:off x="5185568" y="4343400"/>
            <a:ext cx="19621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spcBef>
                <a:spcPts val="600"/>
              </a:spcBef>
              <a:buClr>
                <a:schemeClr val="accent1"/>
              </a:buClr>
              <a:buSzPct val="80000"/>
              <a:buFont typeface="Wingdings 2" pitchFamily="18" charset="2"/>
              <a:buNone/>
            </a:pPr>
            <a:r>
              <a:rPr lang="en-US" altLang="en-US" sz="2400">
                <a:solidFill>
                  <a:schemeClr val="tx1"/>
                </a:solidFill>
              </a:rPr>
              <a:t>Genentech</a:t>
            </a:r>
          </a:p>
        </p:txBody>
      </p:sp>
    </p:spTree>
    <p:extLst>
      <p:ext uri="{BB962C8B-B14F-4D97-AF65-F5344CB8AC3E}">
        <p14:creationId xmlns:p14="http://schemas.microsoft.com/office/powerpoint/2010/main" val="35620499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tLang="en-US" dirty="0" smtClean="0">
                <a:solidFill>
                  <a:schemeClr val="accent1"/>
                </a:solidFill>
                <a:ea typeface="ＭＳ Ｐゴシック" pitchFamily="34" charset="-128"/>
              </a:rPr>
              <a:t>Urgent unmet clinical need</a:t>
            </a:r>
          </a:p>
        </p:txBody>
      </p:sp>
      <p:sp>
        <p:nvSpPr>
          <p:cNvPr id="91138" name="Content Placeholder 2"/>
          <p:cNvSpPr>
            <a:spLocks noGrp="1"/>
          </p:cNvSpPr>
          <p:nvPr>
            <p:ph idx="1"/>
          </p:nvPr>
        </p:nvSpPr>
        <p:spPr>
          <a:xfrm>
            <a:off x="1047751" y="1970088"/>
            <a:ext cx="9372204" cy="4278312"/>
          </a:xfrm>
        </p:spPr>
        <p:txBody>
          <a:bodyPr/>
          <a:lstStyle/>
          <a:p>
            <a:r>
              <a:rPr lang="en-US" altLang="en-US" smtClean="0">
                <a:ea typeface="ＭＳ Ｐゴシック" pitchFamily="34" charset="-128"/>
              </a:rPr>
              <a:t>novel therapies to preserve bladder</a:t>
            </a:r>
          </a:p>
        </p:txBody>
      </p:sp>
    </p:spTree>
    <p:extLst>
      <p:ext uri="{BB962C8B-B14F-4D97-AF65-F5344CB8AC3E}">
        <p14:creationId xmlns:p14="http://schemas.microsoft.com/office/powerpoint/2010/main" val="3065566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normAutofit fontScale="90000"/>
          </a:bodyPr>
          <a:lstStyle/>
          <a:p>
            <a:r>
              <a:rPr lang="en-US" altLang="en-US" dirty="0" smtClean="0">
                <a:solidFill>
                  <a:schemeClr val="accent1"/>
                </a:solidFill>
                <a:latin typeface="Arial" panose="020B0604020202020204" pitchFamily="34" charset="0"/>
                <a:ea typeface="ＭＳ Ｐゴシック" pitchFamily="34" charset="-128"/>
                <a:cs typeface="Arial" panose="020B0604020202020204" pitchFamily="34" charset="0"/>
              </a:rPr>
              <a:t>Draft FDA Guidance </a:t>
            </a:r>
            <a:r>
              <a:rPr lang="mr-IN" altLang="en-US" dirty="0" smtClean="0">
                <a:solidFill>
                  <a:schemeClr val="accent1"/>
                </a:solidFill>
                <a:latin typeface="Arial" panose="020B0604020202020204" pitchFamily="34" charset="0"/>
                <a:ea typeface="ＭＳ Ｐゴシック" pitchFamily="34" charset="-128"/>
              </a:rPr>
              <a:t>–</a:t>
            </a:r>
            <a:r>
              <a:rPr lang="en-US" altLang="en-US" dirty="0" smtClean="0">
                <a:solidFill>
                  <a:schemeClr val="accent1"/>
                </a:solidFill>
                <a:latin typeface="Arial" panose="020B0604020202020204" pitchFamily="34" charset="0"/>
                <a:ea typeface="ＭＳ Ｐゴシック" pitchFamily="34" charset="-128"/>
                <a:cs typeface="Arial" panose="020B0604020202020204" pitchFamily="34" charset="0"/>
              </a:rPr>
              <a:t> November 2016</a:t>
            </a:r>
          </a:p>
        </p:txBody>
      </p:sp>
      <p:sp>
        <p:nvSpPr>
          <p:cNvPr id="921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D105405E-F636-42C5-8926-4E7400507981}" type="slidenum">
              <a:rPr lang="en-US" altLang="en-US" sz="900">
                <a:solidFill>
                  <a:srgbClr val="000000"/>
                </a:solidFill>
                <a:latin typeface="Calibri" pitchFamily="34" charset="0"/>
              </a:rPr>
              <a:pPr/>
              <a:t>14</a:t>
            </a:fld>
            <a:endParaRPr lang="en-US" altLang="en-US" sz="900">
              <a:solidFill>
                <a:srgbClr val="000000"/>
              </a:solidFill>
              <a:latin typeface="Calibri" pitchFamily="34" charset="0"/>
            </a:endParaRPr>
          </a:p>
        </p:txBody>
      </p:sp>
      <p:pic>
        <p:nvPicPr>
          <p:cNvPr id="92163" name="Picture 5"/>
          <p:cNvPicPr>
            <a:picLocks noChangeAspect="1"/>
          </p:cNvPicPr>
          <p:nvPr/>
        </p:nvPicPr>
        <p:blipFill>
          <a:blip r:embed="rId3">
            <a:extLst>
              <a:ext uri="{28A0092B-C50C-407E-A947-70E740481C1C}">
                <a14:useLocalDpi xmlns:a14="http://schemas.microsoft.com/office/drawing/2010/main" val="0"/>
              </a:ext>
            </a:extLst>
          </a:blip>
          <a:srcRect l="6111" r="5927"/>
          <a:stretch>
            <a:fillRect/>
          </a:stretch>
        </p:blipFill>
        <p:spPr bwMode="auto">
          <a:xfrm>
            <a:off x="304800" y="1752601"/>
            <a:ext cx="10818416"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4623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5"/>
          <p:cNvSpPr>
            <a:spLocks noGrp="1"/>
          </p:cNvSpPr>
          <p:nvPr>
            <p:ph type="title"/>
          </p:nvPr>
        </p:nvSpPr>
        <p:spPr>
          <a:xfrm>
            <a:off x="722313" y="274638"/>
            <a:ext cx="10033000" cy="1143000"/>
          </a:xfrm>
        </p:spPr>
        <p:txBody>
          <a:bodyPr/>
          <a:lstStyle/>
          <a:p>
            <a:pPr eaLnBrk="1" hangingPunct="1"/>
            <a:r>
              <a:rPr lang="en-US" altLang="en-US" sz="3600" dirty="0" smtClean="0">
                <a:solidFill>
                  <a:schemeClr val="accent1"/>
                </a:solidFill>
                <a:ea typeface="ＭＳ Ｐゴシック" pitchFamily="34" charset="-128"/>
              </a:rPr>
              <a:t>Clinical Trial Design – FDA Guidance</a:t>
            </a:r>
            <a:endParaRPr lang="en-US" altLang="en-US" sz="3600" dirty="0" smtClean="0">
              <a:solidFill>
                <a:schemeClr val="accent1"/>
              </a:solidFill>
              <a:latin typeface="Calibri" pitchFamily="34" charset="0"/>
              <a:ea typeface="ＭＳ Ｐゴシック" pitchFamily="34" charset="-128"/>
            </a:endParaRPr>
          </a:p>
        </p:txBody>
      </p:sp>
      <p:sp>
        <p:nvSpPr>
          <p:cNvPr id="93186" name="Text Placeholder 6"/>
          <p:cNvSpPr>
            <a:spLocks noGrp="1"/>
          </p:cNvSpPr>
          <p:nvPr>
            <p:ph idx="1"/>
          </p:nvPr>
        </p:nvSpPr>
        <p:spPr/>
        <p:txBody>
          <a:bodyPr/>
          <a:lstStyle/>
          <a:p>
            <a:pPr eaLnBrk="1" hangingPunct="1"/>
            <a:r>
              <a:rPr lang="en-US" altLang="en-US" sz="2800" dirty="0" smtClean="0">
                <a:latin typeface="Arial" panose="020B0604020202020204" pitchFamily="34" charset="0"/>
                <a:ea typeface="ＭＳ Ｐゴシック" pitchFamily="34" charset="-128"/>
                <a:cs typeface="Arial" panose="020B0604020202020204" pitchFamily="34" charset="0"/>
              </a:rPr>
              <a:t>Randomizing patients with BCG-unresponsive disease to a minimally effective drug as a concurrent control raises ethical concerns.</a:t>
            </a:r>
          </a:p>
          <a:p>
            <a:pPr eaLnBrk="1" hangingPunct="1"/>
            <a:r>
              <a:rPr lang="en-US" altLang="en-US" sz="2800" dirty="0" smtClean="0">
                <a:latin typeface="Arial" panose="020B0604020202020204" pitchFamily="34" charset="0"/>
                <a:ea typeface="ＭＳ Ｐゴシック" pitchFamily="34" charset="-128"/>
                <a:cs typeface="Arial" panose="020B0604020202020204" pitchFamily="34" charset="0"/>
              </a:rPr>
              <a:t>Because effective drugs are not available and the alternative treatment is cystectomy, </a:t>
            </a:r>
            <a:r>
              <a:rPr lang="en-US" altLang="en-US" sz="2800" u="sng" dirty="0" smtClean="0">
                <a:latin typeface="Arial" panose="020B0604020202020204" pitchFamily="34" charset="0"/>
                <a:ea typeface="ＭＳ Ｐゴシック" pitchFamily="34" charset="-128"/>
                <a:cs typeface="Arial" panose="020B0604020202020204" pitchFamily="34" charset="0"/>
              </a:rPr>
              <a:t>single-arm trials </a:t>
            </a:r>
            <a:r>
              <a:rPr lang="en-US" altLang="en-US" sz="2800" dirty="0" smtClean="0">
                <a:latin typeface="Arial" panose="020B0604020202020204" pitchFamily="34" charset="0"/>
                <a:ea typeface="ＭＳ Ｐゴシック" pitchFamily="34" charset="-128"/>
                <a:cs typeface="Arial" panose="020B0604020202020204" pitchFamily="34" charset="0"/>
              </a:rPr>
              <a:t>of patients with BCG unresponsive CIS disease with or without papillary disease are appropriate. </a:t>
            </a:r>
          </a:p>
          <a:p>
            <a:pPr eaLnBrk="1" hangingPunct="1"/>
            <a:r>
              <a:rPr lang="en-US" altLang="en-US" sz="2800" dirty="0" smtClean="0">
                <a:latin typeface="Arial" panose="020B0604020202020204" pitchFamily="34" charset="0"/>
                <a:ea typeface="ＭＳ Ｐゴシック" pitchFamily="34" charset="-128"/>
                <a:cs typeface="Arial" panose="020B0604020202020204" pitchFamily="34" charset="0"/>
              </a:rPr>
              <a:t>Primary endpoint should be complete response in patients with CIS</a:t>
            </a:r>
          </a:p>
          <a:p>
            <a:pPr eaLnBrk="1" hangingPunct="1"/>
            <a:endParaRPr lang="en-US" altLang="en-US" sz="2800" dirty="0" smtClean="0">
              <a:latin typeface="Arial" panose="020B0604020202020204" pitchFamily="34" charset="0"/>
              <a:ea typeface="ＭＳ Ｐゴシック" pitchFamily="34" charset="-128"/>
              <a:cs typeface="Arial" panose="020B0604020202020204" pitchFamily="34" charset="0"/>
            </a:endParaRPr>
          </a:p>
        </p:txBody>
      </p:sp>
      <p:sp>
        <p:nvSpPr>
          <p:cNvPr id="931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fld id="{833751EE-1B2D-4734-AF85-730356E4AFE0}" type="slidenum">
              <a:rPr lang="en-US" altLang="en-US" sz="900">
                <a:solidFill>
                  <a:srgbClr val="000000"/>
                </a:solidFill>
                <a:latin typeface="Calibri" pitchFamily="34" charset="0"/>
              </a:rPr>
              <a:pPr/>
              <a:t>15</a:t>
            </a:fld>
            <a:endParaRPr lang="en-US" altLang="en-US" sz="900">
              <a:solidFill>
                <a:srgbClr val="000000"/>
              </a:solidFill>
              <a:latin typeface="Calibri" pitchFamily="34" charset="0"/>
            </a:endParaRPr>
          </a:p>
        </p:txBody>
      </p:sp>
    </p:spTree>
    <p:extLst>
      <p:ext uri="{BB962C8B-B14F-4D97-AF65-F5344CB8AC3E}">
        <p14:creationId xmlns:p14="http://schemas.microsoft.com/office/powerpoint/2010/main" val="11934255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dirty="0" smtClean="0">
                <a:solidFill>
                  <a:schemeClr val="accent1"/>
                </a:solidFill>
                <a:ea typeface="ＭＳ Ｐゴシック" pitchFamily="34" charset="-128"/>
              </a:rPr>
              <a:t>What is </a:t>
            </a:r>
            <a:r>
              <a:rPr lang="en-US" altLang="en-US" dirty="0" err="1" smtClean="0">
                <a:solidFill>
                  <a:schemeClr val="accent1"/>
                </a:solidFill>
                <a:ea typeface="ＭＳ Ｐゴシック" pitchFamily="34" charset="-128"/>
              </a:rPr>
              <a:t>Atezolizumab</a:t>
            </a:r>
            <a:r>
              <a:rPr lang="en-US" altLang="en-US" dirty="0" smtClean="0">
                <a:solidFill>
                  <a:schemeClr val="accent1"/>
                </a:solidFill>
                <a:ea typeface="ＭＳ Ｐゴシック" pitchFamily="34" charset="-128"/>
              </a:rPr>
              <a:t>?</a:t>
            </a:r>
          </a:p>
        </p:txBody>
      </p:sp>
      <p:sp>
        <p:nvSpPr>
          <p:cNvPr id="94210" name="Content Placeholder 3"/>
          <p:cNvSpPr>
            <a:spLocks noGrp="1"/>
          </p:cNvSpPr>
          <p:nvPr>
            <p:ph idx="1"/>
          </p:nvPr>
        </p:nvSpPr>
        <p:spPr>
          <a:xfrm>
            <a:off x="1047750" y="1447800"/>
            <a:ext cx="8782050" cy="4800600"/>
          </a:xfrm>
        </p:spPr>
        <p:txBody>
          <a:bodyPr/>
          <a:lstStyle/>
          <a:p>
            <a:pPr>
              <a:spcBef>
                <a:spcPts val="1800"/>
              </a:spcBef>
            </a:pPr>
            <a:r>
              <a:rPr lang="en-US" altLang="en-US" dirty="0" smtClean="0">
                <a:ea typeface="ＭＳ Ｐゴシック" pitchFamily="34" charset="-128"/>
              </a:rPr>
              <a:t>monoclonal antibody</a:t>
            </a:r>
          </a:p>
          <a:p>
            <a:pPr>
              <a:spcBef>
                <a:spcPts val="1800"/>
              </a:spcBef>
            </a:pPr>
            <a:r>
              <a:rPr lang="en-US" altLang="en-US" dirty="0" smtClean="0">
                <a:ea typeface="ＭＳ Ｐゴシック" pitchFamily="34" charset="-128"/>
              </a:rPr>
              <a:t>targets and blocks the immune checkpoint PD-L1</a:t>
            </a:r>
          </a:p>
          <a:p>
            <a:pPr lvl="1">
              <a:spcBef>
                <a:spcPts val="1800"/>
              </a:spcBef>
            </a:pPr>
            <a:r>
              <a:rPr lang="en-US" altLang="en-US" dirty="0" smtClean="0"/>
              <a:t>thereby unleashes anti-tumor immune response</a:t>
            </a:r>
          </a:p>
          <a:p>
            <a:pPr>
              <a:spcBef>
                <a:spcPts val="1800"/>
              </a:spcBef>
            </a:pPr>
            <a:r>
              <a:rPr lang="en-US" altLang="en-US" dirty="0" smtClean="0">
                <a:ea typeface="ＭＳ Ｐゴシック" pitchFamily="34" charset="-128"/>
              </a:rPr>
              <a:t>administered by intravenous infusion</a:t>
            </a:r>
          </a:p>
          <a:p>
            <a:pPr>
              <a:spcBef>
                <a:spcPts val="1800"/>
              </a:spcBef>
            </a:pPr>
            <a:endParaRPr lang="en-US" altLang="en-US" dirty="0" smtClean="0">
              <a:ea typeface="ＭＳ Ｐゴシック" pitchFamily="34" charset="-128"/>
            </a:endParaRPr>
          </a:p>
        </p:txBody>
      </p:sp>
    </p:spTree>
    <p:extLst>
      <p:ext uri="{BB962C8B-B14F-4D97-AF65-F5344CB8AC3E}">
        <p14:creationId xmlns:p14="http://schemas.microsoft.com/office/powerpoint/2010/main" val="28898452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5515" y="27020"/>
            <a:ext cx="9075737" cy="646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4"/>
          <p:cNvSpPr>
            <a:spLocks noChangeArrowheads="1"/>
          </p:cNvSpPr>
          <p:nvPr/>
        </p:nvSpPr>
        <p:spPr bwMode="auto">
          <a:xfrm>
            <a:off x="3088283" y="6153146"/>
            <a:ext cx="541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1200" dirty="0">
                <a:solidFill>
                  <a:srgbClr val="FFFFFF"/>
                </a:solidFill>
              </a:rPr>
              <a:t>Drake et al., Nature Reviews Clinical Oncology 11, 24–37 (2014)</a:t>
            </a:r>
          </a:p>
        </p:txBody>
      </p:sp>
    </p:spTree>
    <p:extLst>
      <p:ext uri="{BB962C8B-B14F-4D97-AF65-F5344CB8AC3E}">
        <p14:creationId xmlns:p14="http://schemas.microsoft.com/office/powerpoint/2010/main" val="22985041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529829" y="274638"/>
            <a:ext cx="10705703" cy="1143000"/>
          </a:xfrm>
        </p:spPr>
        <p:txBody>
          <a:bodyPr/>
          <a:lstStyle/>
          <a:p>
            <a:r>
              <a:rPr lang="en-US" altLang="en-US" sz="3600" dirty="0" smtClean="0">
                <a:solidFill>
                  <a:schemeClr val="accent1"/>
                </a:solidFill>
                <a:ea typeface="ＭＳ Ｐゴシック" pitchFamily="34" charset="-128"/>
              </a:rPr>
              <a:t>Checkpoint Blockade in Bladder Cancer</a:t>
            </a:r>
          </a:p>
        </p:txBody>
      </p:sp>
      <p:sp>
        <p:nvSpPr>
          <p:cNvPr id="3" name="Content Placeholder 2"/>
          <p:cNvSpPr>
            <a:spLocks noGrp="1"/>
          </p:cNvSpPr>
          <p:nvPr>
            <p:ph idx="1"/>
          </p:nvPr>
        </p:nvSpPr>
        <p:spPr>
          <a:xfrm>
            <a:off x="1047750" y="1295400"/>
            <a:ext cx="9372600" cy="5175250"/>
          </a:xfrm>
        </p:spPr>
        <p:txBody>
          <a:bodyPr/>
          <a:lstStyle/>
          <a:p>
            <a:r>
              <a:rPr lang="en-US" altLang="en-US" sz="3000" dirty="0" err="1" smtClean="0">
                <a:ea typeface="ＭＳ Ｐゴシック" pitchFamily="34" charset="-128"/>
              </a:rPr>
              <a:t>Atezolizumab</a:t>
            </a:r>
            <a:r>
              <a:rPr lang="en-US" altLang="en-US" sz="3000" dirty="0" smtClean="0">
                <a:ea typeface="ＭＳ Ｐゴシック" pitchFamily="34" charset="-128"/>
              </a:rPr>
              <a:t> (2016) and </a:t>
            </a:r>
            <a:r>
              <a:rPr lang="en-US" altLang="en-US" sz="3000" dirty="0" err="1" smtClean="0">
                <a:ea typeface="ＭＳ Ｐゴシック" pitchFamily="34" charset="-128"/>
              </a:rPr>
              <a:t>nivolumab</a:t>
            </a:r>
            <a:r>
              <a:rPr lang="en-US" altLang="en-US" sz="3000" dirty="0" smtClean="0">
                <a:ea typeface="ＭＳ Ｐゴシック" pitchFamily="34" charset="-128"/>
              </a:rPr>
              <a:t> (2017) are FDA approved for 2</a:t>
            </a:r>
            <a:r>
              <a:rPr lang="en-US" altLang="en-US" sz="3000" baseline="30000" dirty="0" smtClean="0">
                <a:ea typeface="ＭＳ Ｐゴシック" pitchFamily="34" charset="-128"/>
              </a:rPr>
              <a:t>nd</a:t>
            </a:r>
            <a:r>
              <a:rPr lang="en-US" altLang="en-US" sz="3000" dirty="0" smtClean="0">
                <a:ea typeface="ＭＳ Ｐゴシック" pitchFamily="34" charset="-128"/>
              </a:rPr>
              <a:t> line therapy after platinum-chemo</a:t>
            </a:r>
          </a:p>
          <a:p>
            <a:pPr lvl="1"/>
            <a:r>
              <a:rPr lang="en-US" altLang="en-US" dirty="0" err="1" smtClean="0">
                <a:ea typeface="ＭＳ Ｐゴシック" pitchFamily="34" charset="-128"/>
              </a:rPr>
              <a:t>Atezolizumab</a:t>
            </a:r>
            <a:r>
              <a:rPr lang="en-US" altLang="en-US" dirty="0" smtClean="0">
                <a:ea typeface="ＭＳ Ｐゴシック" pitchFamily="34" charset="-128"/>
              </a:rPr>
              <a:t> also for 1</a:t>
            </a:r>
            <a:r>
              <a:rPr lang="en-US" altLang="en-US" baseline="30000" dirty="0" smtClean="0">
                <a:ea typeface="ＭＳ Ｐゴシック" pitchFamily="34" charset="-128"/>
              </a:rPr>
              <a:t>st</a:t>
            </a:r>
            <a:r>
              <a:rPr lang="en-US" altLang="en-US" dirty="0" smtClean="0">
                <a:ea typeface="ＭＳ Ｐゴシック" pitchFamily="34" charset="-128"/>
              </a:rPr>
              <a:t> line platinum-ineligible</a:t>
            </a:r>
          </a:p>
          <a:p>
            <a:r>
              <a:rPr lang="en-US" altLang="en-US" sz="3000" dirty="0" err="1" smtClean="0">
                <a:ea typeface="ＭＳ Ｐゴシック" pitchFamily="34" charset="-128"/>
              </a:rPr>
              <a:t>Pembrolizumab</a:t>
            </a:r>
            <a:r>
              <a:rPr lang="en-US" altLang="en-US" sz="3000" dirty="0" smtClean="0">
                <a:ea typeface="ＭＳ Ｐゴシック" pitchFamily="34" charset="-128"/>
              </a:rPr>
              <a:t> superior to 2</a:t>
            </a:r>
            <a:r>
              <a:rPr lang="en-US" altLang="en-US" sz="3000" baseline="30000" dirty="0" smtClean="0">
                <a:ea typeface="ＭＳ Ｐゴシック" pitchFamily="34" charset="-128"/>
              </a:rPr>
              <a:t>nd</a:t>
            </a:r>
            <a:r>
              <a:rPr lang="en-US" altLang="en-US" sz="3000" dirty="0" smtClean="0">
                <a:ea typeface="ＭＳ Ｐゴシック" pitchFamily="34" charset="-128"/>
              </a:rPr>
              <a:t> line chemo in phase III trial</a:t>
            </a:r>
            <a:r>
              <a:rPr lang="en-US" altLang="en-US" sz="3000" baseline="30000" dirty="0" smtClean="0">
                <a:ea typeface="ＭＳ Ｐゴシック" pitchFamily="34" charset="-128"/>
              </a:rPr>
              <a:t>1</a:t>
            </a:r>
          </a:p>
          <a:p>
            <a:r>
              <a:rPr lang="en-US" altLang="en-US" sz="3000" dirty="0" err="1" smtClean="0">
                <a:ea typeface="ＭＳ Ｐゴシック" pitchFamily="34" charset="-128"/>
              </a:rPr>
              <a:t>Durvalumab</a:t>
            </a:r>
            <a:r>
              <a:rPr lang="en-US" altLang="en-US" sz="3000" dirty="0" smtClean="0">
                <a:ea typeface="ＭＳ Ｐゴシック" pitchFamily="34" charset="-128"/>
              </a:rPr>
              <a:t> and </a:t>
            </a:r>
            <a:r>
              <a:rPr lang="en-US" altLang="en-US" sz="3000" dirty="0" err="1" smtClean="0">
                <a:ea typeface="ＭＳ Ｐゴシック" pitchFamily="34" charset="-128"/>
              </a:rPr>
              <a:t>avelumab</a:t>
            </a:r>
            <a:r>
              <a:rPr lang="en-US" altLang="en-US" sz="3000" dirty="0" smtClean="0">
                <a:ea typeface="ＭＳ Ｐゴシック" pitchFamily="34" charset="-128"/>
              </a:rPr>
              <a:t> show similar efficacy in early phase trials</a:t>
            </a:r>
          </a:p>
          <a:p>
            <a:r>
              <a:rPr lang="en-US" altLang="en-US" sz="3000" dirty="0" smtClean="0">
                <a:ea typeface="ＭＳ Ｐゴシック" pitchFamily="34" charset="-128"/>
              </a:rPr>
              <a:t>First-line trials underway</a:t>
            </a:r>
          </a:p>
          <a:p>
            <a:r>
              <a:rPr lang="en-US" altLang="en-US" sz="3000" dirty="0" smtClean="0">
                <a:ea typeface="ＭＳ Ｐゴシック" pitchFamily="34" charset="-128"/>
              </a:rPr>
              <a:t>IO moving to earlier disease states </a:t>
            </a:r>
          </a:p>
        </p:txBody>
      </p:sp>
      <p:sp>
        <p:nvSpPr>
          <p:cNvPr id="97283" name="Rectangle 3"/>
          <p:cNvSpPr>
            <a:spLocks noChangeArrowheads="1"/>
          </p:cNvSpPr>
          <p:nvPr/>
        </p:nvSpPr>
        <p:spPr bwMode="auto">
          <a:xfrm>
            <a:off x="6338094" y="6470650"/>
            <a:ext cx="27468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1600" b="0" baseline="30000" dirty="0">
                <a:solidFill>
                  <a:schemeClr val="tx1"/>
                </a:solidFill>
              </a:rPr>
              <a:t>1</a:t>
            </a:r>
            <a:r>
              <a:rPr lang="en-US" altLang="en-US" sz="1600" b="0" dirty="0">
                <a:solidFill>
                  <a:schemeClr val="tx1"/>
                </a:solidFill>
              </a:rPr>
              <a:t> </a:t>
            </a:r>
            <a:r>
              <a:rPr lang="en-US" altLang="en-US" sz="1600" b="0" dirty="0" err="1">
                <a:solidFill>
                  <a:schemeClr val="tx1"/>
                </a:solidFill>
              </a:rPr>
              <a:t>Bellmunt</a:t>
            </a:r>
            <a:r>
              <a:rPr lang="en-US" altLang="en-US" sz="1600" b="0" dirty="0">
                <a:solidFill>
                  <a:schemeClr val="tx1"/>
                </a:solidFill>
              </a:rPr>
              <a:t> et al, </a:t>
            </a:r>
            <a:r>
              <a:rPr lang="en-US" altLang="en-US" sz="1600" b="0" dirty="0" smtClean="0">
                <a:solidFill>
                  <a:schemeClr val="tx1"/>
                </a:solidFill>
              </a:rPr>
              <a:t>NEJM 2017</a:t>
            </a:r>
            <a:endParaRPr lang="en-US" altLang="en-US" sz="1600" b="0" dirty="0">
              <a:solidFill>
                <a:schemeClr val="tx1"/>
              </a:solidFill>
            </a:endParaRPr>
          </a:p>
        </p:txBody>
      </p:sp>
    </p:spTree>
    <p:extLst>
      <p:ext uri="{BB962C8B-B14F-4D97-AF65-F5344CB8AC3E}">
        <p14:creationId xmlns:p14="http://schemas.microsoft.com/office/powerpoint/2010/main" val="1940973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571501" y="274638"/>
            <a:ext cx="10568781" cy="1143000"/>
          </a:xfrm>
        </p:spPr>
        <p:txBody>
          <a:bodyPr>
            <a:normAutofit fontScale="90000"/>
          </a:bodyPr>
          <a:lstStyle/>
          <a:p>
            <a:r>
              <a:rPr lang="en-US" altLang="en-US" sz="4000" smtClean="0">
                <a:solidFill>
                  <a:srgbClr val="0C5986"/>
                </a:solidFill>
                <a:latin typeface="Arial" pitchFamily="34" charset="0"/>
                <a:ea typeface="ＭＳ Ｐゴシック" pitchFamily="34" charset="-128"/>
              </a:rPr>
              <a:t>Rationale for checkpoint blockade in </a:t>
            </a:r>
            <a:br>
              <a:rPr lang="en-US" altLang="en-US" sz="4000" smtClean="0">
                <a:solidFill>
                  <a:srgbClr val="0C5986"/>
                </a:solidFill>
                <a:latin typeface="Arial" pitchFamily="34" charset="0"/>
                <a:ea typeface="ＭＳ Ｐゴシック" pitchFamily="34" charset="-128"/>
              </a:rPr>
            </a:br>
            <a:r>
              <a:rPr lang="en-US" altLang="en-US" sz="4000" smtClean="0">
                <a:solidFill>
                  <a:srgbClr val="0C5986"/>
                </a:solidFill>
                <a:latin typeface="Arial" pitchFamily="34" charset="0"/>
                <a:ea typeface="ＭＳ Ｐゴシック" pitchFamily="34" charset="-128"/>
              </a:rPr>
              <a:t>BCG-unresponsive NMIBC</a:t>
            </a:r>
          </a:p>
        </p:txBody>
      </p:sp>
      <p:sp>
        <p:nvSpPr>
          <p:cNvPr id="3" name="Content Placeholder 2"/>
          <p:cNvSpPr>
            <a:spLocks noGrp="1"/>
          </p:cNvSpPr>
          <p:nvPr>
            <p:ph idx="1"/>
          </p:nvPr>
        </p:nvSpPr>
        <p:spPr>
          <a:xfrm>
            <a:off x="1047750" y="1778000"/>
            <a:ext cx="9804798" cy="4470400"/>
          </a:xfrm>
        </p:spPr>
        <p:txBody>
          <a:bodyPr/>
          <a:lstStyle/>
          <a:p>
            <a:pPr>
              <a:spcBef>
                <a:spcPts val="1800"/>
              </a:spcBef>
              <a:buClr>
                <a:schemeClr val="accent1"/>
              </a:buClr>
              <a:buFont typeface="Arial" charset="0"/>
              <a:buChar char="•"/>
              <a:defRPr/>
            </a:pPr>
            <a:r>
              <a:rPr lang="en-US" sz="2800" dirty="0">
                <a:latin typeface="Arial" charset="0"/>
                <a:cs typeface="ＭＳ Ｐゴシック" charset="0"/>
              </a:rPr>
              <a:t>High risk NMIBC responds to immunotherapy</a:t>
            </a:r>
          </a:p>
          <a:p>
            <a:pPr>
              <a:spcBef>
                <a:spcPts val="1800"/>
              </a:spcBef>
              <a:buClr>
                <a:schemeClr val="accent1"/>
              </a:buClr>
              <a:buFont typeface="Arial" charset="0"/>
              <a:buChar char="•"/>
              <a:defRPr/>
            </a:pPr>
            <a:r>
              <a:rPr lang="en-US" sz="2800" dirty="0">
                <a:latin typeface="Arial" charset="0"/>
                <a:cs typeface="ＭＳ Ｐゴシック" charset="0"/>
              </a:rPr>
              <a:t>PDL1 is expressed in NMIBC</a:t>
            </a:r>
            <a:r>
              <a:rPr lang="en-US" sz="2800" baseline="30000" dirty="0">
                <a:latin typeface="Arial" charset="0"/>
                <a:cs typeface="ＭＳ Ｐゴシック" charset="0"/>
              </a:rPr>
              <a:t>1</a:t>
            </a:r>
          </a:p>
          <a:p>
            <a:pPr>
              <a:spcBef>
                <a:spcPts val="1800"/>
              </a:spcBef>
              <a:buClr>
                <a:schemeClr val="accent1"/>
              </a:buClr>
              <a:buFont typeface="Arial" charset="0"/>
              <a:buChar char="•"/>
              <a:defRPr/>
            </a:pPr>
            <a:r>
              <a:rPr lang="en-US" sz="2800" dirty="0">
                <a:latin typeface="Arial" charset="0"/>
                <a:cs typeface="ＭＳ Ｐゴシック" charset="0"/>
              </a:rPr>
              <a:t>Efficacious in syngeneic mouse models of BC</a:t>
            </a:r>
            <a:r>
              <a:rPr lang="en-US" sz="2800" baseline="30000" dirty="0">
                <a:latin typeface="Arial" charset="0"/>
                <a:cs typeface="ＭＳ Ｐゴシック" charset="0"/>
              </a:rPr>
              <a:t>2</a:t>
            </a:r>
          </a:p>
          <a:p>
            <a:pPr>
              <a:spcBef>
                <a:spcPts val="1800"/>
              </a:spcBef>
              <a:buClr>
                <a:schemeClr val="accent1"/>
              </a:buClr>
              <a:buFont typeface="Arial" charset="0"/>
              <a:buChar char="•"/>
              <a:defRPr/>
            </a:pPr>
            <a:r>
              <a:rPr lang="en-US" sz="2800" dirty="0">
                <a:latin typeface="Arial" charset="0"/>
                <a:cs typeface="ＭＳ Ｐゴシック" charset="0"/>
              </a:rPr>
              <a:t>Encouraging results in metastatic disease</a:t>
            </a:r>
            <a:r>
              <a:rPr lang="en-US" sz="2800" baseline="30000" dirty="0">
                <a:latin typeface="Arial" charset="0"/>
                <a:cs typeface="ＭＳ Ｐゴシック" charset="0"/>
              </a:rPr>
              <a:t>3,4</a:t>
            </a:r>
          </a:p>
          <a:p>
            <a:pPr>
              <a:spcBef>
                <a:spcPts val="1800"/>
              </a:spcBef>
              <a:buClr>
                <a:schemeClr val="accent1"/>
              </a:buClr>
              <a:buFont typeface="Arial" charset="0"/>
              <a:buChar char="•"/>
              <a:defRPr/>
            </a:pPr>
            <a:r>
              <a:rPr lang="en-US" sz="2800" b="1" dirty="0">
                <a:solidFill>
                  <a:schemeClr val="tx2">
                    <a:lumMod val="60000"/>
                    <a:lumOff val="40000"/>
                  </a:schemeClr>
                </a:solidFill>
                <a:latin typeface="Arial" charset="0"/>
                <a:cs typeface="ＭＳ Ｐゴシック" charset="0"/>
              </a:rPr>
              <a:t>Hypothesis</a:t>
            </a:r>
            <a:r>
              <a:rPr lang="en-US" sz="2800" dirty="0">
                <a:latin typeface="Arial" charset="0"/>
                <a:cs typeface="ＭＳ Ｐゴシック" charset="0"/>
              </a:rPr>
              <a:t>: checkpoint molecules facilitate immune evasion in BCG-unresponsive NMIBC  and this can be overcome with checkpoint inhibitors</a:t>
            </a:r>
          </a:p>
        </p:txBody>
      </p:sp>
      <p:sp>
        <p:nvSpPr>
          <p:cNvPr id="189443" name="Rectangle 3"/>
          <p:cNvSpPr>
            <a:spLocks noChangeArrowheads="1"/>
          </p:cNvSpPr>
          <p:nvPr/>
        </p:nvSpPr>
        <p:spPr bwMode="auto">
          <a:xfrm>
            <a:off x="7602141" y="5791200"/>
            <a:ext cx="3825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eaLnBrk="1" hangingPunct="1"/>
            <a:r>
              <a:rPr lang="en-US" altLang="en-US" sz="1400" b="0" baseline="30000" dirty="0">
                <a:solidFill>
                  <a:srgbClr val="000000"/>
                </a:solidFill>
              </a:rPr>
              <a:t>1</a:t>
            </a:r>
            <a:r>
              <a:rPr lang="en-US" altLang="en-US" sz="1400" b="0" dirty="0">
                <a:solidFill>
                  <a:srgbClr val="000000"/>
                </a:solidFill>
              </a:rPr>
              <a:t> Inman et al, Cancer 2007</a:t>
            </a:r>
          </a:p>
          <a:p>
            <a:pPr eaLnBrk="1" hangingPunct="1"/>
            <a:r>
              <a:rPr lang="en-US" altLang="en-US" sz="1400" b="0" baseline="30000" dirty="0">
                <a:solidFill>
                  <a:srgbClr val="000000"/>
                </a:solidFill>
              </a:rPr>
              <a:t>2</a:t>
            </a:r>
            <a:r>
              <a:rPr lang="en-US" altLang="en-US" sz="1400" b="0" dirty="0">
                <a:solidFill>
                  <a:srgbClr val="000000"/>
                </a:solidFill>
              </a:rPr>
              <a:t> </a:t>
            </a:r>
            <a:r>
              <a:rPr lang="en-US" altLang="en-US" sz="1400" b="0" dirty="0" err="1">
                <a:solidFill>
                  <a:srgbClr val="000000"/>
                </a:solidFill>
              </a:rPr>
              <a:t>Mangsbo</a:t>
            </a:r>
            <a:r>
              <a:rPr lang="en-US" altLang="en-US" sz="1400" b="0" dirty="0">
                <a:solidFill>
                  <a:srgbClr val="000000"/>
                </a:solidFill>
              </a:rPr>
              <a:t> et al, J </a:t>
            </a:r>
            <a:r>
              <a:rPr lang="en-US" altLang="en-US" sz="1400" b="0" dirty="0" err="1">
                <a:solidFill>
                  <a:srgbClr val="000000"/>
                </a:solidFill>
              </a:rPr>
              <a:t>Immunother</a:t>
            </a:r>
            <a:r>
              <a:rPr lang="en-US" altLang="en-US" sz="1400" b="0" dirty="0">
                <a:solidFill>
                  <a:srgbClr val="000000"/>
                </a:solidFill>
              </a:rPr>
              <a:t> 2010</a:t>
            </a:r>
          </a:p>
          <a:p>
            <a:pPr eaLnBrk="1" hangingPunct="1"/>
            <a:r>
              <a:rPr lang="en-US" altLang="en-US" sz="1400" b="0" baseline="30000" dirty="0">
                <a:solidFill>
                  <a:srgbClr val="000000"/>
                </a:solidFill>
              </a:rPr>
              <a:t>3</a:t>
            </a:r>
            <a:r>
              <a:rPr lang="en-US" altLang="en-US" sz="1400" b="0" dirty="0">
                <a:solidFill>
                  <a:srgbClr val="000000"/>
                </a:solidFill>
              </a:rPr>
              <a:t> Powles et al, Nature 2015</a:t>
            </a:r>
          </a:p>
          <a:p>
            <a:pPr eaLnBrk="1" hangingPunct="1"/>
            <a:r>
              <a:rPr lang="en-US" altLang="en-US" sz="1400" b="0" baseline="30000" dirty="0">
                <a:solidFill>
                  <a:srgbClr val="000000"/>
                </a:solidFill>
              </a:rPr>
              <a:t>4</a:t>
            </a:r>
            <a:r>
              <a:rPr lang="en-US" altLang="en-US" sz="1400" b="0" dirty="0">
                <a:solidFill>
                  <a:srgbClr val="000000"/>
                </a:solidFill>
              </a:rPr>
              <a:t> Rosenberg, Lancet 2016</a:t>
            </a:r>
          </a:p>
        </p:txBody>
      </p:sp>
    </p:spTree>
    <p:extLst>
      <p:ext uri="{BB962C8B-B14F-4D97-AF65-F5344CB8AC3E}">
        <p14:creationId xmlns:p14="http://schemas.microsoft.com/office/powerpoint/2010/main" val="4099882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4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944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en-US" dirty="0" smtClean="0">
                <a:solidFill>
                  <a:schemeClr val="accent1"/>
                </a:solidFill>
                <a:ea typeface="ＭＳ Ｐゴシック" pitchFamily="34" charset="-128"/>
              </a:rPr>
              <a:t>S1605 Agenda</a:t>
            </a:r>
          </a:p>
        </p:txBody>
      </p:sp>
      <p:sp>
        <p:nvSpPr>
          <p:cNvPr id="60418" name="Content Placeholder 2"/>
          <p:cNvSpPr>
            <a:spLocks noGrp="1"/>
          </p:cNvSpPr>
          <p:nvPr>
            <p:ph sz="half" idx="1"/>
          </p:nvPr>
        </p:nvSpPr>
        <p:spPr>
          <a:xfrm>
            <a:off x="1047750" y="1447800"/>
            <a:ext cx="4589860" cy="4800600"/>
          </a:xfrm>
        </p:spPr>
        <p:txBody>
          <a:bodyPr/>
          <a:lstStyle/>
          <a:p>
            <a:pPr marL="82550" indent="0">
              <a:lnSpc>
                <a:spcPct val="114000"/>
              </a:lnSpc>
              <a:buFont typeface="Wingdings 2" charset="0"/>
              <a:buNone/>
              <a:defRPr/>
            </a:pPr>
            <a:r>
              <a:rPr lang="en-US" sz="2400" dirty="0" smtClean="0">
                <a:cs typeface="ＭＳ Ｐゴシック" charset="0"/>
              </a:rPr>
              <a:t>1. Introduction</a:t>
            </a:r>
          </a:p>
          <a:p>
            <a:pPr marL="82550" indent="0">
              <a:lnSpc>
                <a:spcPct val="114000"/>
              </a:lnSpc>
              <a:buFont typeface="Wingdings 2" charset="0"/>
              <a:buNone/>
              <a:defRPr/>
            </a:pPr>
            <a:r>
              <a:rPr lang="en-US" sz="2400" dirty="0" smtClean="0">
                <a:cs typeface="ＭＳ Ｐゴシック" charset="0"/>
              </a:rPr>
              <a:t>2. Protocol Overview:</a:t>
            </a:r>
          </a:p>
          <a:p>
            <a:pPr>
              <a:lnSpc>
                <a:spcPct val="114000"/>
              </a:lnSpc>
              <a:buFont typeface="Wingdings 2" charset="0"/>
              <a:buChar char=""/>
              <a:defRPr/>
            </a:pPr>
            <a:r>
              <a:rPr lang="en-US" sz="2400" dirty="0" smtClean="0">
                <a:cs typeface="ＭＳ Ｐゴシック" charset="0"/>
              </a:rPr>
              <a:t>Study Objectives</a:t>
            </a:r>
          </a:p>
          <a:p>
            <a:pPr>
              <a:lnSpc>
                <a:spcPct val="114000"/>
              </a:lnSpc>
              <a:buFont typeface="Wingdings 2" charset="0"/>
              <a:buChar char=""/>
              <a:defRPr/>
            </a:pPr>
            <a:r>
              <a:rPr lang="en-US" sz="2400" dirty="0" smtClean="0">
                <a:cs typeface="ＭＳ Ｐゴシック" charset="0"/>
              </a:rPr>
              <a:t>Inclusion/Exclusion Criteria</a:t>
            </a:r>
          </a:p>
          <a:p>
            <a:pPr>
              <a:lnSpc>
                <a:spcPct val="114000"/>
              </a:lnSpc>
              <a:buFont typeface="Wingdings 2" charset="0"/>
              <a:buChar char=""/>
              <a:defRPr/>
            </a:pPr>
            <a:r>
              <a:rPr lang="en-US" sz="2400" dirty="0" smtClean="0">
                <a:cs typeface="ＭＳ Ｐゴシック" charset="0"/>
              </a:rPr>
              <a:t>Enrollment Goals</a:t>
            </a:r>
          </a:p>
          <a:p>
            <a:pPr>
              <a:lnSpc>
                <a:spcPct val="114000"/>
              </a:lnSpc>
              <a:buFont typeface="Wingdings 2" charset="0"/>
              <a:buChar char=""/>
              <a:defRPr/>
            </a:pPr>
            <a:r>
              <a:rPr lang="en-US" sz="2400" dirty="0" smtClean="0">
                <a:cs typeface="ＭＳ Ｐゴシック" charset="0"/>
              </a:rPr>
              <a:t>Visit Schedule</a:t>
            </a:r>
          </a:p>
          <a:p>
            <a:pPr>
              <a:lnSpc>
                <a:spcPct val="114000"/>
              </a:lnSpc>
              <a:buFont typeface="Wingdings 2" charset="0"/>
              <a:buChar char=""/>
              <a:defRPr/>
            </a:pPr>
            <a:r>
              <a:rPr lang="en-US" sz="2400" dirty="0" smtClean="0">
                <a:cs typeface="ＭＳ Ｐゴシック" charset="0"/>
              </a:rPr>
              <a:t>Study Procedures</a:t>
            </a:r>
          </a:p>
        </p:txBody>
      </p:sp>
      <p:sp>
        <p:nvSpPr>
          <p:cNvPr id="72707" name="Content Placeholder 1"/>
          <p:cNvSpPr>
            <a:spLocks noGrp="1"/>
          </p:cNvSpPr>
          <p:nvPr>
            <p:ph sz="half" idx="2"/>
          </p:nvPr>
        </p:nvSpPr>
        <p:spPr>
          <a:xfrm>
            <a:off x="5828111" y="1447800"/>
            <a:ext cx="4591844" cy="4800600"/>
          </a:xfrm>
        </p:spPr>
        <p:txBody>
          <a:bodyPr/>
          <a:lstStyle/>
          <a:p>
            <a:pPr marL="82550" indent="0">
              <a:lnSpc>
                <a:spcPct val="114000"/>
              </a:lnSpc>
              <a:buFont typeface="Wingdings 2" pitchFamily="18" charset="2"/>
              <a:buNone/>
            </a:pPr>
            <a:r>
              <a:rPr lang="en-US" altLang="en-US" sz="2400" smtClean="0">
                <a:ea typeface="ＭＳ Ｐゴシック" pitchFamily="34" charset="-128"/>
              </a:rPr>
              <a:t>3. Translational Medicine </a:t>
            </a:r>
            <a:br>
              <a:rPr lang="en-US" altLang="en-US" sz="2400" smtClean="0">
                <a:ea typeface="ＭＳ Ｐゴシック" pitchFamily="34" charset="-128"/>
              </a:rPr>
            </a:br>
            <a:r>
              <a:rPr lang="en-US" altLang="en-US" sz="2400" smtClean="0">
                <a:ea typeface="ＭＳ Ｐゴシック" pitchFamily="34" charset="-128"/>
              </a:rPr>
              <a:t>    &amp; Bio-Banking</a:t>
            </a:r>
            <a:endParaRPr lang="en-CA" altLang="en-US" sz="2400" smtClean="0">
              <a:ea typeface="ＭＳ Ｐゴシック" pitchFamily="34" charset="-128"/>
            </a:endParaRPr>
          </a:p>
          <a:p>
            <a:pPr marL="82550" indent="0">
              <a:lnSpc>
                <a:spcPct val="114000"/>
              </a:lnSpc>
              <a:buFont typeface="Wingdings 2" pitchFamily="18" charset="2"/>
              <a:buNone/>
            </a:pPr>
            <a:r>
              <a:rPr lang="en-US" altLang="en-US" sz="2400" smtClean="0">
                <a:ea typeface="ＭＳ Ｐゴシック" pitchFamily="34" charset="-128"/>
              </a:rPr>
              <a:t>4. Monitoring &amp; Auditing</a:t>
            </a:r>
          </a:p>
          <a:p>
            <a:pPr marL="82550" indent="0">
              <a:lnSpc>
                <a:spcPct val="114000"/>
              </a:lnSpc>
              <a:buFont typeface="Wingdings 2" pitchFamily="18" charset="2"/>
              <a:buNone/>
            </a:pPr>
            <a:r>
              <a:rPr lang="en-US" altLang="en-US" sz="2400" smtClean="0">
                <a:ea typeface="ＭＳ Ｐゴシック" pitchFamily="34" charset="-128"/>
              </a:rPr>
              <a:t>5. Investigator </a:t>
            </a:r>
            <a:br>
              <a:rPr lang="en-US" altLang="en-US" sz="2400" smtClean="0">
                <a:ea typeface="ＭＳ Ｐゴシック" pitchFamily="34" charset="-128"/>
              </a:rPr>
            </a:br>
            <a:r>
              <a:rPr lang="en-US" altLang="en-US" sz="2400" smtClean="0">
                <a:ea typeface="ＭＳ Ｐゴシック" pitchFamily="34" charset="-128"/>
              </a:rPr>
              <a:t>    Responsibilities</a:t>
            </a:r>
          </a:p>
          <a:p>
            <a:pPr marL="82550" indent="0">
              <a:lnSpc>
                <a:spcPct val="114000"/>
              </a:lnSpc>
              <a:buFont typeface="Wingdings 2" pitchFamily="18" charset="2"/>
              <a:buNone/>
            </a:pPr>
            <a:r>
              <a:rPr lang="en-US" altLang="en-US" sz="2400" smtClean="0">
                <a:ea typeface="ＭＳ Ｐゴシック" pitchFamily="34" charset="-128"/>
              </a:rPr>
              <a:t>6. Patient Perspective</a:t>
            </a:r>
          </a:p>
          <a:p>
            <a:pPr marL="82550" indent="0">
              <a:lnSpc>
                <a:spcPct val="114000"/>
              </a:lnSpc>
              <a:buFont typeface="Wingdings 2" pitchFamily="18" charset="2"/>
              <a:buNone/>
            </a:pPr>
            <a:r>
              <a:rPr lang="en-US" altLang="en-US" sz="2400" smtClean="0">
                <a:ea typeface="ＭＳ Ｐゴシック" pitchFamily="34" charset="-128"/>
              </a:rPr>
              <a:t>7. Questions and </a:t>
            </a:r>
            <a:br>
              <a:rPr lang="en-US" altLang="en-US" sz="2400" smtClean="0">
                <a:ea typeface="ＭＳ Ｐゴシック" pitchFamily="34" charset="-128"/>
              </a:rPr>
            </a:br>
            <a:r>
              <a:rPr lang="en-US" altLang="en-US" sz="2400" smtClean="0">
                <a:ea typeface="ＭＳ Ｐゴシック" pitchFamily="34" charset="-128"/>
              </a:rPr>
              <a:t>    Answers</a:t>
            </a:r>
            <a:endParaRPr lang="en-CA" altLang="en-US" sz="2400" smtClean="0">
              <a:ea typeface="ＭＳ Ｐゴシック" pitchFamily="34" charset="-128"/>
            </a:endParaRPr>
          </a:p>
        </p:txBody>
      </p:sp>
    </p:spTree>
    <p:extLst>
      <p:ext uri="{BB962C8B-B14F-4D97-AF65-F5344CB8AC3E}">
        <p14:creationId xmlns:p14="http://schemas.microsoft.com/office/powerpoint/2010/main" val="20637892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Content Placeholder 2"/>
          <p:cNvSpPr txBox="1">
            <a:spLocks/>
          </p:cNvSpPr>
          <p:nvPr/>
        </p:nvSpPr>
        <p:spPr bwMode="auto">
          <a:xfrm>
            <a:off x="9430147" y="3397251"/>
            <a:ext cx="1624409" cy="703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defRPr sz="2000" b="1">
                <a:solidFill>
                  <a:schemeClr val="bg1"/>
                </a:solidFill>
                <a:latin typeface="Arial" pitchFamily="34" charset="0"/>
                <a:ea typeface="ＭＳ Ｐゴシック" pitchFamily="34" charset="-128"/>
              </a:defRPr>
            </a:lvl1pPr>
            <a:lvl2pPr marL="742950" indent="-285750" defTabSz="457200">
              <a:defRPr sz="2000" b="1">
                <a:solidFill>
                  <a:schemeClr val="bg1"/>
                </a:solidFill>
                <a:latin typeface="Arial" pitchFamily="34" charset="0"/>
                <a:ea typeface="ＭＳ Ｐゴシック" pitchFamily="34" charset="-128"/>
              </a:defRPr>
            </a:lvl2pPr>
            <a:lvl3pPr marL="1143000" indent="-228600" defTabSz="457200">
              <a:defRPr sz="2000" b="1">
                <a:solidFill>
                  <a:schemeClr val="bg1"/>
                </a:solidFill>
                <a:latin typeface="Arial" pitchFamily="34" charset="0"/>
                <a:ea typeface="ＭＳ Ｐゴシック" pitchFamily="34" charset="-128"/>
              </a:defRPr>
            </a:lvl3pPr>
            <a:lvl4pPr marL="1600200" indent="-228600" defTabSz="457200">
              <a:defRPr sz="2000" b="1">
                <a:solidFill>
                  <a:schemeClr val="bg1"/>
                </a:solidFill>
                <a:latin typeface="Arial" pitchFamily="34" charset="0"/>
                <a:ea typeface="ＭＳ Ｐゴシック" pitchFamily="34" charset="-128"/>
              </a:defRPr>
            </a:lvl4pPr>
            <a:lvl5pPr marL="2057400" indent="-228600" defTabSz="457200">
              <a:defRPr sz="2000" b="1">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lnSpc>
                <a:spcPts val="2163"/>
              </a:lnSpc>
              <a:buFont typeface="Arial" pitchFamily="34" charset="0"/>
              <a:buNone/>
            </a:pPr>
            <a:r>
              <a:rPr lang="en-US" altLang="en-US" sz="1800" b="0" dirty="0">
                <a:solidFill>
                  <a:srgbClr val="000000"/>
                </a:solidFill>
              </a:rPr>
              <a:t>surveillance </a:t>
            </a:r>
            <a:r>
              <a:rPr lang="en-US" altLang="en-US" sz="1800" b="0" dirty="0" smtClean="0">
                <a:solidFill>
                  <a:srgbClr val="000000"/>
                </a:solidFill>
              </a:rPr>
              <a:t/>
            </a:r>
            <a:br>
              <a:rPr lang="en-US" altLang="en-US" sz="1800" b="0" dirty="0" smtClean="0">
                <a:solidFill>
                  <a:srgbClr val="000000"/>
                </a:solidFill>
              </a:rPr>
            </a:br>
            <a:r>
              <a:rPr lang="en-US" altLang="en-US" sz="1800" b="0" dirty="0" smtClean="0">
                <a:solidFill>
                  <a:srgbClr val="000000"/>
                </a:solidFill>
              </a:rPr>
              <a:t>for </a:t>
            </a:r>
            <a:r>
              <a:rPr lang="en-US" altLang="en-US" sz="1800" b="0" dirty="0">
                <a:solidFill>
                  <a:srgbClr val="000000"/>
                </a:solidFill>
              </a:rPr>
              <a:t>18 mo.</a:t>
            </a:r>
          </a:p>
        </p:txBody>
      </p:sp>
      <p:sp>
        <p:nvSpPr>
          <p:cNvPr id="101378" name="Content Placeholder 2"/>
          <p:cNvSpPr txBox="1">
            <a:spLocks/>
          </p:cNvSpPr>
          <p:nvPr/>
        </p:nvSpPr>
        <p:spPr bwMode="auto">
          <a:xfrm>
            <a:off x="228600" y="3219450"/>
            <a:ext cx="1970485" cy="1068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defRPr sz="2000" b="1">
                <a:solidFill>
                  <a:schemeClr val="bg1"/>
                </a:solidFill>
                <a:latin typeface="Arial" pitchFamily="34" charset="0"/>
                <a:ea typeface="ＭＳ Ｐゴシック" pitchFamily="34" charset="-128"/>
              </a:defRPr>
            </a:lvl1pPr>
            <a:lvl2pPr marL="742950" indent="-285750" defTabSz="457200">
              <a:defRPr sz="2000" b="1">
                <a:solidFill>
                  <a:schemeClr val="bg1"/>
                </a:solidFill>
                <a:latin typeface="Arial" pitchFamily="34" charset="0"/>
                <a:ea typeface="ＭＳ Ｐゴシック" pitchFamily="34" charset="-128"/>
              </a:defRPr>
            </a:lvl2pPr>
            <a:lvl3pPr marL="1143000" indent="-228600" defTabSz="457200">
              <a:defRPr sz="2000" b="1">
                <a:solidFill>
                  <a:schemeClr val="bg1"/>
                </a:solidFill>
                <a:latin typeface="Arial" pitchFamily="34" charset="0"/>
                <a:ea typeface="ＭＳ Ｐゴシック" pitchFamily="34" charset="-128"/>
              </a:defRPr>
            </a:lvl3pPr>
            <a:lvl4pPr marL="1600200" indent="-228600" defTabSz="457200">
              <a:defRPr sz="2000" b="1">
                <a:solidFill>
                  <a:schemeClr val="bg1"/>
                </a:solidFill>
                <a:latin typeface="Arial" pitchFamily="34" charset="0"/>
                <a:ea typeface="ＭＳ Ｐゴシック" pitchFamily="34" charset="-128"/>
              </a:defRPr>
            </a:lvl4pPr>
            <a:lvl5pPr marL="2057400" indent="-228600" defTabSz="457200">
              <a:defRPr sz="2000" b="1">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lnSpc>
                <a:spcPct val="90000"/>
              </a:lnSpc>
              <a:buFont typeface="Arial" pitchFamily="34" charset="0"/>
              <a:buNone/>
            </a:pPr>
            <a:r>
              <a:rPr lang="en-US" altLang="en-US" sz="1800" b="0" dirty="0">
                <a:solidFill>
                  <a:srgbClr val="000000"/>
                </a:solidFill>
              </a:rPr>
              <a:t>BCG unresponsive </a:t>
            </a:r>
            <a:r>
              <a:rPr lang="en-US" altLang="en-US" sz="1800" b="0" dirty="0" smtClean="0">
                <a:solidFill>
                  <a:srgbClr val="000000"/>
                </a:solidFill>
              </a:rPr>
              <a:t/>
            </a:r>
            <a:br>
              <a:rPr lang="en-US" altLang="en-US" sz="1800" b="0" dirty="0" smtClean="0">
                <a:solidFill>
                  <a:srgbClr val="000000"/>
                </a:solidFill>
              </a:rPr>
            </a:br>
            <a:r>
              <a:rPr lang="en-US" altLang="en-US" sz="1800" b="0" dirty="0" smtClean="0">
                <a:solidFill>
                  <a:srgbClr val="000000"/>
                </a:solidFill>
              </a:rPr>
              <a:t>Ta</a:t>
            </a:r>
            <a:r>
              <a:rPr lang="en-US" altLang="en-US" sz="1800" b="0" dirty="0">
                <a:solidFill>
                  <a:srgbClr val="000000"/>
                </a:solidFill>
              </a:rPr>
              <a:t>/T1/Tis (TURBT)</a:t>
            </a:r>
          </a:p>
        </p:txBody>
      </p:sp>
      <p:sp>
        <p:nvSpPr>
          <p:cNvPr id="83" name="Content Placeholder 2"/>
          <p:cNvSpPr txBox="1">
            <a:spLocks/>
          </p:cNvSpPr>
          <p:nvPr/>
        </p:nvSpPr>
        <p:spPr bwMode="auto">
          <a:xfrm rot="16200000">
            <a:off x="2321521" y="2270324"/>
            <a:ext cx="1503363" cy="506016"/>
          </a:xfrm>
          <a:prstGeom prst="rect">
            <a:avLst/>
          </a:prstGeom>
          <a:ln>
            <a:solidFill>
              <a:schemeClr val="tx1"/>
            </a:solidFill>
          </a:ln>
        </p:spPr>
        <p:txBody>
          <a:bodyPr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a:pPr>
            <a:r>
              <a:rPr lang="en-US" sz="1800" b="0" dirty="0" err="1" smtClean="0">
                <a:solidFill>
                  <a:srgbClr val="000000"/>
                </a:solidFill>
              </a:rPr>
              <a:t>Atezolizumab</a:t>
            </a:r>
            <a:endParaRPr lang="en-US" sz="1800" b="0" dirty="0">
              <a:solidFill>
                <a:srgbClr val="000000"/>
              </a:solidFill>
            </a:endParaRPr>
          </a:p>
        </p:txBody>
      </p:sp>
      <p:cxnSp>
        <p:nvCxnSpPr>
          <p:cNvPr id="84" name="Straight Arrow Connector 83"/>
          <p:cNvCxnSpPr>
            <a:cxnSpLocks noChangeShapeType="1"/>
            <a:stCxn id="101378" idx="3"/>
            <a:endCxn id="85" idx="1"/>
          </p:cNvCxnSpPr>
          <p:nvPr/>
        </p:nvCxnSpPr>
        <p:spPr bwMode="auto">
          <a:xfrm>
            <a:off x="2199086" y="3754438"/>
            <a:ext cx="2234406"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5" name="Content Placeholder 2"/>
          <p:cNvSpPr txBox="1">
            <a:spLocks/>
          </p:cNvSpPr>
          <p:nvPr/>
        </p:nvSpPr>
        <p:spPr bwMode="auto">
          <a:xfrm>
            <a:off x="4433492" y="3406776"/>
            <a:ext cx="1075531" cy="695325"/>
          </a:xfrm>
          <a:prstGeom prst="rect">
            <a:avLst/>
          </a:prstGeom>
          <a:ln>
            <a:solidFill>
              <a:schemeClr val="tx1"/>
            </a:solidFill>
          </a:ln>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r>
              <a:rPr lang="en-US" sz="2200" b="0" dirty="0" err="1" smtClean="0">
                <a:solidFill>
                  <a:srgbClr val="000000"/>
                </a:solidFill>
              </a:rPr>
              <a:t>cysto</a:t>
            </a:r>
            <a:r>
              <a:rPr lang="en-US" sz="2200" b="0" dirty="0" smtClean="0">
                <a:solidFill>
                  <a:srgbClr val="000000"/>
                </a:solidFill>
              </a:rPr>
              <a:t> cytology</a:t>
            </a:r>
            <a:endParaRPr lang="en-US" sz="2200" b="0" dirty="0">
              <a:solidFill>
                <a:srgbClr val="000000"/>
              </a:solidFill>
            </a:endParaRPr>
          </a:p>
        </p:txBody>
      </p:sp>
      <p:sp>
        <p:nvSpPr>
          <p:cNvPr id="86" name="Content Placeholder 2"/>
          <p:cNvSpPr txBox="1">
            <a:spLocks/>
          </p:cNvSpPr>
          <p:nvPr/>
        </p:nvSpPr>
        <p:spPr bwMode="auto">
          <a:xfrm rot="16200000">
            <a:off x="2832497" y="2269332"/>
            <a:ext cx="1503363" cy="508000"/>
          </a:xfrm>
          <a:prstGeom prst="rect">
            <a:avLst/>
          </a:prstGeom>
          <a:ln>
            <a:solidFill>
              <a:schemeClr val="tx1"/>
            </a:solidFill>
          </a:ln>
        </p:spPr>
        <p:txBody>
          <a:bodyPr anchor="ctr" anchorCtr="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a:pPr>
            <a:r>
              <a:rPr lang="en-US" sz="2600" b="0" dirty="0" err="1" smtClean="0">
                <a:solidFill>
                  <a:srgbClr val="000000"/>
                </a:solidFill>
              </a:rPr>
              <a:t>Atezolizumab</a:t>
            </a:r>
            <a:endParaRPr lang="en-US" sz="2600" b="0" dirty="0">
              <a:solidFill>
                <a:srgbClr val="000000"/>
              </a:solidFill>
            </a:endParaRPr>
          </a:p>
        </p:txBody>
      </p:sp>
      <p:sp>
        <p:nvSpPr>
          <p:cNvPr id="87" name="Content Placeholder 2"/>
          <p:cNvSpPr txBox="1">
            <a:spLocks/>
          </p:cNvSpPr>
          <p:nvPr/>
        </p:nvSpPr>
        <p:spPr bwMode="auto">
          <a:xfrm rot="16200000">
            <a:off x="3341490" y="2270324"/>
            <a:ext cx="1503363" cy="506016"/>
          </a:xfrm>
          <a:prstGeom prst="rect">
            <a:avLst/>
          </a:prstGeom>
          <a:ln>
            <a:solidFill>
              <a:schemeClr val="tx1"/>
            </a:solidFill>
          </a:ln>
        </p:spPr>
        <p:txBody>
          <a:bodyPr anchor="ctr" anchorCtr="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a:pPr>
            <a:r>
              <a:rPr lang="en-US" sz="2600" b="0" dirty="0" err="1" smtClean="0">
                <a:solidFill>
                  <a:srgbClr val="000000"/>
                </a:solidFill>
              </a:rPr>
              <a:t>Atezolizumab</a:t>
            </a:r>
            <a:endParaRPr lang="en-US" sz="2600" b="0" dirty="0">
              <a:solidFill>
                <a:srgbClr val="000000"/>
              </a:solidFill>
            </a:endParaRPr>
          </a:p>
        </p:txBody>
      </p:sp>
      <p:cxnSp>
        <p:nvCxnSpPr>
          <p:cNvPr id="88" name="Straight Arrow Connector 87"/>
          <p:cNvCxnSpPr>
            <a:cxnSpLocks noChangeShapeType="1"/>
            <a:stCxn id="83" idx="1"/>
          </p:cNvCxnSpPr>
          <p:nvPr/>
        </p:nvCxnSpPr>
        <p:spPr bwMode="auto">
          <a:xfrm flipH="1">
            <a:off x="3068241" y="3275013"/>
            <a:ext cx="5953" cy="4699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9" name="Straight Arrow Connector 88"/>
          <p:cNvCxnSpPr>
            <a:cxnSpLocks noChangeShapeType="1"/>
          </p:cNvCxnSpPr>
          <p:nvPr/>
        </p:nvCxnSpPr>
        <p:spPr bwMode="auto">
          <a:xfrm flipH="1">
            <a:off x="3588147" y="3284538"/>
            <a:ext cx="5953" cy="4699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0" name="Straight Arrow Connector 89"/>
          <p:cNvCxnSpPr>
            <a:cxnSpLocks noChangeShapeType="1"/>
          </p:cNvCxnSpPr>
          <p:nvPr/>
        </p:nvCxnSpPr>
        <p:spPr bwMode="auto">
          <a:xfrm flipH="1">
            <a:off x="4080272" y="3275013"/>
            <a:ext cx="5953" cy="4699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6" name="Content Placeholder 2"/>
          <p:cNvSpPr txBox="1">
            <a:spLocks/>
          </p:cNvSpPr>
          <p:nvPr/>
        </p:nvSpPr>
        <p:spPr bwMode="auto">
          <a:xfrm rot="16200000">
            <a:off x="5020271" y="2271911"/>
            <a:ext cx="1503362" cy="506016"/>
          </a:xfrm>
          <a:prstGeom prst="rect">
            <a:avLst/>
          </a:prstGeom>
          <a:ln>
            <a:solidFill>
              <a:schemeClr val="tx1"/>
            </a:solidFill>
          </a:ln>
        </p:spPr>
        <p:txBody>
          <a:bodyPr anchor="ctr" anchorCtr="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a:pPr>
            <a:r>
              <a:rPr lang="en-US" sz="2600" b="0" dirty="0" err="1" smtClean="0">
                <a:solidFill>
                  <a:srgbClr val="000000"/>
                </a:solidFill>
              </a:rPr>
              <a:t>Atezolizumab</a:t>
            </a:r>
            <a:endParaRPr lang="en-US" sz="2600" b="0" dirty="0">
              <a:solidFill>
                <a:srgbClr val="000000"/>
              </a:solidFill>
            </a:endParaRPr>
          </a:p>
        </p:txBody>
      </p:sp>
      <p:cxnSp>
        <p:nvCxnSpPr>
          <p:cNvPr id="97" name="Straight Arrow Connector 96"/>
          <p:cNvCxnSpPr>
            <a:cxnSpLocks noChangeShapeType="1"/>
          </p:cNvCxnSpPr>
          <p:nvPr/>
        </p:nvCxnSpPr>
        <p:spPr bwMode="auto">
          <a:xfrm>
            <a:off x="5530850" y="3752850"/>
            <a:ext cx="1619250"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8" name="Content Placeholder 2"/>
          <p:cNvSpPr txBox="1">
            <a:spLocks/>
          </p:cNvSpPr>
          <p:nvPr/>
        </p:nvSpPr>
        <p:spPr bwMode="auto">
          <a:xfrm>
            <a:off x="7163992" y="3357563"/>
            <a:ext cx="1075531" cy="760412"/>
          </a:xfrm>
          <a:prstGeom prst="rect">
            <a:avLst/>
          </a:prstGeom>
          <a:ln>
            <a:solidFill>
              <a:schemeClr val="tx1"/>
            </a:solidFill>
          </a:ln>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2200" b="0" dirty="0" err="1">
                <a:solidFill>
                  <a:srgbClr val="000000"/>
                </a:solidFill>
              </a:rPr>
              <a:t>c</a:t>
            </a:r>
            <a:r>
              <a:rPr lang="en-US" sz="2200" b="0" dirty="0" err="1" smtClean="0">
                <a:solidFill>
                  <a:srgbClr val="000000"/>
                </a:solidFill>
              </a:rPr>
              <a:t>ysto</a:t>
            </a:r>
            <a:r>
              <a:rPr lang="en-US" sz="2200" b="0" dirty="0" smtClean="0">
                <a:solidFill>
                  <a:srgbClr val="000000"/>
                </a:solidFill>
              </a:rPr>
              <a:t> cytology </a:t>
            </a:r>
            <a:r>
              <a:rPr lang="en-US" sz="2200" dirty="0" smtClean="0">
                <a:solidFill>
                  <a:srgbClr val="000000"/>
                </a:solidFill>
              </a:rPr>
              <a:t>biopsy</a:t>
            </a:r>
            <a:endParaRPr lang="en-US" sz="2200" b="0" dirty="0">
              <a:solidFill>
                <a:srgbClr val="000000"/>
              </a:solidFill>
            </a:endParaRPr>
          </a:p>
        </p:txBody>
      </p:sp>
      <p:sp>
        <p:nvSpPr>
          <p:cNvPr id="99" name="Content Placeholder 2"/>
          <p:cNvSpPr txBox="1">
            <a:spLocks/>
          </p:cNvSpPr>
          <p:nvPr/>
        </p:nvSpPr>
        <p:spPr bwMode="auto">
          <a:xfrm rot="16200000">
            <a:off x="5538193" y="2271912"/>
            <a:ext cx="1503362" cy="506015"/>
          </a:xfrm>
          <a:prstGeom prst="rect">
            <a:avLst/>
          </a:prstGeom>
          <a:ln>
            <a:solidFill>
              <a:schemeClr val="tx1"/>
            </a:solidFill>
          </a:ln>
        </p:spPr>
        <p:txBody>
          <a:bodyPr anchor="ctr" anchorCtr="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a:pPr>
            <a:r>
              <a:rPr lang="en-US" sz="2600" b="0" dirty="0" err="1" smtClean="0">
                <a:solidFill>
                  <a:srgbClr val="000000"/>
                </a:solidFill>
              </a:rPr>
              <a:t>Atezolizumab</a:t>
            </a:r>
            <a:endParaRPr lang="en-US" sz="2600" b="0" dirty="0">
              <a:solidFill>
                <a:srgbClr val="000000"/>
              </a:solidFill>
            </a:endParaRPr>
          </a:p>
        </p:txBody>
      </p:sp>
      <p:sp>
        <p:nvSpPr>
          <p:cNvPr id="100" name="Content Placeholder 2"/>
          <p:cNvSpPr txBox="1">
            <a:spLocks/>
          </p:cNvSpPr>
          <p:nvPr/>
        </p:nvSpPr>
        <p:spPr bwMode="auto">
          <a:xfrm rot="16200000">
            <a:off x="6040240" y="2271911"/>
            <a:ext cx="1503362" cy="506016"/>
          </a:xfrm>
          <a:prstGeom prst="rect">
            <a:avLst/>
          </a:prstGeom>
          <a:ln>
            <a:solidFill>
              <a:schemeClr val="tx1"/>
            </a:solidFill>
          </a:ln>
        </p:spPr>
        <p:txBody>
          <a:bodyPr anchor="ctr" anchorCtr="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a:pPr>
            <a:r>
              <a:rPr lang="en-US" sz="2600" b="0" dirty="0" err="1" smtClean="0">
                <a:solidFill>
                  <a:srgbClr val="000000"/>
                </a:solidFill>
              </a:rPr>
              <a:t>Atezolizumab</a:t>
            </a:r>
            <a:endParaRPr lang="en-US" sz="2600" b="0" dirty="0">
              <a:solidFill>
                <a:srgbClr val="000000"/>
              </a:solidFill>
            </a:endParaRPr>
          </a:p>
        </p:txBody>
      </p:sp>
      <p:cxnSp>
        <p:nvCxnSpPr>
          <p:cNvPr id="101" name="Straight Arrow Connector 100"/>
          <p:cNvCxnSpPr>
            <a:cxnSpLocks noChangeShapeType="1"/>
            <a:stCxn id="96" idx="1"/>
          </p:cNvCxnSpPr>
          <p:nvPr/>
        </p:nvCxnSpPr>
        <p:spPr bwMode="auto">
          <a:xfrm flipH="1">
            <a:off x="5766991" y="3276600"/>
            <a:ext cx="5953" cy="471488"/>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2" name="Straight Arrow Connector 101"/>
          <p:cNvCxnSpPr>
            <a:cxnSpLocks noChangeShapeType="1"/>
          </p:cNvCxnSpPr>
          <p:nvPr/>
        </p:nvCxnSpPr>
        <p:spPr bwMode="auto">
          <a:xfrm flipH="1">
            <a:off x="6286897" y="3286125"/>
            <a:ext cx="5953" cy="4699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3" name="Straight Arrow Connector 102"/>
          <p:cNvCxnSpPr>
            <a:cxnSpLocks noChangeShapeType="1"/>
          </p:cNvCxnSpPr>
          <p:nvPr/>
        </p:nvCxnSpPr>
        <p:spPr bwMode="auto">
          <a:xfrm flipH="1">
            <a:off x="6779022" y="3276600"/>
            <a:ext cx="5953" cy="471488"/>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1395" name="Title 3"/>
          <p:cNvSpPr>
            <a:spLocks noGrp="1"/>
          </p:cNvSpPr>
          <p:nvPr>
            <p:ph type="title"/>
          </p:nvPr>
        </p:nvSpPr>
        <p:spPr/>
        <p:txBody>
          <a:bodyPr/>
          <a:lstStyle/>
          <a:p>
            <a:r>
              <a:rPr lang="en-US" altLang="en-US" dirty="0" smtClean="0">
                <a:solidFill>
                  <a:schemeClr val="accent1"/>
                </a:solidFill>
                <a:ea typeface="ＭＳ Ｐゴシック" pitchFamily="34" charset="-128"/>
              </a:rPr>
              <a:t>Study Scheme</a:t>
            </a:r>
          </a:p>
        </p:txBody>
      </p:sp>
      <p:cxnSp>
        <p:nvCxnSpPr>
          <p:cNvPr id="37" name="Straight Arrow Connector 36"/>
          <p:cNvCxnSpPr>
            <a:cxnSpLocks noChangeShapeType="1"/>
            <a:stCxn id="98" idx="3"/>
            <a:endCxn id="101377" idx="1"/>
          </p:cNvCxnSpPr>
          <p:nvPr/>
        </p:nvCxnSpPr>
        <p:spPr bwMode="auto">
          <a:xfrm>
            <a:off x="8239523" y="3737769"/>
            <a:ext cx="1190624" cy="11114"/>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Content Placeholder 2"/>
          <p:cNvSpPr txBox="1">
            <a:spLocks/>
          </p:cNvSpPr>
          <p:nvPr/>
        </p:nvSpPr>
        <p:spPr>
          <a:xfrm rot="16200000">
            <a:off x="4203899" y="1931393"/>
            <a:ext cx="1504950" cy="506015"/>
          </a:xfrm>
          <a:prstGeom prst="rect">
            <a:avLst/>
          </a:prstGeom>
          <a:ln>
            <a:solidFill>
              <a:schemeClr val="tx1"/>
            </a:solidFill>
          </a:ln>
        </p:spPr>
        <p:txBody>
          <a:bodyPr anchor="ctr" anchorCtr="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a:pPr>
            <a:r>
              <a:rPr lang="en-US" sz="2600" b="0" dirty="0" err="1" smtClean="0">
                <a:solidFill>
                  <a:srgbClr val="000000"/>
                </a:solidFill>
              </a:rPr>
              <a:t>Atezolizumab</a:t>
            </a:r>
            <a:endParaRPr lang="en-US" sz="2600" b="0" dirty="0">
              <a:solidFill>
                <a:srgbClr val="000000"/>
              </a:solidFill>
            </a:endParaRPr>
          </a:p>
        </p:txBody>
      </p:sp>
      <p:cxnSp>
        <p:nvCxnSpPr>
          <p:cNvPr id="41" name="Straight Arrow Connector 40"/>
          <p:cNvCxnSpPr>
            <a:cxnSpLocks noChangeShapeType="1"/>
            <a:stCxn id="40" idx="1"/>
          </p:cNvCxnSpPr>
          <p:nvPr/>
        </p:nvCxnSpPr>
        <p:spPr bwMode="auto">
          <a:xfrm flipH="1">
            <a:off x="4949428" y="2936875"/>
            <a:ext cx="5953" cy="4699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1399" name="Content Placeholder 2"/>
          <p:cNvSpPr txBox="1">
            <a:spLocks/>
          </p:cNvSpPr>
          <p:nvPr/>
        </p:nvSpPr>
        <p:spPr bwMode="auto">
          <a:xfrm>
            <a:off x="8090693" y="1916113"/>
            <a:ext cx="1643063" cy="1008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defRPr sz="2000" b="1">
                <a:solidFill>
                  <a:schemeClr val="bg1"/>
                </a:solidFill>
                <a:latin typeface="Arial" pitchFamily="34" charset="0"/>
                <a:ea typeface="ＭＳ Ｐゴシック" pitchFamily="34" charset="-128"/>
              </a:defRPr>
            </a:lvl1pPr>
            <a:lvl2pPr marL="742950" indent="-285750" defTabSz="457200">
              <a:defRPr sz="2000" b="1">
                <a:solidFill>
                  <a:schemeClr val="bg1"/>
                </a:solidFill>
                <a:latin typeface="Arial" pitchFamily="34" charset="0"/>
                <a:ea typeface="ＭＳ Ｐゴシック" pitchFamily="34" charset="-128"/>
              </a:defRPr>
            </a:lvl2pPr>
            <a:lvl3pPr marL="1143000" indent="-228600" defTabSz="457200">
              <a:defRPr sz="2000" b="1">
                <a:solidFill>
                  <a:schemeClr val="bg1"/>
                </a:solidFill>
                <a:latin typeface="Arial" pitchFamily="34" charset="0"/>
                <a:ea typeface="ＭＳ Ｐゴシック" pitchFamily="34" charset="-128"/>
              </a:defRPr>
            </a:lvl3pPr>
            <a:lvl4pPr marL="1600200" indent="-228600" defTabSz="457200">
              <a:defRPr sz="2000" b="1">
                <a:solidFill>
                  <a:schemeClr val="bg1"/>
                </a:solidFill>
                <a:latin typeface="Arial" pitchFamily="34" charset="0"/>
                <a:ea typeface="ＭＳ Ｐゴシック" pitchFamily="34" charset="-128"/>
              </a:defRPr>
            </a:lvl4pPr>
            <a:lvl5pPr marL="2057400" indent="-228600" defTabSz="457200">
              <a:defRPr sz="2000" b="1">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spcBef>
                <a:spcPct val="20000"/>
              </a:spcBef>
              <a:buFont typeface="Arial" pitchFamily="34" charset="0"/>
              <a:buNone/>
            </a:pPr>
            <a:r>
              <a:rPr lang="en-US" altLang="en-US" sz="1400" b="0" dirty="0" err="1">
                <a:solidFill>
                  <a:srgbClr val="000000"/>
                </a:solidFill>
              </a:rPr>
              <a:t>Atezolizumab</a:t>
            </a:r>
            <a:endParaRPr lang="en-US" altLang="en-US" sz="1400" b="0" dirty="0">
              <a:solidFill>
                <a:srgbClr val="000000"/>
              </a:solidFill>
            </a:endParaRPr>
          </a:p>
          <a:p>
            <a:pPr algn="ctr" eaLnBrk="1" hangingPunct="1">
              <a:spcBef>
                <a:spcPct val="20000"/>
              </a:spcBef>
              <a:buFont typeface="Arial" pitchFamily="34" charset="0"/>
              <a:buNone/>
            </a:pPr>
            <a:r>
              <a:rPr lang="en-US" altLang="en-US" sz="1400" b="0" dirty="0">
                <a:solidFill>
                  <a:srgbClr val="000000"/>
                </a:solidFill>
              </a:rPr>
              <a:t>maintenance q3wks for </a:t>
            </a:r>
            <a:br>
              <a:rPr lang="en-US" altLang="en-US" sz="1400" b="0" dirty="0">
                <a:solidFill>
                  <a:srgbClr val="000000"/>
                </a:solidFill>
              </a:rPr>
            </a:br>
            <a:r>
              <a:rPr lang="en-US" altLang="en-US" sz="1400" b="0" dirty="0">
                <a:solidFill>
                  <a:srgbClr val="000000"/>
                </a:solidFill>
              </a:rPr>
              <a:t>9 cycles</a:t>
            </a:r>
          </a:p>
        </p:txBody>
      </p:sp>
      <p:cxnSp>
        <p:nvCxnSpPr>
          <p:cNvPr id="32" name="Straight Arrow Connector 31"/>
          <p:cNvCxnSpPr>
            <a:cxnSpLocks noChangeShapeType="1"/>
          </p:cNvCxnSpPr>
          <p:nvPr/>
        </p:nvCxnSpPr>
        <p:spPr bwMode="auto">
          <a:xfrm>
            <a:off x="8886429" y="2936876"/>
            <a:ext cx="0" cy="790575"/>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Left Bracket 1"/>
          <p:cNvSpPr>
            <a:spLocks/>
          </p:cNvSpPr>
          <p:nvPr/>
        </p:nvSpPr>
        <p:spPr bwMode="auto">
          <a:xfrm rot="-5400000">
            <a:off x="2101454" y="4244182"/>
            <a:ext cx="250825" cy="785813"/>
          </a:xfrm>
          <a:prstGeom prst="leftBracket">
            <a:avLst>
              <a:gd name="adj" fmla="val 8331"/>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b="0">
              <a:solidFill>
                <a:srgbClr val="000000"/>
              </a:solidFill>
              <a:latin typeface="Arial"/>
              <a:ea typeface="ＭＳ Ｐゴシック"/>
            </a:endParaRPr>
          </a:p>
        </p:txBody>
      </p:sp>
      <p:sp>
        <p:nvSpPr>
          <p:cNvPr id="35" name="Content Placeholder 2"/>
          <p:cNvSpPr txBox="1">
            <a:spLocks/>
          </p:cNvSpPr>
          <p:nvPr/>
        </p:nvSpPr>
        <p:spPr>
          <a:xfrm rot="16200000">
            <a:off x="6952259" y="1931392"/>
            <a:ext cx="1504950" cy="506016"/>
          </a:xfrm>
          <a:prstGeom prst="rect">
            <a:avLst/>
          </a:prstGeom>
          <a:ln>
            <a:solidFill>
              <a:schemeClr val="tx1"/>
            </a:solidFill>
          </a:ln>
        </p:spPr>
        <p:txBody>
          <a:bodyPr anchor="ctr" anchorCtr="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a:pPr>
            <a:r>
              <a:rPr lang="en-US" sz="2600" b="0" dirty="0" err="1" smtClean="0">
                <a:solidFill>
                  <a:srgbClr val="000000"/>
                </a:solidFill>
              </a:rPr>
              <a:t>Atezolizumab</a:t>
            </a:r>
            <a:endParaRPr lang="en-US" sz="2600" b="0" dirty="0">
              <a:solidFill>
                <a:srgbClr val="000000"/>
              </a:solidFill>
            </a:endParaRPr>
          </a:p>
        </p:txBody>
      </p:sp>
      <p:cxnSp>
        <p:nvCxnSpPr>
          <p:cNvPr id="38" name="Straight Arrow Connector 37"/>
          <p:cNvCxnSpPr>
            <a:cxnSpLocks noChangeShapeType="1"/>
            <a:stCxn id="35" idx="1"/>
            <a:endCxn id="98" idx="0"/>
          </p:cNvCxnSpPr>
          <p:nvPr/>
        </p:nvCxnSpPr>
        <p:spPr bwMode="auto">
          <a:xfrm flipH="1">
            <a:off x="7701756" y="2936875"/>
            <a:ext cx="1985" cy="420688"/>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1404" name="Rectangle 38"/>
          <p:cNvSpPr>
            <a:spLocks noChangeArrowheads="1"/>
          </p:cNvSpPr>
          <p:nvPr/>
        </p:nvSpPr>
        <p:spPr bwMode="auto">
          <a:xfrm>
            <a:off x="9525000" y="4311651"/>
            <a:ext cx="1370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r>
              <a:rPr lang="en-US" altLang="en-US" b="0" dirty="0" smtClean="0">
                <a:solidFill>
                  <a:srgbClr val="FF0000"/>
                </a:solidFill>
              </a:rPr>
              <a:t>EFS </a:t>
            </a:r>
            <a:r>
              <a:rPr lang="en-US" altLang="en-US" b="0" dirty="0">
                <a:solidFill>
                  <a:srgbClr val="FF0000"/>
                </a:solidFill>
              </a:rPr>
              <a:t>@ 18</a:t>
            </a:r>
          </a:p>
          <a:p>
            <a:pPr algn="ctr" eaLnBrk="1" hangingPunct="1"/>
            <a:r>
              <a:rPr lang="en-US" altLang="en-US" b="0" dirty="0" smtClean="0">
                <a:solidFill>
                  <a:srgbClr val="FF0000"/>
                </a:solidFill>
              </a:rPr>
              <a:t>months*</a:t>
            </a:r>
            <a:endParaRPr lang="en-US" altLang="en-US" b="0" dirty="0">
              <a:solidFill>
                <a:srgbClr val="FF0000"/>
              </a:solidFill>
            </a:endParaRPr>
          </a:p>
        </p:txBody>
      </p:sp>
      <p:sp>
        <p:nvSpPr>
          <p:cNvPr id="101405" name="Rectangle 42"/>
          <p:cNvSpPr>
            <a:spLocks noChangeArrowheads="1"/>
          </p:cNvSpPr>
          <p:nvPr/>
        </p:nvSpPr>
        <p:spPr bwMode="auto">
          <a:xfrm>
            <a:off x="2492092" y="4019550"/>
            <a:ext cx="1338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r>
              <a:rPr lang="en-US" altLang="en-US" b="0">
                <a:solidFill>
                  <a:srgbClr val="000000"/>
                </a:solidFill>
              </a:rPr>
              <a:t>q 3 weeks</a:t>
            </a:r>
          </a:p>
        </p:txBody>
      </p:sp>
      <p:sp>
        <p:nvSpPr>
          <p:cNvPr id="101406" name="Rectangle 43"/>
          <p:cNvSpPr>
            <a:spLocks noChangeArrowheads="1"/>
          </p:cNvSpPr>
          <p:nvPr/>
        </p:nvSpPr>
        <p:spPr bwMode="auto">
          <a:xfrm>
            <a:off x="6261402" y="4287838"/>
            <a:ext cx="30349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r>
              <a:rPr lang="en-US" altLang="en-US" b="0" dirty="0">
                <a:solidFill>
                  <a:srgbClr val="FF0000"/>
                </a:solidFill>
              </a:rPr>
              <a:t>CR @ </a:t>
            </a:r>
            <a:br>
              <a:rPr lang="en-US" altLang="en-US" b="0" dirty="0">
                <a:solidFill>
                  <a:srgbClr val="FF0000"/>
                </a:solidFill>
              </a:rPr>
            </a:br>
            <a:r>
              <a:rPr lang="en-US" altLang="en-US" b="0" dirty="0">
                <a:solidFill>
                  <a:srgbClr val="FF0000"/>
                </a:solidFill>
              </a:rPr>
              <a:t>25 weeks*</a:t>
            </a:r>
          </a:p>
          <a:p>
            <a:pPr algn="ctr" eaLnBrk="1" hangingPunct="1"/>
            <a:r>
              <a:rPr lang="en-US" altLang="en-US" b="0" dirty="0">
                <a:solidFill>
                  <a:srgbClr val="FF0000"/>
                </a:solidFill>
              </a:rPr>
              <a:t>(=6 months post TURBT)</a:t>
            </a:r>
          </a:p>
        </p:txBody>
      </p:sp>
      <p:sp>
        <p:nvSpPr>
          <p:cNvPr id="101407" name="Rectangle 44"/>
          <p:cNvSpPr>
            <a:spLocks noChangeArrowheads="1"/>
          </p:cNvSpPr>
          <p:nvPr/>
        </p:nvSpPr>
        <p:spPr bwMode="auto">
          <a:xfrm>
            <a:off x="5441866" y="4019550"/>
            <a:ext cx="1338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r>
              <a:rPr lang="en-US" altLang="en-US" b="0">
                <a:solidFill>
                  <a:srgbClr val="000000"/>
                </a:solidFill>
              </a:rPr>
              <a:t>q 3 weeks</a:t>
            </a:r>
          </a:p>
        </p:txBody>
      </p:sp>
      <p:sp>
        <p:nvSpPr>
          <p:cNvPr id="101408" name="Rectangle 45"/>
          <p:cNvSpPr>
            <a:spLocks noChangeArrowheads="1"/>
          </p:cNvSpPr>
          <p:nvPr/>
        </p:nvSpPr>
        <p:spPr bwMode="auto">
          <a:xfrm>
            <a:off x="4051275" y="4075114"/>
            <a:ext cx="13676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r>
              <a:rPr lang="en-US" altLang="en-US" b="0">
                <a:solidFill>
                  <a:srgbClr val="000000"/>
                </a:solidFill>
              </a:rPr>
              <a:t/>
            </a:r>
            <a:br>
              <a:rPr lang="en-US" altLang="en-US" b="0">
                <a:solidFill>
                  <a:srgbClr val="000000"/>
                </a:solidFill>
              </a:rPr>
            </a:br>
            <a:r>
              <a:rPr lang="en-US" altLang="en-US" b="0">
                <a:solidFill>
                  <a:srgbClr val="000000"/>
                </a:solidFill>
              </a:rPr>
              <a:t>13 weeks*</a:t>
            </a:r>
          </a:p>
        </p:txBody>
      </p:sp>
      <p:sp>
        <p:nvSpPr>
          <p:cNvPr id="101409" name="Rectangle 46"/>
          <p:cNvSpPr>
            <a:spLocks noChangeArrowheads="1"/>
          </p:cNvSpPr>
          <p:nvPr/>
        </p:nvSpPr>
        <p:spPr bwMode="auto">
          <a:xfrm>
            <a:off x="1163242" y="4840289"/>
            <a:ext cx="292099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103188">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eaLnBrk="1" hangingPunct="1">
              <a:buFont typeface="Arial" pitchFamily="34" charset="0"/>
              <a:buChar char="•"/>
            </a:pPr>
            <a:r>
              <a:rPr lang="en-US" altLang="en-US" b="0">
                <a:solidFill>
                  <a:srgbClr val="000000"/>
                </a:solidFill>
              </a:rPr>
              <a:t>registration within </a:t>
            </a:r>
            <a:br>
              <a:rPr lang="en-US" altLang="en-US" b="0">
                <a:solidFill>
                  <a:srgbClr val="000000"/>
                </a:solidFill>
              </a:rPr>
            </a:br>
            <a:r>
              <a:rPr lang="en-US" altLang="en-US" b="0">
                <a:solidFill>
                  <a:srgbClr val="000000"/>
                </a:solidFill>
              </a:rPr>
              <a:t>60 days of TURBT</a:t>
            </a:r>
          </a:p>
          <a:p>
            <a:pPr eaLnBrk="1" hangingPunct="1">
              <a:buFont typeface="Arial" pitchFamily="34" charset="0"/>
              <a:buChar char="•"/>
            </a:pPr>
            <a:r>
              <a:rPr lang="en-US" altLang="en-US" b="0">
                <a:solidFill>
                  <a:srgbClr val="000000"/>
                </a:solidFill>
              </a:rPr>
              <a:t>start therapy within </a:t>
            </a:r>
            <a:br>
              <a:rPr lang="en-US" altLang="en-US" b="0">
                <a:solidFill>
                  <a:srgbClr val="000000"/>
                </a:solidFill>
              </a:rPr>
            </a:br>
            <a:r>
              <a:rPr lang="en-US" altLang="en-US" b="0">
                <a:solidFill>
                  <a:srgbClr val="000000"/>
                </a:solidFill>
              </a:rPr>
              <a:t>5 days of registration </a:t>
            </a:r>
          </a:p>
        </p:txBody>
      </p:sp>
      <p:sp>
        <p:nvSpPr>
          <p:cNvPr id="101410" name="Rectangle 47"/>
          <p:cNvSpPr>
            <a:spLocks noChangeArrowheads="1"/>
          </p:cNvSpPr>
          <p:nvPr/>
        </p:nvSpPr>
        <p:spPr bwMode="auto">
          <a:xfrm>
            <a:off x="5833708" y="5619690"/>
            <a:ext cx="3615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pPr algn="ctr" eaLnBrk="1" hangingPunct="1"/>
            <a:r>
              <a:rPr lang="en-US" altLang="en-US" b="0" dirty="0">
                <a:solidFill>
                  <a:srgbClr val="000000"/>
                </a:solidFill>
              </a:rPr>
              <a:t>* time is relative to </a:t>
            </a:r>
            <a:r>
              <a:rPr lang="en-US" altLang="en-US" b="0" dirty="0" smtClean="0">
                <a:solidFill>
                  <a:srgbClr val="000000"/>
                </a:solidFill>
              </a:rPr>
              <a:t>registration</a:t>
            </a:r>
            <a:endParaRPr lang="en-US" altLang="en-US" b="0" dirty="0">
              <a:solidFill>
                <a:srgbClr val="000000"/>
              </a:solidFill>
            </a:endParaRPr>
          </a:p>
        </p:txBody>
      </p:sp>
      <p:sp>
        <p:nvSpPr>
          <p:cNvPr id="39" name="Content Placeholder 2"/>
          <p:cNvSpPr txBox="1">
            <a:spLocks/>
          </p:cNvSpPr>
          <p:nvPr/>
        </p:nvSpPr>
        <p:spPr bwMode="auto">
          <a:xfrm rot="16200000">
            <a:off x="1809552" y="2273499"/>
            <a:ext cx="1503363" cy="506016"/>
          </a:xfrm>
          <a:prstGeom prst="rect">
            <a:avLst/>
          </a:prstGeom>
          <a:ln>
            <a:solidFill>
              <a:schemeClr val="tx1"/>
            </a:solidFill>
          </a:ln>
        </p:spPr>
        <p:txBody>
          <a:bodyPr anchor="ctr"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defRPr/>
            </a:pPr>
            <a:r>
              <a:rPr lang="en-US" sz="1800" b="0" dirty="0" err="1" smtClean="0">
                <a:solidFill>
                  <a:srgbClr val="000000"/>
                </a:solidFill>
              </a:rPr>
              <a:t>Atezolizumab</a:t>
            </a:r>
            <a:endParaRPr lang="en-US" sz="1800" b="0" dirty="0">
              <a:solidFill>
                <a:srgbClr val="000000"/>
              </a:solidFill>
            </a:endParaRPr>
          </a:p>
        </p:txBody>
      </p:sp>
      <p:cxnSp>
        <p:nvCxnSpPr>
          <p:cNvPr id="42" name="Straight Arrow Connector 41"/>
          <p:cNvCxnSpPr>
            <a:cxnSpLocks noChangeShapeType="1"/>
            <a:stCxn id="39" idx="1"/>
          </p:cNvCxnSpPr>
          <p:nvPr/>
        </p:nvCxnSpPr>
        <p:spPr bwMode="auto">
          <a:xfrm flipH="1">
            <a:off x="2556272" y="3278188"/>
            <a:ext cx="5953" cy="4699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820268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accent1"/>
                </a:solidFill>
                <a:latin typeface="+mn-lt"/>
                <a:ea typeface="+mj-ea"/>
                <a:cs typeface="Calibri"/>
              </a:rPr>
              <a:t>Co-Primary Endpoints</a:t>
            </a:r>
            <a:endParaRPr lang="en-US" dirty="0">
              <a:solidFill>
                <a:schemeClr val="accent1"/>
              </a:solidFill>
              <a:latin typeface="+mn-lt"/>
              <a:ea typeface="+mj-ea"/>
              <a:cs typeface="Calibri"/>
            </a:endParaRPr>
          </a:p>
        </p:txBody>
      </p:sp>
      <p:sp>
        <p:nvSpPr>
          <p:cNvPr id="103426" name="Content Placeholder 2"/>
          <p:cNvSpPr>
            <a:spLocks noGrp="1"/>
          </p:cNvSpPr>
          <p:nvPr>
            <p:ph idx="1"/>
          </p:nvPr>
        </p:nvSpPr>
        <p:spPr>
          <a:xfrm>
            <a:off x="1181100" y="1447800"/>
            <a:ext cx="8724900" cy="4910137"/>
          </a:xfrm>
        </p:spPr>
        <p:txBody>
          <a:bodyPr/>
          <a:lstStyle/>
          <a:p>
            <a:pPr marL="596900" indent="-514350">
              <a:buFont typeface="Arial" pitchFamily="34" charset="0"/>
              <a:buAutoNum type="arabicPeriod"/>
            </a:pPr>
            <a:r>
              <a:rPr lang="en-US" altLang="en-US" sz="2800" u="sng" dirty="0" smtClean="0">
                <a:ea typeface="ＭＳ Ｐゴシック" pitchFamily="34" charset="-128"/>
              </a:rPr>
              <a:t>Complete response</a:t>
            </a:r>
            <a:r>
              <a:rPr lang="en-US" altLang="en-US" sz="2800" dirty="0" smtClean="0">
                <a:ea typeface="ＭＳ Ｐゴシック" pitchFamily="34" charset="-128"/>
              </a:rPr>
              <a:t> (CR) in patients with CIS</a:t>
            </a:r>
          </a:p>
          <a:p>
            <a:pPr lvl="1"/>
            <a:r>
              <a:rPr lang="en-US" altLang="en-US" dirty="0" smtClean="0"/>
              <a:t>negative cytology, cystoscopy, biopsy at 6 months</a:t>
            </a:r>
          </a:p>
          <a:p>
            <a:pPr lvl="1"/>
            <a:endParaRPr lang="en-US" altLang="en-US" dirty="0" smtClean="0"/>
          </a:p>
          <a:p>
            <a:pPr marL="596900" indent="-514350">
              <a:buFont typeface="Arial" pitchFamily="34" charset="0"/>
              <a:buAutoNum type="arabicPeriod"/>
            </a:pPr>
            <a:r>
              <a:rPr lang="en-US" altLang="en-US" sz="2800" u="sng" dirty="0" smtClean="0">
                <a:ea typeface="ＭＳ Ｐゴシック" pitchFamily="34" charset="-128"/>
              </a:rPr>
              <a:t>Event-free survival</a:t>
            </a:r>
            <a:r>
              <a:rPr lang="en-US" altLang="en-US" sz="2800" dirty="0" smtClean="0">
                <a:ea typeface="ＭＳ Ｐゴシック" pitchFamily="34" charset="-128"/>
              </a:rPr>
              <a:t> (EFS) at 18 months for overall study cohort (Ta/T1/CIS)</a:t>
            </a:r>
          </a:p>
          <a:p>
            <a:pPr lvl="2">
              <a:buClr>
                <a:schemeClr val="accent1"/>
              </a:buClr>
            </a:pPr>
            <a:r>
              <a:rPr lang="en-US" altLang="en-US" dirty="0" smtClean="0"/>
              <a:t>histologically proven high grade </a:t>
            </a:r>
            <a:r>
              <a:rPr lang="en-US" altLang="en-US" dirty="0" err="1" smtClean="0"/>
              <a:t>urothelial</a:t>
            </a:r>
            <a:r>
              <a:rPr lang="en-US" altLang="en-US" dirty="0" smtClean="0"/>
              <a:t> carcinoma of bladder, urethra or upper tract; or</a:t>
            </a:r>
          </a:p>
          <a:p>
            <a:pPr lvl="2">
              <a:buClr>
                <a:schemeClr val="accent1"/>
              </a:buClr>
            </a:pPr>
            <a:r>
              <a:rPr lang="en-US" altLang="en-US" dirty="0" smtClean="0"/>
              <a:t>muscle invasive bladder cancer; or</a:t>
            </a:r>
          </a:p>
          <a:p>
            <a:pPr lvl="2">
              <a:buClr>
                <a:schemeClr val="accent1"/>
              </a:buClr>
            </a:pPr>
            <a:r>
              <a:rPr lang="en-US" altLang="en-US" dirty="0" smtClean="0"/>
              <a:t>metastasis; or</a:t>
            </a:r>
          </a:p>
          <a:p>
            <a:pPr lvl="2">
              <a:buClr>
                <a:schemeClr val="accent1"/>
              </a:buClr>
            </a:pPr>
            <a:r>
              <a:rPr lang="en-US" altLang="en-US" dirty="0" smtClean="0"/>
              <a:t>death due to any cause</a:t>
            </a:r>
          </a:p>
        </p:txBody>
      </p:sp>
    </p:spTree>
    <p:extLst>
      <p:ext uri="{BB962C8B-B14F-4D97-AF65-F5344CB8AC3E}">
        <p14:creationId xmlns:p14="http://schemas.microsoft.com/office/powerpoint/2010/main" val="11797085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altLang="en-US" dirty="0" smtClean="0">
                <a:solidFill>
                  <a:schemeClr val="accent1"/>
                </a:solidFill>
                <a:ea typeface="ＭＳ Ｐゴシック" pitchFamily="34" charset="-128"/>
              </a:rPr>
              <a:t>Secondary Endpoints</a:t>
            </a:r>
          </a:p>
        </p:txBody>
      </p:sp>
      <p:sp>
        <p:nvSpPr>
          <p:cNvPr id="105474" name="Content Placeholder 2"/>
          <p:cNvSpPr>
            <a:spLocks noGrp="1"/>
          </p:cNvSpPr>
          <p:nvPr>
            <p:ph idx="1"/>
          </p:nvPr>
        </p:nvSpPr>
        <p:spPr/>
        <p:txBody>
          <a:bodyPr/>
          <a:lstStyle/>
          <a:p>
            <a:pPr>
              <a:spcBef>
                <a:spcPts val="1800"/>
              </a:spcBef>
            </a:pPr>
            <a:r>
              <a:rPr lang="en-US" altLang="en-US" sz="2800" dirty="0" smtClean="0">
                <a:ea typeface="ＭＳ Ｐゴシック" pitchFamily="34" charset="-128"/>
              </a:rPr>
              <a:t>Durability of response in CIS patients achieving CR</a:t>
            </a:r>
          </a:p>
          <a:p>
            <a:pPr>
              <a:spcBef>
                <a:spcPts val="1800"/>
              </a:spcBef>
            </a:pPr>
            <a:r>
              <a:rPr lang="en-US" altLang="en-US" sz="2800" dirty="0" smtClean="0">
                <a:ea typeface="ＭＳ Ｐゴシック" pitchFamily="34" charset="-128"/>
              </a:rPr>
              <a:t>EFS in Ta/T1 subset (no CIS)</a:t>
            </a:r>
          </a:p>
          <a:p>
            <a:pPr>
              <a:spcBef>
                <a:spcPts val="1800"/>
              </a:spcBef>
            </a:pPr>
            <a:r>
              <a:rPr lang="en-US" altLang="en-US" sz="2800" dirty="0" smtClean="0">
                <a:ea typeface="ＭＳ Ｐゴシック" pitchFamily="34" charset="-128"/>
              </a:rPr>
              <a:t>Progression-free survival (PFS)</a:t>
            </a:r>
          </a:p>
          <a:p>
            <a:pPr lvl="1">
              <a:spcBef>
                <a:spcPts val="1800"/>
              </a:spcBef>
            </a:pPr>
            <a:r>
              <a:rPr lang="en-US" altLang="en-US" sz="2400" dirty="0"/>
              <a:t>P</a:t>
            </a:r>
            <a:r>
              <a:rPr lang="en-US" altLang="en-US" sz="2400" dirty="0" smtClean="0"/>
              <a:t>rogression to MIBC, cystectomy or metastasis</a:t>
            </a:r>
          </a:p>
          <a:p>
            <a:pPr>
              <a:spcBef>
                <a:spcPts val="1800"/>
              </a:spcBef>
            </a:pPr>
            <a:r>
              <a:rPr lang="en-US" altLang="en-US" sz="2800" dirty="0" smtClean="0">
                <a:ea typeface="ＭＳ Ｐゴシック" pitchFamily="34" charset="-128"/>
              </a:rPr>
              <a:t>Cystectomy-free survival</a:t>
            </a:r>
          </a:p>
          <a:p>
            <a:pPr>
              <a:spcBef>
                <a:spcPts val="1800"/>
              </a:spcBef>
            </a:pPr>
            <a:r>
              <a:rPr lang="en-US" altLang="en-US" sz="2800" dirty="0" smtClean="0">
                <a:ea typeface="ＭＳ Ｐゴシック" pitchFamily="34" charset="-128"/>
              </a:rPr>
              <a:t>Cancer specific survival (CSS)</a:t>
            </a:r>
          </a:p>
          <a:p>
            <a:pPr>
              <a:spcBef>
                <a:spcPts val="1800"/>
              </a:spcBef>
            </a:pPr>
            <a:r>
              <a:rPr lang="en-US" altLang="en-US" sz="2800" dirty="0" smtClean="0">
                <a:ea typeface="ＭＳ Ｐゴシック" pitchFamily="34" charset="-128"/>
              </a:rPr>
              <a:t>Overall survival (OS)</a:t>
            </a:r>
          </a:p>
        </p:txBody>
      </p:sp>
    </p:spTree>
    <p:extLst>
      <p:ext uri="{BB962C8B-B14F-4D97-AF65-F5344CB8AC3E}">
        <p14:creationId xmlns:p14="http://schemas.microsoft.com/office/powerpoint/2010/main" val="673310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0" y="1587500"/>
            <a:ext cx="6673453" cy="1765300"/>
          </a:xfrm>
        </p:spPr>
        <p:txBody>
          <a:bodyPr/>
          <a:lstStyle/>
          <a:p>
            <a:pPr algn="ctr">
              <a:lnSpc>
                <a:spcPct val="120000"/>
              </a:lnSpc>
              <a:defRPr/>
            </a:pPr>
            <a:r>
              <a:rPr lang="en-US" dirty="0" smtClean="0">
                <a:solidFill>
                  <a:schemeClr val="accent1"/>
                </a:solidFill>
                <a:ea typeface="MS PGothic" panose="020B0600070205080204" pitchFamily="34" charset="-128"/>
                <a:cs typeface="+mj-cs"/>
              </a:rPr>
              <a:t>Inclusion &amp; Exclusion Criteria</a:t>
            </a:r>
            <a:endParaRPr lang="en-US" dirty="0">
              <a:solidFill>
                <a:schemeClr val="accent1"/>
              </a:solidFill>
              <a:ea typeface="MS PGothic" panose="020B0600070205080204" pitchFamily="34" charset="-128"/>
              <a:cs typeface="+mj-cs"/>
            </a:endParaRPr>
          </a:p>
        </p:txBody>
      </p:sp>
      <p:sp>
        <p:nvSpPr>
          <p:cNvPr id="107522" name="Rectangle 2"/>
          <p:cNvSpPr>
            <a:spLocks noChangeArrowheads="1"/>
          </p:cNvSpPr>
          <p:nvPr/>
        </p:nvSpPr>
        <p:spPr bwMode="auto">
          <a:xfrm>
            <a:off x="2305844" y="3659188"/>
            <a:ext cx="1222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P Black</a:t>
            </a:r>
          </a:p>
        </p:txBody>
      </p:sp>
    </p:spTree>
    <p:extLst>
      <p:ext uri="{BB962C8B-B14F-4D97-AF65-F5344CB8AC3E}">
        <p14:creationId xmlns:p14="http://schemas.microsoft.com/office/powerpoint/2010/main" val="34343007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2"/>
          <p:cNvSpPr>
            <a:spLocks noGrp="1"/>
          </p:cNvSpPr>
          <p:nvPr>
            <p:ph type="title"/>
          </p:nvPr>
        </p:nvSpPr>
        <p:spPr/>
        <p:txBody>
          <a:bodyPr/>
          <a:lstStyle/>
          <a:p>
            <a:r>
              <a:rPr lang="en-US" altLang="en-US" dirty="0" smtClean="0">
                <a:solidFill>
                  <a:schemeClr val="accent1"/>
                </a:solidFill>
                <a:ea typeface="ＭＳ Ｐゴシック" pitchFamily="34" charset="-128"/>
              </a:rPr>
              <a:t>Eligibility Criteria - Disease</a:t>
            </a:r>
          </a:p>
        </p:txBody>
      </p:sp>
      <p:sp>
        <p:nvSpPr>
          <p:cNvPr id="108546" name="Content Placeholder 3"/>
          <p:cNvSpPr>
            <a:spLocks noGrp="1"/>
          </p:cNvSpPr>
          <p:nvPr>
            <p:ph idx="1"/>
          </p:nvPr>
        </p:nvSpPr>
        <p:spPr>
          <a:xfrm>
            <a:off x="1047751" y="1331913"/>
            <a:ext cx="9372204" cy="5130800"/>
          </a:xfrm>
        </p:spPr>
        <p:txBody>
          <a:bodyPr/>
          <a:lstStyle/>
          <a:p>
            <a:r>
              <a:rPr lang="en-US" altLang="en-US" sz="3000" smtClean="0">
                <a:ea typeface="ＭＳ Ｐゴシック" pitchFamily="34" charset="-128"/>
              </a:rPr>
              <a:t>patients must fulfill definition of </a:t>
            </a:r>
            <a:r>
              <a:rPr lang="en-US" altLang="en-US" sz="3000" b="1" smtClean="0">
                <a:ea typeface="ＭＳ Ｐゴシック" pitchFamily="34" charset="-128"/>
              </a:rPr>
              <a:t>BCG-unresponsive</a:t>
            </a:r>
          </a:p>
          <a:p>
            <a:pPr lvl="1"/>
            <a:r>
              <a:rPr lang="en-US" altLang="en-US" smtClean="0"/>
              <a:t>high grade Ta/Tis</a:t>
            </a:r>
          </a:p>
          <a:p>
            <a:pPr lvl="2"/>
            <a:r>
              <a:rPr lang="en-US" altLang="en-US" smtClean="0"/>
              <a:t>after at least induction and maintenance (“5+2”) or 2</a:t>
            </a:r>
            <a:r>
              <a:rPr lang="en-US" altLang="en-US" baseline="30000" smtClean="0"/>
              <a:t>nd</a:t>
            </a:r>
            <a:r>
              <a:rPr lang="en-US" altLang="en-US" smtClean="0"/>
              <a:t> induction BCG</a:t>
            </a:r>
          </a:p>
          <a:p>
            <a:pPr lvl="2"/>
            <a:r>
              <a:rPr lang="en-US" altLang="en-US" smtClean="0"/>
              <a:t>within 6 months of last dose BCG</a:t>
            </a:r>
          </a:p>
          <a:p>
            <a:pPr lvl="1"/>
            <a:r>
              <a:rPr lang="en-US" altLang="en-US" smtClean="0"/>
              <a:t>high grade T1</a:t>
            </a:r>
          </a:p>
          <a:p>
            <a:pPr lvl="2"/>
            <a:r>
              <a:rPr lang="en-US" altLang="en-US" smtClean="0"/>
              <a:t>after at least induction BCG</a:t>
            </a:r>
          </a:p>
          <a:p>
            <a:pPr lvl="1"/>
            <a:r>
              <a:rPr lang="en-US" altLang="en-US" smtClean="0"/>
              <a:t>high grade Ta/Tis/T1</a:t>
            </a:r>
          </a:p>
          <a:p>
            <a:pPr lvl="2"/>
            <a:r>
              <a:rPr lang="en-US" altLang="en-US" smtClean="0"/>
              <a:t>recurrence within 6 months of last dose BCG in patients who were NED at 6 month time point</a:t>
            </a:r>
          </a:p>
          <a:p>
            <a:pPr lvl="1"/>
            <a:endParaRPr lang="en-US" altLang="en-US" smtClean="0"/>
          </a:p>
        </p:txBody>
      </p:sp>
    </p:spTree>
    <p:extLst>
      <p:ext uri="{BB962C8B-B14F-4D97-AF65-F5344CB8AC3E}">
        <p14:creationId xmlns:p14="http://schemas.microsoft.com/office/powerpoint/2010/main" val="1149556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tLang="en-US" dirty="0" smtClean="0">
                <a:solidFill>
                  <a:schemeClr val="accent1"/>
                </a:solidFill>
                <a:ea typeface="ＭＳ Ｐゴシック" pitchFamily="34" charset="-128"/>
              </a:rPr>
              <a:t>Eligibility Criteria - Disease</a:t>
            </a:r>
          </a:p>
        </p:txBody>
      </p:sp>
      <p:sp>
        <p:nvSpPr>
          <p:cNvPr id="3" name="Content Placeholder 2"/>
          <p:cNvSpPr>
            <a:spLocks noGrp="1"/>
          </p:cNvSpPr>
          <p:nvPr>
            <p:ph idx="1"/>
          </p:nvPr>
        </p:nvSpPr>
        <p:spPr>
          <a:xfrm>
            <a:off x="674687" y="1355725"/>
            <a:ext cx="10042923" cy="5106988"/>
          </a:xfrm>
        </p:spPr>
        <p:txBody>
          <a:bodyPr/>
          <a:lstStyle/>
          <a:p>
            <a:r>
              <a:rPr lang="en-US" altLang="en-US" sz="2800" b="1" smtClean="0">
                <a:ea typeface="ＭＳ Ｐゴシック" pitchFamily="34" charset="-128"/>
              </a:rPr>
              <a:t>histologically proven, recurrent, NMIBC</a:t>
            </a:r>
            <a:r>
              <a:rPr lang="en-US" altLang="en-US" sz="2800" smtClean="0">
                <a:ea typeface="ＭＳ Ｐゴシック" pitchFamily="34" charset="-128"/>
              </a:rPr>
              <a:t> within 60 days prior to registration meeting criteria for BCG-unresponsive</a:t>
            </a:r>
          </a:p>
          <a:p>
            <a:pPr lvl="1"/>
            <a:r>
              <a:rPr lang="en-US" altLang="en-US" sz="2400" smtClean="0"/>
              <a:t>tissue must be available for central pathology review</a:t>
            </a:r>
          </a:p>
          <a:p>
            <a:r>
              <a:rPr lang="en-US" altLang="en-US" sz="2800" b="1" smtClean="0">
                <a:ea typeface="ＭＳ Ｐゴシック" pitchFamily="34" charset="-128"/>
              </a:rPr>
              <a:t>mixed</a:t>
            </a:r>
            <a:r>
              <a:rPr lang="en-US" altLang="en-US" sz="2800" smtClean="0">
                <a:ea typeface="ＭＳ Ｐゴシック" pitchFamily="34" charset="-128"/>
              </a:rPr>
              <a:t> urothelial carcinoma with a glandular and/or squamous component will be eligible</a:t>
            </a:r>
          </a:p>
          <a:p>
            <a:r>
              <a:rPr lang="en-US" altLang="en-US" sz="2800" smtClean="0">
                <a:ea typeface="ＭＳ Ｐゴシック" pitchFamily="34" charset="-128"/>
              </a:rPr>
              <a:t>presence of other </a:t>
            </a:r>
            <a:r>
              <a:rPr lang="en-US" altLang="en-US" sz="2800" b="1" smtClean="0">
                <a:ea typeface="ＭＳ Ｐゴシック" pitchFamily="34" charset="-128"/>
              </a:rPr>
              <a:t>histologic variants</a:t>
            </a:r>
            <a:r>
              <a:rPr lang="en-US" altLang="en-US" sz="2800" smtClean="0">
                <a:ea typeface="ＭＳ Ｐゴシック" pitchFamily="34" charset="-128"/>
              </a:rPr>
              <a:t>, pure adenocarcinoma, or pure squamous cell ca, will make a patient ineligible</a:t>
            </a:r>
          </a:p>
        </p:txBody>
      </p:sp>
    </p:spTree>
    <p:extLst>
      <p:ext uri="{BB962C8B-B14F-4D97-AF65-F5344CB8AC3E}">
        <p14:creationId xmlns:p14="http://schemas.microsoft.com/office/powerpoint/2010/main" val="1110529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tLang="en-US" dirty="0" smtClean="0">
                <a:solidFill>
                  <a:schemeClr val="accent1"/>
                </a:solidFill>
                <a:ea typeface="ＭＳ Ｐゴシック" pitchFamily="34" charset="-128"/>
              </a:rPr>
              <a:t>Eligibility Criteria - Disease</a:t>
            </a:r>
          </a:p>
        </p:txBody>
      </p:sp>
      <p:sp>
        <p:nvSpPr>
          <p:cNvPr id="3" name="Content Placeholder 2"/>
          <p:cNvSpPr>
            <a:spLocks noGrp="1"/>
          </p:cNvSpPr>
          <p:nvPr>
            <p:ph idx="1"/>
          </p:nvPr>
        </p:nvSpPr>
        <p:spPr>
          <a:xfrm>
            <a:off x="674687" y="1355725"/>
            <a:ext cx="10042923" cy="5106988"/>
          </a:xfrm>
        </p:spPr>
        <p:txBody>
          <a:bodyPr/>
          <a:lstStyle/>
          <a:p>
            <a:r>
              <a:rPr lang="en-US" altLang="en-US" sz="2800" smtClean="0">
                <a:ea typeface="ＭＳ Ｐゴシック" pitchFamily="34" charset="-128"/>
              </a:rPr>
              <a:t>all </a:t>
            </a:r>
            <a:r>
              <a:rPr lang="en-US" altLang="en-US" sz="2800" b="1" smtClean="0">
                <a:ea typeface="ＭＳ Ｐゴシック" pitchFamily="34" charset="-128"/>
              </a:rPr>
              <a:t>visible tumor </a:t>
            </a:r>
            <a:r>
              <a:rPr lang="en-US" altLang="en-US" sz="2800" smtClean="0">
                <a:ea typeface="ＭＳ Ｐゴシック" pitchFamily="34" charset="-128"/>
              </a:rPr>
              <a:t>(but not CIS) must be completely resected within 60 days prior to registration</a:t>
            </a:r>
          </a:p>
          <a:p>
            <a:r>
              <a:rPr lang="en-US" altLang="en-US" sz="2800" b="1" smtClean="0">
                <a:ea typeface="ＭＳ Ｐゴシック" pitchFamily="34" charset="-128"/>
              </a:rPr>
              <a:t>cystoscopy</a:t>
            </a:r>
            <a:r>
              <a:rPr lang="en-US" altLang="en-US" sz="2800" smtClean="0">
                <a:ea typeface="ＭＳ Ｐゴシック" pitchFamily="34" charset="-128"/>
              </a:rPr>
              <a:t> confirming no visible papillary tumor within 21 days prior to registration</a:t>
            </a:r>
          </a:p>
          <a:p>
            <a:r>
              <a:rPr lang="en-US" altLang="en-US" sz="2800" b="1" smtClean="0">
                <a:ea typeface="ＭＳ Ｐゴシック" pitchFamily="34" charset="-128"/>
              </a:rPr>
              <a:t>cytology</a:t>
            </a:r>
            <a:r>
              <a:rPr lang="en-US" altLang="en-US" sz="2800" smtClean="0">
                <a:ea typeface="ＭＳ Ｐゴシック" pitchFamily="34" charset="-128"/>
              </a:rPr>
              <a:t> within 21 days prior to registration</a:t>
            </a:r>
          </a:p>
          <a:p>
            <a:pPr lvl="1"/>
            <a:r>
              <a:rPr lang="en-US" altLang="en-US" sz="2400" smtClean="0"/>
              <a:t>cytology for CIS patients not expected to be negative</a:t>
            </a:r>
          </a:p>
          <a:p>
            <a:pPr lvl="1"/>
            <a:r>
              <a:rPr lang="en-US" altLang="en-US" sz="2400" smtClean="0"/>
              <a:t>if the cytology for patients with only Ta/T1 disease is positive for malignant cells, patient must have had a biopsy of the prostatic urethra within previous 6 mo. </a:t>
            </a:r>
          </a:p>
        </p:txBody>
      </p:sp>
    </p:spTree>
    <p:extLst>
      <p:ext uri="{BB962C8B-B14F-4D97-AF65-F5344CB8AC3E}">
        <p14:creationId xmlns:p14="http://schemas.microsoft.com/office/powerpoint/2010/main" val="3013426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tLang="en-US" dirty="0" smtClean="0">
                <a:solidFill>
                  <a:schemeClr val="accent1"/>
                </a:solidFill>
                <a:ea typeface="ＭＳ Ｐゴシック" pitchFamily="34" charset="-128"/>
              </a:rPr>
              <a:t>Eligibility Criteria - Disease</a:t>
            </a:r>
          </a:p>
        </p:txBody>
      </p:sp>
      <p:sp>
        <p:nvSpPr>
          <p:cNvPr id="3" name="Content Placeholder 2"/>
          <p:cNvSpPr>
            <a:spLocks noGrp="1"/>
          </p:cNvSpPr>
          <p:nvPr>
            <p:ph idx="1"/>
          </p:nvPr>
        </p:nvSpPr>
        <p:spPr>
          <a:xfrm>
            <a:off x="434579" y="1447800"/>
            <a:ext cx="10465594" cy="4800600"/>
          </a:xfrm>
        </p:spPr>
        <p:txBody>
          <a:bodyPr/>
          <a:lstStyle/>
          <a:p>
            <a:r>
              <a:rPr lang="en-US" altLang="en-US" sz="2800" b="1" smtClean="0">
                <a:ea typeface="ＭＳ Ｐゴシック" pitchFamily="34" charset="-128"/>
              </a:rPr>
              <a:t>T1</a:t>
            </a:r>
            <a:r>
              <a:rPr lang="en-US" altLang="en-US" sz="2800" smtClean="0">
                <a:ea typeface="ＭＳ Ｐゴシック" pitchFamily="34" charset="-128"/>
              </a:rPr>
              <a:t>:  must undergo </a:t>
            </a:r>
            <a:r>
              <a:rPr lang="en-US" altLang="en-US" sz="2800" b="1" smtClean="0">
                <a:ea typeface="ＭＳ Ｐゴシック" pitchFamily="34" charset="-128"/>
              </a:rPr>
              <a:t>re-TURBT </a:t>
            </a:r>
            <a:r>
              <a:rPr lang="en-US" altLang="en-US" sz="2800" smtClean="0">
                <a:ea typeface="ＭＳ Ｐゴシック" pitchFamily="34" charset="-128"/>
              </a:rPr>
              <a:t>within 60 days prior to registration, and must have uninvolved muscularis propria in the pathologic specimen from either the first or the second TURBT</a:t>
            </a:r>
          </a:p>
          <a:p>
            <a:pPr lvl="1"/>
            <a:r>
              <a:rPr lang="en-US" altLang="en-US" sz="2400" smtClean="0"/>
              <a:t>Tissue from the re-resection must be submitted</a:t>
            </a:r>
          </a:p>
          <a:p>
            <a:pPr lvl="1"/>
            <a:r>
              <a:rPr lang="en-US" altLang="en-US" sz="2400" smtClean="0"/>
              <a:t>First TURBT may have taken place more than 60 days prior to registration </a:t>
            </a:r>
          </a:p>
          <a:p>
            <a:r>
              <a:rPr lang="en-US" altLang="en-US" sz="2800" smtClean="0">
                <a:ea typeface="ＭＳ Ｐゴシック" pitchFamily="34" charset="-128"/>
              </a:rPr>
              <a:t>Patients must not have had urothelial carcinoma in the </a:t>
            </a:r>
            <a:r>
              <a:rPr lang="en-US" altLang="en-US" sz="2800" b="1" smtClean="0">
                <a:ea typeface="ＭＳ Ｐゴシック" pitchFamily="34" charset="-128"/>
              </a:rPr>
              <a:t>prostate or upper urinary tract</a:t>
            </a:r>
            <a:r>
              <a:rPr lang="en-US" altLang="en-US" sz="2800" smtClean="0">
                <a:ea typeface="ＭＳ Ｐゴシック" pitchFamily="34" charset="-128"/>
              </a:rPr>
              <a:t> within the previous 24 months, or muscle invasive urothelial carcinoma of the bladder at any time. </a:t>
            </a:r>
          </a:p>
        </p:txBody>
      </p:sp>
    </p:spTree>
    <p:extLst>
      <p:ext uri="{BB962C8B-B14F-4D97-AF65-F5344CB8AC3E}">
        <p14:creationId xmlns:p14="http://schemas.microsoft.com/office/powerpoint/2010/main" val="2249478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altLang="en-US" dirty="0" smtClean="0">
                <a:solidFill>
                  <a:schemeClr val="accent1"/>
                </a:solidFill>
                <a:ea typeface="ＭＳ Ｐゴシック" pitchFamily="34" charset="-128"/>
              </a:rPr>
              <a:t>Eligibility Criteria - Disease</a:t>
            </a:r>
          </a:p>
        </p:txBody>
      </p:sp>
      <p:sp>
        <p:nvSpPr>
          <p:cNvPr id="3" name="Content Placeholder 2"/>
          <p:cNvSpPr>
            <a:spLocks noGrp="1"/>
          </p:cNvSpPr>
          <p:nvPr>
            <p:ph idx="1"/>
          </p:nvPr>
        </p:nvSpPr>
        <p:spPr>
          <a:xfrm>
            <a:off x="434579" y="1447800"/>
            <a:ext cx="10465594" cy="4800600"/>
          </a:xfrm>
        </p:spPr>
        <p:txBody>
          <a:bodyPr/>
          <a:lstStyle/>
          <a:p>
            <a:r>
              <a:rPr lang="en-US" altLang="en-US" sz="2800" smtClean="0">
                <a:ea typeface="ＭＳ Ｐゴシック" pitchFamily="34" charset="-128"/>
              </a:rPr>
              <a:t>Patients must have a </a:t>
            </a:r>
            <a:r>
              <a:rPr lang="en-US" altLang="en-US" sz="2800" b="1" smtClean="0">
                <a:ea typeface="ＭＳ Ｐゴシック" pitchFamily="34" charset="-128"/>
              </a:rPr>
              <a:t>CT or MRI </a:t>
            </a:r>
            <a:r>
              <a:rPr lang="en-US" altLang="en-US" sz="2800" smtClean="0">
                <a:ea typeface="ＭＳ Ｐゴシック" pitchFamily="34" charset="-128"/>
              </a:rPr>
              <a:t>of the abdomen and pelvis to rule out upper tract malignancy and intra-abdominal metastases within 90 days prior to registration. </a:t>
            </a:r>
          </a:p>
          <a:p>
            <a:r>
              <a:rPr lang="en-US" altLang="en-US" sz="2800" smtClean="0">
                <a:ea typeface="ＭＳ Ｐゴシック" pitchFamily="34" charset="-128"/>
              </a:rPr>
              <a:t>Patients must be deemed </a:t>
            </a:r>
            <a:r>
              <a:rPr lang="en-US" altLang="en-US" sz="2800" b="1" smtClean="0">
                <a:ea typeface="ＭＳ Ｐゴシック" pitchFamily="34" charset="-128"/>
              </a:rPr>
              <a:t>unfit for radical cystectomy</a:t>
            </a:r>
            <a:r>
              <a:rPr lang="en-US" altLang="en-US" sz="2800" smtClean="0">
                <a:ea typeface="ＭＳ Ｐゴシック" pitchFamily="34" charset="-128"/>
              </a:rPr>
              <a:t> by the treating physician, or the patient must </a:t>
            </a:r>
            <a:r>
              <a:rPr lang="en-US" altLang="en-US" sz="2800" b="1" smtClean="0">
                <a:ea typeface="ＭＳ Ｐゴシック" pitchFamily="34" charset="-128"/>
              </a:rPr>
              <a:t>refuse</a:t>
            </a:r>
            <a:r>
              <a:rPr lang="en-US" altLang="en-US" sz="2800" smtClean="0">
                <a:ea typeface="ＭＳ Ｐゴシック" pitchFamily="34" charset="-128"/>
              </a:rPr>
              <a:t> radical cystectomy (RC)</a:t>
            </a:r>
          </a:p>
          <a:p>
            <a:pPr lvl="1"/>
            <a:r>
              <a:rPr lang="en-US" altLang="en-US" sz="2400" smtClean="0"/>
              <a:t>RC is considered standard of care for these patients. </a:t>
            </a:r>
          </a:p>
          <a:p>
            <a:pPr lvl="1"/>
            <a:r>
              <a:rPr lang="en-US" altLang="en-US" sz="2400" smtClean="0"/>
              <a:t>Reason not to undergo RC must be documented. </a:t>
            </a:r>
          </a:p>
          <a:p>
            <a:pPr>
              <a:buFont typeface="Wingdings 2" pitchFamily="18" charset="2"/>
              <a:buNone/>
            </a:pPr>
            <a:endParaRPr lang="en-US" altLang="en-US" sz="2800" smtClean="0">
              <a:ea typeface="ＭＳ Ｐゴシック" pitchFamily="34" charset="-128"/>
            </a:endParaRPr>
          </a:p>
        </p:txBody>
      </p:sp>
    </p:spTree>
    <p:extLst>
      <p:ext uri="{BB962C8B-B14F-4D97-AF65-F5344CB8AC3E}">
        <p14:creationId xmlns:p14="http://schemas.microsoft.com/office/powerpoint/2010/main" val="1480386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tLang="en-US" dirty="0" smtClean="0">
                <a:solidFill>
                  <a:schemeClr val="accent1"/>
                </a:solidFill>
                <a:ea typeface="ＭＳ Ｐゴシック" pitchFamily="34" charset="-128"/>
              </a:rPr>
              <a:t>Eligibility Criteria – Prior Therapy</a:t>
            </a:r>
          </a:p>
        </p:txBody>
      </p:sp>
      <p:sp>
        <p:nvSpPr>
          <p:cNvPr id="115714" name="Content Placeholder 2"/>
          <p:cNvSpPr>
            <a:spLocks noGrp="1"/>
          </p:cNvSpPr>
          <p:nvPr>
            <p:ph idx="1"/>
          </p:nvPr>
        </p:nvSpPr>
        <p:spPr>
          <a:xfrm>
            <a:off x="1047751" y="1316038"/>
            <a:ext cx="9372204" cy="5130800"/>
          </a:xfrm>
        </p:spPr>
        <p:txBody>
          <a:bodyPr/>
          <a:lstStyle/>
          <a:p>
            <a:r>
              <a:rPr lang="en-US" altLang="en-US" sz="2400" smtClean="0">
                <a:ea typeface="ＭＳ Ｐゴシック" pitchFamily="34" charset="-128"/>
              </a:rPr>
              <a:t>All </a:t>
            </a:r>
            <a:r>
              <a:rPr lang="en-US" altLang="en-US" sz="2400" b="1" smtClean="0">
                <a:ea typeface="ＭＳ Ｐゴシック" pitchFamily="34" charset="-128"/>
              </a:rPr>
              <a:t>adverse events</a:t>
            </a:r>
            <a:r>
              <a:rPr lang="en-US" altLang="en-US" sz="2400" smtClean="0">
                <a:ea typeface="ＭＳ Ｐゴシック" pitchFamily="34" charset="-128"/>
              </a:rPr>
              <a:t> associated with any prior surgery and intravesical therapy must have resolved to Grade ≤ 2 prior to registration. </a:t>
            </a:r>
          </a:p>
          <a:p>
            <a:r>
              <a:rPr lang="en-US" altLang="en-US" sz="2400" smtClean="0">
                <a:ea typeface="ＭＳ Ｐゴシック" pitchFamily="34" charset="-128"/>
              </a:rPr>
              <a:t>Patients must not have had systemic </a:t>
            </a:r>
            <a:r>
              <a:rPr lang="en-US" altLang="en-US" sz="2400" b="1" smtClean="0">
                <a:ea typeface="ＭＳ Ｐゴシック" pitchFamily="34" charset="-128"/>
              </a:rPr>
              <a:t>chemotherapy or immunotherapy</a:t>
            </a:r>
            <a:r>
              <a:rPr lang="en-US" altLang="en-US" sz="2400" smtClean="0">
                <a:ea typeface="ＭＳ Ｐゴシック" pitchFamily="34" charset="-128"/>
              </a:rPr>
              <a:t>. Prior intravesical interferon therapy is allowed. </a:t>
            </a:r>
          </a:p>
          <a:p>
            <a:r>
              <a:rPr lang="en-US" altLang="en-US" sz="2400" smtClean="0">
                <a:ea typeface="ＭＳ Ｐゴシック" pitchFamily="34" charset="-128"/>
              </a:rPr>
              <a:t>Patients must not be planning to receive </a:t>
            </a:r>
            <a:r>
              <a:rPr lang="en-US" altLang="en-US" sz="2400" b="1" smtClean="0">
                <a:ea typeface="ＭＳ Ｐゴシック" pitchFamily="34" charset="-128"/>
              </a:rPr>
              <a:t>concomitant</a:t>
            </a:r>
            <a:r>
              <a:rPr lang="en-US" altLang="en-US" sz="2400" smtClean="0">
                <a:ea typeface="ＭＳ Ｐゴシック" pitchFamily="34" charset="-128"/>
              </a:rPr>
              <a:t> other biologic therapy, radiation therapy, intravesical chemotherapy, surgery, or other therapy while on this protocol. </a:t>
            </a:r>
          </a:p>
          <a:p>
            <a:r>
              <a:rPr lang="en-US" altLang="en-US" sz="2400" smtClean="0">
                <a:ea typeface="ＭＳ Ｐゴシック" pitchFamily="34" charset="-128"/>
              </a:rPr>
              <a:t>Patients must not have received any </a:t>
            </a:r>
            <a:r>
              <a:rPr lang="en-US" altLang="en-US" sz="2400" b="1" smtClean="0">
                <a:ea typeface="ＭＳ Ｐゴシック" pitchFamily="34" charset="-128"/>
              </a:rPr>
              <a:t>prior radiation to the bladder</a:t>
            </a:r>
            <a:r>
              <a:rPr lang="en-US" altLang="en-US" sz="2400" smtClean="0">
                <a:ea typeface="ＭＳ Ｐゴシック" pitchFamily="34" charset="-128"/>
              </a:rPr>
              <a:t> for bladder cancer. Radiation for prostate/cervix cancer ok.</a:t>
            </a:r>
          </a:p>
        </p:txBody>
      </p:sp>
    </p:spTree>
    <p:extLst>
      <p:ext uri="{BB962C8B-B14F-4D97-AF65-F5344CB8AC3E}">
        <p14:creationId xmlns:p14="http://schemas.microsoft.com/office/powerpoint/2010/main" val="21518454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1" y="1617663"/>
            <a:ext cx="9372204" cy="1143000"/>
          </a:xfrm>
        </p:spPr>
        <p:txBody>
          <a:bodyPr/>
          <a:lstStyle/>
          <a:p>
            <a:pPr>
              <a:defRPr/>
            </a:pPr>
            <a:r>
              <a:rPr lang="en-US" dirty="0" smtClean="0">
                <a:solidFill>
                  <a:schemeClr val="accent1"/>
                </a:solidFill>
                <a:ea typeface="MS PGothic" panose="020B0600070205080204" pitchFamily="34" charset="-128"/>
                <a:cs typeface="+mj-cs"/>
              </a:rPr>
              <a:t>Introduction</a:t>
            </a:r>
            <a:endParaRPr lang="en-US" dirty="0">
              <a:solidFill>
                <a:schemeClr val="accent1"/>
              </a:solidFill>
              <a:ea typeface="MS PGothic" panose="020B0600070205080204" pitchFamily="34" charset="-128"/>
              <a:cs typeface="+mj-cs"/>
            </a:endParaRPr>
          </a:p>
        </p:txBody>
      </p:sp>
      <p:sp>
        <p:nvSpPr>
          <p:cNvPr id="73730" name="Rectangle 2"/>
          <p:cNvSpPr>
            <a:spLocks noChangeArrowheads="1"/>
          </p:cNvSpPr>
          <p:nvPr/>
        </p:nvSpPr>
        <p:spPr bwMode="auto">
          <a:xfrm>
            <a:off x="1553766" y="2852739"/>
            <a:ext cx="2101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Black &amp; Singh</a:t>
            </a:r>
          </a:p>
        </p:txBody>
      </p:sp>
    </p:spTree>
    <p:extLst>
      <p:ext uri="{BB962C8B-B14F-4D97-AF65-F5344CB8AC3E}">
        <p14:creationId xmlns:p14="http://schemas.microsoft.com/office/powerpoint/2010/main" val="18952693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tLang="en-US" dirty="0" smtClean="0">
                <a:solidFill>
                  <a:schemeClr val="accent1"/>
                </a:solidFill>
                <a:ea typeface="ＭＳ Ｐゴシック" pitchFamily="34" charset="-128"/>
              </a:rPr>
              <a:t>Eligibility Criteria – Prior Therapy</a:t>
            </a:r>
          </a:p>
        </p:txBody>
      </p:sp>
      <p:sp>
        <p:nvSpPr>
          <p:cNvPr id="3" name="Content Placeholder 2"/>
          <p:cNvSpPr>
            <a:spLocks noGrp="1"/>
          </p:cNvSpPr>
          <p:nvPr>
            <p:ph idx="1"/>
          </p:nvPr>
        </p:nvSpPr>
        <p:spPr>
          <a:xfrm>
            <a:off x="625079" y="1447800"/>
            <a:ext cx="9937750" cy="4800600"/>
          </a:xfrm>
        </p:spPr>
        <p:txBody>
          <a:bodyPr/>
          <a:lstStyle/>
          <a:p>
            <a:pPr>
              <a:buFont typeface="Wingdings 2" charset="0"/>
              <a:buChar char=""/>
              <a:defRPr/>
            </a:pPr>
            <a:r>
              <a:rPr lang="en-US" sz="2400" dirty="0" smtClean="0"/>
              <a:t>Patients </a:t>
            </a:r>
            <a:r>
              <a:rPr lang="en-US" sz="2400" b="1" dirty="0" smtClean="0"/>
              <a:t>must not </a:t>
            </a:r>
            <a:r>
              <a:rPr lang="en-US" sz="2400" dirty="0" smtClean="0"/>
              <a:t>have received treatment with </a:t>
            </a:r>
            <a:r>
              <a:rPr lang="en-US" sz="2400" b="1" dirty="0" smtClean="0"/>
              <a:t>systemic immunosuppressive </a:t>
            </a:r>
            <a:r>
              <a:rPr lang="en-US" sz="2400" dirty="0" smtClean="0"/>
              <a:t>medications (e.g. prednisone, cyclophosphamide, azathioprine, methotrexate, thalidomide, and anti- TNF agents) within 2 weeks prior to Cycle 1, Day 1. </a:t>
            </a:r>
          </a:p>
          <a:p>
            <a:pPr>
              <a:buFont typeface="Wingdings 2" charset="0"/>
              <a:buChar char=""/>
              <a:defRPr/>
            </a:pPr>
            <a:r>
              <a:rPr lang="en-US" sz="2400" dirty="0" smtClean="0"/>
              <a:t>Exceptions:</a:t>
            </a:r>
          </a:p>
          <a:p>
            <a:pPr marL="860425" lvl="1" indent="-457200">
              <a:buFont typeface="+mj-lt"/>
              <a:buAutoNum type="arabicPeriod"/>
              <a:defRPr/>
            </a:pPr>
            <a:r>
              <a:rPr lang="en-US" sz="2000" dirty="0" smtClean="0"/>
              <a:t>Patients may have received acute, low dose, systemic immunosuppressant medications (e.g., a one-time dose of dexamethasone for nausea); </a:t>
            </a:r>
          </a:p>
          <a:p>
            <a:pPr marL="860425" lvl="1" indent="-457200">
              <a:buFont typeface="+mj-lt"/>
              <a:buAutoNum type="arabicPeriod"/>
              <a:defRPr/>
            </a:pPr>
            <a:r>
              <a:rPr lang="en-US" sz="2000" dirty="0" smtClean="0"/>
              <a:t>The use of inhaled corticosteroids and mineralocorticoids (e.g., fludrocortisone) for patients with orthostatic hypotension or adrenocortical insufficiency is allowed. </a:t>
            </a:r>
          </a:p>
          <a:p>
            <a:pPr>
              <a:buFont typeface="Wingdings 2" charset="0"/>
              <a:buChar char=""/>
              <a:defRPr/>
            </a:pPr>
            <a:endParaRPr lang="en-US" sz="2400" dirty="0" smtClean="0"/>
          </a:p>
          <a:p>
            <a:pPr marL="82550" indent="0">
              <a:buFont typeface="Wingdings 2" charset="0"/>
              <a:buNone/>
              <a:defRPr/>
            </a:pPr>
            <a:endParaRPr lang="en-US" sz="2400" dirty="0"/>
          </a:p>
        </p:txBody>
      </p:sp>
    </p:spTree>
    <p:extLst>
      <p:ext uri="{BB962C8B-B14F-4D97-AF65-F5344CB8AC3E}">
        <p14:creationId xmlns:p14="http://schemas.microsoft.com/office/powerpoint/2010/main" val="41328537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962423" y="274638"/>
            <a:ext cx="9804796" cy="1143000"/>
          </a:xfrm>
        </p:spPr>
        <p:txBody>
          <a:bodyPr/>
          <a:lstStyle/>
          <a:p>
            <a:r>
              <a:rPr lang="en-US" altLang="en-US" dirty="0" smtClean="0">
                <a:solidFill>
                  <a:schemeClr val="accent1"/>
                </a:solidFill>
                <a:ea typeface="ＭＳ Ｐゴシック" pitchFamily="34" charset="-128"/>
              </a:rPr>
              <a:t>Eligibility Criteria – Lab/Clinical</a:t>
            </a:r>
          </a:p>
        </p:txBody>
      </p:sp>
      <p:sp>
        <p:nvSpPr>
          <p:cNvPr id="118786" name="Content Placeholder 2"/>
          <p:cNvSpPr>
            <a:spLocks noGrp="1"/>
          </p:cNvSpPr>
          <p:nvPr>
            <p:ph idx="1"/>
          </p:nvPr>
        </p:nvSpPr>
        <p:spPr>
          <a:xfrm>
            <a:off x="482204" y="1447800"/>
            <a:ext cx="10370344" cy="4800600"/>
          </a:xfrm>
        </p:spPr>
        <p:txBody>
          <a:bodyPr/>
          <a:lstStyle/>
          <a:p>
            <a:r>
              <a:rPr lang="en-US" altLang="en-US" dirty="0" smtClean="0">
                <a:ea typeface="ＭＳ Ｐゴシック" pitchFamily="34" charset="-128"/>
              </a:rPr>
              <a:t>adequate bone marrow and liver function</a:t>
            </a:r>
          </a:p>
          <a:p>
            <a:r>
              <a:rPr lang="en-US" altLang="en-US" b="1" dirty="0" err="1" smtClean="0">
                <a:ea typeface="ＭＳ Ｐゴシック" pitchFamily="34" charset="-128"/>
              </a:rPr>
              <a:t>eGFR</a:t>
            </a:r>
            <a:r>
              <a:rPr lang="en-US" altLang="en-US" dirty="0" smtClean="0">
                <a:ea typeface="ＭＳ Ｐゴシック" pitchFamily="34" charset="-128"/>
              </a:rPr>
              <a:t> ≥ 30 ml/min</a:t>
            </a:r>
          </a:p>
          <a:p>
            <a:r>
              <a:rPr lang="en-US" altLang="en-US" dirty="0" err="1" smtClean="0">
                <a:ea typeface="ＭＳ Ｐゴシック" pitchFamily="34" charset="-128"/>
              </a:rPr>
              <a:t>Zubrod</a:t>
            </a:r>
            <a:r>
              <a:rPr lang="en-US" altLang="en-US" dirty="0" smtClean="0">
                <a:ea typeface="ＭＳ Ｐゴシック" pitchFamily="34" charset="-128"/>
              </a:rPr>
              <a:t> </a:t>
            </a:r>
            <a:r>
              <a:rPr lang="en-US" altLang="en-US" b="1" dirty="0" smtClean="0">
                <a:ea typeface="ＭＳ Ｐゴシック" pitchFamily="34" charset="-128"/>
              </a:rPr>
              <a:t>Performance Status </a:t>
            </a:r>
            <a:r>
              <a:rPr lang="en-US" altLang="en-US" dirty="0" smtClean="0">
                <a:ea typeface="ＭＳ Ｐゴシック" pitchFamily="34" charset="-128"/>
              </a:rPr>
              <a:t>≤2</a:t>
            </a:r>
          </a:p>
          <a:p>
            <a:r>
              <a:rPr lang="en-US" altLang="en-US" dirty="0" smtClean="0">
                <a:ea typeface="ＭＳ Ｐゴシック" pitchFamily="34" charset="-128"/>
              </a:rPr>
              <a:t>no </a:t>
            </a:r>
            <a:r>
              <a:rPr lang="en-US" altLang="en-US" b="1" dirty="0" smtClean="0">
                <a:ea typeface="ＭＳ Ｐゴシック" pitchFamily="34" charset="-128"/>
              </a:rPr>
              <a:t>active infection </a:t>
            </a:r>
            <a:r>
              <a:rPr lang="en-US" altLang="en-US" dirty="0" smtClean="0">
                <a:ea typeface="ＭＳ Ｐゴシック" pitchFamily="34" charset="-128"/>
              </a:rPr>
              <a:t>within 14 days</a:t>
            </a:r>
          </a:p>
          <a:p>
            <a:pPr lvl="1"/>
            <a:r>
              <a:rPr lang="en-US" altLang="en-US" dirty="0" smtClean="0"/>
              <a:t>no severe infection within 28 days</a:t>
            </a:r>
          </a:p>
          <a:p>
            <a:r>
              <a:rPr lang="en-US" altLang="en-US" dirty="0" smtClean="0">
                <a:ea typeface="ＭＳ Ｐゴシック" pitchFamily="34" charset="-128"/>
              </a:rPr>
              <a:t>no </a:t>
            </a:r>
            <a:r>
              <a:rPr lang="en-US" altLang="en-US" b="1" dirty="0" smtClean="0">
                <a:ea typeface="ＭＳ Ｐゴシック" pitchFamily="34" charset="-128"/>
              </a:rPr>
              <a:t>autoimmune disease </a:t>
            </a:r>
            <a:r>
              <a:rPr lang="en-US" altLang="en-US" dirty="0" smtClean="0">
                <a:ea typeface="ＭＳ Ｐゴシック" pitchFamily="34" charset="-128"/>
              </a:rPr>
              <a:t>requiring systemic </a:t>
            </a:r>
            <a:br>
              <a:rPr lang="en-US" altLang="en-US" dirty="0" smtClean="0">
                <a:ea typeface="ＭＳ Ｐゴシック" pitchFamily="34" charset="-128"/>
              </a:rPr>
            </a:br>
            <a:r>
              <a:rPr lang="en-US" altLang="en-US" dirty="0" smtClean="0">
                <a:ea typeface="ＭＳ Ｐゴシック" pitchFamily="34" charset="-128"/>
              </a:rPr>
              <a:t>therapy in last 2 years</a:t>
            </a:r>
          </a:p>
          <a:p>
            <a:r>
              <a:rPr lang="en-US" altLang="en-US" dirty="0" smtClean="0">
                <a:ea typeface="ＭＳ Ｐゴシック" pitchFamily="34" charset="-128"/>
              </a:rPr>
              <a:t>no prior </a:t>
            </a:r>
            <a:r>
              <a:rPr lang="en-US" altLang="en-US" b="1" dirty="0" smtClean="0">
                <a:ea typeface="ＭＳ Ｐゴシック" pitchFamily="34" charset="-128"/>
              </a:rPr>
              <a:t>malignancy</a:t>
            </a:r>
            <a:r>
              <a:rPr lang="en-US" altLang="en-US" dirty="0" smtClean="0">
                <a:ea typeface="ＭＳ Ｐゴシック" pitchFamily="34" charset="-128"/>
              </a:rPr>
              <a:t> within 5 years (exceptions)</a:t>
            </a:r>
          </a:p>
        </p:txBody>
      </p:sp>
    </p:spTree>
    <p:extLst>
      <p:ext uri="{BB962C8B-B14F-4D97-AF65-F5344CB8AC3E}">
        <p14:creationId xmlns:p14="http://schemas.microsoft.com/office/powerpoint/2010/main" val="19336469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9" y="1739901"/>
            <a:ext cx="6508750" cy="1420813"/>
          </a:xfrm>
        </p:spPr>
        <p:txBody>
          <a:bodyPr/>
          <a:lstStyle/>
          <a:p>
            <a:pPr algn="ctr">
              <a:lnSpc>
                <a:spcPct val="114000"/>
              </a:lnSpc>
              <a:defRPr/>
            </a:pPr>
            <a:r>
              <a:rPr lang="en-US" dirty="0" smtClean="0">
                <a:solidFill>
                  <a:schemeClr val="accent1"/>
                </a:solidFill>
                <a:ea typeface="MS PGothic" panose="020B0600070205080204" pitchFamily="34" charset="-128"/>
                <a:cs typeface="+mj-cs"/>
              </a:rPr>
              <a:t>Enrollment Goals</a:t>
            </a:r>
            <a:endParaRPr lang="en-US" dirty="0">
              <a:solidFill>
                <a:schemeClr val="accent1"/>
              </a:solidFill>
              <a:ea typeface="MS PGothic" panose="020B0600070205080204" pitchFamily="34" charset="-128"/>
              <a:cs typeface="+mj-cs"/>
            </a:endParaRPr>
          </a:p>
        </p:txBody>
      </p:sp>
      <p:sp>
        <p:nvSpPr>
          <p:cNvPr id="120834" name="Rectangle 2"/>
          <p:cNvSpPr>
            <a:spLocks noChangeArrowheads="1"/>
          </p:cNvSpPr>
          <p:nvPr/>
        </p:nvSpPr>
        <p:spPr bwMode="auto">
          <a:xfrm>
            <a:off x="2258219" y="3659188"/>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M Plets</a:t>
            </a:r>
          </a:p>
        </p:txBody>
      </p:sp>
    </p:spTree>
    <p:extLst>
      <p:ext uri="{BB962C8B-B14F-4D97-AF65-F5344CB8AC3E}">
        <p14:creationId xmlns:p14="http://schemas.microsoft.com/office/powerpoint/2010/main" val="31474151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Enrollment goals</a:t>
            </a:r>
            <a:endParaRPr lang="en-US" dirty="0">
              <a:solidFill>
                <a:schemeClr val="accent1"/>
              </a:solidFill>
            </a:endParaRPr>
          </a:p>
        </p:txBody>
      </p:sp>
      <p:sp>
        <p:nvSpPr>
          <p:cNvPr id="3" name="Content Placeholder 2"/>
          <p:cNvSpPr>
            <a:spLocks noGrp="1"/>
          </p:cNvSpPr>
          <p:nvPr>
            <p:ph idx="1"/>
          </p:nvPr>
        </p:nvSpPr>
        <p:spPr/>
        <p:txBody>
          <a:bodyPr/>
          <a:lstStyle/>
          <a:p>
            <a:r>
              <a:rPr lang="en-US" altLang="en-US" b="1" dirty="0">
                <a:ea typeface="ＭＳ Ｐゴシック" pitchFamily="34" charset="-128"/>
              </a:rPr>
              <a:t>Sample size</a:t>
            </a:r>
            <a:r>
              <a:rPr lang="en-US" altLang="en-US" dirty="0">
                <a:ea typeface="ＭＳ Ｐゴシック" pitchFamily="34" charset="-128"/>
              </a:rPr>
              <a:t>:</a:t>
            </a:r>
          </a:p>
          <a:p>
            <a:pPr lvl="1"/>
            <a:r>
              <a:rPr lang="en-US" altLang="en-US" dirty="0"/>
              <a:t>135 eligible </a:t>
            </a:r>
            <a:r>
              <a:rPr lang="en-US" altLang="en-US" dirty="0" smtClean="0"/>
              <a:t>patients + additional 10% to account for ineligibility = </a:t>
            </a:r>
            <a:r>
              <a:rPr lang="en-US" altLang="en-US" b="1" dirty="0" smtClean="0"/>
              <a:t>148 total</a:t>
            </a:r>
            <a:endParaRPr lang="en-US" altLang="en-US" b="1" dirty="0"/>
          </a:p>
          <a:p>
            <a:pPr lvl="2"/>
            <a:endParaRPr lang="en-US" altLang="en-US" dirty="0" smtClean="0"/>
          </a:p>
          <a:p>
            <a:pPr lvl="1"/>
            <a:endParaRPr lang="en-US" altLang="en-US" b="1" dirty="0" smtClean="0"/>
          </a:p>
          <a:p>
            <a:pPr lvl="1"/>
            <a:endParaRPr lang="en-US" altLang="en-US" b="1" dirty="0"/>
          </a:p>
          <a:p>
            <a:pPr lvl="1"/>
            <a:r>
              <a:rPr lang="en-US" altLang="en-US" b="1" dirty="0" smtClean="0"/>
              <a:t>Target accrual rate</a:t>
            </a:r>
            <a:r>
              <a:rPr lang="en-US" altLang="en-US" dirty="0" smtClean="0"/>
              <a:t>:   4 patients/month</a:t>
            </a:r>
          </a:p>
          <a:p>
            <a:pPr lvl="2"/>
            <a:r>
              <a:rPr lang="en-US" altLang="en-US" dirty="0" smtClean="0"/>
              <a:t>~ 3 years to fully accrue</a:t>
            </a:r>
          </a:p>
          <a:p>
            <a:pPr lvl="1">
              <a:spcBef>
                <a:spcPts val="1800"/>
              </a:spcBef>
            </a:pPr>
            <a:r>
              <a:rPr lang="en-US" altLang="en-US" b="1" dirty="0" smtClean="0"/>
              <a:t>Maximum follow-up</a:t>
            </a:r>
            <a:r>
              <a:rPr lang="en-US" altLang="en-US" dirty="0" smtClean="0"/>
              <a:t>: 5 years</a:t>
            </a:r>
            <a:endParaRPr lang="en-US" altLang="en-US" dirty="0"/>
          </a:p>
          <a:p>
            <a:pPr marL="8255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74567762"/>
              </p:ext>
            </p:extLst>
          </p:nvPr>
        </p:nvGraphicFramePr>
        <p:xfrm>
          <a:off x="2286000" y="3124200"/>
          <a:ext cx="5638800" cy="914400"/>
        </p:xfrm>
        <a:graphic>
          <a:graphicData uri="http://schemas.openxmlformats.org/drawingml/2006/table">
            <a:tbl>
              <a:tblPr firstRow="1" bandRow="1">
                <a:tableStyleId>{5C22544A-7EE6-4342-B048-85BDC9FD1C3A}</a:tableStyleId>
              </a:tblPr>
              <a:tblGrid>
                <a:gridCol w="2667000"/>
                <a:gridCol w="2971800"/>
              </a:tblGrid>
              <a:tr h="370840">
                <a:tc>
                  <a:txBody>
                    <a:bodyPr/>
                    <a:lstStyle/>
                    <a:p>
                      <a:r>
                        <a:rPr lang="en-US" altLang="en-US" sz="2400" b="1" dirty="0" smtClean="0">
                          <a:solidFill>
                            <a:sysClr val="windowText" lastClr="000000"/>
                          </a:solidFill>
                        </a:rPr>
                        <a:t>CIS component: </a:t>
                      </a:r>
                      <a:endParaRPr lang="en-US"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ysClr val="windowText" lastClr="000000"/>
                          </a:solidFill>
                        </a:rPr>
                        <a:t>70 eligible patients</a:t>
                      </a:r>
                      <a:endParaRPr lang="en-US" sz="24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en-US" altLang="en-US" sz="2400" b="1" dirty="0" smtClean="0"/>
                        <a:t>T1/Ta only: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t>65 eligible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Explosion 1 4"/>
          <p:cNvSpPr/>
          <p:nvPr/>
        </p:nvSpPr>
        <p:spPr>
          <a:xfrm>
            <a:off x="8229600" y="2590800"/>
            <a:ext cx="2895600" cy="18288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glow rad="101600">
                    <a:schemeClr val="accent1">
                      <a:satMod val="175000"/>
                      <a:alpha val="40000"/>
                    </a:schemeClr>
                  </a:glow>
                </a:effectLst>
              </a:rPr>
              <a:t>Stratification Factor</a:t>
            </a:r>
            <a:endParaRPr lang="en-US" b="1" dirty="0">
              <a:effectLst>
                <a:glow rad="101600">
                  <a:schemeClr val="accent1">
                    <a:satMod val="175000"/>
                    <a:alpha val="40000"/>
                  </a:schemeClr>
                </a:glow>
              </a:effectLst>
            </a:endParaRPr>
          </a:p>
        </p:txBody>
      </p:sp>
    </p:spTree>
    <p:extLst>
      <p:ext uri="{BB962C8B-B14F-4D97-AF65-F5344CB8AC3E}">
        <p14:creationId xmlns:p14="http://schemas.microsoft.com/office/powerpoint/2010/main" val="11805496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Enrollment goals</a:t>
            </a:r>
            <a:endParaRPr lang="en-US" dirty="0">
              <a:solidFill>
                <a:schemeClr val="accent1"/>
              </a:solidFill>
            </a:endParaRPr>
          </a:p>
        </p:txBody>
      </p:sp>
      <p:sp>
        <p:nvSpPr>
          <p:cNvPr id="3" name="Content Placeholder 2"/>
          <p:cNvSpPr>
            <a:spLocks noGrp="1"/>
          </p:cNvSpPr>
          <p:nvPr>
            <p:ph idx="1"/>
          </p:nvPr>
        </p:nvSpPr>
        <p:spPr>
          <a:xfrm>
            <a:off x="1047750" y="2057400"/>
            <a:ext cx="9696450" cy="4114800"/>
          </a:xfrm>
        </p:spPr>
        <p:txBody>
          <a:bodyPr/>
          <a:lstStyle/>
          <a:p>
            <a:pPr marL="123825" lvl="2" indent="0">
              <a:buNone/>
            </a:pPr>
            <a:r>
              <a:rPr lang="en-US" altLang="en-US" b="1" u="sng" dirty="0" smtClean="0">
                <a:solidFill>
                  <a:schemeClr val="tx2"/>
                </a:solidFill>
              </a:rPr>
              <a:t>Co-primary objective #1</a:t>
            </a:r>
            <a:r>
              <a:rPr lang="en-US" altLang="en-US" b="1" dirty="0" smtClean="0">
                <a:solidFill>
                  <a:schemeClr val="tx2"/>
                </a:solidFill>
              </a:rPr>
              <a:t>: </a:t>
            </a:r>
            <a:r>
              <a:rPr lang="en-US" altLang="en-US" b="1" dirty="0">
                <a:solidFill>
                  <a:schemeClr val="tx2"/>
                </a:solidFill>
                <a:ea typeface="ＭＳ Ｐゴシック" pitchFamily="34" charset="-128"/>
              </a:rPr>
              <a:t>Complete Response at 25 </a:t>
            </a:r>
            <a:r>
              <a:rPr lang="en-US" altLang="en-US" b="1" dirty="0" smtClean="0">
                <a:solidFill>
                  <a:schemeClr val="tx2"/>
                </a:solidFill>
                <a:ea typeface="ＭＳ Ｐゴシック" pitchFamily="34" charset="-128"/>
              </a:rPr>
              <a:t>weeks in CIS</a:t>
            </a:r>
          </a:p>
          <a:p>
            <a:pPr marL="334963" lvl="3" indent="0">
              <a:buNone/>
            </a:pPr>
            <a:r>
              <a:rPr lang="en-US" altLang="en-US" sz="2400" dirty="0" smtClean="0">
                <a:solidFill>
                  <a:schemeClr val="tx2"/>
                </a:solidFill>
                <a:ea typeface="ＭＳ Ｐゴシック" pitchFamily="34" charset="-128"/>
              </a:rPr>
              <a:t>H</a:t>
            </a:r>
            <a:r>
              <a:rPr lang="en-US" altLang="en-US" sz="2400" baseline="-25000" dirty="0" smtClean="0">
                <a:solidFill>
                  <a:schemeClr val="tx2"/>
                </a:solidFill>
                <a:ea typeface="ＭＳ Ｐゴシック" pitchFamily="34" charset="-128"/>
              </a:rPr>
              <a:t>0</a:t>
            </a:r>
            <a:r>
              <a:rPr lang="en-US" altLang="en-US" sz="2400" dirty="0" smtClean="0">
                <a:solidFill>
                  <a:schemeClr val="tx2"/>
                </a:solidFill>
                <a:ea typeface="ＭＳ Ｐゴシック" pitchFamily="34" charset="-128"/>
              </a:rPr>
              <a:t>:  30%	  H</a:t>
            </a:r>
            <a:r>
              <a:rPr lang="en-US" altLang="en-US" sz="2400" baseline="-25000" dirty="0" smtClean="0">
                <a:solidFill>
                  <a:schemeClr val="tx2"/>
                </a:solidFill>
                <a:ea typeface="ＭＳ Ｐゴシック" pitchFamily="34" charset="-128"/>
              </a:rPr>
              <a:t>A</a:t>
            </a:r>
            <a:r>
              <a:rPr lang="en-US" altLang="en-US" sz="2400" dirty="0">
                <a:solidFill>
                  <a:schemeClr val="tx2"/>
                </a:solidFill>
                <a:ea typeface="ＭＳ Ｐゴシック" pitchFamily="34" charset="-128"/>
              </a:rPr>
              <a:t>:  50%</a:t>
            </a:r>
          </a:p>
          <a:p>
            <a:pPr lvl="2"/>
            <a:r>
              <a:rPr lang="en-US" altLang="en-US" dirty="0"/>
              <a:t>Type I error rate (one-sided) of 0.05 </a:t>
            </a:r>
          </a:p>
          <a:p>
            <a:pPr lvl="2"/>
            <a:r>
              <a:rPr lang="en-US" altLang="en-US" dirty="0"/>
              <a:t>Statistical power of </a:t>
            </a:r>
            <a:r>
              <a:rPr lang="en-US" altLang="en-US" dirty="0" smtClean="0"/>
              <a:t>0.96</a:t>
            </a:r>
            <a:endParaRPr lang="en-US" altLang="en-US" dirty="0">
              <a:solidFill>
                <a:schemeClr val="tx2"/>
              </a:solidFill>
              <a:ea typeface="ＭＳ Ｐゴシック" pitchFamily="34" charset="-128"/>
            </a:endParaRPr>
          </a:p>
          <a:p>
            <a:pPr marL="123825" lvl="2" indent="0">
              <a:spcBef>
                <a:spcPts val="1200"/>
              </a:spcBef>
              <a:buNone/>
            </a:pPr>
            <a:r>
              <a:rPr lang="en-US" altLang="en-US" b="1" u="sng" dirty="0" smtClean="0">
                <a:solidFill>
                  <a:schemeClr val="tx2"/>
                </a:solidFill>
                <a:ea typeface="ＭＳ Ｐゴシック" pitchFamily="34" charset="-128"/>
              </a:rPr>
              <a:t>Co-primary objective #2</a:t>
            </a:r>
            <a:r>
              <a:rPr lang="en-US" altLang="en-US" b="1" dirty="0" smtClean="0">
                <a:solidFill>
                  <a:schemeClr val="tx2"/>
                </a:solidFill>
                <a:ea typeface="ＭＳ Ｐゴシック" pitchFamily="34" charset="-128"/>
              </a:rPr>
              <a:t>: Event-free survival at 18 months</a:t>
            </a:r>
          </a:p>
          <a:p>
            <a:pPr marL="334963" lvl="3" indent="0">
              <a:buNone/>
            </a:pPr>
            <a:r>
              <a:rPr lang="en-US" altLang="en-US" sz="2400" dirty="0">
                <a:solidFill>
                  <a:schemeClr val="tx2"/>
                </a:solidFill>
                <a:ea typeface="ＭＳ Ｐゴシック" pitchFamily="34" charset="-128"/>
              </a:rPr>
              <a:t>H</a:t>
            </a:r>
            <a:r>
              <a:rPr lang="en-US" altLang="en-US" sz="2400" baseline="-25000" dirty="0">
                <a:solidFill>
                  <a:schemeClr val="tx2"/>
                </a:solidFill>
                <a:ea typeface="ＭＳ Ｐゴシック" pitchFamily="34" charset="-128"/>
              </a:rPr>
              <a:t>0</a:t>
            </a:r>
            <a:r>
              <a:rPr lang="en-US" altLang="en-US" sz="2400" dirty="0">
                <a:solidFill>
                  <a:schemeClr val="tx2"/>
                </a:solidFill>
                <a:ea typeface="ＭＳ Ｐゴシック" pitchFamily="34" charset="-128"/>
              </a:rPr>
              <a:t>:  </a:t>
            </a:r>
            <a:r>
              <a:rPr lang="en-US" altLang="en-US" sz="2400" dirty="0" smtClean="0">
                <a:solidFill>
                  <a:schemeClr val="tx2"/>
                </a:solidFill>
                <a:ea typeface="ＭＳ Ｐゴシック" pitchFamily="34" charset="-128"/>
              </a:rPr>
              <a:t>20%	   H</a:t>
            </a:r>
            <a:r>
              <a:rPr lang="en-US" altLang="en-US" sz="2400" baseline="-25000" dirty="0" smtClean="0">
                <a:solidFill>
                  <a:schemeClr val="tx2"/>
                </a:solidFill>
                <a:ea typeface="ＭＳ Ｐゴシック" pitchFamily="34" charset="-128"/>
              </a:rPr>
              <a:t>A</a:t>
            </a:r>
            <a:r>
              <a:rPr lang="en-US" altLang="en-US" sz="2400" dirty="0">
                <a:solidFill>
                  <a:schemeClr val="tx2"/>
                </a:solidFill>
                <a:ea typeface="ＭＳ Ｐゴシック" pitchFamily="34" charset="-128"/>
              </a:rPr>
              <a:t>:  30%</a:t>
            </a:r>
            <a:endParaRPr lang="en-US" altLang="en-US" sz="2400" dirty="0"/>
          </a:p>
          <a:p>
            <a:pPr lvl="2"/>
            <a:r>
              <a:rPr lang="en-US" altLang="en-US" dirty="0" smtClean="0"/>
              <a:t>Type </a:t>
            </a:r>
            <a:r>
              <a:rPr lang="en-US" altLang="en-US" dirty="0"/>
              <a:t>I error rate (one-sided) of 0.05 </a:t>
            </a:r>
          </a:p>
          <a:p>
            <a:pPr lvl="2"/>
            <a:r>
              <a:rPr lang="en-US" altLang="en-US" dirty="0"/>
              <a:t>Statistical power of 0.93</a:t>
            </a:r>
          </a:p>
          <a:p>
            <a:endParaRPr lang="en-US" dirty="0"/>
          </a:p>
        </p:txBody>
      </p:sp>
      <p:sp>
        <p:nvSpPr>
          <p:cNvPr id="4" name="Text Placeholder 3"/>
          <p:cNvSpPr>
            <a:spLocks noGrp="1"/>
          </p:cNvSpPr>
          <p:nvPr>
            <p:ph type="body" idx="4294967295"/>
          </p:nvPr>
        </p:nvSpPr>
        <p:spPr>
          <a:xfrm>
            <a:off x="457200" y="1406525"/>
            <a:ext cx="6629400" cy="698500"/>
          </a:xfrm>
        </p:spPr>
        <p:txBody>
          <a:bodyPr/>
          <a:lstStyle/>
          <a:p>
            <a:pPr marL="82550" indent="0">
              <a:buNone/>
            </a:pPr>
            <a:r>
              <a:rPr lang="en-US" dirty="0" smtClean="0">
                <a:solidFill>
                  <a:schemeClr val="tx2"/>
                </a:solidFill>
              </a:rPr>
              <a:t>Hierarchical / Step-down </a:t>
            </a:r>
            <a:r>
              <a:rPr lang="en-US" dirty="0">
                <a:solidFill>
                  <a:schemeClr val="tx2"/>
                </a:solidFill>
              </a:rPr>
              <a:t>approach</a:t>
            </a:r>
          </a:p>
        </p:txBody>
      </p:sp>
      <p:sp>
        <p:nvSpPr>
          <p:cNvPr id="5" name="Oval 4"/>
          <p:cNvSpPr/>
          <p:nvPr/>
        </p:nvSpPr>
        <p:spPr>
          <a:xfrm>
            <a:off x="76200" y="1828797"/>
            <a:ext cx="11125200" cy="121920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alf Frame 8"/>
          <p:cNvSpPr/>
          <p:nvPr/>
        </p:nvSpPr>
        <p:spPr>
          <a:xfrm rot="12223178">
            <a:off x="660086" y="1853309"/>
            <a:ext cx="371034" cy="1186507"/>
          </a:xfrm>
          <a:prstGeom prst="halfFrame">
            <a:avLst>
              <a:gd name="adj1" fmla="val 21665"/>
              <a:gd name="adj2" fmla="val 30111"/>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Down Arrow 11"/>
          <p:cNvSpPr/>
          <p:nvPr/>
        </p:nvSpPr>
        <p:spPr>
          <a:xfrm>
            <a:off x="1243206" y="3048000"/>
            <a:ext cx="533400" cy="838200"/>
          </a:xfrm>
          <a:prstGeom prst="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084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ea typeface="ＭＳ Ｐゴシック" pitchFamily="34" charset="-128"/>
              </a:rPr>
              <a:t>Futility Analysis in CIS cohort</a:t>
            </a:r>
            <a:endParaRPr lang="en-US" dirty="0">
              <a:solidFill>
                <a:schemeClr val="accent1"/>
              </a:solidFill>
            </a:endParaRPr>
          </a:p>
        </p:txBody>
      </p:sp>
      <p:sp>
        <p:nvSpPr>
          <p:cNvPr id="3" name="Content Placeholder 2"/>
          <p:cNvSpPr>
            <a:spLocks noGrp="1"/>
          </p:cNvSpPr>
          <p:nvPr>
            <p:ph idx="1"/>
          </p:nvPr>
        </p:nvSpPr>
        <p:spPr/>
        <p:txBody>
          <a:bodyPr/>
          <a:lstStyle/>
          <a:p>
            <a:pPr marL="82550" indent="0">
              <a:buNone/>
            </a:pPr>
            <a:r>
              <a:rPr lang="en-US" altLang="en-US" sz="2800" b="1" dirty="0" smtClean="0">
                <a:solidFill>
                  <a:schemeClr val="tx2"/>
                </a:solidFill>
                <a:ea typeface="ＭＳ Ｐゴシック" pitchFamily="34" charset="-128"/>
              </a:rPr>
              <a:t>Co-primary endpoint: </a:t>
            </a:r>
            <a:r>
              <a:rPr lang="en-US" altLang="en-US" sz="2800" b="1" dirty="0">
                <a:solidFill>
                  <a:schemeClr val="tx2"/>
                </a:solidFill>
                <a:ea typeface="ＭＳ Ｐゴシック" pitchFamily="34" charset="-128"/>
              </a:rPr>
              <a:t>Complete Response in </a:t>
            </a:r>
            <a:r>
              <a:rPr lang="en-US" altLang="en-US" sz="2800" b="1" dirty="0" smtClean="0">
                <a:solidFill>
                  <a:schemeClr val="tx2"/>
                </a:solidFill>
                <a:ea typeface="ＭＳ Ｐゴシック" pitchFamily="34" charset="-128"/>
              </a:rPr>
              <a:t>CIS</a:t>
            </a:r>
            <a:endParaRPr lang="en-US" altLang="en-US" sz="2800" b="1" dirty="0">
              <a:solidFill>
                <a:schemeClr val="tx2"/>
              </a:solidFill>
              <a:ea typeface="ＭＳ Ｐゴシック" pitchFamily="34" charset="-128"/>
            </a:endParaRPr>
          </a:p>
          <a:p>
            <a:pPr marL="82550" indent="0">
              <a:buNone/>
            </a:pPr>
            <a:endParaRPr lang="en-US" altLang="en-US" sz="2400" dirty="0">
              <a:ea typeface="ＭＳ Ｐゴシック" pitchFamily="34" charset="-128"/>
            </a:endParaRPr>
          </a:p>
          <a:p>
            <a:r>
              <a:rPr lang="en-US" altLang="en-US" sz="2800" dirty="0" smtClean="0">
                <a:ea typeface="ＭＳ Ｐゴシック" pitchFamily="34" charset="-128"/>
              </a:rPr>
              <a:t>Evaluate </a:t>
            </a:r>
            <a:r>
              <a:rPr lang="en-US" altLang="en-US" sz="2800" dirty="0">
                <a:ea typeface="ＭＳ Ｐゴシック" pitchFamily="34" charset="-128"/>
              </a:rPr>
              <a:t>first 25 CIS patients for CR at 25 weeks</a:t>
            </a:r>
          </a:p>
          <a:p>
            <a:pPr lvl="1"/>
            <a:r>
              <a:rPr lang="en-US" altLang="en-US" sz="2400" dirty="0">
                <a:ea typeface="ＭＳ Ｐゴシック" pitchFamily="34" charset="-128"/>
              </a:rPr>
              <a:t>trial will continue to accrue while interim evaluation </a:t>
            </a:r>
            <a:r>
              <a:rPr lang="en-US" altLang="en-US" sz="2400" dirty="0" smtClean="0">
                <a:ea typeface="ＭＳ Ｐゴシック" pitchFamily="34" charset="-128"/>
              </a:rPr>
              <a:t>underway</a:t>
            </a:r>
          </a:p>
          <a:p>
            <a:pPr marL="403225" lvl="1" indent="0">
              <a:spcBef>
                <a:spcPts val="0"/>
              </a:spcBef>
              <a:buNone/>
            </a:pPr>
            <a:endParaRPr lang="en-US" altLang="en-US" sz="2400" dirty="0" smtClean="0">
              <a:ea typeface="ＭＳ Ｐゴシック" pitchFamily="34" charset="-128"/>
            </a:endParaRPr>
          </a:p>
          <a:p>
            <a:r>
              <a:rPr lang="en-US" altLang="en-US" sz="2800" dirty="0" smtClean="0">
                <a:ea typeface="ＭＳ Ｐゴシック" pitchFamily="34" charset="-128"/>
              </a:rPr>
              <a:t>7 </a:t>
            </a:r>
            <a:r>
              <a:rPr lang="en-US" altLang="en-US" sz="2800" dirty="0">
                <a:ea typeface="ＭＳ Ｐゴシック" pitchFamily="34" charset="-128"/>
              </a:rPr>
              <a:t>(28%) or </a:t>
            </a:r>
            <a:r>
              <a:rPr lang="en-US" altLang="en-US" sz="2800" dirty="0" smtClean="0">
                <a:ea typeface="ＭＳ Ｐゴシック" pitchFamily="34" charset="-128"/>
              </a:rPr>
              <a:t>more CRs out of 25 would </a:t>
            </a:r>
            <a:r>
              <a:rPr lang="en-US" altLang="en-US" sz="2800" dirty="0">
                <a:ea typeface="ＭＳ Ｐゴシック" pitchFamily="34" charset="-128"/>
              </a:rPr>
              <a:t>be considered </a:t>
            </a:r>
            <a:r>
              <a:rPr lang="en-US" altLang="en-US" sz="2800" dirty="0" smtClean="0">
                <a:ea typeface="ＭＳ Ｐゴシック" pitchFamily="34" charset="-128"/>
              </a:rPr>
              <a:t>favorable and study will continue to accrue to a total of n=70</a:t>
            </a:r>
            <a:endParaRPr lang="en-US" altLang="en-US" sz="2800" dirty="0">
              <a:ea typeface="ＭＳ Ｐゴシック" pitchFamily="34" charset="-128"/>
            </a:endParaRPr>
          </a:p>
          <a:p>
            <a:pPr marL="82550" indent="0">
              <a:buNone/>
            </a:pPr>
            <a:endParaRPr lang="en-US" sz="2800" dirty="0"/>
          </a:p>
        </p:txBody>
      </p:sp>
    </p:spTree>
    <p:extLst>
      <p:ext uri="{BB962C8B-B14F-4D97-AF65-F5344CB8AC3E}">
        <p14:creationId xmlns:p14="http://schemas.microsoft.com/office/powerpoint/2010/main" val="15394817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Futility Analysis in Ta/T1/CIS</a:t>
            </a:r>
            <a:endParaRPr lang="en-US" dirty="0">
              <a:solidFill>
                <a:schemeClr val="accent1"/>
              </a:solidFill>
            </a:endParaRPr>
          </a:p>
        </p:txBody>
      </p:sp>
      <p:sp>
        <p:nvSpPr>
          <p:cNvPr id="3" name="Content Placeholder 2"/>
          <p:cNvSpPr>
            <a:spLocks noGrp="1"/>
          </p:cNvSpPr>
          <p:nvPr>
            <p:ph idx="1"/>
          </p:nvPr>
        </p:nvSpPr>
        <p:spPr>
          <a:xfrm>
            <a:off x="1047750" y="1447800"/>
            <a:ext cx="9772650" cy="4800600"/>
          </a:xfrm>
        </p:spPr>
        <p:txBody>
          <a:bodyPr/>
          <a:lstStyle/>
          <a:p>
            <a:pPr marL="82550" indent="0">
              <a:buNone/>
            </a:pPr>
            <a:r>
              <a:rPr lang="en-US" sz="2800" b="1" dirty="0" smtClean="0">
                <a:solidFill>
                  <a:schemeClr val="tx2"/>
                </a:solidFill>
              </a:rPr>
              <a:t>Co-primary endpoint: </a:t>
            </a:r>
            <a:r>
              <a:rPr lang="en-US" altLang="en-US" sz="2800" b="1" dirty="0">
                <a:solidFill>
                  <a:schemeClr val="tx2"/>
                </a:solidFill>
                <a:ea typeface="ＭＳ Ｐゴシック" pitchFamily="34" charset="-128"/>
              </a:rPr>
              <a:t>Event free survival </a:t>
            </a:r>
            <a:r>
              <a:rPr lang="en-US" altLang="en-US" sz="2800" b="1" dirty="0" smtClean="0">
                <a:solidFill>
                  <a:schemeClr val="tx2"/>
                </a:solidFill>
                <a:ea typeface="ＭＳ Ｐゴシック" pitchFamily="34" charset="-128"/>
              </a:rPr>
              <a:t>at 18 months 				  in </a:t>
            </a:r>
            <a:r>
              <a:rPr lang="en-US" altLang="en-US" sz="2800" b="1" dirty="0">
                <a:solidFill>
                  <a:schemeClr val="tx2"/>
                </a:solidFill>
                <a:ea typeface="ＭＳ Ｐゴシック" pitchFamily="34" charset="-128"/>
              </a:rPr>
              <a:t>Ta/T1/CIS</a:t>
            </a:r>
            <a:endParaRPr lang="en-US" sz="2800" b="1" dirty="0" smtClean="0">
              <a:solidFill>
                <a:schemeClr val="tx2"/>
              </a:solidFill>
            </a:endParaRPr>
          </a:p>
          <a:p>
            <a:pPr>
              <a:lnSpc>
                <a:spcPct val="150000"/>
              </a:lnSpc>
            </a:pPr>
            <a:r>
              <a:rPr lang="en-US" sz="2800" dirty="0" smtClean="0"/>
              <a:t>Conducted at the end of accrual</a:t>
            </a:r>
          </a:p>
          <a:p>
            <a:pPr lvl="1"/>
            <a:r>
              <a:rPr lang="en-US" sz="2400" dirty="0" smtClean="0"/>
              <a:t>If </a:t>
            </a:r>
            <a:r>
              <a:rPr lang="en-US" sz="2400" dirty="0"/>
              <a:t>the </a:t>
            </a:r>
            <a:r>
              <a:rPr lang="en-US" sz="2400" dirty="0" smtClean="0"/>
              <a:t>upper bound of the </a:t>
            </a:r>
            <a:r>
              <a:rPr lang="en-US" sz="2400" b="1" dirty="0" smtClean="0"/>
              <a:t>99</a:t>
            </a:r>
            <a:r>
              <a:rPr lang="en-US" sz="2400" b="1" dirty="0"/>
              <a:t>% </a:t>
            </a:r>
            <a:r>
              <a:rPr lang="en-US" sz="2400" b="1" dirty="0" smtClean="0"/>
              <a:t>EFS CI is lower than 30%</a:t>
            </a:r>
            <a:r>
              <a:rPr lang="en-US" sz="2400" dirty="0" smtClean="0"/>
              <a:t>,</a:t>
            </a:r>
            <a:r>
              <a:rPr lang="en-US" sz="2400" b="1" dirty="0" smtClean="0"/>
              <a:t> </a:t>
            </a:r>
            <a:r>
              <a:rPr lang="en-US" sz="2400" dirty="0" smtClean="0"/>
              <a:t>consider</a:t>
            </a:r>
            <a:r>
              <a:rPr lang="en-US" sz="2400" b="1" dirty="0" smtClean="0"/>
              <a:t> </a:t>
            </a:r>
            <a:r>
              <a:rPr lang="en-US" sz="2400" dirty="0" smtClean="0"/>
              <a:t>reporting results early </a:t>
            </a:r>
            <a:r>
              <a:rPr lang="en-US" sz="2400" dirty="0"/>
              <a:t>due to </a:t>
            </a:r>
            <a:r>
              <a:rPr lang="en-US" sz="2400" i="1" dirty="0" smtClean="0"/>
              <a:t>futility</a:t>
            </a:r>
          </a:p>
          <a:p>
            <a:pPr>
              <a:spcBef>
                <a:spcPts val="1800"/>
              </a:spcBef>
            </a:pPr>
            <a:r>
              <a:rPr lang="en-US" sz="2800" dirty="0" smtClean="0"/>
              <a:t>Will not </a:t>
            </a:r>
            <a:r>
              <a:rPr lang="en-US" sz="2800" dirty="0"/>
              <a:t>consider reporting early due to </a:t>
            </a:r>
            <a:r>
              <a:rPr lang="en-US" sz="2800" i="1" dirty="0" smtClean="0"/>
              <a:t>efficacy</a:t>
            </a:r>
          </a:p>
          <a:p>
            <a:pPr>
              <a:spcBef>
                <a:spcPts val="1800"/>
              </a:spcBef>
            </a:pPr>
            <a:r>
              <a:rPr lang="en-US" sz="2800" dirty="0" smtClean="0"/>
              <a:t>Final analysis will be conducted when all patients have been followed for 18 months.</a:t>
            </a:r>
            <a:endParaRPr lang="en-US" sz="2800" dirty="0"/>
          </a:p>
        </p:txBody>
      </p:sp>
    </p:spTree>
    <p:extLst>
      <p:ext uri="{BB962C8B-B14F-4D97-AF65-F5344CB8AC3E}">
        <p14:creationId xmlns:p14="http://schemas.microsoft.com/office/powerpoint/2010/main" val="28224454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9" y="1739901"/>
            <a:ext cx="6508750" cy="1420813"/>
          </a:xfrm>
        </p:spPr>
        <p:txBody>
          <a:bodyPr>
            <a:normAutofit/>
          </a:bodyPr>
          <a:lstStyle/>
          <a:p>
            <a:pPr algn="ctr">
              <a:lnSpc>
                <a:spcPct val="114000"/>
              </a:lnSpc>
              <a:defRPr/>
            </a:pPr>
            <a:r>
              <a:rPr lang="en-US" dirty="0" smtClean="0">
                <a:solidFill>
                  <a:schemeClr val="accent1"/>
                </a:solidFill>
                <a:ea typeface="MS PGothic" panose="020B0600070205080204" pitchFamily="34" charset="-128"/>
                <a:cs typeface="+mj-cs"/>
              </a:rPr>
              <a:t>Visit Schedule</a:t>
            </a:r>
            <a:br>
              <a:rPr lang="en-US" dirty="0" smtClean="0">
                <a:solidFill>
                  <a:schemeClr val="accent1"/>
                </a:solidFill>
                <a:ea typeface="MS PGothic" panose="020B0600070205080204" pitchFamily="34" charset="-128"/>
                <a:cs typeface="+mj-cs"/>
              </a:rPr>
            </a:br>
            <a:r>
              <a:rPr lang="en-US" sz="2800" dirty="0" smtClean="0">
                <a:solidFill>
                  <a:schemeClr val="accent1"/>
                </a:solidFill>
                <a:ea typeface="MS PGothic" panose="020B0600070205080204" pitchFamily="34" charset="-128"/>
                <a:cs typeface="+mj-cs"/>
              </a:rPr>
              <a:t>Treatment and disease assessment</a:t>
            </a:r>
            <a:endParaRPr lang="en-US" sz="2800" dirty="0">
              <a:solidFill>
                <a:schemeClr val="accent1"/>
              </a:solidFill>
              <a:ea typeface="MS PGothic" panose="020B0600070205080204" pitchFamily="34" charset="-128"/>
              <a:cs typeface="+mj-cs"/>
            </a:endParaRPr>
          </a:p>
        </p:txBody>
      </p:sp>
      <p:sp>
        <p:nvSpPr>
          <p:cNvPr id="121858" name="Rectangle 2"/>
          <p:cNvSpPr>
            <a:spLocks noChangeArrowheads="1"/>
          </p:cNvSpPr>
          <p:nvPr/>
        </p:nvSpPr>
        <p:spPr bwMode="auto">
          <a:xfrm>
            <a:off x="2258219" y="3659188"/>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M Plets</a:t>
            </a:r>
          </a:p>
        </p:txBody>
      </p:sp>
    </p:spTree>
    <p:extLst>
      <p:ext uri="{BB962C8B-B14F-4D97-AF65-F5344CB8AC3E}">
        <p14:creationId xmlns:p14="http://schemas.microsoft.com/office/powerpoint/2010/main" val="18937578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Study Calendar</a:t>
            </a:r>
            <a:endParaRPr lang="en-US" dirty="0">
              <a:solidFill>
                <a:schemeClr val="accent1"/>
              </a:solidFill>
            </a:endParaRPr>
          </a:p>
        </p:txBody>
      </p:sp>
      <p:sp>
        <p:nvSpPr>
          <p:cNvPr id="4" name="Rectangle 3"/>
          <p:cNvSpPr>
            <a:spLocks noChangeArrowheads="1"/>
          </p:cNvSpPr>
          <p:nvPr/>
        </p:nvSpPr>
        <p:spPr bwMode="auto">
          <a:xfrm>
            <a:off x="660400" y="1236677"/>
            <a:ext cx="5391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2000" b="1"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2000" b="1"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2000" b="1"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2000" b="1" kern="1200">
                <a:solidFill>
                  <a:schemeClr val="bg1"/>
                </a:solidFill>
                <a:latin typeface="Arial" pitchFamily="34" charset="0"/>
                <a:ea typeface="ＭＳ Ｐゴシック" pitchFamily="34" charset="-128"/>
                <a:cs typeface="+mn-cs"/>
              </a:defRPr>
            </a:lvl9pPr>
          </a:lstStyle>
          <a:p>
            <a:r>
              <a:rPr lang="en-US" altLang="en-US" sz="1800" dirty="0" smtClean="0">
                <a:solidFill>
                  <a:srgbClr val="000000"/>
                </a:solidFill>
              </a:rPr>
              <a:t>9.1  TREATMENT </a:t>
            </a:r>
            <a:r>
              <a:rPr lang="en-US" altLang="en-US" sz="1800" dirty="0">
                <a:solidFill>
                  <a:srgbClr val="000000"/>
                </a:solidFill>
              </a:rPr>
              <a:t>AND SPECIMEN SUBMISSION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997" y="1524000"/>
            <a:ext cx="11201400" cy="489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483871" y="1728651"/>
            <a:ext cx="457200" cy="4572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152968" y="1715729"/>
            <a:ext cx="457200" cy="4572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927690" y="1715729"/>
            <a:ext cx="457200" cy="457200"/>
          </a:xfrm>
          <a:prstGeom prst="ellipse">
            <a:avLst/>
          </a:prstGeom>
          <a:noFill/>
          <a:ln w="317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0744200" y="1728651"/>
            <a:ext cx="457200" cy="4572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955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Study Calendar</a:t>
            </a:r>
            <a:endParaRPr lang="en-US" dirty="0">
              <a:solidFill>
                <a:schemeClr val="accent1"/>
              </a:solidFill>
            </a:endParaRPr>
          </a:p>
        </p:txBody>
      </p:sp>
      <p:sp>
        <p:nvSpPr>
          <p:cNvPr id="4" name="Rectangle 3"/>
          <p:cNvSpPr>
            <a:spLocks noChangeArrowheads="1"/>
          </p:cNvSpPr>
          <p:nvPr/>
        </p:nvSpPr>
        <p:spPr bwMode="auto">
          <a:xfrm>
            <a:off x="660400" y="1236677"/>
            <a:ext cx="3292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2000" b="1"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2000" b="1"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2000" b="1"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2000" b="1" kern="1200">
                <a:solidFill>
                  <a:schemeClr val="bg1"/>
                </a:solidFill>
                <a:latin typeface="Arial" pitchFamily="34" charset="0"/>
                <a:ea typeface="ＭＳ Ｐゴシック" pitchFamily="34" charset="-128"/>
                <a:cs typeface="+mn-cs"/>
              </a:defRPr>
            </a:lvl9pPr>
          </a:lstStyle>
          <a:p>
            <a:r>
              <a:rPr lang="en-US" altLang="en-US" sz="1800" dirty="0" smtClean="0">
                <a:solidFill>
                  <a:srgbClr val="000000"/>
                </a:solidFill>
              </a:rPr>
              <a:t>9.2  DISEASE ASSESSMENT</a:t>
            </a:r>
            <a:endParaRPr lang="en-US" altLang="en-US" sz="1800" dirty="0">
              <a:solidFill>
                <a:srgbClr val="000000"/>
              </a:solidFill>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b="25445"/>
          <a:stretch/>
        </p:blipFill>
        <p:spPr bwMode="auto">
          <a:xfrm>
            <a:off x="380999" y="1606008"/>
            <a:ext cx="10857711" cy="441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4366" y="3429000"/>
            <a:ext cx="9972000" cy="1219200"/>
          </a:xfrm>
          <a:prstGeom prst="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1105444">
            <a:off x="3812616" y="2991239"/>
            <a:ext cx="1828800" cy="615553"/>
          </a:xfrm>
          <a:prstGeom prst="rect">
            <a:avLst/>
          </a:prstGeom>
          <a:solidFill>
            <a:schemeClr val="bg1">
              <a:lumMod val="85000"/>
            </a:schemeClr>
          </a:solidFill>
          <a:ln>
            <a:solidFill>
              <a:schemeClr val="tx2"/>
            </a:solidFill>
          </a:ln>
        </p:spPr>
        <p:txBody>
          <a:bodyPr wrap="square" rtlCol="0" anchor="ctr">
            <a:spAutoFit/>
          </a:bodyPr>
          <a:lstStyle/>
          <a:p>
            <a:pPr algn="ctr"/>
            <a:r>
              <a:rPr lang="en-US" b="1" dirty="0" smtClean="0">
                <a:solidFill>
                  <a:srgbClr val="FF0000"/>
                </a:solidFill>
              </a:rPr>
              <a:t>REQUIRED </a:t>
            </a:r>
            <a:br>
              <a:rPr lang="en-US" b="1" dirty="0" smtClean="0">
                <a:solidFill>
                  <a:srgbClr val="FF0000"/>
                </a:solidFill>
              </a:rPr>
            </a:br>
            <a:r>
              <a:rPr lang="en-US" sz="1600" b="1" dirty="0" smtClean="0">
                <a:solidFill>
                  <a:srgbClr val="FF0000"/>
                </a:solidFill>
              </a:rPr>
              <a:t>(pts w/ CIS)</a:t>
            </a:r>
            <a:endParaRPr lang="en-US" sz="1600" b="1" dirty="0">
              <a:solidFill>
                <a:srgbClr val="FF0000"/>
              </a:solidFill>
            </a:endParaRPr>
          </a:p>
        </p:txBody>
      </p:sp>
      <p:cxnSp>
        <p:nvCxnSpPr>
          <p:cNvPr id="8" name="Straight Arrow Connector 7"/>
          <p:cNvCxnSpPr/>
          <p:nvPr/>
        </p:nvCxnSpPr>
        <p:spPr>
          <a:xfrm>
            <a:off x="3952712" y="2590800"/>
            <a:ext cx="0" cy="990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762212" y="3586264"/>
            <a:ext cx="3810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229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dirty="0" smtClean="0">
                <a:solidFill>
                  <a:schemeClr val="accent1"/>
                </a:solidFill>
                <a:ea typeface="ＭＳ Ｐゴシック" pitchFamily="34" charset="-128"/>
              </a:rPr>
              <a:t>S1605 SWOG Study Team</a:t>
            </a:r>
          </a:p>
        </p:txBody>
      </p:sp>
      <p:sp>
        <p:nvSpPr>
          <p:cNvPr id="84994" name="Content Placeholder 2"/>
          <p:cNvSpPr>
            <a:spLocks noGrp="1"/>
          </p:cNvSpPr>
          <p:nvPr>
            <p:ph idx="1"/>
          </p:nvPr>
        </p:nvSpPr>
        <p:spPr>
          <a:xfrm>
            <a:off x="1575594" y="1470025"/>
            <a:ext cx="7308454" cy="4762500"/>
          </a:xfrm>
        </p:spPr>
        <p:txBody>
          <a:bodyPr/>
          <a:lstStyle/>
          <a:p>
            <a:pPr marL="82550" indent="0">
              <a:buFont typeface="Wingdings 2" charset="0"/>
              <a:buNone/>
              <a:defRPr/>
            </a:pPr>
            <a:r>
              <a:rPr lang="en-US" sz="2000" b="1" dirty="0">
                <a:cs typeface="MS PGothic" charset="0"/>
              </a:rPr>
              <a:t>Principal </a:t>
            </a:r>
            <a:r>
              <a:rPr lang="en-US" sz="2000" b="1" dirty="0" smtClean="0">
                <a:cs typeface="MS PGothic" charset="0"/>
              </a:rPr>
              <a:t>Investigators</a:t>
            </a:r>
          </a:p>
          <a:p>
            <a:pPr>
              <a:buFont typeface="Wingdings 2" charset="0"/>
              <a:buChar char=""/>
              <a:defRPr/>
            </a:pPr>
            <a:r>
              <a:rPr lang="en-US" sz="2000" dirty="0" smtClean="0">
                <a:cs typeface="MS PGothic" charset="0"/>
              </a:rPr>
              <a:t>Peter Black</a:t>
            </a:r>
            <a:r>
              <a:rPr lang="en-US" sz="2000" dirty="0">
                <a:cs typeface="MS PGothic" charset="0"/>
              </a:rPr>
              <a:t>, M.D. (Urology)</a:t>
            </a:r>
            <a:br>
              <a:rPr lang="en-US" sz="2000" dirty="0">
                <a:cs typeface="MS PGothic" charset="0"/>
              </a:rPr>
            </a:br>
            <a:r>
              <a:rPr lang="en-US" sz="2000" dirty="0">
                <a:cs typeface="MS PGothic" charset="0"/>
              </a:rPr>
              <a:t>University of British Columbia</a:t>
            </a:r>
            <a:br>
              <a:rPr lang="en-US" sz="2000" dirty="0">
                <a:cs typeface="MS PGothic" charset="0"/>
              </a:rPr>
            </a:br>
            <a:r>
              <a:rPr lang="en-US" sz="2000" dirty="0" smtClean="0">
                <a:cs typeface="MS PGothic" charset="0"/>
              </a:rPr>
              <a:t>Phone</a:t>
            </a:r>
            <a:r>
              <a:rPr lang="en-US" sz="2000" dirty="0">
                <a:cs typeface="MS PGothic" charset="0"/>
              </a:rPr>
              <a:t>: </a:t>
            </a:r>
            <a:r>
              <a:rPr lang="en-US" sz="2000" dirty="0" smtClean="0">
                <a:cs typeface="MS PGothic" charset="0"/>
              </a:rPr>
              <a:t>604/</a:t>
            </a:r>
            <a:r>
              <a:rPr lang="en-US" sz="2000" dirty="0">
                <a:cs typeface="MS PGothic" charset="0"/>
              </a:rPr>
              <a:t>875-4301</a:t>
            </a:r>
            <a:br>
              <a:rPr lang="en-US" sz="2000" dirty="0">
                <a:cs typeface="MS PGothic" charset="0"/>
              </a:rPr>
            </a:br>
            <a:r>
              <a:rPr lang="en-US" sz="2000" dirty="0">
                <a:cs typeface="MS PGothic" charset="0"/>
              </a:rPr>
              <a:t>E-mail: </a:t>
            </a:r>
            <a:r>
              <a:rPr lang="en-US" sz="2000" dirty="0" err="1">
                <a:cs typeface="MS PGothic" charset="0"/>
              </a:rPr>
              <a:t>pblack@mail.ubc.ca</a:t>
            </a:r>
            <a:endParaRPr lang="en-US" sz="2000" dirty="0">
              <a:cs typeface="MS PGothic" charset="0"/>
            </a:endParaRPr>
          </a:p>
          <a:p>
            <a:pPr>
              <a:buFont typeface="Wingdings 2" charset="0"/>
              <a:buChar char=""/>
              <a:defRPr/>
            </a:pPr>
            <a:r>
              <a:rPr lang="en-US" sz="2000" dirty="0" err="1">
                <a:cs typeface="MS PGothic" charset="0"/>
              </a:rPr>
              <a:t>Parminder</a:t>
            </a:r>
            <a:r>
              <a:rPr lang="en-US" sz="2000" dirty="0">
                <a:cs typeface="MS PGothic" charset="0"/>
              </a:rPr>
              <a:t> Singh, M.D. (Medical Oncology)</a:t>
            </a:r>
            <a:br>
              <a:rPr lang="en-US" sz="2000" dirty="0">
                <a:cs typeface="MS PGothic" charset="0"/>
              </a:rPr>
            </a:br>
            <a:r>
              <a:rPr lang="en-US" sz="2000" dirty="0">
                <a:cs typeface="MS PGothic" charset="0"/>
              </a:rPr>
              <a:t>Mayo Clinic Arizona</a:t>
            </a:r>
            <a:br>
              <a:rPr lang="en-US" sz="2000" dirty="0">
                <a:cs typeface="MS PGothic" charset="0"/>
              </a:rPr>
            </a:br>
            <a:r>
              <a:rPr lang="en-US" sz="2000" dirty="0" smtClean="0">
                <a:cs typeface="MS PGothic" charset="0"/>
              </a:rPr>
              <a:t>Phone</a:t>
            </a:r>
            <a:r>
              <a:rPr lang="en-US" sz="2000" dirty="0">
                <a:cs typeface="MS PGothic" charset="0"/>
              </a:rPr>
              <a:t>: 480/342-4800</a:t>
            </a:r>
            <a:br>
              <a:rPr lang="en-US" sz="2000" dirty="0">
                <a:cs typeface="MS PGothic" charset="0"/>
              </a:rPr>
            </a:br>
            <a:r>
              <a:rPr lang="en-US" sz="2000" dirty="0">
                <a:cs typeface="MS PGothic" charset="0"/>
              </a:rPr>
              <a:t>Email: </a:t>
            </a:r>
            <a:r>
              <a:rPr lang="en-US" sz="2000" dirty="0" err="1">
                <a:cs typeface="MS PGothic" charset="0"/>
              </a:rPr>
              <a:t>Singh.Parminder@mayo.edu</a:t>
            </a:r>
            <a:endParaRPr lang="en-US" sz="2000" dirty="0">
              <a:cs typeface="MS PGothic" charset="0"/>
            </a:endParaRPr>
          </a:p>
          <a:p>
            <a:pPr>
              <a:buFont typeface="Wingdings 2" charset="0"/>
              <a:buChar char=""/>
              <a:defRPr/>
            </a:pPr>
            <a:r>
              <a:rPr lang="en-US" sz="2000" dirty="0" smtClean="0">
                <a:cs typeface="MS PGothic" charset="0"/>
              </a:rPr>
              <a:t>Seth </a:t>
            </a:r>
            <a:r>
              <a:rPr lang="en-US" sz="2000" dirty="0">
                <a:cs typeface="MS PGothic" charset="0"/>
              </a:rPr>
              <a:t>Lerner, M.D. (Urology) </a:t>
            </a:r>
            <a:br>
              <a:rPr lang="en-US" sz="2000" dirty="0">
                <a:cs typeface="MS PGothic" charset="0"/>
              </a:rPr>
            </a:br>
            <a:r>
              <a:rPr lang="en-US" sz="2000" dirty="0">
                <a:cs typeface="MS PGothic" charset="0"/>
              </a:rPr>
              <a:t>Scott Department of Urology</a:t>
            </a:r>
            <a:br>
              <a:rPr lang="en-US" sz="2000" dirty="0">
                <a:cs typeface="MS PGothic" charset="0"/>
              </a:rPr>
            </a:br>
            <a:r>
              <a:rPr lang="en-US" sz="2000" dirty="0">
                <a:cs typeface="MS PGothic" charset="0"/>
              </a:rPr>
              <a:t>Baylor College of Medicine </a:t>
            </a:r>
            <a:br>
              <a:rPr lang="en-US" sz="2000" dirty="0">
                <a:cs typeface="MS PGothic" charset="0"/>
              </a:rPr>
            </a:br>
            <a:r>
              <a:rPr lang="en-US" sz="2000" dirty="0" smtClean="0">
                <a:cs typeface="MS PGothic" charset="0"/>
              </a:rPr>
              <a:t>Phone</a:t>
            </a:r>
            <a:r>
              <a:rPr lang="en-US" sz="2000" dirty="0">
                <a:cs typeface="MS PGothic" charset="0"/>
              </a:rPr>
              <a:t>: 713/798-6841</a:t>
            </a:r>
            <a:br>
              <a:rPr lang="en-US" sz="2000" dirty="0">
                <a:cs typeface="MS PGothic" charset="0"/>
              </a:rPr>
            </a:br>
            <a:r>
              <a:rPr lang="en-US" sz="2000" dirty="0">
                <a:cs typeface="MS PGothic" charset="0"/>
              </a:rPr>
              <a:t>E-mail: </a:t>
            </a:r>
            <a:r>
              <a:rPr lang="en-US" sz="2000" dirty="0" err="1">
                <a:cs typeface="MS PGothic" charset="0"/>
              </a:rPr>
              <a:t>slerner@</a:t>
            </a:r>
            <a:r>
              <a:rPr lang="en-US" sz="2000" dirty="0" err="1" smtClean="0">
                <a:cs typeface="MS PGothic" charset="0"/>
              </a:rPr>
              <a:t>bcm.edu</a:t>
            </a:r>
            <a:endParaRPr lang="en-US" sz="2000" dirty="0">
              <a:cs typeface="MS PGothic" charset="0"/>
            </a:endParaRPr>
          </a:p>
        </p:txBody>
      </p:sp>
    </p:spTree>
    <p:extLst>
      <p:ext uri="{BB962C8B-B14F-4D97-AF65-F5344CB8AC3E}">
        <p14:creationId xmlns:p14="http://schemas.microsoft.com/office/powerpoint/2010/main" val="3385259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Study Calendar</a:t>
            </a:r>
            <a:endParaRPr lang="en-US" dirty="0">
              <a:solidFill>
                <a:schemeClr val="accent1"/>
              </a:solidFill>
            </a:endParaRPr>
          </a:p>
        </p:txBody>
      </p:sp>
      <p:sp>
        <p:nvSpPr>
          <p:cNvPr id="4" name="Rectangle 3"/>
          <p:cNvSpPr>
            <a:spLocks noChangeArrowheads="1"/>
          </p:cNvSpPr>
          <p:nvPr/>
        </p:nvSpPr>
        <p:spPr bwMode="auto">
          <a:xfrm>
            <a:off x="660400" y="1236677"/>
            <a:ext cx="3292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000" b="1"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2000" b="1"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2000" b="1"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2000" b="1"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2000" b="1" kern="1200">
                <a:solidFill>
                  <a:schemeClr val="bg1"/>
                </a:solidFill>
                <a:latin typeface="Arial" pitchFamily="34" charset="0"/>
                <a:ea typeface="ＭＳ Ｐゴシック" pitchFamily="34" charset="-128"/>
                <a:cs typeface="+mn-cs"/>
              </a:defRPr>
            </a:lvl9pPr>
          </a:lstStyle>
          <a:p>
            <a:r>
              <a:rPr lang="en-US" altLang="en-US" sz="1800" dirty="0" smtClean="0">
                <a:solidFill>
                  <a:srgbClr val="000000"/>
                </a:solidFill>
              </a:rPr>
              <a:t>9.2  DISEASE ASSESSMENT</a:t>
            </a:r>
            <a:endParaRPr lang="en-US" altLang="en-US" sz="1800" dirty="0">
              <a:solidFill>
                <a:srgbClr val="000000"/>
              </a:solidFill>
            </a:endParaRPr>
          </a:p>
        </p:txBody>
      </p:sp>
      <p:sp>
        <p:nvSpPr>
          <p:cNvPr id="9" name="Oval 8"/>
          <p:cNvSpPr/>
          <p:nvPr/>
        </p:nvSpPr>
        <p:spPr>
          <a:xfrm>
            <a:off x="6109368" y="2814432"/>
            <a:ext cx="3810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b="81140"/>
          <a:stretch/>
        </p:blipFill>
        <p:spPr bwMode="auto">
          <a:xfrm>
            <a:off x="457199" y="1600200"/>
            <a:ext cx="10257021" cy="105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91016"/>
          <a:stretch/>
        </p:blipFill>
        <p:spPr bwMode="auto">
          <a:xfrm>
            <a:off x="471790" y="2654984"/>
            <a:ext cx="10242430" cy="50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762000" y="3352800"/>
            <a:ext cx="9753599"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65125" indent="-282575" algn="l" rtl="0" eaLnBrk="1" fontAlgn="base" hangingPunct="1">
              <a:spcBef>
                <a:spcPts val="600"/>
              </a:spcBef>
              <a:spcAft>
                <a:spcPct val="0"/>
              </a:spcAft>
              <a:buClr>
                <a:schemeClr val="accent1"/>
              </a:buClr>
              <a:buSzPct val="80000"/>
              <a:buFont typeface="Wingdings 2" charset="0"/>
              <a:buChar char=""/>
              <a:defRPr sz="3200" kern="1200">
                <a:solidFill>
                  <a:schemeClr val="tx1"/>
                </a:solidFill>
                <a:latin typeface="Arial"/>
                <a:ea typeface="ＭＳ Ｐゴシック" pitchFamily="-65" charset="-128"/>
                <a:cs typeface="Arial"/>
              </a:defRPr>
            </a:lvl1pPr>
            <a:lvl2pPr marL="639763" indent="-236538" algn="l" rtl="0" eaLnBrk="1" fontAlgn="base" hangingPunct="1">
              <a:spcBef>
                <a:spcPts val="550"/>
              </a:spcBef>
              <a:spcAft>
                <a:spcPct val="0"/>
              </a:spcAft>
              <a:buClr>
                <a:schemeClr val="accent1"/>
              </a:buClr>
              <a:buFont typeface="Verdana" charset="0"/>
              <a:buChar char="◦"/>
              <a:defRPr sz="2800" kern="1200">
                <a:solidFill>
                  <a:schemeClr val="tx1"/>
                </a:solidFill>
                <a:latin typeface="Arial"/>
                <a:ea typeface="ＭＳ Ｐゴシック" pitchFamily="-65" charset="-128"/>
                <a:cs typeface="Arial"/>
              </a:defRPr>
            </a:lvl2pPr>
            <a:lvl3pPr marL="885825" indent="-228600" algn="l" rtl="0" eaLnBrk="1" fontAlgn="base" hangingPunct="1">
              <a:spcBef>
                <a:spcPct val="20000"/>
              </a:spcBef>
              <a:spcAft>
                <a:spcPct val="0"/>
              </a:spcAft>
              <a:buClr>
                <a:schemeClr val="accent2"/>
              </a:buClr>
              <a:buFont typeface="Wingdings 2" charset="0"/>
              <a:buChar char=""/>
              <a:defRPr sz="2400" kern="1200">
                <a:solidFill>
                  <a:schemeClr val="tx1"/>
                </a:solidFill>
                <a:latin typeface="Arial"/>
                <a:ea typeface="ＭＳ Ｐゴシック" pitchFamily="-65" charset="-128"/>
                <a:cs typeface="Arial"/>
              </a:defRPr>
            </a:lvl3pPr>
            <a:lvl4pPr marL="1096963" indent="-173038" algn="l" rtl="0" eaLnBrk="1" fontAlgn="base" hangingPunct="1">
              <a:spcBef>
                <a:spcPct val="20000"/>
              </a:spcBef>
              <a:spcAft>
                <a:spcPct val="0"/>
              </a:spcAft>
              <a:buClr>
                <a:srgbClr val="508709"/>
              </a:buClr>
              <a:buFont typeface="Wingdings 2" charset="0"/>
              <a:buChar char=""/>
              <a:defRPr sz="2000" kern="1200">
                <a:solidFill>
                  <a:schemeClr val="tx1"/>
                </a:solidFill>
                <a:latin typeface="Arial"/>
                <a:ea typeface="ＭＳ Ｐゴシック" pitchFamily="-65" charset="-128"/>
                <a:cs typeface="Arial"/>
              </a:defRPr>
            </a:lvl4pPr>
            <a:lvl5pPr marL="1296988" indent="-182563" algn="l" rtl="0" eaLnBrk="1" fontAlgn="base" hangingPunct="1">
              <a:spcBef>
                <a:spcPct val="20000"/>
              </a:spcBef>
              <a:spcAft>
                <a:spcPct val="0"/>
              </a:spcAft>
              <a:buClr>
                <a:srgbClr val="BF5E00"/>
              </a:buClr>
              <a:buFont typeface="Wingdings 2" charset="0"/>
              <a:buChar char=""/>
              <a:defRPr sz="2000" kern="1200">
                <a:solidFill>
                  <a:schemeClr val="tx1"/>
                </a:solidFill>
                <a:latin typeface="Arial"/>
                <a:ea typeface="ＭＳ Ｐゴシック" pitchFamily="-65" charset="-128"/>
                <a:cs typeface="Arial"/>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marL="82550" indent="0" defTabSz="914400">
              <a:buFont typeface="Wingdings 2" charset="0"/>
              <a:buNone/>
            </a:pPr>
            <a:r>
              <a:rPr lang="en-US" altLang="en-US" sz="2800" b="1" dirty="0" smtClean="0">
                <a:solidFill>
                  <a:schemeClr val="tx2"/>
                </a:solidFill>
                <a:ea typeface="ＭＳ Ｐゴシック" pitchFamily="34" charset="-128"/>
              </a:rPr>
              <a:t>Co-primary endpoint: EFS @ 18 months in Ta/T1/CIS</a:t>
            </a:r>
          </a:p>
          <a:p>
            <a:r>
              <a:rPr lang="en-US" altLang="en-US" sz="2800" b="1" dirty="0">
                <a:ea typeface="ＭＳ Ｐゴシック" pitchFamily="34" charset="-128"/>
              </a:rPr>
              <a:t>CT or MRI </a:t>
            </a:r>
            <a:r>
              <a:rPr lang="en-US" altLang="en-US" sz="2800" dirty="0">
                <a:ea typeface="ＭＳ Ｐゴシック" pitchFamily="34" charset="-128"/>
              </a:rPr>
              <a:t>imaging of the abdomen and </a:t>
            </a:r>
            <a:r>
              <a:rPr lang="en-US" altLang="en-US" sz="2800" dirty="0" smtClean="0">
                <a:ea typeface="ＭＳ Ｐゴシック" pitchFamily="34" charset="-128"/>
              </a:rPr>
              <a:t>pelvis </a:t>
            </a:r>
            <a:r>
              <a:rPr lang="en-US" altLang="en-US" sz="2800" b="1" dirty="0">
                <a:ea typeface="ＭＳ Ｐゴシック" pitchFamily="34" charset="-128"/>
              </a:rPr>
              <a:t>18 months </a:t>
            </a:r>
            <a:r>
              <a:rPr lang="en-US" altLang="en-US" sz="2800" dirty="0">
                <a:ea typeface="ＭＳ Ｐゴシック" pitchFamily="34" charset="-128"/>
              </a:rPr>
              <a:t>after registration </a:t>
            </a:r>
            <a:r>
              <a:rPr lang="en-US" altLang="en-US" sz="2400" dirty="0" smtClean="0">
                <a:ea typeface="ＭＳ Ｐゴシック" pitchFamily="34" charset="-128"/>
              </a:rPr>
              <a:t>(if patient has </a:t>
            </a:r>
            <a:r>
              <a:rPr lang="en-US" altLang="en-US" sz="2400" b="1" dirty="0" smtClean="0">
                <a:ea typeface="ＭＳ Ｐゴシック" pitchFamily="34" charset="-128"/>
              </a:rPr>
              <a:t>not had HG recurrence</a:t>
            </a:r>
            <a:r>
              <a:rPr lang="en-US" altLang="en-US" sz="2400" dirty="0" smtClean="0">
                <a:ea typeface="ＭＳ Ｐゴシック" pitchFamily="34" charset="-128"/>
              </a:rPr>
              <a:t>)</a:t>
            </a:r>
            <a:endParaRPr lang="en-US" altLang="en-US" sz="2400" dirty="0">
              <a:ea typeface="ＭＳ Ｐゴシック" pitchFamily="34" charset="-128"/>
            </a:endParaRPr>
          </a:p>
          <a:p>
            <a:pPr lvl="1"/>
            <a:r>
              <a:rPr lang="en-US" altLang="en-US" sz="2400" dirty="0">
                <a:ea typeface="ＭＳ Ｐゴシック" pitchFamily="34" charset="-128"/>
              </a:rPr>
              <a:t>Images must be locally read and interpreted by radiologist</a:t>
            </a:r>
          </a:p>
          <a:p>
            <a:r>
              <a:rPr lang="en-US" b="1" dirty="0" smtClean="0"/>
              <a:t>Must be submitted </a:t>
            </a:r>
            <a:r>
              <a:rPr lang="en-US" b="1" dirty="0"/>
              <a:t>electronically via </a:t>
            </a:r>
            <a:r>
              <a:rPr lang="en-US" b="1" dirty="0" smtClean="0"/>
              <a:t>AG </a:t>
            </a:r>
            <a:r>
              <a:rPr lang="en-US" b="1" dirty="0" err="1" smtClean="0"/>
              <a:t>Mednet</a:t>
            </a:r>
            <a:endParaRPr lang="en-US" b="1" dirty="0" smtClean="0"/>
          </a:p>
          <a:p>
            <a:pPr marL="82550" indent="0" defTabSz="914400">
              <a:buFont typeface="Wingdings 2" charset="0"/>
              <a:buNone/>
            </a:pPr>
            <a:endParaRPr lang="en-US" sz="2800" dirty="0"/>
          </a:p>
        </p:txBody>
      </p:sp>
    </p:spTree>
    <p:extLst>
      <p:ext uri="{BB962C8B-B14F-4D97-AF65-F5344CB8AC3E}">
        <p14:creationId xmlns:p14="http://schemas.microsoft.com/office/powerpoint/2010/main" val="3612537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wipe(left)">
                                      <p:cBhvr>
                                        <p:cTn id="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Allowable windows</a:t>
            </a:r>
            <a:endParaRPr lang="en-US" dirty="0">
              <a:solidFill>
                <a:schemeClr val="accent1"/>
              </a:solidFill>
            </a:endParaRPr>
          </a:p>
        </p:txBody>
      </p:sp>
      <p:sp>
        <p:nvSpPr>
          <p:cNvPr id="3" name="Content Placeholder 2"/>
          <p:cNvSpPr>
            <a:spLocks noGrp="1"/>
          </p:cNvSpPr>
          <p:nvPr>
            <p:ph idx="1"/>
          </p:nvPr>
        </p:nvSpPr>
        <p:spPr>
          <a:xfrm>
            <a:off x="685800" y="1447800"/>
            <a:ext cx="10363200" cy="4800600"/>
          </a:xfrm>
        </p:spPr>
        <p:txBody>
          <a:bodyPr/>
          <a:lstStyle/>
          <a:p>
            <a:pPr marL="82550" indent="0">
              <a:buNone/>
            </a:pPr>
            <a:r>
              <a:rPr lang="en-US" dirty="0" smtClean="0">
                <a:solidFill>
                  <a:schemeClr val="tx2"/>
                </a:solidFill>
              </a:rPr>
              <a:t>Mandatory 25 week biopsy </a:t>
            </a:r>
            <a:r>
              <a:rPr lang="en-US" sz="2400" dirty="0" smtClean="0">
                <a:solidFill>
                  <a:schemeClr val="tx2"/>
                </a:solidFill>
              </a:rPr>
              <a:t>(CIS pts. only)</a:t>
            </a:r>
          </a:p>
          <a:p>
            <a:pPr marL="915988">
              <a:buFont typeface="Wingdings" panose="05000000000000000000" pitchFamily="2" charset="2"/>
              <a:buChar char="Ø"/>
            </a:pPr>
            <a:r>
              <a:rPr lang="en-US" sz="2800" dirty="0" smtClean="0"/>
              <a:t> Within </a:t>
            </a:r>
            <a:r>
              <a:rPr lang="en-US" sz="2800" b="1" dirty="0" smtClean="0"/>
              <a:t>7 days after</a:t>
            </a:r>
            <a:r>
              <a:rPr lang="en-US" sz="2800" dirty="0" smtClean="0"/>
              <a:t> start of week 25</a:t>
            </a:r>
          </a:p>
          <a:p>
            <a:pPr>
              <a:spcBef>
                <a:spcPts val="0"/>
              </a:spcBef>
            </a:pPr>
            <a:endParaRPr lang="en-US" dirty="0"/>
          </a:p>
          <a:p>
            <a:pPr marL="82550" indent="0">
              <a:buNone/>
            </a:pPr>
            <a:r>
              <a:rPr lang="en-US" dirty="0" smtClean="0">
                <a:solidFill>
                  <a:schemeClr val="tx2"/>
                </a:solidFill>
              </a:rPr>
              <a:t>CT or MRI @ 18 months </a:t>
            </a:r>
            <a:r>
              <a:rPr lang="en-US" sz="2400" dirty="0" smtClean="0">
                <a:solidFill>
                  <a:schemeClr val="tx2"/>
                </a:solidFill>
              </a:rPr>
              <a:t>(All pts. without HG recurrence)</a:t>
            </a:r>
            <a:endParaRPr lang="en-US" dirty="0" smtClean="0">
              <a:solidFill>
                <a:schemeClr val="tx2"/>
              </a:solidFill>
            </a:endParaRPr>
          </a:p>
          <a:p>
            <a:pPr marL="915988">
              <a:buFont typeface="Wingdings" panose="05000000000000000000" pitchFamily="2" charset="2"/>
              <a:buChar char="Ø"/>
            </a:pPr>
            <a:r>
              <a:rPr lang="en-US" sz="2800" dirty="0" smtClean="0">
                <a:solidFill>
                  <a:srgbClr val="FF0000"/>
                </a:solidFill>
              </a:rPr>
              <a:t> </a:t>
            </a:r>
            <a:r>
              <a:rPr lang="en-US" sz="2800" b="1" dirty="0" smtClean="0"/>
              <a:t>+/- 28 days</a:t>
            </a:r>
          </a:p>
          <a:p>
            <a:pPr marL="57150" indent="0">
              <a:spcBef>
                <a:spcPts val="0"/>
              </a:spcBef>
              <a:buNone/>
            </a:pPr>
            <a:endParaRPr lang="en-US" sz="2800" dirty="0" smtClean="0">
              <a:solidFill>
                <a:srgbClr val="FF0000"/>
              </a:solidFill>
            </a:endParaRPr>
          </a:p>
          <a:p>
            <a:pPr marL="57150" indent="0">
              <a:buNone/>
            </a:pPr>
            <a:r>
              <a:rPr lang="en-US" dirty="0" smtClean="0">
                <a:solidFill>
                  <a:schemeClr val="tx2"/>
                </a:solidFill>
              </a:rPr>
              <a:t>All other scheduled disease assessments</a:t>
            </a:r>
          </a:p>
          <a:p>
            <a:pPr marL="915988" indent="-288925">
              <a:buFont typeface="Wingdings" panose="05000000000000000000" pitchFamily="2" charset="2"/>
              <a:buChar char="Ø"/>
            </a:pPr>
            <a:r>
              <a:rPr lang="en-US" dirty="0" smtClean="0">
                <a:solidFill>
                  <a:schemeClr val="tx2"/>
                </a:solidFill>
              </a:rPr>
              <a:t> +/- 7 days</a:t>
            </a:r>
          </a:p>
        </p:txBody>
      </p:sp>
    </p:spTree>
    <p:extLst>
      <p:ext uri="{BB962C8B-B14F-4D97-AF65-F5344CB8AC3E}">
        <p14:creationId xmlns:p14="http://schemas.microsoft.com/office/powerpoint/2010/main" val="64550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Follow-up Schedule</a:t>
            </a:r>
            <a:endParaRPr lang="en-US" dirty="0">
              <a:solidFill>
                <a:schemeClr val="accent1"/>
              </a:solidFill>
            </a:endParaRPr>
          </a:p>
        </p:txBody>
      </p:sp>
      <p:sp>
        <p:nvSpPr>
          <p:cNvPr id="3" name="Content Placeholder 2"/>
          <p:cNvSpPr>
            <a:spLocks noGrp="1"/>
          </p:cNvSpPr>
          <p:nvPr>
            <p:ph idx="1"/>
          </p:nvPr>
        </p:nvSpPr>
        <p:spPr>
          <a:xfrm>
            <a:off x="1047750" y="1447800"/>
            <a:ext cx="8934450" cy="4800600"/>
          </a:xfrm>
        </p:spPr>
        <p:txBody>
          <a:bodyPr/>
          <a:lstStyle/>
          <a:p>
            <a:r>
              <a:rPr lang="en-US" sz="2800" b="1" dirty="0" smtClean="0"/>
              <a:t>Off Treatment: PRIOR to HG Recurrence</a:t>
            </a:r>
          </a:p>
          <a:p>
            <a:pPr lvl="1"/>
            <a:r>
              <a:rPr lang="en-US" sz="2400" dirty="0" smtClean="0"/>
              <a:t>Every </a:t>
            </a:r>
            <a:r>
              <a:rPr lang="en-US" sz="2400" b="1" dirty="0" smtClean="0"/>
              <a:t>12 weeks </a:t>
            </a:r>
            <a:r>
              <a:rPr lang="en-US" sz="2400" dirty="0"/>
              <a:t>for the first </a:t>
            </a:r>
            <a:r>
              <a:rPr lang="en-US" sz="2400" b="1" dirty="0"/>
              <a:t>2 years</a:t>
            </a:r>
            <a:r>
              <a:rPr lang="en-US" sz="2400" dirty="0"/>
              <a:t>, then every  </a:t>
            </a:r>
            <a:r>
              <a:rPr lang="en-US" sz="2400" b="1" dirty="0" smtClean="0"/>
              <a:t>24 weeks </a:t>
            </a:r>
            <a:r>
              <a:rPr lang="en-US" sz="2400" dirty="0"/>
              <a:t>for </a:t>
            </a:r>
            <a:r>
              <a:rPr lang="en-US" sz="2400" b="1" dirty="0" smtClean="0"/>
              <a:t>years </a:t>
            </a:r>
            <a:r>
              <a:rPr lang="en-US" sz="2400" b="1" dirty="0"/>
              <a:t>3-5 </a:t>
            </a:r>
            <a:r>
              <a:rPr lang="en-US" sz="2400" dirty="0"/>
              <a:t>until </a:t>
            </a:r>
            <a:r>
              <a:rPr lang="en-US" sz="2400" dirty="0" smtClean="0"/>
              <a:t>HG recurrence </a:t>
            </a:r>
            <a:r>
              <a:rPr lang="en-US" sz="2400" dirty="0"/>
              <a:t>or </a:t>
            </a:r>
            <a:r>
              <a:rPr lang="en-US" sz="2400" dirty="0" smtClean="0"/>
              <a:t>death</a:t>
            </a:r>
          </a:p>
          <a:p>
            <a:pPr lvl="5">
              <a:spcBef>
                <a:spcPts val="0"/>
              </a:spcBef>
            </a:pPr>
            <a:endParaRPr lang="en-US" sz="1800" dirty="0" smtClean="0"/>
          </a:p>
          <a:p>
            <a:r>
              <a:rPr lang="en-US" sz="2800" b="1" dirty="0" smtClean="0"/>
              <a:t>Off Treatment: AFTER HG Recurrence</a:t>
            </a:r>
          </a:p>
          <a:p>
            <a:pPr lvl="1"/>
            <a:r>
              <a:rPr lang="en-US" sz="2400" dirty="0" smtClean="0"/>
              <a:t>Follow-up </a:t>
            </a:r>
            <a:r>
              <a:rPr lang="en-US" sz="2400" dirty="0"/>
              <a:t>forms are required every </a:t>
            </a:r>
            <a:r>
              <a:rPr lang="en-US" sz="2400" b="1" dirty="0"/>
              <a:t>6 months </a:t>
            </a:r>
            <a:r>
              <a:rPr lang="en-US" sz="2400" dirty="0" smtClean="0"/>
              <a:t>for the </a:t>
            </a:r>
            <a:r>
              <a:rPr lang="en-US" sz="2400" b="1" dirty="0"/>
              <a:t>first 2 years</a:t>
            </a:r>
            <a:r>
              <a:rPr lang="en-US" sz="2400" dirty="0"/>
              <a:t>, then </a:t>
            </a:r>
            <a:r>
              <a:rPr lang="en-US" sz="2400" b="1" dirty="0"/>
              <a:t>annually for </a:t>
            </a:r>
            <a:r>
              <a:rPr lang="en-US" sz="2400" b="1" dirty="0" smtClean="0"/>
              <a:t>Years 3-5</a:t>
            </a:r>
          </a:p>
          <a:p>
            <a:pPr lvl="3"/>
            <a:endParaRPr lang="en-US" sz="1600" b="1" dirty="0" smtClean="0"/>
          </a:p>
          <a:p>
            <a:pPr marL="82550" indent="0" algn="ctr">
              <a:buNone/>
            </a:pPr>
            <a:r>
              <a:rPr lang="en-US" sz="2800" b="1" dirty="0" smtClean="0">
                <a:solidFill>
                  <a:schemeClr val="tx2"/>
                </a:solidFill>
              </a:rPr>
              <a:t>**Toxicity Assessment**</a:t>
            </a:r>
          </a:p>
          <a:p>
            <a:pPr marL="403225" lvl="1" indent="0" algn="ctr">
              <a:buNone/>
            </a:pPr>
            <a:r>
              <a:rPr lang="en-US" sz="2400" dirty="0" smtClean="0"/>
              <a:t>Follow-up (off treatment) </a:t>
            </a:r>
            <a:r>
              <a:rPr lang="en-US" sz="2400" dirty="0"/>
              <a:t>safety assessments are required at </a:t>
            </a:r>
            <a:endParaRPr lang="en-US" sz="2400" dirty="0" smtClean="0"/>
          </a:p>
          <a:p>
            <a:pPr marL="403225" lvl="1" indent="0" algn="ctr">
              <a:spcBef>
                <a:spcPts val="0"/>
              </a:spcBef>
              <a:buNone/>
            </a:pPr>
            <a:r>
              <a:rPr lang="en-US" sz="2400" b="1" dirty="0" smtClean="0"/>
              <a:t>30 </a:t>
            </a:r>
            <a:r>
              <a:rPr lang="en-US" sz="2400" b="1" dirty="0"/>
              <a:t>days and 90 days </a:t>
            </a:r>
            <a:r>
              <a:rPr lang="en-US" sz="2400" dirty="0"/>
              <a:t>after the last dose of </a:t>
            </a:r>
            <a:r>
              <a:rPr lang="en-US" sz="2400" dirty="0" err="1" smtClean="0"/>
              <a:t>atezolizumab</a:t>
            </a:r>
            <a:r>
              <a:rPr lang="en-US" sz="2400" dirty="0" smtClean="0"/>
              <a:t>.</a:t>
            </a:r>
          </a:p>
          <a:p>
            <a:pPr marL="403225" lvl="1" indent="0" algn="ctr">
              <a:spcBef>
                <a:spcPts val="0"/>
              </a:spcBef>
              <a:buNone/>
            </a:pPr>
            <a:r>
              <a:rPr lang="en-US" sz="2000" b="1" i="1" dirty="0" smtClean="0">
                <a:solidFill>
                  <a:schemeClr val="tx2"/>
                </a:solidFill>
              </a:rPr>
              <a:t>ALL TOXICITIES for first 30 days, then only ≥ Grade 3 thereafter</a:t>
            </a:r>
          </a:p>
        </p:txBody>
      </p:sp>
    </p:spTree>
    <p:extLst>
      <p:ext uri="{BB962C8B-B14F-4D97-AF65-F5344CB8AC3E}">
        <p14:creationId xmlns:p14="http://schemas.microsoft.com/office/powerpoint/2010/main" val="3513391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9" y="1739901"/>
            <a:ext cx="6508750" cy="1420813"/>
          </a:xfrm>
        </p:spPr>
        <p:txBody>
          <a:bodyPr>
            <a:normAutofit/>
          </a:bodyPr>
          <a:lstStyle/>
          <a:p>
            <a:pPr algn="ctr">
              <a:lnSpc>
                <a:spcPct val="114000"/>
              </a:lnSpc>
              <a:defRPr/>
            </a:pPr>
            <a:r>
              <a:rPr lang="en-US" dirty="0" smtClean="0">
                <a:solidFill>
                  <a:schemeClr val="accent1"/>
                </a:solidFill>
                <a:ea typeface="MS PGothic" panose="020B0600070205080204" pitchFamily="34" charset="-128"/>
                <a:cs typeface="+mj-cs"/>
              </a:rPr>
              <a:t>Visit Schedule</a:t>
            </a:r>
            <a:br>
              <a:rPr lang="en-US" dirty="0" smtClean="0">
                <a:solidFill>
                  <a:schemeClr val="accent1"/>
                </a:solidFill>
                <a:ea typeface="MS PGothic" panose="020B0600070205080204" pitchFamily="34" charset="-128"/>
                <a:cs typeface="+mj-cs"/>
              </a:rPr>
            </a:br>
            <a:r>
              <a:rPr lang="en-US" sz="2800" dirty="0" smtClean="0">
                <a:solidFill>
                  <a:schemeClr val="accent1"/>
                </a:solidFill>
                <a:ea typeface="MS PGothic" panose="020B0600070205080204" pitchFamily="34" charset="-128"/>
                <a:cs typeface="+mj-cs"/>
              </a:rPr>
              <a:t>Specimen Submission</a:t>
            </a:r>
            <a:endParaRPr lang="en-US" sz="2800" dirty="0">
              <a:solidFill>
                <a:schemeClr val="accent1"/>
              </a:solidFill>
              <a:ea typeface="MS PGothic" panose="020B0600070205080204" pitchFamily="34" charset="-128"/>
              <a:cs typeface="+mj-cs"/>
            </a:endParaRPr>
          </a:p>
        </p:txBody>
      </p:sp>
      <p:sp>
        <p:nvSpPr>
          <p:cNvPr id="121858" name="Rectangle 2"/>
          <p:cNvSpPr>
            <a:spLocks noChangeArrowheads="1"/>
          </p:cNvSpPr>
          <p:nvPr/>
        </p:nvSpPr>
        <p:spPr bwMode="auto">
          <a:xfrm>
            <a:off x="2258219" y="3659188"/>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M Plets</a:t>
            </a:r>
          </a:p>
        </p:txBody>
      </p:sp>
    </p:spTree>
    <p:extLst>
      <p:ext uri="{BB962C8B-B14F-4D97-AF65-F5344CB8AC3E}">
        <p14:creationId xmlns:p14="http://schemas.microsoft.com/office/powerpoint/2010/main" val="30747038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320"/>
            <a:ext cx="9372600" cy="1143000"/>
          </a:xfrm>
        </p:spPr>
        <p:txBody>
          <a:bodyPr/>
          <a:lstStyle/>
          <a:p>
            <a:r>
              <a:rPr lang="en-US" dirty="0" smtClean="0">
                <a:solidFill>
                  <a:schemeClr val="accent1"/>
                </a:solidFill>
              </a:rPr>
              <a:t>Specimen Submission</a:t>
            </a:r>
            <a:endParaRPr lang="en-US" dirty="0">
              <a:solidFill>
                <a:schemeClr val="accent1"/>
              </a:solidFill>
            </a:endParaRPr>
          </a:p>
        </p:txBody>
      </p:sp>
      <p:sp>
        <p:nvSpPr>
          <p:cNvPr id="3" name="Content Placeholder 2"/>
          <p:cNvSpPr>
            <a:spLocks noGrp="1"/>
          </p:cNvSpPr>
          <p:nvPr>
            <p:ph sz="half" idx="1"/>
          </p:nvPr>
        </p:nvSpPr>
        <p:spPr>
          <a:xfrm>
            <a:off x="685800" y="1530774"/>
            <a:ext cx="4953000" cy="4663440"/>
          </a:xfrm>
        </p:spPr>
        <p:txBody>
          <a:bodyPr/>
          <a:lstStyle/>
          <a:p>
            <a:endParaRPr lang="en-US" dirty="0" smtClean="0"/>
          </a:p>
          <a:p>
            <a:r>
              <a:rPr lang="en-US" dirty="0" smtClean="0"/>
              <a:t>Three (3) H&amp;E slides</a:t>
            </a:r>
          </a:p>
          <a:p>
            <a:pPr lvl="1"/>
            <a:r>
              <a:rPr lang="en-US" dirty="0" smtClean="0"/>
              <a:t>Baseline</a:t>
            </a:r>
          </a:p>
          <a:p>
            <a:pPr lvl="1"/>
            <a:r>
              <a:rPr lang="en-US" dirty="0" smtClean="0"/>
              <a:t>All subsequent </a:t>
            </a:r>
            <a:r>
              <a:rPr lang="en-US" dirty="0" err="1" smtClean="0"/>
              <a:t>onstudy</a:t>
            </a:r>
            <a:r>
              <a:rPr lang="en-US" dirty="0" smtClean="0"/>
              <a:t> biopsies</a:t>
            </a:r>
          </a:p>
          <a:p>
            <a:r>
              <a:rPr lang="en-US" dirty="0" smtClean="0"/>
              <a:t>One (1) urine cytology slide </a:t>
            </a:r>
            <a:r>
              <a:rPr lang="en-US" sz="2400" dirty="0" smtClean="0"/>
              <a:t>(CIS patients only)</a:t>
            </a:r>
          </a:p>
          <a:p>
            <a:pPr lvl="1"/>
            <a:r>
              <a:rPr lang="en-US" dirty="0" smtClean="0"/>
              <a:t>Week 13</a:t>
            </a:r>
          </a:p>
          <a:p>
            <a:pPr lvl="1"/>
            <a:r>
              <a:rPr lang="en-US" dirty="0" smtClean="0"/>
              <a:t>Week 25</a:t>
            </a:r>
            <a:endParaRPr lang="en-US" dirty="0"/>
          </a:p>
        </p:txBody>
      </p:sp>
      <p:sp>
        <p:nvSpPr>
          <p:cNvPr id="4" name="Content Placeholder 3"/>
          <p:cNvSpPr>
            <a:spLocks noGrp="1"/>
          </p:cNvSpPr>
          <p:nvPr>
            <p:ph sz="half" idx="2"/>
          </p:nvPr>
        </p:nvSpPr>
        <p:spPr>
          <a:xfrm>
            <a:off x="5638800" y="1524000"/>
            <a:ext cx="5299710" cy="4663440"/>
          </a:xfrm>
        </p:spPr>
        <p:txBody>
          <a:bodyPr/>
          <a:lstStyle/>
          <a:p>
            <a:endParaRPr lang="en-US" dirty="0"/>
          </a:p>
          <a:p>
            <a:r>
              <a:rPr lang="en-US" dirty="0" smtClean="0"/>
              <a:t>FFPE tissue from TURBT</a:t>
            </a:r>
          </a:p>
          <a:p>
            <a:pPr lvl="1"/>
            <a:r>
              <a:rPr lang="en-US" dirty="0" smtClean="0"/>
              <a:t>Baseline</a:t>
            </a:r>
          </a:p>
          <a:p>
            <a:pPr lvl="1"/>
            <a:r>
              <a:rPr lang="en-US" dirty="0" smtClean="0"/>
              <a:t>All subsequent </a:t>
            </a:r>
            <a:r>
              <a:rPr lang="en-US" dirty="0" err="1" smtClean="0"/>
              <a:t>onstudy</a:t>
            </a:r>
            <a:r>
              <a:rPr lang="en-US" dirty="0" smtClean="0"/>
              <a:t> biopsies</a:t>
            </a:r>
          </a:p>
          <a:p>
            <a:r>
              <a:rPr lang="en-US" dirty="0" smtClean="0"/>
              <a:t>Whole blood</a:t>
            </a:r>
          </a:p>
          <a:p>
            <a:pPr lvl="1"/>
            <a:r>
              <a:rPr lang="en-US" dirty="0" smtClean="0"/>
              <a:t>Baseline</a:t>
            </a:r>
          </a:p>
          <a:p>
            <a:pPr lvl="1"/>
            <a:r>
              <a:rPr lang="en-US" dirty="0" smtClean="0"/>
              <a:t>Day 1 of cycles 5, 9, 17</a:t>
            </a:r>
          </a:p>
          <a:p>
            <a:r>
              <a:rPr lang="en-US" dirty="0" smtClean="0"/>
              <a:t>Urine</a:t>
            </a:r>
          </a:p>
          <a:p>
            <a:pPr lvl="1"/>
            <a:r>
              <a:rPr lang="en-US" dirty="0" smtClean="0"/>
              <a:t>Baseline</a:t>
            </a:r>
          </a:p>
          <a:p>
            <a:pPr lvl="1"/>
            <a:r>
              <a:rPr lang="en-US" dirty="0" smtClean="0"/>
              <a:t>Day 1 of cycles 5, 9, 17</a:t>
            </a:r>
          </a:p>
          <a:p>
            <a:pPr lvl="1"/>
            <a:r>
              <a:rPr lang="en-US" dirty="0" smtClean="0"/>
              <a:t>At 18 months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3163308"/>
              </p:ext>
            </p:extLst>
          </p:nvPr>
        </p:nvGraphicFramePr>
        <p:xfrm>
          <a:off x="838200" y="1522307"/>
          <a:ext cx="9601200" cy="457200"/>
        </p:xfrm>
        <a:graphic>
          <a:graphicData uri="http://schemas.openxmlformats.org/drawingml/2006/table">
            <a:tbl>
              <a:tblPr firstRow="1" bandRow="1">
                <a:tableStyleId>{5C22544A-7EE6-4342-B048-85BDC9FD1C3A}</a:tableStyleId>
              </a:tblPr>
              <a:tblGrid>
                <a:gridCol w="4800600"/>
                <a:gridCol w="4800600"/>
              </a:tblGrid>
              <a:tr h="370840">
                <a:tc>
                  <a:txBody>
                    <a:bodyPr/>
                    <a:lstStyle/>
                    <a:p>
                      <a:pPr algn="ctr"/>
                      <a:r>
                        <a:rPr lang="en-US" sz="2400" dirty="0" smtClean="0"/>
                        <a:t>REQUIRED</a:t>
                      </a:r>
                      <a:endParaRPr lang="en-US" sz="2400" dirty="0"/>
                    </a:p>
                  </a:txBody>
                  <a:tcPr/>
                </a:tc>
                <a:tc>
                  <a:txBody>
                    <a:bodyPr/>
                    <a:lstStyle/>
                    <a:p>
                      <a:pPr algn="ctr"/>
                      <a:r>
                        <a:rPr lang="en-US" sz="2400" dirty="0" smtClean="0"/>
                        <a:t>REQUESTED</a:t>
                      </a:r>
                      <a:endParaRPr lang="en-US" sz="2400" dirty="0"/>
                    </a:p>
                  </a:txBody>
                  <a:tcPr/>
                </a:tc>
              </a:tr>
            </a:tbl>
          </a:graphicData>
        </a:graphic>
      </p:graphicFrame>
    </p:spTree>
    <p:extLst>
      <p:ext uri="{BB962C8B-B14F-4D97-AF65-F5344CB8AC3E}">
        <p14:creationId xmlns:p14="http://schemas.microsoft.com/office/powerpoint/2010/main" val="1763187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1000"/>
                                        <p:tgtEl>
                                          <p:spTgt spid="4">
                                            <p:txEl>
                                              <p:pRg st="1" end="1"/>
                                            </p:txEl>
                                          </p:spTgt>
                                        </p:tgtEl>
                                      </p:cBhvr>
                                    </p:animEffect>
                                    <p:anim calcmode="lin" valueType="num">
                                      <p:cBhvr>
                                        <p:cTn id="4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1000"/>
                                        <p:tgtEl>
                                          <p:spTgt spid="4">
                                            <p:txEl>
                                              <p:pRg st="2" end="2"/>
                                            </p:txEl>
                                          </p:spTgt>
                                        </p:tgtEl>
                                      </p:cBhvr>
                                    </p:animEffect>
                                    <p:anim calcmode="lin" valueType="num">
                                      <p:cBhvr>
                                        <p:cTn id="4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1000"/>
                                        <p:tgtEl>
                                          <p:spTgt spid="4">
                                            <p:txEl>
                                              <p:pRg st="3" end="3"/>
                                            </p:txEl>
                                          </p:spTgt>
                                        </p:tgtEl>
                                      </p:cBhvr>
                                    </p:animEffect>
                                    <p:anim calcmode="lin" valueType="num">
                                      <p:cBhvr>
                                        <p:cTn id="5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fade">
                                      <p:cBhvr>
                                        <p:cTn id="58" dur="1000"/>
                                        <p:tgtEl>
                                          <p:spTgt spid="4">
                                            <p:txEl>
                                              <p:pRg st="4" end="4"/>
                                            </p:txEl>
                                          </p:spTgt>
                                        </p:tgtEl>
                                      </p:cBhvr>
                                    </p:animEffect>
                                    <p:anim calcmode="lin" valueType="num">
                                      <p:cBhvr>
                                        <p:cTn id="5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fade">
                                      <p:cBhvr>
                                        <p:cTn id="63" dur="1000"/>
                                        <p:tgtEl>
                                          <p:spTgt spid="4">
                                            <p:txEl>
                                              <p:pRg st="5" end="5"/>
                                            </p:txEl>
                                          </p:spTgt>
                                        </p:tgtEl>
                                      </p:cBhvr>
                                    </p:animEffect>
                                    <p:anim calcmode="lin" valueType="num">
                                      <p:cBhvr>
                                        <p:cTn id="6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5" end="5"/>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Effect transition="in" filter="fade">
                                      <p:cBhvr>
                                        <p:cTn id="68" dur="1000"/>
                                        <p:tgtEl>
                                          <p:spTgt spid="4">
                                            <p:txEl>
                                              <p:pRg st="6" end="6"/>
                                            </p:txEl>
                                          </p:spTgt>
                                        </p:tgtEl>
                                      </p:cBhvr>
                                    </p:animEffect>
                                    <p:anim calcmode="lin" valueType="num">
                                      <p:cBhvr>
                                        <p:cTn id="6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animEffect transition="in" filter="fade">
                                      <p:cBhvr>
                                        <p:cTn id="75" dur="1000"/>
                                        <p:tgtEl>
                                          <p:spTgt spid="4">
                                            <p:txEl>
                                              <p:pRg st="7" end="7"/>
                                            </p:txEl>
                                          </p:spTgt>
                                        </p:tgtEl>
                                      </p:cBhvr>
                                    </p:animEffect>
                                    <p:anim calcmode="lin" valueType="num">
                                      <p:cBhvr>
                                        <p:cTn id="7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fade">
                                      <p:cBhvr>
                                        <p:cTn id="82" dur="1000"/>
                                        <p:tgtEl>
                                          <p:spTgt spid="4">
                                            <p:txEl>
                                              <p:pRg st="8" end="8"/>
                                            </p:txEl>
                                          </p:spTgt>
                                        </p:tgtEl>
                                      </p:cBhvr>
                                    </p:animEffect>
                                    <p:anim calcmode="lin" valueType="num">
                                      <p:cBhvr>
                                        <p:cTn id="8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
                                            <p:txEl>
                                              <p:pRg st="9" end="9"/>
                                            </p:txEl>
                                          </p:spTgt>
                                        </p:tgtEl>
                                        <p:attrNameLst>
                                          <p:attrName>style.visibility</p:attrName>
                                        </p:attrNameLst>
                                      </p:cBhvr>
                                      <p:to>
                                        <p:strVal val="visible"/>
                                      </p:to>
                                    </p:set>
                                    <p:animEffect transition="in" filter="fade">
                                      <p:cBhvr>
                                        <p:cTn id="87" dur="1000"/>
                                        <p:tgtEl>
                                          <p:spTgt spid="4">
                                            <p:txEl>
                                              <p:pRg st="9" end="9"/>
                                            </p:txEl>
                                          </p:spTgt>
                                        </p:tgtEl>
                                      </p:cBhvr>
                                    </p:animEffect>
                                    <p:anim calcmode="lin" valueType="num">
                                      <p:cBhvr>
                                        <p:cTn id="8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9" end="9"/>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
                                            <p:txEl>
                                              <p:pRg st="10" end="10"/>
                                            </p:txEl>
                                          </p:spTgt>
                                        </p:tgtEl>
                                        <p:attrNameLst>
                                          <p:attrName>style.visibility</p:attrName>
                                        </p:attrNameLst>
                                      </p:cBhvr>
                                      <p:to>
                                        <p:strVal val="visible"/>
                                      </p:to>
                                    </p:set>
                                    <p:animEffect transition="in" filter="fade">
                                      <p:cBhvr>
                                        <p:cTn id="92" dur="1000"/>
                                        <p:tgtEl>
                                          <p:spTgt spid="4">
                                            <p:txEl>
                                              <p:pRg st="10" end="10"/>
                                            </p:txEl>
                                          </p:spTgt>
                                        </p:tgtEl>
                                      </p:cBhvr>
                                    </p:animEffect>
                                    <p:anim calcmode="lin" valueType="num">
                                      <p:cBhvr>
                                        <p:cTn id="9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Helpful tools</a:t>
            </a:r>
            <a:endParaRPr lang="en-US" dirty="0">
              <a:solidFill>
                <a:schemeClr val="accent1"/>
              </a:solidFill>
            </a:endParaRPr>
          </a:p>
        </p:txBody>
      </p:sp>
      <p:sp>
        <p:nvSpPr>
          <p:cNvPr id="3" name="Content Placeholder 2"/>
          <p:cNvSpPr>
            <a:spLocks noGrp="1"/>
          </p:cNvSpPr>
          <p:nvPr>
            <p:ph idx="1"/>
          </p:nvPr>
        </p:nvSpPr>
        <p:spPr/>
        <p:txBody>
          <a:bodyPr/>
          <a:lstStyle/>
          <a:p>
            <a:r>
              <a:rPr lang="en-US" b="1" dirty="0" smtClean="0"/>
              <a:t>RAVE notification:</a:t>
            </a:r>
          </a:p>
          <a:p>
            <a:endParaRPr lang="en-US" b="1" dirty="0"/>
          </a:p>
          <a:p>
            <a:pPr marL="82550" indent="0">
              <a:buNone/>
            </a:pPr>
            <a:endParaRPr lang="en-US" b="1" dirty="0" smtClean="0"/>
          </a:p>
          <a:p>
            <a:pPr marL="82550" indent="0">
              <a:buNone/>
            </a:pPr>
            <a:endParaRPr lang="en-US" dirty="0" smtClean="0"/>
          </a:p>
          <a:p>
            <a:pPr marL="82550" indent="0">
              <a:buNone/>
            </a:pPr>
            <a:endParaRPr lang="en-US" dirty="0" smtClean="0"/>
          </a:p>
          <a:p>
            <a:pPr>
              <a:spcBef>
                <a:spcPts val="0"/>
              </a:spcBef>
            </a:pPr>
            <a:endParaRPr lang="en-US" sz="2800" b="1" dirty="0" smtClean="0"/>
          </a:p>
          <a:p>
            <a:pPr>
              <a:spcBef>
                <a:spcPts val="0"/>
              </a:spcBef>
            </a:pPr>
            <a:r>
              <a:rPr lang="en-US" sz="2800" b="1" dirty="0" smtClean="0"/>
              <a:t>Statistics and Data Management Center reports</a:t>
            </a:r>
          </a:p>
          <a:p>
            <a:pPr lvl="1"/>
            <a:r>
              <a:rPr lang="en-US" dirty="0" smtClean="0"/>
              <a:t>Reminders sent via email ~ 1 month before patient is due for 25 week mandatory biopsy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8077200" cy="23040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Half Frame 4"/>
          <p:cNvSpPr/>
          <p:nvPr/>
        </p:nvSpPr>
        <p:spPr>
          <a:xfrm rot="12688342">
            <a:off x="8863335" y="2467093"/>
            <a:ext cx="342062" cy="949541"/>
          </a:xfrm>
          <a:prstGeom prst="halfFrame">
            <a:avLst>
              <a:gd name="adj1" fmla="val 21665"/>
              <a:gd name="adj2" fmla="val 30111"/>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2624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left)">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left)">
                                      <p:cBhvr>
                                        <p:cTn id="20" dur="500"/>
                                        <p:tgtEl>
                                          <p:spTgt spid="3">
                                            <p:txEl>
                                              <p:pRg st="6" end="6"/>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Helpful tools</a:t>
            </a:r>
            <a:endParaRPr lang="en-US" dirty="0"/>
          </a:p>
        </p:txBody>
      </p:sp>
      <p:sp>
        <p:nvSpPr>
          <p:cNvPr id="3" name="Content Placeholder 2"/>
          <p:cNvSpPr>
            <a:spLocks noGrp="1"/>
          </p:cNvSpPr>
          <p:nvPr>
            <p:ph idx="1"/>
          </p:nvPr>
        </p:nvSpPr>
        <p:spPr/>
        <p:txBody>
          <a:bodyPr/>
          <a:lstStyle/>
          <a:p>
            <a:r>
              <a:rPr lang="en-US" b="1" dirty="0" smtClean="0"/>
              <a:t>Disease </a:t>
            </a:r>
            <a:r>
              <a:rPr lang="en-US" b="1" dirty="0"/>
              <a:t>assessment flow chart</a:t>
            </a:r>
            <a:r>
              <a:rPr lang="en-US" dirty="0"/>
              <a:t>                 </a:t>
            </a:r>
            <a:r>
              <a:rPr lang="en-US" sz="2800" dirty="0"/>
              <a:t>(section 7.3 of protocol</a:t>
            </a:r>
            <a:r>
              <a:rPr lang="en-US" sz="2800" dirty="0" smtClean="0"/>
              <a:t>)</a:t>
            </a:r>
          </a:p>
          <a:p>
            <a:pPr marL="82550" indent="0">
              <a:buNone/>
            </a:pPr>
            <a:endParaRPr lang="en-US" b="1" dirty="0" smtClean="0"/>
          </a:p>
          <a:p>
            <a:r>
              <a:rPr lang="en-US" b="1" dirty="0" smtClean="0"/>
              <a:t>Resources</a:t>
            </a:r>
            <a:endParaRPr lang="en-US" b="1" dirty="0"/>
          </a:p>
          <a:p>
            <a:pPr lvl="1"/>
            <a:r>
              <a:rPr lang="en-US" dirty="0"/>
              <a:t>Statistics and Data Management Center (SDMC)</a:t>
            </a:r>
          </a:p>
          <a:p>
            <a:pPr lvl="2"/>
            <a:r>
              <a:rPr lang="en-US" dirty="0"/>
              <a:t>guquestion@crab.org, (206)652-2267</a:t>
            </a:r>
          </a:p>
          <a:p>
            <a:pPr lvl="1"/>
            <a:r>
              <a:rPr lang="en-US" dirty="0"/>
              <a:t>Study Chairs – emails on title page of protocol</a:t>
            </a:r>
          </a:p>
          <a:p>
            <a:endParaRPr lang="en-US" dirty="0"/>
          </a:p>
        </p:txBody>
      </p:sp>
    </p:spTree>
    <p:extLst>
      <p:ext uri="{BB962C8B-B14F-4D97-AF65-F5344CB8AC3E}">
        <p14:creationId xmlns:p14="http://schemas.microsoft.com/office/powerpoint/2010/main" val="946595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left)">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9" y="1739901"/>
            <a:ext cx="6508750" cy="1420813"/>
          </a:xfrm>
        </p:spPr>
        <p:txBody>
          <a:bodyPr>
            <a:noAutofit/>
          </a:bodyPr>
          <a:lstStyle/>
          <a:p>
            <a:pPr algn="ctr">
              <a:lnSpc>
                <a:spcPct val="114000"/>
              </a:lnSpc>
              <a:defRPr/>
            </a:pPr>
            <a:r>
              <a:rPr lang="en-US" sz="4000" dirty="0" smtClean="0">
                <a:solidFill>
                  <a:schemeClr val="accent1"/>
                </a:solidFill>
                <a:ea typeface="MS PGothic" panose="020B0600070205080204" pitchFamily="34" charset="-128"/>
                <a:cs typeface="+mj-cs"/>
              </a:rPr>
              <a:t>Treatment Plan and Monitoring</a:t>
            </a:r>
            <a:endParaRPr lang="en-US" sz="4000" dirty="0">
              <a:solidFill>
                <a:schemeClr val="accent1"/>
              </a:solidFill>
              <a:ea typeface="MS PGothic" panose="020B0600070205080204" pitchFamily="34" charset="-128"/>
              <a:cs typeface="+mj-cs"/>
            </a:endParaRPr>
          </a:p>
        </p:txBody>
      </p:sp>
      <p:sp>
        <p:nvSpPr>
          <p:cNvPr id="122882" name="Rectangle 2"/>
          <p:cNvSpPr>
            <a:spLocks noChangeArrowheads="1"/>
          </p:cNvSpPr>
          <p:nvPr/>
        </p:nvSpPr>
        <p:spPr bwMode="auto">
          <a:xfrm>
            <a:off x="2258219" y="3659188"/>
            <a:ext cx="1257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P Singh</a:t>
            </a:r>
          </a:p>
        </p:txBody>
      </p:sp>
    </p:spTree>
    <p:extLst>
      <p:ext uri="{BB962C8B-B14F-4D97-AF65-F5344CB8AC3E}">
        <p14:creationId xmlns:p14="http://schemas.microsoft.com/office/powerpoint/2010/main" val="32605038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368349" y="167180"/>
            <a:ext cx="9858375" cy="1325563"/>
          </a:xfrm>
        </p:spPr>
        <p:txBody>
          <a:bodyPr/>
          <a:lstStyle/>
          <a:p>
            <a:r>
              <a:rPr lang="en-US" dirty="0">
                <a:solidFill>
                  <a:schemeClr val="accent1"/>
                </a:solidFill>
                <a:latin typeface="Arial" charset="0"/>
                <a:cs typeface="ＭＳ Ｐゴシック" charset="0"/>
              </a:rPr>
              <a:t>Prohibited Medications</a:t>
            </a:r>
          </a:p>
        </p:txBody>
      </p:sp>
      <p:sp>
        <p:nvSpPr>
          <p:cNvPr id="103426" name="Content Placeholder 2"/>
          <p:cNvSpPr>
            <a:spLocks noGrp="1"/>
          </p:cNvSpPr>
          <p:nvPr>
            <p:ph idx="1"/>
          </p:nvPr>
        </p:nvSpPr>
        <p:spPr>
          <a:xfrm>
            <a:off x="785813" y="1303145"/>
            <a:ext cx="9858375" cy="4873819"/>
          </a:xfrm>
        </p:spPr>
        <p:txBody>
          <a:bodyPr>
            <a:noAutofit/>
          </a:bodyPr>
          <a:lstStyle/>
          <a:p>
            <a:r>
              <a:rPr lang="en-US" sz="2000" dirty="0">
                <a:latin typeface="Arial" charset="0"/>
                <a:cs typeface="ＭＳ Ｐゴシック" charset="0"/>
              </a:rPr>
              <a:t>Anti-cancer systemic chemotherapy or biological therapy. </a:t>
            </a:r>
          </a:p>
          <a:p>
            <a:r>
              <a:rPr lang="en-US" sz="2000" dirty="0">
                <a:latin typeface="Arial" charset="0"/>
                <a:cs typeface="ＭＳ Ｐゴシック" charset="0"/>
              </a:rPr>
              <a:t>Immunotherapy not specified in this protocol. </a:t>
            </a:r>
          </a:p>
          <a:p>
            <a:r>
              <a:rPr lang="en-US" sz="2000" dirty="0">
                <a:latin typeface="Arial" charset="0"/>
                <a:cs typeface="ＭＳ Ｐゴシック" charset="0"/>
              </a:rPr>
              <a:t>Any non-study anti-cancer agent (investigational or non-investigational). </a:t>
            </a:r>
          </a:p>
          <a:p>
            <a:r>
              <a:rPr lang="en-US" sz="2000" dirty="0">
                <a:latin typeface="Arial" charset="0"/>
                <a:cs typeface="ＭＳ Ｐゴシック" charset="0"/>
              </a:rPr>
              <a:t>Investigational agents other than </a:t>
            </a:r>
            <a:r>
              <a:rPr lang="en-US" sz="2000" dirty="0" err="1">
                <a:latin typeface="Arial" charset="0"/>
                <a:cs typeface="ＭＳ Ｐゴシック" charset="0"/>
              </a:rPr>
              <a:t>atezolizumab</a:t>
            </a:r>
            <a:r>
              <a:rPr lang="en-US" sz="2000" dirty="0">
                <a:latin typeface="Arial" charset="0"/>
                <a:cs typeface="ＭＳ Ｐゴシック" charset="0"/>
              </a:rPr>
              <a:t>. </a:t>
            </a:r>
          </a:p>
          <a:p>
            <a:r>
              <a:rPr lang="en-US" sz="2000" dirty="0">
                <a:latin typeface="Arial" charset="0"/>
                <a:cs typeface="ＭＳ Ｐゴシック" charset="0"/>
              </a:rPr>
              <a:t>Radiation therapy </a:t>
            </a:r>
          </a:p>
          <a:p>
            <a:r>
              <a:rPr lang="en-US" sz="2000" dirty="0">
                <a:latin typeface="Arial" charset="0"/>
                <a:cs typeface="ＭＳ Ｐゴシック" charset="0"/>
              </a:rPr>
              <a:t>Live vaccines</a:t>
            </a:r>
          </a:p>
          <a:p>
            <a:pPr lvl="1"/>
            <a:r>
              <a:rPr lang="en-US" sz="2000" dirty="0" smtClean="0">
                <a:latin typeface="Arial" charset="0"/>
                <a:ea typeface="ＭＳ Ｐゴシック" charset="0"/>
              </a:rPr>
              <a:t>Seasonal </a:t>
            </a:r>
            <a:r>
              <a:rPr lang="en-US" sz="2000" dirty="0">
                <a:latin typeface="Arial" charset="0"/>
                <a:ea typeface="ＭＳ Ｐゴシック" charset="0"/>
              </a:rPr>
              <a:t>influenza vaccines for injection are generally killed virus vaccines and </a:t>
            </a:r>
            <a:r>
              <a:rPr lang="en-US" sz="2000" b="1" dirty="0">
                <a:latin typeface="Arial" charset="0"/>
                <a:ea typeface="ＭＳ Ｐゴシック" charset="0"/>
              </a:rPr>
              <a:t>are allowed</a:t>
            </a:r>
            <a:r>
              <a:rPr lang="en-US" sz="2000" dirty="0">
                <a:latin typeface="Arial" charset="0"/>
                <a:ea typeface="ＭＳ Ｐゴシック" charset="0"/>
              </a:rPr>
              <a:t>; however, intranasal influenza vaccines (</a:t>
            </a:r>
            <a:r>
              <a:rPr lang="en-US" sz="2000" i="1" dirty="0">
                <a:latin typeface="Arial" charset="0"/>
                <a:ea typeface="ＭＳ Ｐゴシック" charset="0"/>
              </a:rPr>
              <a:t>e.g. </a:t>
            </a:r>
            <a:r>
              <a:rPr lang="en-US" sz="2000" dirty="0">
                <a:latin typeface="Arial" charset="0"/>
                <a:ea typeface="ＭＳ Ｐゴシック" charset="0"/>
              </a:rPr>
              <a:t>Flu-Mist®) are live attenuated vaccines, and are not allowed</a:t>
            </a:r>
          </a:p>
          <a:p>
            <a:r>
              <a:rPr lang="en-US" sz="2000" dirty="0">
                <a:latin typeface="Arial" charset="0"/>
                <a:cs typeface="ＭＳ Ｐゴシック" charset="0"/>
              </a:rPr>
              <a:t>Glucocorticoids for any purpose other than to modulate symptoms from an event of suspected immunologic etiology.</a:t>
            </a:r>
          </a:p>
          <a:p>
            <a:pPr lvl="1"/>
            <a:r>
              <a:rPr lang="en-US" sz="2000" dirty="0">
                <a:latin typeface="Arial" charset="0"/>
                <a:ea typeface="ＭＳ Ｐゴシック" charset="0"/>
              </a:rPr>
              <a:t>The use of physiologic doses of corticosteroids (defined as 10 mg prednisone) is acceptable, however site investigators should consult with the Study Chair for any dose higher than 10 mg prednisone. </a:t>
            </a:r>
          </a:p>
        </p:txBody>
      </p:sp>
    </p:spTree>
    <p:extLst>
      <p:ext uri="{BB962C8B-B14F-4D97-AF65-F5344CB8AC3E}">
        <p14:creationId xmlns:p14="http://schemas.microsoft.com/office/powerpoint/2010/main" val="28100322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2"/>
          <p:cNvSpPr>
            <a:spLocks noGrp="1"/>
          </p:cNvSpPr>
          <p:nvPr>
            <p:ph type="title"/>
          </p:nvPr>
        </p:nvSpPr>
        <p:spPr/>
        <p:txBody>
          <a:bodyPr/>
          <a:lstStyle/>
          <a:p>
            <a:r>
              <a:rPr lang="en-US" dirty="0">
                <a:solidFill>
                  <a:schemeClr val="accent1"/>
                </a:solidFill>
                <a:latin typeface="Arial" charset="0"/>
                <a:cs typeface="ＭＳ Ｐゴシック" charset="0"/>
              </a:rPr>
              <a:t>Treatment Plan</a:t>
            </a:r>
          </a:p>
        </p:txBody>
      </p:sp>
      <p:sp>
        <p:nvSpPr>
          <p:cNvPr id="104450" name="Content Placeholder 3"/>
          <p:cNvSpPr>
            <a:spLocks noGrp="1"/>
          </p:cNvSpPr>
          <p:nvPr>
            <p:ph idx="1"/>
          </p:nvPr>
        </p:nvSpPr>
        <p:spPr/>
        <p:txBody>
          <a:bodyPr/>
          <a:lstStyle/>
          <a:p>
            <a:r>
              <a:rPr lang="en-US" sz="2800">
                <a:latin typeface="Arial" charset="0"/>
                <a:cs typeface="ＭＳ Ｐゴシック" charset="0"/>
              </a:rPr>
              <a:t>Atezolizumab is administered at standard dose -1200mg IV every 3 weeks</a:t>
            </a:r>
          </a:p>
          <a:p>
            <a:r>
              <a:rPr lang="en-US" sz="2800">
                <a:latin typeface="Arial" charset="0"/>
                <a:cs typeface="ＭＳ Ｐゴシック" charset="0"/>
              </a:rPr>
              <a:t>No premedication required but can be used after 2</a:t>
            </a:r>
            <a:r>
              <a:rPr lang="en-US" sz="2800" baseline="30000">
                <a:latin typeface="Arial" charset="0"/>
                <a:cs typeface="ＭＳ Ｐゴシック" charset="0"/>
              </a:rPr>
              <a:t>nd</a:t>
            </a:r>
            <a:r>
              <a:rPr lang="en-US" sz="2800">
                <a:latin typeface="Arial" charset="0"/>
                <a:cs typeface="ＭＳ Ｐゴシック" charset="0"/>
              </a:rPr>
              <a:t> cycle at the discretion of physician</a:t>
            </a:r>
          </a:p>
          <a:p>
            <a:r>
              <a:rPr lang="en-US" sz="2800">
                <a:latin typeface="Arial" charset="0"/>
                <a:cs typeface="ＭＳ Ｐゴシック" charset="0"/>
              </a:rPr>
              <a:t>No PK/PD labs</a:t>
            </a:r>
          </a:p>
          <a:p>
            <a:r>
              <a:rPr lang="en-US" sz="2800">
                <a:latin typeface="Arial" charset="0"/>
                <a:cs typeface="ＭＳ Ｐゴシック" charset="0"/>
              </a:rPr>
              <a:t>First infusion is 60 min</a:t>
            </a:r>
          </a:p>
          <a:p>
            <a:r>
              <a:rPr lang="en-US" sz="2800">
                <a:latin typeface="Arial" charset="0"/>
                <a:cs typeface="ＭＳ Ｐゴシック" charset="0"/>
              </a:rPr>
              <a:t>If tolerated subsequent infusion can be reduced to 30 min </a:t>
            </a:r>
          </a:p>
          <a:p>
            <a:r>
              <a:rPr lang="en-US" sz="2800">
                <a:latin typeface="Arial" charset="0"/>
                <a:cs typeface="ＭＳ Ｐゴシック" charset="0"/>
              </a:rPr>
              <a:t>Vitals to be monitored every 30 min during infusion</a:t>
            </a:r>
          </a:p>
          <a:p>
            <a:endParaRPr lang="en-US">
              <a:latin typeface="Arial" charset="0"/>
              <a:cs typeface="ＭＳ Ｐゴシック" charset="0"/>
            </a:endParaRPr>
          </a:p>
        </p:txBody>
      </p:sp>
    </p:spTree>
    <p:extLst>
      <p:ext uri="{BB962C8B-B14F-4D97-AF65-F5344CB8AC3E}">
        <p14:creationId xmlns:p14="http://schemas.microsoft.com/office/powerpoint/2010/main" val="18292908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tLang="en-US" dirty="0" smtClean="0">
                <a:solidFill>
                  <a:schemeClr val="accent1"/>
                </a:solidFill>
                <a:ea typeface="ＭＳ Ｐゴシック" pitchFamily="34" charset="-128"/>
              </a:rPr>
              <a:t>S1605 SWOG Study Team</a:t>
            </a:r>
          </a:p>
        </p:txBody>
      </p:sp>
      <p:sp>
        <p:nvSpPr>
          <p:cNvPr id="84994" name="Content Placeholder 2"/>
          <p:cNvSpPr>
            <a:spLocks noGrp="1"/>
          </p:cNvSpPr>
          <p:nvPr>
            <p:ph idx="1"/>
          </p:nvPr>
        </p:nvSpPr>
        <p:spPr>
          <a:xfrm>
            <a:off x="1240235" y="1316039"/>
            <a:ext cx="8604250" cy="4992687"/>
          </a:xfrm>
        </p:spPr>
        <p:txBody>
          <a:bodyPr/>
          <a:lstStyle/>
          <a:p>
            <a:pPr marL="82550" indent="0">
              <a:buFont typeface="Wingdings 2" charset="0"/>
              <a:buNone/>
              <a:defRPr/>
            </a:pPr>
            <a:r>
              <a:rPr lang="en-US" sz="2200" b="1" dirty="0" smtClean="0">
                <a:cs typeface="MS PGothic" charset="0"/>
              </a:rPr>
              <a:t>Protocol Coordinator</a:t>
            </a:r>
            <a:endParaRPr lang="en-US" sz="2200" dirty="0" smtClean="0">
              <a:cs typeface="MS PGothic" charset="0"/>
            </a:endParaRPr>
          </a:p>
          <a:p>
            <a:pPr>
              <a:buFont typeface="Wingdings 2" charset="0"/>
              <a:buChar char=""/>
              <a:defRPr/>
            </a:pPr>
            <a:r>
              <a:rPr lang="en-US" sz="2200" dirty="0" smtClean="0">
                <a:cs typeface="MS PGothic" charset="0"/>
              </a:rPr>
              <a:t>Nicki </a:t>
            </a:r>
            <a:r>
              <a:rPr lang="en-US" sz="2200" dirty="0">
                <a:cs typeface="MS PGothic" charset="0"/>
              </a:rPr>
              <a:t>Trevino</a:t>
            </a:r>
            <a:br>
              <a:rPr lang="en-US" sz="2200" dirty="0">
                <a:cs typeface="MS PGothic" charset="0"/>
              </a:rPr>
            </a:br>
            <a:r>
              <a:rPr lang="en-US" sz="2200" dirty="0">
                <a:cs typeface="MS PGothic" charset="0"/>
              </a:rPr>
              <a:t>SWOG Operations Office</a:t>
            </a:r>
            <a:br>
              <a:rPr lang="en-US" sz="2200" dirty="0">
                <a:cs typeface="MS PGothic" charset="0"/>
              </a:rPr>
            </a:br>
            <a:r>
              <a:rPr lang="en-US" sz="2200" dirty="0" err="1" smtClean="0">
                <a:cs typeface="MS PGothic" charset="0"/>
              </a:rPr>
              <a:t>ntrevino</a:t>
            </a:r>
            <a:r>
              <a:rPr lang="en-US" sz="2200" dirty="0" err="1">
                <a:cs typeface="MS PGothic" charset="0"/>
              </a:rPr>
              <a:t>@</a:t>
            </a:r>
            <a:r>
              <a:rPr lang="en-US" sz="2200" dirty="0" err="1" smtClean="0">
                <a:cs typeface="MS PGothic" charset="0"/>
              </a:rPr>
              <a:t>swog.org</a:t>
            </a:r>
            <a:endParaRPr lang="en-US" sz="2200" dirty="0" smtClean="0">
              <a:cs typeface="MS PGothic" charset="0"/>
            </a:endParaRPr>
          </a:p>
          <a:p>
            <a:pPr marL="82550" indent="0">
              <a:buFont typeface="Wingdings 2" charset="0"/>
              <a:buNone/>
              <a:defRPr/>
            </a:pPr>
            <a:r>
              <a:rPr lang="en-US" sz="2200" b="1" dirty="0" smtClean="0">
                <a:cs typeface="MS PGothic" charset="0"/>
              </a:rPr>
              <a:t>Biostatisticians</a:t>
            </a:r>
          </a:p>
          <a:p>
            <a:pPr>
              <a:buFont typeface="Wingdings 2" charset="0"/>
              <a:buChar char=""/>
              <a:defRPr/>
            </a:pPr>
            <a:r>
              <a:rPr lang="en-US" sz="2200" dirty="0" smtClean="0">
                <a:cs typeface="MS PGothic" charset="0"/>
              </a:rPr>
              <a:t>Cathy </a:t>
            </a:r>
            <a:r>
              <a:rPr lang="en-US" sz="2200" dirty="0" err="1" smtClean="0">
                <a:cs typeface="MS PGothic" charset="0"/>
              </a:rPr>
              <a:t>Tangen</a:t>
            </a:r>
            <a:r>
              <a:rPr lang="en-US" sz="2200" dirty="0" smtClean="0">
                <a:cs typeface="MS PGothic" charset="0"/>
              </a:rPr>
              <a:t>, </a:t>
            </a:r>
            <a:r>
              <a:rPr lang="en-US" sz="2200" dirty="0" err="1" smtClean="0">
                <a:cs typeface="MS PGothic" charset="0"/>
              </a:rPr>
              <a:t>Dr.P.H</a:t>
            </a:r>
            <a:r>
              <a:rPr lang="en-US" sz="2200" dirty="0" smtClean="0">
                <a:cs typeface="MS PGothic" charset="0"/>
              </a:rPr>
              <a:t>. (Biostatistics)</a:t>
            </a:r>
          </a:p>
          <a:p>
            <a:pPr>
              <a:buFont typeface="Wingdings 2" charset="0"/>
              <a:buChar char=""/>
              <a:defRPr/>
            </a:pPr>
            <a:r>
              <a:rPr lang="en-US" sz="2200" dirty="0" smtClean="0">
                <a:cs typeface="MS PGothic" charset="0"/>
              </a:rPr>
              <a:t>Michael Wu, Ph.D. (Translational Studies)</a:t>
            </a:r>
          </a:p>
          <a:p>
            <a:pPr>
              <a:buFont typeface="Wingdings 2" charset="0"/>
              <a:buChar char=""/>
              <a:defRPr/>
            </a:pPr>
            <a:r>
              <a:rPr lang="en-US" sz="2200" dirty="0" smtClean="0">
                <a:cs typeface="MS PGothic" charset="0"/>
              </a:rPr>
              <a:t>Melissa </a:t>
            </a:r>
            <a:r>
              <a:rPr lang="en-US" sz="2200" dirty="0" err="1" smtClean="0">
                <a:cs typeface="MS PGothic" charset="0"/>
              </a:rPr>
              <a:t>Plets</a:t>
            </a:r>
            <a:r>
              <a:rPr lang="en-US" sz="2200" dirty="0" smtClean="0">
                <a:cs typeface="MS PGothic" charset="0"/>
              </a:rPr>
              <a:t>, M.S.</a:t>
            </a:r>
            <a:br>
              <a:rPr lang="en-US" sz="2200" dirty="0" smtClean="0">
                <a:cs typeface="MS PGothic" charset="0"/>
              </a:rPr>
            </a:br>
            <a:r>
              <a:rPr lang="en-US" sz="2200" dirty="0" smtClean="0">
                <a:cs typeface="MS PGothic" charset="0"/>
              </a:rPr>
              <a:t>SWOG Statistical Center</a:t>
            </a:r>
            <a:br>
              <a:rPr lang="en-US" sz="2200" dirty="0" smtClean="0">
                <a:cs typeface="MS PGothic" charset="0"/>
              </a:rPr>
            </a:br>
            <a:r>
              <a:rPr lang="en-US" sz="2200" dirty="0" smtClean="0">
                <a:cs typeface="MS PGothic" charset="0"/>
              </a:rPr>
              <a:t>Fred Hutchinson Cancer Research Center</a:t>
            </a:r>
            <a:br>
              <a:rPr lang="en-US" sz="2200" dirty="0" smtClean="0">
                <a:cs typeface="MS PGothic" charset="0"/>
              </a:rPr>
            </a:br>
            <a:r>
              <a:rPr lang="en-US" sz="2200" dirty="0" smtClean="0">
                <a:cs typeface="MS PGothic" charset="0"/>
              </a:rPr>
              <a:t>E-mail: </a:t>
            </a:r>
            <a:r>
              <a:rPr lang="en-US" sz="2200" dirty="0" err="1" smtClean="0">
                <a:cs typeface="MS PGothic" charset="0"/>
              </a:rPr>
              <a:t>ctangen@fredhutch.org</a:t>
            </a:r>
            <a:r>
              <a:rPr lang="en-US" sz="2200" dirty="0" smtClean="0">
                <a:cs typeface="MS PGothic" charset="0"/>
              </a:rPr>
              <a:t/>
            </a:r>
            <a:br>
              <a:rPr lang="en-US" sz="2200" dirty="0" smtClean="0">
                <a:cs typeface="MS PGothic" charset="0"/>
              </a:rPr>
            </a:br>
            <a:r>
              <a:rPr lang="en-US" sz="2200" dirty="0" smtClean="0">
                <a:cs typeface="MS PGothic" charset="0"/>
              </a:rPr>
              <a:t>E-mail: </a:t>
            </a:r>
            <a:r>
              <a:rPr lang="en-US" sz="2200" dirty="0" err="1" smtClean="0">
                <a:cs typeface="MS PGothic" charset="0"/>
              </a:rPr>
              <a:t>mcwu@fredhutch.org</a:t>
            </a:r>
            <a:r>
              <a:rPr lang="en-US" sz="2200" dirty="0" smtClean="0">
                <a:cs typeface="MS PGothic" charset="0"/>
              </a:rPr>
              <a:t/>
            </a:r>
            <a:br>
              <a:rPr lang="en-US" sz="2200" dirty="0" smtClean="0">
                <a:cs typeface="MS PGothic" charset="0"/>
              </a:rPr>
            </a:br>
            <a:r>
              <a:rPr lang="en-US" sz="2200" dirty="0" smtClean="0">
                <a:cs typeface="MS PGothic" charset="0"/>
              </a:rPr>
              <a:t>E-mail: </a:t>
            </a:r>
            <a:r>
              <a:rPr lang="en-US" sz="2200" dirty="0" err="1" smtClean="0">
                <a:cs typeface="MS PGothic" charset="0"/>
              </a:rPr>
              <a:t>mplets@fredhutch.org</a:t>
            </a:r>
            <a:endParaRPr lang="en-US" sz="2200" dirty="0" smtClean="0">
              <a:cs typeface="MS PGothic" charset="0"/>
            </a:endParaRPr>
          </a:p>
        </p:txBody>
      </p:sp>
    </p:spTree>
    <p:extLst>
      <p:ext uri="{BB962C8B-B14F-4D97-AF65-F5344CB8AC3E}">
        <p14:creationId xmlns:p14="http://schemas.microsoft.com/office/powerpoint/2010/main" val="27163521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dirty="0">
                <a:solidFill>
                  <a:schemeClr val="accent1"/>
                </a:solidFill>
                <a:latin typeface="Arial" charset="0"/>
                <a:cs typeface="ＭＳ Ｐゴシック" charset="0"/>
              </a:rPr>
              <a:t>Treatment Plan</a:t>
            </a:r>
          </a:p>
        </p:txBody>
      </p:sp>
      <p:sp>
        <p:nvSpPr>
          <p:cNvPr id="105474" name="Content Placeholder 2"/>
          <p:cNvSpPr>
            <a:spLocks noGrp="1"/>
          </p:cNvSpPr>
          <p:nvPr>
            <p:ph idx="1"/>
          </p:nvPr>
        </p:nvSpPr>
        <p:spPr/>
        <p:txBody>
          <a:bodyPr/>
          <a:lstStyle/>
          <a:p>
            <a:r>
              <a:rPr lang="en-US">
                <a:latin typeface="Arial" charset="0"/>
                <a:cs typeface="ＭＳ Ｐゴシック" charset="0"/>
              </a:rPr>
              <a:t>Infusion can be restarted for grade 2 IRR side effects after treatment </a:t>
            </a:r>
          </a:p>
          <a:p>
            <a:r>
              <a:rPr lang="en-US">
                <a:latin typeface="Arial" charset="0"/>
                <a:cs typeface="ＭＳ Ｐゴシック" charset="0"/>
              </a:rPr>
              <a:t>Treatment will be abandoned completely if Grade 3 or higher IRR</a:t>
            </a:r>
          </a:p>
          <a:p>
            <a:r>
              <a:rPr lang="en-US">
                <a:latin typeface="Arial" charset="0"/>
                <a:cs typeface="ＭＳ Ｐゴシック" charset="0"/>
              </a:rPr>
              <a:t>CBC, CMP prior to every infusion and </a:t>
            </a:r>
            <a:r>
              <a:rPr lang="en-US">
                <a:solidFill>
                  <a:srgbClr val="00B050"/>
                </a:solidFill>
                <a:latin typeface="Arial" charset="0"/>
                <a:cs typeface="ＭＳ Ｐゴシック" charset="0"/>
              </a:rPr>
              <a:t>TSH every 2 infusion</a:t>
            </a:r>
          </a:p>
          <a:p>
            <a:r>
              <a:rPr lang="en-US">
                <a:latin typeface="Arial" charset="0"/>
                <a:cs typeface="ＭＳ Ｐゴシック" charset="0"/>
              </a:rPr>
              <a:t>Protocol does not mandate history and physical at every infusion </a:t>
            </a:r>
          </a:p>
        </p:txBody>
      </p:sp>
    </p:spTree>
    <p:extLst>
      <p:ext uri="{BB962C8B-B14F-4D97-AF65-F5344CB8AC3E}">
        <p14:creationId xmlns:p14="http://schemas.microsoft.com/office/powerpoint/2010/main" val="2723967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dirty="0">
                <a:solidFill>
                  <a:schemeClr val="accent1"/>
                </a:solidFill>
                <a:latin typeface="Arial" charset="0"/>
                <a:cs typeface="ＭＳ Ｐゴシック" charset="0"/>
              </a:rPr>
              <a:t>Adverse Events</a:t>
            </a:r>
          </a:p>
        </p:txBody>
      </p:sp>
      <p:sp>
        <p:nvSpPr>
          <p:cNvPr id="3" name="Content Placeholder 2"/>
          <p:cNvSpPr>
            <a:spLocks noGrp="1"/>
          </p:cNvSpPr>
          <p:nvPr>
            <p:ph idx="1"/>
          </p:nvPr>
        </p:nvSpPr>
        <p:spPr>
          <a:xfrm>
            <a:off x="1047752" y="1316038"/>
            <a:ext cx="9372203" cy="4800600"/>
          </a:xfrm>
        </p:spPr>
        <p:txBody>
          <a:bodyPr/>
          <a:lstStyle/>
          <a:p>
            <a:r>
              <a:rPr lang="en-US" dirty="0">
                <a:latin typeface="Arial" charset="0"/>
                <a:cs typeface="ＭＳ Ｐゴシック" charset="0"/>
              </a:rPr>
              <a:t>CTCAE V4.0 for toxicity and serious adverse event reporting </a:t>
            </a:r>
          </a:p>
          <a:p>
            <a:r>
              <a:rPr lang="en-US" dirty="0">
                <a:latin typeface="Arial" charset="0"/>
                <a:cs typeface="ＭＳ Ｐゴシック" charset="0"/>
              </a:rPr>
              <a:t>no </a:t>
            </a:r>
            <a:r>
              <a:rPr lang="en-US" dirty="0" err="1">
                <a:latin typeface="Arial" charset="0"/>
                <a:cs typeface="ＭＳ Ｐゴシック" charset="0"/>
              </a:rPr>
              <a:t>atezo</a:t>
            </a:r>
            <a:r>
              <a:rPr lang="en-US" dirty="0">
                <a:latin typeface="Arial" charset="0"/>
                <a:cs typeface="ＭＳ Ｐゴシック" charset="0"/>
              </a:rPr>
              <a:t> dose reduction allowed</a:t>
            </a:r>
          </a:p>
          <a:p>
            <a:r>
              <a:rPr lang="en-US" dirty="0">
                <a:latin typeface="Arial" charset="0"/>
                <a:cs typeface="ＭＳ Ｐゴシック" charset="0"/>
              </a:rPr>
              <a:t>may suspend treatment up to 42 days due to AEs</a:t>
            </a:r>
          </a:p>
          <a:p>
            <a:r>
              <a:rPr lang="en-US" dirty="0" smtClean="0">
                <a:latin typeface="Arial" charset="0"/>
                <a:cs typeface="ＭＳ Ｐゴシック" charset="0"/>
              </a:rPr>
              <a:t>standard </a:t>
            </a:r>
            <a:r>
              <a:rPr lang="en-US" dirty="0">
                <a:latin typeface="Arial" charset="0"/>
                <a:cs typeface="ＭＳ Ｐゴシック" charset="0"/>
              </a:rPr>
              <a:t>medical management of AEs</a:t>
            </a:r>
          </a:p>
          <a:p>
            <a:endParaRPr lang="en-US" dirty="0">
              <a:latin typeface="Arial" charset="0"/>
              <a:cs typeface="ＭＳ Ｐゴシック" charset="0"/>
            </a:endParaRPr>
          </a:p>
        </p:txBody>
      </p:sp>
    </p:spTree>
    <p:extLst>
      <p:ext uri="{BB962C8B-B14F-4D97-AF65-F5344CB8AC3E}">
        <p14:creationId xmlns:p14="http://schemas.microsoft.com/office/powerpoint/2010/main" val="1712172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dirty="0">
                <a:solidFill>
                  <a:schemeClr val="accent1"/>
                </a:solidFill>
                <a:latin typeface="Arial" charset="0"/>
                <a:cs typeface="ＭＳ Ｐゴシック" charset="0"/>
              </a:rPr>
              <a:t>Surveillance on treatment</a:t>
            </a:r>
          </a:p>
        </p:txBody>
      </p:sp>
      <p:sp>
        <p:nvSpPr>
          <p:cNvPr id="3" name="Content Placeholder 2"/>
          <p:cNvSpPr>
            <a:spLocks noGrp="1"/>
          </p:cNvSpPr>
          <p:nvPr>
            <p:ph idx="1"/>
          </p:nvPr>
        </p:nvSpPr>
        <p:spPr>
          <a:xfrm>
            <a:off x="1047750" y="1447800"/>
            <a:ext cx="9947673" cy="5130800"/>
          </a:xfrm>
        </p:spPr>
        <p:txBody>
          <a:bodyPr>
            <a:normAutofit/>
          </a:bodyPr>
          <a:lstStyle/>
          <a:p>
            <a:pPr>
              <a:defRPr/>
            </a:pPr>
            <a:r>
              <a:rPr lang="en-US" sz="2800" dirty="0" smtClean="0">
                <a:ea typeface="+mn-ea"/>
                <a:cs typeface="+mn-cs"/>
              </a:rPr>
              <a:t>Regular blood-work</a:t>
            </a:r>
          </a:p>
          <a:p>
            <a:pPr>
              <a:defRPr/>
            </a:pPr>
            <a:r>
              <a:rPr lang="en-US" sz="2800" dirty="0">
                <a:ea typeface="+mn-ea"/>
                <a:cs typeface="+mn-cs"/>
              </a:rPr>
              <a:t>C</a:t>
            </a:r>
            <a:r>
              <a:rPr lang="en-US" sz="2800" dirty="0" smtClean="0">
                <a:ea typeface="+mn-ea"/>
                <a:cs typeface="+mn-cs"/>
              </a:rPr>
              <a:t>ytology + cystoscopy every 3 months up to 18 months</a:t>
            </a:r>
          </a:p>
          <a:p>
            <a:pPr>
              <a:defRPr/>
            </a:pPr>
            <a:r>
              <a:rPr lang="en-US" sz="2800" dirty="0" smtClean="0">
                <a:ea typeface="+mn-ea"/>
                <a:cs typeface="+mn-cs"/>
              </a:rPr>
              <a:t>Mandatory biopsy </a:t>
            </a:r>
            <a:r>
              <a:rPr lang="en-US" sz="2800" dirty="0">
                <a:ea typeface="+mn-ea"/>
                <a:cs typeface="+mn-cs"/>
              </a:rPr>
              <a:t>at </a:t>
            </a:r>
            <a:r>
              <a:rPr lang="en-US" sz="2800" dirty="0" smtClean="0">
                <a:ea typeface="+mn-ea"/>
                <a:cs typeface="+mn-cs"/>
              </a:rPr>
              <a:t>6 months in all patients with CIS at baseline (exception: next slide)</a:t>
            </a:r>
          </a:p>
          <a:p>
            <a:pPr>
              <a:defRPr/>
            </a:pPr>
            <a:r>
              <a:rPr lang="en-US" sz="2800" dirty="0" smtClean="0">
                <a:ea typeface="+mn-ea"/>
                <a:cs typeface="MS PGothic" charset="0"/>
              </a:rPr>
              <a:t>Any </a:t>
            </a:r>
            <a:r>
              <a:rPr lang="en-US" sz="2800" dirty="0">
                <a:ea typeface="+mn-ea"/>
                <a:cs typeface="MS PGothic" charset="0"/>
              </a:rPr>
              <a:t>positive cystoscopy or </a:t>
            </a:r>
            <a:r>
              <a:rPr lang="en-US" sz="2800" dirty="0" smtClean="0">
                <a:ea typeface="+mn-ea"/>
                <a:cs typeface="MS PGothic" charset="0"/>
              </a:rPr>
              <a:t>cytology will require biopsy and possibly imaging according </a:t>
            </a:r>
            <a:r>
              <a:rPr lang="en-US" sz="2800" dirty="0">
                <a:ea typeface="+mn-ea"/>
                <a:cs typeface="MS PGothic" charset="0"/>
              </a:rPr>
              <a:t>to </a:t>
            </a:r>
            <a:r>
              <a:rPr lang="en-US" sz="2800" dirty="0" smtClean="0">
                <a:ea typeface="+mn-ea"/>
                <a:cs typeface="MS PGothic" charset="0"/>
              </a:rPr>
              <a:t>standard practice</a:t>
            </a:r>
          </a:p>
          <a:p>
            <a:pPr>
              <a:defRPr/>
            </a:pPr>
            <a:r>
              <a:rPr lang="en-US" sz="2800" dirty="0" smtClean="0">
                <a:ea typeface="+mn-ea"/>
                <a:cs typeface="+mn-cs"/>
              </a:rPr>
              <a:t>CT-IVP or MRI prior to study entry and at 18 months</a:t>
            </a:r>
          </a:p>
        </p:txBody>
      </p:sp>
    </p:spTree>
    <p:extLst>
      <p:ext uri="{BB962C8B-B14F-4D97-AF65-F5344CB8AC3E}">
        <p14:creationId xmlns:p14="http://schemas.microsoft.com/office/powerpoint/2010/main" val="172764025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777500" y="304801"/>
            <a:ext cx="9357100" cy="5098650"/>
            <a:chOff x="622000" y="610297"/>
            <a:chExt cx="7210848" cy="4793151"/>
          </a:xfrm>
        </p:grpSpPr>
        <p:sp>
          <p:nvSpPr>
            <p:cNvPr id="8" name="Rectangle 7"/>
            <p:cNvSpPr/>
            <p:nvPr/>
          </p:nvSpPr>
          <p:spPr>
            <a:xfrm>
              <a:off x="622000" y="1826876"/>
              <a:ext cx="1800000" cy="369332"/>
            </a:xfrm>
            <a:prstGeom prst="rect">
              <a:avLst/>
            </a:prstGeom>
            <a:ln w="25400">
              <a:solidFill>
                <a:schemeClr val="tx1"/>
              </a:solidFill>
              <a:prstDash val="dash"/>
            </a:ln>
          </p:spPr>
          <p:txBody>
            <a:bodyPr wrap="square">
              <a:spAutoFit/>
            </a:bodyPr>
            <a:lstStyle/>
            <a:p>
              <a:pPr algn="ctr"/>
              <a:r>
                <a:rPr lang="en-US" b="1" dirty="0" smtClean="0"/>
                <a:t>WEEK 13</a:t>
              </a:r>
              <a:endParaRPr lang="en-US" b="1" dirty="0"/>
            </a:p>
          </p:txBody>
        </p:sp>
        <p:sp>
          <p:nvSpPr>
            <p:cNvPr id="14" name="Rectangle 13"/>
            <p:cNvSpPr/>
            <p:nvPr/>
          </p:nvSpPr>
          <p:spPr>
            <a:xfrm>
              <a:off x="622000" y="4957171"/>
              <a:ext cx="1800000" cy="369332"/>
            </a:xfrm>
            <a:prstGeom prst="rect">
              <a:avLst/>
            </a:prstGeom>
            <a:ln w="25400">
              <a:solidFill>
                <a:schemeClr val="tx1"/>
              </a:solidFill>
              <a:prstDash val="dash"/>
            </a:ln>
          </p:spPr>
          <p:txBody>
            <a:bodyPr wrap="square">
              <a:spAutoFit/>
            </a:bodyPr>
            <a:lstStyle/>
            <a:p>
              <a:pPr algn="ctr"/>
              <a:r>
                <a:rPr lang="en-US" b="1" dirty="0" smtClean="0"/>
                <a:t>WEEK 25</a:t>
              </a:r>
              <a:endParaRPr lang="en-US" b="1" dirty="0"/>
            </a:p>
          </p:txBody>
        </p:sp>
        <p:grpSp>
          <p:nvGrpSpPr>
            <p:cNvPr id="2" name="Group 1"/>
            <p:cNvGrpSpPr/>
            <p:nvPr/>
          </p:nvGrpSpPr>
          <p:grpSpPr>
            <a:xfrm>
              <a:off x="2540407" y="610297"/>
              <a:ext cx="5292441" cy="4793151"/>
              <a:chOff x="1911535" y="450091"/>
              <a:chExt cx="6205600" cy="5620971"/>
            </a:xfrm>
          </p:grpSpPr>
          <p:sp>
            <p:nvSpPr>
              <p:cNvPr id="4" name="Rectangle 3"/>
              <p:cNvSpPr/>
              <p:nvPr/>
            </p:nvSpPr>
            <p:spPr>
              <a:xfrm>
                <a:off x="2097398" y="1747753"/>
                <a:ext cx="1800000" cy="685771"/>
              </a:xfrm>
              <a:prstGeom prst="rect">
                <a:avLst/>
              </a:prstGeom>
              <a:ln>
                <a:solidFill>
                  <a:schemeClr val="tx1"/>
                </a:solidFill>
              </a:ln>
            </p:spPr>
            <p:txBody>
              <a:bodyPr wrap="square">
                <a:spAutoFit/>
              </a:bodyPr>
              <a:lstStyle/>
              <a:p>
                <a:pPr algn="ctr"/>
                <a:r>
                  <a:rPr lang="en-US" sz="1600" dirty="0" smtClean="0"/>
                  <a:t>cystoscopy –</a:t>
                </a:r>
              </a:p>
              <a:p>
                <a:pPr algn="ctr"/>
                <a:r>
                  <a:rPr lang="en-US" sz="1600" dirty="0" smtClean="0"/>
                  <a:t>cytology</a:t>
                </a:r>
                <a:r>
                  <a:rPr lang="en-US" sz="1600" baseline="0" dirty="0" smtClean="0"/>
                  <a:t> </a:t>
                </a:r>
                <a:r>
                  <a:rPr lang="en-US" sz="1600" dirty="0" smtClean="0"/>
                  <a:t>–</a:t>
                </a:r>
                <a:endParaRPr lang="en-US" sz="1600" dirty="0"/>
              </a:p>
            </p:txBody>
          </p:sp>
          <p:sp>
            <p:nvSpPr>
              <p:cNvPr id="5" name="Rectangle 4"/>
              <p:cNvSpPr/>
              <p:nvPr/>
            </p:nvSpPr>
            <p:spPr>
              <a:xfrm>
                <a:off x="4437554" y="1749106"/>
                <a:ext cx="1800000" cy="685771"/>
              </a:xfrm>
              <a:prstGeom prst="rect">
                <a:avLst/>
              </a:prstGeom>
              <a:ln>
                <a:solidFill>
                  <a:schemeClr val="tx1"/>
                </a:solidFill>
              </a:ln>
            </p:spPr>
            <p:txBody>
              <a:bodyPr wrap="square">
                <a:spAutoFit/>
              </a:bodyPr>
              <a:lstStyle/>
              <a:p>
                <a:pPr algn="ctr"/>
                <a:r>
                  <a:rPr lang="en-US" sz="1600" dirty="0" smtClean="0"/>
                  <a:t>cystoscopy +</a:t>
                </a:r>
              </a:p>
              <a:p>
                <a:pPr algn="ctr"/>
                <a:r>
                  <a:rPr lang="en-US" sz="1600" dirty="0" smtClean="0"/>
                  <a:t>cytology</a:t>
                </a:r>
                <a:r>
                  <a:rPr lang="en-US" sz="1600" baseline="0" dirty="0" smtClean="0"/>
                  <a:t> +/</a:t>
                </a:r>
                <a:r>
                  <a:rPr lang="en-US" sz="1600" dirty="0" smtClean="0"/>
                  <a:t>–</a:t>
                </a:r>
                <a:endParaRPr lang="en-US" sz="1600" dirty="0"/>
              </a:p>
            </p:txBody>
          </p:sp>
          <p:sp>
            <p:nvSpPr>
              <p:cNvPr id="6" name="Rectangle 5"/>
              <p:cNvSpPr/>
              <p:nvPr/>
            </p:nvSpPr>
            <p:spPr>
              <a:xfrm>
                <a:off x="6312510" y="1750459"/>
                <a:ext cx="1800000" cy="685771"/>
              </a:xfrm>
              <a:prstGeom prst="rect">
                <a:avLst/>
              </a:prstGeom>
              <a:ln>
                <a:solidFill>
                  <a:schemeClr val="tx1"/>
                </a:solidFill>
              </a:ln>
            </p:spPr>
            <p:txBody>
              <a:bodyPr wrap="square">
                <a:spAutoFit/>
              </a:bodyPr>
              <a:lstStyle/>
              <a:p>
                <a:pPr algn="ctr"/>
                <a:r>
                  <a:rPr lang="en-US" sz="1600" dirty="0" smtClean="0"/>
                  <a:t>cystoscopy +/–</a:t>
                </a:r>
              </a:p>
              <a:p>
                <a:pPr algn="ctr"/>
                <a:r>
                  <a:rPr lang="en-US" sz="1600" dirty="0" smtClean="0"/>
                  <a:t>cytology</a:t>
                </a:r>
                <a:r>
                  <a:rPr lang="en-US" sz="1600" baseline="0" dirty="0" smtClean="0"/>
                  <a:t> </a:t>
                </a:r>
                <a:r>
                  <a:rPr lang="en-US" sz="1600" dirty="0"/>
                  <a:t>+</a:t>
                </a:r>
              </a:p>
            </p:txBody>
          </p:sp>
          <p:sp>
            <p:nvSpPr>
              <p:cNvPr id="7" name="Rectangle 6"/>
              <p:cNvSpPr/>
              <p:nvPr/>
            </p:nvSpPr>
            <p:spPr>
              <a:xfrm>
                <a:off x="3757625" y="450091"/>
                <a:ext cx="2862069" cy="397025"/>
              </a:xfrm>
              <a:prstGeom prst="rect">
                <a:avLst/>
              </a:prstGeom>
              <a:ln>
                <a:solidFill>
                  <a:schemeClr val="tx1"/>
                </a:solidFill>
              </a:ln>
            </p:spPr>
            <p:txBody>
              <a:bodyPr wrap="square">
                <a:spAutoFit/>
              </a:bodyPr>
              <a:lstStyle/>
              <a:p>
                <a:pPr algn="ctr"/>
                <a:r>
                  <a:rPr lang="en-US" sz="1600" dirty="0" smtClean="0"/>
                  <a:t>treat with </a:t>
                </a:r>
                <a:r>
                  <a:rPr lang="en-US" sz="1600" dirty="0" err="1" smtClean="0"/>
                  <a:t>atezolizumab</a:t>
                </a:r>
                <a:endParaRPr lang="en-US" sz="1600" dirty="0"/>
              </a:p>
            </p:txBody>
          </p:sp>
          <p:sp>
            <p:nvSpPr>
              <p:cNvPr id="9" name="Rectangle 8"/>
              <p:cNvSpPr/>
              <p:nvPr/>
            </p:nvSpPr>
            <p:spPr>
              <a:xfrm>
                <a:off x="5412510" y="2810676"/>
                <a:ext cx="1800000" cy="397025"/>
              </a:xfrm>
              <a:prstGeom prst="rect">
                <a:avLst/>
              </a:prstGeom>
              <a:ln>
                <a:solidFill>
                  <a:schemeClr val="tx1"/>
                </a:solidFill>
              </a:ln>
            </p:spPr>
            <p:txBody>
              <a:bodyPr wrap="square">
                <a:spAutoFit/>
              </a:bodyPr>
              <a:lstStyle/>
              <a:p>
                <a:pPr algn="ctr"/>
                <a:r>
                  <a:rPr lang="en-US" sz="1600" dirty="0" smtClean="0"/>
                  <a:t>biopsy</a:t>
                </a:r>
                <a:endParaRPr lang="en-US" sz="1600" dirty="0"/>
              </a:p>
            </p:txBody>
          </p:sp>
          <p:sp>
            <p:nvSpPr>
              <p:cNvPr id="10" name="Rectangle 9"/>
              <p:cNvSpPr/>
              <p:nvPr/>
            </p:nvSpPr>
            <p:spPr>
              <a:xfrm>
                <a:off x="4424981" y="3599109"/>
                <a:ext cx="1800000" cy="397025"/>
              </a:xfrm>
              <a:prstGeom prst="rect">
                <a:avLst/>
              </a:prstGeom>
              <a:ln>
                <a:solidFill>
                  <a:schemeClr val="tx1"/>
                </a:solidFill>
              </a:ln>
            </p:spPr>
            <p:txBody>
              <a:bodyPr wrap="square">
                <a:spAutoFit/>
              </a:bodyPr>
              <a:lstStyle/>
              <a:p>
                <a:pPr algn="ctr"/>
                <a:r>
                  <a:rPr lang="en-US" sz="1600" dirty="0" smtClean="0"/>
                  <a:t>biopsy -</a:t>
                </a:r>
                <a:endParaRPr lang="en-US" sz="1600" dirty="0"/>
              </a:p>
            </p:txBody>
          </p:sp>
          <p:sp>
            <p:nvSpPr>
              <p:cNvPr id="11" name="Rectangle 10"/>
              <p:cNvSpPr/>
              <p:nvPr/>
            </p:nvSpPr>
            <p:spPr>
              <a:xfrm>
                <a:off x="6312510" y="3600462"/>
                <a:ext cx="1800000" cy="397025"/>
              </a:xfrm>
              <a:prstGeom prst="rect">
                <a:avLst/>
              </a:prstGeom>
              <a:ln>
                <a:solidFill>
                  <a:schemeClr val="tx1"/>
                </a:solidFill>
              </a:ln>
            </p:spPr>
            <p:txBody>
              <a:bodyPr wrap="square">
                <a:spAutoFit/>
              </a:bodyPr>
              <a:lstStyle/>
              <a:p>
                <a:pPr algn="ctr"/>
                <a:r>
                  <a:rPr lang="en-US" sz="1600" dirty="0" smtClean="0"/>
                  <a:t>biopsy +</a:t>
                </a:r>
                <a:endParaRPr lang="en-US" sz="1600" dirty="0"/>
              </a:p>
            </p:txBody>
          </p:sp>
          <p:sp>
            <p:nvSpPr>
              <p:cNvPr id="13" name="Rectangle 12"/>
              <p:cNvSpPr/>
              <p:nvPr/>
            </p:nvSpPr>
            <p:spPr>
              <a:xfrm>
                <a:off x="6317135" y="4526313"/>
                <a:ext cx="1800000" cy="397025"/>
              </a:xfrm>
              <a:prstGeom prst="rect">
                <a:avLst/>
              </a:prstGeom>
              <a:ln>
                <a:solidFill>
                  <a:schemeClr val="tx1"/>
                </a:solidFill>
              </a:ln>
            </p:spPr>
            <p:txBody>
              <a:bodyPr wrap="square">
                <a:spAutoFit/>
              </a:bodyPr>
              <a:lstStyle/>
              <a:p>
                <a:pPr algn="ctr"/>
                <a:r>
                  <a:rPr lang="en-US" sz="1600" b="1" dirty="0" smtClean="0"/>
                  <a:t>off treatment</a:t>
                </a:r>
                <a:endParaRPr lang="en-US" sz="1600" b="1" dirty="0"/>
              </a:p>
            </p:txBody>
          </p:sp>
          <p:cxnSp>
            <p:nvCxnSpPr>
              <p:cNvPr id="16" name="Straight Arrow Connector 15"/>
              <p:cNvCxnSpPr>
                <a:stCxn id="4" idx="2"/>
              </p:cNvCxnSpPr>
              <p:nvPr/>
            </p:nvCxnSpPr>
            <p:spPr>
              <a:xfrm>
                <a:off x="2997399" y="2433523"/>
                <a:ext cx="7641" cy="302395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911535" y="5457476"/>
                <a:ext cx="2257622" cy="613585"/>
              </a:xfrm>
              <a:prstGeom prst="rect">
                <a:avLst/>
              </a:prstGeom>
              <a:ln>
                <a:solidFill>
                  <a:schemeClr val="tx1"/>
                </a:solidFill>
              </a:ln>
            </p:spPr>
            <p:txBody>
              <a:bodyPr wrap="square">
                <a:spAutoFit/>
              </a:bodyPr>
              <a:lstStyle/>
              <a:p>
                <a:pPr algn="ctr"/>
                <a:r>
                  <a:rPr lang="en-US" sz="1400" dirty="0" smtClean="0"/>
                  <a:t>cytology &amp; cystoscopy</a:t>
                </a:r>
                <a:r>
                  <a:rPr lang="en-US" sz="1400" dirty="0"/>
                  <a:t/>
                </a:r>
                <a:br>
                  <a:rPr lang="en-US" sz="1400" dirty="0"/>
                </a:br>
                <a:r>
                  <a:rPr lang="en-US" sz="1400" dirty="0" smtClean="0"/>
                  <a:t>**</a:t>
                </a:r>
                <a:r>
                  <a:rPr lang="en-US" sz="1400" b="1" dirty="0" smtClean="0"/>
                  <a:t>mandatory biopsy**</a:t>
                </a:r>
                <a:endParaRPr lang="en-US" sz="1400" b="1" dirty="0"/>
              </a:p>
            </p:txBody>
          </p:sp>
          <p:cxnSp>
            <p:nvCxnSpPr>
              <p:cNvPr id="18" name="Straight Arrow Connector 17"/>
              <p:cNvCxnSpPr>
                <a:stCxn id="10" idx="2"/>
                <a:endCxn id="20" idx="0"/>
              </p:cNvCxnSpPr>
              <p:nvPr/>
            </p:nvCxnSpPr>
            <p:spPr>
              <a:xfrm>
                <a:off x="5324981" y="3996134"/>
                <a:ext cx="12572" cy="146134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243021" y="5457477"/>
                <a:ext cx="2189065" cy="613585"/>
              </a:xfrm>
              <a:prstGeom prst="rect">
                <a:avLst/>
              </a:prstGeom>
              <a:ln>
                <a:solidFill>
                  <a:schemeClr val="tx1"/>
                </a:solidFill>
              </a:ln>
            </p:spPr>
            <p:txBody>
              <a:bodyPr wrap="square">
                <a:spAutoFit/>
              </a:bodyPr>
              <a:lstStyle/>
              <a:p>
                <a:pPr algn="ctr"/>
                <a:r>
                  <a:rPr lang="en-US" sz="1400" dirty="0" smtClean="0"/>
                  <a:t>cytology &amp; cystoscopy</a:t>
                </a:r>
                <a:br>
                  <a:rPr lang="en-US" sz="1400" dirty="0" smtClean="0"/>
                </a:br>
                <a:r>
                  <a:rPr lang="en-US" sz="1400" b="1" dirty="0" smtClean="0"/>
                  <a:t>for cause biopsy only</a:t>
                </a:r>
                <a:endParaRPr lang="en-US" sz="1400" b="1" dirty="0"/>
              </a:p>
            </p:txBody>
          </p:sp>
          <p:sp>
            <p:nvSpPr>
              <p:cNvPr id="21" name="Rectangle 20"/>
              <p:cNvSpPr/>
              <p:nvPr/>
            </p:nvSpPr>
            <p:spPr>
              <a:xfrm>
                <a:off x="2623233" y="4526314"/>
                <a:ext cx="3110657" cy="397025"/>
              </a:xfrm>
              <a:prstGeom prst="rect">
                <a:avLst/>
              </a:prstGeom>
              <a:solidFill>
                <a:schemeClr val="bg1"/>
              </a:solidFill>
              <a:ln>
                <a:solidFill>
                  <a:schemeClr val="tx1"/>
                </a:solidFill>
              </a:ln>
            </p:spPr>
            <p:txBody>
              <a:bodyPr wrap="square">
                <a:spAutoFit/>
              </a:bodyPr>
              <a:lstStyle/>
              <a:p>
                <a:pPr algn="ctr"/>
                <a:r>
                  <a:rPr lang="en-US" sz="1600" dirty="0" smtClean="0"/>
                  <a:t>treat with </a:t>
                </a:r>
                <a:r>
                  <a:rPr lang="en-US" sz="1600" dirty="0" err="1" smtClean="0"/>
                  <a:t>atezolizumab</a:t>
                </a:r>
                <a:endParaRPr lang="en-US" sz="1600" dirty="0"/>
              </a:p>
            </p:txBody>
          </p:sp>
          <p:cxnSp>
            <p:nvCxnSpPr>
              <p:cNvPr id="24" name="Straight Arrow Connector 23"/>
              <p:cNvCxnSpPr>
                <a:stCxn id="11" idx="2"/>
                <a:endCxn id="13" idx="0"/>
              </p:cNvCxnSpPr>
              <p:nvPr/>
            </p:nvCxnSpPr>
            <p:spPr>
              <a:xfrm>
                <a:off x="7212511" y="3997487"/>
                <a:ext cx="4624" cy="52882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5400000">
                <a:off x="4706197" y="1306235"/>
                <a:ext cx="918237" cy="14891"/>
              </a:xfrm>
              <a:prstGeom prst="bentConnector3">
                <a:avLst>
                  <a:gd name="adj1" fmla="val 50000"/>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a:off x="3005040" y="1283986"/>
                <a:ext cx="4176278" cy="508649"/>
              </a:xfrm>
              <a:prstGeom prst="bentConnector3">
                <a:avLst>
                  <a:gd name="adj1" fmla="val 99994"/>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4" idx="0"/>
              </p:cNvCxnSpPr>
              <p:nvPr/>
            </p:nvCxnSpPr>
            <p:spPr>
              <a:xfrm flipH="1">
                <a:off x="2997399" y="1283986"/>
                <a:ext cx="7641" cy="4637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9" idx="2"/>
                <a:endCxn id="10" idx="0"/>
              </p:cNvCxnSpPr>
              <p:nvPr/>
            </p:nvCxnSpPr>
            <p:spPr>
              <a:xfrm rot="5400000">
                <a:off x="5623042" y="2909640"/>
                <a:ext cx="391408" cy="987530"/>
              </a:xfrm>
              <a:prstGeom prst="bent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9" idx="2"/>
                <a:endCxn id="11" idx="0"/>
              </p:cNvCxnSpPr>
              <p:nvPr/>
            </p:nvCxnSpPr>
            <p:spPr>
              <a:xfrm rot="16200000" flipH="1">
                <a:off x="6566130" y="2954082"/>
                <a:ext cx="392761" cy="900000"/>
              </a:xfrm>
              <a:prstGeom prst="bent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5" idx="2"/>
                <a:endCxn id="9" idx="0"/>
              </p:cNvCxnSpPr>
              <p:nvPr/>
            </p:nvCxnSpPr>
            <p:spPr>
              <a:xfrm rot="16200000" flipH="1">
                <a:off x="5637133" y="2135297"/>
                <a:ext cx="375799" cy="974957"/>
              </a:xfrm>
              <a:prstGeom prst="bentConnector3">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6" idx="2"/>
              </p:cNvCxnSpPr>
              <p:nvPr/>
            </p:nvCxnSpPr>
            <p:spPr>
              <a:xfrm rot="5400000">
                <a:off x="6528658" y="1938922"/>
                <a:ext cx="186545" cy="1181162"/>
              </a:xfrm>
              <a:prstGeom prst="bentConnector2">
                <a:avLst/>
              </a:prstGeom>
              <a:effectLst/>
            </p:spPr>
            <p:style>
              <a:lnRef idx="2">
                <a:schemeClr val="accent1"/>
              </a:lnRef>
              <a:fillRef idx="0">
                <a:schemeClr val="accent1"/>
              </a:fillRef>
              <a:effectRef idx="1">
                <a:schemeClr val="accent1"/>
              </a:effectRef>
              <a:fontRef idx="minor">
                <a:schemeClr val="tx1"/>
              </a:fontRef>
            </p:style>
          </p:cxnSp>
        </p:grpSp>
      </p:grpSp>
      <p:sp>
        <p:nvSpPr>
          <p:cNvPr id="46" name="TextBox 45"/>
          <p:cNvSpPr txBox="1"/>
          <p:nvPr/>
        </p:nvSpPr>
        <p:spPr>
          <a:xfrm>
            <a:off x="2697082" y="5638804"/>
            <a:ext cx="8341895" cy="1169551"/>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t>Positive cystoscopy is defined as suspicious for malignancy</a:t>
            </a:r>
          </a:p>
          <a:p>
            <a:pPr marL="285750" lvl="0" indent="-285750">
              <a:buFont typeface="Arial" panose="020B0604020202020204" pitchFamily="34" charset="0"/>
              <a:buChar char="•"/>
            </a:pPr>
            <a:r>
              <a:rPr lang="en-US" sz="1400" dirty="0"/>
              <a:t>Positive cytology is defined as positive for malignant </a:t>
            </a:r>
            <a:r>
              <a:rPr lang="en-US" sz="1400" dirty="0" smtClean="0"/>
              <a:t>cells</a:t>
            </a:r>
          </a:p>
          <a:p>
            <a:pPr marL="285750" lvl="0" indent="-285750">
              <a:buFont typeface="Arial" panose="020B0604020202020204" pitchFamily="34" charset="0"/>
              <a:buChar char="•"/>
            </a:pPr>
            <a:r>
              <a:rPr lang="en-US" sz="1400" dirty="0" smtClean="0"/>
              <a:t>Disease assessment schedule is independent of treatment schedule. Disease assessment must occur at weeks 13 &amp; 25  (± 7 days) regardless of treatment delays.</a:t>
            </a: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421373646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1047751" y="274638"/>
            <a:ext cx="10235407" cy="1143000"/>
          </a:xfrm>
        </p:spPr>
        <p:txBody>
          <a:bodyPr/>
          <a:lstStyle/>
          <a:p>
            <a:r>
              <a:rPr lang="en-US" sz="3600" dirty="0">
                <a:solidFill>
                  <a:schemeClr val="accent1"/>
                </a:solidFill>
                <a:latin typeface="Arial" charset="0"/>
                <a:cs typeface="ＭＳ Ｐゴシック" charset="0"/>
              </a:rPr>
              <a:t>Imaging</a:t>
            </a:r>
          </a:p>
        </p:txBody>
      </p:sp>
      <p:sp>
        <p:nvSpPr>
          <p:cNvPr id="111618" name="Content Placeholder 2"/>
          <p:cNvSpPr>
            <a:spLocks noGrp="1"/>
          </p:cNvSpPr>
          <p:nvPr>
            <p:ph idx="1"/>
          </p:nvPr>
        </p:nvSpPr>
        <p:spPr>
          <a:xfrm>
            <a:off x="1047752" y="1355727"/>
            <a:ext cx="9372203" cy="5053013"/>
          </a:xfrm>
        </p:spPr>
        <p:txBody>
          <a:bodyPr/>
          <a:lstStyle/>
          <a:p>
            <a:r>
              <a:rPr lang="en-US" sz="2800" dirty="0">
                <a:latin typeface="Arial" charset="0"/>
                <a:cs typeface="ＭＳ Ｐゴシック" charset="0"/>
              </a:rPr>
              <a:t>All participants will undergo CT or MRI imaging of the abdomen and pelvis 18 months after registration if they have not had a high-grade recurrence</a:t>
            </a:r>
          </a:p>
          <a:p>
            <a:r>
              <a:rPr lang="en-US" sz="2800" dirty="0">
                <a:latin typeface="Arial" charset="0"/>
                <a:cs typeface="ＭＳ Ｐゴシック" charset="0"/>
              </a:rPr>
              <a:t>Images must be locally read and interpreted by radiologist</a:t>
            </a:r>
          </a:p>
          <a:p>
            <a:r>
              <a:rPr lang="en-US" sz="2800" dirty="0">
                <a:latin typeface="Arial" charset="0"/>
                <a:cs typeface="ＭＳ Ｐゴシック" charset="0"/>
              </a:rPr>
              <a:t>Imaging exams must then be submitted </a:t>
            </a:r>
            <a:r>
              <a:rPr lang="en-US" sz="2800" dirty="0" smtClean="0">
                <a:latin typeface="Arial" charset="0"/>
                <a:cs typeface="ＭＳ Ｐゴシック" charset="0"/>
              </a:rPr>
              <a:t>via AG </a:t>
            </a:r>
            <a:r>
              <a:rPr lang="en-US" sz="2800" dirty="0" err="1" smtClean="0">
                <a:latin typeface="Arial" charset="0"/>
                <a:cs typeface="ＭＳ Ｐゴシック" charset="0"/>
              </a:rPr>
              <a:t>Mednet</a:t>
            </a:r>
            <a:r>
              <a:rPr lang="en-US" sz="2800" dirty="0" smtClean="0">
                <a:latin typeface="Arial" charset="0"/>
                <a:cs typeface="ＭＳ Ｐゴシック" charset="0"/>
              </a:rPr>
              <a:t> </a:t>
            </a:r>
            <a:r>
              <a:rPr lang="en-US" sz="2800" dirty="0">
                <a:latin typeface="Arial" charset="0"/>
                <a:cs typeface="ＭＳ Ｐゴシック" charset="0"/>
              </a:rPr>
              <a:t>for quality control and image banking</a:t>
            </a:r>
            <a:r>
              <a:rPr lang="en-CA" sz="2800" dirty="0">
                <a:latin typeface="Arial" charset="0"/>
                <a:cs typeface="ＭＳ Ｐゴシック" charset="0"/>
              </a:rPr>
              <a:t> </a:t>
            </a:r>
            <a:endParaRPr lang="en-US" sz="2800" dirty="0">
              <a:latin typeface="Arial" charset="0"/>
              <a:cs typeface="ＭＳ Ｐゴシック" charset="0"/>
            </a:endParaRPr>
          </a:p>
        </p:txBody>
      </p:sp>
    </p:spTree>
    <p:extLst>
      <p:ext uri="{BB962C8B-B14F-4D97-AF65-F5344CB8AC3E}">
        <p14:creationId xmlns:p14="http://schemas.microsoft.com/office/powerpoint/2010/main" val="383464042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3"/>
          <p:cNvSpPr>
            <a:spLocks noGrp="1"/>
          </p:cNvSpPr>
          <p:nvPr>
            <p:ph type="title"/>
          </p:nvPr>
        </p:nvSpPr>
        <p:spPr/>
        <p:txBody>
          <a:bodyPr>
            <a:normAutofit/>
          </a:bodyPr>
          <a:lstStyle/>
          <a:p>
            <a:r>
              <a:rPr lang="en-US" sz="3600" dirty="0">
                <a:solidFill>
                  <a:schemeClr val="accent1"/>
                </a:solidFill>
                <a:latin typeface="Arial" charset="0"/>
                <a:cs typeface="ＭＳ Ｐゴシック" charset="0"/>
              </a:rPr>
              <a:t>Quality Assurance Auditing and Monitoring</a:t>
            </a:r>
          </a:p>
        </p:txBody>
      </p:sp>
      <p:sp>
        <p:nvSpPr>
          <p:cNvPr id="115714" name="Content Placeholder 4"/>
          <p:cNvSpPr>
            <a:spLocks noGrp="1"/>
          </p:cNvSpPr>
          <p:nvPr>
            <p:ph idx="1"/>
          </p:nvPr>
        </p:nvSpPr>
        <p:spPr>
          <a:xfrm>
            <a:off x="867173" y="1277940"/>
            <a:ext cx="9850437" cy="5070475"/>
          </a:xfrm>
        </p:spPr>
        <p:txBody>
          <a:bodyPr/>
          <a:lstStyle/>
          <a:p>
            <a:r>
              <a:rPr lang="en-US" sz="2800">
                <a:latin typeface="Arial" charset="0"/>
                <a:cs typeface="ＭＳ Ｐゴシック" charset="0"/>
              </a:rPr>
              <a:t>Audits are conducted according to FDA regulations and NCI guidelines for Auditing Clinical Trials for the National Clinical Trials Network (NCTN) Program, NCI Community Oncology Research Program (NCORP) and Research Bases</a:t>
            </a:r>
          </a:p>
          <a:p>
            <a:r>
              <a:rPr lang="en-US" sz="2800">
                <a:latin typeface="Arial" charset="0"/>
                <a:cs typeface="ＭＳ Ｐゴシック" charset="0"/>
              </a:rPr>
              <a:t>Additional on-site monitoring mandated by study</a:t>
            </a:r>
          </a:p>
          <a:p>
            <a:r>
              <a:rPr lang="en-US" sz="2800">
                <a:latin typeface="Arial" charset="0"/>
                <a:cs typeface="ＭＳ Ｐゴシック" charset="0"/>
              </a:rPr>
              <a:t>The major objective of the audit process is to verify study data that could affect the interpretation of primary study endpoints</a:t>
            </a:r>
            <a:r>
              <a:rPr lang="en-CA" sz="2800">
                <a:latin typeface="Arial" charset="0"/>
                <a:cs typeface="ＭＳ Ｐゴシック" charset="0"/>
              </a:rPr>
              <a:t> </a:t>
            </a:r>
          </a:p>
          <a:p>
            <a:endParaRPr lang="en-US" sz="2800">
              <a:latin typeface="Arial" charset="0"/>
              <a:cs typeface="ＭＳ Ｐゴシック" charset="0"/>
            </a:endParaRPr>
          </a:p>
        </p:txBody>
      </p:sp>
    </p:spTree>
    <p:extLst>
      <p:ext uri="{BB962C8B-B14F-4D97-AF65-F5344CB8AC3E}">
        <p14:creationId xmlns:p14="http://schemas.microsoft.com/office/powerpoint/2010/main" val="303143475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73176"/>
            <a:ext cx="7211219" cy="2232025"/>
          </a:xfrm>
        </p:spPr>
        <p:txBody>
          <a:bodyPr/>
          <a:lstStyle/>
          <a:p>
            <a:pPr algn="ctr">
              <a:lnSpc>
                <a:spcPct val="114000"/>
              </a:lnSpc>
              <a:defRPr/>
            </a:pPr>
            <a:r>
              <a:rPr lang="en-US" dirty="0" smtClean="0">
                <a:solidFill>
                  <a:schemeClr val="accent1"/>
                </a:solidFill>
                <a:ea typeface="MS PGothic" panose="020B0600070205080204" pitchFamily="34" charset="-128"/>
                <a:cs typeface="+mj-cs"/>
              </a:rPr>
              <a:t>Translational Medicine and </a:t>
            </a:r>
            <a:r>
              <a:rPr lang="en-US" dirty="0" err="1" smtClean="0">
                <a:solidFill>
                  <a:schemeClr val="accent1"/>
                </a:solidFill>
                <a:ea typeface="MS PGothic" panose="020B0600070205080204" pitchFamily="34" charset="-128"/>
                <a:cs typeface="+mj-cs"/>
              </a:rPr>
              <a:t>Biobanking</a:t>
            </a:r>
            <a:endParaRPr lang="en-US" dirty="0">
              <a:solidFill>
                <a:schemeClr val="accent1"/>
              </a:solidFill>
              <a:ea typeface="MS PGothic" panose="020B0600070205080204" pitchFamily="34" charset="-128"/>
              <a:cs typeface="+mj-cs"/>
            </a:endParaRPr>
          </a:p>
        </p:txBody>
      </p:sp>
      <p:sp>
        <p:nvSpPr>
          <p:cNvPr id="134146" name="Rectangle 2"/>
          <p:cNvSpPr>
            <a:spLocks noChangeArrowheads="1"/>
          </p:cNvSpPr>
          <p:nvPr/>
        </p:nvSpPr>
        <p:spPr bwMode="auto">
          <a:xfrm>
            <a:off x="1922861" y="3659188"/>
            <a:ext cx="1947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D McConkey</a:t>
            </a:r>
          </a:p>
        </p:txBody>
      </p:sp>
    </p:spTree>
    <p:extLst>
      <p:ext uri="{BB962C8B-B14F-4D97-AF65-F5344CB8AC3E}">
        <p14:creationId xmlns:p14="http://schemas.microsoft.com/office/powerpoint/2010/main" val="390957475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normAutofit fontScale="90000"/>
          </a:bodyPr>
          <a:lstStyle/>
          <a:p>
            <a:r>
              <a:rPr lang="en-US" altLang="en-US" sz="3600" dirty="0" smtClean="0">
                <a:solidFill>
                  <a:schemeClr val="accent1"/>
                </a:solidFill>
                <a:ea typeface="ＭＳ Ｐゴシック" pitchFamily="34" charset="-128"/>
              </a:rPr>
              <a:t>Mandatory specimen submission for central pathology review</a:t>
            </a:r>
          </a:p>
        </p:txBody>
      </p:sp>
      <p:sp>
        <p:nvSpPr>
          <p:cNvPr id="135170" name="Content Placeholder 2"/>
          <p:cNvSpPr>
            <a:spLocks noGrp="1"/>
          </p:cNvSpPr>
          <p:nvPr>
            <p:ph idx="1"/>
          </p:nvPr>
        </p:nvSpPr>
        <p:spPr>
          <a:xfrm>
            <a:off x="1047750" y="1447800"/>
            <a:ext cx="9707563" cy="4800600"/>
          </a:xfrm>
        </p:spPr>
        <p:txBody>
          <a:bodyPr/>
          <a:lstStyle/>
          <a:p>
            <a:r>
              <a:rPr lang="en-US" altLang="en-US" sz="2800" dirty="0" smtClean="0">
                <a:ea typeface="ＭＳ Ｐゴシック" pitchFamily="34" charset="-128"/>
              </a:rPr>
              <a:t>3 H&amp;E slides from each TURBT/biopsy:</a:t>
            </a:r>
          </a:p>
          <a:p>
            <a:pPr lvl="1"/>
            <a:r>
              <a:rPr lang="en-US" altLang="en-US" sz="2400" dirty="0" smtClean="0"/>
              <a:t>prior to study registration (including both specimens if patient had re-TURBT)</a:t>
            </a:r>
          </a:p>
          <a:p>
            <a:pPr lvl="1"/>
            <a:r>
              <a:rPr lang="en-US" altLang="en-US" sz="2400" dirty="0" smtClean="0"/>
              <a:t>at time of mandatory re-biopsy in patients with CIS at baseline</a:t>
            </a:r>
          </a:p>
          <a:p>
            <a:pPr lvl="1"/>
            <a:r>
              <a:rPr lang="en-US" altLang="en-US" sz="2400" dirty="0" smtClean="0"/>
              <a:t>from all subsequent TURBT/biopsy for suspected recurrence</a:t>
            </a:r>
          </a:p>
          <a:p>
            <a:r>
              <a:rPr lang="en-US" altLang="en-US" sz="2800" dirty="0" smtClean="0">
                <a:ea typeface="ＭＳ Ｐゴシック" pitchFamily="34" charset="-128"/>
              </a:rPr>
              <a:t>Urine cytology (1 slide) at week 13 and </a:t>
            </a:r>
            <a:br>
              <a:rPr lang="en-US" altLang="en-US" sz="2800" dirty="0" smtClean="0">
                <a:ea typeface="ＭＳ Ｐゴシック" pitchFamily="34" charset="-128"/>
              </a:rPr>
            </a:br>
            <a:r>
              <a:rPr lang="en-US" altLang="en-US" sz="2800" dirty="0" smtClean="0">
                <a:ea typeface="ＭＳ Ｐゴシック" pitchFamily="34" charset="-128"/>
              </a:rPr>
              <a:t>week 25 in all patients with CIS at baseline</a:t>
            </a:r>
          </a:p>
          <a:p>
            <a:r>
              <a:rPr lang="en-US" altLang="en-US" sz="2800" dirty="0" smtClean="0">
                <a:ea typeface="ＭＳ Ｐゴシック" pitchFamily="34" charset="-128"/>
              </a:rPr>
              <a:t>Failure to submit will make patient ineligible!</a:t>
            </a:r>
          </a:p>
        </p:txBody>
      </p:sp>
    </p:spTree>
    <p:extLst>
      <p:ext uri="{BB962C8B-B14F-4D97-AF65-F5344CB8AC3E}">
        <p14:creationId xmlns:p14="http://schemas.microsoft.com/office/powerpoint/2010/main" val="312463750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altLang="en-US" dirty="0" smtClean="0">
                <a:solidFill>
                  <a:schemeClr val="accent1"/>
                </a:solidFill>
                <a:ea typeface="ＭＳ Ｐゴシック" pitchFamily="34" charset="-128"/>
              </a:rPr>
              <a:t>Translational Medicine Plan</a:t>
            </a:r>
          </a:p>
        </p:txBody>
      </p:sp>
      <p:sp>
        <p:nvSpPr>
          <p:cNvPr id="136194" name="Content Placeholder 4"/>
          <p:cNvSpPr>
            <a:spLocks noGrp="1"/>
          </p:cNvSpPr>
          <p:nvPr>
            <p:ph idx="1"/>
          </p:nvPr>
        </p:nvSpPr>
        <p:spPr>
          <a:xfrm>
            <a:off x="577454" y="1355725"/>
            <a:ext cx="10287000" cy="4914900"/>
          </a:xfrm>
        </p:spPr>
        <p:txBody>
          <a:bodyPr/>
          <a:lstStyle/>
          <a:p>
            <a:pPr>
              <a:buFont typeface="Arial" pitchFamily="34" charset="0"/>
              <a:buAutoNum type="arabicPeriod"/>
            </a:pPr>
            <a:r>
              <a:rPr lang="en-US" altLang="en-US" sz="2400" smtClean="0">
                <a:ea typeface="ＭＳ Ｐゴシック" pitchFamily="34" charset="-128"/>
              </a:rPr>
              <a:t>To identify markers that predict response to atezolizumab in BCG-unresponsive non-muscle invasive bladder cancer. We will test the hypothesis that the following markers predict response: </a:t>
            </a:r>
            <a:endParaRPr lang="en-CA" altLang="en-US" sz="2400" smtClean="0">
              <a:ea typeface="ＭＳ Ｐゴシック" pitchFamily="34" charset="-128"/>
            </a:endParaRPr>
          </a:p>
          <a:p>
            <a:pPr lvl="1"/>
            <a:r>
              <a:rPr lang="en-US" altLang="en-US" sz="2400" smtClean="0"/>
              <a:t>Expression of PD-L1 and CD8 by IHC</a:t>
            </a:r>
            <a:endParaRPr lang="en-CA" altLang="en-US" sz="2400" smtClean="0"/>
          </a:p>
          <a:p>
            <a:pPr lvl="1"/>
            <a:r>
              <a:rPr lang="en-US" altLang="en-US" sz="2400" smtClean="0"/>
              <a:t>Expression of immune expression signatures by RNA-sequencing (including molecular subtyping)</a:t>
            </a:r>
            <a:endParaRPr lang="en-CA" altLang="en-US" sz="2400" smtClean="0"/>
          </a:p>
          <a:p>
            <a:pPr lvl="1"/>
            <a:r>
              <a:rPr lang="en-US" altLang="en-US" sz="2400" smtClean="0"/>
              <a:t>Neoantigen burden by whole exome sequencing</a:t>
            </a:r>
          </a:p>
          <a:p>
            <a:pPr lvl="1"/>
            <a:endParaRPr lang="en-CA" altLang="en-US" sz="2400" smtClean="0"/>
          </a:p>
          <a:p>
            <a:pPr>
              <a:buFont typeface="Arial" pitchFamily="34" charset="0"/>
              <a:buAutoNum type="arabicPeriod"/>
            </a:pPr>
            <a:r>
              <a:rPr lang="en-US" altLang="en-US" sz="2400" smtClean="0">
                <a:ea typeface="ＭＳ Ｐゴシック" pitchFamily="34" charset="-128"/>
              </a:rPr>
              <a:t>Tissue, urine and blood banking</a:t>
            </a:r>
            <a:endParaRPr lang="en-CA" altLang="en-US" sz="2400" smtClean="0">
              <a:ea typeface="ＭＳ Ｐゴシック" pitchFamily="34" charset="-128"/>
            </a:endParaRPr>
          </a:p>
        </p:txBody>
      </p:sp>
    </p:spTree>
    <p:extLst>
      <p:ext uri="{BB962C8B-B14F-4D97-AF65-F5344CB8AC3E}">
        <p14:creationId xmlns:p14="http://schemas.microsoft.com/office/powerpoint/2010/main" val="356496515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altLang="en-US" sz="4000" dirty="0" smtClean="0">
                <a:solidFill>
                  <a:schemeClr val="accent1"/>
                </a:solidFill>
                <a:ea typeface="ＭＳ Ｐゴシック" pitchFamily="34" charset="-128"/>
              </a:rPr>
              <a:t>Tissue requirements for TM</a:t>
            </a:r>
          </a:p>
        </p:txBody>
      </p:sp>
      <p:sp>
        <p:nvSpPr>
          <p:cNvPr id="138242" name="Content Placeholder 2"/>
          <p:cNvSpPr>
            <a:spLocks noGrp="1"/>
          </p:cNvSpPr>
          <p:nvPr>
            <p:ph idx="1"/>
          </p:nvPr>
        </p:nvSpPr>
        <p:spPr>
          <a:xfrm>
            <a:off x="1047751" y="1316038"/>
            <a:ext cx="9372204" cy="998537"/>
          </a:xfrm>
          <a:ln>
            <a:solidFill>
              <a:schemeClr val="tx1"/>
            </a:solidFill>
            <a:miter lim="800000"/>
            <a:headEnd/>
            <a:tailEnd/>
          </a:ln>
        </p:spPr>
        <p:txBody>
          <a:bodyPr/>
          <a:lstStyle/>
          <a:p>
            <a:r>
              <a:rPr lang="en-US" altLang="en-US" sz="2800" smtClean="0">
                <a:ea typeface="ＭＳ Ｐゴシック" pitchFamily="34" charset="-128"/>
              </a:rPr>
              <a:t>all translational studies on tissue require FFPE tissue sections on slides or as scrolls</a:t>
            </a:r>
          </a:p>
        </p:txBody>
      </p:sp>
      <p:pic>
        <p:nvPicPr>
          <p:cNvPr id="1382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46350"/>
            <a:ext cx="6480176"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559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dirty="0" smtClean="0">
                <a:solidFill>
                  <a:schemeClr val="accent1"/>
                </a:solidFill>
                <a:ea typeface="ＭＳ Ｐゴシック" pitchFamily="34" charset="-128"/>
              </a:rPr>
              <a:t>S1605 SWOG Study Team</a:t>
            </a:r>
          </a:p>
        </p:txBody>
      </p:sp>
      <p:sp>
        <p:nvSpPr>
          <p:cNvPr id="84995" name="Content Placeholder 2"/>
          <p:cNvSpPr txBox="1">
            <a:spLocks/>
          </p:cNvSpPr>
          <p:nvPr/>
        </p:nvSpPr>
        <p:spPr bwMode="auto">
          <a:xfrm>
            <a:off x="1395017" y="1431925"/>
            <a:ext cx="854471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363538" indent="-280988">
              <a:defRPr sz="2000" b="1">
                <a:solidFill>
                  <a:schemeClr val="bg1"/>
                </a:solidFill>
                <a:latin typeface="Arial" charset="0"/>
                <a:ea typeface="ＭＳ Ｐゴシック" charset="0"/>
                <a:cs typeface="ＭＳ Ｐゴシック" charset="0"/>
              </a:defRPr>
            </a:lvl1pPr>
            <a:lvl2pPr marL="742950" indent="-285750">
              <a:defRPr sz="2000" b="1">
                <a:solidFill>
                  <a:schemeClr val="bg1"/>
                </a:solidFill>
                <a:latin typeface="Arial" charset="0"/>
                <a:ea typeface="ＭＳ Ｐゴシック" charset="0"/>
              </a:defRPr>
            </a:lvl2pPr>
            <a:lvl3pPr marL="1143000" indent="-228600">
              <a:defRPr sz="2000" b="1">
                <a:solidFill>
                  <a:schemeClr val="bg1"/>
                </a:solidFill>
                <a:latin typeface="Arial" charset="0"/>
                <a:ea typeface="ＭＳ Ｐゴシック" charset="0"/>
              </a:defRPr>
            </a:lvl3pPr>
            <a:lvl4pPr marL="1600200" indent="-228600">
              <a:defRPr sz="2000" b="1">
                <a:solidFill>
                  <a:schemeClr val="bg1"/>
                </a:solidFill>
                <a:latin typeface="Arial" charset="0"/>
                <a:ea typeface="ＭＳ Ｐゴシック" charset="0"/>
              </a:defRPr>
            </a:lvl4pPr>
            <a:lvl5pPr marL="2057400" indent="-228600">
              <a:defRPr sz="2000" b="1">
                <a:solidFill>
                  <a:schemeClr val="bg1"/>
                </a:solidFill>
                <a:latin typeface="Arial" charset="0"/>
                <a:ea typeface="ＭＳ Ｐゴシック" charset="0"/>
              </a:defRPr>
            </a:lvl5pPr>
            <a:lvl6pPr marL="2514600" indent="-228600" eaLnBrk="0" fontAlgn="base" hangingPunct="0">
              <a:spcBef>
                <a:spcPct val="0"/>
              </a:spcBef>
              <a:spcAft>
                <a:spcPct val="0"/>
              </a:spcAft>
              <a:defRPr sz="2000" b="1">
                <a:solidFill>
                  <a:schemeClr val="bg1"/>
                </a:solidFill>
                <a:latin typeface="Arial" charset="0"/>
                <a:ea typeface="ＭＳ Ｐゴシック" charset="0"/>
              </a:defRPr>
            </a:lvl6pPr>
            <a:lvl7pPr marL="2971800" indent="-228600" eaLnBrk="0" fontAlgn="base" hangingPunct="0">
              <a:spcBef>
                <a:spcPct val="0"/>
              </a:spcBef>
              <a:spcAft>
                <a:spcPct val="0"/>
              </a:spcAft>
              <a:defRPr sz="2000" b="1">
                <a:solidFill>
                  <a:schemeClr val="bg1"/>
                </a:solidFill>
                <a:latin typeface="Arial" charset="0"/>
                <a:ea typeface="ＭＳ Ｐゴシック" charset="0"/>
              </a:defRPr>
            </a:lvl7pPr>
            <a:lvl8pPr marL="3429000" indent="-228600" eaLnBrk="0" fontAlgn="base" hangingPunct="0">
              <a:spcBef>
                <a:spcPct val="0"/>
              </a:spcBef>
              <a:spcAft>
                <a:spcPct val="0"/>
              </a:spcAft>
              <a:defRPr sz="2000" b="1">
                <a:solidFill>
                  <a:schemeClr val="bg1"/>
                </a:solidFill>
                <a:latin typeface="Arial" charset="0"/>
                <a:ea typeface="ＭＳ Ｐゴシック" charset="0"/>
              </a:defRPr>
            </a:lvl8pPr>
            <a:lvl9pPr marL="3886200" indent="-228600" eaLnBrk="0" fontAlgn="base" hangingPunct="0">
              <a:spcBef>
                <a:spcPct val="0"/>
              </a:spcBef>
              <a:spcAft>
                <a:spcPct val="0"/>
              </a:spcAft>
              <a:defRPr sz="2000" b="1">
                <a:solidFill>
                  <a:schemeClr val="bg1"/>
                </a:solidFill>
                <a:latin typeface="Arial" charset="0"/>
                <a:ea typeface="ＭＳ Ｐゴシック" charset="0"/>
              </a:defRPr>
            </a:lvl9pPr>
          </a:lstStyle>
          <a:p>
            <a:pPr marL="82550" indent="0">
              <a:spcBef>
                <a:spcPts val="600"/>
              </a:spcBef>
              <a:buClr>
                <a:schemeClr val="accent1"/>
              </a:buClr>
              <a:buSzPct val="80000"/>
              <a:defRPr/>
            </a:pPr>
            <a:r>
              <a:rPr lang="en-US" sz="2400" dirty="0" smtClean="0">
                <a:solidFill>
                  <a:schemeClr val="tx1"/>
                </a:solidFill>
              </a:rPr>
              <a:t>Translational Study Chair</a:t>
            </a:r>
          </a:p>
          <a:p>
            <a:pPr>
              <a:spcBef>
                <a:spcPts val="600"/>
              </a:spcBef>
              <a:buClr>
                <a:schemeClr val="accent1"/>
              </a:buClr>
              <a:buSzPct val="80000"/>
              <a:buFont typeface="Wingdings 2" charset="0"/>
              <a:buChar char=""/>
              <a:defRPr/>
            </a:pPr>
            <a:r>
              <a:rPr lang="en-US" sz="2400" b="0" dirty="0" smtClean="0">
                <a:solidFill>
                  <a:schemeClr val="tx1"/>
                </a:solidFill>
              </a:rPr>
              <a:t>David </a:t>
            </a:r>
            <a:r>
              <a:rPr lang="en-US" sz="2400" b="0" dirty="0" err="1" smtClean="0">
                <a:solidFill>
                  <a:schemeClr val="tx1"/>
                </a:solidFill>
              </a:rPr>
              <a:t>McConkey</a:t>
            </a:r>
            <a:r>
              <a:rPr lang="en-US" sz="2400" b="0" dirty="0" smtClean="0">
                <a:solidFill>
                  <a:schemeClr val="tx1"/>
                </a:solidFill>
              </a:rPr>
              <a:t>, Ph.D.</a:t>
            </a:r>
            <a:br>
              <a:rPr lang="en-US" sz="2400" b="0" dirty="0" smtClean="0">
                <a:solidFill>
                  <a:schemeClr val="tx1"/>
                </a:solidFill>
              </a:rPr>
            </a:br>
            <a:r>
              <a:rPr lang="en-US" sz="2400" b="0" dirty="0" smtClean="0">
                <a:solidFill>
                  <a:schemeClr val="tx1"/>
                </a:solidFill>
              </a:rPr>
              <a:t>Greenberg Bladder Cancer Institute</a:t>
            </a:r>
            <a:br>
              <a:rPr lang="en-US" sz="2400" b="0" dirty="0" smtClean="0">
                <a:solidFill>
                  <a:schemeClr val="tx1"/>
                </a:solidFill>
              </a:rPr>
            </a:br>
            <a:r>
              <a:rPr lang="en-US" sz="2400" b="0" dirty="0" smtClean="0">
                <a:solidFill>
                  <a:schemeClr val="tx1"/>
                </a:solidFill>
              </a:rPr>
              <a:t>Brady Urological Institute at Johns Hopkins</a:t>
            </a:r>
            <a:br>
              <a:rPr lang="en-US" sz="2400" b="0" dirty="0" smtClean="0">
                <a:solidFill>
                  <a:schemeClr val="tx1"/>
                </a:solidFill>
              </a:rPr>
            </a:br>
            <a:r>
              <a:rPr lang="en-US" sz="2400" b="0" dirty="0" smtClean="0">
                <a:solidFill>
                  <a:schemeClr val="tx1"/>
                </a:solidFill>
              </a:rPr>
              <a:t>Email: </a:t>
            </a:r>
            <a:r>
              <a:rPr lang="en-US" sz="2400" b="0" dirty="0" err="1" smtClean="0">
                <a:solidFill>
                  <a:schemeClr val="tx1"/>
                </a:solidFill>
              </a:rPr>
              <a:t>djmcconkey@jhmi.edu</a:t>
            </a:r>
            <a:endParaRPr lang="en-US" sz="2400" dirty="0" smtClean="0">
              <a:solidFill>
                <a:schemeClr val="tx1"/>
              </a:solidFill>
            </a:endParaRPr>
          </a:p>
          <a:p>
            <a:pPr marL="82550" indent="0">
              <a:spcBef>
                <a:spcPts val="600"/>
              </a:spcBef>
              <a:buClr>
                <a:schemeClr val="accent1"/>
              </a:buClr>
              <a:buSzPct val="80000"/>
              <a:defRPr/>
            </a:pPr>
            <a:r>
              <a:rPr lang="en-US" sz="2400" dirty="0" smtClean="0">
                <a:solidFill>
                  <a:schemeClr val="tx1"/>
                </a:solidFill>
              </a:rPr>
              <a:t>Patient Advocate</a:t>
            </a:r>
          </a:p>
          <a:p>
            <a:pPr>
              <a:spcBef>
                <a:spcPts val="600"/>
              </a:spcBef>
              <a:buClr>
                <a:schemeClr val="accent1"/>
              </a:buClr>
              <a:buSzPct val="80000"/>
              <a:buFont typeface="Wingdings 2" charset="0"/>
              <a:buChar char=""/>
              <a:defRPr/>
            </a:pPr>
            <a:r>
              <a:rPr lang="en-US" sz="2400" b="0" dirty="0" smtClean="0">
                <a:solidFill>
                  <a:schemeClr val="tx1"/>
                </a:solidFill>
              </a:rPr>
              <a:t>Rick Bangs</a:t>
            </a:r>
            <a:br>
              <a:rPr lang="en-US" sz="2400" b="0" dirty="0" smtClean="0">
                <a:solidFill>
                  <a:schemeClr val="tx1"/>
                </a:solidFill>
              </a:rPr>
            </a:br>
            <a:r>
              <a:rPr lang="en-US" sz="2400" b="0" dirty="0" smtClean="0">
                <a:solidFill>
                  <a:schemeClr val="tx1"/>
                </a:solidFill>
              </a:rPr>
              <a:t>E-mail: </a:t>
            </a:r>
            <a:r>
              <a:rPr lang="en-US" sz="2400" b="0" dirty="0" err="1" smtClean="0">
                <a:solidFill>
                  <a:schemeClr val="tx1"/>
                </a:solidFill>
              </a:rPr>
              <a:t>chezrick@comcast.net</a:t>
            </a:r>
            <a:endParaRPr lang="en-US" sz="2400" b="0" dirty="0" smtClean="0">
              <a:solidFill>
                <a:schemeClr val="tx1"/>
              </a:solidFill>
            </a:endParaRPr>
          </a:p>
          <a:p>
            <a:pPr marL="82550" indent="0">
              <a:spcBef>
                <a:spcPts val="600"/>
              </a:spcBef>
              <a:buClr>
                <a:schemeClr val="accent1"/>
              </a:buClr>
              <a:buSzPct val="80000"/>
              <a:defRPr/>
            </a:pPr>
            <a:r>
              <a:rPr lang="en-US" sz="2400" dirty="0" smtClean="0">
                <a:solidFill>
                  <a:schemeClr val="tx1"/>
                </a:solidFill>
              </a:rPr>
              <a:t>Pathologist</a:t>
            </a:r>
          </a:p>
          <a:p>
            <a:pPr>
              <a:spcBef>
                <a:spcPts val="600"/>
              </a:spcBef>
              <a:buClr>
                <a:schemeClr val="accent1"/>
              </a:buClr>
              <a:buSzPct val="80000"/>
              <a:buFont typeface="Wingdings 2" charset="0"/>
              <a:buChar char=""/>
              <a:defRPr/>
            </a:pPr>
            <a:r>
              <a:rPr lang="en-US" sz="2400" b="0" dirty="0" smtClean="0">
                <a:solidFill>
                  <a:schemeClr val="tx1"/>
                </a:solidFill>
              </a:rPr>
              <a:t>Scott Lucia, M.D.</a:t>
            </a:r>
            <a:br>
              <a:rPr lang="en-US" sz="2400" b="0" dirty="0" smtClean="0">
                <a:solidFill>
                  <a:schemeClr val="tx1"/>
                </a:solidFill>
              </a:rPr>
            </a:br>
            <a:r>
              <a:rPr lang="en-US" sz="2400" b="0" dirty="0" smtClean="0">
                <a:solidFill>
                  <a:schemeClr val="tx1"/>
                </a:solidFill>
              </a:rPr>
              <a:t>University of Colorado</a:t>
            </a:r>
            <a:br>
              <a:rPr lang="en-US" sz="2400" b="0" dirty="0" smtClean="0">
                <a:solidFill>
                  <a:schemeClr val="tx1"/>
                </a:solidFill>
              </a:rPr>
            </a:br>
            <a:r>
              <a:rPr lang="en-US" sz="2400" b="0" dirty="0" err="1" smtClean="0">
                <a:solidFill>
                  <a:schemeClr val="tx1"/>
                </a:solidFill>
              </a:rPr>
              <a:t>Scott.Lucia@ucdenver.edu</a:t>
            </a:r>
            <a:endParaRPr lang="en-US" sz="2400" b="0" dirty="0" smtClean="0">
              <a:solidFill>
                <a:schemeClr val="tx1"/>
              </a:solidFill>
            </a:endParaRPr>
          </a:p>
        </p:txBody>
      </p:sp>
    </p:spTree>
    <p:extLst>
      <p:ext uri="{BB962C8B-B14F-4D97-AF65-F5344CB8AC3E}">
        <p14:creationId xmlns:p14="http://schemas.microsoft.com/office/powerpoint/2010/main" val="174292837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tLang="en-US" dirty="0" smtClean="0">
                <a:solidFill>
                  <a:schemeClr val="accent1"/>
                </a:solidFill>
                <a:ea typeface="ＭＳ Ｐゴシック" pitchFamily="34" charset="-128"/>
              </a:rPr>
              <a:t>What is a scroll?</a:t>
            </a:r>
          </a:p>
        </p:txBody>
      </p:sp>
      <p:pic>
        <p:nvPicPr>
          <p:cNvPr id="1402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2531" y="1663700"/>
            <a:ext cx="9024938"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33687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altLang="en-US" dirty="0" smtClean="0">
                <a:solidFill>
                  <a:schemeClr val="accent1"/>
                </a:solidFill>
                <a:ea typeface="ＭＳ Ｐゴシック" pitchFamily="34" charset="-128"/>
              </a:rPr>
              <a:t>Immunohistochemistry</a:t>
            </a:r>
          </a:p>
        </p:txBody>
      </p:sp>
      <p:sp>
        <p:nvSpPr>
          <p:cNvPr id="141314" name="Content Placeholder 2"/>
          <p:cNvSpPr>
            <a:spLocks noGrp="1"/>
          </p:cNvSpPr>
          <p:nvPr>
            <p:ph idx="1"/>
          </p:nvPr>
        </p:nvSpPr>
        <p:spPr/>
        <p:txBody>
          <a:bodyPr/>
          <a:lstStyle/>
          <a:p>
            <a:r>
              <a:rPr lang="en-US" altLang="en-US" smtClean="0">
                <a:ea typeface="ＭＳ Ｐゴシック" pitchFamily="34" charset="-128"/>
              </a:rPr>
              <a:t>Genentech will sponsor IHC for PD-L1 and CD8 in a CLIA-certified third party laboratory</a:t>
            </a:r>
          </a:p>
          <a:p>
            <a:r>
              <a:rPr lang="en-US" altLang="en-US" smtClean="0">
                <a:ea typeface="ＭＳ Ｐゴシック" pitchFamily="34" charset="-128"/>
              </a:rPr>
              <a:t>Validated assays from prior trials will be used</a:t>
            </a:r>
          </a:p>
          <a:p>
            <a:pPr lvl="1"/>
            <a:r>
              <a:rPr lang="en-US" altLang="en-US" smtClean="0">
                <a:solidFill>
                  <a:srgbClr val="000000"/>
                </a:solidFill>
              </a:rPr>
              <a:t>FDA-approved Ventana PD-L1 (SP142 or SP263)</a:t>
            </a:r>
          </a:p>
          <a:p>
            <a:pPr lvl="1"/>
            <a:r>
              <a:rPr lang="en-US" altLang="en-US" smtClean="0">
                <a:solidFill>
                  <a:srgbClr val="000000"/>
                </a:solidFill>
              </a:rPr>
              <a:t>CD8+ lymphocyte density in specified regions of tissue</a:t>
            </a:r>
          </a:p>
          <a:p>
            <a:endParaRPr lang="en-US" altLang="en-US" smtClean="0">
              <a:ea typeface="ＭＳ Ｐゴシック" pitchFamily="34" charset="-128"/>
            </a:endParaRPr>
          </a:p>
          <a:p>
            <a:pPr lvl="1"/>
            <a:endParaRPr lang="en-US" altLang="en-US" smtClean="0"/>
          </a:p>
        </p:txBody>
      </p:sp>
    </p:spTree>
    <p:extLst>
      <p:ext uri="{BB962C8B-B14F-4D97-AF65-F5344CB8AC3E}">
        <p14:creationId xmlns:p14="http://schemas.microsoft.com/office/powerpoint/2010/main" val="255123424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altLang="en-US" dirty="0" smtClean="0">
                <a:solidFill>
                  <a:schemeClr val="accent1"/>
                </a:solidFill>
                <a:ea typeface="ＭＳ Ｐゴシック" pitchFamily="34" charset="-128"/>
              </a:rPr>
              <a:t>RNA sequencing</a:t>
            </a:r>
          </a:p>
        </p:txBody>
      </p:sp>
      <p:sp>
        <p:nvSpPr>
          <p:cNvPr id="143362" name="Content Placeholder 2"/>
          <p:cNvSpPr>
            <a:spLocks noGrp="1"/>
          </p:cNvSpPr>
          <p:nvPr>
            <p:ph idx="1"/>
          </p:nvPr>
        </p:nvSpPr>
        <p:spPr/>
        <p:txBody>
          <a:bodyPr/>
          <a:lstStyle/>
          <a:p>
            <a:r>
              <a:rPr lang="en-US" altLang="en-US" smtClean="0">
                <a:ea typeface="ＭＳ Ｐゴシック" pitchFamily="34" charset="-128"/>
              </a:rPr>
              <a:t>FFPE sections</a:t>
            </a:r>
          </a:p>
          <a:p>
            <a:r>
              <a:rPr lang="en-US" altLang="en-US" smtClean="0">
                <a:ea typeface="ＭＳ Ｐゴシック" pitchFamily="34" charset="-128"/>
              </a:rPr>
              <a:t>Genentech will sponsor RNAseq in a CLIA-certified third party laboratory</a:t>
            </a:r>
          </a:p>
          <a:p>
            <a:r>
              <a:rPr lang="en-US" altLang="en-US" smtClean="0">
                <a:ea typeface="ＭＳ Ｐゴシック" pitchFamily="34" charset="-128"/>
              </a:rPr>
              <a:t>Molecular subtyping according to TCGA clusters</a:t>
            </a:r>
          </a:p>
          <a:p>
            <a:r>
              <a:rPr lang="en-US" altLang="en-US" smtClean="0">
                <a:ea typeface="ＭＳ Ｐゴシック" pitchFamily="34" charset="-128"/>
              </a:rPr>
              <a:t>Raw data available to SWOG investigators for analysis</a:t>
            </a:r>
          </a:p>
          <a:p>
            <a:endParaRPr lang="en-US" altLang="en-US" smtClean="0">
              <a:ea typeface="ＭＳ Ｐゴシック" pitchFamily="34" charset="-128"/>
            </a:endParaRPr>
          </a:p>
        </p:txBody>
      </p:sp>
    </p:spTree>
    <p:extLst>
      <p:ext uri="{BB962C8B-B14F-4D97-AF65-F5344CB8AC3E}">
        <p14:creationId xmlns:p14="http://schemas.microsoft.com/office/powerpoint/2010/main" val="124502473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altLang="en-US" dirty="0" smtClean="0">
                <a:solidFill>
                  <a:schemeClr val="accent1"/>
                </a:solidFill>
                <a:ea typeface="ＭＳ Ｐゴシック" pitchFamily="34" charset="-128"/>
              </a:rPr>
              <a:t>Mutation Rate</a:t>
            </a:r>
          </a:p>
        </p:txBody>
      </p:sp>
      <p:sp>
        <p:nvSpPr>
          <p:cNvPr id="144386" name="Content Placeholder 2"/>
          <p:cNvSpPr>
            <a:spLocks noGrp="1"/>
          </p:cNvSpPr>
          <p:nvPr>
            <p:ph idx="1"/>
          </p:nvPr>
        </p:nvSpPr>
        <p:spPr/>
        <p:txBody>
          <a:bodyPr/>
          <a:lstStyle/>
          <a:p>
            <a:r>
              <a:rPr lang="en-US" altLang="en-US" smtClean="0">
                <a:ea typeface="ＭＳ Ｐゴシック" pitchFamily="34" charset="-128"/>
              </a:rPr>
              <a:t>Not yet included in CTEP submission </a:t>
            </a:r>
          </a:p>
          <a:p>
            <a:pPr lvl="1"/>
            <a:r>
              <a:rPr lang="en-US" altLang="en-US" smtClean="0"/>
              <a:t>will require amendment</a:t>
            </a:r>
          </a:p>
          <a:p>
            <a:r>
              <a:rPr lang="en-US" altLang="en-US" smtClean="0">
                <a:ea typeface="ＭＳ Ｐゴシック" pitchFamily="34" charset="-128"/>
              </a:rPr>
              <a:t>Plan whole exome sequencing from FFPE sections</a:t>
            </a:r>
          </a:p>
          <a:p>
            <a:r>
              <a:rPr lang="en-US" altLang="en-US" smtClean="0">
                <a:ea typeface="ＭＳ Ｐゴシック" pitchFamily="34" charset="-128"/>
              </a:rPr>
              <a:t>Analysis of mutational load as a surrogate for neoantigen burden</a:t>
            </a:r>
          </a:p>
          <a:p>
            <a:r>
              <a:rPr lang="en-US" altLang="en-US" smtClean="0">
                <a:ea typeface="ＭＳ Ｐゴシック" pitchFamily="34" charset="-128"/>
              </a:rPr>
              <a:t>Able to make microsatellite instability (MSI) calls as well</a:t>
            </a:r>
          </a:p>
          <a:p>
            <a:pPr lvl="1"/>
            <a:r>
              <a:rPr lang="en-US" altLang="en-US" smtClean="0"/>
              <a:t>surrogate for mismatch repair deficiency</a:t>
            </a:r>
          </a:p>
        </p:txBody>
      </p:sp>
    </p:spTree>
    <p:extLst>
      <p:ext uri="{BB962C8B-B14F-4D97-AF65-F5344CB8AC3E}">
        <p14:creationId xmlns:p14="http://schemas.microsoft.com/office/powerpoint/2010/main" val="25233445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altLang="en-US" dirty="0" smtClean="0">
                <a:solidFill>
                  <a:schemeClr val="accent1"/>
                </a:solidFill>
                <a:ea typeface="ＭＳ Ｐゴシック" pitchFamily="34" charset="-128"/>
              </a:rPr>
              <a:t>Whole Blood for Banking</a:t>
            </a:r>
          </a:p>
        </p:txBody>
      </p:sp>
      <p:sp>
        <p:nvSpPr>
          <p:cNvPr id="145410" name="Content Placeholder 2"/>
          <p:cNvSpPr>
            <a:spLocks noGrp="1"/>
          </p:cNvSpPr>
          <p:nvPr>
            <p:ph idx="1"/>
          </p:nvPr>
        </p:nvSpPr>
        <p:spPr>
          <a:xfrm>
            <a:off x="1047751" y="1741488"/>
            <a:ext cx="9372204" cy="4278312"/>
          </a:xfrm>
        </p:spPr>
        <p:txBody>
          <a:bodyPr/>
          <a:lstStyle/>
          <a:p>
            <a:r>
              <a:rPr lang="en-US" altLang="en-US" sz="2800" dirty="0" smtClean="0">
                <a:ea typeface="ＭＳ Ｐゴシック" pitchFamily="34" charset="-128"/>
              </a:rPr>
              <a:t>Whole blood at registration </a:t>
            </a:r>
          </a:p>
          <a:p>
            <a:pPr lvl="1"/>
            <a:r>
              <a:rPr lang="en-US" altLang="en-US" sz="2400" b="1" dirty="0" smtClean="0"/>
              <a:t>5</a:t>
            </a:r>
            <a:r>
              <a:rPr lang="en-US" altLang="en-US" sz="2400" b="1" dirty="0" smtClean="0"/>
              <a:t> </a:t>
            </a:r>
            <a:r>
              <a:rPr lang="en-US" altLang="en-US" sz="2400" b="1" dirty="0"/>
              <a:t>ml in sodium </a:t>
            </a:r>
            <a:r>
              <a:rPr lang="en-US" altLang="en-US" sz="2400" b="1" dirty="0" smtClean="0"/>
              <a:t>heparin tube</a:t>
            </a:r>
            <a:endParaRPr lang="en-US" altLang="en-US" sz="2400" b="1" dirty="0"/>
          </a:p>
          <a:p>
            <a:pPr lvl="1"/>
            <a:r>
              <a:rPr lang="en-US" altLang="en-US" sz="2400" dirty="0" smtClean="0"/>
              <a:t>use for germline DNA to be compared to whole exome sequencing from tissue</a:t>
            </a:r>
          </a:p>
          <a:p>
            <a:r>
              <a:rPr lang="en-US" altLang="en-US" sz="2800" dirty="0" smtClean="0">
                <a:ea typeface="ＭＳ Ｐゴシック" pitchFamily="34" charset="-128"/>
              </a:rPr>
              <a:t>Whole blood on day 1 of cycles 1, 5, 9,17 </a:t>
            </a:r>
          </a:p>
          <a:p>
            <a:pPr lvl="1"/>
            <a:r>
              <a:rPr lang="en-US" altLang="en-US" sz="2400" b="1" dirty="0" smtClean="0"/>
              <a:t>1 </a:t>
            </a:r>
            <a:r>
              <a:rPr lang="en-US" altLang="en-US" sz="2400" b="1" dirty="0"/>
              <a:t>ml in </a:t>
            </a:r>
            <a:r>
              <a:rPr lang="en-US" altLang="en-US" sz="2400" b="1" dirty="0" smtClean="0"/>
              <a:t>Smart Tube</a:t>
            </a:r>
            <a:endParaRPr lang="en-US" altLang="en-US" sz="2400" b="1" dirty="0"/>
          </a:p>
          <a:p>
            <a:r>
              <a:rPr lang="en-US" altLang="en-US" sz="2800" dirty="0" smtClean="0">
                <a:ea typeface="ＭＳ Ｐゴシック" pitchFamily="34" charset="-128"/>
              </a:rPr>
              <a:t>Freeze blood without further processing at -80°C until shipment</a:t>
            </a:r>
          </a:p>
          <a:p>
            <a:pPr>
              <a:buFont typeface="Wingdings 2" pitchFamily="18" charset="2"/>
              <a:buNone/>
            </a:pPr>
            <a:r>
              <a:rPr lang="en-US" altLang="en-US" sz="2800" dirty="0" smtClean="0">
                <a:ea typeface="ＭＳ Ｐゴシック" pitchFamily="34" charset="-128"/>
              </a:rPr>
              <a:t/>
            </a:r>
            <a:br>
              <a:rPr lang="en-US" altLang="en-US" sz="2800" dirty="0" smtClean="0">
                <a:ea typeface="ＭＳ Ｐゴシック" pitchFamily="34" charset="-128"/>
              </a:rPr>
            </a:br>
            <a:endParaRPr lang="en-US" altLang="en-US" sz="2800" dirty="0" smtClean="0">
              <a:ea typeface="ＭＳ Ｐゴシック" pitchFamily="34" charset="-128"/>
            </a:endParaRPr>
          </a:p>
        </p:txBody>
      </p:sp>
      <p:sp>
        <p:nvSpPr>
          <p:cNvPr id="4" name="Title 1"/>
          <p:cNvSpPr txBox="1">
            <a:spLocks/>
          </p:cNvSpPr>
          <p:nvPr/>
        </p:nvSpPr>
        <p:spPr>
          <a:xfrm>
            <a:off x="1066800" y="1158878"/>
            <a:ext cx="5124450" cy="571500"/>
          </a:xfrm>
          <a:prstGeom prst="rect">
            <a:avLst/>
          </a:prstGeom>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4300" kern="1200">
                <a:solidFill>
                  <a:srgbClr val="5B1A00"/>
                </a:solidFill>
                <a:effectLst>
                  <a:outerShdw blurRad="50000" dist="30000" dir="5400000" algn="tl" rotWithShape="0">
                    <a:srgbClr val="000000">
                      <a:alpha val="30000"/>
                    </a:srgbClr>
                  </a:outerShdw>
                </a:effectLst>
                <a:latin typeface="Arial"/>
                <a:ea typeface="ＭＳ Ｐゴシック" pitchFamily="-65" charset="-128"/>
                <a:cs typeface="Arial"/>
              </a:defRPr>
            </a:lvl1pPr>
            <a:lvl2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2pPr>
            <a:lvl3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3pPr>
            <a:lvl4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4pPr>
            <a:lvl5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5pPr>
            <a:lvl6pPr marL="4572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6pPr>
            <a:lvl7pPr marL="9144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7pPr>
            <a:lvl8pPr marL="13716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8pPr>
            <a:lvl9pPr marL="18288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9pPr>
          </a:lstStyle>
          <a:p>
            <a:pPr defTabSz="914400"/>
            <a:r>
              <a:rPr lang="en-US" altLang="en-US" sz="3200" dirty="0" smtClean="0">
                <a:ea typeface="ＭＳ Ｐゴシック" pitchFamily="34" charset="-128"/>
              </a:rPr>
              <a:t>Current Protocol</a:t>
            </a:r>
          </a:p>
        </p:txBody>
      </p:sp>
    </p:spTree>
    <p:extLst>
      <p:ext uri="{BB962C8B-B14F-4D97-AF65-F5344CB8AC3E}">
        <p14:creationId xmlns:p14="http://schemas.microsoft.com/office/powerpoint/2010/main" val="149489610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altLang="en-US" dirty="0" smtClean="0">
                <a:solidFill>
                  <a:schemeClr val="accent1"/>
                </a:solidFill>
                <a:ea typeface="ＭＳ Ｐゴシック" pitchFamily="34" charset="-128"/>
              </a:rPr>
              <a:t>Whole Blood for Banking</a:t>
            </a:r>
          </a:p>
        </p:txBody>
      </p:sp>
      <p:sp>
        <p:nvSpPr>
          <p:cNvPr id="145410" name="Content Placeholder 2"/>
          <p:cNvSpPr>
            <a:spLocks noGrp="1"/>
          </p:cNvSpPr>
          <p:nvPr>
            <p:ph idx="1"/>
          </p:nvPr>
        </p:nvSpPr>
        <p:spPr>
          <a:xfrm>
            <a:off x="1047751" y="1741488"/>
            <a:ext cx="9372204" cy="4278312"/>
          </a:xfrm>
        </p:spPr>
        <p:txBody>
          <a:bodyPr/>
          <a:lstStyle/>
          <a:p>
            <a:r>
              <a:rPr lang="en-US" altLang="en-US" sz="2800" dirty="0" smtClean="0">
                <a:ea typeface="ＭＳ Ｐゴシック" pitchFamily="34" charset="-128"/>
              </a:rPr>
              <a:t>Whole blood at registration </a:t>
            </a:r>
          </a:p>
          <a:p>
            <a:pPr lvl="1"/>
            <a:r>
              <a:rPr lang="en-US" altLang="en-US" sz="2400" b="1" dirty="0"/>
              <a:t>5</a:t>
            </a:r>
            <a:r>
              <a:rPr lang="en-US" altLang="en-US" sz="2400" b="1" dirty="0" smtClean="0"/>
              <a:t> </a:t>
            </a:r>
            <a:r>
              <a:rPr lang="en-US" altLang="en-US" sz="2400" b="1" dirty="0"/>
              <a:t>ml in sodium </a:t>
            </a:r>
            <a:r>
              <a:rPr lang="en-US" altLang="en-US" sz="2400" b="1" dirty="0" smtClean="0"/>
              <a:t>citrate tube</a:t>
            </a:r>
            <a:endParaRPr lang="en-US" altLang="en-US" sz="2400" b="1" dirty="0"/>
          </a:p>
          <a:p>
            <a:pPr lvl="1"/>
            <a:r>
              <a:rPr lang="en-US" altLang="en-US" sz="2400" dirty="0" smtClean="0"/>
              <a:t>use for germline DNA to be compared to whole exome sequencing from tissue</a:t>
            </a:r>
          </a:p>
          <a:p>
            <a:r>
              <a:rPr lang="en-US" altLang="en-US" sz="2800" dirty="0" smtClean="0">
                <a:ea typeface="ＭＳ Ｐゴシック" pitchFamily="34" charset="-128"/>
              </a:rPr>
              <a:t>Whole blood at registration and on day 1 of </a:t>
            </a:r>
            <a:r>
              <a:rPr lang="en-US" altLang="en-US" sz="2800" dirty="0">
                <a:ea typeface="ＭＳ Ｐゴシック" pitchFamily="34" charset="-128"/>
              </a:rPr>
              <a:t> </a:t>
            </a:r>
            <a:r>
              <a:rPr lang="en-US" altLang="en-US" sz="2800" dirty="0" smtClean="0">
                <a:ea typeface="ＭＳ Ｐゴシック" pitchFamily="34" charset="-128"/>
              </a:rPr>
              <a:t>         cycles 5, 9,17 </a:t>
            </a:r>
          </a:p>
          <a:p>
            <a:pPr lvl="1"/>
            <a:r>
              <a:rPr lang="en-US" altLang="en-US" sz="2400" b="1" dirty="0"/>
              <a:t>4 ml in sodium heparin </a:t>
            </a:r>
            <a:r>
              <a:rPr lang="en-US" altLang="en-US" sz="2400" b="1" dirty="0" smtClean="0"/>
              <a:t>tube</a:t>
            </a:r>
          </a:p>
          <a:p>
            <a:pPr lvl="1"/>
            <a:r>
              <a:rPr lang="en-US" altLang="en-US" sz="2400" dirty="0" smtClean="0"/>
              <a:t>Additional processing required</a:t>
            </a:r>
            <a:endParaRPr lang="en-US" altLang="en-US" sz="2400" dirty="0"/>
          </a:p>
          <a:p>
            <a:pPr>
              <a:buFont typeface="Wingdings 2" pitchFamily="18" charset="2"/>
              <a:buNone/>
            </a:pPr>
            <a:r>
              <a:rPr lang="en-US" altLang="en-US" sz="2800" dirty="0" smtClean="0">
                <a:ea typeface="ＭＳ Ｐゴシック" pitchFamily="34" charset="-128"/>
              </a:rPr>
              <a:t/>
            </a:r>
            <a:br>
              <a:rPr lang="en-US" altLang="en-US" sz="2800" dirty="0" smtClean="0">
                <a:ea typeface="ＭＳ Ｐゴシック" pitchFamily="34" charset="-128"/>
              </a:rPr>
            </a:br>
            <a:endParaRPr lang="en-US" altLang="en-US" sz="2800" dirty="0" smtClean="0">
              <a:ea typeface="ＭＳ Ｐゴシック" pitchFamily="34" charset="-128"/>
            </a:endParaRPr>
          </a:p>
        </p:txBody>
      </p:sp>
      <p:sp>
        <p:nvSpPr>
          <p:cNvPr id="4" name="Title 1"/>
          <p:cNvSpPr txBox="1">
            <a:spLocks/>
          </p:cNvSpPr>
          <p:nvPr/>
        </p:nvSpPr>
        <p:spPr>
          <a:xfrm>
            <a:off x="1066800" y="1158878"/>
            <a:ext cx="5124450" cy="571500"/>
          </a:xfrm>
          <a:prstGeom prst="rect">
            <a:avLst/>
          </a:prstGeom>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4300" kern="1200">
                <a:solidFill>
                  <a:srgbClr val="5B1A00"/>
                </a:solidFill>
                <a:effectLst>
                  <a:outerShdw blurRad="50000" dist="30000" dir="5400000" algn="tl" rotWithShape="0">
                    <a:srgbClr val="000000">
                      <a:alpha val="30000"/>
                    </a:srgbClr>
                  </a:outerShdw>
                </a:effectLst>
                <a:latin typeface="Arial"/>
                <a:ea typeface="ＭＳ Ｐゴシック" pitchFamily="-65" charset="-128"/>
                <a:cs typeface="Arial"/>
              </a:defRPr>
            </a:lvl1pPr>
            <a:lvl2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2pPr>
            <a:lvl3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3pPr>
            <a:lvl4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4pPr>
            <a:lvl5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5pPr>
            <a:lvl6pPr marL="4572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6pPr>
            <a:lvl7pPr marL="9144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7pPr>
            <a:lvl8pPr marL="13716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8pPr>
            <a:lvl9pPr marL="18288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9pPr>
          </a:lstStyle>
          <a:p>
            <a:pPr defTabSz="914400"/>
            <a:r>
              <a:rPr lang="en-US" altLang="en-US" sz="3200" dirty="0" smtClean="0">
                <a:ea typeface="ＭＳ Ｐゴシック" pitchFamily="34" charset="-128"/>
              </a:rPr>
              <a:t>Upcoming amendment</a:t>
            </a:r>
          </a:p>
        </p:txBody>
      </p:sp>
    </p:spTree>
    <p:extLst>
      <p:ext uri="{BB962C8B-B14F-4D97-AF65-F5344CB8AC3E}">
        <p14:creationId xmlns:p14="http://schemas.microsoft.com/office/powerpoint/2010/main" val="47893279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altLang="en-US" dirty="0" smtClean="0">
                <a:solidFill>
                  <a:schemeClr val="accent1"/>
                </a:solidFill>
                <a:ea typeface="ＭＳ Ｐゴシック" pitchFamily="34" charset="-128"/>
              </a:rPr>
              <a:t>Peripheral immune cells</a:t>
            </a:r>
          </a:p>
        </p:txBody>
      </p:sp>
      <p:sp>
        <p:nvSpPr>
          <p:cNvPr id="148482" name="Content Placeholder 2"/>
          <p:cNvSpPr>
            <a:spLocks noGrp="1"/>
          </p:cNvSpPr>
          <p:nvPr>
            <p:ph idx="1"/>
          </p:nvPr>
        </p:nvSpPr>
        <p:spPr>
          <a:xfrm>
            <a:off x="1028700" y="2044700"/>
            <a:ext cx="9372204" cy="4432300"/>
          </a:xfrm>
        </p:spPr>
        <p:txBody>
          <a:bodyPr/>
          <a:lstStyle/>
          <a:p>
            <a:r>
              <a:rPr lang="en-US" altLang="en-US" sz="2800" dirty="0" smtClean="0">
                <a:ea typeface="ＭＳ Ｐゴシック" pitchFamily="34" charset="-128"/>
              </a:rPr>
              <a:t>mix 2 ml blood + 2.8 ml PROT1 buffer </a:t>
            </a:r>
          </a:p>
          <a:p>
            <a:r>
              <a:rPr lang="en-US" altLang="en-US" sz="2800" dirty="0" smtClean="0">
                <a:ea typeface="ＭＳ Ｐゴシック" pitchFamily="34" charset="-128"/>
              </a:rPr>
              <a:t>10 min at room temperature</a:t>
            </a:r>
          </a:p>
          <a:p>
            <a:r>
              <a:rPr lang="en-US" altLang="en-US" sz="2800" dirty="0" smtClean="0">
                <a:ea typeface="ＭＳ Ｐゴシック" pitchFamily="34" charset="-128"/>
              </a:rPr>
              <a:t>ok to have in fridge up to 8 </a:t>
            </a:r>
            <a:r>
              <a:rPr lang="en-US" altLang="en-US" sz="2800" dirty="0" err="1" smtClean="0">
                <a:ea typeface="ＭＳ Ｐゴシック" pitchFamily="34" charset="-128"/>
              </a:rPr>
              <a:t>hrs</a:t>
            </a:r>
            <a:endParaRPr lang="en-US" altLang="en-US" sz="2800" dirty="0" smtClean="0">
              <a:ea typeface="ＭＳ Ｐゴシック" pitchFamily="34" charset="-128"/>
            </a:endParaRPr>
          </a:p>
          <a:p>
            <a:r>
              <a:rPr lang="en-US" altLang="en-US" sz="2800" dirty="0" smtClean="0">
                <a:ea typeface="ＭＳ Ｐゴシック" pitchFamily="34" charset="-128"/>
              </a:rPr>
              <a:t>storage at -80°C</a:t>
            </a:r>
          </a:p>
          <a:p>
            <a:r>
              <a:rPr lang="en-US" altLang="en-US" sz="2800" dirty="0" err="1" smtClean="0">
                <a:ea typeface="ＭＳ Ｐゴシック" pitchFamily="34" charset="-128"/>
              </a:rPr>
              <a:t>CyTOF</a:t>
            </a:r>
            <a:r>
              <a:rPr lang="en-US" altLang="en-US" sz="2800" dirty="0" smtClean="0">
                <a:ea typeface="ＭＳ Ｐゴシック" pitchFamily="34" charset="-128"/>
              </a:rPr>
              <a:t> to assess for PD-L1+ immune cells and other potentially relevant immune cell subpopulations</a:t>
            </a:r>
          </a:p>
        </p:txBody>
      </p:sp>
      <p:sp>
        <p:nvSpPr>
          <p:cNvPr id="4" name="Title 1"/>
          <p:cNvSpPr txBox="1">
            <a:spLocks/>
          </p:cNvSpPr>
          <p:nvPr/>
        </p:nvSpPr>
        <p:spPr>
          <a:xfrm>
            <a:off x="1066800" y="1257300"/>
            <a:ext cx="7848600" cy="571500"/>
          </a:xfrm>
          <a:prstGeom prst="rect">
            <a:avLst/>
          </a:prstGeom>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4300" kern="1200">
                <a:solidFill>
                  <a:srgbClr val="5B1A00"/>
                </a:solidFill>
                <a:effectLst>
                  <a:outerShdw blurRad="50000" dist="30000" dir="5400000" algn="tl" rotWithShape="0">
                    <a:srgbClr val="000000">
                      <a:alpha val="30000"/>
                    </a:srgbClr>
                  </a:outerShdw>
                </a:effectLst>
                <a:latin typeface="Arial"/>
                <a:ea typeface="ＭＳ Ｐゴシック" pitchFamily="-65" charset="-128"/>
                <a:cs typeface="Arial"/>
              </a:defRPr>
            </a:lvl1pPr>
            <a:lvl2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2pPr>
            <a:lvl3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3pPr>
            <a:lvl4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4pPr>
            <a:lvl5pPr algn="l" rtl="0" eaLnBrk="1" fontAlgn="base" hangingPunct="1">
              <a:spcBef>
                <a:spcPct val="0"/>
              </a:spcBef>
              <a:spcAft>
                <a:spcPct val="0"/>
              </a:spcAft>
              <a:defRPr sz="4300">
                <a:solidFill>
                  <a:srgbClr val="5B1A00"/>
                </a:solidFill>
                <a:latin typeface="Arial" pitchFamily="-65" charset="0"/>
                <a:ea typeface="ＭＳ Ｐゴシック" pitchFamily="-65" charset="-128"/>
                <a:cs typeface="Arial" pitchFamily="-65" charset="0"/>
              </a:defRPr>
            </a:lvl5pPr>
            <a:lvl6pPr marL="4572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6pPr>
            <a:lvl7pPr marL="9144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7pPr>
            <a:lvl8pPr marL="13716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8pPr>
            <a:lvl9pPr marL="1828800" algn="l" rtl="0" eaLnBrk="1" fontAlgn="base" hangingPunct="1">
              <a:spcBef>
                <a:spcPct val="0"/>
              </a:spcBef>
              <a:spcAft>
                <a:spcPct val="0"/>
              </a:spcAft>
              <a:defRPr sz="4300">
                <a:solidFill>
                  <a:srgbClr val="5B1A00"/>
                </a:solidFill>
                <a:latin typeface="Arial" pitchFamily="-65" charset="0"/>
                <a:ea typeface="ＭＳ Ｐゴシック" pitchFamily="-65" charset="-128"/>
              </a:defRPr>
            </a:lvl9pPr>
          </a:lstStyle>
          <a:p>
            <a:pPr defTabSz="914400"/>
            <a:r>
              <a:rPr lang="en-US" altLang="en-US" sz="3200" dirty="0" smtClean="0">
                <a:ea typeface="ＭＳ Ｐゴシック" pitchFamily="34" charset="-128"/>
              </a:rPr>
              <a:t>Blood collection in Na-heparin tubes </a:t>
            </a:r>
            <a:r>
              <a:rPr lang="en-US" altLang="en-US" sz="2400" dirty="0" smtClean="0">
                <a:ea typeface="ＭＳ Ｐゴシック" pitchFamily="34" charset="-128"/>
              </a:rPr>
              <a:t>(upcoming amendment)</a:t>
            </a:r>
          </a:p>
        </p:txBody>
      </p:sp>
    </p:spTree>
    <p:extLst>
      <p:ext uri="{BB962C8B-B14F-4D97-AF65-F5344CB8AC3E}">
        <p14:creationId xmlns:p14="http://schemas.microsoft.com/office/powerpoint/2010/main" val="57572658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r>
              <a:rPr lang="en-US" altLang="en-US" dirty="0" smtClean="0">
                <a:solidFill>
                  <a:schemeClr val="accent1"/>
                </a:solidFill>
                <a:ea typeface="ＭＳ Ｐゴシック" pitchFamily="34" charset="-128"/>
              </a:rPr>
              <a:t>Urine for Banking</a:t>
            </a:r>
          </a:p>
        </p:txBody>
      </p:sp>
      <p:sp>
        <p:nvSpPr>
          <p:cNvPr id="147458" name="Content Placeholder 2"/>
          <p:cNvSpPr>
            <a:spLocks noGrp="1"/>
          </p:cNvSpPr>
          <p:nvPr>
            <p:ph idx="1"/>
          </p:nvPr>
        </p:nvSpPr>
        <p:spPr/>
        <p:txBody>
          <a:bodyPr/>
          <a:lstStyle/>
          <a:p>
            <a:r>
              <a:rPr lang="en-US" altLang="en-US" dirty="0" smtClean="0">
                <a:ea typeface="ＭＳ Ｐゴシック" pitchFamily="34" charset="-128"/>
              </a:rPr>
              <a:t>Urine collected:</a:t>
            </a:r>
          </a:p>
          <a:p>
            <a:pPr lvl="1"/>
            <a:r>
              <a:rPr lang="en-US" altLang="en-US" dirty="0" smtClean="0">
                <a:ea typeface="ＭＳ Ｐゴシック" pitchFamily="34" charset="-128"/>
              </a:rPr>
              <a:t>prior to start of </a:t>
            </a:r>
            <a:r>
              <a:rPr lang="en-US" altLang="en-US" dirty="0" err="1" smtClean="0">
                <a:ea typeface="ＭＳ Ｐゴシック" pitchFamily="34" charset="-128"/>
              </a:rPr>
              <a:t>atezolizumab</a:t>
            </a:r>
            <a:endParaRPr lang="en-US" altLang="en-US" dirty="0" smtClean="0">
              <a:ea typeface="ＭＳ Ｐゴシック" pitchFamily="34" charset="-128"/>
            </a:endParaRPr>
          </a:p>
          <a:p>
            <a:pPr lvl="1"/>
            <a:r>
              <a:rPr lang="en-US" altLang="en-US" dirty="0" smtClean="0">
                <a:ea typeface="ＭＳ Ｐゴシック" pitchFamily="34" charset="-128"/>
              </a:rPr>
              <a:t>on day 1 of cycles 5, 9 and 17</a:t>
            </a:r>
          </a:p>
          <a:p>
            <a:pPr lvl="1"/>
            <a:r>
              <a:rPr lang="en-US" altLang="en-US" dirty="0" smtClean="0">
                <a:ea typeface="ＭＳ Ｐゴシック" pitchFamily="34" charset="-128"/>
              </a:rPr>
              <a:t>at 18 </a:t>
            </a:r>
            <a:r>
              <a:rPr lang="en-US" altLang="en-US" dirty="0" smtClean="0">
                <a:ea typeface="ＭＳ Ｐゴシック" pitchFamily="34" charset="-128"/>
              </a:rPr>
              <a:t>months</a:t>
            </a:r>
            <a:endParaRPr lang="en-CA" altLang="en-US" dirty="0" smtClean="0">
              <a:ea typeface="ＭＳ Ｐゴシック" pitchFamily="34" charset="-128"/>
            </a:endParaRPr>
          </a:p>
          <a:p>
            <a:r>
              <a:rPr lang="en-US" altLang="en-US" dirty="0" smtClean="0">
                <a:ea typeface="ＭＳ Ｐゴシック" pitchFamily="34" charset="-128"/>
              </a:rPr>
              <a:t>≈30 mL of urine mid-stream in a sterile urine cup </a:t>
            </a:r>
            <a:endParaRPr lang="en-CA" altLang="en-US" dirty="0" smtClean="0">
              <a:ea typeface="ＭＳ Ｐゴシック" pitchFamily="34" charset="-128"/>
            </a:endParaRPr>
          </a:p>
          <a:p>
            <a:r>
              <a:rPr lang="en-US" altLang="en-US" dirty="0" smtClean="0">
                <a:ea typeface="ＭＳ Ｐゴシック" pitchFamily="34" charset="-128"/>
              </a:rPr>
              <a:t>Aliquot collected urine into 15 cc conical tubes, centrifuge 10 minutes at 1,000 g (4ºC), and freeze (-80 ºC) until shipment</a:t>
            </a:r>
          </a:p>
        </p:txBody>
      </p:sp>
    </p:spTree>
    <p:extLst>
      <p:ext uri="{BB962C8B-B14F-4D97-AF65-F5344CB8AC3E}">
        <p14:creationId xmlns:p14="http://schemas.microsoft.com/office/powerpoint/2010/main" val="92419666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tLang="en-US" dirty="0" err="1" smtClean="0">
                <a:solidFill>
                  <a:schemeClr val="accent1"/>
                </a:solidFill>
                <a:ea typeface="ＭＳ Ｐゴシック" pitchFamily="34" charset="-128"/>
              </a:rPr>
              <a:t>cfDNA</a:t>
            </a:r>
            <a:r>
              <a:rPr lang="en-US" altLang="en-US" dirty="0" smtClean="0">
                <a:solidFill>
                  <a:schemeClr val="accent1"/>
                </a:solidFill>
                <a:ea typeface="ＭＳ Ｐゴシック" pitchFamily="34" charset="-128"/>
              </a:rPr>
              <a:t> in urine</a:t>
            </a:r>
          </a:p>
        </p:txBody>
      </p:sp>
      <p:sp>
        <p:nvSpPr>
          <p:cNvPr id="149506" name="Content Placeholder 2"/>
          <p:cNvSpPr>
            <a:spLocks noGrp="1"/>
          </p:cNvSpPr>
          <p:nvPr>
            <p:ph idx="1"/>
          </p:nvPr>
        </p:nvSpPr>
        <p:spPr/>
        <p:txBody>
          <a:bodyPr/>
          <a:lstStyle/>
          <a:p>
            <a:r>
              <a:rPr lang="en-US" altLang="en-US" smtClean="0">
                <a:ea typeface="ＭＳ Ｐゴシック" pitchFamily="34" charset="-128"/>
              </a:rPr>
              <a:t>experimental assay to assess panel of genomic alterations in cell-free DNA in urine</a:t>
            </a:r>
          </a:p>
          <a:p>
            <a:pPr lvl="1"/>
            <a:r>
              <a:rPr lang="en-US" altLang="en-US" smtClean="0"/>
              <a:t>will need CTEP amendment</a:t>
            </a:r>
          </a:p>
          <a:p>
            <a:r>
              <a:rPr lang="en-US" altLang="en-US" smtClean="0">
                <a:ea typeface="ＭＳ Ｐゴシック" pitchFamily="34" charset="-128"/>
              </a:rPr>
              <a:t>for detection of tumor and recurrence</a:t>
            </a:r>
          </a:p>
          <a:p>
            <a:r>
              <a:rPr lang="en-US" altLang="en-US" smtClean="0">
                <a:ea typeface="ＭＳ Ｐゴシック" pitchFamily="34" charset="-128"/>
              </a:rPr>
              <a:t>not specifically related to therapeutic agent</a:t>
            </a:r>
          </a:p>
        </p:txBody>
      </p:sp>
    </p:spTree>
    <p:extLst>
      <p:ext uri="{BB962C8B-B14F-4D97-AF65-F5344CB8AC3E}">
        <p14:creationId xmlns:p14="http://schemas.microsoft.com/office/powerpoint/2010/main" val="218394827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9" y="1739901"/>
            <a:ext cx="6508750" cy="1420813"/>
          </a:xfrm>
        </p:spPr>
        <p:txBody>
          <a:bodyPr/>
          <a:lstStyle/>
          <a:p>
            <a:pPr algn="ctr">
              <a:lnSpc>
                <a:spcPct val="114000"/>
              </a:lnSpc>
              <a:defRPr/>
            </a:pPr>
            <a:r>
              <a:rPr lang="en-US" dirty="0" smtClean="0">
                <a:solidFill>
                  <a:schemeClr val="accent1"/>
                </a:solidFill>
                <a:ea typeface="MS PGothic" panose="020B0600070205080204" pitchFamily="34" charset="-128"/>
                <a:cs typeface="+mj-cs"/>
              </a:rPr>
              <a:t>Monitoring &amp; Auditing</a:t>
            </a:r>
            <a:endParaRPr lang="en-US" dirty="0">
              <a:solidFill>
                <a:schemeClr val="accent1"/>
              </a:solidFill>
              <a:ea typeface="MS PGothic" panose="020B0600070205080204" pitchFamily="34" charset="-128"/>
              <a:cs typeface="+mj-cs"/>
            </a:endParaRPr>
          </a:p>
        </p:txBody>
      </p:sp>
      <p:sp>
        <p:nvSpPr>
          <p:cNvPr id="150530" name="Rectangle 2"/>
          <p:cNvSpPr>
            <a:spLocks noChangeArrowheads="1"/>
          </p:cNvSpPr>
          <p:nvPr/>
        </p:nvSpPr>
        <p:spPr bwMode="auto">
          <a:xfrm>
            <a:off x="2258219" y="3659188"/>
            <a:ext cx="1451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E Lackey</a:t>
            </a:r>
          </a:p>
        </p:txBody>
      </p:sp>
    </p:spTree>
    <p:extLst>
      <p:ext uri="{BB962C8B-B14F-4D97-AF65-F5344CB8AC3E}">
        <p14:creationId xmlns:p14="http://schemas.microsoft.com/office/powerpoint/2010/main" val="32812896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tLang="en-US" sz="4000" dirty="0" smtClean="0">
                <a:solidFill>
                  <a:schemeClr val="accent1"/>
                </a:solidFill>
                <a:ea typeface="ＭＳ Ｐゴシック" pitchFamily="34" charset="-128"/>
              </a:rPr>
              <a:t>S1605 – Intergroup Participation</a:t>
            </a:r>
          </a:p>
        </p:txBody>
      </p:sp>
      <p:sp>
        <p:nvSpPr>
          <p:cNvPr id="3" name="Content Placeholder 2"/>
          <p:cNvSpPr>
            <a:spLocks noGrp="1"/>
          </p:cNvSpPr>
          <p:nvPr>
            <p:ph idx="1"/>
          </p:nvPr>
        </p:nvSpPr>
        <p:spPr/>
        <p:txBody>
          <a:bodyPr/>
          <a:lstStyle/>
          <a:p>
            <a:pPr marL="82550" indent="0">
              <a:buNone/>
              <a:defRPr/>
            </a:pPr>
            <a:r>
              <a:rPr lang="en-US" b="1" dirty="0">
                <a:cs typeface="MS PGothic" charset="0"/>
              </a:rPr>
              <a:t>Alliance</a:t>
            </a:r>
            <a:endParaRPr lang="en-US" dirty="0">
              <a:cs typeface="MS PGothic" charset="0"/>
            </a:endParaRPr>
          </a:p>
          <a:p>
            <a:pPr>
              <a:buFont typeface="Wingdings 2" charset="0"/>
              <a:buChar char=""/>
              <a:defRPr/>
            </a:pPr>
            <a:r>
              <a:rPr lang="en-US" sz="2800" dirty="0" smtClean="0">
                <a:cs typeface="MS PGothic" charset="0"/>
              </a:rPr>
              <a:t>Michael </a:t>
            </a:r>
            <a:r>
              <a:rPr lang="en-US" sz="2800" dirty="0" smtClean="0">
                <a:cs typeface="MS PGothic" charset="0"/>
              </a:rPr>
              <a:t>Woods, MD</a:t>
            </a:r>
            <a:br>
              <a:rPr lang="en-US" sz="2800" dirty="0" smtClean="0">
                <a:cs typeface="MS PGothic" charset="0"/>
              </a:rPr>
            </a:br>
            <a:r>
              <a:rPr lang="en-US" sz="2800" dirty="0" smtClean="0">
                <a:cs typeface="MS PGothic" charset="0"/>
              </a:rPr>
              <a:t>University of North Carolina</a:t>
            </a:r>
          </a:p>
          <a:p>
            <a:pPr marL="82550" indent="0">
              <a:buNone/>
              <a:defRPr/>
            </a:pPr>
            <a:r>
              <a:rPr lang="en-US" b="1" dirty="0">
                <a:cs typeface="MS PGothic" charset="0"/>
              </a:rPr>
              <a:t>ECOG-ACRIN</a:t>
            </a:r>
            <a:endParaRPr lang="en-US" dirty="0">
              <a:cs typeface="MS PGothic" charset="0"/>
            </a:endParaRPr>
          </a:p>
          <a:p>
            <a:pPr>
              <a:buFont typeface="Wingdings 2" charset="0"/>
              <a:buChar char=""/>
              <a:defRPr/>
            </a:pPr>
            <a:r>
              <a:rPr lang="en-US" sz="2800" dirty="0" smtClean="0">
                <a:cs typeface="MS PGothic" charset="0"/>
              </a:rPr>
              <a:t>Trinity </a:t>
            </a:r>
            <a:r>
              <a:rPr lang="en-US" sz="2800" dirty="0" err="1" smtClean="0">
                <a:cs typeface="MS PGothic" charset="0"/>
              </a:rPr>
              <a:t>Bivalacqua</a:t>
            </a:r>
            <a:r>
              <a:rPr lang="en-US" sz="2800" dirty="0" smtClean="0">
                <a:cs typeface="MS PGothic" charset="0"/>
              </a:rPr>
              <a:t>, MD, PhD</a:t>
            </a:r>
            <a:br>
              <a:rPr lang="en-US" sz="2800" dirty="0" smtClean="0">
                <a:cs typeface="MS PGothic" charset="0"/>
              </a:rPr>
            </a:br>
            <a:r>
              <a:rPr lang="en-US" sz="2800" dirty="0" smtClean="0">
                <a:cs typeface="MS PGothic" charset="0"/>
              </a:rPr>
              <a:t>Brady Urological Institute at Johns Hopkins</a:t>
            </a:r>
            <a:endParaRPr lang="en-US" dirty="0" smtClean="0">
              <a:cs typeface="MS PGothic" charset="0"/>
            </a:endParaRPr>
          </a:p>
          <a:p>
            <a:pPr marL="82550" indent="0">
              <a:buFont typeface="Wingdings 2" charset="0"/>
              <a:buNone/>
              <a:defRPr/>
            </a:pPr>
            <a:r>
              <a:rPr lang="en-US" b="1" dirty="0" smtClean="0">
                <a:cs typeface="MS PGothic" charset="0"/>
              </a:rPr>
              <a:t>CCTG</a:t>
            </a:r>
            <a:endParaRPr lang="en-US" dirty="0">
              <a:cs typeface="MS PGothic" charset="0"/>
            </a:endParaRPr>
          </a:p>
          <a:p>
            <a:pPr>
              <a:buFont typeface="Wingdings 2" charset="0"/>
              <a:buChar char=""/>
              <a:defRPr/>
            </a:pPr>
            <a:r>
              <a:rPr lang="en-US" sz="2800" dirty="0" err="1" smtClean="0">
                <a:cs typeface="MS PGothic" charset="0"/>
              </a:rPr>
              <a:t>Wassim</a:t>
            </a:r>
            <a:r>
              <a:rPr lang="en-US" sz="2800" dirty="0" smtClean="0">
                <a:cs typeface="MS PGothic" charset="0"/>
              </a:rPr>
              <a:t> </a:t>
            </a:r>
            <a:r>
              <a:rPr lang="en-US" sz="2800" dirty="0" err="1" smtClean="0">
                <a:cs typeface="MS PGothic" charset="0"/>
              </a:rPr>
              <a:t>Kassouf</a:t>
            </a:r>
            <a:r>
              <a:rPr lang="en-US" sz="2800" dirty="0" smtClean="0">
                <a:cs typeface="MS PGothic" charset="0"/>
              </a:rPr>
              <a:t>, MD</a:t>
            </a:r>
            <a:br>
              <a:rPr lang="en-US" sz="2800" dirty="0" smtClean="0">
                <a:cs typeface="MS PGothic" charset="0"/>
              </a:rPr>
            </a:br>
            <a:r>
              <a:rPr lang="en-US" sz="2800" dirty="0" smtClean="0">
                <a:cs typeface="MS PGothic" charset="0"/>
              </a:rPr>
              <a:t>McGill University</a:t>
            </a:r>
          </a:p>
        </p:txBody>
      </p:sp>
    </p:spTree>
    <p:extLst>
      <p:ext uri="{BB962C8B-B14F-4D97-AF65-F5344CB8AC3E}">
        <p14:creationId xmlns:p14="http://schemas.microsoft.com/office/powerpoint/2010/main" val="370826732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47751" y="274638"/>
            <a:ext cx="9372204" cy="1041400"/>
          </a:xfrm>
        </p:spPr>
        <p:txBody>
          <a:bodyPr/>
          <a:lstStyle/>
          <a:p>
            <a:r>
              <a:rPr lang="en-US" altLang="en-US" smtClean="0">
                <a:solidFill>
                  <a:schemeClr val="accent1"/>
                </a:solidFill>
              </a:rPr>
              <a:t>S1605 Regulatory Review</a:t>
            </a:r>
          </a:p>
        </p:txBody>
      </p:sp>
      <p:sp>
        <p:nvSpPr>
          <p:cNvPr id="27651" name="Content Placeholder 2"/>
          <p:cNvSpPr>
            <a:spLocks noGrp="1"/>
          </p:cNvSpPr>
          <p:nvPr>
            <p:ph idx="1"/>
          </p:nvPr>
        </p:nvSpPr>
        <p:spPr>
          <a:xfrm>
            <a:off x="1047751" y="1700214"/>
            <a:ext cx="9372204" cy="4548187"/>
          </a:xfrm>
        </p:spPr>
        <p:txBody>
          <a:bodyPr/>
          <a:lstStyle/>
          <a:p>
            <a:r>
              <a:rPr lang="en-US" altLang="en-US" smtClean="0"/>
              <a:t>Auditing</a:t>
            </a:r>
          </a:p>
          <a:p>
            <a:r>
              <a:rPr lang="en-US" altLang="en-US" smtClean="0"/>
              <a:t>Monitoring </a:t>
            </a:r>
          </a:p>
          <a:p>
            <a:r>
              <a:rPr lang="en-US" altLang="en-US" smtClean="0"/>
              <a:t>Investigator Responsibilities</a:t>
            </a:r>
          </a:p>
          <a:p>
            <a:endParaRPr lang="en-US" altLang="en-US" smtClean="0"/>
          </a:p>
          <a:p>
            <a:endParaRPr lang="en-US" altLang="en-US" smtClean="0"/>
          </a:p>
          <a:p>
            <a:endParaRPr lang="en-US" altLang="en-US" smtClean="0"/>
          </a:p>
          <a:p>
            <a:endParaRPr lang="en-US" altLang="en-US" smtClean="0"/>
          </a:p>
          <a:p>
            <a:pPr marL="403225" lvl="1" indent="0" algn="r">
              <a:buFont typeface="Verdana" pitchFamily="34" charset="0"/>
              <a:buNone/>
            </a:pPr>
            <a:r>
              <a:rPr lang="en-US" altLang="en-US" smtClean="0"/>
              <a:t>Evonne Lackey, BA, CCRP</a:t>
            </a:r>
          </a:p>
        </p:txBody>
      </p:sp>
    </p:spTree>
    <p:extLst>
      <p:ext uri="{BB962C8B-B14F-4D97-AF65-F5344CB8AC3E}">
        <p14:creationId xmlns:p14="http://schemas.microsoft.com/office/powerpoint/2010/main" val="208993987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857250" y="279401"/>
            <a:ext cx="9715500" cy="1228725"/>
          </a:xfrm>
        </p:spPr>
        <p:txBody>
          <a:bodyPr>
            <a:normAutofit fontScale="90000"/>
          </a:bodyPr>
          <a:lstStyle/>
          <a:p>
            <a:r>
              <a:rPr lang="en-US" altLang="en-US" dirty="0" smtClean="0">
                <a:solidFill>
                  <a:schemeClr val="accent1"/>
                </a:solidFill>
              </a:rPr>
              <a:t>SWOG Quality Assurance Program </a:t>
            </a:r>
            <a:r>
              <a:rPr lang="en-US" altLang="en-US" dirty="0" smtClean="0"/>
              <a:t>(SWOG Policy 19)</a:t>
            </a:r>
          </a:p>
        </p:txBody>
      </p:sp>
      <p:sp>
        <p:nvSpPr>
          <p:cNvPr id="3" name="Subtitle 2"/>
          <p:cNvSpPr>
            <a:spLocks noGrp="1"/>
          </p:cNvSpPr>
          <p:nvPr>
            <p:ph type="subTitle" idx="1"/>
          </p:nvPr>
        </p:nvSpPr>
        <p:spPr>
          <a:xfrm>
            <a:off x="1714500" y="1700214"/>
            <a:ext cx="8001000" cy="3938587"/>
          </a:xfrm>
        </p:spPr>
        <p:txBody>
          <a:bodyPr/>
          <a:lstStyle/>
          <a:p>
            <a:pPr algn="l">
              <a:defRPr/>
            </a:pPr>
            <a:r>
              <a:rPr lang="en-US" sz="2400" dirty="0"/>
              <a:t>Program Purpose</a:t>
            </a:r>
          </a:p>
          <a:p>
            <a:pPr marL="342900" indent="-342900" algn="l">
              <a:buFont typeface="Arial" panose="020B0604020202020204" pitchFamily="34" charset="0"/>
              <a:buChar char="•"/>
              <a:defRPr/>
            </a:pPr>
            <a:r>
              <a:rPr lang="en-US" sz="2400" dirty="0"/>
              <a:t>Data reported on </a:t>
            </a:r>
            <a:r>
              <a:rPr lang="en-US" sz="2400" dirty="0" err="1"/>
              <a:t>eCRFs</a:t>
            </a:r>
            <a:r>
              <a:rPr lang="en-US" sz="2400" dirty="0"/>
              <a:t> accurately reflect source documents</a:t>
            </a:r>
          </a:p>
          <a:p>
            <a:pPr marL="342900" indent="-342900" algn="l">
              <a:buFont typeface="Arial" panose="020B0604020202020204" pitchFamily="34" charset="0"/>
              <a:buChar char="•"/>
              <a:defRPr/>
            </a:pPr>
            <a:r>
              <a:rPr lang="en-US" sz="2400" dirty="0"/>
              <a:t>Verify compliance with protocol and regulatory requirements</a:t>
            </a:r>
          </a:p>
          <a:p>
            <a:pPr marL="342900" indent="-342900" algn="l">
              <a:buFont typeface="Arial" panose="020B0604020202020204" pitchFamily="34" charset="0"/>
              <a:buChar char="•"/>
              <a:defRPr/>
            </a:pPr>
            <a:r>
              <a:rPr lang="en-US" sz="2400" dirty="0"/>
              <a:t>Adherence to NCI/SWOG policies and procedures</a:t>
            </a:r>
          </a:p>
          <a:p>
            <a:pPr marL="342900" indent="-342900" algn="l">
              <a:buFont typeface="Arial" panose="020B0604020202020204" pitchFamily="34" charset="0"/>
              <a:buChar char="•"/>
              <a:defRPr/>
            </a:pPr>
            <a:r>
              <a:rPr lang="en-US" sz="2400" dirty="0"/>
              <a:t>Provide educational support related to GCP, data collection and data management</a:t>
            </a:r>
          </a:p>
          <a:p>
            <a:pPr algn="l">
              <a:defRPr/>
            </a:pPr>
            <a:r>
              <a:rPr lang="en-US" sz="2400" dirty="0"/>
              <a:t>	</a:t>
            </a:r>
          </a:p>
        </p:txBody>
      </p:sp>
    </p:spTree>
    <p:extLst>
      <p:ext uri="{BB962C8B-B14F-4D97-AF65-F5344CB8AC3E}">
        <p14:creationId xmlns:p14="http://schemas.microsoft.com/office/powerpoint/2010/main" val="404221184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1057672" y="241300"/>
            <a:ext cx="9372203" cy="1143000"/>
          </a:xfrm>
        </p:spPr>
        <p:txBody>
          <a:bodyPr>
            <a:normAutofit/>
          </a:bodyPr>
          <a:lstStyle/>
          <a:p>
            <a:r>
              <a:rPr lang="en-US" altLang="en-US" sz="3200" dirty="0" smtClean="0">
                <a:solidFill>
                  <a:schemeClr val="accent1"/>
                </a:solidFill>
              </a:rPr>
              <a:t>Quality Assurance Audit Process</a:t>
            </a:r>
          </a:p>
        </p:txBody>
      </p:sp>
      <p:sp>
        <p:nvSpPr>
          <p:cNvPr id="29699" name="Content Placeholder 4"/>
          <p:cNvSpPr>
            <a:spLocks noGrp="1"/>
          </p:cNvSpPr>
          <p:nvPr>
            <p:ph idx="1"/>
          </p:nvPr>
        </p:nvSpPr>
        <p:spPr>
          <a:xfrm>
            <a:off x="867172" y="1447800"/>
            <a:ext cx="9850438" cy="4800600"/>
          </a:xfrm>
        </p:spPr>
        <p:txBody>
          <a:bodyPr/>
          <a:lstStyle/>
          <a:p>
            <a:r>
              <a:rPr lang="en-US" altLang="en-US" sz="2800" smtClean="0"/>
              <a:t>Standard SWOG Audit Process</a:t>
            </a:r>
          </a:p>
          <a:p>
            <a:pPr lvl="1"/>
            <a:r>
              <a:rPr lang="en-US" altLang="en-US" sz="2400" smtClean="0"/>
              <a:t>10% of registrations over past 3 years (minimum of 3 cases)</a:t>
            </a:r>
          </a:p>
          <a:p>
            <a:pPr lvl="1"/>
            <a:r>
              <a:rPr lang="en-US" altLang="en-US" sz="2400" smtClean="0"/>
              <a:t>Randomly selected cases emphasizing</a:t>
            </a:r>
          </a:p>
          <a:p>
            <a:pPr lvl="2"/>
            <a:r>
              <a:rPr lang="en-US" altLang="en-US" sz="2000" smtClean="0"/>
              <a:t>Investigational studies</a:t>
            </a:r>
          </a:p>
          <a:p>
            <a:pPr lvl="2"/>
            <a:r>
              <a:rPr lang="en-US" altLang="en-US" sz="2000" smtClean="0"/>
              <a:t>Multi-modality</a:t>
            </a:r>
          </a:p>
          <a:p>
            <a:pPr lvl="2"/>
            <a:r>
              <a:rPr lang="en-US" altLang="en-US" sz="2000" smtClean="0"/>
              <a:t>Intergroup</a:t>
            </a:r>
          </a:p>
          <a:p>
            <a:pPr lvl="2"/>
            <a:r>
              <a:rPr lang="en-US" altLang="en-US" sz="2000" smtClean="0"/>
              <a:t>Cancer control</a:t>
            </a:r>
          </a:p>
          <a:p>
            <a:pPr lvl="2"/>
            <a:r>
              <a:rPr lang="en-US" altLang="en-US" sz="2000" smtClean="0"/>
              <a:t>High accrual studies</a:t>
            </a:r>
          </a:p>
          <a:p>
            <a:pPr lvl="1"/>
            <a:r>
              <a:rPr lang="en-US" altLang="en-US" sz="2400" smtClean="0"/>
              <a:t>Typical review is one full day (depends on number of subjects accrued)</a:t>
            </a:r>
          </a:p>
        </p:txBody>
      </p:sp>
    </p:spTree>
    <p:extLst>
      <p:ext uri="{BB962C8B-B14F-4D97-AF65-F5344CB8AC3E}">
        <p14:creationId xmlns:p14="http://schemas.microsoft.com/office/powerpoint/2010/main" val="313799327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1057672" y="241300"/>
            <a:ext cx="9372203" cy="1143000"/>
          </a:xfrm>
        </p:spPr>
        <p:txBody>
          <a:bodyPr>
            <a:normAutofit/>
          </a:bodyPr>
          <a:lstStyle/>
          <a:p>
            <a:r>
              <a:rPr lang="en-US" altLang="en-US" sz="3200" dirty="0" smtClean="0">
                <a:solidFill>
                  <a:schemeClr val="accent1"/>
                </a:solidFill>
              </a:rPr>
              <a:t>Quality Assurance Audit Process</a:t>
            </a:r>
          </a:p>
        </p:txBody>
      </p:sp>
      <p:sp>
        <p:nvSpPr>
          <p:cNvPr id="30723" name="Content Placeholder 4"/>
          <p:cNvSpPr>
            <a:spLocks noGrp="1"/>
          </p:cNvSpPr>
          <p:nvPr>
            <p:ph idx="1"/>
          </p:nvPr>
        </p:nvSpPr>
        <p:spPr>
          <a:xfrm>
            <a:off x="867172" y="1447800"/>
            <a:ext cx="9850438" cy="4800600"/>
          </a:xfrm>
        </p:spPr>
        <p:txBody>
          <a:bodyPr/>
          <a:lstStyle/>
          <a:p>
            <a:r>
              <a:rPr lang="en-US" altLang="en-US" sz="2800" smtClean="0"/>
              <a:t>Assessment of communication between monitors, SDMC, site staff to assess potential problem areas, provide feedback, identify staff turnover, etc. </a:t>
            </a:r>
          </a:p>
          <a:p>
            <a:r>
              <a:rPr lang="en-US" altLang="en-US" sz="2800" smtClean="0"/>
              <a:t>Safety monitoring through routine review of adverse event reports for accuracy and timeliness of SAE reporting</a:t>
            </a:r>
            <a:endParaRPr lang="en-US" altLang="en-US" sz="2400" smtClean="0"/>
          </a:p>
        </p:txBody>
      </p:sp>
    </p:spTree>
    <p:extLst>
      <p:ext uri="{BB962C8B-B14F-4D97-AF65-F5344CB8AC3E}">
        <p14:creationId xmlns:p14="http://schemas.microsoft.com/office/powerpoint/2010/main" val="18822262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3200" dirty="0" smtClean="0">
                <a:solidFill>
                  <a:schemeClr val="accent1"/>
                </a:solidFill>
              </a:rPr>
              <a:t>What’s Different for S1605</a:t>
            </a:r>
          </a:p>
        </p:txBody>
      </p:sp>
      <p:sp>
        <p:nvSpPr>
          <p:cNvPr id="31747" name="Content Placeholder 2"/>
          <p:cNvSpPr>
            <a:spLocks noGrp="1"/>
          </p:cNvSpPr>
          <p:nvPr>
            <p:ph idx="1"/>
          </p:nvPr>
        </p:nvSpPr>
        <p:spPr/>
        <p:txBody>
          <a:bodyPr/>
          <a:lstStyle/>
          <a:p>
            <a:r>
              <a:rPr lang="en-US" altLang="en-US" sz="2800" smtClean="0"/>
              <a:t>Mandatory training of key site personnel prior to 1</a:t>
            </a:r>
            <a:r>
              <a:rPr lang="en-US" altLang="en-US" sz="2800" baseline="30000" smtClean="0"/>
              <a:t>st</a:t>
            </a:r>
            <a:r>
              <a:rPr lang="en-US" altLang="en-US" sz="2800" smtClean="0"/>
              <a:t> patient registration</a:t>
            </a:r>
          </a:p>
          <a:p>
            <a:r>
              <a:rPr lang="en-US" altLang="en-US" sz="2800" smtClean="0"/>
              <a:t>Additional mandatory training if major protocol changes or common problem areas are identified during monitoring and audits</a:t>
            </a:r>
          </a:p>
          <a:p>
            <a:r>
              <a:rPr lang="en-US" altLang="en-US" sz="2800" smtClean="0"/>
              <a:t>Oversight through routine on-site auditing and off-site centralized monitoring</a:t>
            </a:r>
          </a:p>
          <a:p>
            <a:endParaRPr lang="en-US" altLang="en-US" smtClean="0"/>
          </a:p>
        </p:txBody>
      </p:sp>
    </p:spTree>
    <p:extLst>
      <p:ext uri="{BB962C8B-B14F-4D97-AF65-F5344CB8AC3E}">
        <p14:creationId xmlns:p14="http://schemas.microsoft.com/office/powerpoint/2010/main" val="43534928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857250" y="87314"/>
            <a:ext cx="9715500" cy="960437"/>
          </a:xfrm>
        </p:spPr>
        <p:txBody>
          <a:bodyPr/>
          <a:lstStyle/>
          <a:p>
            <a:r>
              <a:rPr lang="en-US" altLang="en-US" sz="3200" dirty="0" smtClean="0">
                <a:solidFill>
                  <a:schemeClr val="accent1"/>
                </a:solidFill>
              </a:rPr>
              <a:t>QA/On-Site Monitoring Process for S1605</a:t>
            </a:r>
          </a:p>
        </p:txBody>
      </p:sp>
      <p:sp>
        <p:nvSpPr>
          <p:cNvPr id="29699" name="Subtitle 2"/>
          <p:cNvSpPr>
            <a:spLocks noGrp="1"/>
          </p:cNvSpPr>
          <p:nvPr>
            <p:ph type="subTitle" idx="1"/>
          </p:nvPr>
        </p:nvSpPr>
        <p:spPr>
          <a:xfrm>
            <a:off x="674687" y="933450"/>
            <a:ext cx="9040813" cy="5106988"/>
          </a:xfrm>
        </p:spPr>
        <p:txBody>
          <a:bodyPr/>
          <a:lstStyle/>
          <a:p>
            <a:pPr lvl="1" algn="l">
              <a:defRPr/>
            </a:pPr>
            <a:endParaRPr lang="en-US" altLang="en-US" dirty="0"/>
          </a:p>
          <a:p>
            <a:pPr marL="457200" indent="-457200" algn="l">
              <a:buFont typeface="Arial" panose="020B0604020202020204" pitchFamily="34" charset="0"/>
              <a:buChar char="•"/>
              <a:defRPr/>
            </a:pPr>
            <a:r>
              <a:rPr lang="en-US" altLang="en-US" sz="2800" dirty="0"/>
              <a:t>First site visit within 6 months of first patient registration</a:t>
            </a:r>
          </a:p>
          <a:p>
            <a:pPr marL="457200" indent="-457200" algn="l">
              <a:buFont typeface="Arial" panose="020B0604020202020204" pitchFamily="34" charset="0"/>
              <a:buChar char="•"/>
              <a:defRPr/>
            </a:pPr>
            <a:endParaRPr lang="en-US" altLang="en-US" sz="2800" dirty="0"/>
          </a:p>
          <a:p>
            <a:pPr marL="457200" indent="-457200" algn="l">
              <a:buFont typeface="Arial" panose="020B0604020202020204" pitchFamily="34" charset="0"/>
              <a:buChar char="•"/>
              <a:defRPr/>
            </a:pPr>
            <a:r>
              <a:rPr lang="en-US" altLang="en-US" sz="2800" dirty="0"/>
              <a:t>Subsequent visits dependent on accrual but no less than once every 2 years</a:t>
            </a:r>
          </a:p>
          <a:p>
            <a:pPr marL="457200" indent="-457200" algn="l">
              <a:buFont typeface="Arial" panose="020B0604020202020204" pitchFamily="34" charset="0"/>
              <a:buChar char="•"/>
              <a:defRPr/>
            </a:pPr>
            <a:endParaRPr lang="en-US" altLang="en-US" sz="2800" dirty="0"/>
          </a:p>
          <a:p>
            <a:pPr marL="457200" indent="-457200" algn="l">
              <a:buFont typeface="Arial" panose="020B0604020202020204" pitchFamily="34" charset="0"/>
              <a:buChar char="•"/>
              <a:defRPr/>
            </a:pPr>
            <a:r>
              <a:rPr lang="en-US" altLang="en-US" sz="2800" dirty="0"/>
              <a:t>Site visits combined with treatment audits or other registration trial site visits</a:t>
            </a:r>
          </a:p>
          <a:p>
            <a:pPr algn="l">
              <a:defRPr/>
            </a:pPr>
            <a:endParaRPr lang="en-US" altLang="en-US" dirty="0"/>
          </a:p>
        </p:txBody>
      </p:sp>
    </p:spTree>
    <p:extLst>
      <p:ext uri="{BB962C8B-B14F-4D97-AF65-F5344CB8AC3E}">
        <p14:creationId xmlns:p14="http://schemas.microsoft.com/office/powerpoint/2010/main" val="204832365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200" dirty="0" smtClean="0">
                <a:solidFill>
                  <a:schemeClr val="accent1"/>
                </a:solidFill>
              </a:rPr>
              <a:t>Other Reasons for More Frequent On-Site Monitoring</a:t>
            </a:r>
          </a:p>
        </p:txBody>
      </p:sp>
      <p:sp>
        <p:nvSpPr>
          <p:cNvPr id="31747" name="Content Placeholder 2"/>
          <p:cNvSpPr>
            <a:spLocks noGrp="1"/>
          </p:cNvSpPr>
          <p:nvPr>
            <p:ph idx="1"/>
          </p:nvPr>
        </p:nvSpPr>
        <p:spPr/>
        <p:txBody>
          <a:bodyPr/>
          <a:lstStyle/>
          <a:p>
            <a:pPr marL="403225" lvl="1" indent="0">
              <a:buFont typeface="Verdana" pitchFamily="34" charset="0"/>
              <a:buNone/>
            </a:pPr>
            <a:endParaRPr lang="en-US" altLang="en-US" smtClean="0"/>
          </a:p>
          <a:p>
            <a:pPr marL="403225" lvl="1" indent="0">
              <a:buFont typeface="Verdana" pitchFamily="34" charset="0"/>
              <a:buNone/>
            </a:pPr>
            <a:r>
              <a:rPr lang="en-US" altLang="en-US" smtClean="0"/>
              <a:t>Inadequate initial on-site monitoring result</a:t>
            </a:r>
          </a:p>
          <a:p>
            <a:pPr marL="403225" lvl="1" indent="0">
              <a:buFont typeface="Verdana" pitchFamily="34" charset="0"/>
              <a:buNone/>
            </a:pPr>
            <a:r>
              <a:rPr lang="en-US" altLang="en-US" smtClean="0"/>
              <a:t>Deficient or delinquent data submission</a:t>
            </a:r>
          </a:p>
          <a:p>
            <a:pPr marL="403225" lvl="1" indent="0">
              <a:buFont typeface="Verdana" pitchFamily="34" charset="0"/>
              <a:buNone/>
            </a:pPr>
            <a:r>
              <a:rPr lang="en-US" altLang="en-US" smtClean="0"/>
              <a:t>Higher than expected SAE reporting or ineligible cases</a:t>
            </a:r>
          </a:p>
          <a:p>
            <a:pPr marL="403225" lvl="1" indent="0">
              <a:buFont typeface="Verdana" pitchFamily="34" charset="0"/>
              <a:buNone/>
            </a:pPr>
            <a:r>
              <a:rPr lang="en-US" altLang="en-US" smtClean="0"/>
              <a:t>Excessive staff turnover</a:t>
            </a:r>
          </a:p>
        </p:txBody>
      </p:sp>
    </p:spTree>
    <p:extLst>
      <p:ext uri="{BB962C8B-B14F-4D97-AF65-F5344CB8AC3E}">
        <p14:creationId xmlns:p14="http://schemas.microsoft.com/office/powerpoint/2010/main" val="3005277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additive="base">
                                        <p:cTn id="25"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pPr algn="ctr"/>
            <a:r>
              <a:rPr lang="en-US" altLang="en-US" sz="3600" dirty="0" smtClean="0">
                <a:solidFill>
                  <a:schemeClr val="accent1"/>
                </a:solidFill>
              </a:rPr>
              <a:t>What to Expect at an On-site Monitoring Visit</a:t>
            </a:r>
          </a:p>
        </p:txBody>
      </p:sp>
      <p:sp>
        <p:nvSpPr>
          <p:cNvPr id="3" name="Content Placeholder 2"/>
          <p:cNvSpPr>
            <a:spLocks noGrp="1"/>
          </p:cNvSpPr>
          <p:nvPr>
            <p:ph idx="1"/>
          </p:nvPr>
        </p:nvSpPr>
        <p:spPr>
          <a:xfrm>
            <a:off x="1047751" y="1447801"/>
            <a:ext cx="9372204" cy="5514975"/>
          </a:xfrm>
        </p:spPr>
        <p:txBody>
          <a:bodyPr/>
          <a:lstStyle/>
          <a:p>
            <a:pPr>
              <a:defRPr/>
            </a:pPr>
            <a:r>
              <a:rPr lang="en-US" sz="2400" dirty="0"/>
              <a:t>Regulatory requirements</a:t>
            </a:r>
          </a:p>
          <a:p>
            <a:pPr lvl="1">
              <a:defRPr/>
            </a:pPr>
            <a:r>
              <a:rPr lang="en-US" sz="2400" dirty="0"/>
              <a:t>IRB approvals</a:t>
            </a:r>
          </a:p>
          <a:p>
            <a:pPr lvl="1">
              <a:defRPr/>
            </a:pPr>
            <a:r>
              <a:rPr lang="en-US" sz="2400" dirty="0"/>
              <a:t>Consent form content</a:t>
            </a:r>
          </a:p>
          <a:p>
            <a:pPr marL="403225" lvl="1" indent="0">
              <a:buFont typeface="Verdana" pitchFamily="34" charset="0"/>
              <a:buNone/>
              <a:defRPr/>
            </a:pPr>
            <a:r>
              <a:rPr lang="en-US" sz="2400" dirty="0"/>
              <a:t>Investigational drug accountability</a:t>
            </a:r>
          </a:p>
          <a:p>
            <a:pPr marL="403225" lvl="1" indent="0">
              <a:buFont typeface="Verdana" pitchFamily="34" charset="0"/>
              <a:buNone/>
              <a:defRPr/>
            </a:pPr>
            <a:r>
              <a:rPr lang="en-US" sz="2400" dirty="0"/>
              <a:t>Patient Case Review</a:t>
            </a:r>
          </a:p>
          <a:p>
            <a:pPr lvl="1">
              <a:defRPr/>
            </a:pPr>
            <a:r>
              <a:rPr lang="en-US" sz="2400" dirty="0"/>
              <a:t>	Consent Form</a:t>
            </a:r>
          </a:p>
          <a:p>
            <a:pPr lvl="1">
              <a:defRPr/>
            </a:pPr>
            <a:r>
              <a:rPr lang="en-US" sz="2400" dirty="0"/>
              <a:t>	Eligibility</a:t>
            </a:r>
          </a:p>
          <a:p>
            <a:pPr lvl="1">
              <a:defRPr/>
            </a:pPr>
            <a:r>
              <a:rPr lang="en-US" sz="2400" dirty="0"/>
              <a:t>	Treatment</a:t>
            </a:r>
          </a:p>
          <a:p>
            <a:pPr lvl="1">
              <a:defRPr/>
            </a:pPr>
            <a:r>
              <a:rPr lang="en-US" sz="2400" dirty="0"/>
              <a:t>	Response</a:t>
            </a:r>
          </a:p>
          <a:p>
            <a:pPr lvl="1">
              <a:defRPr/>
            </a:pPr>
            <a:r>
              <a:rPr lang="en-US" sz="2400" dirty="0"/>
              <a:t>	Toxicity Assessment</a:t>
            </a:r>
          </a:p>
          <a:p>
            <a:pPr lvl="1">
              <a:defRPr/>
            </a:pPr>
            <a:r>
              <a:rPr lang="en-US" sz="2400" dirty="0"/>
              <a:t>	Data Quality</a:t>
            </a:r>
          </a:p>
          <a:p>
            <a:pPr marL="403225" lvl="1" indent="0">
              <a:buFont typeface="Verdana" pitchFamily="34" charset="0"/>
              <a:buNone/>
              <a:defRPr/>
            </a:pPr>
            <a:r>
              <a:rPr lang="en-US" dirty="0"/>
              <a:t>	</a:t>
            </a:r>
          </a:p>
          <a:p>
            <a:pPr lvl="1">
              <a:defRPr/>
            </a:pPr>
            <a:endParaRPr lang="en-US" dirty="0"/>
          </a:p>
          <a:p>
            <a:pPr marL="657225" lvl="2" indent="0">
              <a:buFont typeface="Wingdings 2" pitchFamily="18" charset="2"/>
              <a:buNone/>
              <a:defRPr/>
            </a:pPr>
            <a:endParaRPr lang="en-US" dirty="0"/>
          </a:p>
        </p:txBody>
      </p:sp>
    </p:spTree>
    <p:extLst>
      <p:ext uri="{BB962C8B-B14F-4D97-AF65-F5344CB8AC3E}">
        <p14:creationId xmlns:p14="http://schemas.microsoft.com/office/powerpoint/2010/main" val="11989739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Autofit/>
          </a:bodyPr>
          <a:lstStyle/>
          <a:p>
            <a:pPr algn="ctr"/>
            <a:r>
              <a:rPr lang="en-US" altLang="en-US" sz="3600" dirty="0" smtClean="0">
                <a:solidFill>
                  <a:schemeClr val="accent1"/>
                </a:solidFill>
              </a:rPr>
              <a:t>Your Responsibility During an On-Site Monitoring Visit</a:t>
            </a:r>
          </a:p>
        </p:txBody>
      </p:sp>
      <p:sp>
        <p:nvSpPr>
          <p:cNvPr id="35843" name="Content Placeholder 2"/>
          <p:cNvSpPr>
            <a:spLocks noGrp="1"/>
          </p:cNvSpPr>
          <p:nvPr>
            <p:ph idx="1"/>
          </p:nvPr>
        </p:nvSpPr>
        <p:spPr/>
        <p:txBody>
          <a:bodyPr/>
          <a:lstStyle/>
          <a:p>
            <a:r>
              <a:rPr lang="en-US" altLang="en-US" sz="2800" dirty="0" smtClean="0"/>
              <a:t>Source documents ready for review</a:t>
            </a:r>
          </a:p>
          <a:p>
            <a:r>
              <a:rPr lang="en-US" altLang="en-US" sz="2800" dirty="0" smtClean="0"/>
              <a:t>EMR password issued to auditor(s) if allowed per your institution SOPs</a:t>
            </a:r>
          </a:p>
          <a:p>
            <a:r>
              <a:rPr lang="en-US" altLang="en-US" sz="2800" dirty="0" smtClean="0"/>
              <a:t>Scheduled time to visit pharmacy</a:t>
            </a:r>
          </a:p>
          <a:p>
            <a:r>
              <a:rPr lang="en-US" altLang="en-US" sz="2800" dirty="0" smtClean="0"/>
              <a:t>Availability to answer questions</a:t>
            </a:r>
          </a:p>
          <a:p>
            <a:r>
              <a:rPr lang="en-US" altLang="en-US" sz="2800" dirty="0" smtClean="0"/>
              <a:t>Availability for monitoring summary/exit interview</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6833397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algn="ctr"/>
            <a:r>
              <a:rPr lang="en-US" altLang="en-US" sz="3200" dirty="0" smtClean="0">
                <a:solidFill>
                  <a:schemeClr val="accent1"/>
                </a:solidFill>
              </a:rPr>
              <a:t>QA/Audit Program Resources on SWOG Website</a:t>
            </a:r>
          </a:p>
        </p:txBody>
      </p:sp>
      <p:sp>
        <p:nvSpPr>
          <p:cNvPr id="3" name="Content Placeholder 2"/>
          <p:cNvSpPr>
            <a:spLocks noGrp="1"/>
          </p:cNvSpPr>
          <p:nvPr>
            <p:ph idx="1"/>
          </p:nvPr>
        </p:nvSpPr>
        <p:spPr/>
        <p:txBody>
          <a:bodyPr/>
          <a:lstStyle/>
          <a:p>
            <a:pPr>
              <a:defRPr/>
            </a:pPr>
            <a:r>
              <a:rPr lang="en-US" sz="2400" b="1" dirty="0"/>
              <a:t>Links to Guidelines:</a:t>
            </a:r>
          </a:p>
          <a:p>
            <a:pPr>
              <a:buFont typeface="Wingdings" panose="05000000000000000000" pitchFamily="2" charset="2"/>
              <a:buChar char="Ø"/>
              <a:defRPr/>
            </a:pPr>
            <a:r>
              <a:rPr lang="en-US" sz="2400" dirty="0"/>
              <a:t>SWOG Policy 19 </a:t>
            </a:r>
          </a:p>
          <a:p>
            <a:pPr>
              <a:buFont typeface="Wingdings" panose="05000000000000000000" pitchFamily="2" charset="2"/>
              <a:buChar char="Ø"/>
              <a:defRPr/>
            </a:pPr>
            <a:r>
              <a:rPr lang="en-US" sz="2400" dirty="0"/>
              <a:t>SWOG QA Audit Guidelines </a:t>
            </a:r>
          </a:p>
          <a:p>
            <a:pPr>
              <a:buFont typeface="Wingdings" panose="05000000000000000000" pitchFamily="2" charset="2"/>
              <a:buChar char="Ø"/>
              <a:defRPr/>
            </a:pPr>
            <a:r>
              <a:rPr lang="en-US" sz="2400" dirty="0"/>
              <a:t>NCI-CTMB Guidelines for Monitoring Clinical Trials</a:t>
            </a:r>
          </a:p>
          <a:p>
            <a:pPr>
              <a:defRPr/>
            </a:pPr>
            <a:r>
              <a:rPr lang="en-US" sz="2400" b="1" dirty="0"/>
              <a:t>Links to Regulatory Guidance:</a:t>
            </a:r>
          </a:p>
          <a:p>
            <a:pPr>
              <a:buFont typeface="Wingdings" panose="05000000000000000000" pitchFamily="2" charset="2"/>
              <a:buChar char="Ø"/>
              <a:defRPr/>
            </a:pPr>
            <a:r>
              <a:rPr lang="en-US" sz="2400" dirty="0"/>
              <a:t>Human Subjects Protection</a:t>
            </a:r>
          </a:p>
          <a:p>
            <a:pPr>
              <a:buFont typeface="Wingdings" panose="05000000000000000000" pitchFamily="2" charset="2"/>
              <a:buChar char="Ø"/>
              <a:defRPr/>
            </a:pPr>
            <a:r>
              <a:rPr lang="en-US" sz="2400" dirty="0"/>
              <a:t>SWOG Regulatory Guidance</a:t>
            </a:r>
          </a:p>
          <a:p>
            <a:pPr>
              <a:buFont typeface="Wingdings" panose="05000000000000000000" pitchFamily="2" charset="2"/>
              <a:buChar char="Ø"/>
              <a:defRPr/>
            </a:pPr>
            <a:r>
              <a:rPr lang="en-US" sz="2400" dirty="0"/>
              <a:t>IRB Implementation Dates</a:t>
            </a:r>
          </a:p>
          <a:p>
            <a:pPr>
              <a:buFont typeface="Wingdings" panose="05000000000000000000" pitchFamily="2" charset="2"/>
              <a:buChar char="Ø"/>
              <a:defRPr/>
            </a:pPr>
            <a:r>
              <a:rPr lang="en-US" sz="2400" b="1" dirty="0"/>
              <a:t>FDA Inspections (Trial Master File Document)</a:t>
            </a:r>
          </a:p>
          <a:p>
            <a:pPr marL="82550" indent="0">
              <a:buFont typeface="Wingdings 2" pitchFamily="18" charset="2"/>
              <a:buNone/>
              <a:defRPr/>
            </a:pPr>
            <a:endParaRPr lang="en-US" dirty="0"/>
          </a:p>
          <a:p>
            <a:pPr marL="403225" lvl="1" indent="0">
              <a:buFont typeface="Verdana" pitchFamily="34" charset="0"/>
              <a:buNone/>
              <a:defRPr/>
            </a:pPr>
            <a:endParaRPr lang="en-US" dirty="0"/>
          </a:p>
          <a:p>
            <a:pPr marL="403225" lvl="1" indent="0">
              <a:buFont typeface="Verdana" pitchFamily="34" charset="0"/>
              <a:buNone/>
              <a:defRPr/>
            </a:pPr>
            <a:endParaRPr lang="en-US" dirty="0"/>
          </a:p>
          <a:p>
            <a:pPr marL="403225" lvl="1" indent="0">
              <a:buFont typeface="Verdana" pitchFamily="34" charset="0"/>
              <a:buNone/>
              <a:defRPr/>
            </a:pPr>
            <a:endParaRPr lang="en-US" dirty="0"/>
          </a:p>
        </p:txBody>
      </p:sp>
    </p:spTree>
    <p:extLst>
      <p:ext uri="{BB962C8B-B14F-4D97-AF65-F5344CB8AC3E}">
        <p14:creationId xmlns:p14="http://schemas.microsoft.com/office/powerpoint/2010/main" val="6702382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1" y="1617663"/>
            <a:ext cx="9372204" cy="1143000"/>
          </a:xfrm>
        </p:spPr>
        <p:txBody>
          <a:bodyPr/>
          <a:lstStyle/>
          <a:p>
            <a:pPr>
              <a:defRPr/>
            </a:pPr>
            <a:r>
              <a:rPr lang="en-US" dirty="0" smtClean="0">
                <a:solidFill>
                  <a:schemeClr val="accent1"/>
                </a:solidFill>
                <a:ea typeface="MS PGothic" panose="020B0600070205080204" pitchFamily="34" charset="-128"/>
                <a:cs typeface="+mj-cs"/>
              </a:rPr>
              <a:t>Study Objectives</a:t>
            </a:r>
            <a:endParaRPr lang="en-US" dirty="0">
              <a:solidFill>
                <a:schemeClr val="accent1"/>
              </a:solidFill>
              <a:ea typeface="MS PGothic" panose="020B0600070205080204" pitchFamily="34" charset="-128"/>
              <a:cs typeface="+mj-cs"/>
            </a:endParaRPr>
          </a:p>
        </p:txBody>
      </p:sp>
      <p:sp>
        <p:nvSpPr>
          <p:cNvPr id="82946" name="Rectangle 2"/>
          <p:cNvSpPr>
            <a:spLocks noChangeArrowheads="1"/>
          </p:cNvSpPr>
          <p:nvPr/>
        </p:nvSpPr>
        <p:spPr bwMode="auto">
          <a:xfrm>
            <a:off x="1553766" y="2852738"/>
            <a:ext cx="1222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P Black</a:t>
            </a:r>
          </a:p>
        </p:txBody>
      </p:sp>
    </p:spTree>
    <p:extLst>
      <p:ext uri="{BB962C8B-B14F-4D97-AF65-F5344CB8AC3E}">
        <p14:creationId xmlns:p14="http://schemas.microsoft.com/office/powerpoint/2010/main" val="159891576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84582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17187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algn="ctr"/>
            <a:r>
              <a:rPr lang="en-US" altLang="en-US" sz="3200" dirty="0" smtClean="0">
                <a:solidFill>
                  <a:schemeClr val="accent1"/>
                </a:solidFill>
              </a:rPr>
              <a:t>Who to Contact for Questions Related to </a:t>
            </a:r>
            <a:br>
              <a:rPr lang="en-US" altLang="en-US" sz="3200" dirty="0" smtClean="0">
                <a:solidFill>
                  <a:schemeClr val="accent1"/>
                </a:solidFill>
              </a:rPr>
            </a:br>
            <a:r>
              <a:rPr lang="en-US" altLang="en-US" sz="3200" dirty="0" smtClean="0">
                <a:solidFill>
                  <a:schemeClr val="accent1"/>
                </a:solidFill>
              </a:rPr>
              <a:t>QA/On-Site Monitoring for S1605</a:t>
            </a:r>
          </a:p>
        </p:txBody>
      </p:sp>
      <p:sp>
        <p:nvSpPr>
          <p:cNvPr id="38915" name="Content Placeholder 2"/>
          <p:cNvSpPr>
            <a:spLocks noGrp="1"/>
          </p:cNvSpPr>
          <p:nvPr>
            <p:ph idx="1"/>
          </p:nvPr>
        </p:nvSpPr>
        <p:spPr>
          <a:xfrm>
            <a:off x="1047751" y="2008188"/>
            <a:ext cx="9372204" cy="4240212"/>
          </a:xfrm>
        </p:spPr>
        <p:txBody>
          <a:bodyPr/>
          <a:lstStyle/>
          <a:p>
            <a:pPr marL="82550" indent="0">
              <a:buFont typeface="Wingdings 2" pitchFamily="18" charset="2"/>
              <a:buNone/>
            </a:pPr>
            <a:r>
              <a:rPr lang="en-US" altLang="en-US" sz="2800" dirty="0" smtClean="0"/>
              <a:t>Elaine Armstrong</a:t>
            </a:r>
          </a:p>
          <a:p>
            <a:pPr marL="403225" lvl="1" indent="0">
              <a:buFont typeface="Verdana" pitchFamily="34" charset="0"/>
              <a:buNone/>
            </a:pPr>
            <a:r>
              <a:rPr lang="en-US" altLang="en-US" dirty="0" smtClean="0"/>
              <a:t>(210) 614-8808</a:t>
            </a:r>
          </a:p>
          <a:p>
            <a:pPr marL="403225" lvl="1" indent="0">
              <a:buFont typeface="Verdana" pitchFamily="34" charset="0"/>
              <a:buNone/>
            </a:pPr>
            <a:endParaRPr lang="en-US" altLang="en-US" dirty="0" smtClean="0"/>
          </a:p>
          <a:p>
            <a:pPr marL="403225" lvl="1" indent="0">
              <a:buFont typeface="Verdana" pitchFamily="34" charset="0"/>
              <a:buNone/>
            </a:pPr>
            <a:r>
              <a:rPr lang="en-US" altLang="en-US" dirty="0" smtClean="0"/>
              <a:t>OR</a:t>
            </a:r>
          </a:p>
          <a:p>
            <a:pPr marL="403225" lvl="1" indent="0">
              <a:buFont typeface="Verdana" pitchFamily="34" charset="0"/>
              <a:buNone/>
            </a:pPr>
            <a:endParaRPr lang="en-US" altLang="en-US" dirty="0" smtClean="0"/>
          </a:p>
          <a:p>
            <a:pPr marL="403225" lvl="1" indent="0">
              <a:buFont typeface="Verdana" pitchFamily="34" charset="0"/>
              <a:buNone/>
            </a:pPr>
            <a:r>
              <a:rPr lang="en-US" altLang="en-US" b="1" dirty="0" smtClean="0"/>
              <a:t>Email:  QA@SWOG.ORG</a:t>
            </a:r>
          </a:p>
        </p:txBody>
      </p:sp>
    </p:spTree>
    <p:extLst>
      <p:ext uri="{BB962C8B-B14F-4D97-AF65-F5344CB8AC3E}">
        <p14:creationId xmlns:p14="http://schemas.microsoft.com/office/powerpoint/2010/main" val="422004332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8767" y="87314"/>
            <a:ext cx="9648031" cy="960437"/>
          </a:xfrm>
        </p:spPr>
        <p:txBody>
          <a:bodyPr/>
          <a:lstStyle/>
          <a:p>
            <a:r>
              <a:rPr lang="en-US" altLang="en-US" sz="3600" dirty="0" smtClean="0">
                <a:solidFill>
                  <a:schemeClr val="accent1"/>
                </a:solidFill>
              </a:rPr>
              <a:t>SDMC Risk-based Monitoring for S1605</a:t>
            </a:r>
          </a:p>
        </p:txBody>
      </p:sp>
      <p:sp>
        <p:nvSpPr>
          <p:cNvPr id="39939" name="Content Placeholder 2"/>
          <p:cNvSpPr>
            <a:spLocks noGrp="1"/>
          </p:cNvSpPr>
          <p:nvPr>
            <p:ph idx="1"/>
          </p:nvPr>
        </p:nvSpPr>
        <p:spPr>
          <a:xfrm>
            <a:off x="1107282" y="1123951"/>
            <a:ext cx="9467454" cy="5184775"/>
          </a:xfrm>
        </p:spPr>
        <p:txBody>
          <a:bodyPr/>
          <a:lstStyle/>
          <a:p>
            <a:pPr marL="82550" indent="0">
              <a:buFont typeface="Wingdings 2" pitchFamily="18" charset="2"/>
              <a:buNone/>
            </a:pPr>
            <a:endParaRPr lang="en-US" altLang="en-US" sz="2400" smtClean="0"/>
          </a:p>
          <a:p>
            <a:pPr marL="82550" indent="0">
              <a:buFont typeface="Wingdings 2" pitchFamily="18" charset="2"/>
              <a:buNone/>
            </a:pPr>
            <a:r>
              <a:rPr lang="en-US" altLang="en-US" sz="2800" smtClean="0"/>
              <a:t>New for Registration Trials!</a:t>
            </a:r>
          </a:p>
          <a:p>
            <a:pPr marL="82550" indent="0">
              <a:buFont typeface="Wingdings 2" pitchFamily="18" charset="2"/>
              <a:buNone/>
            </a:pPr>
            <a:r>
              <a:rPr lang="en-US" altLang="en-US" sz="2800" smtClean="0"/>
              <a:t/>
            </a:r>
            <a:br>
              <a:rPr lang="en-US" altLang="en-US" sz="2800" smtClean="0"/>
            </a:br>
            <a:r>
              <a:rPr lang="en-US" altLang="en-US" sz="2800" smtClean="0"/>
              <a:t>In addition to routine reviews and audits, the SDMC Central Monitors will be conducting Source Document Verification (SDV)</a:t>
            </a:r>
          </a:p>
        </p:txBody>
      </p:sp>
    </p:spTree>
    <p:extLst>
      <p:ext uri="{BB962C8B-B14F-4D97-AF65-F5344CB8AC3E}">
        <p14:creationId xmlns:p14="http://schemas.microsoft.com/office/powerpoint/2010/main" val="192475567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337344" y="203200"/>
            <a:ext cx="9715500" cy="844550"/>
          </a:xfrm>
        </p:spPr>
        <p:txBody>
          <a:bodyPr>
            <a:normAutofit/>
          </a:bodyPr>
          <a:lstStyle/>
          <a:p>
            <a:pPr algn="ctr"/>
            <a:r>
              <a:rPr lang="en-US" altLang="en-US" sz="3600" dirty="0" smtClean="0">
                <a:solidFill>
                  <a:schemeClr val="accent1"/>
                </a:solidFill>
              </a:rPr>
              <a:t>SDV Process for Centralized Monitoring</a:t>
            </a:r>
          </a:p>
        </p:txBody>
      </p:sp>
      <p:sp>
        <p:nvSpPr>
          <p:cNvPr id="3" name="Subtitle 2"/>
          <p:cNvSpPr>
            <a:spLocks noGrp="1"/>
          </p:cNvSpPr>
          <p:nvPr>
            <p:ph type="subTitle" idx="1"/>
          </p:nvPr>
        </p:nvSpPr>
        <p:spPr>
          <a:xfrm>
            <a:off x="1714500" y="1163638"/>
            <a:ext cx="8001000" cy="5106987"/>
          </a:xfrm>
        </p:spPr>
        <p:txBody>
          <a:bodyPr/>
          <a:lstStyle/>
          <a:p>
            <a:pPr marL="425450" indent="-342900" algn="l">
              <a:buFont typeface="Arial" panose="020B0604020202020204" pitchFamily="34" charset="0"/>
              <a:buChar char="•"/>
              <a:defRPr/>
            </a:pPr>
            <a:r>
              <a:rPr lang="en-US" sz="2400" dirty="0"/>
              <a:t>Head CRA notification via email for source document upload instructions into Rave</a:t>
            </a:r>
          </a:p>
          <a:p>
            <a:pPr marL="425450" indent="-342900" algn="l">
              <a:buFont typeface="Arial" panose="020B0604020202020204" pitchFamily="34" charset="0"/>
              <a:buChar char="•"/>
              <a:defRPr/>
            </a:pPr>
            <a:r>
              <a:rPr lang="en-US" sz="2400" dirty="0"/>
              <a:t>First two patients randomized at each site will be centrally monitored</a:t>
            </a:r>
          </a:p>
          <a:p>
            <a:pPr marL="425450" indent="-342900" algn="l">
              <a:buFont typeface="Arial" panose="020B0604020202020204" pitchFamily="34" charset="0"/>
              <a:buChar char="•"/>
              <a:defRPr/>
            </a:pPr>
            <a:r>
              <a:rPr lang="en-US" sz="2400" dirty="0"/>
              <a:t>SDV will include auditable elements* for the following: </a:t>
            </a:r>
          </a:p>
          <a:p>
            <a:pPr marL="882650" lvl="1" indent="-342900" algn="l">
              <a:buFont typeface="Wingdings" panose="05000000000000000000" pitchFamily="2" charset="2"/>
              <a:buChar char="Ø"/>
              <a:defRPr/>
            </a:pPr>
            <a:r>
              <a:rPr lang="en-US" sz="2000" dirty="0"/>
              <a:t>Eligibility</a:t>
            </a:r>
          </a:p>
          <a:p>
            <a:pPr marL="882650" lvl="1" indent="-342900" algn="l">
              <a:buFont typeface="Wingdings" panose="05000000000000000000" pitchFamily="2" charset="2"/>
              <a:buChar char="Ø"/>
              <a:defRPr/>
            </a:pPr>
            <a:r>
              <a:rPr lang="en-US" sz="2000" dirty="0"/>
              <a:t>Consent</a:t>
            </a:r>
          </a:p>
          <a:p>
            <a:pPr marL="882650" lvl="1" indent="-342900" algn="l">
              <a:buFont typeface="Wingdings" panose="05000000000000000000" pitchFamily="2" charset="2"/>
              <a:buChar char="Ø"/>
              <a:defRPr/>
            </a:pPr>
            <a:r>
              <a:rPr lang="en-US" sz="2000" dirty="0"/>
              <a:t>Activities for cycles 1 and 2</a:t>
            </a:r>
          </a:p>
          <a:p>
            <a:pPr marL="882650" lvl="1" indent="-342900" algn="l">
              <a:buFont typeface="Wingdings" panose="05000000000000000000" pitchFamily="2" charset="2"/>
              <a:buChar char="Ø"/>
              <a:defRPr/>
            </a:pPr>
            <a:r>
              <a:rPr lang="en-US" sz="2000" dirty="0"/>
              <a:t>Disease assessment at weeks 13 and 25</a:t>
            </a:r>
          </a:p>
          <a:p>
            <a:pPr marL="425450" indent="-342900" algn="l">
              <a:buFont typeface="Arial" panose="020B0604020202020204" pitchFamily="34" charset="0"/>
              <a:buChar char="•"/>
              <a:defRPr/>
            </a:pPr>
            <a:r>
              <a:rPr lang="en-US" sz="2400" dirty="0"/>
              <a:t>Data must be redacted and free of PHI</a:t>
            </a:r>
          </a:p>
          <a:p>
            <a:pPr marL="425450" indent="-342900" algn="l">
              <a:buFont typeface="Arial" panose="020B0604020202020204" pitchFamily="34" charset="0"/>
              <a:buChar char="•"/>
              <a:defRPr/>
            </a:pPr>
            <a:endParaRPr lang="en-US" sz="2400" dirty="0"/>
          </a:p>
          <a:p>
            <a:pPr marL="82550" algn="l">
              <a:defRPr/>
            </a:pPr>
            <a:r>
              <a:rPr lang="en-US" sz="1600" dirty="0"/>
              <a:t>*see handout for auditable elements</a:t>
            </a:r>
          </a:p>
          <a:p>
            <a:pPr marL="82550" algn="l">
              <a:defRPr/>
            </a:pPr>
            <a:endParaRPr lang="en-US" sz="2400" dirty="0"/>
          </a:p>
          <a:p>
            <a:pPr marL="82550" algn="l">
              <a:defRPr/>
            </a:pPr>
            <a:endParaRPr lang="en-US" dirty="0"/>
          </a:p>
        </p:txBody>
      </p:sp>
    </p:spTree>
    <p:extLst>
      <p:ext uri="{BB962C8B-B14F-4D97-AF65-F5344CB8AC3E}">
        <p14:creationId xmlns:p14="http://schemas.microsoft.com/office/powerpoint/2010/main" val="110175667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77454" y="373062"/>
            <a:ext cx="10658078" cy="998538"/>
          </a:xfrm>
        </p:spPr>
        <p:txBody>
          <a:bodyPr>
            <a:noAutofit/>
          </a:bodyPr>
          <a:lstStyle/>
          <a:p>
            <a:pPr algn="ctr"/>
            <a:r>
              <a:rPr lang="en-US" altLang="en-US" sz="3200" dirty="0" smtClean="0">
                <a:solidFill>
                  <a:schemeClr val="accent1"/>
                </a:solidFill>
              </a:rPr>
              <a:t>Centralized Monitoring at the </a:t>
            </a:r>
            <a:br>
              <a:rPr lang="en-US" altLang="en-US" sz="3200" dirty="0" smtClean="0">
                <a:solidFill>
                  <a:schemeClr val="accent1"/>
                </a:solidFill>
              </a:rPr>
            </a:br>
            <a:r>
              <a:rPr lang="en-US" altLang="en-US" sz="3200" dirty="0" smtClean="0">
                <a:solidFill>
                  <a:schemeClr val="accent1"/>
                </a:solidFill>
              </a:rPr>
              <a:t>Statistics and Data Management Center (SDMC)</a:t>
            </a:r>
            <a:br>
              <a:rPr lang="en-US" altLang="en-US" sz="3200" dirty="0" smtClean="0">
                <a:solidFill>
                  <a:schemeClr val="accent1"/>
                </a:solidFill>
              </a:rPr>
            </a:br>
            <a:endParaRPr lang="en-US" altLang="en-US" sz="3200" dirty="0" smtClean="0">
              <a:solidFill>
                <a:schemeClr val="accent1"/>
              </a:solidFill>
            </a:endParaRPr>
          </a:p>
        </p:txBody>
      </p:sp>
      <p:sp>
        <p:nvSpPr>
          <p:cNvPr id="28675" name="Content Placeholder 2"/>
          <p:cNvSpPr>
            <a:spLocks noGrp="1"/>
          </p:cNvSpPr>
          <p:nvPr>
            <p:ph idx="1"/>
          </p:nvPr>
        </p:nvSpPr>
        <p:spPr>
          <a:xfrm>
            <a:off x="867172" y="1277938"/>
            <a:ext cx="9372203" cy="5200650"/>
          </a:xfrm>
        </p:spPr>
        <p:txBody>
          <a:bodyPr/>
          <a:lstStyle/>
          <a:p>
            <a:pPr>
              <a:spcAft>
                <a:spcPts val="600"/>
              </a:spcAft>
              <a:defRPr/>
            </a:pPr>
            <a:r>
              <a:rPr lang="en-US" altLang="en-US" sz="2400" dirty="0"/>
              <a:t>Routine review of submitted data</a:t>
            </a:r>
          </a:p>
          <a:p>
            <a:pPr>
              <a:spcAft>
                <a:spcPts val="600"/>
              </a:spcAft>
              <a:defRPr/>
            </a:pPr>
            <a:r>
              <a:rPr lang="en-US" altLang="en-US" sz="2400" dirty="0"/>
              <a:t>Remote verification of critical source documents (pathology, radiology and applicable lab reports)</a:t>
            </a:r>
          </a:p>
          <a:p>
            <a:pPr>
              <a:spcAft>
                <a:spcPts val="600"/>
              </a:spcAft>
              <a:defRPr/>
            </a:pPr>
            <a:r>
              <a:rPr lang="en-US" altLang="en-US" sz="2400" dirty="0"/>
              <a:t>Analysis of site characteristics and performance metrics to identify trial sites with poor performance or non-compliance through the SWOG IPR and other available reports</a:t>
            </a:r>
          </a:p>
          <a:p>
            <a:pPr>
              <a:spcAft>
                <a:spcPts val="600"/>
              </a:spcAft>
              <a:defRPr/>
            </a:pPr>
            <a:r>
              <a:rPr lang="en-US" altLang="en-US" sz="2400" dirty="0"/>
              <a:t>Review timeliness of SAE reporting</a:t>
            </a:r>
          </a:p>
          <a:p>
            <a:pPr>
              <a:spcAft>
                <a:spcPts val="600"/>
              </a:spcAft>
              <a:defRPr/>
            </a:pPr>
            <a:r>
              <a:rPr lang="en-US" altLang="en-US" sz="2400" dirty="0"/>
              <a:t>Review timeliness of data submission</a:t>
            </a:r>
          </a:p>
          <a:p>
            <a:pPr>
              <a:spcAft>
                <a:spcPts val="600"/>
              </a:spcAft>
              <a:defRPr/>
            </a:pPr>
            <a:r>
              <a:rPr lang="en-US" altLang="en-US" sz="2400" dirty="0"/>
              <a:t>Verification of specimen submission</a:t>
            </a:r>
          </a:p>
          <a:p>
            <a:pPr marL="82550" indent="0">
              <a:buFont typeface="Wingdings 2" pitchFamily="18" charset="2"/>
              <a:buNone/>
              <a:defRPr/>
            </a:pPr>
            <a:r>
              <a:rPr lang="en-US" altLang="en-US" sz="1600" dirty="0"/>
              <a:t>* See Central Monitoring Handout for more details</a:t>
            </a:r>
          </a:p>
        </p:txBody>
      </p:sp>
    </p:spTree>
    <p:extLst>
      <p:ext uri="{BB962C8B-B14F-4D97-AF65-F5344CB8AC3E}">
        <p14:creationId xmlns:p14="http://schemas.microsoft.com/office/powerpoint/2010/main" val="229980632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962423" y="-76200"/>
            <a:ext cx="9715500" cy="1958975"/>
          </a:xfrm>
        </p:spPr>
        <p:txBody>
          <a:bodyPr>
            <a:normAutofit/>
          </a:bodyPr>
          <a:lstStyle/>
          <a:p>
            <a:pPr algn="ctr"/>
            <a:r>
              <a:rPr lang="en-US" altLang="en-US" sz="3200" dirty="0" smtClean="0">
                <a:solidFill>
                  <a:schemeClr val="accent1"/>
                </a:solidFill>
              </a:rPr>
              <a:t>Who to Contact for Questions Related to </a:t>
            </a:r>
            <a:br>
              <a:rPr lang="en-US" altLang="en-US" sz="3200" dirty="0" smtClean="0">
                <a:solidFill>
                  <a:schemeClr val="accent1"/>
                </a:solidFill>
              </a:rPr>
            </a:br>
            <a:r>
              <a:rPr lang="en-US" altLang="en-US" sz="3200" dirty="0" smtClean="0">
                <a:solidFill>
                  <a:schemeClr val="accent1"/>
                </a:solidFill>
              </a:rPr>
              <a:t>Centrally Monitored Data for S1605 </a:t>
            </a:r>
          </a:p>
        </p:txBody>
      </p:sp>
      <p:sp>
        <p:nvSpPr>
          <p:cNvPr id="44035" name="Subtitle 2"/>
          <p:cNvSpPr>
            <a:spLocks noGrp="1"/>
          </p:cNvSpPr>
          <p:nvPr>
            <p:ph type="subTitle" idx="1"/>
          </p:nvPr>
        </p:nvSpPr>
        <p:spPr>
          <a:xfrm>
            <a:off x="1585516" y="2046288"/>
            <a:ext cx="8001000" cy="4189412"/>
          </a:xfrm>
        </p:spPr>
        <p:txBody>
          <a:bodyPr/>
          <a:lstStyle/>
          <a:p>
            <a:pPr algn="l"/>
            <a:r>
              <a:rPr lang="en-US" altLang="en-US" dirty="0" smtClean="0"/>
              <a:t>      </a:t>
            </a:r>
          </a:p>
          <a:p>
            <a:pPr algn="l"/>
            <a:r>
              <a:rPr lang="en-US" altLang="en-US" dirty="0" smtClean="0"/>
              <a:t>Dona Marrah, CCRP</a:t>
            </a:r>
          </a:p>
          <a:p>
            <a:pPr algn="l"/>
            <a:r>
              <a:rPr lang="en-US" altLang="en-US" dirty="0" smtClean="0"/>
              <a:t>Donam@crab.org</a:t>
            </a:r>
          </a:p>
        </p:txBody>
      </p:sp>
      <p:pic>
        <p:nvPicPr>
          <p:cNvPr id="44036" name="Picture 1"/>
          <p:cNvPicPr>
            <a:picLocks noChangeAspect="1"/>
          </p:cNvPicPr>
          <p:nvPr/>
        </p:nvPicPr>
        <p:blipFill>
          <a:blip r:embed="rId3">
            <a:extLst>
              <a:ext uri="{28A0092B-C50C-407E-A947-70E740481C1C}">
                <a14:useLocalDpi xmlns:a14="http://schemas.microsoft.com/office/drawing/2010/main" val="0"/>
              </a:ext>
            </a:extLst>
          </a:blip>
          <a:srcRect t="12276"/>
          <a:stretch>
            <a:fillRect/>
          </a:stretch>
        </p:blipFill>
        <p:spPr bwMode="auto">
          <a:xfrm>
            <a:off x="2209800" y="3505200"/>
            <a:ext cx="1892299" cy="24050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3536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739901"/>
            <a:ext cx="6508750" cy="1420813"/>
          </a:xfrm>
        </p:spPr>
        <p:txBody>
          <a:bodyPr>
            <a:normAutofit fontScale="90000"/>
          </a:bodyPr>
          <a:lstStyle/>
          <a:p>
            <a:pPr algn="ctr">
              <a:lnSpc>
                <a:spcPct val="114000"/>
              </a:lnSpc>
              <a:defRPr/>
            </a:pPr>
            <a:r>
              <a:rPr lang="en-US" dirty="0" smtClean="0">
                <a:solidFill>
                  <a:schemeClr val="accent1"/>
                </a:solidFill>
                <a:ea typeface="MS PGothic" panose="020B0600070205080204" pitchFamily="34" charset="-128"/>
                <a:cs typeface="+mj-cs"/>
              </a:rPr>
              <a:t>Investigator Responsibilities</a:t>
            </a:r>
            <a:endParaRPr lang="en-US" dirty="0">
              <a:solidFill>
                <a:schemeClr val="accent1"/>
              </a:solidFill>
              <a:ea typeface="MS PGothic" panose="020B0600070205080204" pitchFamily="34" charset="-128"/>
              <a:cs typeface="+mj-cs"/>
            </a:endParaRPr>
          </a:p>
        </p:txBody>
      </p:sp>
      <p:sp>
        <p:nvSpPr>
          <p:cNvPr id="151554" name="Rectangle 2"/>
          <p:cNvSpPr>
            <a:spLocks noChangeArrowheads="1"/>
          </p:cNvSpPr>
          <p:nvPr/>
        </p:nvSpPr>
        <p:spPr bwMode="auto">
          <a:xfrm>
            <a:off x="2258219" y="3659187"/>
            <a:ext cx="1451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E Lackey</a:t>
            </a:r>
          </a:p>
        </p:txBody>
      </p:sp>
    </p:spTree>
    <p:extLst>
      <p:ext uri="{BB962C8B-B14F-4D97-AF65-F5344CB8AC3E}">
        <p14:creationId xmlns:p14="http://schemas.microsoft.com/office/powerpoint/2010/main" val="96633755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857250" y="241300"/>
            <a:ext cx="9715500" cy="1074738"/>
          </a:xfrm>
        </p:spPr>
        <p:txBody>
          <a:bodyPr/>
          <a:lstStyle/>
          <a:p>
            <a:r>
              <a:rPr lang="en-US" altLang="en-US" sz="2800" dirty="0" smtClean="0">
                <a:solidFill>
                  <a:schemeClr val="accent1"/>
                </a:solidFill>
              </a:rPr>
              <a:t>Investigator Responsibilities – Who is an Investigator?</a:t>
            </a:r>
          </a:p>
        </p:txBody>
      </p:sp>
      <p:sp>
        <p:nvSpPr>
          <p:cNvPr id="45059" name="Subtitle 2"/>
          <p:cNvSpPr>
            <a:spLocks noGrp="1"/>
          </p:cNvSpPr>
          <p:nvPr>
            <p:ph type="subTitle" idx="1"/>
          </p:nvPr>
        </p:nvSpPr>
        <p:spPr>
          <a:xfrm>
            <a:off x="962422" y="1778001"/>
            <a:ext cx="8705453" cy="4244975"/>
          </a:xfrm>
        </p:spPr>
        <p:txBody>
          <a:bodyPr/>
          <a:lstStyle/>
          <a:p>
            <a:pPr algn="l"/>
            <a:r>
              <a:rPr lang="en-US" altLang="en-US" sz="2800" dirty="0" smtClean="0"/>
              <a:t>An individual who actually conducts a study (i.e. under whose immediate direction the test article is dispensed to a subject) </a:t>
            </a:r>
          </a:p>
          <a:p>
            <a:pPr algn="l"/>
            <a:r>
              <a:rPr lang="en-US" altLang="en-US" sz="2800" dirty="0" smtClean="0"/>
              <a:t>OR</a:t>
            </a:r>
          </a:p>
          <a:p>
            <a:pPr algn="l"/>
            <a:r>
              <a:rPr lang="en-US" altLang="en-US" sz="2800" dirty="0" smtClean="0"/>
              <a:t>In the event an investigation is conducted by a team of individuals, the investigator is </a:t>
            </a:r>
            <a:r>
              <a:rPr lang="en-US" altLang="en-US" sz="2800" b="1" dirty="0" smtClean="0"/>
              <a:t>the responsible leader </a:t>
            </a:r>
            <a:r>
              <a:rPr lang="en-US" altLang="en-US" sz="2800" dirty="0" smtClean="0"/>
              <a:t>of the team </a:t>
            </a:r>
          </a:p>
          <a:p>
            <a:pPr algn="l"/>
            <a:r>
              <a:rPr lang="en-US" altLang="en-US" sz="2800" dirty="0" smtClean="0"/>
              <a:t> </a:t>
            </a:r>
          </a:p>
          <a:p>
            <a:pPr algn="l"/>
            <a:r>
              <a:rPr lang="en-US" altLang="en-US" sz="1200" dirty="0" smtClean="0"/>
              <a:t>[</a:t>
            </a:r>
            <a:r>
              <a:rPr lang="en-US" altLang="en-US" sz="1200" b="1" dirty="0" smtClean="0"/>
              <a:t>21 CFR 312.3</a:t>
            </a:r>
            <a:r>
              <a:rPr lang="en-US" altLang="en-US" sz="1200" dirty="0" smtClean="0"/>
              <a:t>]</a:t>
            </a:r>
          </a:p>
        </p:txBody>
      </p:sp>
    </p:spTree>
    <p:extLst>
      <p:ext uri="{BB962C8B-B14F-4D97-AF65-F5344CB8AC3E}">
        <p14:creationId xmlns:p14="http://schemas.microsoft.com/office/powerpoint/2010/main" val="299665018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228600"/>
            <a:ext cx="9372204" cy="1143000"/>
          </a:xfrm>
        </p:spPr>
        <p:txBody>
          <a:bodyPr/>
          <a:lstStyle/>
          <a:p>
            <a:r>
              <a:rPr lang="en-US" altLang="en-US" sz="3200" dirty="0" smtClean="0">
                <a:solidFill>
                  <a:schemeClr val="accent1"/>
                </a:solidFill>
              </a:rPr>
              <a:t>Investigator Responsibilities - 1572</a:t>
            </a:r>
          </a:p>
        </p:txBody>
      </p:sp>
      <p:sp>
        <p:nvSpPr>
          <p:cNvPr id="46083" name="Content Placeholder 2"/>
          <p:cNvSpPr>
            <a:spLocks noGrp="1"/>
          </p:cNvSpPr>
          <p:nvPr>
            <p:ph idx="1"/>
          </p:nvPr>
        </p:nvSpPr>
        <p:spPr>
          <a:xfrm>
            <a:off x="1047751" y="1436688"/>
            <a:ext cx="9372204" cy="4811712"/>
          </a:xfrm>
        </p:spPr>
        <p:txBody>
          <a:bodyPr/>
          <a:lstStyle/>
          <a:p>
            <a:r>
              <a:rPr lang="en-US" altLang="en-US" sz="2400" b="1" dirty="0" smtClean="0"/>
              <a:t>Personally</a:t>
            </a:r>
            <a:r>
              <a:rPr lang="en-US" altLang="en-US" sz="2400" dirty="0" smtClean="0"/>
              <a:t> oversee or conduct investigation</a:t>
            </a:r>
          </a:p>
          <a:p>
            <a:r>
              <a:rPr lang="en-US" altLang="en-US" sz="2400" dirty="0" smtClean="0"/>
              <a:t>Follow protocol – modifications only after sponsor (SWOG) notification unless a patient is at risk</a:t>
            </a:r>
          </a:p>
          <a:p>
            <a:r>
              <a:rPr lang="en-US" altLang="en-US" sz="2400" dirty="0" smtClean="0"/>
              <a:t>Ensure all persons supporting the study are informed of obligations</a:t>
            </a:r>
          </a:p>
          <a:p>
            <a:r>
              <a:rPr lang="en-US" altLang="en-US" sz="2400" dirty="0" smtClean="0"/>
              <a:t>Inform patients that agents are being used for investigational purposes</a:t>
            </a:r>
          </a:p>
          <a:p>
            <a:r>
              <a:rPr lang="en-US" altLang="en-US" sz="2400" dirty="0" smtClean="0"/>
              <a:t>Ensure informed consent (21 CFR Part 50)</a:t>
            </a:r>
          </a:p>
          <a:p>
            <a:r>
              <a:rPr lang="en-US" altLang="en-US" sz="2400" dirty="0" smtClean="0"/>
              <a:t>Obtain initial and ongoing IRB approval (and comply with every thing that goes along with working with an IRB) (21 CFR Part 56)</a:t>
            </a:r>
          </a:p>
          <a:p>
            <a:r>
              <a:rPr lang="en-US" altLang="en-US" sz="2400" dirty="0" smtClean="0"/>
              <a:t>Report adverse events (21 CFR 312.64) </a:t>
            </a:r>
          </a:p>
        </p:txBody>
      </p:sp>
    </p:spTree>
    <p:extLst>
      <p:ext uri="{BB962C8B-B14F-4D97-AF65-F5344CB8AC3E}">
        <p14:creationId xmlns:p14="http://schemas.microsoft.com/office/powerpoint/2010/main" val="268704369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62000" y="484188"/>
            <a:ext cx="9372204" cy="658812"/>
          </a:xfrm>
        </p:spPr>
        <p:txBody>
          <a:bodyPr>
            <a:normAutofit/>
          </a:bodyPr>
          <a:lstStyle/>
          <a:p>
            <a:r>
              <a:rPr lang="en-US" altLang="en-US" sz="3200" dirty="0" smtClean="0">
                <a:solidFill>
                  <a:schemeClr val="accent1"/>
                </a:solidFill>
              </a:rPr>
              <a:t>Investigator Responsibilities - 1572</a:t>
            </a:r>
          </a:p>
        </p:txBody>
      </p:sp>
      <p:sp>
        <p:nvSpPr>
          <p:cNvPr id="45059" name="Content Placeholder 2"/>
          <p:cNvSpPr>
            <a:spLocks noGrp="1"/>
          </p:cNvSpPr>
          <p:nvPr>
            <p:ph idx="1"/>
          </p:nvPr>
        </p:nvSpPr>
        <p:spPr>
          <a:xfrm>
            <a:off x="1047751" y="1354138"/>
            <a:ext cx="9372204" cy="5046662"/>
          </a:xfrm>
        </p:spPr>
        <p:txBody>
          <a:bodyPr/>
          <a:lstStyle/>
          <a:p>
            <a:pPr>
              <a:defRPr/>
            </a:pPr>
            <a:r>
              <a:rPr lang="en-US" altLang="en-US" sz="2800" dirty="0"/>
              <a:t>Maintain accurate records (21 CFR 312.62) </a:t>
            </a:r>
            <a:r>
              <a:rPr lang="en-US" altLang="en-US" sz="2800" i="1" dirty="0"/>
              <a:t>and</a:t>
            </a:r>
            <a:r>
              <a:rPr lang="en-US" altLang="en-US" sz="2800" dirty="0"/>
              <a:t> make them available for inspection in accordance with federal regulations </a:t>
            </a:r>
          </a:p>
          <a:p>
            <a:pPr>
              <a:defRPr/>
            </a:pPr>
            <a:r>
              <a:rPr lang="en-US" altLang="en-US" sz="2800" dirty="0"/>
              <a:t>Read more about it…..</a:t>
            </a:r>
          </a:p>
          <a:p>
            <a:pPr lvl="1">
              <a:defRPr/>
            </a:pPr>
            <a:r>
              <a:rPr lang="en-US" altLang="en-US" sz="2400" dirty="0"/>
              <a:t>Section 5 of ICH E6 (R2)</a:t>
            </a:r>
          </a:p>
          <a:p>
            <a:pPr lvl="1">
              <a:defRPr/>
            </a:pPr>
            <a:r>
              <a:rPr lang="en-US" altLang="en-US" sz="2400" dirty="0"/>
              <a:t>There are differences between  ICH E6 and US federal regulations (elements of consent, consent process, 3</a:t>
            </a:r>
            <a:r>
              <a:rPr lang="en-US" altLang="en-US" sz="2400" baseline="30000" dirty="0"/>
              <a:t>rd</a:t>
            </a:r>
            <a:r>
              <a:rPr lang="en-US" altLang="en-US" sz="2400" dirty="0"/>
              <a:t> party access to records, subject responsibilities)</a:t>
            </a:r>
          </a:p>
          <a:p>
            <a:pPr lvl="1">
              <a:defRPr/>
            </a:pPr>
            <a:r>
              <a:rPr lang="en-US" altLang="en-US" sz="2400" dirty="0"/>
              <a:t>These ICH E6 (R2) elements do not apply to S1605</a:t>
            </a:r>
          </a:p>
          <a:p>
            <a:pPr lvl="1">
              <a:defRPr/>
            </a:pPr>
            <a:endParaRPr lang="en-US" altLang="en-US" sz="2400" dirty="0"/>
          </a:p>
          <a:p>
            <a:pPr marL="403225" lvl="1" indent="0">
              <a:buFont typeface="Verdana" pitchFamily="34" charset="0"/>
              <a:buNone/>
              <a:defRPr/>
            </a:pPr>
            <a:endParaRPr lang="en-US" altLang="en-US" sz="2400" dirty="0"/>
          </a:p>
        </p:txBody>
      </p:sp>
    </p:spTree>
    <p:extLst>
      <p:ext uri="{BB962C8B-B14F-4D97-AF65-F5344CB8AC3E}">
        <p14:creationId xmlns:p14="http://schemas.microsoft.com/office/powerpoint/2010/main" val="16298659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tLang="en-US" dirty="0" smtClean="0">
                <a:solidFill>
                  <a:schemeClr val="accent1"/>
                </a:solidFill>
                <a:ea typeface="ＭＳ Ｐゴシック" pitchFamily="34" charset="-128"/>
              </a:rPr>
              <a:t>S1605</a:t>
            </a:r>
          </a:p>
        </p:txBody>
      </p:sp>
      <p:sp>
        <p:nvSpPr>
          <p:cNvPr id="84994" name="Content Placeholder 2"/>
          <p:cNvSpPr>
            <a:spLocks noGrp="1"/>
          </p:cNvSpPr>
          <p:nvPr>
            <p:ph idx="1"/>
          </p:nvPr>
        </p:nvSpPr>
        <p:spPr>
          <a:xfrm>
            <a:off x="1047751" y="2698750"/>
            <a:ext cx="9372204" cy="1882775"/>
          </a:xfrm>
        </p:spPr>
        <p:txBody>
          <a:bodyPr/>
          <a:lstStyle/>
          <a:p>
            <a:pPr marL="82550" indent="0">
              <a:buFont typeface="Wingdings 2" pitchFamily="18" charset="2"/>
              <a:buNone/>
            </a:pPr>
            <a:r>
              <a:rPr lang="en-US" altLang="en-US" smtClean="0">
                <a:ea typeface="ＭＳ Ｐゴシック" pitchFamily="34" charset="-128"/>
              </a:rPr>
              <a:t>Phase 2 trial of Atezolizumab in BCG-unresponsive non-muscle invasive bladder cancer.</a:t>
            </a:r>
            <a:r>
              <a:rPr lang="en-CA" altLang="en-US" smtClean="0">
                <a:ea typeface="ＭＳ Ｐゴシック" pitchFamily="34" charset="-128"/>
              </a:rPr>
              <a:t> </a:t>
            </a:r>
            <a:br>
              <a:rPr lang="en-CA" altLang="en-US" smtClean="0">
                <a:ea typeface="ＭＳ Ｐゴシック" pitchFamily="34" charset="-128"/>
              </a:rPr>
            </a:br>
            <a:r>
              <a:rPr lang="en-CA" altLang="en-US" sz="1800" smtClean="0">
                <a:ea typeface="ＭＳ Ｐゴシック" pitchFamily="34" charset="-128"/>
              </a:rPr>
              <a:t>						</a:t>
            </a:r>
            <a:endParaRPr lang="en-US" altLang="en-US" smtClean="0">
              <a:ea typeface="ＭＳ Ｐゴシック" pitchFamily="34" charset="-128"/>
            </a:endParaRPr>
          </a:p>
        </p:txBody>
      </p:sp>
    </p:spTree>
    <p:extLst>
      <p:ext uri="{BB962C8B-B14F-4D97-AF65-F5344CB8AC3E}">
        <p14:creationId xmlns:p14="http://schemas.microsoft.com/office/powerpoint/2010/main" val="34456657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857250" y="261938"/>
            <a:ext cx="9715500" cy="652462"/>
          </a:xfrm>
        </p:spPr>
        <p:txBody>
          <a:bodyPr/>
          <a:lstStyle/>
          <a:p>
            <a:r>
              <a:rPr lang="en-US" altLang="en-US" sz="3200" dirty="0" smtClean="0">
                <a:solidFill>
                  <a:schemeClr val="accent1"/>
                </a:solidFill>
              </a:rPr>
              <a:t>Trial Master File</a:t>
            </a:r>
          </a:p>
        </p:txBody>
      </p:sp>
      <p:pic>
        <p:nvPicPr>
          <p:cNvPr id="481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74713"/>
            <a:ext cx="8455818"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7710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047751" y="257175"/>
            <a:ext cx="9372204" cy="1143000"/>
          </a:xfrm>
        </p:spPr>
        <p:txBody>
          <a:bodyPr/>
          <a:lstStyle/>
          <a:p>
            <a:r>
              <a:rPr lang="en-US" altLang="en-US" sz="3200" dirty="0" smtClean="0">
                <a:solidFill>
                  <a:schemeClr val="accent1"/>
                </a:solidFill>
              </a:rPr>
              <a:t>Investigator Responsibilities</a:t>
            </a:r>
          </a:p>
        </p:txBody>
      </p:sp>
      <p:sp>
        <p:nvSpPr>
          <p:cNvPr id="49155" name="Content Placeholder 2"/>
          <p:cNvSpPr>
            <a:spLocks noGrp="1"/>
          </p:cNvSpPr>
          <p:nvPr>
            <p:ph idx="1"/>
          </p:nvPr>
        </p:nvSpPr>
        <p:spPr>
          <a:xfrm>
            <a:off x="1047751" y="1641475"/>
            <a:ext cx="9372204" cy="4624388"/>
          </a:xfrm>
        </p:spPr>
        <p:txBody>
          <a:bodyPr/>
          <a:lstStyle/>
          <a:p>
            <a:r>
              <a:rPr lang="en-US" altLang="en-US" sz="2800" smtClean="0"/>
              <a:t>Follow the protocol/document protocol excursions </a:t>
            </a:r>
          </a:p>
          <a:p>
            <a:r>
              <a:rPr lang="en-US" altLang="en-US" sz="2800" smtClean="0"/>
              <a:t>Schedule tests according to Study Parameter Calendar</a:t>
            </a:r>
          </a:p>
          <a:p>
            <a:r>
              <a:rPr lang="en-US" altLang="en-US" sz="2800" smtClean="0"/>
              <a:t>Submit data according to protocol data submission schedule </a:t>
            </a:r>
          </a:p>
          <a:p>
            <a:r>
              <a:rPr lang="en-US" altLang="en-US" sz="2800" smtClean="0"/>
              <a:t>Remain current on safety updates</a:t>
            </a:r>
          </a:p>
          <a:p>
            <a:r>
              <a:rPr lang="en-US" altLang="en-US" sz="2800" smtClean="0"/>
              <a:t>Contact SWOG for questions</a:t>
            </a:r>
          </a:p>
        </p:txBody>
      </p:sp>
    </p:spTree>
    <p:extLst>
      <p:ext uri="{BB962C8B-B14F-4D97-AF65-F5344CB8AC3E}">
        <p14:creationId xmlns:p14="http://schemas.microsoft.com/office/powerpoint/2010/main" val="148417913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altLang="en-US" sz="3200" dirty="0" smtClean="0">
                <a:solidFill>
                  <a:schemeClr val="accent1"/>
                </a:solidFill>
              </a:rPr>
              <a:t>Investigator Responsibilities Summary</a:t>
            </a:r>
          </a:p>
        </p:txBody>
      </p:sp>
      <p:sp>
        <p:nvSpPr>
          <p:cNvPr id="3" name="Content Placeholder 2"/>
          <p:cNvSpPr>
            <a:spLocks noGrp="1"/>
          </p:cNvSpPr>
          <p:nvPr>
            <p:ph idx="1"/>
          </p:nvPr>
        </p:nvSpPr>
        <p:spPr/>
        <p:txBody>
          <a:bodyPr/>
          <a:lstStyle/>
          <a:p>
            <a:pPr>
              <a:defRPr/>
            </a:pPr>
            <a:r>
              <a:rPr lang="en-US" sz="2800" dirty="0"/>
              <a:t>Investigator is responsible for </a:t>
            </a:r>
            <a:r>
              <a:rPr lang="en-US" sz="2800" i="1" dirty="0"/>
              <a:t>personally</a:t>
            </a:r>
            <a:r>
              <a:rPr lang="en-US" sz="2800" dirty="0"/>
              <a:t> conducting research</a:t>
            </a:r>
          </a:p>
          <a:p>
            <a:pPr>
              <a:defRPr/>
            </a:pPr>
            <a:r>
              <a:rPr lang="en-US" sz="2800" dirty="0"/>
              <a:t>Research support staff must be trained and qualified to conduct research </a:t>
            </a:r>
          </a:p>
          <a:p>
            <a:pPr>
              <a:defRPr/>
            </a:pPr>
            <a:r>
              <a:rPr lang="en-US" sz="2800" dirty="0"/>
              <a:t>Current and accurate documentation is essential to support FDA application effort</a:t>
            </a:r>
          </a:p>
          <a:p>
            <a:pPr>
              <a:defRPr/>
            </a:pPr>
            <a:r>
              <a:rPr lang="en-US" sz="2800" dirty="0"/>
              <a:t>Quality data support patient contribution to clinical trials research</a:t>
            </a:r>
          </a:p>
          <a:p>
            <a:pPr marL="82550" indent="0">
              <a:buFont typeface="Wingdings 2" pitchFamily="18" charset="2"/>
              <a:buNone/>
              <a:defRPr/>
            </a:pPr>
            <a:endParaRPr lang="en-US" dirty="0"/>
          </a:p>
        </p:txBody>
      </p:sp>
    </p:spTree>
    <p:extLst>
      <p:ext uri="{BB962C8B-B14F-4D97-AF65-F5344CB8AC3E}">
        <p14:creationId xmlns:p14="http://schemas.microsoft.com/office/powerpoint/2010/main" val="330125387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Thank You!</a:t>
            </a:r>
          </a:p>
        </p:txBody>
      </p:sp>
      <p:sp>
        <p:nvSpPr>
          <p:cNvPr id="51203" name="Content Placeholder 2"/>
          <p:cNvSpPr>
            <a:spLocks noGrp="1"/>
          </p:cNvSpPr>
          <p:nvPr>
            <p:ph idx="1"/>
          </p:nvPr>
        </p:nvSpPr>
        <p:spPr/>
        <p:txBody>
          <a:bodyPr/>
          <a:lstStyle/>
          <a:p>
            <a:endParaRPr lang="en-US" altLang="en-US" smtClean="0"/>
          </a:p>
          <a:p>
            <a:endParaRPr lang="en-US" altLang="en-US" smtClean="0"/>
          </a:p>
          <a:p>
            <a:r>
              <a:rPr lang="en-US" altLang="en-US" smtClean="0"/>
              <a:t>Contact Information</a:t>
            </a:r>
          </a:p>
          <a:p>
            <a:pPr lvl="1"/>
            <a:r>
              <a:rPr lang="en-US" altLang="en-US" smtClean="0"/>
              <a:t>Evonne Lackey</a:t>
            </a:r>
          </a:p>
          <a:p>
            <a:pPr lvl="2"/>
            <a:r>
              <a:rPr lang="en-US" altLang="en-US" smtClean="0"/>
              <a:t>Elackey@fredhutch.org</a:t>
            </a:r>
          </a:p>
        </p:txBody>
      </p:sp>
    </p:spTree>
    <p:extLst>
      <p:ext uri="{BB962C8B-B14F-4D97-AF65-F5344CB8AC3E}">
        <p14:creationId xmlns:p14="http://schemas.microsoft.com/office/powerpoint/2010/main" val="329146999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9" y="1739901"/>
            <a:ext cx="6508750" cy="1420813"/>
          </a:xfrm>
        </p:spPr>
        <p:txBody>
          <a:bodyPr/>
          <a:lstStyle/>
          <a:p>
            <a:pPr algn="ctr">
              <a:lnSpc>
                <a:spcPct val="114000"/>
              </a:lnSpc>
              <a:defRPr/>
            </a:pPr>
            <a:r>
              <a:rPr lang="en-US" dirty="0" smtClean="0">
                <a:solidFill>
                  <a:schemeClr val="accent1"/>
                </a:solidFill>
                <a:ea typeface="MS PGothic" panose="020B0600070205080204" pitchFamily="34" charset="-128"/>
                <a:cs typeface="+mj-cs"/>
              </a:rPr>
              <a:t>Patient Perspective</a:t>
            </a:r>
            <a:endParaRPr lang="en-US" dirty="0">
              <a:solidFill>
                <a:schemeClr val="accent1"/>
              </a:solidFill>
              <a:ea typeface="MS PGothic" panose="020B0600070205080204" pitchFamily="34" charset="-128"/>
              <a:cs typeface="+mj-cs"/>
            </a:endParaRPr>
          </a:p>
        </p:txBody>
      </p:sp>
      <p:sp>
        <p:nvSpPr>
          <p:cNvPr id="152578" name="Rectangle 2"/>
          <p:cNvSpPr>
            <a:spLocks noChangeArrowheads="1"/>
          </p:cNvSpPr>
          <p:nvPr/>
        </p:nvSpPr>
        <p:spPr bwMode="auto">
          <a:xfrm>
            <a:off x="2258218" y="3659188"/>
            <a:ext cx="1366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R Bangs</a:t>
            </a:r>
          </a:p>
        </p:txBody>
      </p:sp>
    </p:spTree>
    <p:extLst>
      <p:ext uri="{BB962C8B-B14F-4D97-AF65-F5344CB8AC3E}">
        <p14:creationId xmlns:p14="http://schemas.microsoft.com/office/powerpoint/2010/main" val="127530792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17" y="179389"/>
            <a:ext cx="10429564" cy="873125"/>
          </a:xfrm>
        </p:spPr>
        <p:txBody>
          <a:bodyPr/>
          <a:lstStyle/>
          <a:p>
            <a:r>
              <a:rPr lang="en-US" dirty="0">
                <a:solidFill>
                  <a:schemeClr val="accent1"/>
                </a:solidFill>
              </a:rPr>
              <a:t>Potential Patient Concerns With S1605</a:t>
            </a:r>
          </a:p>
        </p:txBody>
      </p:sp>
      <p:sp>
        <p:nvSpPr>
          <p:cNvPr id="3" name="Content Placeholder 2"/>
          <p:cNvSpPr>
            <a:spLocks noGrp="1"/>
          </p:cNvSpPr>
          <p:nvPr>
            <p:ph sz="half" idx="1"/>
          </p:nvPr>
        </p:nvSpPr>
        <p:spPr>
          <a:xfrm>
            <a:off x="565547" y="1336676"/>
            <a:ext cx="8389813" cy="5116661"/>
          </a:xfrm>
        </p:spPr>
        <p:txBody>
          <a:bodyPr/>
          <a:lstStyle/>
          <a:p>
            <a:r>
              <a:rPr lang="en-US" sz="2400" dirty="0"/>
              <a:t>Tumor remnants/CIS may remain</a:t>
            </a:r>
          </a:p>
          <a:p>
            <a:r>
              <a:rPr lang="en-US" sz="2400" dirty="0"/>
              <a:t>Side effects</a:t>
            </a:r>
          </a:p>
          <a:p>
            <a:r>
              <a:rPr lang="en-US" sz="2400" dirty="0"/>
              <a:t>10-30% success rate</a:t>
            </a:r>
          </a:p>
          <a:p>
            <a:r>
              <a:rPr lang="en-US" sz="2400" dirty="0"/>
              <a:t>Logistical burden</a:t>
            </a:r>
          </a:p>
          <a:p>
            <a:r>
              <a:rPr lang="en-US" sz="2400" dirty="0"/>
              <a:t>Financial toxicity</a:t>
            </a:r>
          </a:p>
          <a:p>
            <a:r>
              <a:rPr lang="en-US" sz="2400" dirty="0"/>
              <a:t>Selecting the right immunotherapy</a:t>
            </a:r>
          </a:p>
          <a:p>
            <a:r>
              <a:rPr lang="en-US" sz="2400" dirty="0"/>
              <a:t>Plan B if S1605 fails in the short or long run</a:t>
            </a:r>
          </a:p>
          <a:p>
            <a:pPr lvl="1"/>
            <a:r>
              <a:rPr lang="en-US" sz="2000" dirty="0"/>
              <a:t>Clinical trial #2</a:t>
            </a:r>
          </a:p>
          <a:p>
            <a:r>
              <a:rPr lang="en-US" sz="2400" dirty="0"/>
              <a:t>Normal new treatment unknowns</a:t>
            </a:r>
          </a:p>
          <a:p>
            <a:r>
              <a:rPr lang="en-US" sz="2400" dirty="0"/>
              <a:t>Dosing right for bladder cancer</a:t>
            </a:r>
          </a:p>
        </p:txBody>
      </p:sp>
      <p:sp>
        <p:nvSpPr>
          <p:cNvPr id="5" name="Slide Number Placeholder 4"/>
          <p:cNvSpPr>
            <a:spLocks noGrp="1"/>
          </p:cNvSpPr>
          <p:nvPr>
            <p:ph type="sldNum" sz="quarter" idx="10"/>
          </p:nvPr>
        </p:nvSpPr>
        <p:spPr/>
        <p:txBody>
          <a:bodyPr/>
          <a:lstStyle/>
          <a:p>
            <a:pPr>
              <a:defRPr/>
            </a:pPr>
            <a:fld id="{858F7C17-E54A-4895-B331-2844869411B3}" type="slidenum">
              <a:rPr lang="en-US" smtClean="0"/>
              <a:pPr>
                <a:defRPr/>
              </a:pPr>
              <a:t>95</a:t>
            </a:fld>
            <a:endParaRPr lang="en-US" dirty="0"/>
          </a:p>
        </p:txBody>
      </p:sp>
      <p:pic>
        <p:nvPicPr>
          <p:cNvPr id="4" name="Picture 3"/>
          <p:cNvPicPr>
            <a:picLocks noChangeAspect="1"/>
          </p:cNvPicPr>
          <p:nvPr/>
        </p:nvPicPr>
        <p:blipFill>
          <a:blip r:embed="rId3"/>
          <a:stretch>
            <a:fillRect/>
          </a:stretch>
        </p:blipFill>
        <p:spPr>
          <a:xfrm>
            <a:off x="7772400" y="3581400"/>
            <a:ext cx="2610618" cy="2435773"/>
          </a:xfrm>
          <a:prstGeom prst="rect">
            <a:avLst/>
          </a:prstGeom>
        </p:spPr>
      </p:pic>
    </p:spTree>
    <p:extLst>
      <p:ext uri="{BB962C8B-B14F-4D97-AF65-F5344CB8AC3E}">
        <p14:creationId xmlns:p14="http://schemas.microsoft.com/office/powerpoint/2010/main" val="205246983"/>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9" y="1739901"/>
            <a:ext cx="6508750" cy="1420813"/>
          </a:xfrm>
        </p:spPr>
        <p:txBody>
          <a:bodyPr/>
          <a:lstStyle/>
          <a:p>
            <a:pPr algn="ctr">
              <a:lnSpc>
                <a:spcPct val="114000"/>
              </a:lnSpc>
              <a:defRPr/>
            </a:pPr>
            <a:r>
              <a:rPr lang="en-US" dirty="0" smtClean="0">
                <a:solidFill>
                  <a:schemeClr val="accent1"/>
                </a:solidFill>
                <a:ea typeface="MS PGothic" panose="020B0600070205080204" pitchFamily="34" charset="-128"/>
                <a:cs typeface="+mj-cs"/>
              </a:rPr>
              <a:t>Questions &amp; Answers</a:t>
            </a:r>
            <a:endParaRPr lang="en-US" dirty="0">
              <a:solidFill>
                <a:schemeClr val="accent1"/>
              </a:solidFill>
              <a:ea typeface="MS PGothic" panose="020B0600070205080204" pitchFamily="34" charset="-128"/>
              <a:cs typeface="+mj-cs"/>
            </a:endParaRPr>
          </a:p>
        </p:txBody>
      </p:sp>
      <p:sp>
        <p:nvSpPr>
          <p:cNvPr id="153602" name="Rectangle 2"/>
          <p:cNvSpPr>
            <a:spLocks noChangeArrowheads="1"/>
          </p:cNvSpPr>
          <p:nvPr/>
        </p:nvSpPr>
        <p:spPr bwMode="auto">
          <a:xfrm>
            <a:off x="2115344" y="3659188"/>
            <a:ext cx="1949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itchFamily="34" charset="0"/>
                <a:ea typeface="ＭＳ Ｐゴシック" pitchFamily="34" charset="-128"/>
              </a:defRPr>
            </a:lvl1pPr>
            <a:lvl2pPr marL="742950" indent="-285750">
              <a:defRPr sz="2000" b="1">
                <a:solidFill>
                  <a:schemeClr val="bg1"/>
                </a:solidFill>
                <a:latin typeface="Arial" pitchFamily="34" charset="0"/>
                <a:ea typeface="ＭＳ Ｐゴシック" pitchFamily="34" charset="-128"/>
              </a:defRPr>
            </a:lvl2pPr>
            <a:lvl3pPr marL="1143000" indent="-228600">
              <a:defRPr sz="2000" b="1">
                <a:solidFill>
                  <a:schemeClr val="bg1"/>
                </a:solidFill>
                <a:latin typeface="Arial" pitchFamily="34" charset="0"/>
                <a:ea typeface="ＭＳ Ｐゴシック" pitchFamily="34" charset="-128"/>
              </a:defRPr>
            </a:lvl3pPr>
            <a:lvl4pPr marL="1600200" indent="-228600">
              <a:defRPr sz="2000" b="1">
                <a:solidFill>
                  <a:schemeClr val="bg1"/>
                </a:solidFill>
                <a:latin typeface="Arial" pitchFamily="34" charset="0"/>
                <a:ea typeface="ＭＳ Ｐゴシック" pitchFamily="34" charset="-128"/>
              </a:defRPr>
            </a:lvl4pPr>
            <a:lvl5pPr marL="2057400" indent="-228600">
              <a:defRPr sz="2000" b="1">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2000" b="1">
                <a:solidFill>
                  <a:schemeClr val="bg1"/>
                </a:solidFill>
                <a:latin typeface="Arial" pitchFamily="34" charset="0"/>
                <a:ea typeface="ＭＳ Ｐゴシック" pitchFamily="34" charset="-128"/>
              </a:defRPr>
            </a:lvl9pPr>
          </a:lstStyle>
          <a:p>
            <a:r>
              <a:rPr lang="en-US" altLang="en-US" sz="2400" b="0">
                <a:solidFill>
                  <a:srgbClr val="000000"/>
                </a:solidFill>
              </a:rPr>
              <a:t>S1605 Panel</a:t>
            </a:r>
          </a:p>
        </p:txBody>
      </p:sp>
    </p:spTree>
    <p:extLst>
      <p:ext uri="{BB962C8B-B14F-4D97-AF65-F5344CB8AC3E}">
        <p14:creationId xmlns:p14="http://schemas.microsoft.com/office/powerpoint/2010/main" val="386042747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99219" y="1709738"/>
            <a:ext cx="6288485" cy="1143000"/>
          </a:xfrm>
        </p:spPr>
        <p:txBody>
          <a:bodyPr>
            <a:normAutofit fontScale="90000"/>
          </a:bodyPr>
          <a:lstStyle/>
          <a:p>
            <a:pPr algn="ctr"/>
            <a:r>
              <a:rPr lang="en-US" altLang="en-US" dirty="0" smtClean="0">
                <a:solidFill>
                  <a:schemeClr val="accent1"/>
                </a:solidFill>
                <a:ea typeface="ＭＳ Ｐゴシック" pitchFamily="34" charset="-128"/>
              </a:rPr>
              <a:t>Frequently Asked </a:t>
            </a:r>
            <a:br>
              <a:rPr lang="en-US" altLang="en-US" dirty="0" smtClean="0">
                <a:solidFill>
                  <a:schemeClr val="accent1"/>
                </a:solidFill>
                <a:ea typeface="ＭＳ Ｐゴシック" pitchFamily="34" charset="-128"/>
              </a:rPr>
            </a:br>
            <a:r>
              <a:rPr lang="en-US" altLang="en-US" dirty="0" smtClean="0">
                <a:solidFill>
                  <a:schemeClr val="accent1"/>
                </a:solidFill>
                <a:ea typeface="ＭＳ Ｐゴシック" pitchFamily="34" charset="-128"/>
              </a:rPr>
              <a:t>Questions</a:t>
            </a:r>
          </a:p>
        </p:txBody>
      </p:sp>
    </p:spTree>
    <p:extLst>
      <p:ext uri="{BB962C8B-B14F-4D97-AF65-F5344CB8AC3E}">
        <p14:creationId xmlns:p14="http://schemas.microsoft.com/office/powerpoint/2010/main" val="1325721649"/>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2891" y="4406901"/>
            <a:ext cx="9715500" cy="1362075"/>
          </a:xfrm>
        </p:spPr>
        <p:txBody>
          <a:bodyPr/>
          <a:lstStyle/>
          <a:p>
            <a:pPr>
              <a:defRPr/>
            </a:pPr>
            <a:r>
              <a:rPr lang="en-US" dirty="0" smtClean="0"/>
              <a:t>eligibility</a:t>
            </a:r>
            <a:endParaRPr lang="en-US" dirty="0"/>
          </a:p>
        </p:txBody>
      </p:sp>
      <p:sp>
        <p:nvSpPr>
          <p:cNvPr id="155650" name="Text Placeholder 4"/>
          <p:cNvSpPr>
            <a:spLocks noGrp="1"/>
          </p:cNvSpPr>
          <p:nvPr>
            <p:ph type="body" idx="1"/>
          </p:nvPr>
        </p:nvSpPr>
        <p:spPr>
          <a:xfrm>
            <a:off x="902891" y="3582989"/>
            <a:ext cx="1002109" cy="823912"/>
          </a:xfrm>
        </p:spPr>
        <p:txBody>
          <a:bodyPr/>
          <a:lstStyle/>
          <a:p>
            <a:r>
              <a:rPr lang="en-US" altLang="en-US" dirty="0" smtClean="0">
                <a:ea typeface="ＭＳ Ｐゴシック" pitchFamily="34" charset="-128"/>
              </a:rPr>
              <a:t>FAQ</a:t>
            </a:r>
          </a:p>
        </p:txBody>
      </p:sp>
    </p:spTree>
    <p:extLst>
      <p:ext uri="{BB962C8B-B14F-4D97-AF65-F5344CB8AC3E}">
        <p14:creationId xmlns:p14="http://schemas.microsoft.com/office/powerpoint/2010/main" val="2657955553"/>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3"/>
          <p:cNvSpPr>
            <a:spLocks noGrp="1"/>
          </p:cNvSpPr>
          <p:nvPr>
            <p:ph type="title"/>
          </p:nvPr>
        </p:nvSpPr>
        <p:spPr>
          <a:xfrm>
            <a:off x="1047751" y="274638"/>
            <a:ext cx="9372204" cy="1503362"/>
          </a:xfrm>
        </p:spPr>
        <p:txBody>
          <a:bodyPr>
            <a:normAutofit fontScale="90000"/>
          </a:bodyPr>
          <a:lstStyle/>
          <a:p>
            <a:r>
              <a:rPr lang="en-US" altLang="en-US" sz="3600" smtClean="0">
                <a:ea typeface="ＭＳ Ｐゴシック" pitchFamily="34" charset="-128"/>
              </a:rPr>
              <a:t>Is a patient eligible if (s)he finished induction BCG but could not tolerate any maintenance therapy?</a:t>
            </a:r>
          </a:p>
        </p:txBody>
      </p:sp>
      <p:sp>
        <p:nvSpPr>
          <p:cNvPr id="5" name="Content Placeholder 4"/>
          <p:cNvSpPr>
            <a:spLocks noGrp="1"/>
          </p:cNvSpPr>
          <p:nvPr>
            <p:ph idx="1"/>
          </p:nvPr>
        </p:nvSpPr>
        <p:spPr>
          <a:xfrm>
            <a:off x="1047751" y="2468564"/>
            <a:ext cx="9372204" cy="3779837"/>
          </a:xfrm>
        </p:spPr>
        <p:txBody>
          <a:bodyPr/>
          <a:lstStyle/>
          <a:p>
            <a:r>
              <a:rPr lang="en-US" altLang="en-US" smtClean="0">
                <a:ea typeface="ＭＳ Ｐゴシック" pitchFamily="34" charset="-128"/>
              </a:rPr>
              <a:t>only recurrent HG T1 disease is eligible after only induction BCG</a:t>
            </a:r>
          </a:p>
          <a:p>
            <a:r>
              <a:rPr lang="en-US" altLang="en-US" smtClean="0">
                <a:ea typeface="ＭＳ Ｐゴシック" pitchFamily="34" charset="-128"/>
              </a:rPr>
              <a:t>all other patients must have at least 2 doses of maintenance BCG or a second induction</a:t>
            </a:r>
          </a:p>
          <a:p>
            <a:r>
              <a:rPr lang="en-US" altLang="en-US" smtClean="0">
                <a:ea typeface="ＭＳ Ｐゴシック" pitchFamily="34" charset="-128"/>
              </a:rPr>
              <a:t>BCG intolerance is NOT an inclusion criterion</a:t>
            </a:r>
          </a:p>
        </p:txBody>
      </p:sp>
    </p:spTree>
    <p:extLst>
      <p:ext uri="{BB962C8B-B14F-4D97-AF65-F5344CB8AC3E}">
        <p14:creationId xmlns:p14="http://schemas.microsoft.com/office/powerpoint/2010/main" val="3746325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B726AD7E6004284B298D265A7BEA7" ma:contentTypeVersion="3" ma:contentTypeDescription="Create a new document." ma:contentTypeScope="" ma:versionID="60f7144f58d3363093a0b05f954c330c">
  <xsd:schema xmlns:xsd="http://www.w3.org/2001/XMLSchema" xmlns:xs="http://www.w3.org/2001/XMLSchema" xmlns:p="http://schemas.microsoft.com/office/2006/metadata/properties" xmlns:ns2="36e4f5b2-02aa-4c44-8b33-a80ca05cb747" targetNamespace="http://schemas.microsoft.com/office/2006/metadata/properties" ma:root="true" ma:fieldsID="3b54ef17527d1e9960eb6fef25555ba8" ns2:_="">
    <xsd:import namespace="36e4f5b2-02aa-4c44-8b33-a80ca05cb747"/>
    <xsd:element name="properties">
      <xsd:complexType>
        <xsd:sequence>
          <xsd:element name="documentManagement">
            <xsd:complexType>
              <xsd:all>
                <xsd:element ref="ns2:USE"/>
                <xsd:element ref="ns2:COMPANY"/>
                <xsd:element ref="ns2:YEA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e4f5b2-02aa-4c44-8b33-a80ca05cb747" elementFormDefault="qualified">
    <xsd:import namespace="http://schemas.microsoft.com/office/2006/documentManagement/types"/>
    <xsd:import namespace="http://schemas.microsoft.com/office/infopath/2007/PartnerControls"/>
    <xsd:element name="USE" ma:index="2" ma:displayName="USE" ma:default="FORM" ma:format="Dropdown" ma:internalName="USE">
      <xsd:simpleType>
        <xsd:restriction base="dms:Choice">
          <xsd:enumeration value="FORM"/>
          <xsd:enumeration value="LIST"/>
          <xsd:enumeration value="INFO"/>
          <xsd:enumeration value="ADMIN"/>
        </xsd:restriction>
      </xsd:simpleType>
    </xsd:element>
    <xsd:element name="COMPANY" ma:index="3" ma:displayName="COMPANY" ma:default="FHCRC" ma:format="Dropdown" ma:internalName="COMPANY">
      <xsd:simpleType>
        <xsd:restriction base="dms:Choice">
          <xsd:enumeration value="FHCRC"/>
          <xsd:enumeration value="CRAB"/>
          <xsd:enumeration value="SWOG"/>
        </xsd:restriction>
      </xsd:simpleType>
    </xsd:element>
    <xsd:element name="YEAR" ma:index="4" ma:displayName="YEAR" ma:default="2016" ma:format="Dropdown" ma:internalName="YEAR">
      <xsd:simpleType>
        <xsd:restriction base="dms:Choice">
          <xsd:enumeration value="2014"/>
          <xsd:enumeration value="2015"/>
          <xsd:enumeration value="2016"/>
          <xsd:enumeration value="2017"/>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36e4f5b2-02aa-4c44-8b33-a80ca05cb747">2016</YEAR>
    <COMPANY xmlns="36e4f5b2-02aa-4c44-8b33-a80ca05cb747">FHCRC</COMPANY>
    <USE xmlns="36e4f5b2-02aa-4c44-8b33-a80ca05cb747">FORM</US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056A4C-070C-4456-8370-B77BEE418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e4f5b2-02aa-4c44-8b33-a80ca05cb7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1EA11-E93F-49DA-9C4D-2FB4F9AD4A9D}">
  <ds:schemaRef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36e4f5b2-02aa-4c44-8b33-a80ca05cb747"/>
  </ds:schemaRefs>
</ds:datastoreItem>
</file>

<file path=customXml/itemProps3.xml><?xml version="1.0" encoding="utf-8"?>
<ds:datastoreItem xmlns:ds="http://schemas.openxmlformats.org/officeDocument/2006/customXml" ds:itemID="{325B313A-E829-4248-BC3F-7A166653FB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swog-template-nctn-ncorp-badges-5.3.potx</Template>
  <TotalTime>29649</TotalTime>
  <Words>7740</Words>
  <Application>Microsoft Macintosh PowerPoint</Application>
  <PresentationFormat>Custom</PresentationFormat>
  <Paragraphs>914</Paragraphs>
  <Slides>120</Slides>
  <Notes>120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Solstice</vt:lpstr>
      <vt:lpstr>S1605: Phase 2 trial of Atezolizumab in BCG-unresponsive non-muscle invasive bladder cancer.        </vt:lpstr>
      <vt:lpstr>S1605 Agenda</vt:lpstr>
      <vt:lpstr>Introduction</vt:lpstr>
      <vt:lpstr>S1605 SWOG Study Team</vt:lpstr>
      <vt:lpstr>S1605 SWOG Study Team</vt:lpstr>
      <vt:lpstr>S1605 SWOG Study Team</vt:lpstr>
      <vt:lpstr>S1605 – Intergroup Participation</vt:lpstr>
      <vt:lpstr>Study Objectives</vt:lpstr>
      <vt:lpstr>S1605</vt:lpstr>
      <vt:lpstr>“BCG unresponsive” high risk NMIBC</vt:lpstr>
      <vt:lpstr>PowerPoint Presentation</vt:lpstr>
      <vt:lpstr>Current standard therapy in BCG unresponsive NMIBC</vt:lpstr>
      <vt:lpstr>Urgent unmet clinical need</vt:lpstr>
      <vt:lpstr>Draft FDA Guidance – November 2016</vt:lpstr>
      <vt:lpstr>Clinical Trial Design – FDA Guidance</vt:lpstr>
      <vt:lpstr>What is Atezolizumab?</vt:lpstr>
      <vt:lpstr>PowerPoint Presentation</vt:lpstr>
      <vt:lpstr>Checkpoint Blockade in Bladder Cancer</vt:lpstr>
      <vt:lpstr>Rationale for checkpoint blockade in  BCG-unresponsive NMIBC</vt:lpstr>
      <vt:lpstr>Study Scheme</vt:lpstr>
      <vt:lpstr>Co-Primary Endpoints</vt:lpstr>
      <vt:lpstr>Secondary Endpoints</vt:lpstr>
      <vt:lpstr>Inclusion &amp; Exclusion Criteria</vt:lpstr>
      <vt:lpstr>Eligibility Criteria - Disease</vt:lpstr>
      <vt:lpstr>Eligibility Criteria - Disease</vt:lpstr>
      <vt:lpstr>Eligibility Criteria - Disease</vt:lpstr>
      <vt:lpstr>Eligibility Criteria - Disease</vt:lpstr>
      <vt:lpstr>Eligibility Criteria - Disease</vt:lpstr>
      <vt:lpstr>Eligibility Criteria – Prior Therapy</vt:lpstr>
      <vt:lpstr>Eligibility Criteria – Prior Therapy</vt:lpstr>
      <vt:lpstr>Eligibility Criteria – Lab/Clinical</vt:lpstr>
      <vt:lpstr>Enrollment Goals</vt:lpstr>
      <vt:lpstr>Enrollment goals</vt:lpstr>
      <vt:lpstr>Enrollment goals</vt:lpstr>
      <vt:lpstr>Futility Analysis in CIS cohort</vt:lpstr>
      <vt:lpstr>Futility Analysis in Ta/T1/CIS</vt:lpstr>
      <vt:lpstr>Visit Schedule Treatment and disease assessment</vt:lpstr>
      <vt:lpstr>Study Calendar</vt:lpstr>
      <vt:lpstr>Study Calendar</vt:lpstr>
      <vt:lpstr>Study Calendar</vt:lpstr>
      <vt:lpstr>Allowable windows</vt:lpstr>
      <vt:lpstr>Follow-up Schedule</vt:lpstr>
      <vt:lpstr>Visit Schedule Specimen Submission</vt:lpstr>
      <vt:lpstr>Specimen Submission</vt:lpstr>
      <vt:lpstr>Helpful tools</vt:lpstr>
      <vt:lpstr>Helpful tools</vt:lpstr>
      <vt:lpstr>Treatment Plan and Monitoring</vt:lpstr>
      <vt:lpstr>Prohibited Medications</vt:lpstr>
      <vt:lpstr>Treatment Plan</vt:lpstr>
      <vt:lpstr>Treatment Plan</vt:lpstr>
      <vt:lpstr>Adverse Events</vt:lpstr>
      <vt:lpstr>Surveillance on treatment</vt:lpstr>
      <vt:lpstr>PowerPoint Presentation</vt:lpstr>
      <vt:lpstr>Imaging</vt:lpstr>
      <vt:lpstr>Quality Assurance Auditing and Monitoring</vt:lpstr>
      <vt:lpstr>Translational Medicine and Biobanking</vt:lpstr>
      <vt:lpstr>Mandatory specimen submission for central pathology review</vt:lpstr>
      <vt:lpstr>Translational Medicine Plan</vt:lpstr>
      <vt:lpstr>Tissue requirements for TM</vt:lpstr>
      <vt:lpstr>What is a scroll?</vt:lpstr>
      <vt:lpstr>Immunohistochemistry</vt:lpstr>
      <vt:lpstr>RNA sequencing</vt:lpstr>
      <vt:lpstr>Mutation Rate</vt:lpstr>
      <vt:lpstr>Whole Blood for Banking</vt:lpstr>
      <vt:lpstr>Whole Blood for Banking</vt:lpstr>
      <vt:lpstr>Peripheral immune cells</vt:lpstr>
      <vt:lpstr>Urine for Banking</vt:lpstr>
      <vt:lpstr>cfDNA in urine</vt:lpstr>
      <vt:lpstr>Monitoring &amp; Auditing</vt:lpstr>
      <vt:lpstr>S1605 Regulatory Review</vt:lpstr>
      <vt:lpstr>SWOG Quality Assurance Program (SWOG Policy 19)</vt:lpstr>
      <vt:lpstr>Quality Assurance Audit Process</vt:lpstr>
      <vt:lpstr>Quality Assurance Audit Process</vt:lpstr>
      <vt:lpstr>What’s Different for S1605</vt:lpstr>
      <vt:lpstr>QA/On-Site Monitoring Process for S1605</vt:lpstr>
      <vt:lpstr>Other Reasons for More Frequent On-Site Monitoring</vt:lpstr>
      <vt:lpstr>What to Expect at an On-site Monitoring Visit</vt:lpstr>
      <vt:lpstr>Your Responsibility During an On-Site Monitoring Visit</vt:lpstr>
      <vt:lpstr>QA/Audit Program Resources on SWOG Website</vt:lpstr>
      <vt:lpstr>PowerPoint Presentation</vt:lpstr>
      <vt:lpstr>Who to Contact for Questions Related to  QA/On-Site Monitoring for S1605</vt:lpstr>
      <vt:lpstr>SDMC Risk-based Monitoring for S1605</vt:lpstr>
      <vt:lpstr>SDV Process for Centralized Monitoring</vt:lpstr>
      <vt:lpstr>Centralized Monitoring at the  Statistics and Data Management Center (SDMC) </vt:lpstr>
      <vt:lpstr>Who to Contact for Questions Related to  Centrally Monitored Data for S1605 </vt:lpstr>
      <vt:lpstr>Investigator Responsibilities</vt:lpstr>
      <vt:lpstr>Investigator Responsibilities – Who is an Investigator?</vt:lpstr>
      <vt:lpstr>Investigator Responsibilities - 1572</vt:lpstr>
      <vt:lpstr>Investigator Responsibilities - 1572</vt:lpstr>
      <vt:lpstr>Trial Master File</vt:lpstr>
      <vt:lpstr>Investigator Responsibilities</vt:lpstr>
      <vt:lpstr>Investigator Responsibilities Summary</vt:lpstr>
      <vt:lpstr>Thank You!</vt:lpstr>
      <vt:lpstr>Patient Perspective</vt:lpstr>
      <vt:lpstr>Potential Patient Concerns With S1605</vt:lpstr>
      <vt:lpstr>Questions &amp; Answers</vt:lpstr>
      <vt:lpstr>Frequently Asked  Questions</vt:lpstr>
      <vt:lpstr>eligibility</vt:lpstr>
      <vt:lpstr>Is a patient eligible if (s)he finished induction BCG but could not tolerate any maintenance therapy?</vt:lpstr>
      <vt:lpstr>Patient has complete TURBT 5 weeks prior to registration by the same investigator – does (s)he need repeat cystoscopy within 3 weeks of registration?</vt:lpstr>
      <vt:lpstr>Patient with prior history of muscle invasive bladder cancer treated with bladder preservation (max. TUR or RT) now has BCG unresponsive NMIBC. Eligible?</vt:lpstr>
      <vt:lpstr>Is a patient with HIV eligible?</vt:lpstr>
      <vt:lpstr>Is a patient with hepatitis eligible?</vt:lpstr>
      <vt:lpstr>Endpoints</vt:lpstr>
      <vt:lpstr>What if a patient has low grade recurrence?</vt:lpstr>
      <vt:lpstr>What if a patient with CIS has for-cause biopsy after 3 months and it is negative? Does (s)he require mandatory repeat biopsy at 6 months?</vt:lpstr>
      <vt:lpstr>What if a patient on follow-up has positive cytology but negative cystoscopy?</vt:lpstr>
      <vt:lpstr>Does a patient meet criteria for recurrence if positive cytology with negative cystoscopy and imaging?</vt:lpstr>
      <vt:lpstr>Patient develops new upper tract disease on follow-up can patient continue on protocol?</vt:lpstr>
      <vt:lpstr>treatment</vt:lpstr>
      <vt:lpstr>If infusion is delayed more than 3 doses can patient go back on the study?</vt:lpstr>
      <vt:lpstr>specimens and translational medicine</vt:lpstr>
      <vt:lpstr>Does investigator have to wait for central review of pathology before determining that a patient has failed study treatment?</vt:lpstr>
      <vt:lpstr>Can we send FFPE slides or is tissue block mandatory?</vt:lpstr>
      <vt:lpstr>s1605 logistics</vt:lpstr>
      <vt:lpstr>Are there any specific concerns around informed consent for this trial?</vt:lpstr>
      <vt:lpstr>Will the CIS and Ta/T1 cohorts accrue separately? Can one close before the other?</vt:lpstr>
      <vt:lpstr>Does surveillance of patients end at 18 month time point?</vt:lpstr>
      <vt:lpstr>Will you provide any additional promotional resources?</vt:lpstr>
      <vt:lpstr>Acknowledgements</vt:lpstr>
    </vt:vector>
  </TitlesOfParts>
  <Company>Southwest Oncology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stuff goes here</dc:title>
  <dc:creator>Frank DeSanto</dc:creator>
  <cp:lastModifiedBy>Peter Black</cp:lastModifiedBy>
  <cp:revision>601</cp:revision>
  <cp:lastPrinted>2012-01-27T21:03:13Z</cp:lastPrinted>
  <dcterms:created xsi:type="dcterms:W3CDTF">2012-11-21T22:22:31Z</dcterms:created>
  <dcterms:modified xsi:type="dcterms:W3CDTF">2017-04-28T17:50:21Z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0x010100D29B726AD7E6004284B298D265A7BEA7</vt:lpwstr>
  </property>
</Properties>
</file>