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351" r:id="rId6"/>
    <p:sldId id="352" r:id="rId7"/>
    <p:sldId id="361" r:id="rId8"/>
    <p:sldId id="360" r:id="rId9"/>
    <p:sldId id="354" r:id="rId10"/>
    <p:sldId id="364" r:id="rId11"/>
    <p:sldId id="365" r:id="rId12"/>
    <p:sldId id="363" r:id="rId13"/>
    <p:sldId id="366" r:id="rId14"/>
    <p:sldId id="362" r:id="rId15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E62626"/>
    <a:srgbClr val="927C61"/>
    <a:srgbClr val="E1E1D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5" autoAdjust="0"/>
    <p:restoredTop sz="87141" autoAdjust="0"/>
  </p:normalViewPr>
  <p:slideViewPr>
    <p:cSldViewPr snapToGrid="0">
      <p:cViewPr varScale="1">
        <p:scale>
          <a:sx n="52" d="100"/>
          <a:sy n="52" d="100"/>
        </p:scale>
        <p:origin x="7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38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9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ea typeface="ヒラギノ角ゴ Pro W3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325B1F-2A4E-4813-BF74-25C449E2EA48}" type="slidenum">
              <a:rPr lang="en-US" altLang="en-US">
                <a:solidFill>
                  <a:prstClr val="black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22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10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9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3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43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34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#3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 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Revision #3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Training Slides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b="1" kern="0" dirty="0">
                <a:solidFill>
                  <a:srgbClr val="000066"/>
                </a:solidFill>
                <a:latin typeface="+mn-lt"/>
              </a:rPr>
              <a:t>A Biomarker-Driven Master Protocol for Previously Treated Squamous Cell Lung Cancer. (LUNG-MAP)</a:t>
            </a:r>
            <a:endParaRPr lang="en-US" sz="2800" b="1" kern="0" dirty="0" smtClean="0">
              <a:solidFill>
                <a:srgbClr val="000066"/>
              </a:solidFill>
              <a:latin typeface="+mn-lt"/>
            </a:endParaRPr>
          </a:p>
          <a:p>
            <a:r>
              <a:rPr lang="en-US" kern="0" dirty="0" smtClean="0">
                <a:solidFill>
                  <a:srgbClr val="000066"/>
                </a:solidFill>
                <a:latin typeface="+mn-lt"/>
              </a:rPr>
              <a:t>This </a:t>
            </a:r>
            <a:r>
              <a:rPr lang="en-US" kern="0" dirty="0">
                <a:solidFill>
                  <a:srgbClr val="000066"/>
                </a:solidFill>
                <a:latin typeface="+mn-lt"/>
              </a:rPr>
              <a:t>slide deck contains an overview of the study design, eligibility criteria, and updates to the design and eligibility for </a:t>
            </a:r>
            <a:r>
              <a:rPr lang="en-US" kern="0" dirty="0" smtClean="0">
                <a:solidFill>
                  <a:srgbClr val="000066"/>
                </a:solidFill>
                <a:latin typeface="+mn-lt"/>
              </a:rPr>
              <a:t>Revision #3 of S1400</a:t>
            </a:r>
          </a:p>
          <a:p>
            <a:pPr algn="r"/>
            <a:r>
              <a:rPr lang="en-US" sz="1800" b="1" kern="0" dirty="0" smtClean="0">
                <a:solidFill>
                  <a:srgbClr val="000066"/>
                </a:solidFill>
              </a:rPr>
              <a:t>Version date </a:t>
            </a:r>
            <a:r>
              <a:rPr lang="en-US" sz="1800" b="1" kern="0" dirty="0">
                <a:solidFill>
                  <a:srgbClr val="000066"/>
                </a:solidFill>
              </a:rPr>
              <a:t>December </a:t>
            </a:r>
            <a:r>
              <a:rPr lang="en-US" sz="1800" b="1" kern="0" dirty="0" smtClean="0">
                <a:solidFill>
                  <a:srgbClr val="000066"/>
                </a:solidFill>
              </a:rPr>
              <a:t>2015</a:t>
            </a:r>
            <a:endParaRPr lang="en-US" sz="1800" b="1" kern="0" dirty="0">
              <a:solidFill>
                <a:srgbClr val="000066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32745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161686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86578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272184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 Sub-Study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Chairs </a:t>
            </a:r>
            <a:r>
              <a:rPr lang="en-US" sz="36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Revision #3</a:t>
            </a: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S1400A–MEDI4736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Vassiliki A. Papadimitrakopoulou, MD </a:t>
            </a:r>
          </a:p>
          <a:p>
            <a:pPr marL="200025" lvl="1" indent="193675">
              <a:buNone/>
            </a:pPr>
            <a:r>
              <a:rPr lang="en-US" dirty="0"/>
              <a:t>NCTN: SWOG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Hossein Borghaei, DO</a:t>
            </a:r>
          </a:p>
          <a:p>
            <a:pPr marL="200025" lvl="1" indent="193675">
              <a:buNone/>
            </a:pPr>
            <a:r>
              <a:rPr lang="en-US" dirty="0"/>
              <a:t>NCTN: ECOG-ACRIN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S1400B–</a:t>
            </a:r>
            <a:r>
              <a:rPr lang="en-US" b="1" cap="all" dirty="0" smtClean="0"/>
              <a:t>GDC-0032 </a:t>
            </a:r>
            <a:r>
              <a:rPr lang="en-US" b="1" cap="all" dirty="0"/>
              <a:t>(TASELISIB)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Jeffrey A. Engelman, MD, PhD</a:t>
            </a:r>
          </a:p>
          <a:p>
            <a:pPr marL="200025" lvl="1" indent="193675">
              <a:buNone/>
            </a:pPr>
            <a:r>
              <a:rPr lang="en-US" dirty="0"/>
              <a:t>NCTN: ALLIANCE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Corey J. Langer, MD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NRG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60193" y="1845735"/>
            <a:ext cx="324139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S1400C–</a:t>
            </a:r>
            <a:r>
              <a:rPr lang="en-US" b="1" cap="all" dirty="0"/>
              <a:t>PALBOCICLIB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Martin J. Edelman, MD</a:t>
            </a:r>
          </a:p>
          <a:p>
            <a:pPr marL="200025" lvl="1" indent="193675">
              <a:buNone/>
            </a:pPr>
            <a:r>
              <a:rPr lang="en-US" dirty="0"/>
              <a:t>NCTN: NRG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Kathy S. Albain, MD</a:t>
            </a:r>
          </a:p>
          <a:p>
            <a:pPr marL="200025" lvl="1" indent="193675">
              <a:buNone/>
            </a:pPr>
            <a:r>
              <a:rPr lang="en-US" dirty="0"/>
              <a:t>NCTN: SWOG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S1400D–</a:t>
            </a:r>
            <a:r>
              <a:rPr lang="en-US" b="1" cap="all" dirty="0" smtClean="0"/>
              <a:t>AZD4547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Charu Aggarwal, MD, MPH </a:t>
            </a:r>
          </a:p>
          <a:p>
            <a:pPr marL="200025" lvl="1" indent="193675">
              <a:buNone/>
            </a:pPr>
            <a:r>
              <a:rPr lang="en-US" dirty="0"/>
              <a:t>NCTN: ECOG-ACRIN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s-VE" sz="2000" dirty="0"/>
              <a:t>Primo N. Lara, Jr., MD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SWOG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8101584" y="1880958"/>
            <a:ext cx="334670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50000"/>
                </a:schemeClr>
              </a:buClr>
              <a:buSzPct val="10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VE" b="1" dirty="0" smtClean="0"/>
              <a:t>S1400I</a:t>
            </a:r>
            <a:r>
              <a:rPr lang="en-US" b="1" dirty="0" smtClean="0"/>
              <a:t>–</a:t>
            </a:r>
            <a:r>
              <a:rPr lang="en-US" b="1" cap="all" dirty="0" smtClean="0"/>
              <a:t>Nivolumab plus Ipilimumab </a:t>
            </a:r>
            <a:endParaRPr lang="es-VE" b="1" dirty="0" smtClean="0"/>
          </a:p>
          <a:p>
            <a:pPr lvl="1">
              <a:buFont typeface="Calibri" pitchFamily="34" charset="0"/>
              <a:buChar char="−"/>
            </a:pPr>
            <a:r>
              <a:rPr lang="es-VE" sz="2000" dirty="0" smtClean="0"/>
              <a:t>Scott </a:t>
            </a:r>
            <a:r>
              <a:rPr lang="en-US" sz="2000" dirty="0" smtClean="0"/>
              <a:t>N. Gettinger, MD</a:t>
            </a:r>
          </a:p>
          <a:p>
            <a:pPr marL="200025" lvl="1" indent="193675">
              <a:buFont typeface="Calibri" pitchFamily="34" charset="0"/>
              <a:buNone/>
            </a:pPr>
            <a:r>
              <a:rPr lang="en-US" dirty="0" smtClean="0"/>
              <a:t>NCTN: SWOG</a:t>
            </a:r>
            <a:endParaRPr lang="es-VE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 smtClean="0"/>
              <a:t>Lyudmila A. Bazhenova,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 pitchFamily="34" charset="0"/>
              <a:buNone/>
            </a:pPr>
            <a:r>
              <a:rPr lang="en-US" dirty="0" smtClean="0"/>
              <a:t>NCTN: ALLIANCE</a:t>
            </a:r>
            <a:endParaRPr lang="es-VE" dirty="0" smtClean="0"/>
          </a:p>
          <a:p>
            <a:pPr marL="200025" lvl="1" indent="193675">
              <a:buFont typeface="Calibri" pitchFamily="34" charset="0"/>
              <a:buNone/>
            </a:pPr>
            <a:endParaRPr lang="es-V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S1400 Revision #3 </a:t>
            </a:r>
            <a:r>
              <a:rPr lang="en-US" sz="2400" dirty="0" smtClean="0"/>
              <a:t>version 11/18/2015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 Biomarker-Driven </a:t>
            </a:r>
            <a:r>
              <a:rPr lang="en-US" sz="2800" dirty="0"/>
              <a:t>Master Protocol for </a:t>
            </a:r>
            <a:r>
              <a:rPr lang="en-US" sz="2800" dirty="0" smtClean="0"/>
              <a:t>Previously Treated Squamous </a:t>
            </a:r>
            <a:r>
              <a:rPr lang="en-US" sz="2800" dirty="0"/>
              <a:t>Cell Lung Cancer</a:t>
            </a:r>
            <a:r>
              <a:rPr lang="en-US" sz="2800" dirty="0" smtClean="0"/>
              <a:t>. (</a:t>
            </a:r>
            <a:r>
              <a:rPr lang="en-US" sz="2800" dirty="0"/>
              <a:t>LUNG-MAP)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876659"/>
            <a:ext cx="10546080" cy="2104011"/>
          </a:xfrm>
        </p:spPr>
        <p:txBody>
          <a:bodyPr numCol="2"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</a:t>
            </a:r>
            <a:r>
              <a:rPr lang="en-US" dirty="0" smtClean="0"/>
              <a:t>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Schema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design/goals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Eligibility 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Steps to implement revision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</a:t>
            </a:r>
            <a:r>
              <a:rPr lang="en-US" dirty="0" smtClean="0"/>
              <a:t>Chairs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1074400" cy="14563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Revision </a:t>
            </a:r>
            <a:r>
              <a:rPr lang="en-US" sz="3600" dirty="0"/>
              <a:t>#3 </a:t>
            </a:r>
            <a:r>
              <a:rPr lang="en-US" sz="3600" dirty="0" smtClean="0"/>
              <a:t>Summary of Changes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9269"/>
            <a:ext cx="10546080" cy="454085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b="1" u="sng" dirty="0" smtClean="0"/>
              <a:t>S1400B</a:t>
            </a:r>
            <a:r>
              <a:rPr lang="en-US" sz="2600" dirty="0" smtClean="0"/>
              <a:t>, </a:t>
            </a:r>
            <a:r>
              <a:rPr lang="en-US" sz="2600" b="1" u="sng" dirty="0" smtClean="0"/>
              <a:t>S1400C</a:t>
            </a:r>
            <a:r>
              <a:rPr lang="en-US" sz="2600" dirty="0" smtClean="0"/>
              <a:t>, </a:t>
            </a:r>
            <a:r>
              <a:rPr lang="en-US" sz="2600" b="1" u="sng" dirty="0" smtClean="0"/>
              <a:t>S1400D</a:t>
            </a:r>
            <a:r>
              <a:rPr lang="en-US" sz="2600" dirty="0" smtClean="0"/>
              <a:t> modified to single arm (targeted therapy only)</a:t>
            </a:r>
          </a:p>
          <a:p>
            <a:pPr lvl="3">
              <a:buFont typeface="Calibri" panose="020F0502020204030204" pitchFamily="34" charset="0"/>
              <a:buChar char="−"/>
            </a:pPr>
            <a:r>
              <a:rPr lang="en-US" sz="2400" dirty="0" smtClean="0"/>
              <a:t>Patients </a:t>
            </a:r>
            <a:r>
              <a:rPr lang="en-US" sz="2400" dirty="0" smtClean="0"/>
              <a:t>randomized to docetaxel </a:t>
            </a:r>
            <a:r>
              <a:rPr lang="en-US" sz="2400" dirty="0" smtClean="0"/>
              <a:t>will have the opportunity to re-register to the targeted therapy arm upon progression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smtClean="0"/>
              <a:t>NEW Sub-Study, </a:t>
            </a:r>
            <a:r>
              <a:rPr lang="en-US" sz="2600" b="1" u="sng" dirty="0" smtClean="0"/>
              <a:t>S1400I</a:t>
            </a:r>
            <a:r>
              <a:rPr lang="en-US" sz="2600" dirty="0" smtClean="0"/>
              <a:t>: Immunotherapy non-match </a:t>
            </a:r>
            <a:r>
              <a:rPr lang="en-US" sz="2600" dirty="0"/>
              <a:t>s</a:t>
            </a:r>
            <a:r>
              <a:rPr lang="en-US" sz="2600" dirty="0" smtClean="0"/>
              <a:t>tudy</a:t>
            </a:r>
            <a:endParaRPr lang="en-US" sz="2600" dirty="0"/>
          </a:p>
          <a:p>
            <a:pPr lvl="3">
              <a:buFont typeface="Calibri" panose="020F0502020204030204" pitchFamily="34" charset="0"/>
              <a:buChar char="−"/>
            </a:pPr>
            <a:r>
              <a:rPr lang="en-US" sz="2400" dirty="0"/>
              <a:t>Combination of nivolumab (</a:t>
            </a:r>
            <a:r>
              <a:rPr lang="en-US" sz="2400" dirty="0" smtClean="0"/>
              <a:t>anti-PD-1</a:t>
            </a:r>
            <a:r>
              <a:rPr lang="en-US" sz="2400" dirty="0"/>
              <a:t>) + </a:t>
            </a:r>
            <a:r>
              <a:rPr lang="en-US" sz="2400" dirty="0" smtClean="0"/>
              <a:t>ipilimumab (anti-CTLA-4) </a:t>
            </a:r>
            <a:r>
              <a:rPr lang="en-US" sz="2400" dirty="0"/>
              <a:t>vs</a:t>
            </a:r>
            <a:r>
              <a:rPr lang="en-US" sz="2400" i="1" dirty="0"/>
              <a:t>.</a:t>
            </a:r>
            <a:r>
              <a:rPr lang="en-US" sz="2400" dirty="0"/>
              <a:t> nivolumab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smtClean="0"/>
              <a:t>Restrict to Performance Status 0-1 (from 0-2)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smtClean="0"/>
              <a:t>Pre-screening allowed during </a:t>
            </a:r>
            <a:r>
              <a:rPr lang="en-US" sz="2600" u="sng" dirty="0"/>
              <a:t>any</a:t>
            </a:r>
            <a:r>
              <a:rPr lang="en-US" sz="2600" dirty="0"/>
              <a:t> line of </a:t>
            </a:r>
            <a:r>
              <a:rPr lang="en-US" sz="2600" dirty="0" smtClean="0"/>
              <a:t>treatment for Stage IV disease</a:t>
            </a:r>
            <a:endParaRPr lang="en-US" sz="26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Prior docetaxel exclusion removed</a:t>
            </a:r>
          </a:p>
          <a:p>
            <a:pPr lvl="1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"/>
          <p:cNvSpPr txBox="1">
            <a:spLocks noChangeArrowheads="1"/>
          </p:cNvSpPr>
          <p:nvPr/>
        </p:nvSpPr>
        <p:spPr bwMode="auto">
          <a:xfrm>
            <a:off x="8890485" y="1522995"/>
            <a:ext cx="1744240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Non-match</a:t>
            </a: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Sub-Study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4062" name="TextBox 3"/>
          <p:cNvSpPr txBox="1">
            <a:spLocks noChangeArrowheads="1"/>
          </p:cNvSpPr>
          <p:nvPr/>
        </p:nvSpPr>
        <p:spPr bwMode="auto">
          <a:xfrm>
            <a:off x="8298778" y="4430612"/>
            <a:ext cx="140205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Nivolumab/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Ipilimumab</a:t>
            </a:r>
          </a:p>
        </p:txBody>
      </p:sp>
      <p:grpSp>
        <p:nvGrpSpPr>
          <p:cNvPr id="44064" name="Group 48"/>
          <p:cNvGrpSpPr>
            <a:grpSpLocks/>
          </p:cNvGrpSpPr>
          <p:nvPr/>
        </p:nvGrpSpPr>
        <p:grpSpPr bwMode="auto">
          <a:xfrm rot="5400000">
            <a:off x="9403641" y="3653343"/>
            <a:ext cx="724181" cy="676414"/>
            <a:chOff x="3962401" y="1869895"/>
            <a:chExt cx="990600" cy="761998"/>
          </a:xfrm>
        </p:grpSpPr>
        <p:cxnSp>
          <p:nvCxnSpPr>
            <p:cNvPr id="63527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528" name="Straight Arrow Connector 52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" name="TextBox 3"/>
          <p:cNvSpPr txBox="1">
            <a:spLocks noChangeArrowheads="1"/>
          </p:cNvSpPr>
          <p:nvPr/>
        </p:nvSpPr>
        <p:spPr bwMode="auto">
          <a:xfrm>
            <a:off x="87114" y="3128356"/>
            <a:ext cx="1188146" cy="63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Single Arm</a:t>
            </a:r>
          </a:p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Phase II</a:t>
            </a:r>
            <a:endParaRPr lang="en-US" altLang="en-US" sz="1747" b="1" dirty="0">
              <a:solidFill>
                <a:srgbClr val="1C3B61"/>
              </a:solidFill>
              <a:latin typeface="Calibri"/>
            </a:endParaRPr>
          </a:p>
        </p:txBody>
      </p:sp>
      <p:sp>
        <p:nvSpPr>
          <p:cNvPr id="54" name="TextBox 37"/>
          <p:cNvSpPr txBox="1">
            <a:spLocks noChangeArrowheads="1"/>
          </p:cNvSpPr>
          <p:nvPr/>
        </p:nvSpPr>
        <p:spPr bwMode="auto">
          <a:xfrm>
            <a:off x="79576" y="4090594"/>
            <a:ext cx="1389163" cy="63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Randomized</a:t>
            </a: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</a:t>
            </a:r>
          </a:p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Phase</a:t>
            </a: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III</a:t>
            </a:r>
            <a:endParaRPr lang="en-US" altLang="en-US" sz="1747" b="1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63087" y="2556724"/>
            <a:ext cx="1399037" cy="988347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941" u="sng" dirty="0" smtClean="0">
                <a:latin typeface="Calibri"/>
                <a:ea typeface="ヒラギノ角ゴ Pro W3" charset="-128"/>
              </a:rPr>
              <a:t>S1400I</a:t>
            </a:r>
          </a:p>
          <a:p>
            <a:pPr algn="ctr">
              <a:defRPr/>
            </a:pPr>
            <a:r>
              <a:rPr lang="en-US" sz="1941" dirty="0" smtClean="0">
                <a:latin typeface="Calibri"/>
                <a:ea typeface="ヒラギノ角ゴ Pro W3" charset="-128"/>
              </a:rPr>
              <a:t>Checkpoint </a:t>
            </a:r>
            <a:endParaRPr lang="en-US" sz="1941" dirty="0"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1941" dirty="0" smtClean="0">
                <a:latin typeface="Calibri"/>
                <a:ea typeface="ヒラギノ角ゴ Pro W3" charset="-128"/>
              </a:rPr>
              <a:t>Naive</a:t>
            </a:r>
            <a:endParaRPr lang="en-US" sz="1941" dirty="0">
              <a:latin typeface="Calibri"/>
              <a:ea typeface="ヒラギノ角ゴ Pro W3" charset="-128"/>
            </a:endParaRPr>
          </a:p>
        </p:txBody>
      </p:sp>
      <p:sp>
        <p:nvSpPr>
          <p:cNvPr id="66" name="TextBox 2"/>
          <p:cNvSpPr txBox="1">
            <a:spLocks noChangeArrowheads="1"/>
          </p:cNvSpPr>
          <p:nvPr/>
        </p:nvSpPr>
        <p:spPr bwMode="auto">
          <a:xfrm>
            <a:off x="3190640" y="1507487"/>
            <a:ext cx="2196202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Biomarker Driven 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Schema at Revision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#3</a:t>
            </a:r>
            <a:endParaRPr lang="en-US" sz="4400" dirty="0"/>
          </a:p>
        </p:txBody>
      </p:sp>
      <p:sp>
        <p:nvSpPr>
          <p:cNvPr id="44041" name="TextBox 3"/>
          <p:cNvSpPr txBox="1">
            <a:spLocks noChangeArrowheads="1"/>
          </p:cNvSpPr>
          <p:nvPr/>
        </p:nvSpPr>
        <p:spPr bwMode="auto">
          <a:xfrm>
            <a:off x="1629610" y="4629104"/>
            <a:ext cx="1241892" cy="630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GDC-0032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747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vs. TBD</a:t>
            </a:r>
            <a:endParaRPr lang="en-US" altLang="en-US" sz="1747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</a:endParaRPr>
          </a:p>
        </p:txBody>
      </p:sp>
      <p:sp>
        <p:nvSpPr>
          <p:cNvPr id="29" name="TextBox 62"/>
          <p:cNvSpPr txBox="1"/>
          <p:nvPr/>
        </p:nvSpPr>
        <p:spPr>
          <a:xfrm>
            <a:off x="1659511" y="3545071"/>
            <a:ext cx="118814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GDC-0032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cxnSp>
        <p:nvCxnSpPr>
          <p:cNvPr id="63498" name="Straight Arrow Connector 29"/>
          <p:cNvCxnSpPr>
            <a:cxnSpLocks noChangeShapeType="1"/>
          </p:cNvCxnSpPr>
          <p:nvPr/>
        </p:nvCxnSpPr>
        <p:spPr bwMode="auto">
          <a:xfrm>
            <a:off x="2211059" y="3089549"/>
            <a:ext cx="847" cy="566660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8"/>
          <p:cNvGrpSpPr/>
          <p:nvPr/>
        </p:nvGrpSpPr>
        <p:grpSpPr>
          <a:xfrm>
            <a:off x="3680465" y="2498312"/>
            <a:ext cx="1257395" cy="2760836"/>
            <a:chOff x="2929426" y="2498312"/>
            <a:chExt cx="1257395" cy="2760836"/>
          </a:xfrm>
        </p:grpSpPr>
        <p:sp>
          <p:nvSpPr>
            <p:cNvPr id="44042" name="TextBox 50"/>
            <p:cNvSpPr txBox="1">
              <a:spLocks noChangeArrowheads="1"/>
            </p:cNvSpPr>
            <p:nvPr/>
          </p:nvSpPr>
          <p:spPr bwMode="auto">
            <a:xfrm>
              <a:off x="3004050" y="4629104"/>
              <a:ext cx="1174168" cy="630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lnSpc>
                  <a:spcPts val="3600"/>
                </a:lnSpc>
                <a:spcBef>
                  <a:spcPct val="20000"/>
                </a:spcBef>
                <a:buClr>
                  <a:schemeClr val="bg1"/>
                </a:buClr>
                <a:defRPr sz="28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1pPr>
              <a:lvl2pPr indent="-28575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Font typeface="Times New Roman" pitchFamily="18" charset="0"/>
                <a:buChar char="–"/>
                <a:defRPr sz="24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Char char="•"/>
                <a:defRPr sz="20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3pPr>
              <a:lvl4pPr indent="-228600" eaLnBrk="0" hangingPunct="0">
                <a:spcBef>
                  <a:spcPct val="20000"/>
                </a:spcBef>
                <a:buClr>
                  <a:schemeClr val="bg1"/>
                </a:buClr>
                <a:buSzPct val="80000"/>
                <a:buFont typeface="Times New Roman" pitchFamily="18" charset="0"/>
                <a:buChar char="–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Palbociclib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vs. TBD</a:t>
              </a:r>
              <a:endPara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endParaRPr>
            </a:p>
          </p:txBody>
        </p:sp>
        <p:grpSp>
          <p:nvGrpSpPr>
            <p:cNvPr id="63495" name="Group 71"/>
            <p:cNvGrpSpPr>
              <a:grpSpLocks/>
            </p:cNvGrpSpPr>
            <p:nvPr/>
          </p:nvGrpSpPr>
          <p:grpSpPr bwMode="auto">
            <a:xfrm rot="5400000">
              <a:off x="3309361" y="3906861"/>
              <a:ext cx="602456" cy="676414"/>
              <a:chOff x="3962401" y="1869895"/>
              <a:chExt cx="990600" cy="761998"/>
            </a:xfrm>
          </p:grpSpPr>
          <p:cxnSp>
            <p:nvCxnSpPr>
              <p:cNvPr id="63531" name="Straight Arrow Connector 76"/>
              <p:cNvCxnSpPr>
                <a:cxnSpLocks noChangeShapeType="1"/>
              </p:cNvCxnSpPr>
              <p:nvPr/>
            </p:nvCxnSpPr>
            <p:spPr bwMode="auto">
              <a:xfrm flipV="1">
                <a:off x="3962402" y="1869895"/>
                <a:ext cx="990598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532" name="Straight Arrow Connector 77"/>
              <p:cNvCxnSpPr>
                <a:cxnSpLocks noChangeShapeType="1"/>
              </p:cNvCxnSpPr>
              <p:nvPr/>
            </p:nvCxnSpPr>
            <p:spPr bwMode="auto">
              <a:xfrm>
                <a:off x="3962401" y="2250893"/>
                <a:ext cx="990600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TextBox 62"/>
            <p:cNvSpPr txBox="1"/>
            <p:nvPr/>
          </p:nvSpPr>
          <p:spPr>
            <a:xfrm>
              <a:off x="2929426" y="3545071"/>
              <a:ext cx="125739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Palbociclib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0" name="Straight Arrow Connector 31"/>
            <p:cNvCxnSpPr>
              <a:cxnSpLocks noChangeShapeType="1"/>
            </p:cNvCxnSpPr>
            <p:nvPr/>
          </p:nvCxnSpPr>
          <p:spPr bwMode="auto">
            <a:xfrm flipH="1">
              <a:off x="3537702" y="3052926"/>
              <a:ext cx="1215" cy="574302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>
              <a:off x="3053201" y="2498312"/>
              <a:ext cx="964392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747" u="sng" kern="0" dirty="0" smtClean="0">
                  <a:latin typeface="Calibri"/>
                  <a:ea typeface="ヒラギノ角ゴ Pro W3" charset="-128"/>
                </a:rPr>
                <a:t>S1400C</a:t>
              </a:r>
            </a:p>
            <a:p>
              <a:pPr algn="ctr">
                <a:defRPr/>
              </a:pPr>
              <a:r>
                <a:rPr lang="en-US" sz="1747" kern="0" smtClean="0">
                  <a:latin typeface="Calibri"/>
                  <a:ea typeface="ヒラギノ角ゴ Pro W3" charset="-128"/>
                </a:rPr>
                <a:t>CCGA</a:t>
              </a:r>
              <a:endParaRPr lang="en-US" sz="1747" kern="0" dirty="0">
                <a:latin typeface="Calibri"/>
                <a:ea typeface="ヒラギノ角ゴ Pro W3" charset="-128"/>
              </a:endParaRPr>
            </a:p>
          </p:txBody>
        </p:sp>
      </p:grpSp>
      <p:sp>
        <p:nvSpPr>
          <p:cNvPr id="42" name="TextBox 2"/>
          <p:cNvSpPr txBox="1">
            <a:spLocks noChangeArrowheads="1"/>
          </p:cNvSpPr>
          <p:nvPr/>
        </p:nvSpPr>
        <p:spPr bwMode="auto">
          <a:xfrm>
            <a:off x="1667937" y="2498312"/>
            <a:ext cx="1026535" cy="630044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747" u="sng" kern="0" dirty="0" smtClean="0">
                <a:latin typeface="Calibri"/>
                <a:ea typeface="ヒラギノ角ゴ Pro W3" charset="-128"/>
              </a:rPr>
              <a:t>S1400B</a:t>
            </a:r>
          </a:p>
          <a:p>
            <a:pPr algn="ctr">
              <a:defRPr/>
            </a:pPr>
            <a:r>
              <a:rPr lang="en-US" sz="1747" kern="0" dirty="0" smtClean="0">
                <a:latin typeface="Calibri"/>
                <a:ea typeface="ヒラギノ角ゴ Pro W3" charset="-128"/>
              </a:rPr>
              <a:t>PI3K</a:t>
            </a:r>
            <a:endParaRPr lang="en-US" sz="1747" kern="0" dirty="0">
              <a:latin typeface="Calibri"/>
              <a:ea typeface="ヒラギノ角ゴ Pro W3" charset="-128"/>
            </a:endParaRPr>
          </a:p>
        </p:txBody>
      </p:sp>
      <p:sp>
        <p:nvSpPr>
          <p:cNvPr id="67" name="Left Bracket 66"/>
          <p:cNvSpPr/>
          <p:nvPr/>
        </p:nvSpPr>
        <p:spPr>
          <a:xfrm rot="5400000">
            <a:off x="4201952" y="287869"/>
            <a:ext cx="45719" cy="4212995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grpSp>
        <p:nvGrpSpPr>
          <p:cNvPr id="37" name="Group 71"/>
          <p:cNvGrpSpPr>
            <a:grpSpLocks/>
          </p:cNvGrpSpPr>
          <p:nvPr/>
        </p:nvGrpSpPr>
        <p:grpSpPr bwMode="auto">
          <a:xfrm rot="5400000">
            <a:off x="1925770" y="3906861"/>
            <a:ext cx="602456" cy="676414"/>
            <a:chOff x="3962401" y="1869895"/>
            <a:chExt cx="990600" cy="761998"/>
          </a:xfrm>
        </p:grpSpPr>
        <p:cxnSp>
          <p:nvCxnSpPr>
            <p:cNvPr id="38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77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7"/>
          <p:cNvGrpSpPr/>
          <p:nvPr/>
        </p:nvGrpSpPr>
        <p:grpSpPr>
          <a:xfrm>
            <a:off x="5863014" y="2498312"/>
            <a:ext cx="1048685" cy="2760836"/>
            <a:chOff x="4872975" y="2517026"/>
            <a:chExt cx="1048685" cy="2760836"/>
          </a:xfrm>
        </p:grpSpPr>
        <p:sp>
          <p:nvSpPr>
            <p:cNvPr id="44043" name="TextBox 51"/>
            <p:cNvSpPr txBox="1">
              <a:spLocks noChangeArrowheads="1"/>
            </p:cNvSpPr>
            <p:nvPr/>
          </p:nvSpPr>
          <p:spPr bwMode="auto">
            <a:xfrm>
              <a:off x="4890498" y="4647818"/>
              <a:ext cx="1024639" cy="630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lnSpc>
                  <a:spcPts val="3600"/>
                </a:lnSpc>
                <a:spcBef>
                  <a:spcPct val="20000"/>
                </a:spcBef>
                <a:buClr>
                  <a:schemeClr val="bg1"/>
                </a:buClr>
                <a:defRPr sz="28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1pPr>
              <a:lvl2pPr indent="-28575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Font typeface="Times New Roman" pitchFamily="18" charset="0"/>
                <a:buChar char="–"/>
                <a:defRPr sz="24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Char char="•"/>
                <a:defRPr sz="20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3pPr>
              <a:lvl4pPr indent="-228600" eaLnBrk="0" hangingPunct="0">
                <a:spcBef>
                  <a:spcPct val="20000"/>
                </a:spcBef>
                <a:buClr>
                  <a:schemeClr val="bg1"/>
                </a:buClr>
                <a:buSzPct val="80000"/>
                <a:buFont typeface="Times New Roman" pitchFamily="18" charset="0"/>
                <a:buChar char="–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AZD4547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vs. TBD</a:t>
              </a:r>
              <a:endPara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endParaRPr>
            </a:p>
          </p:txBody>
        </p:sp>
        <p:sp>
          <p:nvSpPr>
            <p:cNvPr id="33" name="TextBox 62"/>
            <p:cNvSpPr txBox="1"/>
            <p:nvPr/>
          </p:nvSpPr>
          <p:spPr>
            <a:xfrm>
              <a:off x="4872975" y="3563785"/>
              <a:ext cx="10486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AZD4547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2" name="Straight Arrow Connector 33"/>
            <p:cNvCxnSpPr>
              <a:cxnSpLocks noChangeShapeType="1"/>
            </p:cNvCxnSpPr>
            <p:nvPr/>
          </p:nvCxnSpPr>
          <p:spPr bwMode="auto">
            <a:xfrm>
              <a:off x="5411279" y="3071291"/>
              <a:ext cx="0" cy="567298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Box 2"/>
            <p:cNvSpPr txBox="1">
              <a:spLocks noChangeArrowheads="1"/>
            </p:cNvSpPr>
            <p:nvPr/>
          </p:nvSpPr>
          <p:spPr bwMode="auto">
            <a:xfrm>
              <a:off x="4917045" y="2517026"/>
              <a:ext cx="886781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747" u="sng" kern="0" dirty="0" smtClean="0">
                  <a:latin typeface="Calibri"/>
                  <a:ea typeface="ヒラギノ角ゴ Pro W3" charset="-128"/>
                </a:rPr>
                <a:t>S1400D</a:t>
              </a:r>
            </a:p>
            <a:p>
              <a:pPr algn="ctr">
                <a:defRPr/>
              </a:pPr>
              <a:r>
                <a:rPr lang="en-US" sz="1747" kern="0" dirty="0" smtClean="0">
                  <a:latin typeface="Calibri"/>
                  <a:ea typeface="ヒラギノ角ゴ Pro W3" charset="-128"/>
                </a:rPr>
                <a:t>FGFR</a:t>
              </a:r>
              <a:endParaRPr lang="en-US" sz="1747" kern="0" dirty="0">
                <a:latin typeface="Calibri"/>
                <a:ea typeface="ヒラギノ角ゴ Pro W3" charset="-128"/>
              </a:endParaRPr>
            </a:p>
          </p:txBody>
        </p:sp>
        <p:grpSp>
          <p:nvGrpSpPr>
            <p:cNvPr id="44" name="Group 71"/>
            <p:cNvGrpSpPr>
              <a:grpSpLocks/>
            </p:cNvGrpSpPr>
            <p:nvPr/>
          </p:nvGrpSpPr>
          <p:grpSpPr bwMode="auto">
            <a:xfrm rot="5400000">
              <a:off x="5040044" y="3925575"/>
              <a:ext cx="602456" cy="676414"/>
              <a:chOff x="3962401" y="1869895"/>
              <a:chExt cx="990600" cy="761998"/>
            </a:xfrm>
          </p:grpSpPr>
          <p:cxnSp>
            <p:nvCxnSpPr>
              <p:cNvPr id="45" name="Straight Arrow Connector 76"/>
              <p:cNvCxnSpPr>
                <a:cxnSpLocks noChangeShapeType="1"/>
              </p:cNvCxnSpPr>
              <p:nvPr/>
            </p:nvCxnSpPr>
            <p:spPr bwMode="auto">
              <a:xfrm flipV="1">
                <a:off x="3962402" y="1869895"/>
                <a:ext cx="990598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Arrow Connector 77"/>
              <p:cNvCxnSpPr>
                <a:cxnSpLocks noChangeShapeType="1"/>
              </p:cNvCxnSpPr>
              <p:nvPr/>
            </p:nvCxnSpPr>
            <p:spPr bwMode="auto">
              <a:xfrm>
                <a:off x="3962401" y="2250893"/>
                <a:ext cx="990600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5" name="TextBox 4"/>
          <p:cNvSpPr txBox="1"/>
          <p:nvPr/>
        </p:nvSpPr>
        <p:spPr>
          <a:xfrm>
            <a:off x="603812" y="5623383"/>
            <a:ext cx="1055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Biomarker-driven sub-studies </a:t>
            </a:r>
            <a:r>
              <a:rPr lang="en-US" b="1" dirty="0"/>
              <a:t>will progress to Phase III if study meets endpoint and Phase III is </a:t>
            </a:r>
            <a:r>
              <a:rPr lang="en-US" b="1" dirty="0" smtClean="0"/>
              <a:t>feasible at which point the standard of care arm will be determined.</a:t>
            </a:r>
            <a:endParaRPr lang="en-US" dirty="0"/>
          </a:p>
        </p:txBody>
      </p:sp>
      <p:cxnSp>
        <p:nvCxnSpPr>
          <p:cNvPr id="50" name="Straight Arrow Connector 33"/>
          <p:cNvCxnSpPr>
            <a:cxnSpLocks noChangeShapeType="1"/>
            <a:endCxn id="2" idx="0"/>
          </p:cNvCxnSpPr>
          <p:nvPr/>
        </p:nvCxnSpPr>
        <p:spPr bwMode="auto">
          <a:xfrm>
            <a:off x="9753359" y="2273075"/>
            <a:ext cx="9247" cy="283649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3"/>
          <p:cNvSpPr txBox="1">
            <a:spLocks noChangeArrowheads="1"/>
          </p:cNvSpPr>
          <p:nvPr/>
        </p:nvSpPr>
        <p:spPr bwMode="auto">
          <a:xfrm>
            <a:off x="10007129" y="4430612"/>
            <a:ext cx="132296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</a:t>
            </a:r>
            <a:endParaRPr lang="en-US" altLang="en-US" sz="1800" b="1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4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Design and Goals at Revision #3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3"/>
            <a:ext cx="10546080" cy="4397411"/>
          </a:xfrm>
        </p:spPr>
        <p:txBody>
          <a:bodyPr>
            <a:normAutofit/>
          </a:bodyPr>
          <a:lstStyle/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/>
              <a:t>Overall Study Goal</a:t>
            </a:r>
            <a:r>
              <a:rPr lang="en-US" sz="2400" dirty="0"/>
              <a:t>: 	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/>
              <a:t>Identify </a:t>
            </a:r>
            <a:r>
              <a:rPr lang="en-US" sz="2400" dirty="0" smtClean="0"/>
              <a:t>and </a:t>
            </a:r>
            <a:r>
              <a:rPr lang="en-US" sz="2400" dirty="0"/>
              <a:t>quickly lead to </a:t>
            </a:r>
            <a:r>
              <a:rPr lang="en-US" sz="2400" dirty="0" smtClean="0"/>
              <a:t>approvals of immunotherapies as safe and effective regimens </a:t>
            </a:r>
            <a:r>
              <a:rPr lang="en-US" sz="2400" dirty="0"/>
              <a:t>(monotherapy or combinations) based on matched predictive biomarker-targeted drug </a:t>
            </a:r>
            <a:r>
              <a:rPr lang="en-US" sz="2400" dirty="0" smtClean="0"/>
              <a:t>pairs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u="sng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Study Design:</a:t>
            </a:r>
            <a:r>
              <a:rPr lang="en-US" sz="2400" dirty="0" smtClean="0"/>
              <a:t>	</a:t>
            </a:r>
          </a:p>
          <a:p>
            <a:r>
              <a:rPr lang="en-US" sz="2400" b="1" u="sng" dirty="0"/>
              <a:t>S1400B</a:t>
            </a:r>
            <a:r>
              <a:rPr lang="en-US" sz="2400" dirty="0"/>
              <a:t>, </a:t>
            </a:r>
            <a:r>
              <a:rPr lang="en-US" sz="2400" b="1" u="sng" dirty="0"/>
              <a:t>S1400C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u="sng" dirty="0"/>
              <a:t>S1400D</a:t>
            </a:r>
            <a:r>
              <a:rPr lang="en-US" sz="2400" b="1" dirty="0"/>
              <a:t>: </a:t>
            </a:r>
            <a:r>
              <a:rPr lang="en-US" sz="2400" dirty="0" smtClean="0"/>
              <a:t>Single arm Phase II Design</a:t>
            </a:r>
          </a:p>
          <a:p>
            <a:r>
              <a:rPr lang="en-US" sz="2400" b="1" u="sng" dirty="0" smtClean="0"/>
              <a:t>S1400I</a:t>
            </a:r>
            <a:r>
              <a:rPr lang="en-US" sz="2400" b="1" dirty="0" smtClean="0"/>
              <a:t>: </a:t>
            </a:r>
            <a:r>
              <a:rPr lang="en-US" sz="2400" dirty="0" smtClean="0"/>
              <a:t>Randomized Phase III Design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at Revision #3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/>
              <a:t>Study Objectives for Phase II Biomarker-driven Sub-studies: </a:t>
            </a:r>
            <a:r>
              <a:rPr lang="en-US" sz="2600" b="1" u="sng" dirty="0" smtClean="0"/>
              <a:t>S1400B</a:t>
            </a:r>
            <a:r>
              <a:rPr lang="en-US" sz="2600" b="1" dirty="0" smtClean="0"/>
              <a:t>, </a:t>
            </a:r>
            <a:r>
              <a:rPr lang="en-US" sz="2600" b="1" u="sng" dirty="0"/>
              <a:t>S1400C</a:t>
            </a:r>
            <a:r>
              <a:rPr lang="en-US" sz="2600" b="1" dirty="0"/>
              <a:t>, </a:t>
            </a:r>
            <a:r>
              <a:rPr lang="en-US" sz="2600" b="1" u="sng" dirty="0"/>
              <a:t>S1400D</a:t>
            </a:r>
            <a:endParaRPr lang="en-US" sz="2600" u="sng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  <a:r>
              <a:rPr lang="en-US" sz="2400" dirty="0" smtClean="0"/>
              <a:t>: 	</a:t>
            </a:r>
          </a:p>
          <a:p>
            <a:r>
              <a:rPr lang="en-US" sz="2400" dirty="0"/>
              <a:t>To estimate the response rate among patients treated with the investigational therapy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Secondary Objectives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investigator-assessed progression-free survival and overall survival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duration of response with the investigational </a:t>
            </a:r>
            <a:r>
              <a:rPr lang="en-US" sz="2400" dirty="0" smtClean="0"/>
              <a:t>therapy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frequency and severity of toxicities associated with investigational therapy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at Revision #3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/>
              <a:t>Study Objectives for </a:t>
            </a:r>
            <a:r>
              <a:rPr lang="en-US" sz="2800" dirty="0"/>
              <a:t>Phase III Non-Match Sub-study: </a:t>
            </a:r>
            <a:r>
              <a:rPr lang="en-US" sz="2800" b="1" u="sng" dirty="0"/>
              <a:t>S1400I </a:t>
            </a:r>
            <a:endParaRPr lang="en-US" sz="2800" b="1" u="sng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  <a:r>
              <a:rPr lang="en-US" sz="2400" dirty="0" smtClean="0"/>
              <a:t>: 	</a:t>
            </a:r>
          </a:p>
          <a:p>
            <a:r>
              <a:rPr lang="en-US" sz="2400" dirty="0"/>
              <a:t>To compare overall survival in patients randomized to nivolumab plus ipilimumab vs. nivolumab </a:t>
            </a:r>
            <a:endParaRPr lang="en-US" sz="2400" dirty="0" smtClean="0"/>
          </a:p>
          <a:p>
            <a:r>
              <a:rPr lang="en-US" sz="2400" u="sng" dirty="0" smtClean="0"/>
              <a:t>Secondary Objectives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investigator-assessed progression-free survival in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response rates among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frequency and severity of toxicities associated with nivolumab plus ipilimumab vs. nivolumab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S1400 Screening/Pre-screening Eligibility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090" y="1845735"/>
            <a:ext cx="10713952" cy="4023360"/>
          </a:xfrm>
        </p:spPr>
        <p:txBody>
          <a:bodyPr>
            <a:normAutofit lnSpcReduction="10000"/>
          </a:bodyPr>
          <a:lstStyle/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Stage 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IV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squamous cell lung cancer </a:t>
            </a:r>
            <a:endParaRPr lang="en-US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are eligible for the </a:t>
            </a:r>
            <a:r>
              <a:rPr lang="en-US" sz="26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Screening/Pre-Screening registration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upon progression on prior therapy (Screen at progression), or 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prior to progression on current treatment </a:t>
            </a:r>
            <a:r>
              <a:rPr lang="en-US" sz="2400">
                <a:solidFill>
                  <a:prstClr val="black">
                    <a:lumMod val="75000"/>
                    <a:lumOff val="25000"/>
                  </a:prstClr>
                </a:solidFill>
              </a:rPr>
              <a:t>for </a:t>
            </a:r>
            <a:r>
              <a:rPr lang="en-US" sz="2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Stage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IV disease (Pre-Screen prior to progression)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Patients 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must have measurable disease 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a performance status of 0-1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Patients must have an adequate tissue specimen for biomarker </a:t>
            </a:r>
            <a:r>
              <a:rPr lang="en-US" sz="2600" dirty="0" smtClean="0"/>
              <a:t>profiling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local pathologist must sign off on the </a:t>
            </a:r>
            <a:r>
              <a:rPr lang="en-US" sz="24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Local Pathology Review Form prior to enrollment certifying the tissue requirements have been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met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56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Steps to Implement Revision #3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Revision #3 is considered a SHOW STOPPER amendment, therefore:</a:t>
            </a:r>
          </a:p>
          <a:p>
            <a:pPr marL="465138" lvl="3" indent="0">
              <a:buNone/>
            </a:pPr>
            <a:r>
              <a:rPr lang="en-US" sz="2400" dirty="0" smtClean="0"/>
              <a:t>At </a:t>
            </a:r>
            <a:r>
              <a:rPr lang="en-US" sz="2400" dirty="0"/>
              <a:t>each site, accrual will be suspended to </a:t>
            </a:r>
            <a:r>
              <a:rPr lang="en-US" sz="2400" b="1" u="sng" dirty="0"/>
              <a:t>S1400</a:t>
            </a:r>
            <a:r>
              <a:rPr lang="en-US" sz="2400" dirty="0"/>
              <a:t> </a:t>
            </a:r>
            <a:r>
              <a:rPr lang="en-US" sz="2400" b="1" dirty="0"/>
              <a:t>and sub-studies </a:t>
            </a:r>
            <a:r>
              <a:rPr lang="en-US" sz="2400" dirty="0"/>
              <a:t>until the following steps are completed:</a:t>
            </a:r>
          </a:p>
          <a:p>
            <a:pPr marL="1264158" lvl="4" indent="-514350">
              <a:buFont typeface="+mj-lt"/>
              <a:buAutoNum type="arabicParenR"/>
            </a:pPr>
            <a:r>
              <a:rPr lang="en-US" sz="2600" dirty="0" smtClean="0"/>
              <a:t>Site </a:t>
            </a:r>
            <a:r>
              <a:rPr lang="en-US" sz="2600" dirty="0"/>
              <a:t>has reviewed new training slides for </a:t>
            </a:r>
            <a:r>
              <a:rPr lang="en-US" sz="2600" b="1" u="sng" dirty="0"/>
              <a:t>S1400</a:t>
            </a:r>
          </a:p>
          <a:p>
            <a:pPr marL="1264158" lvl="4" indent="-514350">
              <a:buFont typeface="+mj-lt"/>
              <a:buAutoNum type="arabicParenR"/>
            </a:pPr>
            <a:r>
              <a:rPr lang="en-US" sz="2600" dirty="0"/>
              <a:t>Revision 3 </a:t>
            </a:r>
            <a:r>
              <a:rPr lang="en-US" sz="2600" dirty="0" smtClean="0"/>
              <a:t>Model Consent Forms are </a:t>
            </a:r>
            <a:r>
              <a:rPr lang="en-US" sz="2600" dirty="0"/>
              <a:t>IRB approved by the site’s IRB of </a:t>
            </a:r>
            <a:r>
              <a:rPr lang="en-US" sz="2600" dirty="0" smtClean="0"/>
              <a:t>record, </a:t>
            </a:r>
            <a:r>
              <a:rPr lang="en-US" sz="2600" dirty="0"/>
              <a:t>are </a:t>
            </a:r>
            <a:r>
              <a:rPr lang="en-US" sz="2600" dirty="0" smtClean="0"/>
              <a:t>implemented, </a:t>
            </a:r>
            <a:r>
              <a:rPr lang="en-US" sz="2600" dirty="0"/>
              <a:t>and proof of that IRB approval is received by </a:t>
            </a:r>
            <a:r>
              <a:rPr lang="en-US" sz="2600" dirty="0" smtClean="0"/>
              <a:t>CTSU</a:t>
            </a:r>
            <a:br>
              <a:rPr lang="en-US" sz="2600" dirty="0" smtClean="0"/>
            </a:br>
            <a:endParaRPr lang="en-US" sz="2600" dirty="0" smtClean="0"/>
          </a:p>
          <a:p>
            <a:pPr marL="749808" lvl="4" indent="0" algn="ctr">
              <a:buNone/>
            </a:pPr>
            <a:r>
              <a:rPr lang="en-US" sz="2600" b="1" dirty="0" smtClean="0"/>
              <a:t>Refer to Revision #3 Memo of Changes </a:t>
            </a:r>
          </a:p>
          <a:p>
            <a:pPr marL="749808" lvl="4" indent="0" algn="ctr">
              <a:buNone/>
            </a:pPr>
            <a:r>
              <a:rPr lang="en-US" sz="2600" b="1" dirty="0" smtClean="0"/>
              <a:t>with the release of the revision</a:t>
            </a:r>
            <a:endParaRPr lang="en-US" sz="2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Revision #3 Slide #: </a:t>
            </a:r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F7D5CB6-F5A8-4B7C-9EFA-F7E479B51CCC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248488c-cf63-44fb-bd92-6fc8332c4fba"/>
    <ds:schemaRef ds:uri="69dab94b-f61e-445b-bf4d-5a6513d209d2"/>
  </ds:schemaRefs>
</ds:datastoreItem>
</file>

<file path=customXml/itemProps2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43409</TotalTime>
  <Words>629</Words>
  <Application>Microsoft Office PowerPoint</Application>
  <PresentationFormat>Widescreen</PresentationFormat>
  <Paragraphs>136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Times New Roman</vt:lpstr>
      <vt:lpstr>ヒラギノ角ゴ Pro W3</vt:lpstr>
      <vt:lpstr>Retrospect</vt:lpstr>
      <vt:lpstr> S1400  Revision #3  Training Slides</vt:lpstr>
      <vt:lpstr>S1400 Revision #3 version 11/18/2015 A Biomarker-Driven Master Protocol for Previously Treated Squamous Cell Lung Cancer. (LUNG-MAP)</vt:lpstr>
      <vt:lpstr>Revision #3 Summary of Changes</vt:lpstr>
      <vt:lpstr>Schema at Revision #3</vt:lpstr>
      <vt:lpstr>Study Design and Goals at Revision #3</vt:lpstr>
      <vt:lpstr>Study Objectives at Revision #3</vt:lpstr>
      <vt:lpstr>Study Objectives at Revision #3</vt:lpstr>
      <vt:lpstr>S1400 Screening/Pre-screening Eligibility Overview </vt:lpstr>
      <vt:lpstr>Steps to Implement Revision #3</vt:lpstr>
      <vt:lpstr>S1400 Sub-Study Chairs Revision #3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Miwa, Crystal</cp:lastModifiedBy>
  <cp:revision>393</cp:revision>
  <cp:lastPrinted>2015-10-30T00:03:30Z</cp:lastPrinted>
  <dcterms:created xsi:type="dcterms:W3CDTF">2015-02-03T14:24:03Z</dcterms:created>
  <dcterms:modified xsi:type="dcterms:W3CDTF">2015-12-07T15:06:28Z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