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351" r:id="rId6"/>
    <p:sldId id="352" r:id="rId7"/>
    <p:sldId id="361" r:id="rId8"/>
    <p:sldId id="360" r:id="rId9"/>
    <p:sldId id="354" r:id="rId10"/>
    <p:sldId id="364" r:id="rId11"/>
    <p:sldId id="365" r:id="rId12"/>
    <p:sldId id="363" r:id="rId13"/>
    <p:sldId id="367" r:id="rId14"/>
    <p:sldId id="362" r:id="rId15"/>
  </p:sldIdLst>
  <p:sldSz cx="12192000" cy="6858000"/>
  <p:notesSz cx="7010400" cy="92233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Sigman" initials="CS" lastIdx="27" clrIdx="0">
    <p:extLst/>
  </p:cmAuthor>
  <p:cmAuthor id="2" name="Beverly Smolich" initials="BS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FB"/>
    <a:srgbClr val="E62626"/>
    <a:srgbClr val="927C61"/>
    <a:srgbClr val="E1E1DB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55" autoAdjust="0"/>
    <p:restoredTop sz="87141" autoAdjust="0"/>
  </p:normalViewPr>
  <p:slideViewPr>
    <p:cSldViewPr snapToGrid="0">
      <p:cViewPr varScale="1">
        <p:scale>
          <a:sx n="56" d="100"/>
          <a:sy n="56" d="100"/>
        </p:scale>
        <p:origin x="90" y="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3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1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24232-942B-4CF1-8762-123AA10E60FC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60318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760318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C623E-D155-4303-8FF8-80A9A000A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34" y="1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A9970-2462-43B0-9C9B-51114862A4FD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5612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849" y="4438436"/>
            <a:ext cx="5608320" cy="36320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60318"/>
            <a:ext cx="3038649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34" y="8760318"/>
            <a:ext cx="3038648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32826-4357-451F-99FB-6C9607A54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75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385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53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40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29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ea typeface="ヒラギノ角ゴ Pro W3" charset="-128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C325B1F-2A4E-4813-BF74-25C449E2EA48}" type="slidenum">
              <a:rPr lang="en-US" altLang="en-US">
                <a:solidFill>
                  <a:prstClr val="black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en-US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322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10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99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3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32826-4357-451F-99FB-6C9607A54F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438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8A349-BF76-48FE-B072-F2BBD60BE84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287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60959" y="5637613"/>
            <a:ext cx="61054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Archival</a:t>
            </a:r>
            <a:r>
              <a:rPr lang="en-US" sz="5400" b="1" cap="none" spc="0" baseline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Information</a:t>
            </a:r>
            <a:endParaRPr lang="en-US" sz="5400" b="1" cap="none" spc="0" dirty="0">
              <a:ln w="3175">
                <a:solidFill>
                  <a:srgbClr val="E62626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6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24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12" name="Text Box 14"/>
          <p:cNvSpPr txBox="1">
            <a:spLocks noChangeArrowheads="1"/>
          </p:cNvSpPr>
          <p:nvPr userDrawn="1"/>
        </p:nvSpPr>
        <p:spPr bwMode="auto">
          <a:xfrm>
            <a:off x="11529486" y="6486144"/>
            <a:ext cx="410633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noAutofit/>
          </a:bodyPr>
          <a:lstStyle>
            <a:lvl1pPr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37931725" indent="-37474525" defTabSz="912813"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eaLnBrk="0" hangingPunct="0"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1025188" algn="r"/>
              </a:tabLs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algn="r" fontAlgn="auto">
              <a:lnSpc>
                <a:spcPct val="101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rgbClr val="7F7F7F"/>
                </a:solidFill>
                <a:latin typeface="+mn-lt"/>
                <a:cs typeface="SapientSansRegular"/>
              </a:rPr>
              <a:t> </a:t>
            </a:r>
            <a:fld id="{4225D95B-3580-C74C-AC82-B8FCF626B418}" type="slidenum">
              <a:rPr lang="en-US" sz="1000" b="1" smtClean="0">
                <a:solidFill>
                  <a:srgbClr val="7F7F7F"/>
                </a:solidFill>
                <a:latin typeface="+mn-lt"/>
                <a:cs typeface="SapientSansRegular"/>
              </a:rPr>
              <a:pPr algn="r" fontAlgn="auto">
                <a:lnSpc>
                  <a:spcPct val="101000"/>
                </a:lnSpc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 smtClean="0">
              <a:solidFill>
                <a:srgbClr val="7F7F7F"/>
              </a:solidFill>
              <a:latin typeface="+mn-lt"/>
              <a:cs typeface="SapientSans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58368" y="1426633"/>
            <a:ext cx="10887456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73735" y="-159054"/>
            <a:ext cx="61054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Archival</a:t>
            </a:r>
            <a:r>
              <a:rPr lang="en-US" sz="5400" b="1" cap="none" spc="0" baseline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Information</a:t>
            </a:r>
            <a:endParaRPr lang="en-US" sz="5400" b="1" cap="none" spc="0" dirty="0">
              <a:ln w="3175">
                <a:solidFill>
                  <a:srgbClr val="E62626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260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083"/>
            <a:ext cx="10546080" cy="1456386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845734"/>
            <a:ext cx="10546080" cy="4023360"/>
          </a:xfrm>
        </p:spPr>
        <p:txBody>
          <a:bodyPr/>
          <a:lstStyle>
            <a:lvl1pPr marL="225425" indent="-225425">
              <a:buClr>
                <a:schemeClr val="accent2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lvl1pPr>
            <a:lvl2pPr marL="384048" indent="-182880">
              <a:buClr>
                <a:schemeClr val="accent2">
                  <a:lumMod val="50000"/>
                </a:schemeClr>
              </a:buClr>
              <a:buFont typeface="Calibri" panose="020F0502020204030204" pitchFamily="34" charset="0"/>
              <a:buChar char="−"/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15078" y="6459784"/>
            <a:ext cx="48228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3073735" y="-159054"/>
            <a:ext cx="61054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Archival</a:t>
            </a:r>
            <a:r>
              <a:rPr lang="en-US" sz="5400" b="1" cap="none" spc="0" baseline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Information</a:t>
            </a:r>
            <a:endParaRPr lang="en-US" sz="5400" b="1" cap="none" spc="0" dirty="0">
              <a:ln w="3175">
                <a:solidFill>
                  <a:srgbClr val="E62626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54608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53128"/>
            <a:ext cx="1054608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82102" y="3459990"/>
            <a:ext cx="10473578" cy="18288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3073735" y="-159054"/>
            <a:ext cx="61054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Archival</a:t>
            </a:r>
            <a:r>
              <a:rPr lang="en-US" sz="5400" b="1" cap="none" spc="0" baseline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Information</a:t>
            </a:r>
            <a:endParaRPr lang="en-US" sz="5400" b="1" cap="none" spc="0" dirty="0">
              <a:ln w="3175">
                <a:solidFill>
                  <a:srgbClr val="E62626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99090" y="36083"/>
            <a:ext cx="10556590" cy="145075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99090" y="1845735"/>
            <a:ext cx="5183700" cy="4023360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/>
            </a:lvl1pPr>
            <a:lvl2pPr>
              <a:buClr>
                <a:schemeClr val="accent2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885793" y="1845735"/>
            <a:ext cx="5269887" cy="4023360"/>
          </a:xfrm>
        </p:spPr>
        <p:txBody>
          <a:bodyPr/>
          <a:lstStyle>
            <a:lvl1pPr>
              <a:buClr>
                <a:schemeClr val="accent2">
                  <a:lumMod val="50000"/>
                </a:schemeClr>
              </a:buClr>
              <a:defRPr/>
            </a:lvl1pPr>
            <a:lvl2pPr>
              <a:buClr>
                <a:schemeClr val="accent2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2">
                  <a:lumMod val="50000"/>
                </a:schemeClr>
              </a:buClr>
              <a:defRPr/>
            </a:lvl4pPr>
            <a:lvl5pPr>
              <a:buClr>
                <a:schemeClr val="accent2">
                  <a:lumMod val="50000"/>
                </a:schemeClr>
              </a:buClr>
              <a:defRPr/>
            </a:lvl5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073735" y="-159054"/>
            <a:ext cx="61054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Archival</a:t>
            </a:r>
            <a:r>
              <a:rPr lang="en-US" sz="5400" b="1" cap="none" spc="0" baseline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Information</a:t>
            </a:r>
            <a:endParaRPr lang="en-US" sz="5400" b="1" cap="none" spc="0" dirty="0">
              <a:ln w="3175">
                <a:solidFill>
                  <a:srgbClr val="E62626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66356" y="38058"/>
            <a:ext cx="10489324" cy="145075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356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66356" y="2582334"/>
            <a:ext cx="4937760" cy="337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17920" y="2582334"/>
            <a:ext cx="4937760" cy="337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073735" y="-159054"/>
            <a:ext cx="61054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Archival</a:t>
            </a:r>
            <a:r>
              <a:rPr lang="en-US" sz="5400" b="1" cap="none" spc="0" baseline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Information</a:t>
            </a:r>
            <a:endParaRPr lang="en-US" sz="5400" b="1" cap="none" spc="0" dirty="0">
              <a:ln w="3175">
                <a:solidFill>
                  <a:srgbClr val="E62626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083"/>
            <a:ext cx="1054608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3073735" y="-159054"/>
            <a:ext cx="61054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Archival</a:t>
            </a:r>
            <a:r>
              <a:rPr lang="en-US" sz="5400" b="1" cap="none" spc="0" baseline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Information</a:t>
            </a:r>
            <a:endParaRPr lang="en-US" sz="5400" b="1" cap="none" spc="0" dirty="0">
              <a:ln w="3175">
                <a:solidFill>
                  <a:srgbClr val="E62626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073735" y="-159054"/>
            <a:ext cx="61054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Archival</a:t>
            </a:r>
            <a:r>
              <a:rPr lang="en-US" sz="5400" b="1" cap="none" spc="0" baseline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Information</a:t>
            </a:r>
            <a:endParaRPr lang="en-US" sz="5400" b="1" cap="none" spc="0" dirty="0">
              <a:ln w="3175">
                <a:solidFill>
                  <a:srgbClr val="E62626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Revision #3 Slide #: </a:t>
            </a:r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3073735" y="-159054"/>
            <a:ext cx="61054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Archival</a:t>
            </a:r>
            <a:r>
              <a:rPr lang="en-US" sz="5400" b="1" cap="none" spc="0" baseline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Information</a:t>
            </a:r>
            <a:endParaRPr lang="en-US" sz="5400" b="1" cap="none" spc="0" dirty="0">
              <a:ln w="3175">
                <a:solidFill>
                  <a:srgbClr val="E62626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9090" y="36083"/>
            <a:ext cx="1055659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090" y="1845734"/>
            <a:ext cx="1055659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99090" y="1486840"/>
            <a:ext cx="10561402" cy="485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55" y="6420793"/>
            <a:ext cx="2866449" cy="4172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2744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050">
                <a:solidFill>
                  <a:srgbClr val="FBFBFB"/>
                </a:solidFill>
              </a:defRPr>
            </a:lvl1pPr>
          </a:lstStyle>
          <a:p>
            <a:r>
              <a:rPr lang="en-US" dirty="0" smtClean="0"/>
              <a:t>Revision #3 Slide #: </a:t>
            </a:r>
            <a:fld id="{65312C52-C7D7-4C5D-830F-05BAD5D6968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73735" y="-159054"/>
            <a:ext cx="61054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Archival</a:t>
            </a:r>
            <a:r>
              <a:rPr lang="en-US" sz="5400" b="1" cap="none" spc="0" baseline="0" dirty="0" smtClean="0">
                <a:ln w="3175">
                  <a:solidFill>
                    <a:srgbClr val="E62626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Information</a:t>
            </a:r>
            <a:endParaRPr lang="en-US" sz="5400" b="1" cap="none" spc="0" dirty="0">
              <a:ln w="3175">
                <a:solidFill>
                  <a:srgbClr val="E62626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1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>
            <a:lumMod val="50000"/>
          </a:schemeClr>
        </a:buClr>
        <a:buSzPct val="100000"/>
        <a:buFont typeface="Courier New" panose="02070309020205020404" pitchFamily="49" charset="0"/>
        <a:buChar char="o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>
            <a:lumMod val="50000"/>
          </a:schemeClr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1510"/>
            <a:ext cx="5111574" cy="28936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1484670"/>
            <a:ext cx="10058400" cy="2840441"/>
          </a:xfrm>
          <a:ln>
            <a:noFill/>
          </a:ln>
        </p:spPr>
        <p:txBody>
          <a:bodyPr>
            <a:normAutofit/>
          </a:bodyPr>
          <a:lstStyle/>
          <a:p>
            <a:pPr algn="r" fontAlgn="base">
              <a:spcAft>
                <a:spcPct val="0"/>
              </a:spcAft>
              <a:defRPr/>
            </a:pPr>
            <a:r>
              <a:rPr lang="en-US" sz="66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S1400 </a:t>
            </a:r>
            <a:b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</a:br>
            <a: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Revisions #4/5</a:t>
            </a:r>
            <a:b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</a:br>
            <a:r>
              <a:rPr lang="en-US" sz="6000" b="1" i="1" kern="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 Training Slides</a:t>
            </a:r>
            <a:endParaRPr lang="en-US" sz="6000" dirty="0">
              <a:ln>
                <a:solidFill>
                  <a:schemeClr val="bg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594236"/>
            <a:ext cx="10058400" cy="170841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2800" b="1" kern="0" dirty="0">
                <a:solidFill>
                  <a:srgbClr val="000066"/>
                </a:solidFill>
                <a:latin typeface="+mn-lt"/>
              </a:rPr>
              <a:t>A Biomarker-Driven Master Protocol for Previously Treated Squamous Cell Lung Cancer. (LUNG-MAP)</a:t>
            </a:r>
            <a:endParaRPr lang="en-US" sz="2800" b="1" kern="0" dirty="0" smtClean="0">
              <a:solidFill>
                <a:srgbClr val="000066"/>
              </a:solidFill>
              <a:latin typeface="+mn-lt"/>
            </a:endParaRPr>
          </a:p>
          <a:p>
            <a:r>
              <a:rPr lang="en-US" kern="0" dirty="0" smtClean="0">
                <a:solidFill>
                  <a:srgbClr val="000066"/>
                </a:solidFill>
                <a:latin typeface="+mn-lt"/>
              </a:rPr>
              <a:t>This </a:t>
            </a:r>
            <a:r>
              <a:rPr lang="en-US" kern="0" dirty="0">
                <a:solidFill>
                  <a:srgbClr val="000066"/>
                </a:solidFill>
                <a:latin typeface="+mn-lt"/>
              </a:rPr>
              <a:t>slide deck contains an overview of the study design, eligibility criteria, and updates to the design and eligibility for </a:t>
            </a:r>
            <a:r>
              <a:rPr lang="en-US" kern="0" dirty="0" smtClean="0">
                <a:solidFill>
                  <a:srgbClr val="000066"/>
                </a:solidFill>
                <a:latin typeface="+mn-lt"/>
              </a:rPr>
              <a:t>Revisions #4/5 of S1400</a:t>
            </a:r>
          </a:p>
          <a:p>
            <a:pPr algn="r"/>
            <a:r>
              <a:rPr lang="en-US" sz="1800" b="1" kern="0" dirty="0" smtClean="0">
                <a:solidFill>
                  <a:srgbClr val="000066"/>
                </a:solidFill>
              </a:rPr>
              <a:t>Version date November 2016</a:t>
            </a:r>
            <a:endParaRPr lang="en-US" sz="1800" b="1" kern="0" dirty="0">
              <a:solidFill>
                <a:srgbClr val="000066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" y="132745"/>
            <a:ext cx="2155750" cy="111021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82" y="161686"/>
            <a:ext cx="2477251" cy="105232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1434" y="6334316"/>
            <a:ext cx="1160217" cy="49309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631" y="86578"/>
            <a:ext cx="1606761" cy="1202545"/>
          </a:xfrm>
          <a:prstGeom prst="rect">
            <a:avLst/>
          </a:prstGeom>
        </p:spPr>
      </p:pic>
      <p:pic>
        <p:nvPicPr>
          <p:cNvPr id="13" name="Picture 2" descr="NCTN Horizontal Badg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927" y="272184"/>
            <a:ext cx="2436658" cy="831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7282" y="6459785"/>
            <a:ext cx="1559977" cy="367623"/>
          </a:xfrm>
        </p:spPr>
        <p:txBody>
          <a:bodyPr/>
          <a:lstStyle/>
          <a:p>
            <a:r>
              <a:rPr lang="en-US" dirty="0" smtClean="0"/>
              <a:t>Revision #4/5 Slide #: </a:t>
            </a:r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65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S1400 Sub-Study </a:t>
            </a:r>
            <a:r>
              <a:rPr lang="en-US" sz="3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Chairs Revision #4/5</a:t>
            </a:r>
            <a:endParaRPr lang="en-US" sz="36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S1400A–MEDI4736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Vassiliki A. Papadimitrakopoulou, MD </a:t>
            </a:r>
          </a:p>
          <a:p>
            <a:pPr marL="200025" lvl="1" indent="193675">
              <a:buNone/>
            </a:pPr>
            <a:r>
              <a:rPr lang="en-US" dirty="0"/>
              <a:t>NCTN: SWOG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Hossein Borghaei, DO</a:t>
            </a:r>
          </a:p>
          <a:p>
            <a:pPr marL="200025" lvl="1" indent="193675">
              <a:buNone/>
            </a:pPr>
            <a:r>
              <a:rPr lang="en-US" dirty="0"/>
              <a:t>NCTN: ECOG-ACRIN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S1400B–</a:t>
            </a:r>
            <a:r>
              <a:rPr lang="en-US" b="1" cap="all" dirty="0" smtClean="0"/>
              <a:t>GDC-0032 </a:t>
            </a:r>
            <a:r>
              <a:rPr lang="en-US" b="1" cap="all" dirty="0"/>
              <a:t>(TASELISIB) </a:t>
            </a:r>
            <a:endParaRPr lang="en-US" b="1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 smtClean="0"/>
              <a:t>Corey </a:t>
            </a:r>
            <a:r>
              <a:rPr lang="en-US" sz="2000" dirty="0"/>
              <a:t>J. Langer, MD</a:t>
            </a:r>
          </a:p>
          <a:p>
            <a:pPr marL="200025" lvl="1" indent="193675">
              <a:buNone/>
            </a:pPr>
            <a:r>
              <a:rPr lang="en-US" dirty="0" smtClean="0"/>
              <a:t>NCTN: NRG</a:t>
            </a:r>
          </a:p>
          <a:p>
            <a:pPr lvl="1">
              <a:buClr>
                <a:srgbClr val="DB8631">
                  <a:lumMod val="50000"/>
                </a:srgbClr>
              </a:buClr>
              <a:buFont typeface="Calibri" pitchFamily="34" charset="0"/>
              <a:buChar char="−"/>
            </a:pPr>
            <a:r>
              <a:rPr 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James Wade III,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MD</a:t>
            </a:r>
          </a:p>
          <a:p>
            <a:pPr marL="200025" lvl="1" indent="193675">
              <a:buClr>
                <a:srgbClr val="DB8631">
                  <a:lumMod val="50000"/>
                </a:srgbClr>
              </a:buClr>
              <a:buNone/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NCTN: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SWOG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860193" y="1845735"/>
            <a:ext cx="324139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S1400C–</a:t>
            </a:r>
            <a:r>
              <a:rPr lang="en-US" b="1" cap="all" dirty="0"/>
              <a:t>PALBOCICLIB </a:t>
            </a:r>
            <a:endParaRPr lang="en-US" b="1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Martin J. Edelman, MD</a:t>
            </a:r>
          </a:p>
          <a:p>
            <a:pPr marL="200025" lvl="1" indent="193675">
              <a:buNone/>
            </a:pPr>
            <a:r>
              <a:rPr lang="en-US" dirty="0"/>
              <a:t>NCTN: NRG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Kathy S. Albain, MD</a:t>
            </a:r>
          </a:p>
          <a:p>
            <a:pPr marL="200025" lvl="1" indent="193675">
              <a:buNone/>
            </a:pPr>
            <a:r>
              <a:rPr lang="en-US" dirty="0"/>
              <a:t>NCTN: SWOG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S1400D–</a:t>
            </a:r>
            <a:r>
              <a:rPr lang="en-US" b="1" cap="all" dirty="0" smtClean="0"/>
              <a:t>AZD4547 </a:t>
            </a:r>
            <a:endParaRPr lang="en-US" b="1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2000" dirty="0"/>
              <a:t>Charu Aggarwal, MD, MPH </a:t>
            </a:r>
          </a:p>
          <a:p>
            <a:pPr marL="200025" lvl="1" indent="193675">
              <a:buNone/>
            </a:pPr>
            <a:r>
              <a:rPr lang="en-US" dirty="0"/>
              <a:t>NCTN: ECOG-ACRIN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s-VE" sz="2000" dirty="0"/>
              <a:t>Primo N. Lara, Jr., MD</a:t>
            </a:r>
          </a:p>
          <a:p>
            <a:pPr marL="200025" lvl="1" indent="193675">
              <a:buNone/>
            </a:pPr>
            <a:r>
              <a:rPr lang="en-US" dirty="0"/>
              <a:t>NCTN: </a:t>
            </a:r>
            <a:r>
              <a:rPr lang="en-US" dirty="0" smtClean="0"/>
              <a:t>SWOG</a:t>
            </a: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8101584" y="1880958"/>
            <a:ext cx="3346704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>
                  <a:lumMod val="50000"/>
                </a:schemeClr>
              </a:buClr>
              <a:buSzPct val="100000"/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>
                  <a:lumMod val="50000"/>
                </a:schemeClr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s-VE" b="1" dirty="0" smtClean="0"/>
              <a:t>S1400I</a:t>
            </a:r>
            <a:r>
              <a:rPr lang="en-US" b="1" dirty="0" smtClean="0"/>
              <a:t>–</a:t>
            </a:r>
            <a:r>
              <a:rPr lang="en-US" b="1" cap="all" dirty="0" smtClean="0"/>
              <a:t>Nivolumab plus Ipilimumab </a:t>
            </a:r>
            <a:endParaRPr lang="es-VE" b="1" dirty="0" smtClean="0"/>
          </a:p>
          <a:p>
            <a:pPr lvl="1">
              <a:buFont typeface="Calibri" pitchFamily="34" charset="0"/>
              <a:buChar char="−"/>
            </a:pPr>
            <a:r>
              <a:rPr lang="es-VE" sz="2000" dirty="0" smtClean="0"/>
              <a:t>Scott </a:t>
            </a:r>
            <a:r>
              <a:rPr lang="en-US" sz="2000" dirty="0" smtClean="0"/>
              <a:t>N. Gettinger, MD</a:t>
            </a:r>
          </a:p>
          <a:p>
            <a:pPr marL="200025" lvl="1" indent="193675">
              <a:buFont typeface="Calibri" pitchFamily="34" charset="0"/>
              <a:buNone/>
            </a:pPr>
            <a:r>
              <a:rPr lang="en-US" dirty="0" smtClean="0"/>
              <a:t>NCTN: SWOG</a:t>
            </a:r>
            <a:endParaRPr lang="es-VE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−"/>
            </a:pPr>
            <a:r>
              <a:rPr lang="en-US" sz="2000" dirty="0" smtClean="0"/>
              <a:t>Lyudmila A. Bazhenova, MD</a:t>
            </a:r>
          </a:p>
          <a:p>
            <a:pPr marL="200025" lvl="1" indent="1936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 pitchFamily="34" charset="0"/>
              <a:buNone/>
            </a:pPr>
            <a:r>
              <a:rPr lang="en-US" dirty="0" smtClean="0"/>
              <a:t>NCTN: ALLIANCE</a:t>
            </a:r>
            <a:endParaRPr lang="es-VE" dirty="0" smtClean="0"/>
          </a:p>
          <a:p>
            <a:pPr marL="200025" lvl="1" indent="193675">
              <a:buFont typeface="Calibri" pitchFamily="34" charset="0"/>
              <a:buNone/>
            </a:pPr>
            <a:endParaRPr lang="es-V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55008" cy="398215"/>
          </a:xfrm>
        </p:spPr>
        <p:txBody>
          <a:bodyPr/>
          <a:lstStyle/>
          <a:p>
            <a:r>
              <a:rPr lang="en-US" dirty="0" smtClean="0"/>
              <a:t>Revision #4/5 Slide #: </a:t>
            </a:r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01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S1400 Revision #4/5 </a:t>
            </a:r>
            <a:r>
              <a:rPr lang="en-US" sz="2400" dirty="0" smtClean="0"/>
              <a:t>version 3/3/16 and 7/19/16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A Biomarker-Driven </a:t>
            </a:r>
            <a:r>
              <a:rPr lang="en-US" sz="2800" dirty="0"/>
              <a:t>Master Protocol for </a:t>
            </a:r>
            <a:r>
              <a:rPr lang="en-US" sz="2800" dirty="0" smtClean="0"/>
              <a:t>Previously Treated Squamous </a:t>
            </a:r>
            <a:r>
              <a:rPr lang="en-US" sz="2800" dirty="0"/>
              <a:t>Cell Lung Cancer</a:t>
            </a:r>
            <a:r>
              <a:rPr lang="en-US" sz="2800" dirty="0" smtClean="0"/>
              <a:t>. (</a:t>
            </a:r>
            <a:r>
              <a:rPr lang="en-US" sz="2800" dirty="0"/>
              <a:t>LUNG-MAP)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3876659"/>
            <a:ext cx="10546080" cy="2104011"/>
          </a:xfrm>
        </p:spPr>
        <p:txBody>
          <a:bodyPr numCol="2"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Revision Summary of </a:t>
            </a:r>
            <a:r>
              <a:rPr lang="en-US" dirty="0" smtClean="0"/>
              <a:t>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Schema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Study design/goals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Objectives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Eligibility Overview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New sub-study registration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Study Chairs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7282" y="6459785"/>
            <a:ext cx="1493509" cy="398215"/>
          </a:xfrm>
        </p:spPr>
        <p:txBody>
          <a:bodyPr/>
          <a:lstStyle/>
          <a:p>
            <a:r>
              <a:rPr lang="en-US" dirty="0" smtClean="0"/>
              <a:t>Revision #4/5 Slide #: </a:t>
            </a:r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24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083"/>
            <a:ext cx="11074400" cy="145638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Revision #4 and #5 Summary of Changes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19269"/>
            <a:ext cx="10546080" cy="4540853"/>
          </a:xfrm>
        </p:spPr>
        <p:txBody>
          <a:bodyPr>
            <a:noAutofit/>
          </a:bodyPr>
          <a:lstStyle/>
          <a:p>
            <a:pPr marL="201168" lvl="1" indent="0">
              <a:buNone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Revision #4</a:t>
            </a:r>
          </a:p>
          <a:p>
            <a:pPr marL="690563" lvl="1" indent="-225425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Rapid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Request for Amendment (RRA) for ipilimumab and for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nivolumab</a:t>
            </a:r>
          </a:p>
          <a:p>
            <a:pPr marL="201168" lvl="1" indent="0">
              <a:buNone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Revision #5</a:t>
            </a:r>
          </a:p>
          <a:p>
            <a:pPr marL="690563" lvl="1" indent="-225425">
              <a:spcAft>
                <a:spcPts val="1200"/>
              </a:spcAft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Request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for Amendments (RAs) for MEDI4736, GDC-0032, Palbociclib, AZD4547</a:t>
            </a:r>
          </a:p>
          <a:p>
            <a:pPr marL="690563" lvl="1" indent="-225425">
              <a:spcAft>
                <a:spcPts val="1200"/>
              </a:spcAft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S1400I</a:t>
            </a:r>
            <a:r>
              <a:rPr lang="en-US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: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Addition of Patient Reported Outcomes</a:t>
            </a:r>
          </a:p>
          <a:p>
            <a:pPr marL="690563" lvl="1" indent="-225425">
              <a:spcAft>
                <a:spcPts val="1200"/>
              </a:spcAft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The option of enrolling to a </a:t>
            </a:r>
            <a:r>
              <a:rPr lang="en-US" sz="3200" i="1" u="sng" dirty="0"/>
              <a:t>new</a:t>
            </a:r>
            <a:r>
              <a:rPr lang="en-US" sz="3200" dirty="0"/>
              <a:t> sub-study following progression on another sub-study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/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74258" cy="398215"/>
          </a:xfrm>
        </p:spPr>
        <p:txBody>
          <a:bodyPr/>
          <a:lstStyle/>
          <a:p>
            <a:r>
              <a:rPr lang="en-US" dirty="0" smtClean="0"/>
              <a:t>Revision #4/5 Slide #: </a:t>
            </a:r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0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2"/>
          <p:cNvSpPr txBox="1">
            <a:spLocks noChangeArrowheads="1"/>
          </p:cNvSpPr>
          <p:nvPr/>
        </p:nvSpPr>
        <p:spPr bwMode="auto">
          <a:xfrm>
            <a:off x="8890485" y="1522995"/>
            <a:ext cx="1744240" cy="70788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2000" b="1" kern="0" dirty="0">
                <a:solidFill>
                  <a:schemeClr val="bg1"/>
                </a:solidFill>
                <a:latin typeface="Calibri"/>
                <a:ea typeface="ヒラギノ角ゴ Pro W3" charset="-128"/>
              </a:rPr>
              <a:t>Non-match</a:t>
            </a:r>
          </a:p>
          <a:p>
            <a:pPr algn="ctr">
              <a:defRPr/>
            </a:pPr>
            <a:r>
              <a:rPr lang="en-US" sz="2000" b="1" kern="0" dirty="0" smtClean="0">
                <a:solidFill>
                  <a:schemeClr val="bg1"/>
                </a:solidFill>
                <a:latin typeface="Calibri"/>
                <a:ea typeface="ヒラギノ角ゴ Pro W3" charset="-128"/>
              </a:rPr>
              <a:t>Sub-Study</a:t>
            </a:r>
            <a:endParaRPr lang="en-US" sz="2000" b="1" kern="0" dirty="0">
              <a:solidFill>
                <a:schemeClr val="bg1"/>
              </a:solidFill>
              <a:latin typeface="Calibri"/>
              <a:ea typeface="ヒラギノ角ゴ Pro W3" charset="-128"/>
            </a:endParaRPr>
          </a:p>
        </p:txBody>
      </p:sp>
      <p:sp>
        <p:nvSpPr>
          <p:cNvPr id="44062" name="TextBox 3"/>
          <p:cNvSpPr txBox="1">
            <a:spLocks noChangeArrowheads="1"/>
          </p:cNvSpPr>
          <p:nvPr/>
        </p:nvSpPr>
        <p:spPr bwMode="auto">
          <a:xfrm>
            <a:off x="8298778" y="4430612"/>
            <a:ext cx="1402055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lnSpc>
                <a:spcPts val="3600"/>
              </a:lnSpc>
              <a:spcBef>
                <a:spcPct val="20000"/>
              </a:spcBef>
              <a:buClr>
                <a:schemeClr val="bg1"/>
              </a:buClr>
              <a:defRPr sz="28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1pPr>
            <a:lvl2pPr indent="-285750" eaLnBrk="0" hangingPunct="0">
              <a:spcBef>
                <a:spcPct val="20000"/>
              </a:spcBef>
              <a:buClr>
                <a:schemeClr val="bg1"/>
              </a:buClr>
              <a:buSzPct val="90000"/>
              <a:buFont typeface="Times New Roman" pitchFamily="18" charset="0"/>
              <a:buChar char="–"/>
              <a:defRPr sz="24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2pPr>
            <a:lvl3pPr indent="-228600" eaLnBrk="0" hangingPunct="0">
              <a:spcBef>
                <a:spcPct val="20000"/>
              </a:spcBef>
              <a:buClr>
                <a:schemeClr val="bg1"/>
              </a:buClr>
              <a:buSzPct val="90000"/>
              <a:buChar char="•"/>
              <a:defRPr sz="20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3pPr>
            <a:lvl4pPr indent="-228600" eaLnBrk="0" hangingPunct="0">
              <a:spcBef>
                <a:spcPct val="20000"/>
              </a:spcBef>
              <a:buClr>
                <a:schemeClr val="bg1"/>
              </a:buClr>
              <a:buSzPct val="80000"/>
              <a:buFont typeface="Times New Roman" pitchFamily="18" charset="0"/>
              <a:buChar char="–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4pPr>
            <a:lvl5pPr indent="-228600" eaLnBrk="0" hangingPunct="0">
              <a:spcBef>
                <a:spcPct val="20000"/>
              </a:spcBef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800" b="1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Nivolumab/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800" b="1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Ipilimumab</a:t>
            </a:r>
          </a:p>
        </p:txBody>
      </p:sp>
      <p:grpSp>
        <p:nvGrpSpPr>
          <p:cNvPr id="44064" name="Group 48"/>
          <p:cNvGrpSpPr>
            <a:grpSpLocks/>
          </p:cNvGrpSpPr>
          <p:nvPr/>
        </p:nvGrpSpPr>
        <p:grpSpPr bwMode="auto">
          <a:xfrm rot="5400000">
            <a:off x="9403641" y="3653343"/>
            <a:ext cx="724181" cy="676414"/>
            <a:chOff x="3962401" y="1869895"/>
            <a:chExt cx="990600" cy="761998"/>
          </a:xfrm>
        </p:grpSpPr>
        <p:cxnSp>
          <p:nvCxnSpPr>
            <p:cNvPr id="63527" name="Straight Arrow Connector 49"/>
            <p:cNvCxnSpPr>
              <a:cxnSpLocks noChangeShapeType="1"/>
            </p:cNvCxnSpPr>
            <p:nvPr/>
          </p:nvCxnSpPr>
          <p:spPr bwMode="auto">
            <a:xfrm flipV="1">
              <a:off x="3962402" y="1869895"/>
              <a:ext cx="990598" cy="381000"/>
            </a:xfrm>
            <a:prstGeom prst="straightConnector1">
              <a:avLst/>
            </a:prstGeom>
            <a:noFill/>
            <a:ln w="28575" algn="ctr">
              <a:solidFill>
                <a:srgbClr val="728C8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528" name="Straight Arrow Connector 52"/>
            <p:cNvCxnSpPr>
              <a:cxnSpLocks noChangeShapeType="1"/>
            </p:cNvCxnSpPr>
            <p:nvPr/>
          </p:nvCxnSpPr>
          <p:spPr bwMode="auto">
            <a:xfrm>
              <a:off x="3962401" y="2250893"/>
              <a:ext cx="990600" cy="381000"/>
            </a:xfrm>
            <a:prstGeom prst="straightConnector1">
              <a:avLst/>
            </a:prstGeom>
            <a:noFill/>
            <a:ln w="28575" algn="ctr">
              <a:solidFill>
                <a:srgbClr val="728C8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3" name="TextBox 3"/>
          <p:cNvSpPr txBox="1">
            <a:spLocks noChangeArrowheads="1"/>
          </p:cNvSpPr>
          <p:nvPr/>
        </p:nvSpPr>
        <p:spPr bwMode="auto">
          <a:xfrm>
            <a:off x="87114" y="3128356"/>
            <a:ext cx="1188146" cy="63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747" b="1" dirty="0" smtClean="0">
                <a:solidFill>
                  <a:srgbClr val="FF0000"/>
                </a:solidFill>
                <a:latin typeface="Calibri"/>
              </a:rPr>
              <a:t>Single Arm</a:t>
            </a:r>
          </a:p>
          <a:p>
            <a:pPr algn="ctr" eaLnBrk="1" hangingPunct="1">
              <a:defRPr/>
            </a:pPr>
            <a:r>
              <a:rPr lang="en-US" altLang="en-US" sz="1747" b="1" dirty="0" smtClean="0">
                <a:solidFill>
                  <a:srgbClr val="FF0000"/>
                </a:solidFill>
                <a:latin typeface="Calibri"/>
              </a:rPr>
              <a:t> Phase II</a:t>
            </a:r>
            <a:endParaRPr lang="en-US" altLang="en-US" sz="1747" b="1" dirty="0">
              <a:solidFill>
                <a:srgbClr val="1C3B61"/>
              </a:solidFill>
              <a:latin typeface="Calibri"/>
            </a:endParaRPr>
          </a:p>
        </p:txBody>
      </p:sp>
      <p:sp>
        <p:nvSpPr>
          <p:cNvPr id="54" name="TextBox 37"/>
          <p:cNvSpPr txBox="1">
            <a:spLocks noChangeArrowheads="1"/>
          </p:cNvSpPr>
          <p:nvPr/>
        </p:nvSpPr>
        <p:spPr bwMode="auto">
          <a:xfrm>
            <a:off x="79576" y="4090594"/>
            <a:ext cx="1389163" cy="63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ヒラギノ角ゴ Pro W3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747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rPr>
              <a:t>Randomized</a:t>
            </a:r>
            <a:r>
              <a:rPr lang="en-US" altLang="en-US" sz="1747" b="1" dirty="0" smtClean="0">
                <a:solidFill>
                  <a:srgbClr val="FF0000"/>
                </a:solidFill>
                <a:latin typeface="Calibri"/>
              </a:rPr>
              <a:t> </a:t>
            </a:r>
          </a:p>
          <a:p>
            <a:pPr algn="ctr" eaLnBrk="1" hangingPunct="1">
              <a:defRPr/>
            </a:pPr>
            <a:r>
              <a:rPr lang="en-US" altLang="en-US" sz="1747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rPr>
              <a:t>Phase</a:t>
            </a:r>
            <a:r>
              <a:rPr lang="en-US" altLang="en-US" sz="1747" b="1" dirty="0" smtClean="0">
                <a:solidFill>
                  <a:srgbClr val="FF0000"/>
                </a:solidFill>
                <a:latin typeface="Calibri"/>
              </a:rPr>
              <a:t> </a:t>
            </a:r>
            <a:r>
              <a:rPr lang="en-US" altLang="en-US" sz="1747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rPr>
              <a:t>III</a:t>
            </a:r>
            <a:endParaRPr lang="en-US" altLang="en-US" sz="1747" b="1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063087" y="2556724"/>
            <a:ext cx="1399037" cy="988347"/>
          </a:xfrm>
          <a:prstGeom prst="rect">
            <a:avLst/>
          </a:prstGeom>
          <a:solidFill>
            <a:srgbClr val="B8B91F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941" u="sng" dirty="0" smtClean="0">
                <a:latin typeface="Calibri"/>
                <a:ea typeface="ヒラギノ角ゴ Pro W3" charset="-128"/>
              </a:rPr>
              <a:t>S1400I</a:t>
            </a:r>
          </a:p>
          <a:p>
            <a:pPr algn="ctr">
              <a:defRPr/>
            </a:pPr>
            <a:r>
              <a:rPr lang="en-US" sz="1941" dirty="0" smtClean="0">
                <a:latin typeface="Calibri"/>
                <a:ea typeface="ヒラギノ角ゴ Pro W3" charset="-128"/>
              </a:rPr>
              <a:t>Checkpoint </a:t>
            </a:r>
            <a:endParaRPr lang="en-US" sz="1941" dirty="0">
              <a:latin typeface="Calibri"/>
              <a:ea typeface="ヒラギノ角ゴ Pro W3" charset="-128"/>
            </a:endParaRPr>
          </a:p>
          <a:p>
            <a:pPr algn="ctr">
              <a:defRPr/>
            </a:pPr>
            <a:r>
              <a:rPr lang="en-US" sz="1941" dirty="0" smtClean="0">
                <a:latin typeface="Calibri"/>
                <a:ea typeface="ヒラギノ角ゴ Pro W3" charset="-128"/>
              </a:rPr>
              <a:t>Naive</a:t>
            </a:r>
            <a:endParaRPr lang="en-US" sz="1941" dirty="0">
              <a:latin typeface="Calibri"/>
              <a:ea typeface="ヒラギノ角ゴ Pro W3" charset="-128"/>
            </a:endParaRPr>
          </a:p>
        </p:txBody>
      </p:sp>
      <p:sp>
        <p:nvSpPr>
          <p:cNvPr id="66" name="TextBox 2"/>
          <p:cNvSpPr txBox="1">
            <a:spLocks noChangeArrowheads="1"/>
          </p:cNvSpPr>
          <p:nvPr/>
        </p:nvSpPr>
        <p:spPr bwMode="auto">
          <a:xfrm>
            <a:off x="3190640" y="1507487"/>
            <a:ext cx="2196202" cy="707886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2000" b="1" kern="0" dirty="0" smtClean="0">
                <a:solidFill>
                  <a:schemeClr val="bg1"/>
                </a:solidFill>
                <a:latin typeface="Calibri"/>
                <a:ea typeface="ヒラギノ角ゴ Pro W3" charset="-128"/>
              </a:rPr>
              <a:t>Biomarker Driven </a:t>
            </a:r>
            <a:endParaRPr lang="en-US" sz="2000" b="1" kern="0" dirty="0">
              <a:solidFill>
                <a:schemeClr val="bg1"/>
              </a:solidFill>
              <a:latin typeface="Calibri"/>
              <a:ea typeface="ヒラギノ角ゴ Pro W3" charset="-128"/>
            </a:endParaRPr>
          </a:p>
          <a:p>
            <a:pPr algn="ctr">
              <a:defRPr/>
            </a:pPr>
            <a:r>
              <a:rPr lang="en-US" sz="2000" b="1" kern="0" dirty="0" smtClean="0">
                <a:solidFill>
                  <a:schemeClr val="bg1"/>
                </a:solidFill>
                <a:latin typeface="Calibri"/>
                <a:ea typeface="ヒラギノ角ゴ Pro W3" charset="-128"/>
              </a:rPr>
              <a:t>Sub-Studies</a:t>
            </a:r>
            <a:endParaRPr lang="en-US" sz="2000" b="1" kern="0" dirty="0">
              <a:solidFill>
                <a:schemeClr val="bg1"/>
              </a:solidFill>
              <a:latin typeface="Calibri"/>
              <a:ea typeface="ヒラギノ角ゴ Pro W3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Schema at Revision </a:t>
            </a:r>
            <a:r>
              <a:rPr lang="en-US" sz="3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#5</a:t>
            </a:r>
            <a:endParaRPr lang="en-US" sz="4400" dirty="0"/>
          </a:p>
        </p:txBody>
      </p:sp>
      <p:sp>
        <p:nvSpPr>
          <p:cNvPr id="44041" name="TextBox 3"/>
          <p:cNvSpPr txBox="1">
            <a:spLocks noChangeArrowheads="1"/>
          </p:cNvSpPr>
          <p:nvPr/>
        </p:nvSpPr>
        <p:spPr bwMode="auto">
          <a:xfrm>
            <a:off x="1629610" y="4629104"/>
            <a:ext cx="1241892" cy="63004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lnSpc>
                <a:spcPts val="3600"/>
              </a:lnSpc>
              <a:spcBef>
                <a:spcPct val="20000"/>
              </a:spcBef>
              <a:buClr>
                <a:schemeClr val="bg1"/>
              </a:buClr>
              <a:defRPr sz="28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1pPr>
            <a:lvl2pPr indent="-285750" eaLnBrk="0" hangingPunct="0">
              <a:spcBef>
                <a:spcPct val="20000"/>
              </a:spcBef>
              <a:buClr>
                <a:schemeClr val="bg1"/>
              </a:buClr>
              <a:buSzPct val="90000"/>
              <a:buFont typeface="Times New Roman" pitchFamily="18" charset="0"/>
              <a:buChar char="–"/>
              <a:defRPr sz="24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2pPr>
            <a:lvl3pPr indent="-228600" eaLnBrk="0" hangingPunct="0">
              <a:spcBef>
                <a:spcPct val="20000"/>
              </a:spcBef>
              <a:buClr>
                <a:schemeClr val="bg1"/>
              </a:buClr>
              <a:buSzPct val="90000"/>
              <a:buChar char="•"/>
              <a:defRPr sz="20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3pPr>
            <a:lvl4pPr indent="-228600" eaLnBrk="0" hangingPunct="0">
              <a:spcBef>
                <a:spcPct val="20000"/>
              </a:spcBef>
              <a:buClr>
                <a:schemeClr val="bg1"/>
              </a:buClr>
              <a:buSzPct val="80000"/>
              <a:buFont typeface="Times New Roman" pitchFamily="18" charset="0"/>
              <a:buChar char="–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4pPr>
            <a:lvl5pPr indent="-228600" eaLnBrk="0" hangingPunct="0">
              <a:spcBef>
                <a:spcPct val="20000"/>
              </a:spcBef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747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rPr>
              <a:t>GDC-0032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747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rPr>
              <a:t>vs. TBD</a:t>
            </a:r>
            <a:endParaRPr lang="en-US" altLang="en-US" sz="1747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</a:endParaRPr>
          </a:p>
        </p:txBody>
      </p:sp>
      <p:sp>
        <p:nvSpPr>
          <p:cNvPr id="29" name="TextBox 62"/>
          <p:cNvSpPr txBox="1"/>
          <p:nvPr/>
        </p:nvSpPr>
        <p:spPr>
          <a:xfrm>
            <a:off x="1659511" y="3545071"/>
            <a:ext cx="1188146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/>
              </a:rPr>
              <a:t>GDC-0032</a:t>
            </a: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cxnSp>
        <p:nvCxnSpPr>
          <p:cNvPr id="63498" name="Straight Arrow Connector 29"/>
          <p:cNvCxnSpPr>
            <a:cxnSpLocks noChangeShapeType="1"/>
          </p:cNvCxnSpPr>
          <p:nvPr/>
        </p:nvCxnSpPr>
        <p:spPr bwMode="auto">
          <a:xfrm>
            <a:off x="2211059" y="3089549"/>
            <a:ext cx="847" cy="566660"/>
          </a:xfrm>
          <a:prstGeom prst="straightConnector1">
            <a:avLst/>
          </a:prstGeom>
          <a:noFill/>
          <a:ln w="28575" algn="ctr">
            <a:solidFill>
              <a:srgbClr val="728C8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9" name="Group 8"/>
          <p:cNvGrpSpPr/>
          <p:nvPr/>
        </p:nvGrpSpPr>
        <p:grpSpPr>
          <a:xfrm>
            <a:off x="3680465" y="2498312"/>
            <a:ext cx="1257395" cy="2760836"/>
            <a:chOff x="2929426" y="2498312"/>
            <a:chExt cx="1257395" cy="2760836"/>
          </a:xfrm>
        </p:grpSpPr>
        <p:sp>
          <p:nvSpPr>
            <p:cNvPr id="44042" name="TextBox 50"/>
            <p:cNvSpPr txBox="1">
              <a:spLocks noChangeArrowheads="1"/>
            </p:cNvSpPr>
            <p:nvPr/>
          </p:nvSpPr>
          <p:spPr bwMode="auto">
            <a:xfrm>
              <a:off x="3004050" y="4629104"/>
              <a:ext cx="1174168" cy="630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lnSpc>
                  <a:spcPts val="3600"/>
                </a:lnSpc>
                <a:spcBef>
                  <a:spcPct val="20000"/>
                </a:spcBef>
                <a:buClr>
                  <a:schemeClr val="bg1"/>
                </a:buClr>
                <a:defRPr sz="2800"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1pPr>
              <a:lvl2pPr indent="-285750" eaLnBrk="0" hangingPunct="0">
                <a:spcBef>
                  <a:spcPct val="20000"/>
                </a:spcBef>
                <a:buClr>
                  <a:schemeClr val="bg1"/>
                </a:buClr>
                <a:buSzPct val="90000"/>
                <a:buFont typeface="Times New Roman" pitchFamily="18" charset="0"/>
                <a:buChar char="–"/>
                <a:defRPr sz="2400"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2pPr>
              <a:lvl3pPr indent="-228600" eaLnBrk="0" hangingPunct="0">
                <a:spcBef>
                  <a:spcPct val="20000"/>
                </a:spcBef>
                <a:buClr>
                  <a:schemeClr val="bg1"/>
                </a:buClr>
                <a:buSzPct val="90000"/>
                <a:buChar char="•"/>
                <a:defRPr sz="2000"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3pPr>
              <a:lvl4pPr indent="-228600" eaLnBrk="0" hangingPunct="0">
                <a:spcBef>
                  <a:spcPct val="20000"/>
                </a:spcBef>
                <a:buClr>
                  <a:schemeClr val="bg1"/>
                </a:buClr>
                <a:buSzPct val="80000"/>
                <a:buFont typeface="Times New Roman" pitchFamily="18" charset="0"/>
                <a:buChar char="–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4pPr>
              <a:lvl5pPr indent="-228600" eaLnBrk="0" hangingPunct="0">
                <a:spcBef>
                  <a:spcPct val="20000"/>
                </a:spcBef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5pPr>
              <a:lvl6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6pPr>
              <a:lvl7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7pPr>
              <a:lvl8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8pPr>
              <a:lvl9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defRPr/>
              </a:pPr>
              <a:r>
                <a:rPr lang="en-US" altLang="en-US" sz="1747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/>
                </a:rPr>
                <a:t>Palbociclib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defRPr/>
              </a:pPr>
              <a:r>
                <a:rPr lang="en-US" altLang="en-US" sz="1747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/>
                </a:rPr>
                <a:t>vs. TBD</a:t>
              </a:r>
              <a:endParaRPr lang="en-US" altLang="en-US" sz="1747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endParaRPr>
            </a:p>
          </p:txBody>
        </p:sp>
        <p:grpSp>
          <p:nvGrpSpPr>
            <p:cNvPr id="63495" name="Group 71"/>
            <p:cNvGrpSpPr>
              <a:grpSpLocks/>
            </p:cNvGrpSpPr>
            <p:nvPr/>
          </p:nvGrpSpPr>
          <p:grpSpPr bwMode="auto">
            <a:xfrm rot="5400000">
              <a:off x="3309361" y="3906861"/>
              <a:ext cx="602456" cy="676414"/>
              <a:chOff x="3962401" y="1869895"/>
              <a:chExt cx="990600" cy="761998"/>
            </a:xfrm>
          </p:grpSpPr>
          <p:cxnSp>
            <p:nvCxnSpPr>
              <p:cNvPr id="63531" name="Straight Arrow Connector 76"/>
              <p:cNvCxnSpPr>
                <a:cxnSpLocks noChangeShapeType="1"/>
              </p:cNvCxnSpPr>
              <p:nvPr/>
            </p:nvCxnSpPr>
            <p:spPr bwMode="auto">
              <a:xfrm flipV="1">
                <a:off x="3962402" y="1869895"/>
                <a:ext cx="990598" cy="381000"/>
              </a:xfrm>
              <a:prstGeom prst="straightConnector1">
                <a:avLst/>
              </a:prstGeom>
              <a:noFill/>
              <a:ln w="28575" algn="ctr">
                <a:solidFill>
                  <a:schemeClr val="bg1">
                    <a:lumMod val="65000"/>
                  </a:schemeClr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3532" name="Straight Arrow Connector 77"/>
              <p:cNvCxnSpPr>
                <a:cxnSpLocks noChangeShapeType="1"/>
              </p:cNvCxnSpPr>
              <p:nvPr/>
            </p:nvCxnSpPr>
            <p:spPr bwMode="auto">
              <a:xfrm>
                <a:off x="3962401" y="2250893"/>
                <a:ext cx="990600" cy="381000"/>
              </a:xfrm>
              <a:prstGeom prst="straightConnector1">
                <a:avLst/>
              </a:prstGeom>
              <a:noFill/>
              <a:ln w="28575" algn="ctr">
                <a:solidFill>
                  <a:schemeClr val="bg1">
                    <a:lumMod val="65000"/>
                  </a:schemeClr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1" name="TextBox 62"/>
            <p:cNvSpPr txBox="1"/>
            <p:nvPr/>
          </p:nvSpPr>
          <p:spPr>
            <a:xfrm>
              <a:off x="2929426" y="3545071"/>
              <a:ext cx="125739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/>
                </a:rPr>
                <a:t> </a:t>
              </a: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Calibri"/>
                </a:rPr>
                <a:t>Palbociclib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endParaRPr>
            </a:p>
          </p:txBody>
        </p:sp>
        <p:cxnSp>
          <p:nvCxnSpPr>
            <p:cNvPr id="63500" name="Straight Arrow Connector 31"/>
            <p:cNvCxnSpPr>
              <a:cxnSpLocks noChangeShapeType="1"/>
            </p:cNvCxnSpPr>
            <p:nvPr/>
          </p:nvCxnSpPr>
          <p:spPr bwMode="auto">
            <a:xfrm flipH="1">
              <a:off x="3537702" y="3052926"/>
              <a:ext cx="1215" cy="574302"/>
            </a:xfrm>
            <a:prstGeom prst="straightConnector1">
              <a:avLst/>
            </a:prstGeom>
            <a:noFill/>
            <a:ln w="28575" algn="ctr">
              <a:solidFill>
                <a:srgbClr val="728C8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" name="TextBox 2"/>
            <p:cNvSpPr txBox="1">
              <a:spLocks noChangeArrowheads="1"/>
            </p:cNvSpPr>
            <p:nvPr/>
          </p:nvSpPr>
          <p:spPr bwMode="auto">
            <a:xfrm>
              <a:off x="3053201" y="2498312"/>
              <a:ext cx="964392" cy="630044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solidFill>
                <a:schemeClr val="accent3">
                  <a:lumMod val="50000"/>
                </a:schemeClr>
              </a:solidFill>
              <a:prstDash val="solid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1747" u="sng" kern="0" dirty="0" smtClean="0">
                  <a:latin typeface="Calibri"/>
                  <a:ea typeface="ヒラギノ角ゴ Pro W3" charset="-128"/>
                </a:rPr>
                <a:t>S1400C</a:t>
              </a:r>
            </a:p>
            <a:p>
              <a:pPr algn="ctr">
                <a:defRPr/>
              </a:pPr>
              <a:r>
                <a:rPr lang="en-US" sz="1747" kern="0" smtClean="0">
                  <a:latin typeface="Calibri"/>
                  <a:ea typeface="ヒラギノ角ゴ Pro W3" charset="-128"/>
                </a:rPr>
                <a:t>CCGA</a:t>
              </a:r>
              <a:endParaRPr lang="en-US" sz="1747" kern="0" dirty="0">
                <a:latin typeface="Calibri"/>
                <a:ea typeface="ヒラギノ角ゴ Pro W3" charset="-128"/>
              </a:endParaRPr>
            </a:p>
          </p:txBody>
        </p:sp>
      </p:grpSp>
      <p:sp>
        <p:nvSpPr>
          <p:cNvPr id="42" name="TextBox 2"/>
          <p:cNvSpPr txBox="1">
            <a:spLocks noChangeArrowheads="1"/>
          </p:cNvSpPr>
          <p:nvPr/>
        </p:nvSpPr>
        <p:spPr bwMode="auto">
          <a:xfrm>
            <a:off x="1667937" y="2498312"/>
            <a:ext cx="1026535" cy="630044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>
                <a:lumMod val="50000"/>
              </a:schemeClr>
            </a:solidFill>
            <a:prstDash val="solid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747" u="sng" kern="0" dirty="0" smtClean="0">
                <a:latin typeface="Calibri"/>
                <a:ea typeface="ヒラギノ角ゴ Pro W3" charset="-128"/>
              </a:rPr>
              <a:t>S1400B</a:t>
            </a:r>
          </a:p>
          <a:p>
            <a:pPr algn="ctr">
              <a:defRPr/>
            </a:pPr>
            <a:r>
              <a:rPr lang="en-US" sz="1747" kern="0" dirty="0" smtClean="0">
                <a:latin typeface="Calibri"/>
                <a:ea typeface="ヒラギノ角ゴ Pro W3" charset="-128"/>
              </a:rPr>
              <a:t>PI3K</a:t>
            </a:r>
            <a:endParaRPr lang="en-US" sz="1747" kern="0" dirty="0">
              <a:latin typeface="Calibri"/>
              <a:ea typeface="ヒラギノ角ゴ Pro W3" charset="-128"/>
            </a:endParaRPr>
          </a:p>
        </p:txBody>
      </p:sp>
      <p:sp>
        <p:nvSpPr>
          <p:cNvPr id="67" name="Left Bracket 66"/>
          <p:cNvSpPr/>
          <p:nvPr/>
        </p:nvSpPr>
        <p:spPr>
          <a:xfrm rot="5400000">
            <a:off x="4201952" y="287869"/>
            <a:ext cx="45719" cy="4212995"/>
          </a:xfrm>
          <a:prstGeom prst="leftBracket">
            <a:avLst/>
          </a:prstGeom>
          <a:noFill/>
          <a:ln w="38100" cap="flat" cmpd="sng" algn="ctr">
            <a:solidFill>
              <a:srgbClr val="728C8B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747" kern="0" dirty="0">
              <a:solidFill>
                <a:srgbClr val="C0504D">
                  <a:lumMod val="60000"/>
                  <a:lumOff val="40000"/>
                </a:srgbClr>
              </a:solidFill>
              <a:latin typeface="Calibri"/>
              <a:ea typeface="ヒラギノ角ゴ Pro W3" charset="-128"/>
            </a:endParaRPr>
          </a:p>
        </p:txBody>
      </p:sp>
      <p:grpSp>
        <p:nvGrpSpPr>
          <p:cNvPr id="37" name="Group 71"/>
          <p:cNvGrpSpPr>
            <a:grpSpLocks/>
          </p:cNvGrpSpPr>
          <p:nvPr/>
        </p:nvGrpSpPr>
        <p:grpSpPr bwMode="auto">
          <a:xfrm rot="5400000">
            <a:off x="1925770" y="3906861"/>
            <a:ext cx="602456" cy="676414"/>
            <a:chOff x="3962401" y="1869895"/>
            <a:chExt cx="990600" cy="761998"/>
          </a:xfrm>
        </p:grpSpPr>
        <p:cxnSp>
          <p:nvCxnSpPr>
            <p:cNvPr id="38" name="Straight Arrow Connector 76"/>
            <p:cNvCxnSpPr>
              <a:cxnSpLocks noChangeShapeType="1"/>
            </p:cNvCxnSpPr>
            <p:nvPr/>
          </p:nvCxnSpPr>
          <p:spPr bwMode="auto">
            <a:xfrm flipV="1">
              <a:off x="3962402" y="1869895"/>
              <a:ext cx="990598" cy="381000"/>
            </a:xfrm>
            <a:prstGeom prst="straightConnector1">
              <a:avLst/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Straight Arrow Connector 77"/>
            <p:cNvCxnSpPr>
              <a:cxnSpLocks noChangeShapeType="1"/>
            </p:cNvCxnSpPr>
            <p:nvPr/>
          </p:nvCxnSpPr>
          <p:spPr bwMode="auto">
            <a:xfrm>
              <a:off x="3962401" y="2250893"/>
              <a:ext cx="990600" cy="381000"/>
            </a:xfrm>
            <a:prstGeom prst="straightConnector1">
              <a:avLst/>
            </a:prstGeom>
            <a:noFill/>
            <a:ln w="28575" algn="ctr">
              <a:solidFill>
                <a:schemeClr val="bg1">
                  <a:lumMod val="6500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" name="Group 7"/>
          <p:cNvGrpSpPr/>
          <p:nvPr/>
        </p:nvGrpSpPr>
        <p:grpSpPr>
          <a:xfrm>
            <a:off x="5863014" y="2498312"/>
            <a:ext cx="1048685" cy="2760836"/>
            <a:chOff x="4872975" y="2517026"/>
            <a:chExt cx="1048685" cy="2760836"/>
          </a:xfrm>
        </p:grpSpPr>
        <p:sp>
          <p:nvSpPr>
            <p:cNvPr id="44043" name="TextBox 51"/>
            <p:cNvSpPr txBox="1">
              <a:spLocks noChangeArrowheads="1"/>
            </p:cNvSpPr>
            <p:nvPr/>
          </p:nvSpPr>
          <p:spPr bwMode="auto">
            <a:xfrm>
              <a:off x="4890498" y="4647818"/>
              <a:ext cx="1024639" cy="630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eaLnBrk="0" hangingPunct="0">
                <a:lnSpc>
                  <a:spcPts val="3600"/>
                </a:lnSpc>
                <a:spcBef>
                  <a:spcPct val="20000"/>
                </a:spcBef>
                <a:buClr>
                  <a:schemeClr val="bg1"/>
                </a:buClr>
                <a:defRPr sz="2800"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1pPr>
              <a:lvl2pPr indent="-285750" eaLnBrk="0" hangingPunct="0">
                <a:spcBef>
                  <a:spcPct val="20000"/>
                </a:spcBef>
                <a:buClr>
                  <a:schemeClr val="bg1"/>
                </a:buClr>
                <a:buSzPct val="90000"/>
                <a:buFont typeface="Times New Roman" pitchFamily="18" charset="0"/>
                <a:buChar char="–"/>
                <a:defRPr sz="2400"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2pPr>
              <a:lvl3pPr indent="-228600" eaLnBrk="0" hangingPunct="0">
                <a:spcBef>
                  <a:spcPct val="20000"/>
                </a:spcBef>
                <a:buClr>
                  <a:schemeClr val="bg1"/>
                </a:buClr>
                <a:buSzPct val="90000"/>
                <a:buChar char="•"/>
                <a:defRPr sz="2000"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3pPr>
              <a:lvl4pPr indent="-228600" eaLnBrk="0" hangingPunct="0">
                <a:spcBef>
                  <a:spcPct val="20000"/>
                </a:spcBef>
                <a:buClr>
                  <a:schemeClr val="bg1"/>
                </a:buClr>
                <a:buSzPct val="80000"/>
                <a:buFont typeface="Times New Roman" pitchFamily="18" charset="0"/>
                <a:buChar char="–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4pPr>
              <a:lvl5pPr indent="-228600" eaLnBrk="0" hangingPunct="0">
                <a:spcBef>
                  <a:spcPct val="20000"/>
                </a:spcBef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5pPr>
              <a:lvl6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6pPr>
              <a:lvl7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7pPr>
              <a:lvl8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8pPr>
              <a:lvl9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70000"/>
                <a:buChar char="•"/>
                <a:defRPr>
                  <a:solidFill>
                    <a:srgbClr val="1C3B61"/>
                  </a:solidFill>
                  <a:latin typeface="Calibri" pitchFamily="34" charset="0"/>
                  <a:ea typeface="ヒラギノ角ゴ Pro W3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defRPr/>
              </a:pPr>
              <a:r>
                <a:rPr lang="en-US" altLang="en-US" sz="1747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/>
                </a:rPr>
                <a:t>AZD4547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defRPr/>
              </a:pPr>
              <a:r>
                <a:rPr lang="en-US" altLang="en-US" sz="1747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/>
                </a:rPr>
                <a:t>vs. TBD</a:t>
              </a:r>
              <a:endParaRPr lang="en-US" altLang="en-US" sz="1747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</a:endParaRPr>
            </a:p>
          </p:txBody>
        </p:sp>
        <p:sp>
          <p:nvSpPr>
            <p:cNvPr id="33" name="TextBox 62"/>
            <p:cNvSpPr txBox="1"/>
            <p:nvPr/>
          </p:nvSpPr>
          <p:spPr>
            <a:xfrm>
              <a:off x="4872975" y="3563785"/>
              <a:ext cx="104868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b="1" dirty="0">
                  <a:solidFill>
                    <a:schemeClr val="accent1">
                      <a:lumMod val="50000"/>
                    </a:schemeClr>
                  </a:solidFill>
                  <a:latin typeface="Calibri"/>
                </a:rPr>
                <a:t>AZD4547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endParaRPr>
            </a:p>
          </p:txBody>
        </p:sp>
        <p:cxnSp>
          <p:nvCxnSpPr>
            <p:cNvPr id="63502" name="Straight Arrow Connector 33"/>
            <p:cNvCxnSpPr>
              <a:cxnSpLocks noChangeShapeType="1"/>
            </p:cNvCxnSpPr>
            <p:nvPr/>
          </p:nvCxnSpPr>
          <p:spPr bwMode="auto">
            <a:xfrm>
              <a:off x="5411279" y="3071291"/>
              <a:ext cx="0" cy="567298"/>
            </a:xfrm>
            <a:prstGeom prst="straightConnector1">
              <a:avLst/>
            </a:prstGeom>
            <a:noFill/>
            <a:ln w="28575" algn="ctr">
              <a:solidFill>
                <a:srgbClr val="728C8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TextBox 2"/>
            <p:cNvSpPr txBox="1">
              <a:spLocks noChangeArrowheads="1"/>
            </p:cNvSpPr>
            <p:nvPr/>
          </p:nvSpPr>
          <p:spPr bwMode="auto">
            <a:xfrm>
              <a:off x="4917045" y="2517026"/>
              <a:ext cx="886781" cy="630044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solidFill>
                <a:schemeClr val="accent3">
                  <a:lumMod val="50000"/>
                </a:schemeClr>
              </a:solidFill>
              <a:prstDash val="solid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747" u="sng" kern="0" dirty="0" smtClean="0">
                  <a:latin typeface="Calibri"/>
                  <a:ea typeface="ヒラギノ角ゴ Pro W3" charset="-128"/>
                </a:rPr>
                <a:t>S1400D</a:t>
              </a:r>
            </a:p>
            <a:p>
              <a:pPr algn="ctr">
                <a:defRPr/>
              </a:pPr>
              <a:r>
                <a:rPr lang="en-US" sz="1747" kern="0" dirty="0" smtClean="0">
                  <a:latin typeface="Calibri"/>
                  <a:ea typeface="ヒラギノ角ゴ Pro W3" charset="-128"/>
                </a:rPr>
                <a:t>FGFR</a:t>
              </a:r>
              <a:endParaRPr lang="en-US" sz="1747" kern="0" dirty="0">
                <a:latin typeface="Calibri"/>
                <a:ea typeface="ヒラギノ角ゴ Pro W3" charset="-128"/>
              </a:endParaRPr>
            </a:p>
          </p:txBody>
        </p:sp>
        <p:grpSp>
          <p:nvGrpSpPr>
            <p:cNvPr id="44" name="Group 71"/>
            <p:cNvGrpSpPr>
              <a:grpSpLocks/>
            </p:cNvGrpSpPr>
            <p:nvPr/>
          </p:nvGrpSpPr>
          <p:grpSpPr bwMode="auto">
            <a:xfrm rot="5400000">
              <a:off x="5040044" y="3925575"/>
              <a:ext cx="602456" cy="676414"/>
              <a:chOff x="3962401" y="1869895"/>
              <a:chExt cx="990600" cy="761998"/>
            </a:xfrm>
          </p:grpSpPr>
          <p:cxnSp>
            <p:nvCxnSpPr>
              <p:cNvPr id="45" name="Straight Arrow Connector 76"/>
              <p:cNvCxnSpPr>
                <a:cxnSpLocks noChangeShapeType="1"/>
              </p:cNvCxnSpPr>
              <p:nvPr/>
            </p:nvCxnSpPr>
            <p:spPr bwMode="auto">
              <a:xfrm flipV="1">
                <a:off x="3962402" y="1869895"/>
                <a:ext cx="990598" cy="381000"/>
              </a:xfrm>
              <a:prstGeom prst="straightConnector1">
                <a:avLst/>
              </a:prstGeom>
              <a:noFill/>
              <a:ln w="28575" algn="ctr">
                <a:solidFill>
                  <a:schemeClr val="bg1">
                    <a:lumMod val="65000"/>
                  </a:schemeClr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Straight Arrow Connector 77"/>
              <p:cNvCxnSpPr>
                <a:cxnSpLocks noChangeShapeType="1"/>
              </p:cNvCxnSpPr>
              <p:nvPr/>
            </p:nvCxnSpPr>
            <p:spPr bwMode="auto">
              <a:xfrm>
                <a:off x="3962401" y="2250893"/>
                <a:ext cx="990600" cy="381000"/>
              </a:xfrm>
              <a:prstGeom prst="straightConnector1">
                <a:avLst/>
              </a:prstGeom>
              <a:noFill/>
              <a:ln w="28575" algn="ctr">
                <a:solidFill>
                  <a:schemeClr val="bg1">
                    <a:lumMod val="65000"/>
                  </a:schemeClr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5" name="TextBox 4"/>
          <p:cNvSpPr txBox="1"/>
          <p:nvPr/>
        </p:nvSpPr>
        <p:spPr>
          <a:xfrm>
            <a:off x="603812" y="5623383"/>
            <a:ext cx="10551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Biomarker-driven sub-studies </a:t>
            </a:r>
            <a:r>
              <a:rPr lang="en-US" b="1" dirty="0"/>
              <a:t>will progress to Phase III if study meets endpoint and Phase III is </a:t>
            </a:r>
            <a:r>
              <a:rPr lang="en-US" b="1" dirty="0" smtClean="0"/>
              <a:t>feasible at which point the standard of care arm will be determined.</a:t>
            </a:r>
            <a:endParaRPr lang="en-US" dirty="0"/>
          </a:p>
        </p:txBody>
      </p:sp>
      <p:cxnSp>
        <p:nvCxnSpPr>
          <p:cNvPr id="50" name="Straight Arrow Connector 33"/>
          <p:cNvCxnSpPr>
            <a:cxnSpLocks noChangeShapeType="1"/>
            <a:endCxn id="2" idx="0"/>
          </p:cNvCxnSpPr>
          <p:nvPr/>
        </p:nvCxnSpPr>
        <p:spPr bwMode="auto">
          <a:xfrm>
            <a:off x="9753359" y="2273075"/>
            <a:ext cx="9247" cy="283649"/>
          </a:xfrm>
          <a:prstGeom prst="straightConnector1">
            <a:avLst/>
          </a:prstGeom>
          <a:noFill/>
          <a:ln w="28575" algn="ctr">
            <a:solidFill>
              <a:srgbClr val="728C8B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3"/>
          <p:cNvSpPr txBox="1">
            <a:spLocks noChangeArrowheads="1"/>
          </p:cNvSpPr>
          <p:nvPr/>
        </p:nvSpPr>
        <p:spPr bwMode="auto">
          <a:xfrm>
            <a:off x="10007129" y="4430612"/>
            <a:ext cx="132296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lnSpc>
                <a:spcPts val="3600"/>
              </a:lnSpc>
              <a:spcBef>
                <a:spcPct val="20000"/>
              </a:spcBef>
              <a:buClr>
                <a:schemeClr val="bg1"/>
              </a:buClr>
              <a:defRPr sz="28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1pPr>
            <a:lvl2pPr indent="-285750" eaLnBrk="0" hangingPunct="0">
              <a:spcBef>
                <a:spcPct val="20000"/>
              </a:spcBef>
              <a:buClr>
                <a:schemeClr val="bg1"/>
              </a:buClr>
              <a:buSzPct val="90000"/>
              <a:buFont typeface="Times New Roman" pitchFamily="18" charset="0"/>
              <a:buChar char="–"/>
              <a:defRPr sz="24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2pPr>
            <a:lvl3pPr indent="-228600" eaLnBrk="0" hangingPunct="0">
              <a:spcBef>
                <a:spcPct val="20000"/>
              </a:spcBef>
              <a:buClr>
                <a:schemeClr val="bg1"/>
              </a:buClr>
              <a:buSzPct val="90000"/>
              <a:buChar char="•"/>
              <a:defRPr sz="2000"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3pPr>
            <a:lvl4pPr indent="-228600" eaLnBrk="0" hangingPunct="0">
              <a:spcBef>
                <a:spcPct val="20000"/>
              </a:spcBef>
              <a:buClr>
                <a:schemeClr val="bg1"/>
              </a:buClr>
              <a:buSzPct val="80000"/>
              <a:buFont typeface="Times New Roman" pitchFamily="18" charset="0"/>
              <a:buChar char="–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4pPr>
            <a:lvl5pPr indent="-228600" eaLnBrk="0" hangingPunct="0">
              <a:spcBef>
                <a:spcPct val="20000"/>
              </a:spcBef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>
                <a:solidFill>
                  <a:srgbClr val="1C3B61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altLang="en-US" sz="1800" b="1" dirty="0" smtClean="0">
                <a:solidFill>
                  <a:schemeClr val="accent1">
                    <a:lumMod val="50000"/>
                  </a:schemeClr>
                </a:solidFill>
                <a:latin typeface="Calibri"/>
              </a:rPr>
              <a:t>Nivolumab</a:t>
            </a:r>
            <a:endParaRPr lang="en-US" altLang="en-US" sz="1800" b="1" dirty="0">
              <a:solidFill>
                <a:schemeClr val="accent1">
                  <a:lumMod val="50000"/>
                </a:schemeClr>
              </a:solidFill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441456" cy="356369"/>
          </a:xfrm>
        </p:spPr>
        <p:txBody>
          <a:bodyPr/>
          <a:lstStyle/>
          <a:p>
            <a:r>
              <a:rPr lang="en-US" dirty="0" smtClean="0"/>
              <a:t>Revision #4/5 Slide #: </a:t>
            </a:r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44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Study Design and Goals at Revision #5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45733"/>
            <a:ext cx="10546080" cy="4397411"/>
          </a:xfrm>
        </p:spPr>
        <p:txBody>
          <a:bodyPr>
            <a:normAutofit/>
          </a:bodyPr>
          <a:lstStyle/>
          <a:p>
            <a:pPr marL="1374775" indent="-1374775">
              <a:spcBef>
                <a:spcPts val="600"/>
              </a:spcBef>
              <a:buNone/>
            </a:pPr>
            <a:r>
              <a:rPr lang="en-US" sz="2400" u="sng" dirty="0"/>
              <a:t>Overall Study Goal</a:t>
            </a:r>
            <a:r>
              <a:rPr lang="en-US" sz="2400" dirty="0"/>
              <a:t>: 	</a:t>
            </a:r>
            <a:endParaRPr lang="en-US" sz="2400" dirty="0" smtClean="0"/>
          </a:p>
          <a:p>
            <a:pPr>
              <a:spcBef>
                <a:spcPts val="600"/>
              </a:spcBef>
            </a:pPr>
            <a:r>
              <a:rPr lang="en-US" sz="2400" dirty="0"/>
              <a:t>Identify </a:t>
            </a:r>
            <a:r>
              <a:rPr lang="en-US" sz="2400" dirty="0" smtClean="0"/>
              <a:t>and </a:t>
            </a:r>
            <a:r>
              <a:rPr lang="en-US" sz="2400" dirty="0"/>
              <a:t>quickly lead to </a:t>
            </a:r>
            <a:r>
              <a:rPr lang="en-US" sz="2400" dirty="0" smtClean="0"/>
              <a:t>approvals of immunotherapies as safe and effective regimens </a:t>
            </a:r>
            <a:r>
              <a:rPr lang="en-US" sz="2400" dirty="0"/>
              <a:t>(monotherapy or combinations) based on matched predictive biomarker-targeted drug </a:t>
            </a:r>
            <a:r>
              <a:rPr lang="en-US" sz="2400" dirty="0" smtClean="0"/>
              <a:t>pairs</a:t>
            </a:r>
          </a:p>
          <a:p>
            <a:pPr marL="0" indent="0">
              <a:spcBef>
                <a:spcPts val="600"/>
              </a:spcBef>
              <a:buNone/>
            </a:pPr>
            <a:endParaRPr lang="en-US" sz="2400" u="sng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sz="2400" u="sng" dirty="0" smtClean="0"/>
              <a:t>Study Design:</a:t>
            </a:r>
            <a:r>
              <a:rPr lang="en-US" sz="2400" dirty="0" smtClean="0"/>
              <a:t>	</a:t>
            </a:r>
          </a:p>
          <a:p>
            <a:r>
              <a:rPr lang="en-US" sz="2400" b="1" u="sng" dirty="0"/>
              <a:t>S1400B</a:t>
            </a:r>
            <a:r>
              <a:rPr lang="en-US" sz="2400" dirty="0"/>
              <a:t>, </a:t>
            </a:r>
            <a:r>
              <a:rPr lang="en-US" sz="2400" b="1" u="sng" dirty="0"/>
              <a:t>S1400C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u="sng" dirty="0"/>
              <a:t>S1400D</a:t>
            </a:r>
            <a:r>
              <a:rPr lang="en-US" sz="2400" b="1" dirty="0"/>
              <a:t>: </a:t>
            </a:r>
            <a:r>
              <a:rPr lang="en-US" sz="2400" dirty="0" smtClean="0"/>
              <a:t>Single arm Phase II Design</a:t>
            </a:r>
          </a:p>
          <a:p>
            <a:r>
              <a:rPr lang="en-US" sz="2400" b="1" u="sng" dirty="0" smtClean="0"/>
              <a:t>S1400I</a:t>
            </a:r>
            <a:r>
              <a:rPr lang="en-US" sz="2400" b="1" dirty="0" smtClean="0"/>
              <a:t>: </a:t>
            </a:r>
            <a:r>
              <a:rPr lang="en-US" sz="2400" dirty="0" smtClean="0"/>
              <a:t>Randomized Phase III Design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7282" y="6459785"/>
            <a:ext cx="1483883" cy="398215"/>
          </a:xfrm>
        </p:spPr>
        <p:txBody>
          <a:bodyPr/>
          <a:lstStyle/>
          <a:p>
            <a:r>
              <a:rPr lang="en-US" dirty="0" smtClean="0"/>
              <a:t>Revision #4/5 Slide #: </a:t>
            </a:r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Study Objectives at Revision #5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92613"/>
            <a:ext cx="10546080" cy="4550531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600" dirty="0"/>
              <a:t>Study Objectives for Phase II Biomarker-driven Sub-studies: </a:t>
            </a:r>
            <a:r>
              <a:rPr lang="en-US" sz="2600" b="1" u="sng" dirty="0" smtClean="0"/>
              <a:t>S1400B</a:t>
            </a:r>
            <a:r>
              <a:rPr lang="en-US" sz="2600" b="1" dirty="0" smtClean="0"/>
              <a:t>, </a:t>
            </a:r>
            <a:r>
              <a:rPr lang="en-US" sz="2600" b="1" u="sng" dirty="0"/>
              <a:t>S1400C</a:t>
            </a:r>
            <a:r>
              <a:rPr lang="en-US" sz="2600" b="1" dirty="0"/>
              <a:t>, </a:t>
            </a:r>
            <a:r>
              <a:rPr lang="en-US" sz="2600" b="1" u="sng" dirty="0"/>
              <a:t>S1400D</a:t>
            </a:r>
            <a:endParaRPr lang="en-US" sz="2600" u="sng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400" u="sng" dirty="0" smtClean="0"/>
              <a:t>Primary Objective</a:t>
            </a:r>
            <a:r>
              <a:rPr lang="en-US" sz="2400" dirty="0" smtClean="0"/>
              <a:t>: 	</a:t>
            </a:r>
          </a:p>
          <a:p>
            <a:r>
              <a:rPr lang="en-US" sz="2400" dirty="0"/>
              <a:t>To estimate the response rate among patients treated with the investigational therapy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u="sng" dirty="0" smtClean="0"/>
              <a:t>Secondary Objectives</a:t>
            </a:r>
            <a:r>
              <a:rPr lang="en-US" sz="24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evaluate investigator-assessed progression-free survival and overall survival with the investigational therapy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evaluate duration of response with the investigational </a:t>
            </a:r>
            <a:r>
              <a:rPr lang="en-US" sz="2400" dirty="0" smtClean="0"/>
              <a:t>therapy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evaluate frequency and severity of toxicities associated with investigational therapy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7282" y="6459785"/>
            <a:ext cx="1464633" cy="398215"/>
          </a:xfrm>
        </p:spPr>
        <p:txBody>
          <a:bodyPr/>
          <a:lstStyle/>
          <a:p>
            <a:r>
              <a:rPr lang="en-US" dirty="0" smtClean="0"/>
              <a:t>Revision #4/5 Slide #: </a:t>
            </a:r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77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Study Objectives at Revision #5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92613"/>
            <a:ext cx="10546080" cy="4550531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600" dirty="0"/>
              <a:t>Study Objectives for </a:t>
            </a:r>
            <a:r>
              <a:rPr lang="en-US" sz="2800" dirty="0"/>
              <a:t>Phase III Non-Match Sub-study: </a:t>
            </a:r>
            <a:r>
              <a:rPr lang="en-US" sz="2800" b="1" u="sng" dirty="0"/>
              <a:t>S1400I </a:t>
            </a:r>
            <a:endParaRPr lang="en-US" sz="2800" b="1" u="sng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en-US" sz="2400" u="sng" dirty="0" smtClean="0"/>
              <a:t>Primary Objective</a:t>
            </a:r>
            <a:r>
              <a:rPr lang="en-US" sz="2400" dirty="0" smtClean="0"/>
              <a:t>: 	</a:t>
            </a:r>
          </a:p>
          <a:p>
            <a:r>
              <a:rPr lang="en-US" sz="2400" dirty="0"/>
              <a:t>To compare overall survival in patients randomized to nivolumab plus ipilimumab vs. nivolumab </a:t>
            </a:r>
            <a:endParaRPr lang="en-US" sz="2400" dirty="0" smtClean="0"/>
          </a:p>
          <a:p>
            <a:r>
              <a:rPr lang="en-US" sz="2400" u="sng" dirty="0" smtClean="0"/>
              <a:t>Secondary Objectives</a:t>
            </a:r>
            <a:r>
              <a:rPr lang="en-US" sz="24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compare investigator-assessed progression-free survival in patients randomized to nivolumab plus ipilimumab vs. nivolumab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compare response rates among patients randomized to nivolumab plus ipilimumab vs. nivolumab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To </a:t>
            </a:r>
            <a:r>
              <a:rPr lang="en-US" sz="2400" dirty="0"/>
              <a:t>evaluate frequency and severity of toxicities associated with nivolumab plus ipilimumab vs. nivolumab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7283" y="6459785"/>
            <a:ext cx="1503134" cy="398215"/>
          </a:xfrm>
        </p:spPr>
        <p:txBody>
          <a:bodyPr/>
          <a:lstStyle/>
          <a:p>
            <a:r>
              <a:rPr lang="en-US" dirty="0" smtClean="0"/>
              <a:t>Revision #4/5 Slide #: </a:t>
            </a:r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86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S1400 Screening/Pre-screening Eligibility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9090" y="1845735"/>
            <a:ext cx="10713952" cy="4023360"/>
          </a:xfrm>
        </p:spPr>
        <p:txBody>
          <a:bodyPr>
            <a:normAutofit lnSpcReduction="10000"/>
          </a:bodyPr>
          <a:lstStyle/>
          <a:p>
            <a:pPr marL="225425" lvl="0" indent="-225425"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Patients must have </a:t>
            </a: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Stage </a:t>
            </a: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IV </a:t>
            </a: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squamous cell lung cancer </a:t>
            </a:r>
            <a:endParaRPr lang="en-US" sz="2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225425" lvl="0" indent="-225425"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Patients are eligible for the </a:t>
            </a:r>
            <a:r>
              <a:rPr lang="en-US" sz="26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S1400</a:t>
            </a: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Screening/Pre-Screening registration</a:t>
            </a: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1">
              <a:buClr>
                <a:srgbClr val="DB8631">
                  <a:lumMod val="50000"/>
                </a:srgbClr>
              </a:buClr>
              <a:buFont typeface="Calibri" pitchFamily="34" charset="0"/>
              <a:buChar char="−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upon progression on prior therapy (Screen at progression), or </a:t>
            </a:r>
          </a:p>
          <a:p>
            <a:pPr marL="457200" lvl="1" indent="-257175">
              <a:buClr>
                <a:srgbClr val="DB8631">
                  <a:lumMod val="50000"/>
                </a:srgbClr>
              </a:buClr>
              <a:buFont typeface="Calibri" pitchFamily="34" charset="0"/>
              <a:buChar char="−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prior to progression on current treatment </a:t>
            </a:r>
            <a:r>
              <a:rPr lang="en-US" sz="2400">
                <a:solidFill>
                  <a:prstClr val="black">
                    <a:lumMod val="75000"/>
                    <a:lumOff val="25000"/>
                  </a:prstClr>
                </a:solidFill>
              </a:rPr>
              <a:t>for </a:t>
            </a:r>
            <a:r>
              <a:rPr lang="en-US" sz="240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Stage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IV disease (Pre-Screen prior to progression)</a:t>
            </a:r>
          </a:p>
          <a:p>
            <a:pPr marL="225425" lvl="0" indent="-225425">
              <a:spcBef>
                <a:spcPts val="600"/>
              </a:spcBef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Patients </a:t>
            </a: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must have measurable disease </a:t>
            </a:r>
          </a:p>
          <a:p>
            <a:pPr marL="225425" lvl="0" indent="-225425">
              <a:spcBef>
                <a:spcPts val="600"/>
              </a:spcBef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Patients must have a performance status of 0-1</a:t>
            </a:r>
          </a:p>
          <a:p>
            <a:pPr marL="225425" lvl="0" indent="-225425">
              <a:buClr>
                <a:srgbClr val="DB8631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Patients must have an adequate tissue specimen for biomarker </a:t>
            </a:r>
            <a:r>
              <a:rPr lang="en-US" sz="2600" dirty="0" smtClean="0"/>
              <a:t>profiling</a:t>
            </a:r>
          </a:p>
          <a:p>
            <a:pPr marL="457200" lvl="1" indent="-257175">
              <a:buClr>
                <a:srgbClr val="DB8631">
                  <a:lumMod val="50000"/>
                </a:srgbClr>
              </a:buClr>
              <a:buFont typeface="Calibri" pitchFamily="34" charset="0"/>
              <a:buChar char="−"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The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local pathologist must sign off on the </a:t>
            </a:r>
            <a:r>
              <a:rPr lang="en-US" sz="2400" b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S1400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Local Pathology Review Form prior to enrollment certifying the tissue requirements have been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met</a:t>
            </a: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7282" y="6459785"/>
            <a:ext cx="1493509" cy="398215"/>
          </a:xfrm>
        </p:spPr>
        <p:txBody>
          <a:bodyPr/>
          <a:lstStyle/>
          <a:p>
            <a:r>
              <a:rPr lang="en-US" dirty="0" smtClean="0"/>
              <a:t>Revision #4/5 Slide #: </a:t>
            </a:r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656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4294967295"/>
          </p:nvPr>
        </p:nvSpPr>
        <p:spPr>
          <a:xfrm>
            <a:off x="60960" y="6430351"/>
            <a:ext cx="939938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Slide: </a:t>
            </a:r>
            <a:fld id="{629637A9-119A-49DA-BD12-AAC58B377D8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89013" y="206375"/>
            <a:ext cx="11202987" cy="676275"/>
          </a:xfrm>
        </p:spPr>
        <p:txBody>
          <a:bodyPr>
            <a:noAutofit/>
          </a:bodyPr>
          <a:lstStyle/>
          <a:p>
            <a:r>
              <a:rPr lang="en-US" sz="3600" dirty="0" smtClean="0"/>
              <a:t>New Sub-study Registration Option (</a:t>
            </a:r>
            <a:r>
              <a:rPr lang="en-US" sz="2800" dirty="0" smtClean="0"/>
              <a:t>Added Revision #5 </a:t>
            </a:r>
            <a:r>
              <a:rPr lang="en-US" sz="2400" dirty="0" smtClean="0"/>
              <a:t>v.7/19/16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cxnSp>
        <p:nvCxnSpPr>
          <p:cNvPr id="3086" name="AutoShape 14"/>
          <p:cNvCxnSpPr>
            <a:cxnSpLocks noChangeShapeType="1"/>
          </p:cNvCxnSpPr>
          <p:nvPr/>
        </p:nvCxnSpPr>
        <p:spPr bwMode="auto">
          <a:xfrm flipH="1">
            <a:off x="10574594" y="4480110"/>
            <a:ext cx="7561" cy="298367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0" name="AutoShape 9"/>
          <p:cNvCxnSpPr>
            <a:cxnSpLocks noChangeShapeType="1"/>
          </p:cNvCxnSpPr>
          <p:nvPr/>
        </p:nvCxnSpPr>
        <p:spPr bwMode="auto">
          <a:xfrm flipH="1">
            <a:off x="4692881" y="3664918"/>
            <a:ext cx="5342" cy="197238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AutoShape 9"/>
          <p:cNvCxnSpPr>
            <a:cxnSpLocks noChangeShapeType="1"/>
          </p:cNvCxnSpPr>
          <p:nvPr/>
        </p:nvCxnSpPr>
        <p:spPr bwMode="auto">
          <a:xfrm>
            <a:off x="10635320" y="3279386"/>
            <a:ext cx="0" cy="321397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9346321" y="2023189"/>
            <a:ext cx="2663061" cy="119637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ts val="1000"/>
              </a:spcAft>
            </a:pPr>
            <a:r>
              <a:rPr lang="en-US" alt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P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atient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not be registered to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sub-study </a:t>
            </a:r>
            <a:r>
              <a:rPr lang="en-US" alt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 any </a:t>
            </a:r>
            <a:r>
              <a:rPr lang="en-US" alt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reason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ts val="1000"/>
              </a:spcAft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B8B91F"/>
                </a:solidFill>
                <a:effectLst/>
                <a:latin typeface="Arial" pitchFamily="34" charset="0"/>
                <a:cs typeface="Arial" pitchFamily="34" charset="0"/>
              </a:rPr>
              <a:t>Note: </a:t>
            </a:r>
            <a:r>
              <a:rPr lang="en-US" altLang="en-US" sz="1600" dirty="0" smtClean="0">
                <a:solidFill>
                  <a:srgbClr val="B8B9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</a:t>
            </a:r>
            <a:r>
              <a:rPr lang="en-US" altLang="en-US" sz="1600" dirty="0">
                <a:solidFill>
                  <a:srgbClr val="B8B9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</a:t>
            </a:r>
            <a:r>
              <a:rPr lang="en-US" altLang="en-US" sz="1600" dirty="0" smtClean="0">
                <a:solidFill>
                  <a:srgbClr val="B8B9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endParaRPr lang="en-US" altLang="en-US" sz="1600" dirty="0">
              <a:solidFill>
                <a:srgbClr val="B8B9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ts val="1000"/>
              </a:spcAft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13"/>
          <p:cNvSpPr txBox="1">
            <a:spLocks noChangeArrowheads="1"/>
          </p:cNvSpPr>
          <p:nvPr/>
        </p:nvSpPr>
        <p:spPr bwMode="auto">
          <a:xfrm>
            <a:off x="9346322" y="3600783"/>
            <a:ext cx="2663060" cy="87932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Submit Notice of Intention Not to</a:t>
            </a:r>
            <a:r>
              <a:rPr kumimoji="0" lang="en-US" alt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Register </a:t>
            </a:r>
            <a:br>
              <a:rPr kumimoji="0" lang="en-US" alt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alt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Form in Rave ®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 Box 13"/>
          <p:cNvSpPr txBox="1">
            <a:spLocks noChangeArrowheads="1"/>
          </p:cNvSpPr>
          <p:nvPr/>
        </p:nvSpPr>
        <p:spPr bwMode="auto">
          <a:xfrm>
            <a:off x="884508" y="3899444"/>
            <a:ext cx="7666074" cy="682961"/>
          </a:xfrm>
          <a:prstGeom prst="rect">
            <a:avLst/>
          </a:prstGeom>
          <a:gradFill>
            <a:gsLst>
              <a:gs pos="0">
                <a:srgbClr val="B8B91F"/>
              </a:gs>
              <a:gs pos="34000">
                <a:schemeClr val="accent6">
                  <a:shade val="87000"/>
                  <a:satMod val="125000"/>
                </a:schemeClr>
              </a:gs>
              <a:gs pos="70000">
                <a:schemeClr val="accent6">
                  <a:tint val="100000"/>
                  <a:shade val="90000"/>
                  <a:satMod val="130000"/>
                </a:schemeClr>
              </a:gs>
              <a:gs pos="100000">
                <a:schemeClr val="accent6">
                  <a:tint val="100000"/>
                  <a:shade val="100000"/>
                  <a:satMod val="11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Sub-study assignment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(received within </a:t>
            </a:r>
            <a:r>
              <a:rPr lang="en-US" sz="1600" dirty="0" smtClean="0">
                <a:solidFill>
                  <a:schemeClr val="bg1"/>
                </a:solidFill>
              </a:rPr>
              <a:t>1 day following request submission</a:t>
            </a:r>
            <a:r>
              <a:rPr lang="en-US" alt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8" name="AutoShape 10"/>
          <p:cNvCxnSpPr>
            <a:cxnSpLocks noChangeShapeType="1"/>
          </p:cNvCxnSpPr>
          <p:nvPr/>
        </p:nvCxnSpPr>
        <p:spPr bwMode="auto">
          <a:xfrm flipV="1">
            <a:off x="7545552" y="2366596"/>
            <a:ext cx="1734442" cy="1105892"/>
          </a:xfrm>
          <a:prstGeom prst="straightConnector1">
            <a:avLst/>
          </a:prstGeom>
          <a:ln>
            <a:prstDash val="sysDash"/>
            <a:headEnd/>
            <a:tailEnd type="triangle" w="med" len="med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Text Box 13"/>
          <p:cNvSpPr txBox="1">
            <a:spLocks noChangeArrowheads="1"/>
          </p:cNvSpPr>
          <p:nvPr/>
        </p:nvSpPr>
        <p:spPr bwMode="auto">
          <a:xfrm>
            <a:off x="9346322" y="4903019"/>
            <a:ext cx="2663060" cy="6400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Follow-up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 current Sub-study</a:t>
            </a: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735893" y="870407"/>
            <a:ext cx="8855976" cy="55296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Patients who progress on a Lung-MAP sub-study may register to another Lung-MAP sub-study, if eligible for one of the other studies </a:t>
            </a:r>
            <a:endParaRPr lang="en-US" alt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2463096" y="1505930"/>
            <a:ext cx="4476996" cy="4308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Progress on Lung-MAP sub-study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AutoShape 8"/>
          <p:cNvCxnSpPr>
            <a:cxnSpLocks noChangeShapeType="1"/>
          </p:cNvCxnSpPr>
          <p:nvPr/>
        </p:nvCxnSpPr>
        <p:spPr bwMode="auto">
          <a:xfrm flipH="1">
            <a:off x="4682247" y="1923651"/>
            <a:ext cx="10634" cy="186547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2468413" y="2180802"/>
            <a:ext cx="4476996" cy="4308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Evaluate</a:t>
            </a:r>
            <a:r>
              <a:rPr kumimoji="0" lang="en-US" altLang="en-U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Common Eligibility Criteria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2101397" y="2900211"/>
            <a:ext cx="5260582" cy="6771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Submit</a:t>
            </a:r>
            <a:r>
              <a:rPr kumimoji="0" lang="en-US" altLang="en-U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the Request for New Sub-study Assignment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(See S1400 main Protocol Section 14)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AutoShape 8"/>
          <p:cNvCxnSpPr>
            <a:cxnSpLocks noChangeShapeType="1"/>
          </p:cNvCxnSpPr>
          <p:nvPr/>
        </p:nvCxnSpPr>
        <p:spPr bwMode="auto">
          <a:xfrm flipH="1">
            <a:off x="4706911" y="2644387"/>
            <a:ext cx="10634" cy="186547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AutoShape 14"/>
          <p:cNvCxnSpPr>
            <a:cxnSpLocks noChangeShapeType="1"/>
          </p:cNvCxnSpPr>
          <p:nvPr/>
        </p:nvCxnSpPr>
        <p:spPr bwMode="auto">
          <a:xfrm flipH="1">
            <a:off x="7146368" y="5406367"/>
            <a:ext cx="494" cy="209880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5587417" y="5642608"/>
            <a:ext cx="3148613" cy="36129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Follow-up 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 new Sub-study</a:t>
            </a:r>
          </a:p>
        </p:txBody>
      </p:sp>
      <p:cxnSp>
        <p:nvCxnSpPr>
          <p:cNvPr id="28" name="AutoShape 9"/>
          <p:cNvCxnSpPr>
            <a:cxnSpLocks noChangeShapeType="1"/>
          </p:cNvCxnSpPr>
          <p:nvPr/>
        </p:nvCxnSpPr>
        <p:spPr bwMode="auto">
          <a:xfrm flipH="1">
            <a:off x="7145748" y="4627983"/>
            <a:ext cx="5342" cy="197238"/>
          </a:xfrm>
          <a:prstGeom prst="straightConnector1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5378214" y="4851582"/>
            <a:ext cx="3535068" cy="412663"/>
          </a:xfrm>
          <a:prstGeom prst="rect">
            <a:avLst/>
          </a:prstGeom>
          <a:gradFill>
            <a:gsLst>
              <a:gs pos="0">
                <a:srgbClr val="B8B91F"/>
              </a:gs>
              <a:gs pos="34000">
                <a:schemeClr val="accent6">
                  <a:shade val="87000"/>
                  <a:satMod val="125000"/>
                </a:schemeClr>
              </a:gs>
              <a:gs pos="70000">
                <a:schemeClr val="accent6">
                  <a:tint val="100000"/>
                  <a:shade val="90000"/>
                  <a:satMod val="130000"/>
                </a:schemeClr>
              </a:gs>
              <a:gs pos="100000">
                <a:schemeClr val="accent6">
                  <a:tint val="100000"/>
                  <a:shade val="100000"/>
                  <a:satMod val="11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tx1"/>
                </a:solidFill>
              </a:rPr>
              <a:t>R</a:t>
            </a:r>
            <a:r>
              <a:rPr lang="en-US" dirty="0" smtClean="0">
                <a:solidFill>
                  <a:schemeClr val="tx1"/>
                </a:solidFill>
              </a:rPr>
              <a:t>egister </a:t>
            </a:r>
            <a:r>
              <a:rPr lang="en-US" dirty="0">
                <a:solidFill>
                  <a:schemeClr val="tx1"/>
                </a:solidFill>
              </a:rPr>
              <a:t>to new </a:t>
            </a:r>
            <a:r>
              <a:rPr lang="en-US" dirty="0" smtClean="0">
                <a:solidFill>
                  <a:schemeClr val="tx1"/>
                </a:solidFill>
              </a:rPr>
              <a:t>Sub-study </a:t>
            </a:r>
            <a:r>
              <a:rPr lang="en-US" dirty="0">
                <a:solidFill>
                  <a:schemeClr val="tx1"/>
                </a:solidFill>
              </a:rPr>
              <a:t>in OPEN</a:t>
            </a:r>
            <a:endParaRPr lang="en-US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Box 21"/>
          <p:cNvSpPr txBox="1">
            <a:spLocks noChangeArrowheads="1"/>
          </p:cNvSpPr>
          <p:nvPr/>
        </p:nvSpPr>
        <p:spPr bwMode="auto">
          <a:xfrm>
            <a:off x="2366592" y="4825221"/>
            <a:ext cx="2711303" cy="1261884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If patient is assigned to sub-study and meets sub-study common eligibility criteria but does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NOT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meet study-specific eligibility criteria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209203" y="4932943"/>
            <a:ext cx="1857070" cy="104644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Submit 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Request for Sub-study Reassignment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Form in Rave</a:t>
            </a:r>
            <a:r>
              <a:rPr kumimoji="0" lang="en-US" altLang="en-US" sz="14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  <a:sym typeface="Symbol" panose="05050102010706020507" pitchFamily="18" charset="2"/>
              </a:rPr>
              <a:t>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>
            <a:endCxn id="30" idx="0"/>
          </p:cNvCxnSpPr>
          <p:nvPr/>
        </p:nvCxnSpPr>
        <p:spPr>
          <a:xfrm>
            <a:off x="3722243" y="4619693"/>
            <a:ext cx="1" cy="205528"/>
          </a:xfrm>
          <a:prstGeom prst="straightConnector1">
            <a:avLst/>
          </a:prstGeom>
          <a:ln w="28575"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0" idx="1"/>
            <a:endCxn id="31" idx="3"/>
          </p:cNvCxnSpPr>
          <p:nvPr/>
        </p:nvCxnSpPr>
        <p:spPr>
          <a:xfrm flipH="1">
            <a:off x="2066273" y="5456163"/>
            <a:ext cx="300319" cy="0"/>
          </a:xfrm>
          <a:prstGeom prst="straightConnector1">
            <a:avLst/>
          </a:prstGeom>
          <a:ln w="31750">
            <a:solidFill>
              <a:schemeClr val="accent1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886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9dab94b-f61e-445b-bf4d-5a6513d209d2">A2QN7SZZU2H6-21-7</_dlc_DocId>
    <_dlc_DocIdUrl xmlns="69dab94b-f61e-445b-bf4d-5a6513d209d2">
      <Url>https://thehopefoundationswog.sharepoint.com/sites/SWOG/S1400/_layouts/15/DocIdRedir.aspx?ID=A2QN7SZZU2H6-21-7</Url>
      <Description>A2QN7SZZU2H6-21-7</Description>
    </_dlc_DocIdUrl>
    <SharedWithUsers xmlns="2248488c-cf63-44fb-bd92-6fc8332c4fba">
      <UserInfo>
        <DisplayName>Crystal Miwa</DisplayName>
        <AccountId>18</AccountId>
        <AccountType/>
      </UserInfo>
    </SharedWithUsers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9BF28C2E620F4FAB9669FC920A0674" ma:contentTypeVersion="3" ma:contentTypeDescription="Create a new document." ma:contentTypeScope="" ma:versionID="79d143170e963f5a2a2cd465dafcf6f3">
  <xsd:schema xmlns:xsd="http://www.w3.org/2001/XMLSchema" xmlns:xs="http://www.w3.org/2001/XMLSchema" xmlns:p="http://schemas.microsoft.com/office/2006/metadata/properties" xmlns:ns2="69dab94b-f61e-445b-bf4d-5a6513d209d2" xmlns:ns3="2248488c-cf63-44fb-bd92-6fc8332c4fba" targetNamespace="http://schemas.microsoft.com/office/2006/metadata/properties" ma:root="true" ma:fieldsID="06302fc41f82150538a4ef0b50e01999" ns2:_="" ns3:_="">
    <xsd:import namespace="69dab94b-f61e-445b-bf4d-5a6513d209d2"/>
    <xsd:import namespace="2248488c-cf63-44fb-bd92-6fc8332c4fb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dab94b-f61e-445b-bf4d-5a6513d209d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48488c-cf63-44fb-bd92-6fc8332c4fb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2" nillable="true" ma:displayName="Sharing Hint Hash" ma:internalName="SharingHintHash" ma:readOnly="true">
      <xsd:simpleType>
        <xsd:restriction base="dms:Text"/>
      </xsd:simple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7D5CB6-F5A8-4B7C-9EFA-F7E479B51CCC}">
  <ds:schemaRefs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2248488c-cf63-44fb-bd92-6fc8332c4fba"/>
    <ds:schemaRef ds:uri="69dab94b-f61e-445b-bf4d-5a6513d209d2"/>
  </ds:schemaRefs>
</ds:datastoreItem>
</file>

<file path=customXml/itemProps2.xml><?xml version="1.0" encoding="utf-8"?>
<ds:datastoreItem xmlns:ds="http://schemas.openxmlformats.org/officeDocument/2006/customXml" ds:itemID="{78FD633B-3B25-4C9E-A955-91B7E07B630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96AFA652-0687-424B-AC77-0C38F540DE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dab94b-f61e-445b-bf4d-5a6513d209d2"/>
    <ds:schemaRef ds:uri="2248488c-cf63-44fb-bd92-6fc8332c4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9BE2DEB-71A4-408F-94D3-079DF478BA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43444</TotalTime>
  <Words>662</Words>
  <Application>Microsoft Office PowerPoint</Application>
  <PresentationFormat>Widescreen</PresentationFormat>
  <Paragraphs>144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ＭＳ Ｐゴシック</vt:lpstr>
      <vt:lpstr>Arial</vt:lpstr>
      <vt:lpstr>Arial Black</vt:lpstr>
      <vt:lpstr>Calibri</vt:lpstr>
      <vt:lpstr>Calibri Light</vt:lpstr>
      <vt:lpstr>Courier New</vt:lpstr>
      <vt:lpstr>SapientSansBold</vt:lpstr>
      <vt:lpstr>SapientSansRegular</vt:lpstr>
      <vt:lpstr>Symbol</vt:lpstr>
      <vt:lpstr>Times New Roman</vt:lpstr>
      <vt:lpstr>ヒラギノ角ゴ Pro W3</vt:lpstr>
      <vt:lpstr>Retrospect</vt:lpstr>
      <vt:lpstr> S1400  Revisions #4/5  Training Slides</vt:lpstr>
      <vt:lpstr>S1400 Revision #4/5 version 3/3/16 and 7/19/16 A Biomarker-Driven Master Protocol for Previously Treated Squamous Cell Lung Cancer. (LUNG-MAP)</vt:lpstr>
      <vt:lpstr>Revision #4 and #5 Summary of Changes</vt:lpstr>
      <vt:lpstr>Schema at Revision #5</vt:lpstr>
      <vt:lpstr>Study Design and Goals at Revision #5</vt:lpstr>
      <vt:lpstr>Study Objectives at Revision #5</vt:lpstr>
      <vt:lpstr>Study Objectives at Revision #5</vt:lpstr>
      <vt:lpstr>S1400 Screening/Pre-screening Eligibility Overview </vt:lpstr>
      <vt:lpstr>New Sub-study Registration Option (Added Revision #5 v.7/19/16)</vt:lpstr>
      <vt:lpstr>S1400 Sub-Study Chairs Revision #4/5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Schofield, Mark</dc:creator>
  <cp:lastModifiedBy>Miwa, Crystal</cp:lastModifiedBy>
  <cp:revision>400</cp:revision>
  <cp:lastPrinted>2015-10-30T00:03:30Z</cp:lastPrinted>
  <dcterms:created xsi:type="dcterms:W3CDTF">2015-02-03T14:24:03Z</dcterms:created>
  <dcterms:modified xsi:type="dcterms:W3CDTF">2016-11-03T20:28:13Z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0x010100779BF28C2E620F4FAB9669FC920A0674</vt:lpwstr>
  </property>
  <property fmtid="{D5CDD505-2E9C-101B-9397-08002B2CF9AE}" pid="3" name="_dlc_DocIdItemGuid">
    <vt:lpwstr>07ee0818-1e73-421b-809e-382568a8c1d0</vt:lpwstr>
  </property>
</Properties>
</file>