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5"/>
  </p:sldMasterIdLst>
  <p:notesMasterIdLst>
    <p:notesMasterId r:id="rId16"/>
  </p:notesMasterIdLst>
  <p:handoutMasterIdLst>
    <p:handoutMasterId r:id="rId17"/>
  </p:handoutMasterIdLst>
  <p:sldIdLst>
    <p:sldId id="351" r:id="rId6"/>
    <p:sldId id="352" r:id="rId7"/>
    <p:sldId id="367" r:id="rId8"/>
    <p:sldId id="360" r:id="rId9"/>
    <p:sldId id="368" r:id="rId10"/>
    <p:sldId id="364" r:id="rId11"/>
    <p:sldId id="365" r:id="rId12"/>
    <p:sldId id="366" r:id="rId13"/>
    <p:sldId id="363" r:id="rId14"/>
    <p:sldId id="362" r:id="rId15"/>
  </p:sldIdLst>
  <p:sldSz cx="12192000" cy="6858000"/>
  <p:notesSz cx="7010400" cy="92233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e Sigman" initials="CS" lastIdx="27" clrIdx="0">
    <p:extLst/>
  </p:cmAuthor>
  <p:cmAuthor id="2" name="Beverly Smolich" initials="BS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BFBFB"/>
    <a:srgbClr val="E62626"/>
    <a:srgbClr val="927C61"/>
    <a:srgbClr val="E1E1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8" autoAdjust="0"/>
    <p:restoredTop sz="87141" autoAdjust="0"/>
  </p:normalViewPr>
  <p:slideViewPr>
    <p:cSldViewPr snapToGrid="0">
      <p:cViewPr varScale="1">
        <p:scale>
          <a:sx n="115" d="100"/>
          <a:sy n="115" d="100"/>
        </p:scale>
        <p:origin x="46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3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649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1"/>
            <a:ext cx="3038648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24232-942B-4CF1-8762-123AA10E60F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60318"/>
            <a:ext cx="3038649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760318"/>
            <a:ext cx="3038648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C623E-D155-4303-8FF8-80A9A000A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2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649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1"/>
            <a:ext cx="3038648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A9970-2462-43B0-9C9B-51114862A4F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8188" y="1152525"/>
            <a:ext cx="5535612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49" y="4438436"/>
            <a:ext cx="5608320" cy="36320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60318"/>
            <a:ext cx="3038649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760318"/>
            <a:ext cx="3038648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32826-4357-451F-99FB-6C9607A54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75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38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40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ea typeface="ヒラギノ角ゴ Pro W3" charset="-128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C325B1F-2A4E-4813-BF74-25C449E2EA48}" type="slidenum">
              <a:rPr lang="en-US" altLang="en-US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322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99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3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43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53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lumn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6"/>
            <a:ext cx="10887456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2" name="Text Box 14"/>
          <p:cNvSpPr txBox="1">
            <a:spLocks noChangeArrowheads="1"/>
          </p:cNvSpPr>
          <p:nvPr userDrawn="1"/>
        </p:nvSpPr>
        <p:spPr bwMode="auto">
          <a:xfrm>
            <a:off x="11529486" y="6486144"/>
            <a:ext cx="410633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658368" y="1426633"/>
            <a:ext cx="10887456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0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083"/>
            <a:ext cx="10546080" cy="145638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845734"/>
            <a:ext cx="10546080" cy="4023360"/>
          </a:xfrm>
        </p:spPr>
        <p:txBody>
          <a:bodyPr/>
          <a:lstStyle>
            <a:lvl1pPr marL="225425" indent="-225425"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lvl1pPr>
            <a:lvl2pPr marL="384048" indent="-182880">
              <a:buClr>
                <a:schemeClr val="accent2">
                  <a:lumMod val="50000"/>
                </a:schemeClr>
              </a:buClr>
              <a:buFont typeface="Calibri" panose="020F0502020204030204" pitchFamily="34" charset="0"/>
              <a:buChar char="−"/>
              <a:defRPr/>
            </a:lvl2pPr>
            <a:lvl3pPr>
              <a:buClr>
                <a:schemeClr val="accent2">
                  <a:lumMod val="50000"/>
                </a:schemeClr>
              </a:buClr>
              <a:defRPr/>
            </a:lvl3pPr>
            <a:lvl4pPr>
              <a:buClr>
                <a:schemeClr val="accent2">
                  <a:lumMod val="50000"/>
                </a:schemeClr>
              </a:buClr>
              <a:defRPr/>
            </a:lvl4pPr>
            <a:lvl5pPr>
              <a:buClr>
                <a:schemeClr val="accent2">
                  <a:lumMod val="50000"/>
                </a:schemeClr>
              </a:buClr>
              <a:defRPr/>
            </a:lvl5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15078" y="6459784"/>
            <a:ext cx="48228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54608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53128"/>
            <a:ext cx="1054608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82102" y="3459990"/>
            <a:ext cx="10473578" cy="18288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99090" y="36083"/>
            <a:ext cx="1055659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99090" y="1845735"/>
            <a:ext cx="5183700" cy="4023360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/>
            </a:lvl1pPr>
            <a:lvl2pPr>
              <a:buClr>
                <a:schemeClr val="accent2">
                  <a:lumMod val="50000"/>
                </a:schemeClr>
              </a:buClr>
              <a:defRPr/>
            </a:lvl2pPr>
            <a:lvl3pPr>
              <a:buClr>
                <a:schemeClr val="accent2">
                  <a:lumMod val="50000"/>
                </a:schemeClr>
              </a:buClr>
              <a:defRPr/>
            </a:lvl3pPr>
            <a:lvl4pPr>
              <a:buClr>
                <a:schemeClr val="accent2">
                  <a:lumMod val="50000"/>
                </a:schemeClr>
              </a:buClr>
              <a:defRPr/>
            </a:lvl4pPr>
            <a:lvl5pPr>
              <a:buClr>
                <a:schemeClr val="accent2">
                  <a:lumMod val="50000"/>
                </a:schemeClr>
              </a:buClr>
              <a:defRPr/>
            </a:lvl5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885793" y="1845735"/>
            <a:ext cx="5269887" cy="4023360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/>
            </a:lvl1pPr>
            <a:lvl2pPr>
              <a:buClr>
                <a:schemeClr val="accent2">
                  <a:lumMod val="50000"/>
                </a:schemeClr>
              </a:buClr>
              <a:defRPr/>
            </a:lvl2pPr>
            <a:lvl3pPr>
              <a:buClr>
                <a:schemeClr val="accent2">
                  <a:lumMod val="50000"/>
                </a:schemeClr>
              </a:buClr>
              <a:defRPr/>
            </a:lvl3pPr>
            <a:lvl4pPr>
              <a:buClr>
                <a:schemeClr val="accent2">
                  <a:lumMod val="50000"/>
                </a:schemeClr>
              </a:buClr>
              <a:defRPr/>
            </a:lvl4pPr>
            <a:lvl5pPr>
              <a:buClr>
                <a:schemeClr val="accent2">
                  <a:lumMod val="50000"/>
                </a:schemeClr>
              </a:buClr>
              <a:defRPr/>
            </a:lvl5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66356" y="38058"/>
            <a:ext cx="10489324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356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6356" y="2582334"/>
            <a:ext cx="4937760" cy="337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217920" y="2582334"/>
            <a:ext cx="4937760" cy="337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083"/>
            <a:ext cx="1054608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9090" y="36083"/>
            <a:ext cx="1055659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090" y="1845734"/>
            <a:ext cx="1055659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99090" y="1486840"/>
            <a:ext cx="10561402" cy="485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>
                <a:solidFill>
                  <a:srgbClr val="FBFBFB"/>
                </a:solidFill>
              </a:defRPr>
            </a:lvl1pPr>
          </a:lstStyle>
          <a:p>
            <a:r>
              <a:rPr lang="en-US" dirty="0"/>
              <a:t>Revision #3 Slide #: </a:t>
            </a:r>
            <a:fld id="{65312C52-C7D7-4C5D-830F-05BAD5D696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1" r:id="rId10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>
            <a:lumMod val="50000"/>
          </a:schemeClr>
        </a:buClr>
        <a:buSzPct val="100000"/>
        <a:buFont typeface="Courier New" panose="02070309020205020404" pitchFamily="49" charset="0"/>
        <a:buChar char="o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>
            <a:lumMod val="50000"/>
          </a:schemeClr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>
            <a:lumMod val="50000"/>
          </a:schemeClr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>
            <a:lumMod val="50000"/>
          </a:schemeClr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>
            <a:lumMod val="50000"/>
          </a:schemeClr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31510"/>
            <a:ext cx="5111574" cy="28936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1484670"/>
            <a:ext cx="10058400" cy="2840441"/>
          </a:xfrm>
          <a:ln>
            <a:noFill/>
          </a:ln>
        </p:spPr>
        <p:txBody>
          <a:bodyPr>
            <a:normAutofit/>
          </a:bodyPr>
          <a:lstStyle/>
          <a:p>
            <a:pPr algn="r" fontAlgn="base">
              <a:spcAft>
                <a:spcPct val="0"/>
              </a:spcAft>
              <a:defRPr/>
            </a:pPr>
            <a:r>
              <a:rPr lang="en-US" sz="6600" b="1" i="1" kern="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6000" b="1" i="1" kern="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S1400 </a:t>
            </a:r>
            <a:br>
              <a:rPr lang="en-US" sz="6000" b="1" i="1" kern="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</a:br>
            <a:r>
              <a:rPr lang="en-US" sz="6000" b="1" i="1" kern="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Revision #8 &amp; 9/10</a:t>
            </a:r>
            <a:br>
              <a:rPr lang="en-US" sz="6000" b="1" i="1" kern="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</a:br>
            <a:r>
              <a:rPr lang="en-US" sz="6000" b="1" i="1" kern="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 Training Slides</a:t>
            </a:r>
            <a:endParaRPr lang="en-US" sz="6000" dirty="0">
              <a:ln>
                <a:solidFill>
                  <a:schemeClr val="bg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594236"/>
            <a:ext cx="10058400" cy="1708417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2800" b="1" kern="0" dirty="0">
                <a:solidFill>
                  <a:srgbClr val="000066"/>
                </a:solidFill>
                <a:latin typeface="+mn-lt"/>
              </a:rPr>
              <a:t>A Biomarker-Driven Master Protocol for Previously Treated Squamous Cell Lung Cancer. (LUNG-MAP)</a:t>
            </a:r>
          </a:p>
          <a:p>
            <a:r>
              <a:rPr lang="en-US" kern="0" dirty="0">
                <a:solidFill>
                  <a:srgbClr val="000066"/>
                </a:solidFill>
                <a:latin typeface="+mn-lt"/>
              </a:rPr>
              <a:t>This slide deck contains an overview of the study design, eligibility criteria, and updates to the design and eligibility for Revisions #8 &amp; 9/10 of S1400</a:t>
            </a:r>
          </a:p>
          <a:p>
            <a:pPr algn="r"/>
            <a:r>
              <a:rPr lang="en-US" sz="1800" b="1" kern="0" dirty="0">
                <a:solidFill>
                  <a:srgbClr val="000066"/>
                </a:solidFill>
              </a:rPr>
              <a:t>Version date September 2017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" y="132745"/>
            <a:ext cx="2155750" cy="11102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82" y="161686"/>
            <a:ext cx="2477251" cy="105232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631" y="86578"/>
            <a:ext cx="1606761" cy="1202545"/>
          </a:xfrm>
          <a:prstGeom prst="rect">
            <a:avLst/>
          </a:prstGeom>
        </p:spPr>
      </p:pic>
      <p:pic>
        <p:nvPicPr>
          <p:cNvPr id="13" name="Picture 2" descr="NCTN Horizontal Badg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927" y="272184"/>
            <a:ext cx="2436658" cy="83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Revision # 8, 9/10 </a:t>
            </a:r>
          </a:p>
          <a:p>
            <a:r>
              <a:rPr lang="en-US" dirty="0"/>
              <a:t>Slide # </a:t>
            </a:r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658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99090" y="494675"/>
            <a:ext cx="10556590" cy="99216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S1400 Sub-Study Chairs Revision #9/10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Revision # 8, 9/10 Slide # </a:t>
            </a:r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99090" y="1704419"/>
            <a:ext cx="4604677" cy="435160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VE" b="1" dirty="0"/>
              <a:t>S1400G</a:t>
            </a:r>
            <a:r>
              <a:rPr lang="en-US" b="1" dirty="0"/>
              <a:t>–</a:t>
            </a:r>
            <a:r>
              <a:rPr lang="en-US" b="1" cap="all" dirty="0" err="1"/>
              <a:t>Talazoparib</a:t>
            </a:r>
            <a:endParaRPr lang="es-VE" b="1" dirty="0"/>
          </a:p>
          <a:p>
            <a:pPr lvl="1">
              <a:buFont typeface="Calibri" pitchFamily="34" charset="0"/>
              <a:buChar char="−"/>
            </a:pPr>
            <a:r>
              <a:rPr lang="es-VE" sz="2000" dirty="0" err="1"/>
              <a:t>Taofeek</a:t>
            </a:r>
            <a:r>
              <a:rPr lang="es-VE" sz="2000" dirty="0"/>
              <a:t> K. </a:t>
            </a:r>
            <a:r>
              <a:rPr lang="es-VE" sz="2000" dirty="0" err="1"/>
              <a:t>Owonikoko</a:t>
            </a:r>
            <a:r>
              <a:rPr lang="en-US" sz="2000" dirty="0"/>
              <a:t>, MD, PhD, MSCR</a:t>
            </a:r>
          </a:p>
          <a:p>
            <a:pPr marL="200025" lvl="1" indent="193675">
              <a:buNone/>
            </a:pPr>
            <a:r>
              <a:rPr lang="en-US" sz="2000" dirty="0"/>
              <a:t>NCTN: ECOG-ACRIN</a:t>
            </a:r>
            <a:endParaRPr lang="es-VE" sz="20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−"/>
            </a:pPr>
            <a:r>
              <a:rPr lang="en-US" sz="2000" dirty="0"/>
              <a:t>Lauren A. Byers, MD</a:t>
            </a:r>
          </a:p>
          <a:p>
            <a:pPr marL="200025" lvl="1" indent="1936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2000" dirty="0"/>
              <a:t>NCTN: SWOG</a:t>
            </a:r>
          </a:p>
          <a:p>
            <a:pPr marL="200025" lvl="1" indent="1936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2000" dirty="0">
                <a:solidFill>
                  <a:srgbClr val="000066"/>
                </a:solidFill>
              </a:rPr>
              <a:t>Contact: S1400G@swog.org</a:t>
            </a:r>
            <a:endParaRPr lang="es-VE" sz="2000" dirty="0">
              <a:solidFill>
                <a:srgbClr val="000066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VE" b="1" dirty="0"/>
              <a:t>S1400I</a:t>
            </a:r>
            <a:r>
              <a:rPr lang="en-US" b="1" dirty="0"/>
              <a:t>–</a:t>
            </a:r>
            <a:r>
              <a:rPr lang="en-US" b="1" cap="all" dirty="0" err="1"/>
              <a:t>Nivolumab</a:t>
            </a:r>
            <a:r>
              <a:rPr lang="en-US" b="1" cap="all" dirty="0"/>
              <a:t> plus Ipilimumab </a:t>
            </a:r>
            <a:endParaRPr lang="es-VE" b="1" dirty="0"/>
          </a:p>
          <a:p>
            <a:pPr lvl="1">
              <a:buFont typeface="Calibri" pitchFamily="34" charset="0"/>
              <a:buChar char="−"/>
            </a:pPr>
            <a:r>
              <a:rPr lang="es-VE" sz="2000" dirty="0"/>
              <a:t>Scott </a:t>
            </a:r>
            <a:r>
              <a:rPr lang="en-US" sz="2000" dirty="0"/>
              <a:t>N. </a:t>
            </a:r>
            <a:r>
              <a:rPr lang="en-US" sz="2000" dirty="0" err="1"/>
              <a:t>Gettinger</a:t>
            </a:r>
            <a:r>
              <a:rPr lang="en-US" sz="2000" dirty="0"/>
              <a:t>, MD</a:t>
            </a:r>
          </a:p>
          <a:p>
            <a:pPr marL="200025" lvl="1" indent="193675">
              <a:buNone/>
            </a:pPr>
            <a:r>
              <a:rPr lang="en-US" sz="2000" dirty="0"/>
              <a:t>NCTN: SWOG</a:t>
            </a:r>
            <a:endParaRPr lang="es-VE" sz="20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−"/>
            </a:pPr>
            <a:r>
              <a:rPr lang="en-US" sz="2000" dirty="0"/>
              <a:t>Lyudmila A. </a:t>
            </a:r>
            <a:r>
              <a:rPr lang="en-US" sz="2000" dirty="0" err="1"/>
              <a:t>Bazhenova</a:t>
            </a:r>
            <a:r>
              <a:rPr lang="en-US" sz="2000" dirty="0"/>
              <a:t>, MD</a:t>
            </a:r>
          </a:p>
          <a:p>
            <a:pPr marL="200025" lvl="1" indent="1936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2000" dirty="0"/>
              <a:t>NCTN: ALLIANCE</a:t>
            </a:r>
          </a:p>
          <a:p>
            <a:pPr marL="200025" lvl="1" indent="1936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2000" dirty="0">
                <a:solidFill>
                  <a:srgbClr val="000066"/>
                </a:solidFill>
              </a:rPr>
              <a:t>Contact: S1400I@swog.org</a:t>
            </a:r>
            <a:endParaRPr lang="es-VE" sz="2000" dirty="0">
              <a:solidFill>
                <a:srgbClr val="000066"/>
              </a:solidFill>
            </a:endParaRPr>
          </a:p>
          <a:p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0C53086-0475-434E-B2A6-C9121CE3D3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77385" y="1704419"/>
            <a:ext cx="4604677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VE" b="1" dirty="0"/>
              <a:t>S1400F</a:t>
            </a:r>
            <a:r>
              <a:rPr lang="en-US" b="1" dirty="0"/>
              <a:t>–</a:t>
            </a:r>
            <a:r>
              <a:rPr lang="en-US" b="1" cap="all" dirty="0"/>
              <a:t>MEDI4736 Plus </a:t>
            </a:r>
            <a:r>
              <a:rPr lang="en-US" b="1" cap="all" dirty="0" err="1"/>
              <a:t>Tremelimumab</a:t>
            </a:r>
            <a:endParaRPr lang="es-VE" b="1" dirty="0"/>
          </a:p>
          <a:p>
            <a:pPr lvl="1">
              <a:buFont typeface="Calibri" pitchFamily="34" charset="0"/>
              <a:buChar char="−"/>
            </a:pPr>
            <a:r>
              <a:rPr lang="es-VE" sz="2000" dirty="0"/>
              <a:t>Natasha Leighl</a:t>
            </a:r>
            <a:r>
              <a:rPr lang="en-US" sz="2000" dirty="0"/>
              <a:t>, MD</a:t>
            </a:r>
          </a:p>
          <a:p>
            <a:pPr marL="200025" lvl="1" indent="193675">
              <a:buNone/>
            </a:pPr>
            <a:r>
              <a:rPr lang="en-US" sz="2000" dirty="0"/>
              <a:t>NCTN: CCTG</a:t>
            </a:r>
            <a:endParaRPr lang="es-VE" sz="20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−"/>
            </a:pPr>
            <a:r>
              <a:rPr lang="en-US" sz="2000" dirty="0"/>
              <a:t>Naiyer Rizvi, MD</a:t>
            </a:r>
          </a:p>
          <a:p>
            <a:pPr marL="200025" lvl="1" indent="1936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2000" dirty="0"/>
              <a:t>NCTN: SWOG</a:t>
            </a:r>
          </a:p>
          <a:p>
            <a:pPr marL="200025" lvl="1" indent="1936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2000" dirty="0">
                <a:solidFill>
                  <a:srgbClr val="000066"/>
                </a:solidFill>
              </a:rPr>
              <a:t>Contact: S1400F@swog.org</a:t>
            </a:r>
            <a:endParaRPr lang="es-VE" sz="2000" dirty="0">
              <a:solidFill>
                <a:srgbClr val="000066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010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S1400 Revision #8 &amp; 9/10 </a:t>
            </a:r>
            <a:r>
              <a:rPr lang="en-US" sz="2400" dirty="0"/>
              <a:t>versions 3/14/2017, 9/1/2017</a:t>
            </a:r>
            <a:br>
              <a:rPr lang="en-US" dirty="0"/>
            </a:br>
            <a:r>
              <a:rPr lang="en-US" sz="2800" dirty="0"/>
              <a:t>A Biomarker-Driven Master Protocol for Previously Treated Squamous Cell Lung Cancer (LUNG-MAP)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3876659"/>
            <a:ext cx="10546080" cy="2104011"/>
          </a:xfrm>
        </p:spPr>
        <p:txBody>
          <a:bodyPr numCol="2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Revision Summary of Changes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Schema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Study design/goals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Objectives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Eligibility Overview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Study Chairs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Revision # 8, 9/10 Slide # </a:t>
            </a:r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248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0AD57-B36C-4FED-B7A7-617B4479A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Current Studies included in Lung-MAP at Revision #9/10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A85BC-7729-4048-A05D-518A93959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800" u="sng" dirty="0">
                <a:solidFill>
                  <a:srgbClr val="000066"/>
                </a:solidFill>
              </a:rPr>
              <a:t>Current Sub-studies :</a:t>
            </a:r>
            <a:r>
              <a:rPr lang="en-US" sz="2800" dirty="0"/>
              <a:t>	</a:t>
            </a:r>
          </a:p>
          <a:p>
            <a:r>
              <a:rPr lang="en-US" sz="2800" b="1" u="sng" dirty="0"/>
              <a:t>S1400G</a:t>
            </a:r>
            <a:r>
              <a:rPr lang="en-US" sz="2800" b="1" dirty="0"/>
              <a:t>: </a:t>
            </a:r>
            <a:r>
              <a:rPr lang="en-US" sz="2800" dirty="0"/>
              <a:t>Single arm Phase II Design – activated February 2017</a:t>
            </a:r>
          </a:p>
          <a:p>
            <a:endParaRPr lang="en-US" sz="2800" dirty="0"/>
          </a:p>
          <a:p>
            <a:r>
              <a:rPr lang="en-US" sz="2800" b="1" u="sng" dirty="0"/>
              <a:t>S1400I</a:t>
            </a:r>
            <a:r>
              <a:rPr lang="en-US" sz="2800" b="1" dirty="0"/>
              <a:t>: </a:t>
            </a:r>
            <a:r>
              <a:rPr lang="en-US" sz="2800" dirty="0"/>
              <a:t>Randomized Phase III Design – activated December 2015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b="1" u="sng" dirty="0"/>
              <a:t>S1400F</a:t>
            </a:r>
            <a:r>
              <a:rPr lang="en-US" sz="2800" dirty="0"/>
              <a:t>: Single arm Phase II Design – activated October 2017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5FF9E9-5163-4D2B-94DB-A6D30131A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Revision #3 Slide #: </a:t>
            </a:r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25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2"/>
          <p:cNvSpPr txBox="1">
            <a:spLocks noChangeArrowheads="1"/>
          </p:cNvSpPr>
          <p:nvPr/>
        </p:nvSpPr>
        <p:spPr bwMode="auto">
          <a:xfrm>
            <a:off x="6919297" y="1683537"/>
            <a:ext cx="1744240" cy="70788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2000" b="1" kern="0" dirty="0">
                <a:solidFill>
                  <a:schemeClr val="bg1"/>
                </a:solidFill>
                <a:latin typeface="Calibri"/>
                <a:ea typeface="ヒラギノ角ゴ Pro W3" charset="-128"/>
              </a:rPr>
              <a:t>Non-match</a:t>
            </a:r>
          </a:p>
          <a:p>
            <a:pPr algn="ctr">
              <a:defRPr/>
            </a:pPr>
            <a:r>
              <a:rPr lang="en-US" sz="2000" b="1" kern="0" dirty="0">
                <a:solidFill>
                  <a:schemeClr val="bg1"/>
                </a:solidFill>
                <a:latin typeface="Calibri"/>
                <a:ea typeface="ヒラギノ角ゴ Pro W3" charset="-128"/>
              </a:rPr>
              <a:t>Sub-Studies</a:t>
            </a:r>
          </a:p>
        </p:txBody>
      </p:sp>
      <p:sp>
        <p:nvSpPr>
          <p:cNvPr id="44062" name="TextBox 3"/>
          <p:cNvSpPr txBox="1">
            <a:spLocks noChangeArrowheads="1"/>
          </p:cNvSpPr>
          <p:nvPr/>
        </p:nvSpPr>
        <p:spPr bwMode="auto">
          <a:xfrm>
            <a:off x="5217080" y="4659741"/>
            <a:ext cx="1402055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lnSpc>
                <a:spcPts val="3600"/>
              </a:lnSpc>
              <a:spcBef>
                <a:spcPct val="20000"/>
              </a:spcBef>
              <a:buClr>
                <a:schemeClr val="bg1"/>
              </a:buClr>
              <a:defRPr sz="28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1pPr>
            <a:lvl2pPr indent="-285750" eaLnBrk="0" hangingPunct="0">
              <a:spcBef>
                <a:spcPct val="20000"/>
              </a:spcBef>
              <a:buClr>
                <a:schemeClr val="bg1"/>
              </a:buClr>
              <a:buSzPct val="90000"/>
              <a:buFont typeface="Times New Roman" pitchFamily="18" charset="0"/>
              <a:buChar char="–"/>
              <a:defRPr sz="24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2pPr>
            <a:lvl3pPr indent="-228600" eaLnBrk="0" hangingPunct="0">
              <a:spcBef>
                <a:spcPct val="20000"/>
              </a:spcBef>
              <a:buClr>
                <a:schemeClr val="bg1"/>
              </a:buClr>
              <a:buSzPct val="90000"/>
              <a:buChar char="•"/>
              <a:defRPr sz="20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3pPr>
            <a:lvl4pPr indent="-228600" eaLnBrk="0" hangingPunct="0">
              <a:spcBef>
                <a:spcPct val="20000"/>
              </a:spcBef>
              <a:buClr>
                <a:schemeClr val="bg1"/>
              </a:buClr>
              <a:buSzPct val="80000"/>
              <a:buFont typeface="Times New Roman" pitchFamily="18" charset="0"/>
              <a:buChar char="–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4pPr>
            <a:lvl5pPr indent="-228600" eaLnBrk="0" hangingPunct="0">
              <a:spcBef>
                <a:spcPct val="20000"/>
              </a:spcBef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n-US" altLang="en-US" sz="1800" b="1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Nivolumab/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n-US" altLang="en-US" sz="1800" b="1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Ipilimumab</a:t>
            </a:r>
          </a:p>
        </p:txBody>
      </p:sp>
      <p:grpSp>
        <p:nvGrpSpPr>
          <p:cNvPr id="44064" name="Group 48"/>
          <p:cNvGrpSpPr>
            <a:grpSpLocks/>
          </p:cNvGrpSpPr>
          <p:nvPr/>
        </p:nvGrpSpPr>
        <p:grpSpPr bwMode="auto">
          <a:xfrm rot="5400000">
            <a:off x="6160615" y="3845999"/>
            <a:ext cx="724181" cy="676414"/>
            <a:chOff x="3962401" y="1869895"/>
            <a:chExt cx="990600" cy="761998"/>
          </a:xfrm>
        </p:grpSpPr>
        <p:cxnSp>
          <p:nvCxnSpPr>
            <p:cNvPr id="63527" name="Straight Arrow Connector 49"/>
            <p:cNvCxnSpPr>
              <a:cxnSpLocks noChangeShapeType="1"/>
            </p:cNvCxnSpPr>
            <p:nvPr/>
          </p:nvCxnSpPr>
          <p:spPr bwMode="auto">
            <a:xfrm flipV="1">
              <a:off x="3962402" y="1869895"/>
              <a:ext cx="990598" cy="381000"/>
            </a:xfrm>
            <a:prstGeom prst="straightConnector1">
              <a:avLst/>
            </a:prstGeom>
            <a:noFill/>
            <a:ln w="28575" algn="ctr">
              <a:solidFill>
                <a:srgbClr val="728C8B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528" name="Straight Arrow Connector 52"/>
            <p:cNvCxnSpPr>
              <a:cxnSpLocks noChangeShapeType="1"/>
            </p:cNvCxnSpPr>
            <p:nvPr/>
          </p:nvCxnSpPr>
          <p:spPr bwMode="auto">
            <a:xfrm>
              <a:off x="3962401" y="2250893"/>
              <a:ext cx="990600" cy="381000"/>
            </a:xfrm>
            <a:prstGeom prst="straightConnector1">
              <a:avLst/>
            </a:prstGeom>
            <a:noFill/>
            <a:ln w="28575" algn="ctr">
              <a:solidFill>
                <a:srgbClr val="728C8B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TextBox 1"/>
          <p:cNvSpPr txBox="1"/>
          <p:nvPr/>
        </p:nvSpPr>
        <p:spPr>
          <a:xfrm>
            <a:off x="5918108" y="2883963"/>
            <a:ext cx="1293431" cy="923330"/>
          </a:xfrm>
          <a:prstGeom prst="rect">
            <a:avLst/>
          </a:prstGeom>
          <a:solidFill>
            <a:srgbClr val="B8B91F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u="sng" dirty="0">
                <a:latin typeface="Calibri"/>
                <a:ea typeface="ヒラギノ角ゴ Pro W3" charset="-128"/>
              </a:rPr>
              <a:t>S1400I</a:t>
            </a:r>
          </a:p>
          <a:p>
            <a:pPr algn="ctr">
              <a:defRPr/>
            </a:pPr>
            <a:r>
              <a:rPr lang="en-US" dirty="0">
                <a:latin typeface="Calibri"/>
                <a:ea typeface="ヒラギノ角ゴ Pro W3" charset="-128"/>
              </a:rPr>
              <a:t>Checkpoint </a:t>
            </a:r>
          </a:p>
          <a:p>
            <a:pPr algn="ctr">
              <a:defRPr/>
            </a:pPr>
            <a:r>
              <a:rPr lang="en-US" dirty="0">
                <a:latin typeface="Calibri"/>
                <a:ea typeface="ヒラギノ角ゴ Pro W3" charset="-128"/>
              </a:rPr>
              <a:t>Naive</a:t>
            </a:r>
          </a:p>
        </p:txBody>
      </p:sp>
      <p:sp>
        <p:nvSpPr>
          <p:cNvPr id="66" name="TextBox 2"/>
          <p:cNvSpPr txBox="1">
            <a:spLocks noChangeArrowheads="1"/>
          </p:cNvSpPr>
          <p:nvPr/>
        </p:nvSpPr>
        <p:spPr bwMode="auto">
          <a:xfrm>
            <a:off x="1454727" y="1683537"/>
            <a:ext cx="2196202" cy="70788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2000" b="1" kern="0" dirty="0">
                <a:solidFill>
                  <a:schemeClr val="bg1"/>
                </a:solidFill>
                <a:latin typeface="Calibri"/>
                <a:ea typeface="ヒラギノ角ゴ Pro W3" charset="-128"/>
              </a:rPr>
              <a:t>Biomarker Driven </a:t>
            </a:r>
          </a:p>
          <a:p>
            <a:pPr algn="ctr">
              <a:defRPr/>
            </a:pPr>
            <a:r>
              <a:rPr lang="en-US" sz="2000" b="1" kern="0" dirty="0">
                <a:solidFill>
                  <a:schemeClr val="bg1"/>
                </a:solidFill>
                <a:latin typeface="Calibri"/>
                <a:ea typeface="ヒラギノ角ゴ Pro W3" charset="-128"/>
              </a:rPr>
              <a:t>Sub-Studies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Schema at Revision #9/10</a:t>
            </a:r>
            <a:endParaRPr lang="en-US" sz="4400" dirty="0"/>
          </a:p>
        </p:txBody>
      </p:sp>
      <p:grpSp>
        <p:nvGrpSpPr>
          <p:cNvPr id="9" name="Group 8"/>
          <p:cNvGrpSpPr/>
          <p:nvPr/>
        </p:nvGrpSpPr>
        <p:grpSpPr>
          <a:xfrm>
            <a:off x="1907992" y="2883963"/>
            <a:ext cx="1327030" cy="1436622"/>
            <a:chOff x="2728929" y="2508572"/>
            <a:chExt cx="1327030" cy="1436622"/>
          </a:xfrm>
        </p:grpSpPr>
        <p:sp>
          <p:nvSpPr>
            <p:cNvPr id="31" name="TextBox 62"/>
            <p:cNvSpPr txBox="1"/>
            <p:nvPr/>
          </p:nvSpPr>
          <p:spPr>
            <a:xfrm>
              <a:off x="2728929" y="3575862"/>
              <a:ext cx="132703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</a:rPr>
                <a:t> </a:t>
              </a:r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Calibri"/>
                </a:rPr>
                <a:t>Talazoparib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endParaRPr>
            </a:p>
          </p:txBody>
        </p:sp>
        <p:cxnSp>
          <p:nvCxnSpPr>
            <p:cNvPr id="63500" name="Straight Arrow Connector 31"/>
            <p:cNvCxnSpPr>
              <a:cxnSpLocks noChangeShapeType="1"/>
            </p:cNvCxnSpPr>
            <p:nvPr/>
          </p:nvCxnSpPr>
          <p:spPr bwMode="auto">
            <a:xfrm flipH="1">
              <a:off x="3392444" y="3054693"/>
              <a:ext cx="1215" cy="574302"/>
            </a:xfrm>
            <a:prstGeom prst="straightConnector1">
              <a:avLst/>
            </a:prstGeom>
            <a:noFill/>
            <a:ln w="28575" algn="ctr">
              <a:solidFill>
                <a:srgbClr val="728C8B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0" name="TextBox 2"/>
            <p:cNvSpPr txBox="1">
              <a:spLocks noChangeArrowheads="1"/>
            </p:cNvSpPr>
            <p:nvPr/>
          </p:nvSpPr>
          <p:spPr bwMode="auto">
            <a:xfrm>
              <a:off x="2775801" y="2508572"/>
              <a:ext cx="1241792" cy="630044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solidFill>
                <a:schemeClr val="accent3">
                  <a:lumMod val="50000"/>
                </a:schemeClr>
              </a:solidFill>
              <a:prstDash val="solid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>
                <a:defRPr/>
              </a:pPr>
              <a:r>
                <a:rPr lang="en-US" sz="1747" u="sng" kern="0" dirty="0">
                  <a:latin typeface="Calibri"/>
                  <a:ea typeface="ヒラギノ角ゴ Pro W3" charset="-128"/>
                </a:rPr>
                <a:t>S1400G</a:t>
              </a:r>
            </a:p>
            <a:p>
              <a:pPr algn="ctr">
                <a:defRPr/>
              </a:pPr>
              <a:r>
                <a:rPr lang="en-US" sz="1747" kern="0" dirty="0">
                  <a:latin typeface="Calibri"/>
                  <a:ea typeface="ヒラギノ角ゴ Pro W3" charset="-128"/>
                </a:rPr>
                <a:t>HRRD</a:t>
              </a:r>
            </a:p>
          </p:txBody>
        </p:sp>
      </p:grpSp>
      <p:sp>
        <p:nvSpPr>
          <p:cNvPr id="67" name="Left Bracket 66"/>
          <p:cNvSpPr/>
          <p:nvPr/>
        </p:nvSpPr>
        <p:spPr>
          <a:xfrm rot="5400000">
            <a:off x="2499890" y="1849761"/>
            <a:ext cx="97368" cy="1426800"/>
          </a:xfrm>
          <a:prstGeom prst="leftBracket">
            <a:avLst/>
          </a:prstGeom>
          <a:noFill/>
          <a:ln w="38100" cap="flat" cmpd="sng" algn="ctr">
            <a:solidFill>
              <a:srgbClr val="728C8B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747" kern="0" dirty="0">
              <a:solidFill>
                <a:srgbClr val="C0504D">
                  <a:lumMod val="60000"/>
                  <a:lumOff val="40000"/>
                </a:srgbClr>
              </a:solidFill>
              <a:latin typeface="Calibri"/>
              <a:ea typeface="ヒラギノ角ゴ Pro W3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7770" y="5316033"/>
            <a:ext cx="10551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Biomarker-driven sub-studies will progress to Phase III if study meets endpoint and Phase III is </a:t>
            </a:r>
          </a:p>
          <a:p>
            <a:r>
              <a:rPr lang="en-US" b="1" dirty="0"/>
              <a:t>feasible at which point the standard of care arm will be determined.</a:t>
            </a:r>
            <a:r>
              <a:rPr lang="en-US" u="sng" kern="0" dirty="0">
                <a:ea typeface="ヒラギノ角ゴ Pro W3" charset="-128"/>
              </a:rPr>
              <a:t> </a:t>
            </a:r>
            <a:endParaRPr lang="en-US" kern="0" dirty="0">
              <a:ea typeface="ヒラギノ角ゴ Pro W3" charset="-128"/>
            </a:endParaRPr>
          </a:p>
        </p:txBody>
      </p:sp>
      <p:sp>
        <p:nvSpPr>
          <p:cNvPr id="47" name="TextBox 3"/>
          <p:cNvSpPr txBox="1">
            <a:spLocks noChangeArrowheads="1"/>
          </p:cNvSpPr>
          <p:nvPr/>
        </p:nvSpPr>
        <p:spPr bwMode="auto">
          <a:xfrm>
            <a:off x="6860913" y="4773123"/>
            <a:ext cx="123834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lnSpc>
                <a:spcPts val="3600"/>
              </a:lnSpc>
              <a:spcBef>
                <a:spcPct val="20000"/>
              </a:spcBef>
              <a:buClr>
                <a:schemeClr val="bg1"/>
              </a:buClr>
              <a:defRPr sz="28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1pPr>
            <a:lvl2pPr indent="-285750" eaLnBrk="0" hangingPunct="0">
              <a:spcBef>
                <a:spcPct val="20000"/>
              </a:spcBef>
              <a:buClr>
                <a:schemeClr val="bg1"/>
              </a:buClr>
              <a:buSzPct val="90000"/>
              <a:buFont typeface="Times New Roman" pitchFamily="18" charset="0"/>
              <a:buChar char="–"/>
              <a:defRPr sz="24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2pPr>
            <a:lvl3pPr indent="-228600" eaLnBrk="0" hangingPunct="0">
              <a:spcBef>
                <a:spcPct val="20000"/>
              </a:spcBef>
              <a:buClr>
                <a:schemeClr val="bg1"/>
              </a:buClr>
              <a:buSzPct val="90000"/>
              <a:buChar char="•"/>
              <a:defRPr sz="20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3pPr>
            <a:lvl4pPr indent="-228600" eaLnBrk="0" hangingPunct="0">
              <a:spcBef>
                <a:spcPct val="20000"/>
              </a:spcBef>
              <a:buClr>
                <a:schemeClr val="bg1"/>
              </a:buClr>
              <a:buSzPct val="80000"/>
              <a:buFont typeface="Times New Roman" pitchFamily="18" charset="0"/>
              <a:buChar char="–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4pPr>
            <a:lvl5pPr indent="-228600" eaLnBrk="0" hangingPunct="0">
              <a:spcBef>
                <a:spcPct val="20000"/>
              </a:spcBef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n-US" altLang="en-US" sz="1800" b="1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Nivolumab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Revision # 8, 9/10 Slide # </a:t>
            </a:r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8" name="Left Bracket 47"/>
          <p:cNvSpPr/>
          <p:nvPr/>
        </p:nvSpPr>
        <p:spPr>
          <a:xfrm rot="5400000">
            <a:off x="7807367" y="1260865"/>
            <a:ext cx="126433" cy="2695758"/>
          </a:xfrm>
          <a:prstGeom prst="leftBracket">
            <a:avLst/>
          </a:prstGeom>
          <a:noFill/>
          <a:ln w="38100" cap="flat" cmpd="sng" algn="ctr">
            <a:solidFill>
              <a:srgbClr val="728C8B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747" kern="0" dirty="0">
              <a:solidFill>
                <a:srgbClr val="C0504D">
                  <a:lumMod val="60000"/>
                  <a:lumOff val="40000"/>
                </a:srgbClr>
              </a:solidFill>
              <a:latin typeface="Calibri"/>
              <a:ea typeface="ヒラギノ角ゴ Pro W3" charset="-12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663537" y="2898785"/>
            <a:ext cx="1293431" cy="923330"/>
          </a:xfrm>
          <a:prstGeom prst="rect">
            <a:avLst/>
          </a:prstGeom>
          <a:solidFill>
            <a:srgbClr val="B8B91F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u="sng" dirty="0">
                <a:latin typeface="Calibri"/>
                <a:ea typeface="ヒラギノ角ゴ Pro W3" charset="-128"/>
              </a:rPr>
              <a:t>S1400F</a:t>
            </a:r>
          </a:p>
          <a:p>
            <a:pPr algn="ctr">
              <a:defRPr/>
            </a:pPr>
            <a:r>
              <a:rPr lang="en-US" dirty="0">
                <a:ea typeface="ヒラギノ角ゴ Pro W3" charset="-128"/>
              </a:rPr>
              <a:t>Checkpoint </a:t>
            </a:r>
          </a:p>
          <a:p>
            <a:pPr algn="ctr">
              <a:defRPr/>
            </a:pPr>
            <a:r>
              <a:rPr lang="en-US" dirty="0">
                <a:ea typeface="ヒラギノ角ゴ Pro W3" charset="-128"/>
              </a:rPr>
              <a:t>Inhibitor</a:t>
            </a:r>
          </a:p>
        </p:txBody>
      </p:sp>
      <p:cxnSp>
        <p:nvCxnSpPr>
          <p:cNvPr id="55" name="Straight Arrow Connector 49"/>
          <p:cNvCxnSpPr>
            <a:cxnSpLocks noChangeShapeType="1"/>
          </p:cNvCxnSpPr>
          <p:nvPr/>
        </p:nvCxnSpPr>
        <p:spPr bwMode="auto">
          <a:xfrm>
            <a:off x="9263581" y="3836897"/>
            <a:ext cx="5656" cy="389410"/>
          </a:xfrm>
          <a:prstGeom prst="straightConnector1">
            <a:avLst/>
          </a:prstGeom>
          <a:noFill/>
          <a:ln w="28575" algn="ctr">
            <a:solidFill>
              <a:srgbClr val="728C8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Rectangle 10"/>
          <p:cNvSpPr/>
          <p:nvPr/>
        </p:nvSpPr>
        <p:spPr>
          <a:xfrm>
            <a:off x="8341040" y="4259748"/>
            <a:ext cx="20794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</a:rPr>
              <a:t>MEDI4736 </a:t>
            </a:r>
          </a:p>
          <a:p>
            <a:pPr algn="ctr">
              <a:spcBef>
                <a:spcPct val="0"/>
              </a:spcBef>
              <a:defRPr/>
            </a:pP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</a:rPr>
              <a:t>plus </a:t>
            </a:r>
            <a:r>
              <a:rPr lang="en-US" altLang="en-US" b="1" dirty="0" err="1">
                <a:solidFill>
                  <a:schemeClr val="accent1">
                    <a:lumMod val="50000"/>
                  </a:schemeClr>
                </a:solidFill>
              </a:rPr>
              <a:t>Tremelimumab</a:t>
            </a:r>
            <a:endParaRPr lang="en-US" alt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445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86-AA30-4839-A61E-293A8660F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Revision #8 and #9/10 Summary of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6633E-6C81-4604-A3BA-186C37769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38859"/>
            <a:ext cx="10546080" cy="42201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0066"/>
                </a:solidFill>
              </a:rPr>
              <a:t>Revision #8</a:t>
            </a:r>
          </a:p>
          <a:p>
            <a:r>
              <a:rPr lang="en-US" sz="2400" dirty="0"/>
              <a:t>Request for Rapid Amendment (RRA) for </a:t>
            </a:r>
            <a:r>
              <a:rPr lang="en-US" sz="2400" dirty="0" err="1"/>
              <a:t>talazoparib</a:t>
            </a:r>
            <a:endParaRPr lang="en-US" sz="2400" dirty="0"/>
          </a:p>
          <a:p>
            <a:pPr marL="0" indent="0">
              <a:buNone/>
            </a:pPr>
            <a:r>
              <a:rPr lang="en-US" sz="2800" dirty="0">
                <a:solidFill>
                  <a:srgbClr val="000066"/>
                </a:solidFill>
              </a:rPr>
              <a:t>Revision #9/10</a:t>
            </a:r>
          </a:p>
          <a:p>
            <a:r>
              <a:rPr lang="en-US" sz="2400" dirty="0"/>
              <a:t>New Sub-Study, </a:t>
            </a:r>
            <a:r>
              <a:rPr lang="en-US" sz="2400" b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S1400F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 a non-match study with previously treated anti-PD-1/PD-L1 resistant disease</a:t>
            </a:r>
          </a:p>
          <a:p>
            <a:r>
              <a:rPr lang="en-US" sz="2400" dirty="0"/>
              <a:t>Eligibility criterion for patients screened at progression on prior treatment or pre-screened prior  to progression has been opened to include checkpoint inhibitor therapy as a line of therapy</a:t>
            </a:r>
          </a:p>
          <a:p>
            <a:r>
              <a:rPr lang="en-US" sz="2400" dirty="0"/>
              <a:t>Request for Rapid Amendment (RRA) for MEDI4736 (</a:t>
            </a:r>
            <a:r>
              <a:rPr lang="en-US" sz="2400" dirty="0" err="1"/>
              <a:t>durvalumab</a:t>
            </a:r>
            <a:r>
              <a:rPr lang="en-US" sz="2400" dirty="0"/>
              <a:t>)</a:t>
            </a:r>
          </a:p>
          <a:p>
            <a:r>
              <a:rPr lang="en-US" sz="2400" dirty="0"/>
              <a:t>Administrative edits for </a:t>
            </a:r>
            <a:r>
              <a:rPr lang="en-US" sz="2400" b="1" u="sng" dirty="0"/>
              <a:t>S1400</a:t>
            </a:r>
            <a:r>
              <a:rPr lang="en-US" sz="2400" dirty="0"/>
              <a:t>, </a:t>
            </a:r>
            <a:r>
              <a:rPr lang="en-US" sz="2400" b="1" u="sng" dirty="0"/>
              <a:t>S1400F</a:t>
            </a:r>
            <a:r>
              <a:rPr lang="en-US" sz="2400" dirty="0"/>
              <a:t>, </a:t>
            </a:r>
            <a:r>
              <a:rPr lang="en-US" sz="2400" b="1" u="sng" dirty="0"/>
              <a:t>S1400G</a:t>
            </a:r>
            <a:r>
              <a:rPr lang="en-US" sz="2400" dirty="0"/>
              <a:t>, </a:t>
            </a:r>
            <a:r>
              <a:rPr lang="en-US" sz="2400" b="1" u="sng" dirty="0"/>
              <a:t>S1400I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8BCF98-3AFE-4F96-BF25-F01C8F678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Revision #3 Slide # </a:t>
            </a:r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463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Study Objectives at Revision #9/10 – </a:t>
            </a:r>
            <a:r>
              <a:rPr lang="en-US" sz="3600" b="1" u="sng" dirty="0"/>
              <a:t>S1400G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92613"/>
            <a:ext cx="10546080" cy="4550531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u="sng" dirty="0">
                <a:solidFill>
                  <a:srgbClr val="000066"/>
                </a:solidFill>
              </a:rPr>
              <a:t>Primary Objective</a:t>
            </a:r>
            <a:r>
              <a:rPr lang="en-US" sz="2400" dirty="0">
                <a:solidFill>
                  <a:srgbClr val="000066"/>
                </a:solidFill>
              </a:rPr>
              <a:t>: </a:t>
            </a:r>
            <a:r>
              <a:rPr lang="en-US" sz="2400" dirty="0"/>
              <a:t>	</a:t>
            </a:r>
          </a:p>
          <a:p>
            <a:r>
              <a:rPr lang="en-US" sz="2400" dirty="0"/>
              <a:t>To evaluate overall response rate (ORR) with </a:t>
            </a:r>
            <a:r>
              <a:rPr lang="en-US" sz="2400" dirty="0" err="1"/>
              <a:t>talazoparib</a:t>
            </a:r>
            <a:r>
              <a:rPr lang="en-US" sz="2400" dirty="0"/>
              <a:t> in Homologous Recombination Repair Deficiency (HRRD) MDVN-positive patients</a:t>
            </a:r>
          </a:p>
          <a:p>
            <a:pPr marL="0" indent="0">
              <a:buNone/>
            </a:pPr>
            <a:r>
              <a:rPr lang="en-US" sz="2400" u="sng" dirty="0">
                <a:solidFill>
                  <a:srgbClr val="000066"/>
                </a:solidFill>
              </a:rPr>
              <a:t>Secondary Objectives</a:t>
            </a:r>
            <a:r>
              <a:rPr lang="en-US" sz="2400" dirty="0">
                <a:solidFill>
                  <a:srgbClr val="000066"/>
                </a:solidFill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To evaluate investigator-assessed progression-free survival (IA-PFS) and overall survival (OS) associated with therapy in HRRD MDVN-positive patients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To evaluate ORR, IA-PFS, and OS in HRRD FMI-positive patients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To evaluate ORR in HRRD MDVN-negative/HRRD FMI-positive patients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To evaluate frequency and severity of toxicities associated with </a:t>
            </a:r>
            <a:r>
              <a:rPr lang="en-US" sz="2400" dirty="0" err="1"/>
              <a:t>talazoparib</a:t>
            </a:r>
            <a:r>
              <a:rPr lang="en-US" sz="2400" dirty="0"/>
              <a:t> in HRRD FMI-positive patients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Revision # 8, 9/10 Slide # </a:t>
            </a:r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770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Study Objectives at Revision #9/10 – </a:t>
            </a:r>
            <a:r>
              <a:rPr lang="en-US" sz="3600" b="1" u="sng" dirty="0"/>
              <a:t>S1400I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92613"/>
            <a:ext cx="10546080" cy="4550531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u="sng" dirty="0">
                <a:solidFill>
                  <a:srgbClr val="000066"/>
                </a:solidFill>
              </a:rPr>
              <a:t>Primary Objective</a:t>
            </a:r>
            <a:r>
              <a:rPr lang="en-US" sz="2400" dirty="0">
                <a:solidFill>
                  <a:srgbClr val="000066"/>
                </a:solidFill>
              </a:rPr>
              <a:t>: </a:t>
            </a:r>
            <a:r>
              <a:rPr lang="en-US" sz="2400" dirty="0"/>
              <a:t>	</a:t>
            </a:r>
          </a:p>
          <a:p>
            <a:r>
              <a:rPr lang="en-US" sz="2400" dirty="0"/>
              <a:t>To compare overall survival in patients randomized to nivolumab plus ipilimumab vs. </a:t>
            </a:r>
            <a:r>
              <a:rPr lang="en-US" sz="2400" dirty="0" err="1"/>
              <a:t>nivolumab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u="sng" dirty="0">
                <a:solidFill>
                  <a:srgbClr val="000066"/>
                </a:solidFill>
              </a:rPr>
              <a:t>Secondary Objectives</a:t>
            </a:r>
            <a:r>
              <a:rPr lang="en-US" sz="2400" dirty="0">
                <a:solidFill>
                  <a:srgbClr val="000066"/>
                </a:solidFill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To compare investigator-assessed progression-free survival in patients randomized to nivolumab plus ipilimumab vs. nivolumab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To compare response rates among patients randomized to nivolumab plus ipilimumab vs. nivolumab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To evaluate frequency and severity of toxicities associated with nivolumab plus ipilimumab vs. nivolumab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Revision # 8, 9/10 Slide # </a:t>
            </a:r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862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Study Objectives at Revision #9/10 – </a:t>
            </a:r>
            <a:r>
              <a:rPr lang="en-US" sz="3600" b="1" u="sng" dirty="0"/>
              <a:t>S1400F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23869"/>
            <a:ext cx="10546080" cy="4145225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u="sng" dirty="0">
                <a:solidFill>
                  <a:srgbClr val="000066"/>
                </a:solidFill>
              </a:rPr>
              <a:t>Primary Objective</a:t>
            </a:r>
            <a:r>
              <a:rPr lang="en-US" sz="2400" dirty="0">
                <a:solidFill>
                  <a:srgbClr val="000066"/>
                </a:solidFill>
              </a:rPr>
              <a:t>: </a:t>
            </a:r>
            <a:r>
              <a:rPr lang="en-US" sz="2400" dirty="0"/>
              <a:t>	</a:t>
            </a:r>
          </a:p>
          <a:p>
            <a:r>
              <a:rPr lang="en-US" sz="2400" dirty="0"/>
              <a:t>To evaluate response rate among patients treated with MEDI4736 (</a:t>
            </a:r>
            <a:r>
              <a:rPr lang="en-US" sz="2400" dirty="0" err="1"/>
              <a:t>durvalumab</a:t>
            </a:r>
            <a:r>
              <a:rPr lang="en-US" sz="2400" dirty="0"/>
              <a:t>) plus </a:t>
            </a:r>
            <a:r>
              <a:rPr lang="en-US" sz="2400" dirty="0" err="1"/>
              <a:t>tremelimumab</a:t>
            </a:r>
            <a:endParaRPr lang="en-US" sz="2400" dirty="0"/>
          </a:p>
          <a:p>
            <a:pPr marL="0" indent="0">
              <a:buNone/>
            </a:pPr>
            <a:r>
              <a:rPr lang="en-US" sz="2400" u="sng" dirty="0">
                <a:solidFill>
                  <a:srgbClr val="000066"/>
                </a:solidFill>
              </a:rPr>
              <a:t>Secondary Objectives:</a:t>
            </a:r>
            <a:r>
              <a:rPr lang="en-US" sz="2400" dirty="0">
                <a:solidFill>
                  <a:srgbClr val="000066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To evaluate duration of response with the investigational therapy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To evaluate OS with the investigational therapy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To evaluate IA-PFS (both RECIST and </a:t>
            </a:r>
            <a:r>
              <a:rPr lang="en-US" sz="2400" dirty="0" err="1"/>
              <a:t>irRC</a:t>
            </a:r>
            <a:r>
              <a:rPr lang="en-US" sz="2400" dirty="0"/>
              <a:t>) with the investigational therapy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To evaluate frequency and severity of toxicities with the investigational therapy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Revision #3 Slide # </a:t>
            </a:r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025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S1400 Screening/Pre-screening Eligibility Overview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9090" y="1845735"/>
            <a:ext cx="10713952" cy="4023360"/>
          </a:xfrm>
        </p:spPr>
        <p:txBody>
          <a:bodyPr>
            <a:normAutofit lnSpcReduction="10000"/>
          </a:bodyPr>
          <a:lstStyle/>
          <a:p>
            <a:pPr marL="225425" lvl="0" indent="-225425">
              <a:buClr>
                <a:srgbClr val="DB8631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Patients must have Stage IV or recurrent squamous cell lung cancer </a:t>
            </a:r>
          </a:p>
          <a:p>
            <a:pPr marL="225425" lvl="0" indent="-225425">
              <a:buClr>
                <a:srgbClr val="DB8631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Patients are eligible for the </a:t>
            </a:r>
            <a:r>
              <a:rPr lang="en-US" sz="2600" b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S1400</a:t>
            </a: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Screening/Pre-Screening registration:</a:t>
            </a:r>
          </a:p>
          <a:p>
            <a:pPr lvl="1">
              <a:buClr>
                <a:srgbClr val="DB8631">
                  <a:lumMod val="50000"/>
                </a:srgbClr>
              </a:buClr>
              <a:buFont typeface="Calibri" pitchFamily="34" charset="0"/>
              <a:buChar char="−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upon progression on prior therapy (Screen at progression), or </a:t>
            </a:r>
          </a:p>
          <a:p>
            <a:pPr marL="457200" lvl="1" indent="-257175">
              <a:buClr>
                <a:srgbClr val="DB8631">
                  <a:lumMod val="50000"/>
                </a:srgbClr>
              </a:buClr>
              <a:buFont typeface="Calibri" pitchFamily="34" charset="0"/>
              <a:buChar char="−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prior to progression on current treatment for Stage IV disease (Pre-Screen prior to progression)</a:t>
            </a:r>
          </a:p>
          <a:p>
            <a:pPr marL="225425" lvl="0" indent="-225425">
              <a:spcBef>
                <a:spcPts val="600"/>
              </a:spcBef>
              <a:buClr>
                <a:srgbClr val="DB8631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Patients must have measurable disease </a:t>
            </a:r>
          </a:p>
          <a:p>
            <a:pPr marL="225425" lvl="0" indent="-225425">
              <a:spcBef>
                <a:spcPts val="600"/>
              </a:spcBef>
              <a:buClr>
                <a:srgbClr val="DB8631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Patients must have a performance status of 0-1</a:t>
            </a:r>
          </a:p>
          <a:p>
            <a:pPr marL="225425" lvl="0" indent="-225425">
              <a:buClr>
                <a:srgbClr val="DB8631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Patients must have an adequate tissue specimen for biomarker profiling</a:t>
            </a:r>
          </a:p>
          <a:p>
            <a:pPr marL="457200" lvl="1" indent="-257175">
              <a:buClr>
                <a:srgbClr val="DB8631">
                  <a:lumMod val="50000"/>
                </a:srgbClr>
              </a:buClr>
              <a:buFont typeface="Calibri" pitchFamily="34" charset="0"/>
              <a:buChar char="−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The local pathologist must sign off on the </a:t>
            </a:r>
            <a:r>
              <a:rPr lang="en-US" sz="2400" b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S1400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Local Pathology Review Form prior to enrollment certifying the tissue requirements have been met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Revision # 8, 9/10 Slide # </a:t>
            </a:r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65633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9dab94b-f61e-445b-bf4d-5a6513d209d2">A2QN7SZZU2H6-21-7</_dlc_DocId>
    <_dlc_DocIdUrl xmlns="69dab94b-f61e-445b-bf4d-5a6513d209d2">
      <Url>https://thehopefoundationswog.sharepoint.com/sites/SWOG/S1400/_layouts/15/DocIdRedir.aspx?ID=A2QN7SZZU2H6-21-7</Url>
      <Description>A2QN7SZZU2H6-21-7</Description>
    </_dlc_DocIdUrl>
    <SharedWithUsers xmlns="2248488c-cf63-44fb-bd92-6fc8332c4fba">
      <UserInfo>
        <DisplayName>Crystal Miwa</DisplayName>
        <AccountId>18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9BF28C2E620F4FAB9669FC920A0674" ma:contentTypeVersion="3" ma:contentTypeDescription="Create a new document." ma:contentTypeScope="" ma:versionID="79d143170e963f5a2a2cd465dafcf6f3">
  <xsd:schema xmlns:xsd="http://www.w3.org/2001/XMLSchema" xmlns:xs="http://www.w3.org/2001/XMLSchema" xmlns:p="http://schemas.microsoft.com/office/2006/metadata/properties" xmlns:ns2="69dab94b-f61e-445b-bf4d-5a6513d209d2" xmlns:ns3="2248488c-cf63-44fb-bd92-6fc8332c4fba" targetNamespace="http://schemas.microsoft.com/office/2006/metadata/properties" ma:root="true" ma:fieldsID="06302fc41f82150538a4ef0b50e01999" ns2:_="" ns3:_="">
    <xsd:import namespace="69dab94b-f61e-445b-bf4d-5a6513d209d2"/>
    <xsd:import namespace="2248488c-cf63-44fb-bd92-6fc8332c4fb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dab94b-f61e-445b-bf4d-5a6513d209d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48488c-cf63-44fb-bd92-6fc8332c4fb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2" nillable="true" ma:displayName="Sharing Hint Hash" ma:internalName="SharingHintHash" ma:readOnly="true">
      <xsd:simpleType>
        <xsd:restriction base="dms:Text"/>
      </xsd:simple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F7D5CB6-F5A8-4B7C-9EFA-F7E479B51CCC}">
  <ds:schemaRefs>
    <ds:schemaRef ds:uri="http://www.w3.org/XML/1998/namespace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2248488c-cf63-44fb-bd92-6fc8332c4fba"/>
    <ds:schemaRef ds:uri="69dab94b-f61e-445b-bf4d-5a6513d209d2"/>
  </ds:schemaRefs>
</ds:datastoreItem>
</file>

<file path=customXml/itemProps2.xml><?xml version="1.0" encoding="utf-8"?>
<ds:datastoreItem xmlns:ds="http://schemas.openxmlformats.org/officeDocument/2006/customXml" ds:itemID="{B9BE2DEB-71A4-408F-94D3-079DF478BA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AFA652-0687-424B-AC77-0C38F540DE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dab94b-f61e-445b-bf4d-5a6513d209d2"/>
    <ds:schemaRef ds:uri="2248488c-cf63-44fb-bd92-6fc8332c4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8FD633B-3B25-4C9E-A955-91B7E07B630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43924</TotalTime>
  <Words>541</Words>
  <Application>Microsoft Office PowerPoint</Application>
  <PresentationFormat>Widescreen</PresentationFormat>
  <Paragraphs>116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ＭＳ Ｐゴシック</vt:lpstr>
      <vt:lpstr>Arial</vt:lpstr>
      <vt:lpstr>Arial Black</vt:lpstr>
      <vt:lpstr>Calibri</vt:lpstr>
      <vt:lpstr>Calibri Light</vt:lpstr>
      <vt:lpstr>Courier New</vt:lpstr>
      <vt:lpstr>SapientSansBold</vt:lpstr>
      <vt:lpstr>SapientSansRegular</vt:lpstr>
      <vt:lpstr>Times New Roman</vt:lpstr>
      <vt:lpstr>ヒラギノ角ゴ Pro W3</vt:lpstr>
      <vt:lpstr>Retrospect</vt:lpstr>
      <vt:lpstr> S1400  Revision #8 &amp; 9/10  Training Slides</vt:lpstr>
      <vt:lpstr>S1400 Revision #8 &amp; 9/10 versions 3/14/2017, 9/1/2017 A Biomarker-Driven Master Protocol for Previously Treated Squamous Cell Lung Cancer (LUNG-MAP)</vt:lpstr>
      <vt:lpstr>Current Studies included in Lung-MAP at Revision #9/10</vt:lpstr>
      <vt:lpstr>Schema at Revision #9/10</vt:lpstr>
      <vt:lpstr>Revision #8 and #9/10 Summary of Changes</vt:lpstr>
      <vt:lpstr>Study Objectives at Revision #9/10 – S1400G</vt:lpstr>
      <vt:lpstr>Study Objectives at Revision #9/10 – S1400I</vt:lpstr>
      <vt:lpstr>Study Objectives at Revision #9/10 – S1400F</vt:lpstr>
      <vt:lpstr>S1400 Screening/Pre-screening Eligibility Overview </vt:lpstr>
      <vt:lpstr>S1400 Sub-Study Chairs Revision #9/10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Schofield, Mark</dc:creator>
  <cp:lastModifiedBy>Norman, Mariah</cp:lastModifiedBy>
  <cp:revision>424</cp:revision>
  <cp:lastPrinted>2015-10-30T00:03:30Z</cp:lastPrinted>
  <dcterms:created xsi:type="dcterms:W3CDTF">2015-02-03T14:24:03Z</dcterms:created>
  <dcterms:modified xsi:type="dcterms:W3CDTF">2017-10-18T18:30:02Z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0x010100779BF28C2E620F4FAB9669FC920A0674</vt:lpwstr>
  </property>
  <property fmtid="{D5CDD505-2E9C-101B-9397-08002B2CF9AE}" pid="3" name="_dlc_DocIdItemGuid">
    <vt:lpwstr>07ee0818-1e73-421b-809e-382568a8c1d0</vt:lpwstr>
  </property>
</Properties>
</file>