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50" r:id="rId6"/>
    <p:sldId id="390" r:id="rId7"/>
    <p:sldId id="391" r:id="rId8"/>
    <p:sldId id="392" r:id="rId9"/>
    <p:sldId id="394" r:id="rId10"/>
    <p:sldId id="353" r:id="rId11"/>
    <p:sldId id="378" r:id="rId12"/>
    <p:sldId id="393" r:id="rId13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7" autoAdjust="0"/>
    <p:restoredTop sz="87713" autoAdjust="0"/>
  </p:normalViewPr>
  <p:slideViewPr>
    <p:cSldViewPr snapToGrid="0">
      <p:cViewPr varScale="1">
        <p:scale>
          <a:sx n="49" d="100"/>
          <a:sy n="49" d="100"/>
        </p:scale>
        <p:origin x="4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293A4-3F09-426C-921C-6BEA8198F1B8}" type="doc">
      <dgm:prSet loTypeId="urn:microsoft.com/office/officeart/2005/8/layout/cycle2" loCatId="cycle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DE42F7B3-3DB3-40F4-8BA9-40C0752EAB98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800" b="1" dirty="0" smtClean="0"/>
            <a:t>SWOG</a:t>
          </a:r>
          <a:endParaRPr lang="en-US" sz="2800" b="1" dirty="0"/>
        </a:p>
      </dgm:t>
    </dgm:pt>
    <dgm:pt modelId="{0F6B33A8-A9F6-4CFA-9880-8C7939F92F57}" type="parTrans" cxnId="{DCDBAD35-202D-4085-9FCE-2ED9906E25EE}">
      <dgm:prSet/>
      <dgm:spPr/>
      <dgm:t>
        <a:bodyPr/>
        <a:lstStyle/>
        <a:p>
          <a:endParaRPr lang="en-US"/>
        </a:p>
      </dgm:t>
    </dgm:pt>
    <dgm:pt modelId="{52FDFE28-B0E2-4831-8AED-438AAA02B06C}" type="sibTrans" cxnId="{DCDBAD35-202D-4085-9FCE-2ED9906E25EE}">
      <dgm:prSet/>
      <dgm:spPr/>
      <dgm:t>
        <a:bodyPr/>
        <a:lstStyle/>
        <a:p>
          <a:endParaRPr lang="en-US"/>
        </a:p>
      </dgm:t>
    </dgm:pt>
    <dgm:pt modelId="{6E316AA7-785E-409D-8160-CF8DA3FE4C45}">
      <dgm:prSet phldrT="[Text]"/>
      <dgm:spPr/>
      <dgm:t>
        <a:bodyPr/>
        <a:lstStyle/>
        <a:p>
          <a:r>
            <a:rPr lang="en-US" dirty="0" smtClean="0"/>
            <a:t>ECOG-ACRIN</a:t>
          </a:r>
          <a:endParaRPr lang="en-US" dirty="0"/>
        </a:p>
      </dgm:t>
    </dgm:pt>
    <dgm:pt modelId="{893E0454-86A3-4BB9-ABFB-AB7AFDB8B579}" type="parTrans" cxnId="{E98B5792-59EF-495A-89B8-98EDCE30D177}">
      <dgm:prSet/>
      <dgm:spPr/>
      <dgm:t>
        <a:bodyPr/>
        <a:lstStyle/>
        <a:p>
          <a:endParaRPr lang="en-US"/>
        </a:p>
      </dgm:t>
    </dgm:pt>
    <dgm:pt modelId="{872D09D6-A9E9-4157-8735-28DAEC4B339B}" type="sibTrans" cxnId="{E98B5792-59EF-495A-89B8-98EDCE30D177}">
      <dgm:prSet/>
      <dgm:spPr/>
      <dgm:t>
        <a:bodyPr/>
        <a:lstStyle/>
        <a:p>
          <a:endParaRPr lang="en-US"/>
        </a:p>
      </dgm:t>
    </dgm:pt>
    <dgm:pt modelId="{E26AC98D-AE7B-4173-8F46-AFEFD388650A}">
      <dgm:prSet phldrT="[Text]"/>
      <dgm:spPr/>
      <dgm:t>
        <a:bodyPr/>
        <a:lstStyle/>
        <a:p>
          <a:r>
            <a:rPr lang="en-US" dirty="0" smtClean="0"/>
            <a:t>NRG</a:t>
          </a:r>
          <a:endParaRPr lang="en-US" dirty="0"/>
        </a:p>
      </dgm:t>
    </dgm:pt>
    <dgm:pt modelId="{2A4C10C3-1108-4BFF-8A73-F0902B05A3F7}" type="parTrans" cxnId="{C5043E5B-5FD4-41DC-8B6C-80B4F834CC22}">
      <dgm:prSet/>
      <dgm:spPr/>
      <dgm:t>
        <a:bodyPr/>
        <a:lstStyle/>
        <a:p>
          <a:endParaRPr lang="en-US"/>
        </a:p>
      </dgm:t>
    </dgm:pt>
    <dgm:pt modelId="{87AA1D69-D179-4789-A6F9-2F0E43155FBB}" type="sibTrans" cxnId="{C5043E5B-5FD4-41DC-8B6C-80B4F834CC22}">
      <dgm:prSet/>
      <dgm:spPr/>
      <dgm:t>
        <a:bodyPr/>
        <a:lstStyle/>
        <a:p>
          <a:endParaRPr lang="en-US"/>
        </a:p>
      </dgm:t>
    </dgm:pt>
    <dgm:pt modelId="{4589C1E9-248B-4C78-8C28-1A55E16DFA07}">
      <dgm:prSet phldrT="[Text]"/>
      <dgm:spPr/>
      <dgm:t>
        <a:bodyPr/>
        <a:lstStyle/>
        <a:p>
          <a:r>
            <a:rPr lang="en-US" smtClean="0"/>
            <a:t>CCTG</a:t>
          </a:r>
          <a:endParaRPr lang="en-US" dirty="0"/>
        </a:p>
      </dgm:t>
    </dgm:pt>
    <dgm:pt modelId="{9743BB93-116F-4333-8D6E-8BB572F0C053}" type="parTrans" cxnId="{7F105217-A714-4F82-8737-8268C114465A}">
      <dgm:prSet/>
      <dgm:spPr/>
      <dgm:t>
        <a:bodyPr/>
        <a:lstStyle/>
        <a:p>
          <a:endParaRPr lang="en-US"/>
        </a:p>
      </dgm:t>
    </dgm:pt>
    <dgm:pt modelId="{B5AE762C-8B27-4557-8752-BAAC6897D49A}" type="sibTrans" cxnId="{7F105217-A714-4F82-8737-8268C114465A}">
      <dgm:prSet/>
      <dgm:spPr/>
      <dgm:t>
        <a:bodyPr/>
        <a:lstStyle/>
        <a:p>
          <a:endParaRPr lang="en-US"/>
        </a:p>
      </dgm:t>
    </dgm:pt>
    <dgm:pt modelId="{4571180A-2F8F-4269-9B98-198EFE04298E}">
      <dgm:prSet phldrT="[Text]"/>
      <dgm:spPr>
        <a:solidFill>
          <a:srgbClr val="927C61"/>
        </a:solidFill>
      </dgm:spPr>
      <dgm:t>
        <a:bodyPr/>
        <a:lstStyle/>
        <a:p>
          <a:r>
            <a:rPr lang="en-US" dirty="0" smtClean="0"/>
            <a:t>Alliance</a:t>
          </a:r>
          <a:endParaRPr lang="en-US" dirty="0"/>
        </a:p>
      </dgm:t>
    </dgm:pt>
    <dgm:pt modelId="{3AA7F163-7966-43A5-8698-2BC0BA1C8304}" type="parTrans" cxnId="{59DD2127-CD87-4F92-A408-369713B80D66}">
      <dgm:prSet/>
      <dgm:spPr/>
      <dgm:t>
        <a:bodyPr/>
        <a:lstStyle/>
        <a:p>
          <a:endParaRPr lang="en-US"/>
        </a:p>
      </dgm:t>
    </dgm:pt>
    <dgm:pt modelId="{7065C381-C6F0-4DB7-851C-42D035BA29A7}" type="sibTrans" cxnId="{59DD2127-CD87-4F92-A408-369713B80D66}">
      <dgm:prSet/>
      <dgm:spPr/>
      <dgm:t>
        <a:bodyPr/>
        <a:lstStyle/>
        <a:p>
          <a:endParaRPr lang="en-US"/>
        </a:p>
      </dgm:t>
    </dgm:pt>
    <dgm:pt modelId="{4F8467A0-0C18-4947-A566-6CADDE0D2FDC}" type="pres">
      <dgm:prSet presAssocID="{242293A4-3F09-426C-921C-6BEA8198F1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803A3A-82AD-4C04-941A-A08CC189DC7A}" type="pres">
      <dgm:prSet presAssocID="{DE42F7B3-3DB3-40F4-8BA9-40C0752EAB98}" presName="node" presStyleLbl="node1" presStyleIdx="0" presStyleCnt="5" custScaleX="110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021FF-03A7-4B43-9E94-59281E74F1D5}" type="pres">
      <dgm:prSet presAssocID="{52FDFE28-B0E2-4831-8AED-438AAA02B06C}" presName="sibTrans" presStyleLbl="sibTrans2D1" presStyleIdx="0" presStyleCnt="5" custAng="5775310"/>
      <dgm:spPr/>
      <dgm:t>
        <a:bodyPr/>
        <a:lstStyle/>
        <a:p>
          <a:endParaRPr lang="en-US"/>
        </a:p>
      </dgm:t>
    </dgm:pt>
    <dgm:pt modelId="{D03E680B-0432-4C58-92CC-6FDB4AC209CB}" type="pres">
      <dgm:prSet presAssocID="{52FDFE28-B0E2-4831-8AED-438AAA02B06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6A6FFBD-C72F-4107-97FF-5119FFA2FAFD}" type="pres">
      <dgm:prSet presAssocID="{6E316AA7-785E-409D-8160-CF8DA3FE4C4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BA77D-24EF-491C-BAD5-416C5715A84B}" type="pres">
      <dgm:prSet presAssocID="{872D09D6-A9E9-4157-8735-28DAEC4B339B}" presName="sibTrans" presStyleLbl="sibTrans2D1" presStyleIdx="1" presStyleCnt="5" custAng="5775310"/>
      <dgm:spPr/>
      <dgm:t>
        <a:bodyPr/>
        <a:lstStyle/>
        <a:p>
          <a:endParaRPr lang="en-US"/>
        </a:p>
      </dgm:t>
    </dgm:pt>
    <dgm:pt modelId="{BC7DA69E-084D-4819-84B1-10BF2B7605EF}" type="pres">
      <dgm:prSet presAssocID="{872D09D6-A9E9-4157-8735-28DAEC4B339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B2B3FB2-5FBD-40BB-933C-8610BB8223C7}" type="pres">
      <dgm:prSet presAssocID="{E26AC98D-AE7B-4173-8F46-AFEFD388650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4F2CB-E165-42CB-A510-D9C4825AC342}" type="pres">
      <dgm:prSet presAssocID="{87AA1D69-D179-4789-A6F9-2F0E43155FBB}" presName="sibTrans" presStyleLbl="sibTrans2D1" presStyleIdx="2" presStyleCnt="5" custAng="5400000"/>
      <dgm:spPr/>
      <dgm:t>
        <a:bodyPr/>
        <a:lstStyle/>
        <a:p>
          <a:endParaRPr lang="en-US"/>
        </a:p>
      </dgm:t>
    </dgm:pt>
    <dgm:pt modelId="{32E076CB-A05E-4EDC-B92A-051DAEB298CF}" type="pres">
      <dgm:prSet presAssocID="{87AA1D69-D179-4789-A6F9-2F0E43155FB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245AAC0-E9D3-4A55-B7AA-3287FC2E35CE}" type="pres">
      <dgm:prSet presAssocID="{4589C1E9-248B-4C78-8C28-1A55E16DFA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0811D-28E6-479B-8BF7-ABC914C0F186}" type="pres">
      <dgm:prSet presAssocID="{B5AE762C-8B27-4557-8752-BAAC6897D49A}" presName="sibTrans" presStyleLbl="sibTrans2D1" presStyleIdx="3" presStyleCnt="5" custAng="5775310"/>
      <dgm:spPr/>
      <dgm:t>
        <a:bodyPr/>
        <a:lstStyle/>
        <a:p>
          <a:endParaRPr lang="en-US"/>
        </a:p>
      </dgm:t>
    </dgm:pt>
    <dgm:pt modelId="{C7B8C835-9849-4E57-93A3-447E41D64AF5}" type="pres">
      <dgm:prSet presAssocID="{B5AE762C-8B27-4557-8752-BAAC6897D49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076FAB26-EF16-408D-8B6D-EF8618B7E4B1}" type="pres">
      <dgm:prSet presAssocID="{4571180A-2F8F-4269-9B98-198EFE04298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38257-86A1-4D98-B7F4-90D0B6D9B8F8}" type="pres">
      <dgm:prSet presAssocID="{7065C381-C6F0-4DB7-851C-42D035BA29A7}" presName="sibTrans" presStyleLbl="sibTrans2D1" presStyleIdx="4" presStyleCnt="5" custAng="5775310"/>
      <dgm:spPr/>
      <dgm:t>
        <a:bodyPr/>
        <a:lstStyle/>
        <a:p>
          <a:endParaRPr lang="en-US"/>
        </a:p>
      </dgm:t>
    </dgm:pt>
    <dgm:pt modelId="{04EC14C3-3CE5-4B7B-9616-B8FCEE0D8205}" type="pres">
      <dgm:prSet presAssocID="{7065C381-C6F0-4DB7-851C-42D035BA29A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A3FE0859-3C66-42DD-A91F-D440232BF426}" type="presOf" srcId="{B5AE762C-8B27-4557-8752-BAAC6897D49A}" destId="{1A20811D-28E6-479B-8BF7-ABC914C0F186}" srcOrd="0" destOrd="0" presId="urn:microsoft.com/office/officeart/2005/8/layout/cycle2"/>
    <dgm:cxn modelId="{03983782-2456-422F-A7AF-702B34D7F3B9}" type="presOf" srcId="{52FDFE28-B0E2-4831-8AED-438AAA02B06C}" destId="{D03E680B-0432-4C58-92CC-6FDB4AC209CB}" srcOrd="1" destOrd="0" presId="urn:microsoft.com/office/officeart/2005/8/layout/cycle2"/>
    <dgm:cxn modelId="{238CBA5F-E3CB-4E22-804F-348392BF438B}" type="presOf" srcId="{7065C381-C6F0-4DB7-851C-42D035BA29A7}" destId="{04EC14C3-3CE5-4B7B-9616-B8FCEE0D8205}" srcOrd="1" destOrd="0" presId="urn:microsoft.com/office/officeart/2005/8/layout/cycle2"/>
    <dgm:cxn modelId="{DD6EE13E-7512-42A9-A5C8-650A007B6D68}" type="presOf" srcId="{B5AE762C-8B27-4557-8752-BAAC6897D49A}" destId="{C7B8C835-9849-4E57-93A3-447E41D64AF5}" srcOrd="1" destOrd="0" presId="urn:microsoft.com/office/officeart/2005/8/layout/cycle2"/>
    <dgm:cxn modelId="{323C5ADB-6BB0-4AA4-AE22-B493AE0C681C}" type="presOf" srcId="{4571180A-2F8F-4269-9B98-198EFE04298E}" destId="{076FAB26-EF16-408D-8B6D-EF8618B7E4B1}" srcOrd="0" destOrd="0" presId="urn:microsoft.com/office/officeart/2005/8/layout/cycle2"/>
    <dgm:cxn modelId="{B8D263C1-11DF-4EC8-942A-07626B47374C}" type="presOf" srcId="{7065C381-C6F0-4DB7-851C-42D035BA29A7}" destId="{BB938257-86A1-4D98-B7F4-90D0B6D9B8F8}" srcOrd="0" destOrd="0" presId="urn:microsoft.com/office/officeart/2005/8/layout/cycle2"/>
    <dgm:cxn modelId="{6EF2917F-A305-4106-98E0-1DDACFF00652}" type="presOf" srcId="{872D09D6-A9E9-4157-8735-28DAEC4B339B}" destId="{BC7DA69E-084D-4819-84B1-10BF2B7605EF}" srcOrd="1" destOrd="0" presId="urn:microsoft.com/office/officeart/2005/8/layout/cycle2"/>
    <dgm:cxn modelId="{242C226D-5153-42CB-9B2F-0E3FB6C0C393}" type="presOf" srcId="{242293A4-3F09-426C-921C-6BEA8198F1B8}" destId="{4F8467A0-0C18-4947-A566-6CADDE0D2FDC}" srcOrd="0" destOrd="0" presId="urn:microsoft.com/office/officeart/2005/8/layout/cycle2"/>
    <dgm:cxn modelId="{59DD2127-CD87-4F92-A408-369713B80D66}" srcId="{242293A4-3F09-426C-921C-6BEA8198F1B8}" destId="{4571180A-2F8F-4269-9B98-198EFE04298E}" srcOrd="4" destOrd="0" parTransId="{3AA7F163-7966-43A5-8698-2BC0BA1C8304}" sibTransId="{7065C381-C6F0-4DB7-851C-42D035BA29A7}"/>
    <dgm:cxn modelId="{1C33DD32-CD14-4E75-9E21-A15EF2BBD804}" type="presOf" srcId="{87AA1D69-D179-4789-A6F9-2F0E43155FBB}" destId="{32E076CB-A05E-4EDC-B92A-051DAEB298CF}" srcOrd="1" destOrd="0" presId="urn:microsoft.com/office/officeart/2005/8/layout/cycle2"/>
    <dgm:cxn modelId="{1A8F3A9E-C1DE-4DDD-9DFA-55AAE9601B43}" type="presOf" srcId="{DE42F7B3-3DB3-40F4-8BA9-40C0752EAB98}" destId="{A9803A3A-82AD-4C04-941A-A08CC189DC7A}" srcOrd="0" destOrd="0" presId="urn:microsoft.com/office/officeart/2005/8/layout/cycle2"/>
    <dgm:cxn modelId="{E1A14CFE-9E0B-4F06-9044-C56BA0511C9B}" type="presOf" srcId="{872D09D6-A9E9-4157-8735-28DAEC4B339B}" destId="{968BA77D-24EF-491C-BAD5-416C5715A84B}" srcOrd="0" destOrd="0" presId="urn:microsoft.com/office/officeart/2005/8/layout/cycle2"/>
    <dgm:cxn modelId="{7F105217-A714-4F82-8737-8268C114465A}" srcId="{242293A4-3F09-426C-921C-6BEA8198F1B8}" destId="{4589C1E9-248B-4C78-8C28-1A55E16DFA07}" srcOrd="3" destOrd="0" parTransId="{9743BB93-116F-4333-8D6E-8BB572F0C053}" sibTransId="{B5AE762C-8B27-4557-8752-BAAC6897D49A}"/>
    <dgm:cxn modelId="{DCDBAD35-202D-4085-9FCE-2ED9906E25EE}" srcId="{242293A4-3F09-426C-921C-6BEA8198F1B8}" destId="{DE42F7B3-3DB3-40F4-8BA9-40C0752EAB98}" srcOrd="0" destOrd="0" parTransId="{0F6B33A8-A9F6-4CFA-9880-8C7939F92F57}" sibTransId="{52FDFE28-B0E2-4831-8AED-438AAA02B06C}"/>
    <dgm:cxn modelId="{CCF8F01D-FAE9-4412-AE54-82A46027352C}" type="presOf" srcId="{4589C1E9-248B-4C78-8C28-1A55E16DFA07}" destId="{8245AAC0-E9D3-4A55-B7AA-3287FC2E35CE}" srcOrd="0" destOrd="0" presId="urn:microsoft.com/office/officeart/2005/8/layout/cycle2"/>
    <dgm:cxn modelId="{818A12CA-910F-4A37-8D71-FBDA929F3700}" type="presOf" srcId="{E26AC98D-AE7B-4173-8F46-AFEFD388650A}" destId="{3B2B3FB2-5FBD-40BB-933C-8610BB8223C7}" srcOrd="0" destOrd="0" presId="urn:microsoft.com/office/officeart/2005/8/layout/cycle2"/>
    <dgm:cxn modelId="{42D352E1-3928-49EF-B517-B383FC4C9DA1}" type="presOf" srcId="{87AA1D69-D179-4789-A6F9-2F0E43155FBB}" destId="{4874F2CB-E165-42CB-A510-D9C4825AC342}" srcOrd="0" destOrd="0" presId="urn:microsoft.com/office/officeart/2005/8/layout/cycle2"/>
    <dgm:cxn modelId="{EFBB6C7F-06F5-423E-83E2-65FF9752701D}" type="presOf" srcId="{6E316AA7-785E-409D-8160-CF8DA3FE4C45}" destId="{16A6FFBD-C72F-4107-97FF-5119FFA2FAFD}" srcOrd="0" destOrd="0" presId="urn:microsoft.com/office/officeart/2005/8/layout/cycle2"/>
    <dgm:cxn modelId="{495EDA27-E4E9-49EE-A498-1DEAB7241FFE}" type="presOf" srcId="{52FDFE28-B0E2-4831-8AED-438AAA02B06C}" destId="{8D1021FF-03A7-4B43-9E94-59281E74F1D5}" srcOrd="0" destOrd="0" presId="urn:microsoft.com/office/officeart/2005/8/layout/cycle2"/>
    <dgm:cxn modelId="{E98B5792-59EF-495A-89B8-98EDCE30D177}" srcId="{242293A4-3F09-426C-921C-6BEA8198F1B8}" destId="{6E316AA7-785E-409D-8160-CF8DA3FE4C45}" srcOrd="1" destOrd="0" parTransId="{893E0454-86A3-4BB9-ABFB-AB7AFDB8B579}" sibTransId="{872D09D6-A9E9-4157-8735-28DAEC4B339B}"/>
    <dgm:cxn modelId="{C5043E5B-5FD4-41DC-8B6C-80B4F834CC22}" srcId="{242293A4-3F09-426C-921C-6BEA8198F1B8}" destId="{E26AC98D-AE7B-4173-8F46-AFEFD388650A}" srcOrd="2" destOrd="0" parTransId="{2A4C10C3-1108-4BFF-8A73-F0902B05A3F7}" sibTransId="{87AA1D69-D179-4789-A6F9-2F0E43155FBB}"/>
    <dgm:cxn modelId="{6E0153C7-C5C6-46AC-85ED-7B59C81E415F}" type="presParOf" srcId="{4F8467A0-0C18-4947-A566-6CADDE0D2FDC}" destId="{A9803A3A-82AD-4C04-941A-A08CC189DC7A}" srcOrd="0" destOrd="0" presId="urn:microsoft.com/office/officeart/2005/8/layout/cycle2"/>
    <dgm:cxn modelId="{DA6F52AA-F96B-40E2-A87D-71FAA3C95C33}" type="presParOf" srcId="{4F8467A0-0C18-4947-A566-6CADDE0D2FDC}" destId="{8D1021FF-03A7-4B43-9E94-59281E74F1D5}" srcOrd="1" destOrd="0" presId="urn:microsoft.com/office/officeart/2005/8/layout/cycle2"/>
    <dgm:cxn modelId="{95B1AD08-F4E7-4450-B93C-EB8A875A14EE}" type="presParOf" srcId="{8D1021FF-03A7-4B43-9E94-59281E74F1D5}" destId="{D03E680B-0432-4C58-92CC-6FDB4AC209CB}" srcOrd="0" destOrd="0" presId="urn:microsoft.com/office/officeart/2005/8/layout/cycle2"/>
    <dgm:cxn modelId="{F089F296-1F9F-4F21-BE9D-D21B3B6B0AB3}" type="presParOf" srcId="{4F8467A0-0C18-4947-A566-6CADDE0D2FDC}" destId="{16A6FFBD-C72F-4107-97FF-5119FFA2FAFD}" srcOrd="2" destOrd="0" presId="urn:microsoft.com/office/officeart/2005/8/layout/cycle2"/>
    <dgm:cxn modelId="{B6647641-6439-473B-88E3-C748C20C25F9}" type="presParOf" srcId="{4F8467A0-0C18-4947-A566-6CADDE0D2FDC}" destId="{968BA77D-24EF-491C-BAD5-416C5715A84B}" srcOrd="3" destOrd="0" presId="urn:microsoft.com/office/officeart/2005/8/layout/cycle2"/>
    <dgm:cxn modelId="{908CFEC1-A6D6-4110-BB09-329D6494D5A0}" type="presParOf" srcId="{968BA77D-24EF-491C-BAD5-416C5715A84B}" destId="{BC7DA69E-084D-4819-84B1-10BF2B7605EF}" srcOrd="0" destOrd="0" presId="urn:microsoft.com/office/officeart/2005/8/layout/cycle2"/>
    <dgm:cxn modelId="{26A4C9FB-652F-4206-A035-12312B0A42C1}" type="presParOf" srcId="{4F8467A0-0C18-4947-A566-6CADDE0D2FDC}" destId="{3B2B3FB2-5FBD-40BB-933C-8610BB8223C7}" srcOrd="4" destOrd="0" presId="urn:microsoft.com/office/officeart/2005/8/layout/cycle2"/>
    <dgm:cxn modelId="{D42B78A3-79AD-4536-8031-DB9F22747296}" type="presParOf" srcId="{4F8467A0-0C18-4947-A566-6CADDE0D2FDC}" destId="{4874F2CB-E165-42CB-A510-D9C4825AC342}" srcOrd="5" destOrd="0" presId="urn:microsoft.com/office/officeart/2005/8/layout/cycle2"/>
    <dgm:cxn modelId="{84A89BF8-092E-4D56-85D2-8A9141619065}" type="presParOf" srcId="{4874F2CB-E165-42CB-A510-D9C4825AC342}" destId="{32E076CB-A05E-4EDC-B92A-051DAEB298CF}" srcOrd="0" destOrd="0" presId="urn:microsoft.com/office/officeart/2005/8/layout/cycle2"/>
    <dgm:cxn modelId="{8C4C8084-1E21-488F-B8F5-8FF453722DA6}" type="presParOf" srcId="{4F8467A0-0C18-4947-A566-6CADDE0D2FDC}" destId="{8245AAC0-E9D3-4A55-B7AA-3287FC2E35CE}" srcOrd="6" destOrd="0" presId="urn:microsoft.com/office/officeart/2005/8/layout/cycle2"/>
    <dgm:cxn modelId="{27F21EE9-01B8-426E-A66D-0E5313623A98}" type="presParOf" srcId="{4F8467A0-0C18-4947-A566-6CADDE0D2FDC}" destId="{1A20811D-28E6-479B-8BF7-ABC914C0F186}" srcOrd="7" destOrd="0" presId="urn:microsoft.com/office/officeart/2005/8/layout/cycle2"/>
    <dgm:cxn modelId="{C38FA8BC-BB06-433C-9297-F24A3E24A687}" type="presParOf" srcId="{1A20811D-28E6-479B-8BF7-ABC914C0F186}" destId="{C7B8C835-9849-4E57-93A3-447E41D64AF5}" srcOrd="0" destOrd="0" presId="urn:microsoft.com/office/officeart/2005/8/layout/cycle2"/>
    <dgm:cxn modelId="{209724D1-0B07-474F-9026-B7D8EC4BBE28}" type="presParOf" srcId="{4F8467A0-0C18-4947-A566-6CADDE0D2FDC}" destId="{076FAB26-EF16-408D-8B6D-EF8618B7E4B1}" srcOrd="8" destOrd="0" presId="urn:microsoft.com/office/officeart/2005/8/layout/cycle2"/>
    <dgm:cxn modelId="{4790D563-C180-47B9-BC75-BE7C4ABDB15C}" type="presParOf" srcId="{4F8467A0-0C18-4947-A566-6CADDE0D2FDC}" destId="{BB938257-86A1-4D98-B7F4-90D0B6D9B8F8}" srcOrd="9" destOrd="0" presId="urn:microsoft.com/office/officeart/2005/8/layout/cycle2"/>
    <dgm:cxn modelId="{FF0DB3CB-1A2B-4B68-8C08-BDE3BD243D02}" type="presParOf" srcId="{BB938257-86A1-4D98-B7F4-90D0B6D9B8F8}" destId="{04EC14C3-3CE5-4B7B-9616-B8FCEE0D82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03A3A-82AD-4C04-941A-A08CC189DC7A}">
      <dsp:nvSpPr>
        <dsp:cNvPr id="0" name=""/>
        <dsp:cNvSpPr/>
      </dsp:nvSpPr>
      <dsp:spPr>
        <a:xfrm>
          <a:off x="2945870" y="1571"/>
          <a:ext cx="1631661" cy="1480435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SWOG</a:t>
          </a:r>
          <a:endParaRPr lang="en-US" sz="2800" b="1" kern="1200" dirty="0"/>
        </a:p>
      </dsp:txBody>
      <dsp:txXfrm>
        <a:off x="3184821" y="218376"/>
        <a:ext cx="1153759" cy="1046825"/>
      </dsp:txXfrm>
    </dsp:sp>
    <dsp:sp modelId="{8D1021FF-03A7-4B43-9E94-59281E74F1D5}">
      <dsp:nvSpPr>
        <dsp:cNvPr id="0" name=""/>
        <dsp:cNvSpPr/>
      </dsp:nvSpPr>
      <dsp:spPr>
        <a:xfrm rot="7935310">
          <a:off x="4486981" y="1152624"/>
          <a:ext cx="368078" cy="499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579319" y="1211688"/>
        <a:ext cx="257655" cy="299788"/>
      </dsp:txXfrm>
    </dsp:sp>
    <dsp:sp modelId="{16A6FFBD-C72F-4107-97FF-5119FFA2FAFD}">
      <dsp:nvSpPr>
        <dsp:cNvPr id="0" name=""/>
        <dsp:cNvSpPr/>
      </dsp:nvSpPr>
      <dsp:spPr>
        <a:xfrm>
          <a:off x="4819004" y="1307546"/>
          <a:ext cx="1480435" cy="148043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ECOG-ACRIN</a:t>
          </a:r>
          <a:endParaRPr lang="en-US" sz="2400" kern="1200" dirty="0"/>
        </a:p>
      </dsp:txBody>
      <dsp:txXfrm>
        <a:off x="5035809" y="1524351"/>
        <a:ext cx="1046825" cy="1046825"/>
      </dsp:txXfrm>
    </dsp:sp>
    <dsp:sp modelId="{968BA77D-24EF-491C-BAD5-416C5715A84B}">
      <dsp:nvSpPr>
        <dsp:cNvPr id="0" name=""/>
        <dsp:cNvSpPr/>
      </dsp:nvSpPr>
      <dsp:spPr>
        <a:xfrm rot="12255310">
          <a:off x="5022885" y="2843920"/>
          <a:ext cx="392954" cy="499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5135568" y="2968063"/>
        <a:ext cx="275068" cy="299788"/>
      </dsp:txXfrm>
    </dsp:sp>
    <dsp:sp modelId="{3B2B3FB2-5FBD-40BB-933C-8610BB8223C7}">
      <dsp:nvSpPr>
        <dsp:cNvPr id="0" name=""/>
        <dsp:cNvSpPr/>
      </dsp:nvSpPr>
      <dsp:spPr>
        <a:xfrm>
          <a:off x="4132412" y="3420659"/>
          <a:ext cx="1480435" cy="148043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NRG</a:t>
          </a:r>
          <a:endParaRPr lang="en-US" sz="2400" kern="1200" dirty="0"/>
        </a:p>
      </dsp:txBody>
      <dsp:txXfrm>
        <a:off x="4349217" y="3637464"/>
        <a:ext cx="1046825" cy="1046825"/>
      </dsp:txXfrm>
    </dsp:sp>
    <dsp:sp modelId="{4874F2CB-E165-42CB-A510-D9C4825AC342}">
      <dsp:nvSpPr>
        <dsp:cNvPr id="0" name=""/>
        <dsp:cNvSpPr/>
      </dsp:nvSpPr>
      <dsp:spPr>
        <a:xfrm rot="16200000">
          <a:off x="3576345" y="3911053"/>
          <a:ext cx="392954" cy="499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3635288" y="4069925"/>
        <a:ext cx="275068" cy="299788"/>
      </dsp:txXfrm>
    </dsp:sp>
    <dsp:sp modelId="{8245AAC0-E9D3-4A55-B7AA-3287FC2E35CE}">
      <dsp:nvSpPr>
        <dsp:cNvPr id="0" name=""/>
        <dsp:cNvSpPr/>
      </dsp:nvSpPr>
      <dsp:spPr>
        <a:xfrm>
          <a:off x="1910554" y="3420659"/>
          <a:ext cx="1480435" cy="148043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CCTG</a:t>
          </a:r>
          <a:endParaRPr lang="en-US" sz="2400" kern="1200" dirty="0"/>
        </a:p>
      </dsp:txBody>
      <dsp:txXfrm>
        <a:off x="2127359" y="3637464"/>
        <a:ext cx="1046825" cy="1046825"/>
      </dsp:txXfrm>
    </dsp:sp>
    <dsp:sp modelId="{1A20811D-28E6-479B-8BF7-ABC914C0F186}">
      <dsp:nvSpPr>
        <dsp:cNvPr id="0" name=""/>
        <dsp:cNvSpPr/>
      </dsp:nvSpPr>
      <dsp:spPr>
        <a:xfrm rot="20895310">
          <a:off x="2114435" y="2865074"/>
          <a:ext cx="392954" cy="499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2115669" y="2977001"/>
        <a:ext cx="275068" cy="299788"/>
      </dsp:txXfrm>
    </dsp:sp>
    <dsp:sp modelId="{076FAB26-EF16-408D-8B6D-EF8618B7E4B1}">
      <dsp:nvSpPr>
        <dsp:cNvPr id="0" name=""/>
        <dsp:cNvSpPr/>
      </dsp:nvSpPr>
      <dsp:spPr>
        <a:xfrm>
          <a:off x="1223962" y="1307546"/>
          <a:ext cx="1480435" cy="1480435"/>
        </a:xfrm>
        <a:prstGeom prst="ellipse">
          <a:avLst/>
        </a:prstGeom>
        <a:solidFill>
          <a:srgbClr val="927C6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Alliance</a:t>
          </a:r>
          <a:endParaRPr lang="en-US" sz="2400" kern="1200" dirty="0"/>
        </a:p>
      </dsp:txBody>
      <dsp:txXfrm>
        <a:off x="1440767" y="1524351"/>
        <a:ext cx="1046825" cy="1046825"/>
      </dsp:txXfrm>
    </dsp:sp>
    <dsp:sp modelId="{BB938257-86A1-4D98-B7F4-90D0B6D9B8F8}">
      <dsp:nvSpPr>
        <dsp:cNvPr id="0" name=""/>
        <dsp:cNvSpPr/>
      </dsp:nvSpPr>
      <dsp:spPr>
        <a:xfrm rot="3615310">
          <a:off x="2651487" y="1164870"/>
          <a:ext cx="368078" cy="499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tint val="6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tint val="6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679306" y="1216862"/>
        <a:ext cx="257655" cy="299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4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06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06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7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5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41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9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92438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75" y="6407697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4031" y="6471145"/>
            <a:ext cx="147313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0770" y="6436646"/>
            <a:ext cx="1473138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Background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8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1876" y="1484670"/>
            <a:ext cx="6533804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S1400 OVERVIEW / BACKGROUND 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034" y="4488994"/>
            <a:ext cx="10058400" cy="1331642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4300" b="1" kern="0" dirty="0">
                <a:solidFill>
                  <a:srgbClr val="000066"/>
                </a:solidFill>
              </a:rPr>
              <a:t>A Biomarker-Driven Master Protocol for Previously Treated Squamous Cell Lung Cancer (LUNG-MAP</a:t>
            </a:r>
            <a:r>
              <a:rPr lang="en-US" sz="4300" b="1" kern="0" dirty="0" smtClean="0">
                <a:solidFill>
                  <a:srgbClr val="000066"/>
                </a:solidFill>
              </a:rPr>
              <a:t>)</a:t>
            </a:r>
            <a:endParaRPr lang="en-US" sz="4300" b="1" kern="0" dirty="0">
              <a:solidFill>
                <a:srgbClr val="000066"/>
              </a:solidFill>
            </a:endParaRPr>
          </a:p>
          <a:p>
            <a:r>
              <a:rPr lang="en-US" sz="3600" kern="0" dirty="0">
                <a:solidFill>
                  <a:srgbClr val="000066"/>
                </a:solidFill>
                <a:latin typeface="+mn-lt"/>
              </a:rPr>
              <a:t>This slide deck provides an overview of the design and motivation for the Lung-MAP (S1400) </a:t>
            </a:r>
            <a:r>
              <a:rPr lang="en-US" sz="3600" kern="0" dirty="0" smtClean="0">
                <a:solidFill>
                  <a:srgbClr val="000066"/>
                </a:solidFill>
                <a:latin typeface="+mn-lt"/>
              </a:rPr>
              <a:t>trial</a:t>
            </a:r>
            <a:endParaRPr lang="en-US" sz="1600" b="1" kern="0" dirty="0" smtClean="0">
              <a:solidFill>
                <a:srgbClr val="000066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0425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222810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104255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436295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19104" y="5934531"/>
            <a:ext cx="3002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kern="0" dirty="0">
                <a:solidFill>
                  <a:srgbClr val="000066"/>
                </a:solidFill>
              </a:rPr>
              <a:t>Version </a:t>
            </a:r>
            <a:r>
              <a:rPr lang="en-US" b="1" kern="0" dirty="0" smtClean="0">
                <a:solidFill>
                  <a:srgbClr val="000066"/>
                </a:solidFill>
              </a:rPr>
              <a:t>Date November 2016</a:t>
            </a:r>
            <a:endParaRPr lang="en-US" b="1" kern="0" dirty="0">
              <a:solidFill>
                <a:srgbClr val="000066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Study Chairs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99090" y="1529642"/>
            <a:ext cx="5128610" cy="49070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1" dirty="0" smtClean="0"/>
              <a:t>Vassiliki </a:t>
            </a:r>
            <a:r>
              <a:rPr lang="en-US" sz="2200" b="1" dirty="0"/>
              <a:t>A. Papadimitrakopoulou, </a:t>
            </a:r>
            <a:r>
              <a:rPr lang="en-US" sz="2200" b="1" dirty="0" smtClean="0"/>
              <a:t>MD</a:t>
            </a:r>
            <a:r>
              <a:rPr lang="en-US" sz="2200" dirty="0" smtClean="0"/>
              <a:t> (</a:t>
            </a:r>
            <a:r>
              <a:rPr lang="en-US" sz="2200" dirty="0"/>
              <a:t>Medical </a:t>
            </a:r>
            <a:r>
              <a:rPr lang="en-US" sz="2200" dirty="0" smtClean="0"/>
              <a:t>Oncology)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Roy S. Herbst, MD, PhD </a:t>
            </a:r>
            <a:br>
              <a:rPr lang="en-US" sz="2200" b="1" dirty="0"/>
            </a:br>
            <a:r>
              <a:rPr lang="en-US" sz="2200" dirty="0" smtClean="0"/>
              <a:t>(Medical Oncology)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David R. Gandara, MD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smtClean="0"/>
              <a:t>(Medical Oncology)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 smtClean="0"/>
              <a:t>Fred </a:t>
            </a:r>
            <a:r>
              <a:rPr lang="en-US" sz="2200" b="1" dirty="0"/>
              <a:t>R. Hirsch, </a:t>
            </a:r>
            <a:r>
              <a:rPr lang="en-US" sz="2200" b="1" dirty="0" smtClean="0"/>
              <a:t>MD, PhD </a:t>
            </a:r>
            <a:br>
              <a:rPr lang="en-US" sz="2200" b="1" dirty="0" smtClean="0"/>
            </a:br>
            <a:r>
              <a:rPr lang="en-US" sz="2200" dirty="0" smtClean="0"/>
              <a:t>(</a:t>
            </a:r>
            <a:r>
              <a:rPr lang="en-US" sz="2200" dirty="0"/>
              <a:t>Translational Medicine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Philip C. Mack, </a:t>
            </a:r>
            <a:r>
              <a:rPr lang="en-US" sz="2200" b="1" dirty="0" smtClean="0"/>
              <a:t>PhD </a:t>
            </a:r>
            <a:br>
              <a:rPr lang="en-US" sz="2200" b="1" dirty="0" smtClean="0"/>
            </a:br>
            <a:r>
              <a:rPr lang="en-US" sz="2200" dirty="0" smtClean="0"/>
              <a:t>(</a:t>
            </a:r>
            <a:r>
              <a:rPr lang="en-US" sz="2200" dirty="0"/>
              <a:t>Translational Medicine</a:t>
            </a:r>
            <a:r>
              <a:rPr lang="en-US" sz="2200" dirty="0" smtClean="0"/>
              <a:t>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/>
              <a:t>Lawrence </a:t>
            </a:r>
            <a:r>
              <a:rPr lang="en-US" sz="2200" b="1" dirty="0"/>
              <a:t>H. Schwartz, </a:t>
            </a:r>
            <a:r>
              <a:rPr lang="en-US" sz="2200" b="1" dirty="0" smtClean="0"/>
              <a:t>MD</a:t>
            </a:r>
          </a:p>
          <a:p>
            <a:pPr marL="200025" lvl="1" indent="920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/>
              <a:t>(Imaging)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885793" y="1529643"/>
            <a:ext cx="5269887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Statisticians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Mary W. </a:t>
            </a:r>
            <a:r>
              <a:rPr lang="en-US" sz="2000" b="1" dirty="0"/>
              <a:t>Redman</a:t>
            </a:r>
            <a:r>
              <a:rPr lang="en-US" sz="2000" dirty="0"/>
              <a:t>, </a:t>
            </a:r>
            <a:r>
              <a:rPr lang="en-US" sz="2000" b="1" dirty="0"/>
              <a:t>PhD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/>
              <a:t>James Moon</a:t>
            </a:r>
            <a:r>
              <a:rPr lang="en-US" sz="2000" dirty="0"/>
              <a:t>, </a:t>
            </a:r>
            <a:r>
              <a:rPr lang="en-US" sz="2000" b="1" dirty="0"/>
              <a:t>MS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Katherine Griffin</a:t>
            </a:r>
            <a:r>
              <a:rPr lang="en-US" sz="2000" dirty="0" smtClean="0"/>
              <a:t>, </a:t>
            </a:r>
            <a:r>
              <a:rPr lang="en-US" sz="2000" b="1" dirty="0" smtClean="0"/>
              <a:t>MS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Jieling Miao, MS</a:t>
            </a:r>
            <a:endParaRPr lang="en-US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Cooperative Groups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Karen Kelly, MD </a:t>
            </a:r>
            <a:r>
              <a:rPr lang="en-US" sz="2000" dirty="0" smtClean="0"/>
              <a:t>(SWOG)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Everett </a:t>
            </a:r>
            <a:r>
              <a:rPr lang="en-US" sz="2000" b="1" dirty="0"/>
              <a:t>Vokes</a:t>
            </a:r>
            <a:r>
              <a:rPr lang="en-US" sz="2000" dirty="0"/>
              <a:t>, </a:t>
            </a:r>
            <a:r>
              <a:rPr lang="en-US" sz="2000" b="1" dirty="0"/>
              <a:t>MD</a:t>
            </a:r>
            <a:r>
              <a:rPr lang="en-US" sz="2000" dirty="0"/>
              <a:t> (Alliance</a:t>
            </a:r>
            <a:r>
              <a:rPr lang="en-US" sz="2000" dirty="0" smtClean="0"/>
              <a:t>)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Suresh Ramalingam</a:t>
            </a:r>
            <a:r>
              <a:rPr lang="en-US" sz="2000" dirty="0" smtClean="0"/>
              <a:t>, </a:t>
            </a:r>
            <a:r>
              <a:rPr lang="en-US" sz="2000" b="1" dirty="0" smtClean="0"/>
              <a:t>MD</a:t>
            </a:r>
            <a:r>
              <a:rPr lang="en-US" sz="2000" dirty="0" smtClean="0"/>
              <a:t> (ECOG/ACRIN)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Jeff Bradley</a:t>
            </a:r>
            <a:r>
              <a:rPr lang="en-US" sz="2000" dirty="0" smtClean="0"/>
              <a:t>, </a:t>
            </a:r>
            <a:r>
              <a:rPr lang="en-US" sz="2000" b="1" dirty="0" smtClean="0"/>
              <a:t>MD</a:t>
            </a:r>
            <a:r>
              <a:rPr lang="en-US" sz="2000" dirty="0" smtClean="0"/>
              <a:t> (NRG)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b="1" dirty="0" smtClean="0"/>
              <a:t>Natasha Leighl</a:t>
            </a:r>
            <a:r>
              <a:rPr lang="en-US" sz="2000" dirty="0" smtClean="0"/>
              <a:t>, </a:t>
            </a:r>
            <a:r>
              <a:rPr lang="en-US" sz="2000" b="1" dirty="0" smtClean="0"/>
              <a:t>MD</a:t>
            </a:r>
            <a:r>
              <a:rPr lang="en-US" sz="2000" dirty="0" smtClean="0"/>
              <a:t> (CCTG)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>
            <a:stCxn id="9" idx="2"/>
            <a:endCxn id="50" idx="0"/>
          </p:cNvCxnSpPr>
          <p:nvPr/>
        </p:nvCxnSpPr>
        <p:spPr>
          <a:xfrm flipH="1">
            <a:off x="1772087" y="2912373"/>
            <a:ext cx="3113" cy="1317957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Generic Lung-MAP Design</a:t>
            </a:r>
            <a:endParaRPr lang="en-US" sz="3600" dirty="0"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4165467" y="1682993"/>
            <a:ext cx="3655725" cy="3985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Centralized Biomarker Profiling</a:t>
            </a:r>
            <a:endParaRPr lang="en-US" sz="2000" b="1" kern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95373" y="2544600"/>
            <a:ext cx="2159653" cy="3677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Biomarker 1 Positive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Straight Arrow Connector 23"/>
          <p:cNvCxnSpPr>
            <a:stCxn id="7" idx="2"/>
          </p:cNvCxnSpPr>
          <p:nvPr/>
        </p:nvCxnSpPr>
        <p:spPr>
          <a:xfrm flipH="1">
            <a:off x="5992490" y="2081543"/>
            <a:ext cx="840" cy="238615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7" name="Rectangle 36"/>
          <p:cNvSpPr/>
          <p:nvPr/>
        </p:nvSpPr>
        <p:spPr>
          <a:xfrm>
            <a:off x="269693" y="5555370"/>
            <a:ext cx="11636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All patients evaluated for full set of biomarkers.  Sub-studies </a:t>
            </a:r>
            <a:r>
              <a:rPr lang="en-US" b="1" dirty="0"/>
              <a:t>assigned based on biomarker </a:t>
            </a:r>
            <a:r>
              <a:rPr lang="en-US" b="1" dirty="0" smtClean="0"/>
              <a:t>results; </a:t>
            </a:r>
            <a:r>
              <a:rPr lang="en-US" b="1" dirty="0"/>
              <a:t>patients with multiple biomarkers randomly assigned to </a:t>
            </a:r>
            <a:r>
              <a:rPr lang="en-US" b="1" dirty="0" smtClean="0"/>
              <a:t>sub-study</a:t>
            </a:r>
            <a:r>
              <a:rPr lang="en-US" b="1" dirty="0"/>
              <a:t> </a:t>
            </a:r>
            <a:r>
              <a:rPr lang="en-US" b="1" dirty="0" smtClean="0"/>
              <a:t>based on the ratio of biomarkers’ prevalence. </a:t>
            </a:r>
            <a:r>
              <a:rPr lang="en-US" b="1" dirty="0"/>
              <a:t> </a:t>
            </a:r>
          </a:p>
        </p:txBody>
      </p:sp>
      <p:sp>
        <p:nvSpPr>
          <p:cNvPr id="45" name="TextBox 2"/>
          <p:cNvSpPr txBox="1">
            <a:spLocks noChangeArrowheads="1"/>
          </p:cNvSpPr>
          <p:nvPr/>
        </p:nvSpPr>
        <p:spPr bwMode="auto">
          <a:xfrm>
            <a:off x="860574" y="3238810"/>
            <a:ext cx="1823023" cy="6447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Sub-study 1</a:t>
            </a:r>
          </a:p>
          <a:p>
            <a:pPr algn="ctr"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Biomarker-driven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Box 3"/>
          <p:cNvSpPr txBox="1">
            <a:spLocks noChangeArrowheads="1"/>
          </p:cNvSpPr>
          <p:nvPr/>
        </p:nvSpPr>
        <p:spPr bwMode="auto">
          <a:xfrm>
            <a:off x="958358" y="4230330"/>
            <a:ext cx="1627457" cy="92333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Evaluate: Investigational therapy 1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65" name="Straight Arrow Connector 64"/>
          <p:cNvCxnSpPr>
            <a:stCxn id="66" idx="2"/>
            <a:endCxn id="68" idx="0"/>
          </p:cNvCxnSpPr>
          <p:nvPr/>
        </p:nvCxnSpPr>
        <p:spPr>
          <a:xfrm flipH="1">
            <a:off x="7185176" y="2912373"/>
            <a:ext cx="1" cy="1317957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6010773" y="2544600"/>
            <a:ext cx="2348808" cy="3677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…Biomarker n Positive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TextBox 2"/>
          <p:cNvSpPr txBox="1">
            <a:spLocks noChangeArrowheads="1"/>
          </p:cNvSpPr>
          <p:nvPr/>
        </p:nvSpPr>
        <p:spPr bwMode="auto">
          <a:xfrm>
            <a:off x="6270555" y="3238810"/>
            <a:ext cx="1823023" cy="6447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…Sub-study n</a:t>
            </a:r>
          </a:p>
          <a:p>
            <a:pPr algn="ctr"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Biomarker-driven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Box 3"/>
          <p:cNvSpPr txBox="1">
            <a:spLocks noChangeArrowheads="1"/>
          </p:cNvSpPr>
          <p:nvPr/>
        </p:nvSpPr>
        <p:spPr bwMode="auto">
          <a:xfrm>
            <a:off x="6371447" y="4230330"/>
            <a:ext cx="1627457" cy="92333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63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kern="0" dirty="0">
                <a:solidFill>
                  <a:prstClr val="black"/>
                </a:solidFill>
                <a:latin typeface="Calibri" panose="020F0502020204030204" pitchFamily="34" charset="0"/>
              </a:rPr>
              <a:t>Evaluate: Investigational therapy </a:t>
            </a: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69" name="Straight Arrow Connector 68"/>
          <p:cNvCxnSpPr>
            <a:stCxn id="70" idx="2"/>
            <a:endCxn id="72" idx="0"/>
          </p:cNvCxnSpPr>
          <p:nvPr/>
        </p:nvCxnSpPr>
        <p:spPr>
          <a:xfrm flipH="1">
            <a:off x="4437707" y="2912373"/>
            <a:ext cx="2" cy="1317957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0" name="TextBox 2"/>
          <p:cNvSpPr txBox="1">
            <a:spLocks noChangeArrowheads="1"/>
          </p:cNvSpPr>
          <p:nvPr/>
        </p:nvSpPr>
        <p:spPr bwMode="auto">
          <a:xfrm>
            <a:off x="3357882" y="2544600"/>
            <a:ext cx="2159653" cy="3677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Biomarker 2 Positive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TextBox 2"/>
          <p:cNvSpPr txBox="1">
            <a:spLocks noChangeArrowheads="1"/>
          </p:cNvSpPr>
          <p:nvPr/>
        </p:nvSpPr>
        <p:spPr bwMode="auto">
          <a:xfrm>
            <a:off x="3567887" y="3248965"/>
            <a:ext cx="1823023" cy="6447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Sub-study 2</a:t>
            </a:r>
          </a:p>
          <a:p>
            <a:pPr algn="ctr"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Biomarker-driven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TextBox 3"/>
          <p:cNvSpPr txBox="1">
            <a:spLocks noChangeArrowheads="1"/>
          </p:cNvSpPr>
          <p:nvPr/>
        </p:nvSpPr>
        <p:spPr bwMode="auto">
          <a:xfrm>
            <a:off x="3623978" y="4230330"/>
            <a:ext cx="1627457" cy="92333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635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kern="0" dirty="0">
                <a:solidFill>
                  <a:prstClr val="black"/>
                </a:solidFill>
                <a:latin typeface="Calibri" panose="020F0502020204030204" pitchFamily="34" charset="0"/>
              </a:rPr>
              <a:t>Evaluate: Investigational therapy </a:t>
            </a: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73" name="Straight Arrow Connector 72"/>
          <p:cNvCxnSpPr>
            <a:stCxn id="74" idx="2"/>
            <a:endCxn id="76" idx="0"/>
          </p:cNvCxnSpPr>
          <p:nvPr/>
        </p:nvCxnSpPr>
        <p:spPr>
          <a:xfrm flipH="1">
            <a:off x="10234008" y="2912373"/>
            <a:ext cx="2" cy="1317957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4" name="TextBox 2"/>
          <p:cNvSpPr txBox="1">
            <a:spLocks noChangeArrowheads="1"/>
          </p:cNvSpPr>
          <p:nvPr/>
        </p:nvSpPr>
        <p:spPr bwMode="auto">
          <a:xfrm>
            <a:off x="8852819" y="2544600"/>
            <a:ext cx="2762382" cy="36777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Not Biomarker 1-n Positive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TextBox 2"/>
          <p:cNvSpPr txBox="1">
            <a:spLocks noChangeArrowheads="1"/>
          </p:cNvSpPr>
          <p:nvPr/>
        </p:nvSpPr>
        <p:spPr bwMode="auto">
          <a:xfrm>
            <a:off x="9104486" y="3238810"/>
            <a:ext cx="2259041" cy="367773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Non-match Sub-study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TextBox 3"/>
          <p:cNvSpPr txBox="1">
            <a:spLocks noChangeArrowheads="1"/>
          </p:cNvSpPr>
          <p:nvPr/>
        </p:nvSpPr>
        <p:spPr bwMode="auto">
          <a:xfrm>
            <a:off x="9150935" y="4230330"/>
            <a:ext cx="2166145" cy="1200329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63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80686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prstClr val="black"/>
                </a:solidFill>
                <a:latin typeface="Calibri" panose="020F0502020204030204" pitchFamily="34" charset="0"/>
              </a:rPr>
              <a:t>Evaluate: </a:t>
            </a:r>
            <a:endParaRPr lang="en-US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ctr" defTabSz="80686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Non-Match Investigational therapy</a:t>
            </a:r>
            <a:endParaRPr lang="en-US" kern="0" baseline="30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5" name="Left Bracket 24"/>
          <p:cNvSpPr/>
          <p:nvPr/>
        </p:nvSpPr>
        <p:spPr>
          <a:xfrm rot="5400000">
            <a:off x="5873977" y="-2367670"/>
            <a:ext cx="142192" cy="9476130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4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14563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Lung-MAP Design and Design Principles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13504"/>
            <a:ext cx="10546080" cy="4700209"/>
          </a:xfrm>
        </p:spPr>
        <p:txBody>
          <a:bodyPr>
            <a:noAutofit/>
          </a:bodyPr>
          <a:lstStyle/>
          <a:p>
            <a:r>
              <a:rPr lang="en-US" sz="2600" dirty="0" smtClean="0"/>
              <a:t>Common biomarker profiling platform allows patients to be evaluated for participation in all active sub-studies</a:t>
            </a:r>
          </a:p>
          <a:p>
            <a:pPr lvl="1"/>
            <a:r>
              <a:rPr lang="en-US" sz="2400" dirty="0" smtClean="0"/>
              <a:t>All eligible patients have access to at least one clinical trial within Lung-MAP</a:t>
            </a:r>
          </a:p>
          <a:p>
            <a:r>
              <a:rPr lang="en-US" sz="2600" dirty="0" smtClean="0"/>
              <a:t>Trial infrastructure (platform) allows for the addition of new investigational therapies over time</a:t>
            </a:r>
          </a:p>
          <a:p>
            <a:pPr lvl="1"/>
            <a:r>
              <a:rPr lang="en-US" sz="2400" dirty="0" smtClean="0"/>
              <a:t>Each investigational therapy is evaluated independent of other investigational therapies</a:t>
            </a:r>
          </a:p>
          <a:p>
            <a:r>
              <a:rPr lang="en-US" sz="2600" dirty="0" smtClean="0"/>
              <a:t>Sub-studies are either:</a:t>
            </a:r>
          </a:p>
          <a:p>
            <a:pPr lvl="1"/>
            <a:r>
              <a:rPr lang="en-US" sz="2400" dirty="0" smtClean="0"/>
              <a:t>Biomarker driven, or</a:t>
            </a:r>
          </a:p>
          <a:p>
            <a:pPr lvl="1"/>
            <a:r>
              <a:rPr lang="en-US" sz="2400" dirty="0" smtClean="0"/>
              <a:t>Non-match for patients not positive for one of </a:t>
            </a:r>
            <a:r>
              <a:rPr lang="en-US" sz="2400" smtClean="0"/>
              <a:t>the </a:t>
            </a:r>
            <a:r>
              <a:rPr lang="en-US" sz="2400" smtClean="0"/>
              <a:t>sub-study </a:t>
            </a:r>
            <a:r>
              <a:rPr lang="en-US" sz="2400" dirty="0" smtClean="0"/>
              <a:t>biomarkers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1456386"/>
          </a:xfrm>
        </p:spPr>
        <p:txBody>
          <a:bodyPr>
            <a:normAutofit/>
          </a:bodyPr>
          <a:lstStyle/>
          <a:p>
            <a:r>
              <a:rPr lang="en-US" sz="3600" dirty="0"/>
              <a:t>Lung-MAP Design and Design </a:t>
            </a:r>
            <a:r>
              <a:rPr lang="en-US" sz="3600" dirty="0" smtClean="0"/>
              <a:t>Principles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13504"/>
            <a:ext cx="10546080" cy="4700209"/>
          </a:xfrm>
        </p:spPr>
        <p:txBody>
          <a:bodyPr>
            <a:noAutofit/>
          </a:bodyPr>
          <a:lstStyle/>
          <a:p>
            <a:r>
              <a:rPr lang="en-US" sz="2600" dirty="0" smtClean="0"/>
              <a:t>Biomarker-driven sub-studies include a targeted therapy in a biomarker-defined population</a:t>
            </a:r>
          </a:p>
          <a:p>
            <a:r>
              <a:rPr lang="en-US" sz="2600" dirty="0" smtClean="0"/>
              <a:t>Non-match studies include a therapy that may benefit patients irrespective of biomarker status</a:t>
            </a:r>
          </a:p>
          <a:p>
            <a:r>
              <a:rPr lang="en-US" sz="2600" dirty="0" smtClean="0"/>
              <a:t>Standardized designs across sub-studies for consistency</a:t>
            </a:r>
          </a:p>
          <a:p>
            <a:pPr lvl="1"/>
            <a:r>
              <a:rPr lang="en-US" sz="2400" dirty="0" smtClean="0"/>
              <a:t>Single arm Phase II design for targeted therapies to rapidly evaluate potential efficacy, may lead to a future Randomized Phase III trial</a:t>
            </a:r>
          </a:p>
          <a:p>
            <a:pPr lvl="1"/>
            <a:r>
              <a:rPr lang="en-US" sz="2400" dirty="0" smtClean="0"/>
              <a:t>Randomized Phase III design for definitive evaluation on investigational therapies</a:t>
            </a:r>
          </a:p>
          <a:p>
            <a:pPr lvl="1"/>
            <a:r>
              <a:rPr lang="en-US" sz="2400" dirty="0" smtClean="0"/>
              <a:t>Ultimate goal of each sub-study evaluation is  to lead to regulatory approval of successful investigational therapies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0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Why is Lung-MAP in Squamous Cell Lung Cancer?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6666" y="1719610"/>
            <a:ext cx="9739294" cy="43658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a typeface="ＭＳ Ｐゴシック" pitchFamily="34" charset="-128"/>
                <a:cs typeface="Arial" charset="0"/>
              </a:rPr>
              <a:t>Screening for potential therapeutic targets is rapidly becoming a standard part of treatment of NSCLC</a:t>
            </a:r>
          </a:p>
          <a:p>
            <a:r>
              <a:rPr lang="en-US" sz="2400" dirty="0" smtClean="0">
                <a:ea typeface="ＭＳ Ｐゴシック" pitchFamily="34" charset="-128"/>
                <a:cs typeface="Arial" charset="0"/>
              </a:rPr>
              <a:t>In </a:t>
            </a:r>
            <a:r>
              <a:rPr lang="en-US" sz="2400" dirty="0">
                <a:ea typeface="ＭＳ Ｐゴシック" pitchFamily="34" charset="-128"/>
                <a:cs typeface="Arial" charset="0"/>
              </a:rPr>
              <a:t>63% of 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lung squamous cell cancer (SCCA) </a:t>
            </a:r>
            <a:r>
              <a:rPr lang="en-US" sz="2400" dirty="0">
                <a:ea typeface="ＭＳ Ｐゴシック" pitchFamily="34" charset="-128"/>
                <a:cs typeface="Arial" charset="0"/>
              </a:rPr>
              <a:t>we can now identify a possible therapeutic 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target</a:t>
            </a:r>
            <a:endParaRPr lang="en-US" sz="2400" dirty="0">
              <a:ea typeface="ＭＳ Ｐゴシック" pitchFamily="34" charset="-128"/>
              <a:cs typeface="Arial" charset="0"/>
            </a:endParaRPr>
          </a:p>
          <a:p>
            <a:r>
              <a:rPr lang="en-US" sz="2400" dirty="0" smtClean="0"/>
              <a:t>Lung </a:t>
            </a:r>
            <a:r>
              <a:rPr lang="en-US" sz="2400" dirty="0"/>
              <a:t>SCCA remains an “orphan” </a:t>
            </a:r>
            <a:r>
              <a:rPr lang="en-US" sz="2400" dirty="0" smtClean="0"/>
              <a:t>group where </a:t>
            </a:r>
            <a:r>
              <a:rPr lang="en-US" sz="2400" dirty="0"/>
              <a:t>substantial developments </a:t>
            </a:r>
            <a:r>
              <a:rPr lang="en-US" sz="2400" dirty="0" smtClean="0"/>
              <a:t>in targeted  </a:t>
            </a:r>
            <a:r>
              <a:rPr lang="en-US" sz="2400" dirty="0"/>
              <a:t>therapeutics have yet to be </a:t>
            </a:r>
            <a:r>
              <a:rPr lang="en-US" sz="2400" dirty="0" smtClean="0"/>
              <a:t>seen </a:t>
            </a:r>
            <a:r>
              <a:rPr lang="en-US" sz="2400" dirty="0"/>
              <a:t>and all the targeted therapies so far approved in NSCLC, are largely ineffective. </a:t>
            </a:r>
            <a:r>
              <a:rPr lang="en-US" sz="2400" dirty="0" smtClean="0"/>
              <a:t> </a:t>
            </a:r>
            <a:r>
              <a:rPr lang="en-US" sz="2400" dirty="0"/>
              <a:t>Subgroup selection (genotype or phenotype-driven) refined </a:t>
            </a:r>
            <a:r>
              <a:rPr lang="en-US" sz="2400" dirty="0" smtClean="0"/>
              <a:t>strategy is promising.</a:t>
            </a:r>
          </a:p>
          <a:p>
            <a:r>
              <a:rPr lang="en-US" sz="2400" dirty="0"/>
              <a:t>In 2015, two immunotherapy agents were approved by the </a:t>
            </a:r>
            <a:r>
              <a:rPr lang="en-US" sz="2400" dirty="0" smtClean="0"/>
              <a:t>FDA and Health Canada </a:t>
            </a:r>
            <a:r>
              <a:rPr lang="en-US" sz="2400" dirty="0"/>
              <a:t>for the treatment of squamous lung cancer. Immunotherapy is a major component of the Lung-MAP trial</a:t>
            </a:r>
            <a:r>
              <a:rPr lang="en-US" sz="2400" dirty="0" smtClean="0"/>
              <a:t>.</a:t>
            </a:r>
            <a:endParaRPr lang="en-US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Description and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4"/>
            <a:ext cx="10546080" cy="4390474"/>
          </a:xfrm>
        </p:spPr>
        <p:txBody>
          <a:bodyPr>
            <a:normAutofit fontScale="92500" lnSpcReduction="20000"/>
          </a:bodyPr>
          <a:lstStyle/>
          <a:p>
            <a:pPr marL="1489075" indent="-1489075">
              <a:spcBef>
                <a:spcPts val="600"/>
              </a:spcBef>
              <a:buNone/>
            </a:pPr>
            <a:r>
              <a:rPr lang="en-US" sz="2600" u="sng" dirty="0" smtClean="0"/>
              <a:t>Description</a:t>
            </a:r>
            <a:r>
              <a:rPr lang="en-US" sz="2600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en-US" sz="2600" dirty="0" smtClean="0"/>
              <a:t>Unique </a:t>
            </a:r>
            <a:r>
              <a:rPr lang="en-US" sz="2600" dirty="0"/>
              <a:t>biomarker umbrella trial for patients who have received and progressed on one or more lines of prior therapy </a:t>
            </a:r>
            <a:r>
              <a:rPr lang="en-US" sz="2600" dirty="0" smtClean="0"/>
              <a:t>for lung SCCA 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sz="2600" dirty="0" smtClean="0"/>
              <a:t>One </a:t>
            </a:r>
            <a:r>
              <a:rPr lang="en-US" sz="2600" dirty="0"/>
              <a:t>of the first large-scale precision medicine trials launched in the NCTN</a:t>
            </a:r>
          </a:p>
          <a:p>
            <a:r>
              <a:rPr lang="en-US" sz="2600" dirty="0"/>
              <a:t>Includes biomarker-driven sub-studies and at least one study option for patients not eligible for biomarker-driven </a:t>
            </a:r>
            <a:r>
              <a:rPr lang="en-US" sz="2600" dirty="0" smtClean="0"/>
              <a:t>sub-studies</a:t>
            </a:r>
          </a:p>
          <a:p>
            <a:r>
              <a:rPr lang="en-US" sz="2600" dirty="0"/>
              <a:t>Offers patients both targeted and immunotherapy treatments; provides options to patients who have limited alternatives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600" dirty="0" smtClean="0"/>
          </a:p>
          <a:p>
            <a:pPr marL="1374775" indent="-1374775">
              <a:spcBef>
                <a:spcPts val="600"/>
              </a:spcBef>
              <a:buNone/>
            </a:pPr>
            <a:r>
              <a:rPr lang="en-US" sz="2600" u="sng" dirty="0" smtClean="0"/>
              <a:t>Objective</a:t>
            </a:r>
            <a:r>
              <a:rPr lang="en-US" sz="2600" dirty="0" smtClean="0"/>
              <a:t>: </a:t>
            </a:r>
            <a:r>
              <a:rPr lang="en-US" sz="2600" dirty="0"/>
              <a:t>	</a:t>
            </a:r>
            <a:endParaRPr lang="en-US" sz="2600" dirty="0" smtClean="0"/>
          </a:p>
          <a:p>
            <a:pPr>
              <a:spcBef>
                <a:spcPts val="600"/>
              </a:spcBef>
            </a:pPr>
            <a:r>
              <a:rPr lang="en-US" sz="2600" dirty="0" smtClean="0"/>
              <a:t>Identify </a:t>
            </a:r>
            <a:r>
              <a:rPr lang="en-US" sz="2600" dirty="0"/>
              <a:t>and </a:t>
            </a:r>
            <a:r>
              <a:rPr lang="en-US" sz="2600" dirty="0" smtClean="0"/>
              <a:t>quickly </a:t>
            </a:r>
            <a:r>
              <a:rPr lang="en-US" sz="2600" dirty="0"/>
              <a:t>lead to the approval of safe </a:t>
            </a:r>
            <a:r>
              <a:rPr lang="en-US" sz="2600" dirty="0" smtClean="0"/>
              <a:t>and </a:t>
            </a:r>
            <a:r>
              <a:rPr lang="en-US" sz="2600" dirty="0"/>
              <a:t>effective regimens </a:t>
            </a:r>
            <a:r>
              <a:rPr lang="en-US" sz="2600" dirty="0" smtClean="0"/>
              <a:t>that match predictive biomarkers with targeted drugs</a:t>
            </a:r>
          </a:p>
          <a:p>
            <a:pPr marL="800100" indent="-800100">
              <a:spcBef>
                <a:spcPts val="600"/>
              </a:spcBef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67831" y="36514"/>
            <a:ext cx="4749654" cy="2953430"/>
          </a:xfrm>
        </p:spPr>
        <p:txBody>
          <a:bodyPr>
            <a:noAutofit/>
          </a:bodyPr>
          <a:lstStyle/>
          <a:p>
            <a:r>
              <a:rPr lang="en-US" sz="3600" dirty="0"/>
              <a:t>S1400 Master </a:t>
            </a:r>
            <a:r>
              <a:rPr lang="en-US" sz="3600" dirty="0" smtClean="0"/>
              <a:t>Protocol</a:t>
            </a:r>
            <a:br>
              <a:rPr lang="en-US" sz="3600" dirty="0" smtClean="0"/>
            </a:br>
            <a:r>
              <a:rPr lang="en-US" sz="3600" dirty="0" smtClean="0"/>
              <a:t>led </a:t>
            </a:r>
            <a:r>
              <a:rPr lang="en-US" sz="3600" dirty="0"/>
              <a:t>by </a:t>
            </a:r>
            <a:r>
              <a:rPr lang="en-US" sz="3600" dirty="0" smtClean="0"/>
              <a:t>SWOG</a:t>
            </a:r>
            <a:br>
              <a:rPr lang="en-US" sz="3600" dirty="0" smtClean="0"/>
            </a:br>
            <a:r>
              <a:rPr lang="en-US" sz="3600" dirty="0" smtClean="0"/>
              <a:t>with </a:t>
            </a:r>
            <a:r>
              <a:rPr lang="en-US" sz="3600" dirty="0"/>
              <a:t>a Unique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Private-Public </a:t>
            </a:r>
            <a:r>
              <a:rPr lang="en-US" sz="3600" dirty="0"/>
              <a:t>Partnership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791075" y="323850"/>
            <a:ext cx="7523402" cy="6000750"/>
            <a:chOff x="4186477" y="106679"/>
            <a:chExt cx="8128000" cy="6632323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1761086302"/>
                </p:ext>
              </p:extLst>
            </p:nvPr>
          </p:nvGraphicFramePr>
          <p:xfrm>
            <a:off x="4186477" y="594359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Donut 5"/>
            <p:cNvSpPr/>
            <p:nvPr/>
          </p:nvSpPr>
          <p:spPr>
            <a:xfrm>
              <a:off x="4682646" y="106679"/>
              <a:ext cx="6991611" cy="6632323"/>
            </a:xfrm>
            <a:prstGeom prst="donut">
              <a:avLst>
                <a:gd name="adj" fmla="val 2736"/>
              </a:avLst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06631" y="4511510"/>
              <a:ext cx="1103151" cy="82562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9105" y="909742"/>
              <a:ext cx="1541944" cy="655013"/>
            </a:xfrm>
            <a:prstGeom prst="rect">
              <a:avLst/>
            </a:prstGeom>
          </p:spPr>
        </p:pic>
        <p:pic>
          <p:nvPicPr>
            <p:cNvPr id="9" name="Picture 8" descr="C:\Users\dgandara\Desktop\Logos\fdalogodhhs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6477" y="4511510"/>
              <a:ext cx="1620445" cy="776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7258793" y="2625213"/>
              <a:ext cx="2016536" cy="1651819"/>
            </a:xfrm>
            <a:prstGeom prst="ellipse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S1400 Master Protocol</a:t>
              </a:r>
              <a:endParaRPr lang="en-US" sz="2400" b="1" dirty="0"/>
            </a:p>
          </p:txBody>
        </p:sp>
        <p:pic>
          <p:nvPicPr>
            <p:cNvPr id="11" name="Picture 2" descr="NCTN Horizontal Badge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4936" y="909996"/>
              <a:ext cx="1919117" cy="654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Background Slide #: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7D5CB6-F5A8-4B7C-9EFA-F7E479B51CCC}">
  <ds:schemaRefs>
    <ds:schemaRef ds:uri="http://schemas.microsoft.com/office/infopath/2007/PartnerControls"/>
    <ds:schemaRef ds:uri="http://schemas.openxmlformats.org/package/2006/metadata/core-properties"/>
    <ds:schemaRef ds:uri="2248488c-cf63-44fb-bd92-6fc8332c4fba"/>
    <ds:schemaRef ds:uri="69dab94b-f61e-445b-bf4d-5a6513d209d2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42891</TotalTime>
  <Words>609</Words>
  <Application>Microsoft Office PowerPoint</Application>
  <PresentationFormat>Widescreen</PresentationFormat>
  <Paragraphs>94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ヒラギノ角ゴ Pro W3</vt:lpstr>
      <vt:lpstr>Retrospect</vt:lpstr>
      <vt:lpstr> S1400 OVERVIEW / BACKGROUND </vt:lpstr>
      <vt:lpstr>S1400 Study Chairs</vt:lpstr>
      <vt:lpstr>Generic Lung-MAP Design</vt:lpstr>
      <vt:lpstr>Lung-MAP Design and Design Principles</vt:lpstr>
      <vt:lpstr>Lung-MAP Design and Design Principles</vt:lpstr>
      <vt:lpstr>Why is Lung-MAP in Squamous Cell Lung Cancer?</vt:lpstr>
      <vt:lpstr>Study Description and Objectives</vt:lpstr>
      <vt:lpstr>S1400 Master Protocol led by SWOG with a Unique  Private-Public Partnership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385</cp:revision>
  <cp:lastPrinted>2015-10-30T00:03:30Z</cp:lastPrinted>
  <dcterms:created xsi:type="dcterms:W3CDTF">2015-02-03T14:24:03Z</dcterms:created>
  <dcterms:modified xsi:type="dcterms:W3CDTF">2016-10-21T19:04:03Z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