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notesMasterIdLst>
    <p:notesMasterId r:id="rId40"/>
  </p:notesMasterIdLst>
  <p:handoutMasterIdLst>
    <p:handoutMasterId r:id="rId41"/>
  </p:handoutMasterIdLst>
  <p:sldIdLst>
    <p:sldId id="256" r:id="rId6"/>
    <p:sldId id="258" r:id="rId7"/>
    <p:sldId id="260" r:id="rId8"/>
    <p:sldId id="380" r:id="rId9"/>
    <p:sldId id="476" r:id="rId10"/>
    <p:sldId id="360" r:id="rId11"/>
    <p:sldId id="472" r:id="rId12"/>
    <p:sldId id="465" r:id="rId13"/>
    <p:sldId id="466" r:id="rId14"/>
    <p:sldId id="467" r:id="rId15"/>
    <p:sldId id="468" r:id="rId16"/>
    <p:sldId id="492" r:id="rId17"/>
    <p:sldId id="470" r:id="rId18"/>
    <p:sldId id="471" r:id="rId19"/>
    <p:sldId id="355" r:id="rId20"/>
    <p:sldId id="478" r:id="rId21"/>
    <p:sldId id="448" r:id="rId22"/>
    <p:sldId id="477" r:id="rId23"/>
    <p:sldId id="479" r:id="rId24"/>
    <p:sldId id="270" r:id="rId25"/>
    <p:sldId id="381" r:id="rId26"/>
    <p:sldId id="486" r:id="rId27"/>
    <p:sldId id="462" r:id="rId28"/>
    <p:sldId id="488" r:id="rId29"/>
    <p:sldId id="489" r:id="rId30"/>
    <p:sldId id="490" r:id="rId31"/>
    <p:sldId id="491" r:id="rId32"/>
    <p:sldId id="480" r:id="rId33"/>
    <p:sldId id="474" r:id="rId34"/>
    <p:sldId id="482" r:id="rId35"/>
    <p:sldId id="483" r:id="rId36"/>
    <p:sldId id="484" r:id="rId37"/>
    <p:sldId id="485" r:id="rId38"/>
    <p:sldId id="367"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3399"/>
    <a:srgbClr val="000066"/>
    <a:srgbClr val="B8B91F"/>
    <a:srgbClr val="728C8B"/>
    <a:srgbClr val="927C61"/>
    <a:srgbClr val="E1E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3446" autoAdjust="0"/>
  </p:normalViewPr>
  <p:slideViewPr>
    <p:cSldViewPr snapToGrid="0">
      <p:cViewPr varScale="1">
        <p:scale>
          <a:sx n="51" d="100"/>
          <a:sy n="51" d="100"/>
        </p:scale>
        <p:origin x="36" y="984"/>
      </p:cViewPr>
      <p:guideLst>
        <p:guide orient="horz" pos="2160"/>
        <p:guide pos="3840"/>
      </p:guideLst>
    </p:cSldViewPr>
  </p:slideViewPr>
  <p:notesTextViewPr>
    <p:cViewPr>
      <p:scale>
        <a:sx n="1" d="1"/>
        <a:sy n="1" d="1"/>
      </p:scale>
      <p:origin x="0" y="0"/>
    </p:cViewPr>
  </p:notesTextViewPr>
  <p:sorterViewPr>
    <p:cViewPr>
      <p:scale>
        <a:sx n="80" d="100"/>
        <a:sy n="80" d="100"/>
      </p:scale>
      <p:origin x="0" y="-989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293A4-3F09-426C-921C-6BEA8198F1B8}" type="doc">
      <dgm:prSet loTypeId="urn:microsoft.com/office/officeart/2005/8/layout/cycle2" loCatId="cycle" qsTypeId="urn:microsoft.com/office/officeart/2005/8/quickstyle/3d1" qsCatId="3D" csTypeId="urn:microsoft.com/office/officeart/2005/8/colors/accent5_2" csCatId="accent5" phldr="1"/>
      <dgm:spPr/>
      <dgm:t>
        <a:bodyPr/>
        <a:lstStyle/>
        <a:p>
          <a:endParaRPr lang="en-US"/>
        </a:p>
      </dgm:t>
    </dgm:pt>
    <dgm:pt modelId="{DE42F7B3-3DB3-40F4-8BA9-40C0752EAB98}">
      <dgm:prSet phldrT="[Text]" custT="1"/>
      <dgm:spPr>
        <a:solidFill>
          <a:srgbClr val="0070C0"/>
        </a:solidFill>
      </dgm:spPr>
      <dgm:t>
        <a:bodyPr/>
        <a:lstStyle/>
        <a:p>
          <a:r>
            <a:rPr lang="en-US" sz="2800" b="1" dirty="0" smtClean="0"/>
            <a:t>SWOG</a:t>
          </a:r>
          <a:endParaRPr lang="en-US" sz="2800" b="1" dirty="0"/>
        </a:p>
      </dgm:t>
    </dgm:pt>
    <dgm:pt modelId="{0F6B33A8-A9F6-4CFA-9880-8C7939F92F57}" type="parTrans" cxnId="{DCDBAD35-202D-4085-9FCE-2ED9906E25EE}">
      <dgm:prSet/>
      <dgm:spPr/>
      <dgm:t>
        <a:bodyPr/>
        <a:lstStyle/>
        <a:p>
          <a:endParaRPr lang="en-US"/>
        </a:p>
      </dgm:t>
    </dgm:pt>
    <dgm:pt modelId="{52FDFE28-B0E2-4831-8AED-438AAA02B06C}" type="sibTrans" cxnId="{DCDBAD35-202D-4085-9FCE-2ED9906E25EE}">
      <dgm:prSet/>
      <dgm:spPr/>
      <dgm:t>
        <a:bodyPr/>
        <a:lstStyle/>
        <a:p>
          <a:endParaRPr lang="en-US" dirty="0"/>
        </a:p>
      </dgm:t>
    </dgm:pt>
    <dgm:pt modelId="{6E316AA7-785E-409D-8160-CF8DA3FE4C45}">
      <dgm:prSet phldrT="[Text]"/>
      <dgm:spPr/>
      <dgm:t>
        <a:bodyPr/>
        <a:lstStyle/>
        <a:p>
          <a:r>
            <a:rPr lang="en-US" dirty="0" smtClean="0"/>
            <a:t>ECOG-ACRIN</a:t>
          </a:r>
          <a:endParaRPr lang="en-US" dirty="0"/>
        </a:p>
      </dgm:t>
    </dgm:pt>
    <dgm:pt modelId="{893E0454-86A3-4BB9-ABFB-AB7AFDB8B579}" type="parTrans" cxnId="{E98B5792-59EF-495A-89B8-98EDCE30D177}">
      <dgm:prSet/>
      <dgm:spPr/>
      <dgm:t>
        <a:bodyPr/>
        <a:lstStyle/>
        <a:p>
          <a:endParaRPr lang="en-US"/>
        </a:p>
      </dgm:t>
    </dgm:pt>
    <dgm:pt modelId="{872D09D6-A9E9-4157-8735-28DAEC4B339B}" type="sibTrans" cxnId="{E98B5792-59EF-495A-89B8-98EDCE30D177}">
      <dgm:prSet/>
      <dgm:spPr/>
      <dgm:t>
        <a:bodyPr/>
        <a:lstStyle/>
        <a:p>
          <a:endParaRPr lang="en-US" dirty="0"/>
        </a:p>
      </dgm:t>
    </dgm:pt>
    <dgm:pt modelId="{E26AC98D-AE7B-4173-8F46-AFEFD388650A}">
      <dgm:prSet phldrT="[Text]"/>
      <dgm:spPr/>
      <dgm:t>
        <a:bodyPr/>
        <a:lstStyle/>
        <a:p>
          <a:r>
            <a:rPr lang="en-US" dirty="0" smtClean="0"/>
            <a:t>NRG</a:t>
          </a:r>
          <a:endParaRPr lang="en-US" dirty="0"/>
        </a:p>
      </dgm:t>
    </dgm:pt>
    <dgm:pt modelId="{2A4C10C3-1108-4BFF-8A73-F0902B05A3F7}" type="parTrans" cxnId="{C5043E5B-5FD4-41DC-8B6C-80B4F834CC22}">
      <dgm:prSet/>
      <dgm:spPr/>
      <dgm:t>
        <a:bodyPr/>
        <a:lstStyle/>
        <a:p>
          <a:endParaRPr lang="en-US"/>
        </a:p>
      </dgm:t>
    </dgm:pt>
    <dgm:pt modelId="{87AA1D69-D179-4789-A6F9-2F0E43155FBB}" type="sibTrans" cxnId="{C5043E5B-5FD4-41DC-8B6C-80B4F834CC22}">
      <dgm:prSet/>
      <dgm:spPr/>
      <dgm:t>
        <a:bodyPr/>
        <a:lstStyle/>
        <a:p>
          <a:endParaRPr lang="en-US" dirty="0"/>
        </a:p>
      </dgm:t>
    </dgm:pt>
    <dgm:pt modelId="{4589C1E9-248B-4C78-8C28-1A55E16DFA07}">
      <dgm:prSet phldrT="[Text]"/>
      <dgm:spPr/>
      <dgm:t>
        <a:bodyPr/>
        <a:lstStyle/>
        <a:p>
          <a:r>
            <a:rPr lang="en-US" dirty="0" smtClean="0"/>
            <a:t>CCTG</a:t>
          </a:r>
          <a:endParaRPr lang="en-US" dirty="0"/>
        </a:p>
      </dgm:t>
    </dgm:pt>
    <dgm:pt modelId="{9743BB93-116F-4333-8D6E-8BB572F0C053}" type="parTrans" cxnId="{7F105217-A714-4F82-8737-8268C114465A}">
      <dgm:prSet/>
      <dgm:spPr/>
      <dgm:t>
        <a:bodyPr/>
        <a:lstStyle/>
        <a:p>
          <a:endParaRPr lang="en-US"/>
        </a:p>
      </dgm:t>
    </dgm:pt>
    <dgm:pt modelId="{B5AE762C-8B27-4557-8752-BAAC6897D49A}" type="sibTrans" cxnId="{7F105217-A714-4F82-8737-8268C114465A}">
      <dgm:prSet/>
      <dgm:spPr/>
      <dgm:t>
        <a:bodyPr/>
        <a:lstStyle/>
        <a:p>
          <a:endParaRPr lang="en-US" dirty="0"/>
        </a:p>
      </dgm:t>
    </dgm:pt>
    <dgm:pt modelId="{4571180A-2F8F-4269-9B98-198EFE04298E}">
      <dgm:prSet phldrT="[Text]"/>
      <dgm:spPr>
        <a:solidFill>
          <a:srgbClr val="927C61"/>
        </a:solidFill>
      </dgm:spPr>
      <dgm:t>
        <a:bodyPr/>
        <a:lstStyle/>
        <a:p>
          <a:r>
            <a:rPr lang="en-US" dirty="0" smtClean="0"/>
            <a:t>Alliance</a:t>
          </a:r>
          <a:endParaRPr lang="en-US" dirty="0"/>
        </a:p>
      </dgm:t>
    </dgm:pt>
    <dgm:pt modelId="{3AA7F163-7966-43A5-8698-2BC0BA1C8304}" type="parTrans" cxnId="{59DD2127-CD87-4F92-A408-369713B80D66}">
      <dgm:prSet/>
      <dgm:spPr/>
      <dgm:t>
        <a:bodyPr/>
        <a:lstStyle/>
        <a:p>
          <a:endParaRPr lang="en-US"/>
        </a:p>
      </dgm:t>
    </dgm:pt>
    <dgm:pt modelId="{7065C381-C6F0-4DB7-851C-42D035BA29A7}" type="sibTrans" cxnId="{59DD2127-CD87-4F92-A408-369713B80D66}">
      <dgm:prSet/>
      <dgm:spPr/>
      <dgm:t>
        <a:bodyPr/>
        <a:lstStyle/>
        <a:p>
          <a:endParaRPr lang="en-US" dirty="0"/>
        </a:p>
      </dgm:t>
    </dgm:pt>
    <dgm:pt modelId="{4F8467A0-0C18-4947-A566-6CADDE0D2FDC}" type="pres">
      <dgm:prSet presAssocID="{242293A4-3F09-426C-921C-6BEA8198F1B8}" presName="cycle" presStyleCnt="0">
        <dgm:presLayoutVars>
          <dgm:dir/>
          <dgm:resizeHandles val="exact"/>
        </dgm:presLayoutVars>
      </dgm:prSet>
      <dgm:spPr/>
      <dgm:t>
        <a:bodyPr/>
        <a:lstStyle/>
        <a:p>
          <a:endParaRPr lang="en-US"/>
        </a:p>
      </dgm:t>
    </dgm:pt>
    <dgm:pt modelId="{A9803A3A-82AD-4C04-941A-A08CC189DC7A}" type="pres">
      <dgm:prSet presAssocID="{DE42F7B3-3DB3-40F4-8BA9-40C0752EAB98}" presName="node" presStyleLbl="node1" presStyleIdx="0" presStyleCnt="5" custScaleX="110215">
        <dgm:presLayoutVars>
          <dgm:bulletEnabled val="1"/>
        </dgm:presLayoutVars>
      </dgm:prSet>
      <dgm:spPr/>
      <dgm:t>
        <a:bodyPr/>
        <a:lstStyle/>
        <a:p>
          <a:endParaRPr lang="en-US"/>
        </a:p>
      </dgm:t>
    </dgm:pt>
    <dgm:pt modelId="{8D1021FF-03A7-4B43-9E94-59281E74F1D5}" type="pres">
      <dgm:prSet presAssocID="{52FDFE28-B0E2-4831-8AED-438AAA02B06C}" presName="sibTrans" presStyleLbl="sibTrans2D1" presStyleIdx="0" presStyleCnt="5" custAng="5775310"/>
      <dgm:spPr/>
      <dgm:t>
        <a:bodyPr/>
        <a:lstStyle/>
        <a:p>
          <a:endParaRPr lang="en-US"/>
        </a:p>
      </dgm:t>
    </dgm:pt>
    <dgm:pt modelId="{D03E680B-0432-4C58-92CC-6FDB4AC209CB}" type="pres">
      <dgm:prSet presAssocID="{52FDFE28-B0E2-4831-8AED-438AAA02B06C}" presName="connectorText" presStyleLbl="sibTrans2D1" presStyleIdx="0" presStyleCnt="5"/>
      <dgm:spPr/>
      <dgm:t>
        <a:bodyPr/>
        <a:lstStyle/>
        <a:p>
          <a:endParaRPr lang="en-US"/>
        </a:p>
      </dgm:t>
    </dgm:pt>
    <dgm:pt modelId="{16A6FFBD-C72F-4107-97FF-5119FFA2FAFD}" type="pres">
      <dgm:prSet presAssocID="{6E316AA7-785E-409D-8160-CF8DA3FE4C45}" presName="node" presStyleLbl="node1" presStyleIdx="1" presStyleCnt="5">
        <dgm:presLayoutVars>
          <dgm:bulletEnabled val="1"/>
        </dgm:presLayoutVars>
      </dgm:prSet>
      <dgm:spPr/>
      <dgm:t>
        <a:bodyPr/>
        <a:lstStyle/>
        <a:p>
          <a:endParaRPr lang="en-US"/>
        </a:p>
      </dgm:t>
    </dgm:pt>
    <dgm:pt modelId="{968BA77D-24EF-491C-BAD5-416C5715A84B}" type="pres">
      <dgm:prSet presAssocID="{872D09D6-A9E9-4157-8735-28DAEC4B339B}" presName="sibTrans" presStyleLbl="sibTrans2D1" presStyleIdx="1" presStyleCnt="5" custAng="5775310"/>
      <dgm:spPr/>
      <dgm:t>
        <a:bodyPr/>
        <a:lstStyle/>
        <a:p>
          <a:endParaRPr lang="en-US"/>
        </a:p>
      </dgm:t>
    </dgm:pt>
    <dgm:pt modelId="{BC7DA69E-084D-4819-84B1-10BF2B7605EF}" type="pres">
      <dgm:prSet presAssocID="{872D09D6-A9E9-4157-8735-28DAEC4B339B}" presName="connectorText" presStyleLbl="sibTrans2D1" presStyleIdx="1" presStyleCnt="5"/>
      <dgm:spPr/>
      <dgm:t>
        <a:bodyPr/>
        <a:lstStyle/>
        <a:p>
          <a:endParaRPr lang="en-US"/>
        </a:p>
      </dgm:t>
    </dgm:pt>
    <dgm:pt modelId="{3B2B3FB2-5FBD-40BB-933C-8610BB8223C7}" type="pres">
      <dgm:prSet presAssocID="{E26AC98D-AE7B-4173-8F46-AFEFD388650A}" presName="node" presStyleLbl="node1" presStyleIdx="2" presStyleCnt="5">
        <dgm:presLayoutVars>
          <dgm:bulletEnabled val="1"/>
        </dgm:presLayoutVars>
      </dgm:prSet>
      <dgm:spPr/>
      <dgm:t>
        <a:bodyPr/>
        <a:lstStyle/>
        <a:p>
          <a:endParaRPr lang="en-US"/>
        </a:p>
      </dgm:t>
    </dgm:pt>
    <dgm:pt modelId="{4874F2CB-E165-42CB-A510-D9C4825AC342}" type="pres">
      <dgm:prSet presAssocID="{87AA1D69-D179-4789-A6F9-2F0E43155FBB}" presName="sibTrans" presStyleLbl="sibTrans2D1" presStyleIdx="2" presStyleCnt="5" custAng="5400000"/>
      <dgm:spPr/>
      <dgm:t>
        <a:bodyPr/>
        <a:lstStyle/>
        <a:p>
          <a:endParaRPr lang="en-US"/>
        </a:p>
      </dgm:t>
    </dgm:pt>
    <dgm:pt modelId="{32E076CB-A05E-4EDC-B92A-051DAEB298CF}" type="pres">
      <dgm:prSet presAssocID="{87AA1D69-D179-4789-A6F9-2F0E43155FBB}" presName="connectorText" presStyleLbl="sibTrans2D1" presStyleIdx="2" presStyleCnt="5"/>
      <dgm:spPr/>
      <dgm:t>
        <a:bodyPr/>
        <a:lstStyle/>
        <a:p>
          <a:endParaRPr lang="en-US"/>
        </a:p>
      </dgm:t>
    </dgm:pt>
    <dgm:pt modelId="{8245AAC0-E9D3-4A55-B7AA-3287FC2E35CE}" type="pres">
      <dgm:prSet presAssocID="{4589C1E9-248B-4C78-8C28-1A55E16DFA07}" presName="node" presStyleLbl="node1" presStyleIdx="3" presStyleCnt="5">
        <dgm:presLayoutVars>
          <dgm:bulletEnabled val="1"/>
        </dgm:presLayoutVars>
      </dgm:prSet>
      <dgm:spPr/>
      <dgm:t>
        <a:bodyPr/>
        <a:lstStyle/>
        <a:p>
          <a:endParaRPr lang="en-US"/>
        </a:p>
      </dgm:t>
    </dgm:pt>
    <dgm:pt modelId="{1A20811D-28E6-479B-8BF7-ABC914C0F186}" type="pres">
      <dgm:prSet presAssocID="{B5AE762C-8B27-4557-8752-BAAC6897D49A}" presName="sibTrans" presStyleLbl="sibTrans2D1" presStyleIdx="3" presStyleCnt="5" custAng="5775310"/>
      <dgm:spPr/>
      <dgm:t>
        <a:bodyPr/>
        <a:lstStyle/>
        <a:p>
          <a:endParaRPr lang="en-US"/>
        </a:p>
      </dgm:t>
    </dgm:pt>
    <dgm:pt modelId="{C7B8C835-9849-4E57-93A3-447E41D64AF5}" type="pres">
      <dgm:prSet presAssocID="{B5AE762C-8B27-4557-8752-BAAC6897D49A}" presName="connectorText" presStyleLbl="sibTrans2D1" presStyleIdx="3" presStyleCnt="5"/>
      <dgm:spPr/>
      <dgm:t>
        <a:bodyPr/>
        <a:lstStyle/>
        <a:p>
          <a:endParaRPr lang="en-US"/>
        </a:p>
      </dgm:t>
    </dgm:pt>
    <dgm:pt modelId="{076FAB26-EF16-408D-8B6D-EF8618B7E4B1}" type="pres">
      <dgm:prSet presAssocID="{4571180A-2F8F-4269-9B98-198EFE04298E}" presName="node" presStyleLbl="node1" presStyleIdx="4" presStyleCnt="5">
        <dgm:presLayoutVars>
          <dgm:bulletEnabled val="1"/>
        </dgm:presLayoutVars>
      </dgm:prSet>
      <dgm:spPr/>
      <dgm:t>
        <a:bodyPr/>
        <a:lstStyle/>
        <a:p>
          <a:endParaRPr lang="en-US"/>
        </a:p>
      </dgm:t>
    </dgm:pt>
    <dgm:pt modelId="{BB938257-86A1-4D98-B7F4-90D0B6D9B8F8}" type="pres">
      <dgm:prSet presAssocID="{7065C381-C6F0-4DB7-851C-42D035BA29A7}" presName="sibTrans" presStyleLbl="sibTrans2D1" presStyleIdx="4" presStyleCnt="5" custAng="5775310"/>
      <dgm:spPr/>
      <dgm:t>
        <a:bodyPr/>
        <a:lstStyle/>
        <a:p>
          <a:endParaRPr lang="en-US"/>
        </a:p>
      </dgm:t>
    </dgm:pt>
    <dgm:pt modelId="{04EC14C3-3CE5-4B7B-9616-B8FCEE0D8205}" type="pres">
      <dgm:prSet presAssocID="{7065C381-C6F0-4DB7-851C-42D035BA29A7}" presName="connectorText" presStyleLbl="sibTrans2D1" presStyleIdx="4" presStyleCnt="5"/>
      <dgm:spPr/>
      <dgm:t>
        <a:bodyPr/>
        <a:lstStyle/>
        <a:p>
          <a:endParaRPr lang="en-US"/>
        </a:p>
      </dgm:t>
    </dgm:pt>
  </dgm:ptLst>
  <dgm:cxnLst>
    <dgm:cxn modelId="{74909318-A339-4E6C-AC45-687E457FE838}" type="presOf" srcId="{52FDFE28-B0E2-4831-8AED-438AAA02B06C}" destId="{8D1021FF-03A7-4B43-9E94-59281E74F1D5}" srcOrd="0" destOrd="0" presId="urn:microsoft.com/office/officeart/2005/8/layout/cycle2"/>
    <dgm:cxn modelId="{F7ADA95F-F279-4B01-9206-6D1AF22EE24B}" type="presOf" srcId="{7065C381-C6F0-4DB7-851C-42D035BA29A7}" destId="{04EC14C3-3CE5-4B7B-9616-B8FCEE0D8205}" srcOrd="1" destOrd="0" presId="urn:microsoft.com/office/officeart/2005/8/layout/cycle2"/>
    <dgm:cxn modelId="{7F105217-A714-4F82-8737-8268C114465A}" srcId="{242293A4-3F09-426C-921C-6BEA8198F1B8}" destId="{4589C1E9-248B-4C78-8C28-1A55E16DFA07}" srcOrd="3" destOrd="0" parTransId="{9743BB93-116F-4333-8D6E-8BB572F0C053}" sibTransId="{B5AE762C-8B27-4557-8752-BAAC6897D49A}"/>
    <dgm:cxn modelId="{F391CBB5-3159-444E-92C6-418E2C3731DD}" type="presOf" srcId="{7065C381-C6F0-4DB7-851C-42D035BA29A7}" destId="{BB938257-86A1-4D98-B7F4-90D0B6D9B8F8}" srcOrd="0" destOrd="0" presId="urn:microsoft.com/office/officeart/2005/8/layout/cycle2"/>
    <dgm:cxn modelId="{DCDBAD35-202D-4085-9FCE-2ED9906E25EE}" srcId="{242293A4-3F09-426C-921C-6BEA8198F1B8}" destId="{DE42F7B3-3DB3-40F4-8BA9-40C0752EAB98}" srcOrd="0" destOrd="0" parTransId="{0F6B33A8-A9F6-4CFA-9880-8C7939F92F57}" sibTransId="{52FDFE28-B0E2-4831-8AED-438AAA02B06C}"/>
    <dgm:cxn modelId="{8BE0200F-E72A-4F53-9F03-E1D24F206EF0}" type="presOf" srcId="{4571180A-2F8F-4269-9B98-198EFE04298E}" destId="{076FAB26-EF16-408D-8B6D-EF8618B7E4B1}" srcOrd="0" destOrd="0" presId="urn:microsoft.com/office/officeart/2005/8/layout/cycle2"/>
    <dgm:cxn modelId="{E7539BA8-A810-43BC-B6C8-F6D5C772F792}" type="presOf" srcId="{E26AC98D-AE7B-4173-8F46-AFEFD388650A}" destId="{3B2B3FB2-5FBD-40BB-933C-8610BB8223C7}" srcOrd="0" destOrd="0" presId="urn:microsoft.com/office/officeart/2005/8/layout/cycle2"/>
    <dgm:cxn modelId="{580762FC-546E-420F-8CB6-534098AA4559}" type="presOf" srcId="{52FDFE28-B0E2-4831-8AED-438AAA02B06C}" destId="{D03E680B-0432-4C58-92CC-6FDB4AC209CB}" srcOrd="1" destOrd="0" presId="urn:microsoft.com/office/officeart/2005/8/layout/cycle2"/>
    <dgm:cxn modelId="{015D3B38-E7FE-48DE-AD1B-30BE7A86D56A}" type="presOf" srcId="{242293A4-3F09-426C-921C-6BEA8198F1B8}" destId="{4F8467A0-0C18-4947-A566-6CADDE0D2FDC}" srcOrd="0" destOrd="0" presId="urn:microsoft.com/office/officeart/2005/8/layout/cycle2"/>
    <dgm:cxn modelId="{74D63FF8-2ADB-4F60-A1D1-EB4C251DA82B}" type="presOf" srcId="{872D09D6-A9E9-4157-8735-28DAEC4B339B}" destId="{BC7DA69E-084D-4819-84B1-10BF2B7605EF}" srcOrd="1" destOrd="0" presId="urn:microsoft.com/office/officeart/2005/8/layout/cycle2"/>
    <dgm:cxn modelId="{E98B5792-59EF-495A-89B8-98EDCE30D177}" srcId="{242293A4-3F09-426C-921C-6BEA8198F1B8}" destId="{6E316AA7-785E-409D-8160-CF8DA3FE4C45}" srcOrd="1" destOrd="0" parTransId="{893E0454-86A3-4BB9-ABFB-AB7AFDB8B579}" sibTransId="{872D09D6-A9E9-4157-8735-28DAEC4B339B}"/>
    <dgm:cxn modelId="{EE426A7D-9F6D-4F81-ABDE-84184D4B827B}" type="presOf" srcId="{6E316AA7-785E-409D-8160-CF8DA3FE4C45}" destId="{16A6FFBD-C72F-4107-97FF-5119FFA2FAFD}" srcOrd="0" destOrd="0" presId="urn:microsoft.com/office/officeart/2005/8/layout/cycle2"/>
    <dgm:cxn modelId="{4D21C41E-F7F4-4E91-8295-F221E4829DB0}" type="presOf" srcId="{87AA1D69-D179-4789-A6F9-2F0E43155FBB}" destId="{4874F2CB-E165-42CB-A510-D9C4825AC342}" srcOrd="0" destOrd="0" presId="urn:microsoft.com/office/officeart/2005/8/layout/cycle2"/>
    <dgm:cxn modelId="{C5043E5B-5FD4-41DC-8B6C-80B4F834CC22}" srcId="{242293A4-3F09-426C-921C-6BEA8198F1B8}" destId="{E26AC98D-AE7B-4173-8F46-AFEFD388650A}" srcOrd="2" destOrd="0" parTransId="{2A4C10C3-1108-4BFF-8A73-F0902B05A3F7}" sibTransId="{87AA1D69-D179-4789-A6F9-2F0E43155FBB}"/>
    <dgm:cxn modelId="{8C948487-C87F-427B-9604-12541B1CBBB5}" type="presOf" srcId="{4589C1E9-248B-4C78-8C28-1A55E16DFA07}" destId="{8245AAC0-E9D3-4A55-B7AA-3287FC2E35CE}" srcOrd="0" destOrd="0" presId="urn:microsoft.com/office/officeart/2005/8/layout/cycle2"/>
    <dgm:cxn modelId="{DF79A49C-D518-431B-9988-FD0AB7A7184B}" type="presOf" srcId="{DE42F7B3-3DB3-40F4-8BA9-40C0752EAB98}" destId="{A9803A3A-82AD-4C04-941A-A08CC189DC7A}" srcOrd="0" destOrd="0" presId="urn:microsoft.com/office/officeart/2005/8/layout/cycle2"/>
    <dgm:cxn modelId="{59DD2127-CD87-4F92-A408-369713B80D66}" srcId="{242293A4-3F09-426C-921C-6BEA8198F1B8}" destId="{4571180A-2F8F-4269-9B98-198EFE04298E}" srcOrd="4" destOrd="0" parTransId="{3AA7F163-7966-43A5-8698-2BC0BA1C8304}" sibTransId="{7065C381-C6F0-4DB7-851C-42D035BA29A7}"/>
    <dgm:cxn modelId="{A93CF013-7A1B-42D6-9C21-47B23DE208CC}" type="presOf" srcId="{872D09D6-A9E9-4157-8735-28DAEC4B339B}" destId="{968BA77D-24EF-491C-BAD5-416C5715A84B}" srcOrd="0" destOrd="0" presId="urn:microsoft.com/office/officeart/2005/8/layout/cycle2"/>
    <dgm:cxn modelId="{D63E3199-2E42-4368-9740-03259253A75C}" type="presOf" srcId="{87AA1D69-D179-4789-A6F9-2F0E43155FBB}" destId="{32E076CB-A05E-4EDC-B92A-051DAEB298CF}" srcOrd="1" destOrd="0" presId="urn:microsoft.com/office/officeart/2005/8/layout/cycle2"/>
    <dgm:cxn modelId="{D73AAF75-12E2-4183-9641-48D91FA3C850}" type="presOf" srcId="{B5AE762C-8B27-4557-8752-BAAC6897D49A}" destId="{C7B8C835-9849-4E57-93A3-447E41D64AF5}" srcOrd="1" destOrd="0" presId="urn:microsoft.com/office/officeart/2005/8/layout/cycle2"/>
    <dgm:cxn modelId="{02DE5CCB-9091-4FB9-97DC-0F00DE2C626C}" type="presOf" srcId="{B5AE762C-8B27-4557-8752-BAAC6897D49A}" destId="{1A20811D-28E6-479B-8BF7-ABC914C0F186}" srcOrd="0" destOrd="0" presId="urn:microsoft.com/office/officeart/2005/8/layout/cycle2"/>
    <dgm:cxn modelId="{21F4443E-640C-45F6-8D3B-425D0C3FFFF1}" type="presParOf" srcId="{4F8467A0-0C18-4947-A566-6CADDE0D2FDC}" destId="{A9803A3A-82AD-4C04-941A-A08CC189DC7A}" srcOrd="0" destOrd="0" presId="urn:microsoft.com/office/officeart/2005/8/layout/cycle2"/>
    <dgm:cxn modelId="{9294C440-950E-45E1-8F37-1304EA81FECC}" type="presParOf" srcId="{4F8467A0-0C18-4947-A566-6CADDE0D2FDC}" destId="{8D1021FF-03A7-4B43-9E94-59281E74F1D5}" srcOrd="1" destOrd="0" presId="urn:microsoft.com/office/officeart/2005/8/layout/cycle2"/>
    <dgm:cxn modelId="{ADD94F13-BBF7-467D-8760-6CE1F044A536}" type="presParOf" srcId="{8D1021FF-03A7-4B43-9E94-59281E74F1D5}" destId="{D03E680B-0432-4C58-92CC-6FDB4AC209CB}" srcOrd="0" destOrd="0" presId="urn:microsoft.com/office/officeart/2005/8/layout/cycle2"/>
    <dgm:cxn modelId="{AE8DE9D9-FDF4-4F78-90D6-AEF90B072F8C}" type="presParOf" srcId="{4F8467A0-0C18-4947-A566-6CADDE0D2FDC}" destId="{16A6FFBD-C72F-4107-97FF-5119FFA2FAFD}" srcOrd="2" destOrd="0" presId="urn:microsoft.com/office/officeart/2005/8/layout/cycle2"/>
    <dgm:cxn modelId="{34C72C71-999B-4CF8-8BB4-470E945B28BA}" type="presParOf" srcId="{4F8467A0-0C18-4947-A566-6CADDE0D2FDC}" destId="{968BA77D-24EF-491C-BAD5-416C5715A84B}" srcOrd="3" destOrd="0" presId="urn:microsoft.com/office/officeart/2005/8/layout/cycle2"/>
    <dgm:cxn modelId="{CE7B6F8E-0E3B-45CC-9E32-728DF125DD96}" type="presParOf" srcId="{968BA77D-24EF-491C-BAD5-416C5715A84B}" destId="{BC7DA69E-084D-4819-84B1-10BF2B7605EF}" srcOrd="0" destOrd="0" presId="urn:microsoft.com/office/officeart/2005/8/layout/cycle2"/>
    <dgm:cxn modelId="{829B3174-1747-4681-A80C-3DE3102DBFA4}" type="presParOf" srcId="{4F8467A0-0C18-4947-A566-6CADDE0D2FDC}" destId="{3B2B3FB2-5FBD-40BB-933C-8610BB8223C7}" srcOrd="4" destOrd="0" presId="urn:microsoft.com/office/officeart/2005/8/layout/cycle2"/>
    <dgm:cxn modelId="{54ACE9F0-66FC-48D5-8644-E64A873023F8}" type="presParOf" srcId="{4F8467A0-0C18-4947-A566-6CADDE0D2FDC}" destId="{4874F2CB-E165-42CB-A510-D9C4825AC342}" srcOrd="5" destOrd="0" presId="urn:microsoft.com/office/officeart/2005/8/layout/cycle2"/>
    <dgm:cxn modelId="{2D60AE55-C3AA-4FA8-BB97-1B2D507AFF7B}" type="presParOf" srcId="{4874F2CB-E165-42CB-A510-D9C4825AC342}" destId="{32E076CB-A05E-4EDC-B92A-051DAEB298CF}" srcOrd="0" destOrd="0" presId="urn:microsoft.com/office/officeart/2005/8/layout/cycle2"/>
    <dgm:cxn modelId="{8A969E3E-2415-479B-BFF3-E158AFC14C6F}" type="presParOf" srcId="{4F8467A0-0C18-4947-A566-6CADDE0D2FDC}" destId="{8245AAC0-E9D3-4A55-B7AA-3287FC2E35CE}" srcOrd="6" destOrd="0" presId="urn:microsoft.com/office/officeart/2005/8/layout/cycle2"/>
    <dgm:cxn modelId="{0F56BEB2-A8FD-4940-B913-6879B16C2886}" type="presParOf" srcId="{4F8467A0-0C18-4947-A566-6CADDE0D2FDC}" destId="{1A20811D-28E6-479B-8BF7-ABC914C0F186}" srcOrd="7" destOrd="0" presId="urn:microsoft.com/office/officeart/2005/8/layout/cycle2"/>
    <dgm:cxn modelId="{7B692C35-8139-49A0-87C7-62CBF7BCD912}" type="presParOf" srcId="{1A20811D-28E6-479B-8BF7-ABC914C0F186}" destId="{C7B8C835-9849-4E57-93A3-447E41D64AF5}" srcOrd="0" destOrd="0" presId="urn:microsoft.com/office/officeart/2005/8/layout/cycle2"/>
    <dgm:cxn modelId="{1EA76B51-F147-4809-89CE-475C83507292}" type="presParOf" srcId="{4F8467A0-0C18-4947-A566-6CADDE0D2FDC}" destId="{076FAB26-EF16-408D-8B6D-EF8618B7E4B1}" srcOrd="8" destOrd="0" presId="urn:microsoft.com/office/officeart/2005/8/layout/cycle2"/>
    <dgm:cxn modelId="{D1C7E7A9-9BEE-4E92-9149-BE503B330190}" type="presParOf" srcId="{4F8467A0-0C18-4947-A566-6CADDE0D2FDC}" destId="{BB938257-86A1-4D98-B7F4-90D0B6D9B8F8}" srcOrd="9" destOrd="0" presId="urn:microsoft.com/office/officeart/2005/8/layout/cycle2"/>
    <dgm:cxn modelId="{0A10ADE8-E1BC-4D7D-806F-2A16589942C1}" type="presParOf" srcId="{BB938257-86A1-4D98-B7F4-90D0B6D9B8F8}" destId="{04EC14C3-3CE5-4B7B-9616-B8FCEE0D820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03A3A-82AD-4C04-941A-A08CC189DC7A}">
      <dsp:nvSpPr>
        <dsp:cNvPr id="0" name=""/>
        <dsp:cNvSpPr/>
      </dsp:nvSpPr>
      <dsp:spPr>
        <a:xfrm>
          <a:off x="2945870" y="1571"/>
          <a:ext cx="1631661" cy="1480435"/>
        </a:xfrm>
        <a:prstGeom prst="ellipse">
          <a:avLst/>
        </a:prstGeom>
        <a:solidFill>
          <a:srgbClr val="0070C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SWOG</a:t>
          </a:r>
          <a:endParaRPr lang="en-US" sz="2800" b="1" kern="1200" dirty="0"/>
        </a:p>
      </dsp:txBody>
      <dsp:txXfrm>
        <a:off x="3184821" y="218376"/>
        <a:ext cx="1153759" cy="1046825"/>
      </dsp:txXfrm>
    </dsp:sp>
    <dsp:sp modelId="{8D1021FF-03A7-4B43-9E94-59281E74F1D5}">
      <dsp:nvSpPr>
        <dsp:cNvPr id="0" name=""/>
        <dsp:cNvSpPr/>
      </dsp:nvSpPr>
      <dsp:spPr>
        <a:xfrm rot="7935310">
          <a:off x="4486981" y="1152624"/>
          <a:ext cx="368078" cy="499646"/>
        </a:xfrm>
        <a:prstGeom prst="rightArrow">
          <a:avLst>
            <a:gd name="adj1" fmla="val 60000"/>
            <a:gd name="adj2" fmla="val 50000"/>
          </a:avLst>
        </a:prstGeom>
        <a:gradFill rotWithShape="0">
          <a:gsLst>
            <a:gs pos="0">
              <a:schemeClr val="accent5">
                <a:tint val="60000"/>
                <a:hueOff val="0"/>
                <a:satOff val="0"/>
                <a:lumOff val="0"/>
                <a:alphaOff val="0"/>
                <a:shade val="85000"/>
                <a:satMod val="130000"/>
              </a:schemeClr>
            </a:gs>
            <a:gs pos="34000">
              <a:schemeClr val="accent5">
                <a:tint val="60000"/>
                <a:hueOff val="0"/>
                <a:satOff val="0"/>
                <a:lumOff val="0"/>
                <a:alphaOff val="0"/>
                <a:shade val="87000"/>
                <a:satMod val="125000"/>
              </a:schemeClr>
            </a:gs>
            <a:gs pos="70000">
              <a:schemeClr val="accent5">
                <a:tint val="60000"/>
                <a:hueOff val="0"/>
                <a:satOff val="0"/>
                <a:lumOff val="0"/>
                <a:alphaOff val="0"/>
                <a:tint val="100000"/>
                <a:shade val="90000"/>
                <a:satMod val="130000"/>
              </a:schemeClr>
            </a:gs>
            <a:gs pos="100000">
              <a:schemeClr val="accent5">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4579319" y="1211688"/>
        <a:ext cx="257655" cy="299788"/>
      </dsp:txXfrm>
    </dsp:sp>
    <dsp:sp modelId="{16A6FFBD-C72F-4107-97FF-5119FFA2FAFD}">
      <dsp:nvSpPr>
        <dsp:cNvPr id="0" name=""/>
        <dsp:cNvSpPr/>
      </dsp:nvSpPr>
      <dsp:spPr>
        <a:xfrm>
          <a:off x="4819004" y="1307546"/>
          <a:ext cx="1480435" cy="1480435"/>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ECOG-ACRIN</a:t>
          </a:r>
          <a:endParaRPr lang="en-US" sz="2400" kern="1200" dirty="0"/>
        </a:p>
      </dsp:txBody>
      <dsp:txXfrm>
        <a:off x="5035809" y="1524351"/>
        <a:ext cx="1046825" cy="1046825"/>
      </dsp:txXfrm>
    </dsp:sp>
    <dsp:sp modelId="{968BA77D-24EF-491C-BAD5-416C5715A84B}">
      <dsp:nvSpPr>
        <dsp:cNvPr id="0" name=""/>
        <dsp:cNvSpPr/>
      </dsp:nvSpPr>
      <dsp:spPr>
        <a:xfrm rot="12255310">
          <a:off x="5022885" y="2843920"/>
          <a:ext cx="392954" cy="499646"/>
        </a:xfrm>
        <a:prstGeom prst="rightArrow">
          <a:avLst>
            <a:gd name="adj1" fmla="val 60000"/>
            <a:gd name="adj2" fmla="val 50000"/>
          </a:avLst>
        </a:prstGeom>
        <a:gradFill rotWithShape="0">
          <a:gsLst>
            <a:gs pos="0">
              <a:schemeClr val="accent5">
                <a:tint val="60000"/>
                <a:hueOff val="0"/>
                <a:satOff val="0"/>
                <a:lumOff val="0"/>
                <a:alphaOff val="0"/>
                <a:shade val="85000"/>
                <a:satMod val="130000"/>
              </a:schemeClr>
            </a:gs>
            <a:gs pos="34000">
              <a:schemeClr val="accent5">
                <a:tint val="60000"/>
                <a:hueOff val="0"/>
                <a:satOff val="0"/>
                <a:lumOff val="0"/>
                <a:alphaOff val="0"/>
                <a:shade val="87000"/>
                <a:satMod val="125000"/>
              </a:schemeClr>
            </a:gs>
            <a:gs pos="70000">
              <a:schemeClr val="accent5">
                <a:tint val="60000"/>
                <a:hueOff val="0"/>
                <a:satOff val="0"/>
                <a:lumOff val="0"/>
                <a:alphaOff val="0"/>
                <a:tint val="100000"/>
                <a:shade val="90000"/>
                <a:satMod val="130000"/>
              </a:schemeClr>
            </a:gs>
            <a:gs pos="100000">
              <a:schemeClr val="accent5">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5135568" y="2968063"/>
        <a:ext cx="275068" cy="299788"/>
      </dsp:txXfrm>
    </dsp:sp>
    <dsp:sp modelId="{3B2B3FB2-5FBD-40BB-933C-8610BB8223C7}">
      <dsp:nvSpPr>
        <dsp:cNvPr id="0" name=""/>
        <dsp:cNvSpPr/>
      </dsp:nvSpPr>
      <dsp:spPr>
        <a:xfrm>
          <a:off x="4132412" y="3420659"/>
          <a:ext cx="1480435" cy="1480435"/>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NRG</a:t>
          </a:r>
          <a:endParaRPr lang="en-US" sz="2400" kern="1200" dirty="0"/>
        </a:p>
      </dsp:txBody>
      <dsp:txXfrm>
        <a:off x="4349217" y="3637464"/>
        <a:ext cx="1046825" cy="1046825"/>
      </dsp:txXfrm>
    </dsp:sp>
    <dsp:sp modelId="{4874F2CB-E165-42CB-A510-D9C4825AC342}">
      <dsp:nvSpPr>
        <dsp:cNvPr id="0" name=""/>
        <dsp:cNvSpPr/>
      </dsp:nvSpPr>
      <dsp:spPr>
        <a:xfrm rot="16200000">
          <a:off x="3576345" y="3911053"/>
          <a:ext cx="392954" cy="499646"/>
        </a:xfrm>
        <a:prstGeom prst="rightArrow">
          <a:avLst>
            <a:gd name="adj1" fmla="val 60000"/>
            <a:gd name="adj2" fmla="val 50000"/>
          </a:avLst>
        </a:prstGeom>
        <a:gradFill rotWithShape="0">
          <a:gsLst>
            <a:gs pos="0">
              <a:schemeClr val="accent5">
                <a:tint val="60000"/>
                <a:hueOff val="0"/>
                <a:satOff val="0"/>
                <a:lumOff val="0"/>
                <a:alphaOff val="0"/>
                <a:shade val="85000"/>
                <a:satMod val="130000"/>
              </a:schemeClr>
            </a:gs>
            <a:gs pos="34000">
              <a:schemeClr val="accent5">
                <a:tint val="60000"/>
                <a:hueOff val="0"/>
                <a:satOff val="0"/>
                <a:lumOff val="0"/>
                <a:alphaOff val="0"/>
                <a:shade val="87000"/>
                <a:satMod val="125000"/>
              </a:schemeClr>
            </a:gs>
            <a:gs pos="70000">
              <a:schemeClr val="accent5">
                <a:tint val="60000"/>
                <a:hueOff val="0"/>
                <a:satOff val="0"/>
                <a:lumOff val="0"/>
                <a:alphaOff val="0"/>
                <a:tint val="100000"/>
                <a:shade val="90000"/>
                <a:satMod val="130000"/>
              </a:schemeClr>
            </a:gs>
            <a:gs pos="100000">
              <a:schemeClr val="accent5">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3635288" y="4069925"/>
        <a:ext cx="275068" cy="299788"/>
      </dsp:txXfrm>
    </dsp:sp>
    <dsp:sp modelId="{8245AAC0-E9D3-4A55-B7AA-3287FC2E35CE}">
      <dsp:nvSpPr>
        <dsp:cNvPr id="0" name=""/>
        <dsp:cNvSpPr/>
      </dsp:nvSpPr>
      <dsp:spPr>
        <a:xfrm>
          <a:off x="1910554" y="3420659"/>
          <a:ext cx="1480435" cy="1480435"/>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CCTG</a:t>
          </a:r>
          <a:endParaRPr lang="en-US" sz="2400" kern="1200" dirty="0"/>
        </a:p>
      </dsp:txBody>
      <dsp:txXfrm>
        <a:off x="2127359" y="3637464"/>
        <a:ext cx="1046825" cy="1046825"/>
      </dsp:txXfrm>
    </dsp:sp>
    <dsp:sp modelId="{1A20811D-28E6-479B-8BF7-ABC914C0F186}">
      <dsp:nvSpPr>
        <dsp:cNvPr id="0" name=""/>
        <dsp:cNvSpPr/>
      </dsp:nvSpPr>
      <dsp:spPr>
        <a:xfrm rot="20895310">
          <a:off x="2114435" y="2865074"/>
          <a:ext cx="392954" cy="499646"/>
        </a:xfrm>
        <a:prstGeom prst="rightArrow">
          <a:avLst>
            <a:gd name="adj1" fmla="val 60000"/>
            <a:gd name="adj2" fmla="val 50000"/>
          </a:avLst>
        </a:prstGeom>
        <a:gradFill rotWithShape="0">
          <a:gsLst>
            <a:gs pos="0">
              <a:schemeClr val="accent5">
                <a:tint val="60000"/>
                <a:hueOff val="0"/>
                <a:satOff val="0"/>
                <a:lumOff val="0"/>
                <a:alphaOff val="0"/>
                <a:shade val="85000"/>
                <a:satMod val="130000"/>
              </a:schemeClr>
            </a:gs>
            <a:gs pos="34000">
              <a:schemeClr val="accent5">
                <a:tint val="60000"/>
                <a:hueOff val="0"/>
                <a:satOff val="0"/>
                <a:lumOff val="0"/>
                <a:alphaOff val="0"/>
                <a:shade val="87000"/>
                <a:satMod val="125000"/>
              </a:schemeClr>
            </a:gs>
            <a:gs pos="70000">
              <a:schemeClr val="accent5">
                <a:tint val="60000"/>
                <a:hueOff val="0"/>
                <a:satOff val="0"/>
                <a:lumOff val="0"/>
                <a:alphaOff val="0"/>
                <a:tint val="100000"/>
                <a:shade val="90000"/>
                <a:satMod val="130000"/>
              </a:schemeClr>
            </a:gs>
            <a:gs pos="100000">
              <a:schemeClr val="accent5">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2115669" y="2977001"/>
        <a:ext cx="275068" cy="299788"/>
      </dsp:txXfrm>
    </dsp:sp>
    <dsp:sp modelId="{076FAB26-EF16-408D-8B6D-EF8618B7E4B1}">
      <dsp:nvSpPr>
        <dsp:cNvPr id="0" name=""/>
        <dsp:cNvSpPr/>
      </dsp:nvSpPr>
      <dsp:spPr>
        <a:xfrm>
          <a:off x="1223962" y="1307546"/>
          <a:ext cx="1480435" cy="1480435"/>
        </a:xfrm>
        <a:prstGeom prst="ellipse">
          <a:avLst/>
        </a:prstGeom>
        <a:solidFill>
          <a:srgbClr val="927C61"/>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Alliance</a:t>
          </a:r>
          <a:endParaRPr lang="en-US" sz="2400" kern="1200" dirty="0"/>
        </a:p>
      </dsp:txBody>
      <dsp:txXfrm>
        <a:off x="1440767" y="1524351"/>
        <a:ext cx="1046825" cy="1046825"/>
      </dsp:txXfrm>
    </dsp:sp>
    <dsp:sp modelId="{BB938257-86A1-4D98-B7F4-90D0B6D9B8F8}">
      <dsp:nvSpPr>
        <dsp:cNvPr id="0" name=""/>
        <dsp:cNvSpPr/>
      </dsp:nvSpPr>
      <dsp:spPr>
        <a:xfrm rot="3615310">
          <a:off x="2651487" y="1164870"/>
          <a:ext cx="368078" cy="499646"/>
        </a:xfrm>
        <a:prstGeom prst="rightArrow">
          <a:avLst>
            <a:gd name="adj1" fmla="val 60000"/>
            <a:gd name="adj2" fmla="val 50000"/>
          </a:avLst>
        </a:prstGeom>
        <a:gradFill rotWithShape="0">
          <a:gsLst>
            <a:gs pos="0">
              <a:schemeClr val="accent5">
                <a:tint val="60000"/>
                <a:hueOff val="0"/>
                <a:satOff val="0"/>
                <a:lumOff val="0"/>
                <a:alphaOff val="0"/>
                <a:shade val="85000"/>
                <a:satMod val="130000"/>
              </a:schemeClr>
            </a:gs>
            <a:gs pos="34000">
              <a:schemeClr val="accent5">
                <a:tint val="60000"/>
                <a:hueOff val="0"/>
                <a:satOff val="0"/>
                <a:lumOff val="0"/>
                <a:alphaOff val="0"/>
                <a:shade val="87000"/>
                <a:satMod val="125000"/>
              </a:schemeClr>
            </a:gs>
            <a:gs pos="70000">
              <a:schemeClr val="accent5">
                <a:tint val="60000"/>
                <a:hueOff val="0"/>
                <a:satOff val="0"/>
                <a:lumOff val="0"/>
                <a:alphaOff val="0"/>
                <a:tint val="100000"/>
                <a:shade val="90000"/>
                <a:satMod val="130000"/>
              </a:schemeClr>
            </a:gs>
            <a:gs pos="100000">
              <a:schemeClr val="accent5">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2679306" y="1216862"/>
        <a:ext cx="257655" cy="29978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FA924232-942B-4CF1-8762-123AA10E60FC}" type="datetimeFigureOut">
              <a:rPr lang="en-US" smtClean="0"/>
              <a:t>10/10/2016</a:t>
            </a:fld>
            <a:endParaRPr lang="en-US" dirty="0"/>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D2BC623E-D155-4303-8FF8-80A9A000ADA2}" type="slidenum">
              <a:rPr lang="en-US" smtClean="0"/>
              <a:t>‹#›</a:t>
            </a:fld>
            <a:endParaRPr lang="en-US" dirty="0"/>
          </a:p>
        </p:txBody>
      </p:sp>
    </p:spTree>
    <p:extLst>
      <p:ext uri="{BB962C8B-B14F-4D97-AF65-F5344CB8AC3E}">
        <p14:creationId xmlns:p14="http://schemas.microsoft.com/office/powerpoint/2010/main" val="145342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1"/>
            <a:ext cx="3038648" cy="466725"/>
          </a:xfrm>
          <a:prstGeom prst="rect">
            <a:avLst/>
          </a:prstGeom>
        </p:spPr>
        <p:txBody>
          <a:bodyPr vert="horz" lIns="91440" tIns="45720" rIns="91440" bIns="45720" rtlCol="0"/>
          <a:lstStyle>
            <a:lvl1pPr algn="r">
              <a:defRPr sz="1200"/>
            </a:lvl1pPr>
          </a:lstStyle>
          <a:p>
            <a:fld id="{891A9970-2462-43B0-9C9B-51114862A4FD}" type="datetimeFigureOut">
              <a:rPr lang="en-US" smtClean="0"/>
              <a:t>10/10/2016</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6"/>
            <a:ext cx="3038648" cy="466725"/>
          </a:xfrm>
          <a:prstGeom prst="rect">
            <a:avLst/>
          </a:prstGeom>
        </p:spPr>
        <p:txBody>
          <a:bodyPr vert="horz" lIns="91440" tIns="45720" rIns="91440" bIns="45720" rtlCol="0" anchor="b"/>
          <a:lstStyle>
            <a:lvl1pPr algn="r">
              <a:defRPr sz="1200"/>
            </a:lvl1pPr>
          </a:lstStyle>
          <a:p>
            <a:fld id="{0AC32826-4357-451F-99FB-6C9607A54F6E}" type="slidenum">
              <a:rPr lang="en-US" smtClean="0"/>
              <a:t>‹#›</a:t>
            </a:fld>
            <a:endParaRPr lang="en-US" dirty="0"/>
          </a:p>
        </p:txBody>
      </p:sp>
    </p:spTree>
    <p:extLst>
      <p:ext uri="{BB962C8B-B14F-4D97-AF65-F5344CB8AC3E}">
        <p14:creationId xmlns:p14="http://schemas.microsoft.com/office/powerpoint/2010/main" val="372207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1</a:t>
            </a:fld>
            <a:endParaRPr lang="en-US" dirty="0"/>
          </a:p>
        </p:txBody>
      </p:sp>
    </p:spTree>
    <p:extLst>
      <p:ext uri="{BB962C8B-B14F-4D97-AF65-F5344CB8AC3E}">
        <p14:creationId xmlns:p14="http://schemas.microsoft.com/office/powerpoint/2010/main" val="253116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13</a:t>
            </a:fld>
            <a:endParaRPr lang="en-US" dirty="0"/>
          </a:p>
        </p:txBody>
      </p:sp>
    </p:spTree>
    <p:extLst>
      <p:ext uri="{BB962C8B-B14F-4D97-AF65-F5344CB8AC3E}">
        <p14:creationId xmlns:p14="http://schemas.microsoft.com/office/powerpoint/2010/main" val="374811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Protocol page example</a:t>
            </a:r>
            <a:r>
              <a:rPr lang="en-US" sz="1600" baseline="0" dirty="0" smtClean="0"/>
              <a:t> resources</a:t>
            </a:r>
            <a:r>
              <a:rPr lang="en-US" sz="1600" dirty="0" smtClean="0"/>
              <a:t>: Master Forms Set, TRIAD Fact Sheet)</a:t>
            </a:r>
          </a:p>
          <a:p>
            <a:r>
              <a:rPr lang="en-US" dirty="0" smtClean="0"/>
              <a:t>CRA</a:t>
            </a:r>
            <a:r>
              <a:rPr lang="en-US" baseline="0" dirty="0" smtClean="0"/>
              <a:t> Workbench example resources: </a:t>
            </a:r>
            <a:r>
              <a:rPr lang="en-US" sz="1200" dirty="0" smtClean="0"/>
              <a:t>ORP Manual, BSA Calculator,  expectation</a:t>
            </a:r>
            <a:r>
              <a:rPr lang="en-US" sz="1200" baseline="0" dirty="0" smtClean="0"/>
              <a:t> &amp; ineligible patient </a:t>
            </a:r>
            <a:r>
              <a:rPr lang="en-US" sz="1200" dirty="0" smtClean="0"/>
              <a:t>reports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Mary:</a:t>
            </a:r>
            <a:r>
              <a:rPr lang="en-US" sz="1200" kern="1200" dirty="0" smtClean="0">
                <a:solidFill>
                  <a:schemeClr val="tx1"/>
                </a:solidFill>
                <a:effectLst/>
                <a:latin typeface="+mn-lt"/>
                <a:ea typeface="+mn-ea"/>
                <a:cs typeface="+mn-cs"/>
              </a:rPr>
              <a:t> I suggest referring the attendees to the handout: S1400 Registration and Study Flow schema, the Tissue Specifications information sheet, and the Who Do I Ask Contact Sheet.</a:t>
            </a:r>
          </a:p>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14</a:t>
            </a:fld>
            <a:endParaRPr lang="en-US" dirty="0"/>
          </a:p>
        </p:txBody>
      </p:sp>
    </p:spTree>
    <p:extLst>
      <p:ext uri="{BB962C8B-B14F-4D97-AF65-F5344CB8AC3E}">
        <p14:creationId xmlns:p14="http://schemas.microsoft.com/office/powerpoint/2010/main" val="282278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21</a:t>
            </a:fld>
            <a:endParaRPr lang="en-US" dirty="0"/>
          </a:p>
        </p:txBody>
      </p:sp>
    </p:spTree>
    <p:extLst>
      <p:ext uri="{BB962C8B-B14F-4D97-AF65-F5344CB8AC3E}">
        <p14:creationId xmlns:p14="http://schemas.microsoft.com/office/powerpoint/2010/main" val="990557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23</a:t>
            </a:fld>
            <a:endParaRPr lang="en-US" dirty="0"/>
          </a:p>
        </p:txBody>
      </p:sp>
    </p:spTree>
    <p:extLst>
      <p:ext uri="{BB962C8B-B14F-4D97-AF65-F5344CB8AC3E}">
        <p14:creationId xmlns:p14="http://schemas.microsoft.com/office/powerpoint/2010/main" val="180999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28</a:t>
            </a:fld>
            <a:endParaRPr lang="en-US" dirty="0"/>
          </a:p>
        </p:txBody>
      </p:sp>
    </p:spTree>
    <p:extLst>
      <p:ext uri="{BB962C8B-B14F-4D97-AF65-F5344CB8AC3E}">
        <p14:creationId xmlns:p14="http://schemas.microsoft.com/office/powerpoint/2010/main" val="689139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fld id="{7EA8A349-BF76-48FE-B072-F2BBD60BE842}" type="slidenum">
              <a:rPr lang="en-US" smtClean="0"/>
              <a:pPr/>
              <a:t>34</a:t>
            </a:fld>
            <a:endParaRPr lang="en-US" dirty="0"/>
          </a:p>
        </p:txBody>
      </p:sp>
    </p:spTree>
    <p:extLst>
      <p:ext uri="{BB962C8B-B14F-4D97-AF65-F5344CB8AC3E}">
        <p14:creationId xmlns:p14="http://schemas.microsoft.com/office/powerpoint/2010/main" val="121303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2</a:t>
            </a:fld>
            <a:endParaRPr lang="en-US" dirty="0"/>
          </a:p>
        </p:txBody>
      </p:sp>
    </p:spTree>
    <p:extLst>
      <p:ext uri="{BB962C8B-B14F-4D97-AF65-F5344CB8AC3E}">
        <p14:creationId xmlns:p14="http://schemas.microsoft.com/office/powerpoint/2010/main" val="1919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fld id="{7EA8A349-BF76-48FE-B072-F2BBD60BE842}" type="slidenum">
              <a:rPr lang="en-US" smtClean="0"/>
              <a:pPr/>
              <a:t>4</a:t>
            </a:fld>
            <a:endParaRPr lang="en-US" dirty="0"/>
          </a:p>
        </p:txBody>
      </p:sp>
    </p:spTree>
    <p:extLst>
      <p:ext uri="{BB962C8B-B14F-4D97-AF65-F5344CB8AC3E}">
        <p14:creationId xmlns:p14="http://schemas.microsoft.com/office/powerpoint/2010/main" val="184313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Suggestions</a:t>
            </a:r>
            <a:r>
              <a:rPr lang="en-US" baseline="0" dirty="0" smtClean="0"/>
              <a:t> on what to states</a:t>
            </a:r>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5</a:t>
            </a:fld>
            <a:endParaRPr lang="en-US" dirty="0"/>
          </a:p>
        </p:txBody>
      </p:sp>
    </p:spTree>
    <p:extLst>
      <p:ext uri="{BB962C8B-B14F-4D97-AF65-F5344CB8AC3E}">
        <p14:creationId xmlns:p14="http://schemas.microsoft.com/office/powerpoint/2010/main" val="282880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if</a:t>
            </a:r>
            <a:r>
              <a:rPr lang="en-US" baseline="0" dirty="0" smtClean="0"/>
              <a:t> detailed information should be added.  Do we want to show progress on adding new sub-studies?</a:t>
            </a:r>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7</a:t>
            </a:fld>
            <a:endParaRPr lang="en-US" dirty="0"/>
          </a:p>
        </p:txBody>
      </p:sp>
    </p:spTree>
    <p:extLst>
      <p:ext uri="{BB962C8B-B14F-4D97-AF65-F5344CB8AC3E}">
        <p14:creationId xmlns:p14="http://schemas.microsoft.com/office/powerpoint/2010/main" val="68709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9</a:t>
            </a:fld>
            <a:endParaRPr lang="en-US" dirty="0"/>
          </a:p>
        </p:txBody>
      </p:sp>
    </p:spTree>
    <p:extLst>
      <p:ext uri="{BB962C8B-B14F-4D97-AF65-F5344CB8AC3E}">
        <p14:creationId xmlns:p14="http://schemas.microsoft.com/office/powerpoint/2010/main" val="115835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10</a:t>
            </a:fld>
            <a:endParaRPr lang="en-US" dirty="0"/>
          </a:p>
        </p:txBody>
      </p:sp>
    </p:spTree>
    <p:extLst>
      <p:ext uri="{BB962C8B-B14F-4D97-AF65-F5344CB8AC3E}">
        <p14:creationId xmlns:p14="http://schemas.microsoft.com/office/powerpoint/2010/main" val="190824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 out into 3 slides</a:t>
            </a:r>
          </a:p>
        </p:txBody>
      </p:sp>
      <p:sp>
        <p:nvSpPr>
          <p:cNvPr id="4" name="Slide Number Placeholder 3"/>
          <p:cNvSpPr>
            <a:spLocks noGrp="1"/>
          </p:cNvSpPr>
          <p:nvPr>
            <p:ph type="sldNum" sz="quarter" idx="10"/>
          </p:nvPr>
        </p:nvSpPr>
        <p:spPr/>
        <p:txBody>
          <a:bodyPr/>
          <a:lstStyle/>
          <a:p>
            <a:fld id="{7EA8A349-BF76-48FE-B072-F2BBD60BE842}" type="slidenum">
              <a:rPr lang="en-US" smtClean="0"/>
              <a:pPr/>
              <a:t>11</a:t>
            </a:fld>
            <a:endParaRPr lang="en-US" dirty="0"/>
          </a:p>
        </p:txBody>
      </p:sp>
    </p:spTree>
    <p:extLst>
      <p:ext uri="{BB962C8B-B14F-4D97-AF65-F5344CB8AC3E}">
        <p14:creationId xmlns:p14="http://schemas.microsoft.com/office/powerpoint/2010/main" val="283593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12</a:t>
            </a:fld>
            <a:endParaRPr lang="en-US" dirty="0"/>
          </a:p>
        </p:txBody>
      </p:sp>
    </p:spTree>
    <p:extLst>
      <p:ext uri="{BB962C8B-B14F-4D97-AF65-F5344CB8AC3E}">
        <p14:creationId xmlns:p14="http://schemas.microsoft.com/office/powerpoint/2010/main" val="3026128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95BC94-4F12-4EC0-AA9F-06211B111863}" type="datetime1">
              <a:rPr lang="en-US" smtClean="0"/>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29120" y="6446836"/>
            <a:ext cx="811139" cy="365125"/>
          </a:xfrm>
        </p:spPr>
        <p:txBody>
          <a:bodyPr/>
          <a:lstStyle/>
          <a:p>
            <a:r>
              <a:rPr lang="en-US" dirty="0"/>
              <a:t>Slide </a:t>
            </a:r>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15963"/>
          </a:xfrm>
        </p:spPr>
        <p:txBody>
          <a:bodyPr lIns="274320"/>
          <a:lstStyle>
            <a:lvl1pPr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112915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083"/>
            <a:ext cx="10546080" cy="1456386"/>
          </a:xfrm>
        </p:spPr>
        <p:txBody>
          <a:bodyPr/>
          <a:lstStyle/>
          <a:p>
            <a:r>
              <a:rPr lang="en-US" dirty="0"/>
              <a:t>Click to edit Master title style</a:t>
            </a:r>
          </a:p>
        </p:txBody>
      </p:sp>
      <p:sp>
        <p:nvSpPr>
          <p:cNvPr id="3" name="Content Placeholder 2"/>
          <p:cNvSpPr>
            <a:spLocks noGrp="1"/>
          </p:cNvSpPr>
          <p:nvPr>
            <p:ph idx="1" hasCustomPrompt="1"/>
          </p:nvPr>
        </p:nvSpPr>
        <p:spPr>
          <a:xfrm>
            <a:off x="609600" y="1845734"/>
            <a:ext cx="10546080" cy="4023360"/>
          </a:xfrm>
        </p:spPr>
        <p:txBody>
          <a:bodyPr/>
          <a:lstStyle>
            <a:lvl1pPr marL="225425" indent="-225425">
              <a:buClr>
                <a:schemeClr val="accent2">
                  <a:lumMod val="50000"/>
                </a:schemeClr>
              </a:buClr>
              <a:buFont typeface="Arial" panose="020B0604020202020204" pitchFamily="34" charset="0"/>
              <a:buChar char="•"/>
              <a:defRPr/>
            </a:lvl1pPr>
            <a:lvl2pPr marL="384048" indent="-182880">
              <a:buClr>
                <a:schemeClr val="accent2">
                  <a:lumMod val="50000"/>
                </a:schemeClr>
              </a:buClr>
              <a:buFont typeface="Calibri" panose="020F0502020204030204" pitchFamily="34" charset="0"/>
              <a:buChar char="−"/>
              <a:defRPr/>
            </a:lvl2pPr>
            <a:lvl3pPr>
              <a:buClr>
                <a:schemeClr val="accent2">
                  <a:lumMod val="50000"/>
                </a:schemeClr>
              </a:buClr>
              <a:defRPr/>
            </a:lvl3pPr>
            <a:lvl4pPr>
              <a:buClr>
                <a:schemeClr val="accent2">
                  <a:lumMod val="50000"/>
                </a:schemeClr>
              </a:buClr>
              <a:defRPr/>
            </a:lvl4pPr>
            <a:lvl5pPr>
              <a:buClr>
                <a:schemeClr val="accent2">
                  <a:lumMod val="50000"/>
                </a:schemeClr>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8F8E996-30E7-49AF-A6AE-46E10BB2BF6E}" type="datetime1">
              <a:rPr lang="en-US" smtClean="0"/>
              <a:t>10/10/2016</a:t>
            </a:fld>
            <a:endParaRPr lang="en-US" dirty="0"/>
          </a:p>
        </p:txBody>
      </p:sp>
      <p:sp>
        <p:nvSpPr>
          <p:cNvPr id="5" name="Footer Placeholder 4"/>
          <p:cNvSpPr>
            <a:spLocks noGrp="1"/>
          </p:cNvSpPr>
          <p:nvPr>
            <p:ph type="ftr" sz="quarter" idx="11"/>
          </p:nvPr>
        </p:nvSpPr>
        <p:spPr>
          <a:xfrm>
            <a:off x="3715078" y="6459784"/>
            <a:ext cx="4822804" cy="365125"/>
          </a:xfrm>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Slide: </a:t>
            </a:r>
            <a:fld id="{629637A9-119A-49DA-BD12-AAC58B377D8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9600" y="758952"/>
            <a:ext cx="1054608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609600" y="4453128"/>
            <a:ext cx="1054608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4A2C2B-E689-4779-84CF-7FF69DFAB136}" type="datetime1">
              <a:rPr lang="en-US" smtClean="0"/>
              <a:t>10/10/2016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Slide: </a:t>
            </a:r>
            <a:fld id="{4FAB73BC-B049-4115-A692-8D63A059BFB8}" type="slidenum">
              <a:rPr lang="en-US" smtClean="0"/>
              <a:pPr/>
              <a:t>‹#›</a:t>
            </a:fld>
            <a:endParaRPr lang="en-US" dirty="0"/>
          </a:p>
        </p:txBody>
      </p:sp>
      <p:cxnSp>
        <p:nvCxnSpPr>
          <p:cNvPr id="9" name="Straight Connector 8"/>
          <p:cNvCxnSpPr/>
          <p:nvPr/>
        </p:nvCxnSpPr>
        <p:spPr>
          <a:xfrm>
            <a:off x="609600" y="4325112"/>
            <a:ext cx="10473578" cy="18288"/>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99090" y="36083"/>
            <a:ext cx="10556590" cy="1450757"/>
          </a:xfrm>
        </p:spPr>
        <p:txBody>
          <a:bodyPr/>
          <a:lstStyle/>
          <a:p>
            <a:r>
              <a:rPr lang="en-US" dirty="0"/>
              <a:t>Click to edit Master title style</a:t>
            </a:r>
          </a:p>
        </p:txBody>
      </p:sp>
      <p:sp>
        <p:nvSpPr>
          <p:cNvPr id="3" name="Content Placeholder 2"/>
          <p:cNvSpPr>
            <a:spLocks noGrp="1"/>
          </p:cNvSpPr>
          <p:nvPr>
            <p:ph sz="half" idx="1" hasCustomPrompt="1"/>
          </p:nvPr>
        </p:nvSpPr>
        <p:spPr>
          <a:xfrm>
            <a:off x="599090" y="1845735"/>
            <a:ext cx="5183700" cy="4023360"/>
          </a:xfrm>
        </p:spPr>
        <p:txBody>
          <a:bodyPr/>
          <a:lstStyle>
            <a:lvl1pPr>
              <a:buClr>
                <a:schemeClr val="accent2">
                  <a:lumMod val="50000"/>
                </a:schemeClr>
              </a:buClr>
              <a:defRPr/>
            </a:lvl1pPr>
            <a:lvl2pPr>
              <a:buClr>
                <a:schemeClr val="accent2">
                  <a:lumMod val="50000"/>
                </a:schemeClr>
              </a:buClr>
              <a:defRPr/>
            </a:lvl2pPr>
            <a:lvl3pPr>
              <a:buClr>
                <a:schemeClr val="accent2">
                  <a:lumMod val="50000"/>
                </a:schemeClr>
              </a:buClr>
              <a:defRPr/>
            </a:lvl3pPr>
            <a:lvl4pPr>
              <a:buClr>
                <a:schemeClr val="accent2">
                  <a:lumMod val="50000"/>
                </a:schemeClr>
              </a:buClr>
              <a:defRPr/>
            </a:lvl4pPr>
            <a:lvl5pPr>
              <a:buClr>
                <a:schemeClr val="accent2">
                  <a:lumMod val="50000"/>
                </a:schemeClr>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885793" y="1845735"/>
            <a:ext cx="5269887" cy="4023360"/>
          </a:xfrm>
        </p:spPr>
        <p:txBody>
          <a:bodyPr/>
          <a:lstStyle>
            <a:lvl1pPr>
              <a:buClr>
                <a:schemeClr val="accent2">
                  <a:lumMod val="50000"/>
                </a:schemeClr>
              </a:buClr>
              <a:defRPr/>
            </a:lvl1pPr>
            <a:lvl2pPr>
              <a:buClr>
                <a:schemeClr val="accent2">
                  <a:lumMod val="50000"/>
                </a:schemeClr>
              </a:buClr>
              <a:defRPr/>
            </a:lvl2pPr>
            <a:lvl3pPr>
              <a:buClr>
                <a:schemeClr val="accent2">
                  <a:lumMod val="50000"/>
                </a:schemeClr>
              </a:buClr>
              <a:defRPr/>
            </a:lvl3pPr>
            <a:lvl4pPr>
              <a:buClr>
                <a:schemeClr val="accent2">
                  <a:lumMod val="50000"/>
                </a:schemeClr>
              </a:buClr>
              <a:defRPr/>
            </a:lvl4pPr>
            <a:lvl5pPr>
              <a:buClr>
                <a:schemeClr val="accent2">
                  <a:lumMod val="50000"/>
                </a:schemeClr>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0B4514-59B8-4E8D-90EC-EA809576936A}" type="datetime1">
              <a:rPr lang="en-US" smtClean="0"/>
              <a:t>10/10/2016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65499" y="6444629"/>
            <a:ext cx="867182" cy="365125"/>
          </a:xfrm>
        </p:spPr>
        <p:txBody>
          <a:bodyPr/>
          <a:lstStyle/>
          <a:p>
            <a:r>
              <a:rPr lang="en-US" dirty="0"/>
              <a:t>Slide </a:t>
            </a:r>
            <a:fld id="{4FAB73BC-B049-4115-A692-8D63A059BF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66356" y="38058"/>
            <a:ext cx="10489324" cy="1450757"/>
          </a:xfrm>
        </p:spPr>
        <p:txBody>
          <a:bodyPr/>
          <a:lstStyle/>
          <a:p>
            <a:r>
              <a:rPr lang="en-US" dirty="0"/>
              <a:t>Click to edit Master title style</a:t>
            </a:r>
          </a:p>
        </p:txBody>
      </p:sp>
      <p:sp>
        <p:nvSpPr>
          <p:cNvPr id="3" name="Text Placeholder 2"/>
          <p:cNvSpPr>
            <a:spLocks noGrp="1"/>
          </p:cNvSpPr>
          <p:nvPr>
            <p:ph type="body" idx="1"/>
          </p:nvPr>
        </p:nvSpPr>
        <p:spPr>
          <a:xfrm>
            <a:off x="666356"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66356"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217920"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132A7F2-2F9A-4A0A-BE56-4174A97FED99}" type="datetime1">
              <a:rPr lang="en-US" smtClean="0"/>
              <a:t>10/10/2016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43" y="6459784"/>
            <a:ext cx="970303" cy="365125"/>
          </a:xfrm>
        </p:spPr>
        <p:txBody>
          <a:bodyPr/>
          <a:lstStyle/>
          <a:p>
            <a:r>
              <a:rPr lang="en-US" dirty="0"/>
              <a:t>Slide </a:t>
            </a:r>
            <a:fld id="{4FAB73BC-B049-4115-A692-8D63A059BF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6083"/>
            <a:ext cx="10546080" cy="145075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6CD502-FC6F-42E3-91B9-072037D479A0}" type="datetime1">
              <a:rPr lang="en-US" smtClean="0"/>
              <a:t>10/10/2016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1549" y="6456986"/>
            <a:ext cx="995731" cy="365125"/>
          </a:xfrm>
        </p:spPr>
        <p:txBody>
          <a:bodyPr/>
          <a:lstStyle/>
          <a:p>
            <a:r>
              <a:rPr lang="en-US" dirty="0"/>
              <a:t>Slide </a:t>
            </a:r>
            <a:fld id="{4FAB73BC-B049-4115-A692-8D63A059BF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617FE9-50BC-4451-A9B1-964D268AB840}" type="datetime1">
              <a:rPr lang="en-US" smtClean="0"/>
              <a:t>10/10/2016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60960" y="6430351"/>
            <a:ext cx="939938" cy="365125"/>
          </a:xfrm>
        </p:spPr>
        <p:txBody>
          <a:bodyPr/>
          <a:lstStyle/>
          <a:p>
            <a:r>
              <a:rPr lang="en-US" dirty="0"/>
              <a:t>Slide </a:t>
            </a:r>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9977FC-6BCD-4D96-8A1B-1BA662181DFB}" type="datetime1">
              <a:rPr lang="en-US" smtClean="0"/>
              <a:t>10/10/2016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175" y="6407697"/>
            <a:ext cx="2866449" cy="41721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59AF11-5243-4B2D-A84F-620A9C276CEA}" type="datetime1">
              <a:rPr lang="en-US" smtClean="0"/>
              <a:t>10/10/2016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27283" y="6446836"/>
            <a:ext cx="982823" cy="365125"/>
          </a:xfrm>
        </p:spPr>
        <p:txBody>
          <a:bodyPr/>
          <a:lstStyle/>
          <a:p>
            <a:r>
              <a:rPr lang="en-US" dirty="0"/>
              <a:t>Slide </a:t>
            </a:r>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99090" y="36083"/>
            <a:ext cx="1055659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99090" y="1845734"/>
            <a:ext cx="10556590" cy="4023360"/>
          </a:xfrm>
          <a:prstGeom prst="rect">
            <a:avLst/>
          </a:prstGeom>
        </p:spPr>
        <p:txBody>
          <a:bodyPr vert="horz" lIns="0" tIns="45720" rIns="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B6911E7-A33F-4685-BC8B-219156F07E61}" type="datetime1">
              <a:rPr lang="en-US" smtClean="0"/>
              <a:t>10/10/2016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60959" y="6459785"/>
            <a:ext cx="945972" cy="365125"/>
          </a:xfrm>
          <a:prstGeom prst="rect">
            <a:avLst/>
          </a:prstGeom>
        </p:spPr>
        <p:txBody>
          <a:bodyPr vert="horz" lIns="91440" tIns="45720" rIns="91440" bIns="45720" rtlCol="0" anchor="ctr"/>
          <a:lstStyle>
            <a:lvl1pPr algn="r">
              <a:defRPr sz="1050">
                <a:solidFill>
                  <a:srgbClr val="FFFFFF"/>
                </a:solidFill>
              </a:defRPr>
            </a:lvl1pPr>
          </a:lstStyle>
          <a:p>
            <a:r>
              <a:rPr lang="en-US" dirty="0"/>
              <a:t>Slide </a:t>
            </a:r>
            <a:fld id="{4FAB73BC-B049-4115-A692-8D63A059BFB8}" type="slidenum">
              <a:rPr lang="en-US" smtClean="0"/>
              <a:pPr/>
              <a:t>‹#›</a:t>
            </a:fld>
            <a:endParaRPr lang="en-US" dirty="0"/>
          </a:p>
        </p:txBody>
      </p:sp>
      <p:cxnSp>
        <p:nvCxnSpPr>
          <p:cNvPr id="10" name="Straight Connector 9"/>
          <p:cNvCxnSpPr/>
          <p:nvPr/>
        </p:nvCxnSpPr>
        <p:spPr>
          <a:xfrm>
            <a:off x="599090" y="1486840"/>
            <a:ext cx="10561402"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85750" indent="-285750" algn="l" defTabSz="914400" rtl="0" eaLnBrk="1" latinLnBrk="0" hangingPunct="1">
        <a:lnSpc>
          <a:spcPct val="90000"/>
        </a:lnSpc>
        <a:spcBef>
          <a:spcPts val="1200"/>
        </a:spcBef>
        <a:spcAft>
          <a:spcPts val="200"/>
        </a:spcAft>
        <a:buClr>
          <a:schemeClr val="accent2">
            <a:lumMod val="50000"/>
          </a:schemeClr>
        </a:buClr>
        <a:buSzPct val="100000"/>
        <a:buFont typeface="Courier New" panose="02070309020205020404" pitchFamily="49" charset="0"/>
        <a:buChar char="o"/>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S1400question@crab.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tsu.org/" TargetMode="External"/><Relationship Id="rId2" Type="http://schemas.openxmlformats.org/officeDocument/2006/relationships/hyperlink" Target="http://www.swog.org/" TargetMode="External"/><Relationship Id="rId1" Type="http://schemas.openxmlformats.org/officeDocument/2006/relationships/slideLayout" Target="../slideLayouts/slideLayout2.xml"/><Relationship Id="rId4" Type="http://schemas.openxmlformats.org/officeDocument/2006/relationships/hyperlink" Target="https://login.imedidata.com/selectlogi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tavesusa@isu.edu" TargetMode="External"/><Relationship Id="rId2" Type="http://schemas.openxmlformats.org/officeDocument/2006/relationships/hyperlink" Target="http://www.swog.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LungmapSCC@crab.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1510"/>
            <a:ext cx="5111574" cy="2893601"/>
          </a:xfrm>
          <a:prstGeom prst="rect">
            <a:avLst/>
          </a:prstGeom>
        </p:spPr>
      </p:pic>
      <p:sp>
        <p:nvSpPr>
          <p:cNvPr id="2" name="Title 1"/>
          <p:cNvSpPr>
            <a:spLocks noGrp="1"/>
          </p:cNvSpPr>
          <p:nvPr>
            <p:ph type="ctrTitle"/>
          </p:nvPr>
        </p:nvSpPr>
        <p:spPr>
          <a:xfrm>
            <a:off x="1097280" y="1484670"/>
            <a:ext cx="10058400" cy="2840441"/>
          </a:xfrm>
          <a:ln>
            <a:noFill/>
          </a:ln>
        </p:spPr>
        <p:txBody>
          <a:bodyPr>
            <a:normAutofit/>
          </a:bodyPr>
          <a:lstStyle/>
          <a:p>
            <a:pPr algn="ctr" fontAlgn="base">
              <a:spcAft>
                <a:spcPct val="0"/>
              </a:spcAft>
              <a:defRPr/>
            </a:pPr>
            <a:r>
              <a:rPr lang="en-US" sz="6600" b="1" i="1" kern="0" dirty="0">
                <a:ln>
                  <a:solidFill>
                    <a:schemeClr val="bg1"/>
                  </a:solidFill>
                </a:ln>
                <a:solidFill>
                  <a:srgbClr val="002060"/>
                </a:solidFill>
                <a:latin typeface="Arial Black" pitchFamily="34" charset="0"/>
              </a:rPr>
              <a:t> LUNG-MAP </a:t>
            </a:r>
            <a:endParaRPr lang="en-US" sz="6600" dirty="0">
              <a:ln>
                <a:solidFill>
                  <a:schemeClr val="bg1"/>
                </a:solidFill>
              </a:ln>
              <a:solidFill>
                <a:srgbClr val="002060"/>
              </a:solidFill>
            </a:endParaRPr>
          </a:p>
        </p:txBody>
      </p:sp>
      <p:sp>
        <p:nvSpPr>
          <p:cNvPr id="3" name="Subtitle 2"/>
          <p:cNvSpPr>
            <a:spLocks noGrp="1"/>
          </p:cNvSpPr>
          <p:nvPr>
            <p:ph type="subTitle" idx="1"/>
          </p:nvPr>
        </p:nvSpPr>
        <p:spPr/>
        <p:txBody>
          <a:bodyPr>
            <a:normAutofit fontScale="62500" lnSpcReduction="20000"/>
          </a:bodyPr>
          <a:lstStyle/>
          <a:p>
            <a:pPr algn="ctr"/>
            <a:r>
              <a:rPr lang="en-US" sz="4600" b="1" kern="0" dirty="0">
                <a:solidFill>
                  <a:srgbClr val="000066"/>
                </a:solidFill>
                <a:latin typeface="Verdana" panose="020B0604030504040204" pitchFamily="34" charset="0"/>
                <a:ea typeface="Verdana" panose="020B0604030504040204" pitchFamily="34" charset="0"/>
                <a:cs typeface="Verdana" panose="020B0604030504040204" pitchFamily="34" charset="0"/>
              </a:rPr>
              <a:t>S1400 Lung Master Protocol</a:t>
            </a:r>
          </a:p>
          <a:p>
            <a:pPr algn="ctr"/>
            <a:r>
              <a:rPr lang="en-US" b="1" kern="0" dirty="0">
                <a:solidFill>
                  <a:srgbClr val="000066"/>
                </a:solidFill>
                <a:latin typeface="Verdana" panose="020B0604030504040204" pitchFamily="34" charset="0"/>
                <a:ea typeface="Verdana" panose="020B0604030504040204" pitchFamily="34" charset="0"/>
                <a:cs typeface="Verdana" panose="020B0604030504040204" pitchFamily="34" charset="0"/>
              </a:rPr>
              <a:t>SWOG </a:t>
            </a:r>
            <a:r>
              <a:rPr lang="en-US" b="1" kern="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FALL meeting</a:t>
            </a:r>
            <a:endParaRPr lang="en-US" b="1" kern="0" dirty="0">
              <a:solidFill>
                <a:srgbClr val="000066"/>
              </a:solidFill>
              <a:latin typeface="Verdana" panose="020B0604030504040204" pitchFamily="34" charset="0"/>
              <a:ea typeface="Verdana" panose="020B0604030504040204" pitchFamily="34" charset="0"/>
              <a:cs typeface="Verdana" panose="020B0604030504040204" pitchFamily="34" charset="0"/>
            </a:endParaRPr>
          </a:p>
          <a:p>
            <a:pPr algn="ctr"/>
            <a:r>
              <a:rPr lang="en-US" b="1" kern="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September 16, </a:t>
            </a:r>
            <a:r>
              <a:rPr lang="en-US" b="1" kern="0" dirty="0">
                <a:solidFill>
                  <a:srgbClr val="000066"/>
                </a:solidFill>
                <a:latin typeface="Verdana" panose="020B0604030504040204" pitchFamily="34" charset="0"/>
                <a:ea typeface="Verdana" panose="020B0604030504040204" pitchFamily="34" charset="0"/>
                <a:cs typeface="Verdana" panose="020B0604030504040204" pitchFamily="34" charset="0"/>
              </a:rPr>
              <a:t>2016</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 y="52173"/>
            <a:ext cx="2155750" cy="111021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9861" y="110057"/>
            <a:ext cx="2477251" cy="105232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9243" y="52173"/>
            <a:ext cx="1248827" cy="1248827"/>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4350" y="104255"/>
            <a:ext cx="1606761" cy="1202545"/>
          </a:xfrm>
          <a:prstGeom prst="rect">
            <a:avLst/>
          </a:prstGeom>
        </p:spPr>
      </p:pic>
      <p:pic>
        <p:nvPicPr>
          <p:cNvPr id="1026" name="Picture 2" descr="NCTN Horizontal Bad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6305" y="289861"/>
            <a:ext cx="2436658" cy="83133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r>
              <a:rPr lang="en-US" dirty="0" smtClean="0"/>
              <a:t>Slide </a:t>
            </a:r>
            <a:fld id="{4FAB73BC-B049-4115-A692-8D63A059BFB8}" type="slidenum">
              <a:rPr lang="en-US" smtClean="0"/>
              <a:pPr/>
              <a:t>1</a:t>
            </a:fld>
            <a:endParaRPr lang="en-US" dirty="0"/>
          </a:p>
        </p:txBody>
      </p:sp>
    </p:spTree>
    <p:extLst>
      <p:ext uri="{BB962C8B-B14F-4D97-AF65-F5344CB8AC3E}">
        <p14:creationId xmlns:p14="http://schemas.microsoft.com/office/powerpoint/2010/main" val="170279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55643" y="3251831"/>
            <a:ext cx="3248762" cy="1990030"/>
          </a:xfrm>
          <a:prstGeom prst="roundRect">
            <a:avLst/>
          </a:prstGeom>
          <a:solidFill>
            <a:srgbClr val="927C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13"/>
          <p:cNvSpPr>
            <a:spLocks noGrp="1"/>
          </p:cNvSpPr>
          <p:nvPr>
            <p:ph type="sldNum" sz="quarter" idx="12"/>
          </p:nvPr>
        </p:nvSpPr>
        <p:spPr/>
        <p:txBody>
          <a:bodyPr/>
          <a:lstStyle/>
          <a:p>
            <a:r>
              <a:rPr lang="en-US" dirty="0" smtClean="0"/>
              <a:t>Slide: </a:t>
            </a:r>
            <a:fld id="{629637A9-119A-49DA-BD12-AAC58B377D80}" type="slidenum">
              <a:rPr lang="en-US" smtClean="0"/>
              <a:pPr/>
              <a:t>10</a:t>
            </a:fld>
            <a:endParaRPr lang="en-US" dirty="0"/>
          </a:p>
        </p:txBody>
      </p:sp>
      <p:sp>
        <p:nvSpPr>
          <p:cNvPr id="2" name="Title 1"/>
          <p:cNvSpPr>
            <a:spLocks noGrp="1"/>
          </p:cNvSpPr>
          <p:nvPr>
            <p:ph type="title" idx="4294967295"/>
          </p:nvPr>
        </p:nvSpPr>
        <p:spPr>
          <a:xfrm>
            <a:off x="989013" y="188913"/>
            <a:ext cx="11202987" cy="676275"/>
          </a:xfrm>
        </p:spPr>
        <p:txBody>
          <a:bodyPr>
            <a:noAutofit/>
          </a:bodyPr>
          <a:lstStyle/>
          <a:p>
            <a:r>
              <a:rPr lang="en-US" sz="3600" dirty="0"/>
              <a:t>S1400 </a:t>
            </a:r>
            <a:r>
              <a:rPr lang="en-US" sz="3600" dirty="0" smtClean="0"/>
              <a:t>Registration: Screening at Progression Option</a:t>
            </a:r>
            <a:endParaRPr lang="en-US" sz="3600" dirty="0"/>
          </a:p>
        </p:txBody>
      </p:sp>
      <p:sp>
        <p:nvSpPr>
          <p:cNvPr id="5" name="Text Box 3"/>
          <p:cNvSpPr txBox="1">
            <a:spLocks noChangeArrowheads="1"/>
          </p:cNvSpPr>
          <p:nvPr/>
        </p:nvSpPr>
        <p:spPr bwMode="auto">
          <a:xfrm>
            <a:off x="2932297" y="1618694"/>
            <a:ext cx="4476996" cy="430887"/>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Register to </a:t>
            </a:r>
            <a:r>
              <a:rPr kumimoji="0" lang="en-US" alt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rPr>
              <a:t>S1400</a:t>
            </a: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in OPEN</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3310593" y="2350825"/>
            <a:ext cx="3692397" cy="738664"/>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Submit tissue to FMI </a:t>
            </a:r>
            <a:r>
              <a:rPr kumimoji="0" lang="en-US" altLang="en-US" b="1" i="0" u="none" strike="noStrike" cap="none" normalizeH="0" baseline="0" dirty="0">
                <a:ln>
                  <a:noFill/>
                </a:ln>
                <a:solidFill>
                  <a:schemeClr val="accent2">
                    <a:lumMod val="75000"/>
                  </a:schemeClr>
                </a:solidFill>
                <a:effectLst/>
                <a:latin typeface="Arial" panose="020B0604020202020204" pitchFamily="34" charset="0"/>
                <a:cs typeface="Arial" panose="020B0604020202020204" pitchFamily="34" charset="0"/>
              </a:rPr>
              <a:t>within 1 day</a:t>
            </a:r>
            <a:r>
              <a:rPr kumimoji="0" lang="en-US" altLang="en-US" b="0" i="0" u="none" strike="noStrike" cap="none" normalizeH="0" baseline="0" dirty="0">
                <a:ln>
                  <a:noFill/>
                </a:ln>
                <a:solidFill>
                  <a:schemeClr val="accent2">
                    <a:lumMod val="75000"/>
                  </a:schemeClr>
                </a:solidFill>
                <a:effectLst/>
                <a:latin typeface="Arial" panose="020B0604020202020204" pitchFamily="34" charset="0"/>
                <a:cs typeface="Arial" panose="020B0604020202020204" pitchFamily="34" charset="0"/>
              </a:rPr>
              <a:t> </a:t>
            </a:r>
            <a:br>
              <a:rPr kumimoji="0" lang="en-US" altLang="en-US" b="0" i="0" u="none" strike="noStrike" cap="none" normalizeH="0" baseline="0" dirty="0">
                <a:ln>
                  <a:noFill/>
                </a:ln>
                <a:solidFill>
                  <a:schemeClr val="accent2">
                    <a:lumMod val="75000"/>
                  </a:schemeClr>
                </a:solidFill>
                <a:effectLst/>
                <a:latin typeface="Arial" panose="020B0604020202020204" pitchFamily="34" charset="0"/>
                <a:cs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after registration</a:t>
            </a:r>
          </a:p>
        </p:txBody>
      </p:sp>
      <p:cxnSp>
        <p:nvCxnSpPr>
          <p:cNvPr id="3080" name="AutoShape 8"/>
          <p:cNvCxnSpPr>
            <a:cxnSpLocks noChangeShapeType="1"/>
            <a:endCxn id="5" idx="0"/>
          </p:cNvCxnSpPr>
          <p:nvPr/>
        </p:nvCxnSpPr>
        <p:spPr bwMode="auto">
          <a:xfrm flipH="1">
            <a:off x="5170795" y="1432147"/>
            <a:ext cx="10634" cy="186547"/>
          </a:xfrm>
          <a:prstGeom prst="straightConnector1">
            <a:avLst/>
          </a:prstGeom>
          <a:ln>
            <a:headEnd/>
            <a:tailEnd type="triangle" w="med" len="med"/>
          </a:ln>
          <a:extLst/>
        </p:spPr>
        <p:style>
          <a:lnRef idx="3">
            <a:schemeClr val="accent2"/>
          </a:lnRef>
          <a:fillRef idx="0">
            <a:schemeClr val="accent2"/>
          </a:fillRef>
          <a:effectRef idx="2">
            <a:schemeClr val="accent2"/>
          </a:effectRef>
          <a:fontRef idx="minor">
            <a:schemeClr val="tx1"/>
          </a:fontRef>
        </p:style>
      </p:cxnSp>
      <p:cxnSp>
        <p:nvCxnSpPr>
          <p:cNvPr id="3081" name="AutoShape 9"/>
          <p:cNvCxnSpPr>
            <a:cxnSpLocks noChangeShapeType="1"/>
          </p:cNvCxnSpPr>
          <p:nvPr/>
        </p:nvCxnSpPr>
        <p:spPr bwMode="auto">
          <a:xfrm>
            <a:off x="5156791" y="2066935"/>
            <a:ext cx="1" cy="266537"/>
          </a:xfrm>
          <a:prstGeom prst="straightConnector1">
            <a:avLst/>
          </a:prstGeom>
          <a:ln>
            <a:headEnd/>
            <a:tailEnd type="triangle" w="med" len="med"/>
          </a:ln>
          <a:extLst/>
        </p:spPr>
        <p:style>
          <a:lnRef idx="3">
            <a:schemeClr val="accent2"/>
          </a:lnRef>
          <a:fillRef idx="0">
            <a:schemeClr val="accent2"/>
          </a:fillRef>
          <a:effectRef idx="2">
            <a:schemeClr val="accent2"/>
          </a:effectRef>
          <a:fontRef idx="minor">
            <a:schemeClr val="tx1"/>
          </a:fontRef>
        </p:style>
      </p:cxnSp>
      <p:cxnSp>
        <p:nvCxnSpPr>
          <p:cNvPr id="3086" name="AutoShape 14"/>
          <p:cNvCxnSpPr>
            <a:cxnSpLocks noChangeShapeType="1"/>
          </p:cNvCxnSpPr>
          <p:nvPr/>
        </p:nvCxnSpPr>
        <p:spPr bwMode="auto">
          <a:xfrm flipH="1">
            <a:off x="10597703" y="5100452"/>
            <a:ext cx="494" cy="449899"/>
          </a:xfrm>
          <a:prstGeom prst="straightConnector1">
            <a:avLst/>
          </a:prstGeom>
          <a:ln>
            <a:headEnd/>
            <a:tailEnd type="triangle" w="med" len="med"/>
          </a:ln>
          <a:extLst/>
        </p:spPr>
        <p:style>
          <a:lnRef idx="3">
            <a:schemeClr val="accent6"/>
          </a:lnRef>
          <a:fillRef idx="0">
            <a:schemeClr val="accent6"/>
          </a:fillRef>
          <a:effectRef idx="2">
            <a:schemeClr val="accent6"/>
          </a:effectRef>
          <a:fontRef idx="minor">
            <a:schemeClr val="tx1"/>
          </a:fontRef>
        </p:style>
      </p:cxnSp>
      <p:cxnSp>
        <p:nvCxnSpPr>
          <p:cNvPr id="22" name="AutoShape 9"/>
          <p:cNvCxnSpPr>
            <a:cxnSpLocks noChangeShapeType="1"/>
          </p:cNvCxnSpPr>
          <p:nvPr/>
        </p:nvCxnSpPr>
        <p:spPr bwMode="auto">
          <a:xfrm>
            <a:off x="5191566" y="3095444"/>
            <a:ext cx="0" cy="130532"/>
          </a:xfrm>
          <a:prstGeom prst="straightConnector1">
            <a:avLst/>
          </a:prstGeom>
          <a:ln>
            <a:headEnd/>
            <a:tailEnd type="triangle" w="med" len="med"/>
          </a:ln>
          <a:extLst/>
        </p:spPr>
        <p:style>
          <a:lnRef idx="3">
            <a:schemeClr val="accent2"/>
          </a:lnRef>
          <a:fillRef idx="0">
            <a:schemeClr val="accent2"/>
          </a:fillRef>
          <a:effectRef idx="2">
            <a:schemeClr val="accent2"/>
          </a:effectRef>
          <a:fontRef idx="minor">
            <a:schemeClr val="tx1"/>
          </a:fontRef>
        </p:style>
      </p:cxnSp>
      <p:cxnSp>
        <p:nvCxnSpPr>
          <p:cNvPr id="40" name="AutoShape 9"/>
          <p:cNvCxnSpPr>
            <a:cxnSpLocks noChangeShapeType="1"/>
          </p:cNvCxnSpPr>
          <p:nvPr/>
        </p:nvCxnSpPr>
        <p:spPr bwMode="auto">
          <a:xfrm>
            <a:off x="5183372" y="5233278"/>
            <a:ext cx="0" cy="334915"/>
          </a:xfrm>
          <a:prstGeom prst="straightConnector1">
            <a:avLst/>
          </a:prstGeom>
          <a:ln>
            <a:headEnd/>
            <a:tailEnd type="triangle" w="med" len="med"/>
          </a:ln>
          <a:extLst/>
        </p:spPr>
        <p:style>
          <a:lnRef idx="3">
            <a:schemeClr val="accent6"/>
          </a:lnRef>
          <a:fillRef idx="0">
            <a:schemeClr val="accent6"/>
          </a:fillRef>
          <a:effectRef idx="2">
            <a:schemeClr val="accent6"/>
          </a:effectRef>
          <a:fontRef idx="minor">
            <a:schemeClr val="tx1"/>
          </a:fontRef>
        </p:style>
      </p:cxnSp>
      <p:cxnSp>
        <p:nvCxnSpPr>
          <p:cNvPr id="41" name="AutoShape 9"/>
          <p:cNvCxnSpPr>
            <a:cxnSpLocks noChangeShapeType="1"/>
          </p:cNvCxnSpPr>
          <p:nvPr/>
        </p:nvCxnSpPr>
        <p:spPr bwMode="auto">
          <a:xfrm>
            <a:off x="10651362" y="3899728"/>
            <a:ext cx="0" cy="321397"/>
          </a:xfrm>
          <a:prstGeom prst="straightConnector1">
            <a:avLst/>
          </a:prstGeom>
          <a:ln>
            <a:headEnd/>
            <a:tailEnd type="triangle" w="med" len="med"/>
          </a:ln>
          <a:extLst/>
        </p:spPr>
        <p:style>
          <a:lnRef idx="3">
            <a:schemeClr val="dk1"/>
          </a:lnRef>
          <a:fillRef idx="0">
            <a:schemeClr val="dk1"/>
          </a:fillRef>
          <a:effectRef idx="2">
            <a:schemeClr val="dk1"/>
          </a:effectRef>
          <a:fontRef idx="minor">
            <a:schemeClr val="tx1"/>
          </a:fontRef>
        </p:style>
      </p:cxnSp>
      <p:sp>
        <p:nvSpPr>
          <p:cNvPr id="49" name="Text Box 13"/>
          <p:cNvSpPr txBox="1">
            <a:spLocks noChangeArrowheads="1"/>
          </p:cNvSpPr>
          <p:nvPr/>
        </p:nvSpPr>
        <p:spPr bwMode="auto">
          <a:xfrm>
            <a:off x="9362363" y="2643531"/>
            <a:ext cx="2663061" cy="119637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ts val="1000"/>
              </a:spcAft>
            </a:pPr>
            <a:r>
              <a:rPr lang="en-US" altLang="en-US" sz="1600" dirty="0" smtClean="0">
                <a:solidFill>
                  <a:schemeClr val="tx1"/>
                </a:solidFill>
                <a:latin typeface="Arial" panose="020B0604020202020204" pitchFamily="34" charset="0"/>
                <a:cs typeface="Arial" panose="020B0604020202020204" pitchFamily="34" charset="0"/>
              </a:rPr>
              <a:t>If P</a:t>
            </a: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atient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will not be registered to a sub-study </a:t>
            </a:r>
            <a:r>
              <a:rPr lang="en-US" altLang="en-US" sz="1600" dirty="0">
                <a:solidFill>
                  <a:schemeClr val="tx1"/>
                </a:solidFill>
                <a:latin typeface="Arial" pitchFamily="34" charset="0"/>
                <a:cs typeface="Arial" pitchFamily="34" charset="0"/>
              </a:rPr>
              <a:t>for any </a:t>
            </a:r>
            <a:r>
              <a:rPr lang="en-US" altLang="en-US" sz="1600" dirty="0" smtClean="0">
                <a:solidFill>
                  <a:schemeClr val="tx1"/>
                </a:solidFill>
                <a:latin typeface="Arial" pitchFamily="34" charset="0"/>
                <a:cs typeface="Arial" pitchFamily="34" charset="0"/>
              </a:rPr>
              <a:t>reason</a:t>
            </a:r>
          </a:p>
          <a:p>
            <a:pPr lvl="0" algn="ctr" defTabSz="914400" eaLnBrk="0" fontAlgn="base" hangingPunct="0">
              <a:spcBef>
                <a:spcPct val="0"/>
              </a:spcBef>
              <a:spcAft>
                <a:spcPts val="1000"/>
              </a:spcAft>
            </a:pPr>
            <a:r>
              <a:rPr kumimoji="0" lang="en-US" altLang="en-US" sz="1600" b="0" i="0" u="none" strike="noStrike" cap="none" normalizeH="0" baseline="0" dirty="0" smtClean="0">
                <a:ln>
                  <a:noFill/>
                </a:ln>
                <a:solidFill>
                  <a:srgbClr val="B8B91F"/>
                </a:solidFill>
                <a:effectLst/>
                <a:latin typeface="Arial" pitchFamily="34" charset="0"/>
                <a:cs typeface="Arial" pitchFamily="34" charset="0"/>
              </a:rPr>
              <a:t>Note: </a:t>
            </a:r>
            <a:r>
              <a:rPr lang="en-US" altLang="en-US" sz="1600" dirty="0" smtClean="0">
                <a:solidFill>
                  <a:srgbClr val="B8B91F"/>
                </a:solidFill>
                <a:latin typeface="Arial" panose="020B0604020202020204" pitchFamily="34" charset="0"/>
                <a:cs typeface="Arial" panose="020B0604020202020204" pitchFamily="34" charset="0"/>
              </a:rPr>
              <a:t>Can </a:t>
            </a:r>
            <a:r>
              <a:rPr lang="en-US" altLang="en-US" sz="1600" dirty="0">
                <a:solidFill>
                  <a:srgbClr val="B8B91F"/>
                </a:solidFill>
                <a:latin typeface="Arial" panose="020B0604020202020204" pitchFamily="34" charset="0"/>
                <a:cs typeface="Arial" panose="020B0604020202020204" pitchFamily="34" charset="0"/>
              </a:rPr>
              <a:t>change </a:t>
            </a:r>
            <a:r>
              <a:rPr lang="en-US" altLang="en-US" sz="1600" dirty="0" smtClean="0">
                <a:solidFill>
                  <a:srgbClr val="B8B91F"/>
                </a:solidFill>
                <a:latin typeface="Arial" panose="020B0604020202020204" pitchFamily="34" charset="0"/>
                <a:cs typeface="Arial" panose="020B0604020202020204" pitchFamily="34" charset="0"/>
              </a:rPr>
              <a:t>decision</a:t>
            </a:r>
            <a:endParaRPr lang="en-US" altLang="en-US" sz="1600" dirty="0">
              <a:solidFill>
                <a:srgbClr val="B8B91F"/>
              </a:solidFill>
              <a:latin typeface="Arial" panose="020B0604020202020204" pitchFamily="34" charset="0"/>
              <a:cs typeface="Arial" panose="020B0604020202020204" pitchFamily="34" charset="0"/>
            </a:endParaRPr>
          </a:p>
          <a:p>
            <a:pPr algn="ctr" defTabSz="914400" eaLnBrk="0" fontAlgn="base" hangingPunct="0">
              <a:spcBef>
                <a:spcPct val="0"/>
              </a:spcBef>
              <a:spcAft>
                <a:spcPts val="1000"/>
              </a:spcAf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2" name="Text Box 13"/>
          <p:cNvSpPr txBox="1">
            <a:spLocks noChangeArrowheads="1"/>
          </p:cNvSpPr>
          <p:nvPr/>
        </p:nvSpPr>
        <p:spPr bwMode="auto">
          <a:xfrm>
            <a:off x="9362364" y="4221125"/>
            <a:ext cx="2663060" cy="87932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Submit Notice of Intention Not to</a:t>
            </a:r>
            <a:r>
              <a:rPr kumimoji="0" lang="en-US" altLang="en-US" sz="1600" b="0" i="0" u="none" strike="noStrike" cap="none" normalizeH="0" dirty="0">
                <a:ln>
                  <a:noFill/>
                </a:ln>
                <a:solidFill>
                  <a:schemeClr val="tx1"/>
                </a:solidFill>
                <a:effectLst/>
                <a:latin typeface="Arial" panose="020B0604020202020204" pitchFamily="34" charset="0"/>
                <a:cs typeface="Arial" panose="020B0604020202020204" pitchFamily="34" charset="0"/>
              </a:rPr>
              <a:t> Register </a:t>
            </a:r>
            <a:br>
              <a:rPr kumimoji="0" lang="en-US" altLang="en-US" sz="1600" b="0" i="0" u="none" strike="noStrike" cap="none" normalizeH="0" dirty="0">
                <a:ln>
                  <a:noFill/>
                </a:ln>
                <a:solidFill>
                  <a:schemeClr val="tx1"/>
                </a:solidFill>
                <a:effectLst/>
                <a:latin typeface="Arial" panose="020B0604020202020204" pitchFamily="34" charset="0"/>
                <a:cs typeface="Arial" panose="020B0604020202020204" pitchFamily="34" charset="0"/>
              </a:rPr>
            </a:br>
            <a:r>
              <a:rPr kumimoji="0" lang="en-US" altLang="en-US" sz="1600" b="0" i="0" u="none" strike="noStrike" cap="none" normalizeH="0" dirty="0">
                <a:ln>
                  <a:noFill/>
                </a:ln>
                <a:solidFill>
                  <a:schemeClr val="tx1"/>
                </a:solidFill>
                <a:effectLst/>
                <a:latin typeface="Arial" panose="020B0604020202020204" pitchFamily="34" charset="0"/>
                <a:cs typeface="Arial" panose="020B0604020202020204" pitchFamily="34" charset="0"/>
              </a:rPr>
              <a:t>Form in Rave ®</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1" name="Text Box 13"/>
          <p:cNvSpPr txBox="1">
            <a:spLocks noChangeArrowheads="1"/>
          </p:cNvSpPr>
          <p:nvPr/>
        </p:nvSpPr>
        <p:spPr bwMode="auto">
          <a:xfrm>
            <a:off x="1350335" y="5571460"/>
            <a:ext cx="7666074" cy="682961"/>
          </a:xfrm>
          <a:prstGeom prst="rect">
            <a:avLst/>
          </a:prstGeom>
          <a:gradFill>
            <a:gsLst>
              <a:gs pos="0">
                <a:srgbClr val="B8B91F"/>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gra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pPr lvl="0" algn="ctr" defTabSz="914400" eaLnBrk="0" fontAlgn="base" hangingPunct="0">
              <a:spcBef>
                <a:spcPct val="0"/>
              </a:spcBef>
              <a:spcAft>
                <a:spcPct val="0"/>
              </a:spcAft>
            </a:pPr>
            <a:r>
              <a:rPr lang="en-US" altLang="en-US" dirty="0">
                <a:solidFill>
                  <a:schemeClr val="tx1"/>
                </a:solidFill>
                <a:latin typeface="Arial" panose="020B0604020202020204" pitchFamily="34" charset="0"/>
                <a:cs typeface="Arial" panose="020B0604020202020204" pitchFamily="34" charset="0"/>
              </a:rPr>
              <a:t>Sub-study assignment</a:t>
            </a:r>
          </a:p>
          <a:p>
            <a:pPr lvl="0" algn="ctr" defTabSz="914400" eaLnBrk="0" fontAlgn="base" hangingPunct="0">
              <a:spcBef>
                <a:spcPct val="0"/>
              </a:spcBef>
              <a:spcAft>
                <a:spcPct val="0"/>
              </a:spcAft>
            </a:pPr>
            <a:r>
              <a:rPr lang="en-US" altLang="en-US" sz="1400" dirty="0" smtClean="0">
                <a:solidFill>
                  <a:schemeClr val="bg1"/>
                </a:solidFill>
                <a:latin typeface="Arial" panose="020B0604020202020204" pitchFamily="34" charset="0"/>
                <a:cs typeface="Arial" panose="020B0604020202020204" pitchFamily="34" charset="0"/>
              </a:rPr>
              <a:t>(received within </a:t>
            </a:r>
            <a:r>
              <a:rPr lang="en-US" sz="1400" dirty="0" smtClean="0">
                <a:solidFill>
                  <a:schemeClr val="bg1"/>
                </a:solidFill>
              </a:rPr>
              <a:t>16 </a:t>
            </a:r>
            <a:r>
              <a:rPr lang="en-US" sz="1400" dirty="0">
                <a:solidFill>
                  <a:schemeClr val="bg1"/>
                </a:solidFill>
              </a:rPr>
              <a:t>days </a:t>
            </a:r>
            <a:r>
              <a:rPr lang="en-US" sz="1400" dirty="0" smtClean="0">
                <a:solidFill>
                  <a:schemeClr val="bg1"/>
                </a:solidFill>
              </a:rPr>
              <a:t>following tissue </a:t>
            </a:r>
            <a:r>
              <a:rPr lang="en-US" sz="1400" dirty="0">
                <a:solidFill>
                  <a:schemeClr val="bg1"/>
                </a:solidFill>
              </a:rPr>
              <a:t>submission</a:t>
            </a:r>
            <a:r>
              <a:rPr lang="en-US" altLang="en-US" sz="1400" dirty="0">
                <a:solidFill>
                  <a:schemeClr val="bg1"/>
                </a:solidFill>
                <a:latin typeface="Arial" panose="020B0604020202020204" pitchFamily="34" charset="0"/>
                <a:cs typeface="Arial" panose="020B0604020202020204" pitchFamily="34" charset="0"/>
              </a:rPr>
              <a:t>)</a:t>
            </a:r>
          </a:p>
        </p:txBody>
      </p:sp>
      <p:cxnSp>
        <p:nvCxnSpPr>
          <p:cNvPr id="168" name="AutoShape 10"/>
          <p:cNvCxnSpPr>
            <a:cxnSpLocks noChangeShapeType="1"/>
          </p:cNvCxnSpPr>
          <p:nvPr/>
        </p:nvCxnSpPr>
        <p:spPr bwMode="auto">
          <a:xfrm flipV="1">
            <a:off x="7439272" y="3657600"/>
            <a:ext cx="1734442" cy="921465"/>
          </a:xfrm>
          <a:prstGeom prst="straightConnector1">
            <a:avLst/>
          </a:prstGeom>
          <a:ln>
            <a:prstDash val="sysDash"/>
            <a:headEnd/>
            <a:tailEnd type="triangle" w="med" len="med"/>
          </a:ln>
          <a:extLst/>
        </p:spPr>
        <p:style>
          <a:lnRef idx="3">
            <a:schemeClr val="dk1"/>
          </a:lnRef>
          <a:fillRef idx="0">
            <a:schemeClr val="dk1"/>
          </a:fillRef>
          <a:effectRef idx="2">
            <a:schemeClr val="dk1"/>
          </a:effectRef>
          <a:fontRef idx="minor">
            <a:schemeClr val="tx1"/>
          </a:fontRef>
        </p:style>
      </p:cxnSp>
      <p:sp>
        <p:nvSpPr>
          <p:cNvPr id="39" name="Text Box 13"/>
          <p:cNvSpPr txBox="1">
            <a:spLocks noChangeArrowheads="1"/>
          </p:cNvSpPr>
          <p:nvPr/>
        </p:nvSpPr>
        <p:spPr bwMode="auto">
          <a:xfrm>
            <a:off x="9362364" y="5582354"/>
            <a:ext cx="2663060" cy="640064"/>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20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Follow-up for 3 </a:t>
            </a: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years</a:t>
            </a:r>
          </a:p>
        </p:txBody>
      </p:sp>
      <p:sp>
        <p:nvSpPr>
          <p:cNvPr id="24" name="Text Box 12"/>
          <p:cNvSpPr txBox="1">
            <a:spLocks noChangeArrowheads="1"/>
          </p:cNvSpPr>
          <p:nvPr/>
        </p:nvSpPr>
        <p:spPr bwMode="auto">
          <a:xfrm>
            <a:off x="4233450" y="3667422"/>
            <a:ext cx="1935678" cy="10772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Wait to receive sub-study assignment from SWOG</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Text Box 2"/>
          <p:cNvSpPr txBox="1">
            <a:spLocks noChangeArrowheads="1"/>
          </p:cNvSpPr>
          <p:nvPr/>
        </p:nvSpPr>
        <p:spPr bwMode="auto">
          <a:xfrm>
            <a:off x="1189143" y="882854"/>
            <a:ext cx="7984571" cy="566558"/>
          </a:xfrm>
          <a:prstGeom prst="rect">
            <a:avLst/>
          </a:prstGeom>
          <a:solidFill>
            <a:schemeClr val="accent2"/>
          </a:solidFill>
          <a:ln w="9525">
            <a:solidFill>
              <a:srgbClr val="000000"/>
            </a:solidFill>
            <a:miter lim="800000"/>
            <a:headEnd/>
            <a:tailEnd/>
          </a:ln>
        </p:spPr>
        <p:txBody>
          <a:bodyPr vert="horz" wrap="square" lIns="91440" tIns="91440" rIns="91440" bIns="91440" numCol="1" anchor="ctr" anchorCtr="0" compatLnSpc="1">
            <a:prstTxWarp prst="textNoShape">
              <a:avLst/>
            </a:prstTxWarp>
          </a:bodyPr>
          <a:lstStyle/>
          <a:p>
            <a:pPr lvl="0" algn="ctr" defTabSz="914400" eaLnBrk="0" fontAlgn="base" hangingPunct="0">
              <a:spcBef>
                <a:spcPct val="0"/>
              </a:spcBef>
              <a:spcAft>
                <a:spcPct val="0"/>
              </a:spcAft>
            </a:pPr>
            <a:r>
              <a:rPr lang="en-US" altLang="en-US" dirty="0">
                <a:latin typeface="Arial" panose="020B0604020202020204" pitchFamily="34" charset="0"/>
                <a:cs typeface="Arial" panose="020B0604020202020204" pitchFamily="34" charset="0"/>
              </a:rPr>
              <a:t>Evaluate eligibility, consent </a:t>
            </a:r>
            <a:r>
              <a:rPr lang="en-US" altLang="en-US" dirty="0" smtClean="0">
                <a:latin typeface="Arial" panose="020B0604020202020204" pitchFamily="34" charset="0"/>
                <a:cs typeface="Arial" panose="020B0604020202020204" pitchFamily="34" charset="0"/>
              </a:rPr>
              <a:t>patient*, </a:t>
            </a:r>
            <a:r>
              <a:rPr lang="en-US" altLang="en-US" dirty="0">
                <a:latin typeface="Arial" panose="020B0604020202020204" pitchFamily="34" charset="0"/>
                <a:cs typeface="Arial" panose="020B0604020202020204" pitchFamily="34" charset="0"/>
              </a:rPr>
              <a:t>and confirm evaluable </a:t>
            </a:r>
            <a:r>
              <a:rPr lang="en-US" altLang="en-US" dirty="0" smtClean="0">
                <a:latin typeface="Arial" panose="020B0604020202020204" pitchFamily="34" charset="0"/>
                <a:cs typeface="Arial" panose="020B0604020202020204" pitchFamily="34" charset="0"/>
              </a:rPr>
              <a:t>tissue**</a:t>
            </a:r>
          </a:p>
          <a:p>
            <a:pPr lvl="0" algn="ctr" defTabSz="914400" eaLnBrk="0" fontAlgn="base" hangingPunct="0">
              <a:spcBef>
                <a:spcPct val="0"/>
              </a:spcBef>
              <a:spcAft>
                <a:spcPct val="0"/>
              </a:spcAft>
            </a:pPr>
            <a:r>
              <a:rPr lang="en-US" altLang="en-US" sz="1600" dirty="0" smtClean="0">
                <a:solidFill>
                  <a:schemeClr val="bg1"/>
                </a:solidFill>
                <a:latin typeface="Arial" panose="020B0604020202020204" pitchFamily="34" charset="0"/>
                <a:cs typeface="Arial" panose="020B0604020202020204" pitchFamily="34" charset="0"/>
              </a:rPr>
              <a:t>* Use Screen at PD consent; ** Need Pathology Form sign off</a:t>
            </a:r>
            <a:endParaRPr lang="en-US" alt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259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Slide: </a:t>
            </a:r>
            <a:fld id="{629637A9-119A-49DA-BD12-AAC58B377D80}" type="slidenum">
              <a:rPr lang="en-US" smtClean="0"/>
              <a:pPr/>
              <a:t>11</a:t>
            </a:fld>
            <a:endParaRPr lang="en-US" dirty="0"/>
          </a:p>
        </p:txBody>
      </p:sp>
      <p:sp>
        <p:nvSpPr>
          <p:cNvPr id="2" name="Title 1"/>
          <p:cNvSpPr>
            <a:spLocks noGrp="1"/>
          </p:cNvSpPr>
          <p:nvPr>
            <p:ph type="title" idx="4294967295"/>
          </p:nvPr>
        </p:nvSpPr>
        <p:spPr>
          <a:xfrm>
            <a:off x="822325" y="130574"/>
            <a:ext cx="10547350" cy="752125"/>
          </a:xfrm>
        </p:spPr>
        <p:txBody>
          <a:bodyPr>
            <a:normAutofit/>
          </a:bodyPr>
          <a:lstStyle/>
          <a:p>
            <a:r>
              <a:rPr lang="en-US" sz="3600" dirty="0" smtClean="0">
                <a:latin typeface="Calibri Light" panose="020F0302020204030204" pitchFamily="34" charset="0"/>
              </a:rPr>
              <a:t>Sub-study Registration: From Sub-study </a:t>
            </a:r>
            <a:r>
              <a:rPr lang="en-US" sz="3600" dirty="0">
                <a:latin typeface="Calibri Light" panose="020F0302020204030204" pitchFamily="34" charset="0"/>
              </a:rPr>
              <a:t>Assignment</a:t>
            </a:r>
          </a:p>
        </p:txBody>
      </p:sp>
      <p:sp>
        <p:nvSpPr>
          <p:cNvPr id="13" name="Text Box 19"/>
          <p:cNvSpPr txBox="1">
            <a:spLocks noChangeArrowheads="1"/>
          </p:cNvSpPr>
          <p:nvPr/>
        </p:nvSpPr>
        <p:spPr bwMode="auto">
          <a:xfrm>
            <a:off x="2948763" y="1205474"/>
            <a:ext cx="6294474" cy="46166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itchFamily="34" charset="0"/>
                <a:cs typeface="Arial" pitchFamily="34" charset="0"/>
              </a:rPr>
              <a:t>Sub-study common and specific eligibility criteria</a:t>
            </a:r>
            <a:endParaRPr kumimoji="0" lang="en-US" altLang="en-US" sz="3200" b="0" i="0" u="none" strike="noStrike" cap="none" normalizeH="0" baseline="0" dirty="0">
              <a:ln>
                <a:noFill/>
              </a:ln>
              <a:solidFill>
                <a:schemeClr val="tx1"/>
              </a:solidFill>
              <a:effectLst/>
              <a:latin typeface="Arial" pitchFamily="34" charset="0"/>
              <a:cs typeface="Arial" pitchFamily="34" charset="0"/>
            </a:endParaRPr>
          </a:p>
        </p:txBody>
      </p:sp>
      <p:grpSp>
        <p:nvGrpSpPr>
          <p:cNvPr id="48" name="Group 47"/>
          <p:cNvGrpSpPr/>
          <p:nvPr/>
        </p:nvGrpSpPr>
        <p:grpSpPr>
          <a:xfrm>
            <a:off x="8466819" y="1913230"/>
            <a:ext cx="3194974" cy="4059159"/>
            <a:chOff x="8466819" y="2274752"/>
            <a:chExt cx="3194974" cy="4059159"/>
          </a:xfrm>
        </p:grpSpPr>
        <p:sp>
          <p:nvSpPr>
            <p:cNvPr id="36" name="Rounded Rectangle 35"/>
            <p:cNvSpPr/>
            <p:nvPr/>
          </p:nvSpPr>
          <p:spPr>
            <a:xfrm>
              <a:off x="8466819" y="2274752"/>
              <a:ext cx="3194974" cy="40591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8" name="Text Box 24"/>
            <p:cNvSpPr txBox="1">
              <a:spLocks noChangeArrowheads="1"/>
            </p:cNvSpPr>
            <p:nvPr/>
          </p:nvSpPr>
          <p:spPr bwMode="auto">
            <a:xfrm>
              <a:off x="8801691" y="2661056"/>
              <a:ext cx="2469279" cy="923330"/>
            </a:xfrm>
            <a:prstGeom prst="rect">
              <a:avLst/>
            </a:prstGeom>
            <a:solidFill>
              <a:srgbClr val="FFFFFF"/>
            </a:solidFill>
            <a:ln w="9525">
              <a:solidFill>
                <a:srgbClr val="000000"/>
              </a:solidFill>
              <a:miter lim="800000"/>
              <a:headEnd/>
              <a:tailEnd/>
            </a:ln>
          </p:spPr>
          <p:txBody>
            <a:bodyPr vert="horz" wrap="square" lIns="91440" tIns="91440" rIns="91440" bIns="9144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1600" dirty="0">
                  <a:latin typeface="Arial" pitchFamily="34" charset="0"/>
                  <a:cs typeface="Arial" pitchFamily="34" charset="0"/>
                </a:rPr>
                <a:t>If patient is not going to register to a sub-study for </a:t>
              </a:r>
              <a:r>
                <a:rPr lang="en-US" altLang="en-US" sz="1600" i="1" dirty="0">
                  <a:latin typeface="Arial" pitchFamily="34" charset="0"/>
                  <a:cs typeface="Arial" pitchFamily="34" charset="0"/>
                </a:rPr>
                <a:t>any</a:t>
              </a:r>
              <a:r>
                <a:rPr lang="en-US" altLang="en-US" sz="1600" dirty="0">
                  <a:latin typeface="Arial" pitchFamily="34" charset="0"/>
                  <a:cs typeface="Arial" pitchFamily="34" charset="0"/>
                </a:rPr>
                <a:t> reason</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19" name="Text Box 25"/>
            <p:cNvSpPr txBox="1">
              <a:spLocks noChangeArrowheads="1"/>
            </p:cNvSpPr>
            <p:nvPr/>
          </p:nvSpPr>
          <p:spPr bwMode="auto">
            <a:xfrm>
              <a:off x="8801691" y="5368716"/>
              <a:ext cx="2464239" cy="430887"/>
            </a:xfrm>
            <a:prstGeom prst="rect">
              <a:avLst/>
            </a:prstGeom>
            <a:solidFill>
              <a:srgbClr val="FFFFFF"/>
            </a:solidFill>
            <a:ln w="9525">
              <a:solidFill>
                <a:srgbClr val="000000"/>
              </a:solidFill>
              <a:miter lim="800000"/>
              <a:headEnd/>
              <a:tailEnd/>
            </a:ln>
          </p:spPr>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cs typeface="Arial" pitchFamily="34" charset="0"/>
                </a:rPr>
                <a:t>Follow-up for 3 years</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cxnSp>
          <p:nvCxnSpPr>
            <p:cNvPr id="4127" name="AutoShape 31"/>
            <p:cNvCxnSpPr>
              <a:cxnSpLocks noChangeShapeType="1"/>
              <a:stCxn id="18" idx="2"/>
              <a:endCxn id="21" idx="0"/>
            </p:cNvCxnSpPr>
            <p:nvPr/>
          </p:nvCxnSpPr>
          <p:spPr bwMode="auto">
            <a:xfrm>
              <a:off x="10036331" y="3584386"/>
              <a:ext cx="1231" cy="436717"/>
            </a:xfrm>
            <a:prstGeom prst="straightConnector1">
              <a:avLst/>
            </a:prstGeom>
            <a:ln>
              <a:headEnd/>
              <a:tailEnd type="triangle" w="med" len="med"/>
            </a:ln>
            <a:extLst/>
          </p:spPr>
          <p:style>
            <a:lnRef idx="1">
              <a:schemeClr val="dk1"/>
            </a:lnRef>
            <a:fillRef idx="0">
              <a:schemeClr val="dk1"/>
            </a:fillRef>
            <a:effectRef idx="0">
              <a:schemeClr val="dk1"/>
            </a:effectRef>
            <a:fontRef idx="minor">
              <a:schemeClr val="tx1"/>
            </a:fontRef>
          </p:style>
        </p:cxnSp>
        <p:sp>
          <p:nvSpPr>
            <p:cNvPr id="21" name="Text Box 34"/>
            <p:cNvSpPr txBox="1">
              <a:spLocks noChangeArrowheads="1"/>
            </p:cNvSpPr>
            <p:nvPr/>
          </p:nvSpPr>
          <p:spPr bwMode="auto">
            <a:xfrm>
              <a:off x="8801691" y="4021103"/>
              <a:ext cx="2471742" cy="923330"/>
            </a:xfrm>
            <a:prstGeom prst="rect">
              <a:avLst/>
            </a:prstGeom>
            <a:solidFill>
              <a:srgbClr val="FFFFFF"/>
            </a:solidFill>
            <a:ln w="9525">
              <a:solidFill>
                <a:srgbClr val="000000"/>
              </a:solidFill>
              <a:miter lim="800000"/>
              <a:headEnd/>
              <a:tailEnd/>
            </a:ln>
          </p:spPr>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cs typeface="Arial" pitchFamily="34" charset="0"/>
                </a:rPr>
                <a:t>Submit </a:t>
              </a:r>
              <a:r>
                <a:rPr kumimoji="0" lang="en-US" altLang="en-US" sz="1600" b="0" i="1" u="none" strike="noStrike" cap="none" normalizeH="0" baseline="0" dirty="0">
                  <a:ln>
                    <a:noFill/>
                  </a:ln>
                  <a:solidFill>
                    <a:schemeClr val="tx1"/>
                  </a:solidFill>
                  <a:effectLst/>
                  <a:latin typeface="Arial" pitchFamily="34" charset="0"/>
                  <a:cs typeface="Arial" pitchFamily="34" charset="0"/>
                </a:rPr>
                <a:t>Notice of Intention not to Register</a:t>
              </a:r>
              <a:r>
                <a:rPr kumimoji="0" lang="en-US" altLang="en-US" sz="1600" b="0" i="0" u="none" strike="noStrike" cap="none" normalizeH="0" baseline="0" dirty="0">
                  <a:ln>
                    <a:noFill/>
                  </a:ln>
                  <a:solidFill>
                    <a:schemeClr val="tx1"/>
                  </a:solidFill>
                  <a:effectLst/>
                  <a:latin typeface="Arial" pitchFamily="34" charset="0"/>
                  <a:cs typeface="Arial" pitchFamily="34" charset="0"/>
                </a:rPr>
                <a:t> Form in Rave</a:t>
              </a:r>
              <a:r>
                <a:rPr kumimoji="0" lang="en-US" altLang="en-US" sz="1600" b="0" i="0" u="none" strike="noStrike" cap="none" normalizeH="0" baseline="30000" dirty="0">
                  <a:ln>
                    <a:noFill/>
                  </a:ln>
                  <a:solidFill>
                    <a:schemeClr val="tx1"/>
                  </a:solidFill>
                  <a:effectLst/>
                  <a:latin typeface="Arial" pitchFamily="34" charset="0"/>
                  <a:cs typeface="Arial" pitchFamily="34" charset="0"/>
                  <a:sym typeface="Symbol" panose="05050102010706020507" pitchFamily="18" charset="2"/>
                </a:rPr>
                <a:t></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cxnSp>
          <p:nvCxnSpPr>
            <p:cNvPr id="4131" name="AutoShape 35"/>
            <p:cNvCxnSpPr>
              <a:cxnSpLocks noChangeShapeType="1"/>
              <a:stCxn id="21" idx="2"/>
              <a:endCxn id="19" idx="0"/>
            </p:cNvCxnSpPr>
            <p:nvPr/>
          </p:nvCxnSpPr>
          <p:spPr bwMode="auto">
            <a:xfrm flipH="1">
              <a:off x="10033811" y="4944433"/>
              <a:ext cx="3751" cy="424283"/>
            </a:xfrm>
            <a:prstGeom prst="straightConnector1">
              <a:avLst/>
            </a:prstGeom>
            <a:ln>
              <a:headEnd/>
              <a:tailEnd type="triangle" w="med" len="med"/>
            </a:ln>
            <a:extLst/>
          </p:spPr>
          <p:style>
            <a:lnRef idx="1">
              <a:schemeClr val="dk1"/>
            </a:lnRef>
            <a:fillRef idx="0">
              <a:schemeClr val="dk1"/>
            </a:fillRef>
            <a:effectRef idx="0">
              <a:schemeClr val="dk1"/>
            </a:effectRef>
            <a:fontRef idx="minor">
              <a:schemeClr val="tx1"/>
            </a:fontRef>
          </p:style>
        </p:cxnSp>
      </p:grpSp>
      <p:cxnSp>
        <p:nvCxnSpPr>
          <p:cNvPr id="4129" name="AutoShape 33"/>
          <p:cNvCxnSpPr>
            <a:cxnSpLocks noChangeShapeType="1"/>
            <a:endCxn id="36" idx="0"/>
          </p:cNvCxnSpPr>
          <p:nvPr/>
        </p:nvCxnSpPr>
        <p:spPr bwMode="auto">
          <a:xfrm>
            <a:off x="9253809" y="1441283"/>
            <a:ext cx="810497" cy="471947"/>
          </a:xfrm>
          <a:prstGeom prst="straightConnector1">
            <a:avLst/>
          </a:prstGeom>
          <a:ln>
            <a:headEnd/>
            <a:tailEnd type="triangle" w="med" len="med"/>
          </a:ln>
          <a:extLst/>
        </p:spPr>
        <p:style>
          <a:lnRef idx="1">
            <a:schemeClr val="dk1"/>
          </a:lnRef>
          <a:fillRef idx="0">
            <a:schemeClr val="dk1"/>
          </a:fillRef>
          <a:effectRef idx="0">
            <a:schemeClr val="dk1"/>
          </a:effectRef>
          <a:fontRef idx="minor">
            <a:schemeClr val="tx1"/>
          </a:fontRef>
        </p:style>
      </p:cxnSp>
      <p:grpSp>
        <p:nvGrpSpPr>
          <p:cNvPr id="46" name="Group 45"/>
          <p:cNvGrpSpPr/>
          <p:nvPr/>
        </p:nvGrpSpPr>
        <p:grpSpPr>
          <a:xfrm>
            <a:off x="366028" y="1913230"/>
            <a:ext cx="3234406" cy="4038943"/>
            <a:chOff x="366028" y="2494593"/>
            <a:chExt cx="3234406" cy="4038943"/>
          </a:xfrm>
        </p:grpSpPr>
        <p:sp>
          <p:nvSpPr>
            <p:cNvPr id="30" name="Rounded Rectangle 29"/>
            <p:cNvSpPr/>
            <p:nvPr/>
          </p:nvSpPr>
          <p:spPr>
            <a:xfrm>
              <a:off x="366028" y="2494593"/>
              <a:ext cx="3234406" cy="4038943"/>
            </a:xfrm>
            <a:prstGeom prst="round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21"/>
            <p:cNvSpPr txBox="1">
              <a:spLocks noChangeArrowheads="1"/>
            </p:cNvSpPr>
            <p:nvPr/>
          </p:nvSpPr>
          <p:spPr bwMode="auto">
            <a:xfrm>
              <a:off x="620341" y="2800785"/>
              <a:ext cx="2711303" cy="1661993"/>
            </a:xfrm>
            <a:prstGeom prst="rect">
              <a:avLst/>
            </a:prstGeom>
            <a:solidFill>
              <a:srgbClr val="FFFFFF"/>
            </a:solidFill>
            <a:ln w="9525">
              <a:solidFill>
                <a:srgbClr val="000000"/>
              </a:solidFill>
              <a:miter lim="800000"/>
              <a:headEnd/>
              <a:tailEnd/>
            </a:ln>
          </p:spPr>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cs typeface="Arial" pitchFamily="34" charset="0"/>
                </a:rPr>
                <a:t>If patient is assigned to sub-study and meets sub-study common eligibility criteria but does </a:t>
              </a:r>
              <a:r>
                <a:rPr kumimoji="0" lang="en-US" altLang="en-US" sz="1600" b="1" i="0" u="none" strike="noStrike" cap="none" normalizeH="0" baseline="0" dirty="0">
                  <a:ln>
                    <a:noFill/>
                  </a:ln>
                  <a:solidFill>
                    <a:schemeClr val="tx1"/>
                  </a:solidFill>
                  <a:effectLst/>
                  <a:latin typeface="Arial" pitchFamily="34" charset="0"/>
                  <a:cs typeface="Arial" pitchFamily="34" charset="0"/>
                </a:rPr>
                <a:t>NOT</a:t>
              </a:r>
              <a:r>
                <a:rPr kumimoji="0" lang="en-US" altLang="en-US" sz="1600" b="0" i="0" u="none" strike="noStrike" cap="none" normalizeH="0" baseline="0" dirty="0">
                  <a:ln>
                    <a:noFill/>
                  </a:ln>
                  <a:solidFill>
                    <a:schemeClr val="tx1"/>
                  </a:solidFill>
                  <a:effectLst/>
                  <a:latin typeface="Arial" pitchFamily="34" charset="0"/>
                  <a:cs typeface="Arial" pitchFamily="34" charset="0"/>
                </a:rPr>
                <a:t> meet study-specific eligibility criteria</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32" name="Text Box 22"/>
            <p:cNvSpPr txBox="1">
              <a:spLocks noChangeArrowheads="1"/>
            </p:cNvSpPr>
            <p:nvPr/>
          </p:nvSpPr>
          <p:spPr bwMode="auto">
            <a:xfrm>
              <a:off x="625613" y="5124212"/>
              <a:ext cx="2711303" cy="923330"/>
            </a:xfrm>
            <a:prstGeom prst="rect">
              <a:avLst/>
            </a:prstGeom>
            <a:solidFill>
              <a:srgbClr val="FFFFFF"/>
            </a:solidFill>
            <a:ln w="9525">
              <a:solidFill>
                <a:srgbClr val="000000"/>
              </a:solidFill>
              <a:miter lim="800000"/>
              <a:headEnd/>
              <a:tailEnd/>
            </a:ln>
          </p:spPr>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cs typeface="Arial" pitchFamily="34" charset="0"/>
                </a:rPr>
                <a:t>Submit </a:t>
              </a:r>
              <a:r>
                <a:rPr kumimoji="0" lang="en-US" altLang="en-US" sz="1600" b="0" i="1" u="none" strike="noStrike" cap="none" normalizeH="0" baseline="0" dirty="0">
                  <a:ln>
                    <a:noFill/>
                  </a:ln>
                  <a:solidFill>
                    <a:schemeClr val="tx1"/>
                  </a:solidFill>
                  <a:effectLst/>
                  <a:latin typeface="Arial" pitchFamily="34" charset="0"/>
                  <a:cs typeface="Arial" pitchFamily="34" charset="0"/>
                </a:rPr>
                <a:t>Request for Sub-study Reassignment</a:t>
              </a:r>
              <a:r>
                <a:rPr kumimoji="0" lang="en-US" altLang="en-US" sz="1600" b="0" i="0" u="none" strike="noStrike" cap="none" normalizeH="0" baseline="0" dirty="0">
                  <a:ln>
                    <a:noFill/>
                  </a:ln>
                  <a:solidFill>
                    <a:schemeClr val="tx1"/>
                  </a:solidFill>
                  <a:effectLst/>
                  <a:latin typeface="Arial" pitchFamily="34" charset="0"/>
                  <a:cs typeface="Arial" pitchFamily="34" charset="0"/>
                </a:rPr>
                <a:t> Form in Rave</a:t>
              </a:r>
              <a:r>
                <a:rPr kumimoji="0" lang="en-US" altLang="en-US" sz="1600" b="0" i="0" u="none" strike="noStrike" cap="none" normalizeH="0" baseline="30000" dirty="0">
                  <a:ln>
                    <a:noFill/>
                  </a:ln>
                  <a:solidFill>
                    <a:schemeClr val="tx1"/>
                  </a:solidFill>
                  <a:effectLst/>
                  <a:latin typeface="Arial" pitchFamily="34" charset="0"/>
                  <a:cs typeface="Arial" pitchFamily="34" charset="0"/>
                  <a:sym typeface="Symbol" panose="05050102010706020507" pitchFamily="18" charset="2"/>
                </a:rPr>
                <a:t></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cxnSp>
          <p:nvCxnSpPr>
            <p:cNvPr id="34" name="AutoShape 32"/>
            <p:cNvCxnSpPr>
              <a:cxnSpLocks noChangeShapeType="1"/>
              <a:stCxn id="31" idx="2"/>
              <a:endCxn id="32" idx="0"/>
            </p:cNvCxnSpPr>
            <p:nvPr/>
          </p:nvCxnSpPr>
          <p:spPr bwMode="auto">
            <a:xfrm>
              <a:off x="1975993" y="4462778"/>
              <a:ext cx="5272" cy="661434"/>
            </a:xfrm>
            <a:prstGeom prst="straightConnector1">
              <a:avLst/>
            </a:prstGeom>
            <a:ln>
              <a:headEnd/>
              <a:tailEnd type="triangle" w="med" len="med"/>
            </a:ln>
            <a:extLst/>
          </p:spPr>
          <p:style>
            <a:lnRef idx="1">
              <a:schemeClr val="dk1"/>
            </a:lnRef>
            <a:fillRef idx="0">
              <a:schemeClr val="dk1"/>
            </a:fillRef>
            <a:effectRef idx="0">
              <a:schemeClr val="dk1"/>
            </a:effectRef>
            <a:fontRef idx="minor">
              <a:schemeClr val="tx1"/>
            </a:fontRef>
          </p:style>
        </p:cxnSp>
      </p:grpSp>
      <p:grpSp>
        <p:nvGrpSpPr>
          <p:cNvPr id="47" name="Group 46"/>
          <p:cNvGrpSpPr/>
          <p:nvPr/>
        </p:nvGrpSpPr>
        <p:grpSpPr>
          <a:xfrm>
            <a:off x="4246951" y="1913230"/>
            <a:ext cx="3573351" cy="4038943"/>
            <a:chOff x="4246951" y="2274752"/>
            <a:chExt cx="3573351" cy="4038943"/>
          </a:xfrm>
        </p:grpSpPr>
        <p:sp>
          <p:nvSpPr>
            <p:cNvPr id="38" name="Rounded Rectangle 37"/>
            <p:cNvSpPr/>
            <p:nvPr/>
          </p:nvSpPr>
          <p:spPr>
            <a:xfrm>
              <a:off x="4246951" y="2274752"/>
              <a:ext cx="3573351" cy="4038943"/>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9" name="Text Box 20"/>
            <p:cNvSpPr txBox="1">
              <a:spLocks noChangeArrowheads="1"/>
            </p:cNvSpPr>
            <p:nvPr/>
          </p:nvSpPr>
          <p:spPr bwMode="auto">
            <a:xfrm>
              <a:off x="4441295" y="2382675"/>
              <a:ext cx="3153476" cy="923330"/>
            </a:xfrm>
            <a:prstGeom prst="rect">
              <a:avLst/>
            </a:prstGeom>
            <a:solidFill>
              <a:srgbClr val="FFFFFF"/>
            </a:solidFill>
            <a:ln w="9525">
              <a:solidFill>
                <a:srgbClr val="000000"/>
              </a:solidFill>
              <a:miter lim="800000"/>
              <a:headEnd/>
              <a:tailEnd/>
            </a:ln>
          </p:spPr>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cs typeface="Arial" pitchFamily="34" charset="0"/>
                </a:rPr>
                <a:t>If patient </a:t>
              </a:r>
              <a:r>
                <a:rPr kumimoji="0" lang="en-US" altLang="en-US" sz="1600" b="1" i="0" u="none" strike="noStrike" cap="none" normalizeH="0" baseline="0" dirty="0">
                  <a:ln>
                    <a:noFill/>
                  </a:ln>
                  <a:solidFill>
                    <a:schemeClr val="tx1"/>
                  </a:solidFill>
                  <a:effectLst/>
                  <a:latin typeface="Arial" pitchFamily="34" charset="0"/>
                  <a:cs typeface="Arial" pitchFamily="34" charset="0"/>
                </a:rPr>
                <a:t>IS</a:t>
              </a:r>
              <a:r>
                <a:rPr kumimoji="0" lang="en-US" altLang="en-US" sz="1600" b="0" i="0" u="none" strike="noStrike" cap="none" normalizeH="0" baseline="0" dirty="0">
                  <a:ln>
                    <a:noFill/>
                  </a:ln>
                  <a:solidFill>
                    <a:schemeClr val="tx1"/>
                  </a:solidFill>
                  <a:effectLst/>
                  <a:latin typeface="Arial" pitchFamily="34" charset="0"/>
                  <a:cs typeface="Arial" pitchFamily="34" charset="0"/>
                </a:rPr>
                <a:t> eligible for and consents to assigned </a:t>
              </a:r>
              <a:br>
                <a:rPr kumimoji="0" lang="en-US" altLang="en-US" sz="1600" b="0" i="0" u="none" strike="noStrike" cap="none" normalizeH="0" baseline="0" dirty="0">
                  <a:ln>
                    <a:noFill/>
                  </a:ln>
                  <a:solidFill>
                    <a:schemeClr val="tx1"/>
                  </a:solidFill>
                  <a:effectLst/>
                  <a:latin typeface="Arial" pitchFamily="34" charset="0"/>
                  <a:cs typeface="Arial" pitchFamily="34" charset="0"/>
                </a:rPr>
              </a:br>
              <a:r>
                <a:rPr kumimoji="0" lang="en-US" altLang="en-US" sz="1600" b="0" i="0" u="none" strike="noStrike" cap="none" normalizeH="0" baseline="0" dirty="0">
                  <a:ln>
                    <a:noFill/>
                  </a:ln>
                  <a:solidFill>
                    <a:schemeClr val="tx1"/>
                  </a:solidFill>
                  <a:effectLst/>
                  <a:latin typeface="Arial" pitchFamily="34" charset="0"/>
                  <a:cs typeface="Arial" pitchFamily="34" charset="0"/>
                </a:rPr>
                <a:t>sub-study</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0" name="Text Box 23"/>
            <p:cNvSpPr txBox="1">
              <a:spLocks noChangeArrowheads="1"/>
            </p:cNvSpPr>
            <p:nvPr/>
          </p:nvSpPr>
          <p:spPr bwMode="auto">
            <a:xfrm>
              <a:off x="4435205" y="3337518"/>
              <a:ext cx="3153476" cy="923330"/>
            </a:xfrm>
            <a:prstGeom prst="rect">
              <a:avLst/>
            </a:prstGeom>
            <a:solidFill>
              <a:srgbClr val="FFFFFF"/>
            </a:solidFill>
            <a:ln w="9525">
              <a:solidFill>
                <a:srgbClr val="000000"/>
              </a:solidFill>
              <a:miter lim="800000"/>
              <a:headEnd/>
              <a:tailEnd/>
            </a:ln>
          </p:spPr>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itchFamily="34" charset="0"/>
                  <a:cs typeface="Arial" pitchFamily="34" charset="0"/>
                </a:rPr>
                <a:t>Register to </a:t>
              </a:r>
              <a:r>
                <a:rPr kumimoji="0" lang="en-US" altLang="en-US" sz="1600" b="1" i="0" u="sng" strike="noStrike" cap="none" normalizeH="0" baseline="0" dirty="0">
                  <a:ln>
                    <a:noFill/>
                  </a:ln>
                  <a:solidFill>
                    <a:schemeClr val="tx1"/>
                  </a:solidFill>
                  <a:effectLst/>
                  <a:latin typeface="Arial" pitchFamily="34" charset="0"/>
                  <a:cs typeface="Arial" pitchFamily="34" charset="0"/>
                </a:rPr>
                <a:t>S1400X</a:t>
              </a:r>
              <a:r>
                <a:rPr kumimoji="0" lang="en-US" altLang="en-US" sz="1600" b="1" i="0" u="none" strike="noStrike" cap="none" normalizeH="0" baseline="0" dirty="0">
                  <a:ln>
                    <a:noFill/>
                  </a:ln>
                  <a:solidFill>
                    <a:schemeClr val="tx1"/>
                  </a:solidFill>
                  <a:effectLst/>
                  <a:latin typeface="Arial" pitchFamily="34" charset="0"/>
                  <a:cs typeface="Arial" pitchFamily="34" charset="0"/>
                </a:rPr>
                <a:t> sub-study in OPEN</a:t>
              </a:r>
              <a:r>
                <a:rPr kumimoji="0" lang="en-US" altLang="en-US" sz="1600" b="0" i="0" u="none" strike="noStrike" cap="none" normalizeH="0" baseline="0" dirty="0">
                  <a:ln>
                    <a:noFill/>
                  </a:ln>
                  <a:solidFill>
                    <a:schemeClr val="tx1"/>
                  </a:solidFill>
                  <a:effectLst/>
                  <a:latin typeface="Arial" pitchFamily="34" charset="0"/>
                  <a:cs typeface="Arial" pitchFamily="34" charset="0"/>
                </a:rPr>
                <a:t> </a:t>
              </a:r>
              <a:r>
                <a:rPr lang="en-US" altLang="en-US" sz="1600" dirty="0">
                  <a:latin typeface="Arial" pitchFamily="34" charset="0"/>
                  <a:cs typeface="Arial" pitchFamily="34" charset="0"/>
                </a:rPr>
                <a:t>after</a:t>
              </a:r>
              <a:r>
                <a:rPr kumimoji="0" lang="en-US" altLang="en-US" sz="1600" b="0" i="0" u="none" strike="noStrike" cap="none" normalizeH="0" baseline="0" dirty="0">
                  <a:ln>
                    <a:noFill/>
                  </a:ln>
                  <a:solidFill>
                    <a:schemeClr val="tx1"/>
                  </a:solidFill>
                  <a:effectLst/>
                  <a:latin typeface="Arial" pitchFamily="34" charset="0"/>
                  <a:cs typeface="Arial" pitchFamily="34" charset="0"/>
                </a:rPr>
                <a:t> receiving sub-study assignment email</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1" name="Text Box 26"/>
            <p:cNvSpPr txBox="1">
              <a:spLocks noChangeArrowheads="1"/>
            </p:cNvSpPr>
            <p:nvPr/>
          </p:nvSpPr>
          <p:spPr bwMode="auto">
            <a:xfrm>
              <a:off x="4435205" y="4414176"/>
              <a:ext cx="3153476" cy="753217"/>
            </a:xfrm>
            <a:prstGeom prst="rect">
              <a:avLst/>
            </a:prstGeom>
            <a:solidFill>
              <a:srgbClr val="FFFFFF"/>
            </a:solidFill>
            <a:ln w="9525">
              <a:solidFill>
                <a:srgbClr val="000000"/>
              </a:solidFill>
              <a:miter lim="800000"/>
              <a:headEnd/>
              <a:tailEnd/>
            </a:ln>
          </p:spPr>
          <p:txBody>
            <a:bodyPr vert="horz" wrap="square" lIns="91440" tIns="91440" rIns="91440" bIns="9144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cs typeface="Arial" pitchFamily="34" charset="0"/>
                </a:rPr>
                <a:t>Protocol treatment within 7 working days of sub-study registration</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cxnSp>
          <p:nvCxnSpPr>
            <p:cNvPr id="42" name="AutoShape 28"/>
            <p:cNvCxnSpPr>
              <a:cxnSpLocks noChangeShapeType="1"/>
              <a:stCxn id="39" idx="2"/>
              <a:endCxn id="40" idx="0"/>
            </p:cNvCxnSpPr>
            <p:nvPr/>
          </p:nvCxnSpPr>
          <p:spPr bwMode="auto">
            <a:xfrm flipH="1">
              <a:off x="6011943" y="3306005"/>
              <a:ext cx="6090" cy="315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3" name="AutoShape 30"/>
            <p:cNvCxnSpPr>
              <a:cxnSpLocks noChangeShapeType="1"/>
              <a:stCxn id="40" idx="2"/>
              <a:endCxn id="41" idx="0"/>
            </p:cNvCxnSpPr>
            <p:nvPr/>
          </p:nvCxnSpPr>
          <p:spPr bwMode="auto">
            <a:xfrm>
              <a:off x="6011943" y="4260848"/>
              <a:ext cx="0" cy="15332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4" name="Text Box 26"/>
            <p:cNvSpPr txBox="1">
              <a:spLocks noChangeArrowheads="1"/>
            </p:cNvSpPr>
            <p:nvPr/>
          </p:nvSpPr>
          <p:spPr bwMode="auto">
            <a:xfrm>
              <a:off x="4435205" y="5305580"/>
              <a:ext cx="3153476" cy="847258"/>
            </a:xfrm>
            <a:prstGeom prst="rect">
              <a:avLst/>
            </a:prstGeom>
            <a:solidFill>
              <a:srgbClr val="FFFFFF"/>
            </a:solidFill>
            <a:ln w="9525">
              <a:solidFill>
                <a:srgbClr val="000000"/>
              </a:solidFill>
              <a:miter lim="800000"/>
              <a:headEnd/>
              <a:tailEnd/>
            </a:ln>
          </p:spPr>
          <p:txBody>
            <a:bodyPr vert="horz" wrap="square" lIns="91440" tIns="91440" rIns="91440" bIns="9144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cs typeface="Arial" pitchFamily="34" charset="0"/>
                </a:rPr>
                <a:t>Follow-up, obtain and submit specimens and forms per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cs typeface="Arial" pitchFamily="34" charset="0"/>
                </a:rPr>
                <a:t>sub-study protocol</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cxnSp>
          <p:nvCxnSpPr>
            <p:cNvPr id="45" name="AutoShape 30"/>
            <p:cNvCxnSpPr>
              <a:cxnSpLocks noChangeShapeType="1"/>
              <a:stCxn id="41" idx="2"/>
              <a:endCxn id="44" idx="0"/>
            </p:cNvCxnSpPr>
            <p:nvPr/>
          </p:nvCxnSpPr>
          <p:spPr bwMode="auto">
            <a:xfrm>
              <a:off x="6011943" y="5167393"/>
              <a:ext cx="0" cy="1381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cxnSp>
        <p:nvCxnSpPr>
          <p:cNvPr id="4123" name="AutoShape 27"/>
          <p:cNvCxnSpPr>
            <a:cxnSpLocks noChangeShapeType="1"/>
            <a:endCxn id="38" idx="0"/>
          </p:cNvCxnSpPr>
          <p:nvPr/>
        </p:nvCxnSpPr>
        <p:spPr bwMode="auto">
          <a:xfrm>
            <a:off x="6017342" y="1570517"/>
            <a:ext cx="16285" cy="342713"/>
          </a:xfrm>
          <a:prstGeom prst="straightConnector1">
            <a:avLst/>
          </a:prstGeom>
          <a:ln>
            <a:headEnd/>
            <a:tailEnd type="triangle" w="med" len="med"/>
          </a:ln>
          <a:extLst/>
        </p:spPr>
        <p:style>
          <a:lnRef idx="1">
            <a:schemeClr val="dk1"/>
          </a:lnRef>
          <a:fillRef idx="0">
            <a:schemeClr val="dk1"/>
          </a:fillRef>
          <a:effectRef idx="0">
            <a:schemeClr val="dk1"/>
          </a:effectRef>
          <a:fontRef idx="minor">
            <a:schemeClr val="tx1"/>
          </a:fontRef>
        </p:style>
      </p:cxnSp>
      <p:cxnSp>
        <p:nvCxnSpPr>
          <p:cNvPr id="33" name="AutoShape 29"/>
          <p:cNvCxnSpPr>
            <a:cxnSpLocks noChangeShapeType="1"/>
            <a:endCxn id="30" idx="0"/>
          </p:cNvCxnSpPr>
          <p:nvPr/>
        </p:nvCxnSpPr>
        <p:spPr bwMode="auto">
          <a:xfrm flipH="1">
            <a:off x="1983231" y="1456029"/>
            <a:ext cx="981317" cy="457201"/>
          </a:xfrm>
          <a:prstGeom prst="straightConnector1">
            <a:avLst/>
          </a:prstGeom>
          <a:ln>
            <a:headEnd/>
            <a:tailEnd type="triangle" w="med" len="med"/>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2142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85" y="435953"/>
            <a:ext cx="10546080" cy="857052"/>
          </a:xfrm>
        </p:spPr>
        <p:txBody>
          <a:bodyPr>
            <a:noAutofit/>
          </a:bodyPr>
          <a:lstStyle/>
          <a:p>
            <a:r>
              <a:rPr lang="en-US" sz="3600" dirty="0" smtClean="0"/>
              <a:t>Notice of Intention Not to Register Reasons:</a:t>
            </a:r>
            <a:br>
              <a:rPr lang="en-US" sz="3600" dirty="0" smtClean="0"/>
            </a:br>
            <a:r>
              <a:rPr lang="en-US" sz="3600" dirty="0" smtClean="0"/>
              <a:t>Within last 3 months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06747520"/>
              </p:ext>
            </p:extLst>
          </p:nvPr>
        </p:nvGraphicFramePr>
        <p:xfrm>
          <a:off x="2668684" y="1786683"/>
          <a:ext cx="6505882" cy="3941550"/>
        </p:xfrm>
        <a:graphic>
          <a:graphicData uri="http://schemas.openxmlformats.org/drawingml/2006/table">
            <a:tbl>
              <a:tblPr firstRow="1" bandRow="1">
                <a:tableStyleId>{5C22544A-7EE6-4342-B048-85BDC9FD1C3A}</a:tableStyleId>
              </a:tblPr>
              <a:tblGrid>
                <a:gridCol w="5437670">
                  <a:extLst>
                    <a:ext uri="{9D8B030D-6E8A-4147-A177-3AD203B41FA5}">
                      <a16:colId xmlns:a16="http://schemas.microsoft.com/office/drawing/2014/main" xmlns="" val="20000"/>
                    </a:ext>
                  </a:extLst>
                </a:gridCol>
                <a:gridCol w="1068212">
                  <a:extLst>
                    <a:ext uri="{9D8B030D-6E8A-4147-A177-3AD203B41FA5}">
                      <a16:colId xmlns:a16="http://schemas.microsoft.com/office/drawing/2014/main" xmlns="" val="20001"/>
                    </a:ext>
                  </a:extLst>
                </a:gridCol>
              </a:tblGrid>
              <a:tr h="437950">
                <a:tc>
                  <a:txBody>
                    <a:bodyPr/>
                    <a:lstStyle/>
                    <a:p>
                      <a:r>
                        <a:rPr lang="en-US" sz="2000" dirty="0" smtClean="0"/>
                        <a:t>Reason (N=74)</a:t>
                      </a:r>
                      <a:endParaRPr lang="en-US" sz="2000" dirty="0"/>
                    </a:p>
                  </a:txBody>
                  <a:tcPr/>
                </a:tc>
                <a:tc>
                  <a:txBody>
                    <a:bodyPr/>
                    <a:lstStyle/>
                    <a:p>
                      <a:pPr algn="ctr"/>
                      <a:r>
                        <a:rPr lang="en-US" sz="2000" dirty="0" smtClean="0"/>
                        <a:t>%</a:t>
                      </a:r>
                      <a:endParaRPr lang="en-US" sz="2000" dirty="0"/>
                    </a:p>
                  </a:txBody>
                  <a:tcPr/>
                </a:tc>
                <a:extLst>
                  <a:ext uri="{0D108BD9-81ED-4DB2-BD59-A6C34878D82A}">
                    <a16:rowId xmlns:a16="http://schemas.microsoft.com/office/drawing/2014/main" xmlns="" val="10000"/>
                  </a:ext>
                </a:extLst>
              </a:tr>
              <a:tr h="437950">
                <a:tc>
                  <a:txBody>
                    <a:bodyPr/>
                    <a:lstStyle/>
                    <a:p>
                      <a:r>
                        <a:rPr lang="en-US" sz="2000" dirty="0" smtClean="0">
                          <a:solidFill>
                            <a:schemeClr val="tx1"/>
                          </a:solidFill>
                        </a:rPr>
                        <a:t>Not eligible for any</a:t>
                      </a:r>
                      <a:r>
                        <a:rPr lang="en-US" sz="2000" baseline="0" dirty="0" smtClean="0">
                          <a:solidFill>
                            <a:schemeClr val="tx1"/>
                          </a:solidFill>
                        </a:rPr>
                        <a:t> sub-study</a:t>
                      </a:r>
                      <a:endParaRPr lang="en-US" sz="2000" dirty="0">
                        <a:solidFill>
                          <a:schemeClr val="tx1"/>
                        </a:solidFill>
                      </a:endParaRPr>
                    </a:p>
                  </a:txBody>
                  <a:tcPr anchor="ctr"/>
                </a:tc>
                <a:tc>
                  <a:txBody>
                    <a:bodyPr/>
                    <a:lstStyle/>
                    <a:p>
                      <a:pPr algn="ctr" fontAlgn="b"/>
                      <a:r>
                        <a:rPr lang="en-US" sz="2000" b="0" i="0" u="none" strike="noStrike" dirty="0" smtClean="0">
                          <a:solidFill>
                            <a:schemeClr val="tx1"/>
                          </a:solidFill>
                          <a:effectLst/>
                          <a:latin typeface="Calibri"/>
                        </a:rPr>
                        <a:t>41%</a:t>
                      </a:r>
                      <a:endParaRPr lang="en-US" sz="2000" b="0" i="0" u="none" strike="noStrike" dirty="0">
                        <a:solidFill>
                          <a:schemeClr val="tx1"/>
                        </a:solidFill>
                        <a:effectLst/>
                        <a:latin typeface="Calibri"/>
                      </a:endParaRPr>
                    </a:p>
                  </a:txBody>
                  <a:tcPr marL="9525" marR="9525" marT="9525" marB="0" anchor="ctr"/>
                </a:tc>
                <a:extLst>
                  <a:ext uri="{0D108BD9-81ED-4DB2-BD59-A6C34878D82A}">
                    <a16:rowId xmlns:a16="http://schemas.microsoft.com/office/drawing/2014/main" xmlns="" val="3576202738"/>
                  </a:ext>
                </a:extLst>
              </a:tr>
              <a:tr h="437950">
                <a:tc>
                  <a:txBody>
                    <a:bodyPr/>
                    <a:lstStyle/>
                    <a:p>
                      <a:r>
                        <a:rPr lang="en-US" sz="2000" dirty="0" smtClean="0">
                          <a:solidFill>
                            <a:schemeClr val="tx1"/>
                          </a:solidFill>
                        </a:rPr>
                        <a:t>Patient Death</a:t>
                      </a:r>
                      <a:endParaRPr lang="en-US" sz="2000" dirty="0">
                        <a:solidFill>
                          <a:schemeClr val="tx1"/>
                        </a:solidFill>
                      </a:endParaRPr>
                    </a:p>
                  </a:txBody>
                  <a:tcPr anchor="ctr"/>
                </a:tc>
                <a:tc>
                  <a:txBody>
                    <a:bodyPr/>
                    <a:lstStyle/>
                    <a:p>
                      <a:pPr algn="ctr" fontAlgn="b"/>
                      <a:r>
                        <a:rPr lang="en-US" sz="2000" b="0" i="0" u="none" strike="noStrike" dirty="0" smtClean="0">
                          <a:solidFill>
                            <a:schemeClr val="tx1"/>
                          </a:solidFill>
                          <a:effectLst/>
                          <a:latin typeface="Calibri"/>
                        </a:rPr>
                        <a:t>15%</a:t>
                      </a:r>
                      <a:endParaRPr lang="en-US" sz="2000" b="0" i="0" u="none" strike="noStrike" dirty="0">
                        <a:solidFill>
                          <a:schemeClr val="tx1"/>
                        </a:solidFill>
                        <a:effectLst/>
                        <a:latin typeface="Calibri"/>
                      </a:endParaRPr>
                    </a:p>
                  </a:txBody>
                  <a:tcPr marL="9525" marR="9525" marT="9525" marB="0" anchor="ctr"/>
                </a:tc>
                <a:extLst>
                  <a:ext uri="{0D108BD9-81ED-4DB2-BD59-A6C34878D82A}">
                    <a16:rowId xmlns:a16="http://schemas.microsoft.com/office/drawing/2014/main" xmlns="" val="415588511"/>
                  </a:ext>
                </a:extLst>
              </a:tr>
              <a:tr h="437950">
                <a:tc>
                  <a:txBody>
                    <a:bodyPr/>
                    <a:lstStyle/>
                    <a:p>
                      <a:r>
                        <a:rPr lang="en-US" sz="2000" dirty="0" smtClean="0">
                          <a:solidFill>
                            <a:schemeClr val="tx1"/>
                          </a:solidFill>
                        </a:rPr>
                        <a:t>Symptomatic deterioration</a:t>
                      </a:r>
                      <a:endParaRPr lang="en-US" sz="2000" dirty="0">
                        <a:solidFill>
                          <a:schemeClr val="tx1"/>
                        </a:solidFill>
                      </a:endParaRPr>
                    </a:p>
                  </a:txBody>
                  <a:tcPr anchor="ctr"/>
                </a:tc>
                <a:tc>
                  <a:txBody>
                    <a:bodyPr/>
                    <a:lstStyle/>
                    <a:p>
                      <a:pPr algn="ctr" fontAlgn="b"/>
                      <a:r>
                        <a:rPr lang="en-US" sz="2000" b="0" i="0" u="none" strike="noStrike" dirty="0" smtClean="0">
                          <a:solidFill>
                            <a:schemeClr val="tx1"/>
                          </a:solidFill>
                          <a:effectLst/>
                          <a:latin typeface="Calibri"/>
                        </a:rPr>
                        <a:t>15%</a:t>
                      </a:r>
                      <a:endParaRPr lang="en-US" sz="2000" b="0" i="0" u="none" strike="noStrike" dirty="0">
                        <a:solidFill>
                          <a:schemeClr val="tx1"/>
                        </a:solidFill>
                        <a:effectLst/>
                        <a:latin typeface="Calibri"/>
                      </a:endParaRPr>
                    </a:p>
                  </a:txBody>
                  <a:tcPr marL="9525" marR="9525" marT="9525" marB="0" anchor="ctr"/>
                </a:tc>
                <a:extLst>
                  <a:ext uri="{0D108BD9-81ED-4DB2-BD59-A6C34878D82A}">
                    <a16:rowId xmlns:a16="http://schemas.microsoft.com/office/drawing/2014/main" xmlns="" val="1595669935"/>
                  </a:ext>
                </a:extLst>
              </a:tr>
              <a:tr h="437950">
                <a:tc>
                  <a:txBody>
                    <a:bodyPr/>
                    <a:lstStyle/>
                    <a:p>
                      <a:r>
                        <a:rPr lang="en-US" sz="2000" dirty="0" smtClean="0">
                          <a:solidFill>
                            <a:schemeClr val="tx1"/>
                          </a:solidFill>
                        </a:rPr>
                        <a:t>Preference</a:t>
                      </a:r>
                      <a:r>
                        <a:rPr lang="en-US" sz="2000" baseline="0" dirty="0" smtClean="0">
                          <a:solidFill>
                            <a:schemeClr val="tx1"/>
                          </a:solidFill>
                        </a:rPr>
                        <a:t> to receive nivolumab</a:t>
                      </a:r>
                      <a:endParaRPr lang="en-US" sz="2000" dirty="0">
                        <a:solidFill>
                          <a:schemeClr val="tx1"/>
                        </a:solidFill>
                      </a:endParaRPr>
                    </a:p>
                  </a:txBody>
                  <a:tcPr anchor="ctr"/>
                </a:tc>
                <a:tc>
                  <a:txBody>
                    <a:bodyPr/>
                    <a:lstStyle/>
                    <a:p>
                      <a:pPr algn="ctr" fontAlgn="b"/>
                      <a:r>
                        <a:rPr lang="en-US" sz="2000" b="0" i="0" u="none" strike="noStrike" dirty="0" smtClean="0">
                          <a:solidFill>
                            <a:schemeClr val="tx1"/>
                          </a:solidFill>
                          <a:effectLst/>
                          <a:latin typeface="Calibri"/>
                        </a:rPr>
                        <a:t>12%</a:t>
                      </a:r>
                      <a:endParaRPr lang="en-US" sz="2000" b="0" i="0" u="none" strike="noStrike" dirty="0">
                        <a:solidFill>
                          <a:schemeClr val="tx1"/>
                        </a:solidFill>
                        <a:effectLst/>
                        <a:latin typeface="Calibri"/>
                      </a:endParaRPr>
                    </a:p>
                  </a:txBody>
                  <a:tcPr marL="9525" marR="9525" marT="9525" marB="0" anchor="ctr"/>
                </a:tc>
                <a:extLst>
                  <a:ext uri="{0D108BD9-81ED-4DB2-BD59-A6C34878D82A}">
                    <a16:rowId xmlns:a16="http://schemas.microsoft.com/office/drawing/2014/main" xmlns="" val="70899945"/>
                  </a:ext>
                </a:extLst>
              </a:tr>
              <a:tr h="437950">
                <a:tc>
                  <a:txBody>
                    <a:bodyPr/>
                    <a:lstStyle/>
                    <a:p>
                      <a:r>
                        <a:rPr lang="en-US" sz="2000" dirty="0" smtClean="0">
                          <a:solidFill>
                            <a:schemeClr val="tx1"/>
                          </a:solidFill>
                        </a:rPr>
                        <a:t>Investigator</a:t>
                      </a:r>
                      <a:r>
                        <a:rPr lang="en-US" sz="2000" baseline="0" dirty="0" smtClean="0">
                          <a:solidFill>
                            <a:schemeClr val="tx1"/>
                          </a:solidFill>
                        </a:rPr>
                        <a:t> decision</a:t>
                      </a:r>
                      <a:endParaRPr lang="en-US" sz="2000" dirty="0">
                        <a:solidFill>
                          <a:schemeClr val="tx1"/>
                        </a:solidFill>
                      </a:endParaRPr>
                    </a:p>
                  </a:txBody>
                  <a:tcPr anchor="ctr"/>
                </a:tc>
                <a:tc>
                  <a:txBody>
                    <a:bodyPr/>
                    <a:lstStyle/>
                    <a:p>
                      <a:pPr algn="ctr" fontAlgn="b"/>
                      <a:r>
                        <a:rPr lang="en-US" sz="2000" b="0" i="0" u="none" strike="noStrike" dirty="0" smtClean="0">
                          <a:solidFill>
                            <a:schemeClr val="tx1"/>
                          </a:solidFill>
                          <a:effectLst/>
                          <a:latin typeface="Calibri"/>
                        </a:rPr>
                        <a:t>5%</a:t>
                      </a:r>
                      <a:endParaRPr lang="en-US" sz="2000" b="0" i="0" u="none" strike="noStrike" dirty="0">
                        <a:solidFill>
                          <a:schemeClr val="tx1"/>
                        </a:solidFill>
                        <a:effectLst/>
                        <a:latin typeface="Calibri"/>
                      </a:endParaRPr>
                    </a:p>
                  </a:txBody>
                  <a:tcPr marL="9525" marR="9525" marT="9525" marB="0" anchor="ctr"/>
                </a:tc>
                <a:extLst>
                  <a:ext uri="{0D108BD9-81ED-4DB2-BD59-A6C34878D82A}">
                    <a16:rowId xmlns:a16="http://schemas.microsoft.com/office/drawing/2014/main" xmlns="" val="55630806"/>
                  </a:ext>
                </a:extLst>
              </a:tr>
              <a:tr h="437950">
                <a:tc>
                  <a:txBody>
                    <a:bodyPr/>
                    <a:lstStyle/>
                    <a:p>
                      <a:r>
                        <a:rPr lang="en-US" sz="2000" dirty="0" smtClean="0">
                          <a:solidFill>
                            <a:schemeClr val="tx1"/>
                          </a:solidFill>
                        </a:rPr>
                        <a:t>Tissue Inadequate</a:t>
                      </a:r>
                      <a:endParaRPr lang="en-US" sz="2000" dirty="0">
                        <a:solidFill>
                          <a:schemeClr val="tx1"/>
                        </a:solidFill>
                      </a:endParaRPr>
                    </a:p>
                  </a:txBody>
                  <a:tcPr anchor="ctr"/>
                </a:tc>
                <a:tc>
                  <a:txBody>
                    <a:bodyPr/>
                    <a:lstStyle/>
                    <a:p>
                      <a:pPr algn="ctr" fontAlgn="b"/>
                      <a:r>
                        <a:rPr lang="en-US" sz="2000" b="0" i="0" u="none" strike="noStrike" dirty="0" smtClean="0">
                          <a:solidFill>
                            <a:schemeClr val="tx1"/>
                          </a:solidFill>
                          <a:effectLst/>
                          <a:latin typeface="Calibri"/>
                        </a:rPr>
                        <a:t>5%</a:t>
                      </a:r>
                      <a:endParaRPr lang="en-US" sz="2000" b="0" i="0" u="none" strike="noStrike" dirty="0">
                        <a:solidFill>
                          <a:schemeClr val="tx1"/>
                        </a:solidFill>
                        <a:effectLst/>
                        <a:latin typeface="Calibri"/>
                      </a:endParaRPr>
                    </a:p>
                  </a:txBody>
                  <a:tcPr marL="9525" marR="9525" marT="9525" marB="0" anchor="ctr"/>
                </a:tc>
                <a:extLst>
                  <a:ext uri="{0D108BD9-81ED-4DB2-BD59-A6C34878D82A}">
                    <a16:rowId xmlns:a16="http://schemas.microsoft.com/office/drawing/2014/main" xmlns="" val="10001"/>
                  </a:ext>
                </a:extLst>
              </a:tr>
              <a:tr h="437950">
                <a:tc>
                  <a:txBody>
                    <a:bodyPr/>
                    <a:lstStyle/>
                    <a:p>
                      <a:r>
                        <a:rPr lang="en-US" sz="2000" dirty="0" smtClean="0">
                          <a:solidFill>
                            <a:schemeClr val="tx1"/>
                          </a:solidFill>
                        </a:rPr>
                        <a:t>Patient refusal</a:t>
                      </a:r>
                      <a:endParaRPr lang="en-US" sz="2000" dirty="0">
                        <a:solidFill>
                          <a:schemeClr val="tx1"/>
                        </a:solidFill>
                      </a:endParaRPr>
                    </a:p>
                  </a:txBody>
                  <a:tcPr anchor="ctr"/>
                </a:tc>
                <a:tc>
                  <a:txBody>
                    <a:bodyPr/>
                    <a:lstStyle/>
                    <a:p>
                      <a:pPr algn="ctr" fontAlgn="b"/>
                      <a:r>
                        <a:rPr lang="en-US" sz="2000" b="0" i="0" u="none" strike="noStrike" dirty="0" smtClean="0">
                          <a:solidFill>
                            <a:schemeClr val="tx1"/>
                          </a:solidFill>
                          <a:effectLst/>
                          <a:latin typeface="Calibri"/>
                        </a:rPr>
                        <a:t>4%</a:t>
                      </a:r>
                      <a:endParaRPr lang="en-US" sz="2000" b="0" i="0" u="none" strike="noStrike" dirty="0">
                        <a:solidFill>
                          <a:schemeClr val="tx1"/>
                        </a:solidFill>
                        <a:effectLst/>
                        <a:latin typeface="Calibri"/>
                      </a:endParaRPr>
                    </a:p>
                  </a:txBody>
                  <a:tcPr marL="9525" marR="9525" marT="9525" marB="0" anchor="ctr"/>
                </a:tc>
                <a:extLst>
                  <a:ext uri="{0D108BD9-81ED-4DB2-BD59-A6C34878D82A}">
                    <a16:rowId xmlns:a16="http://schemas.microsoft.com/office/drawing/2014/main" xmlns="" val="117871842"/>
                  </a:ext>
                </a:extLst>
              </a:tr>
              <a:tr h="437950">
                <a:tc>
                  <a:txBody>
                    <a:bodyPr/>
                    <a:lstStyle/>
                    <a:p>
                      <a:r>
                        <a:rPr lang="en-US" sz="2000" dirty="0" smtClean="0">
                          <a:solidFill>
                            <a:schemeClr val="tx1"/>
                          </a:solidFill>
                        </a:rPr>
                        <a:t>Not eligible for screening</a:t>
                      </a:r>
                      <a:r>
                        <a:rPr lang="en-US" sz="2000" baseline="0" dirty="0" smtClean="0">
                          <a:solidFill>
                            <a:schemeClr val="tx1"/>
                          </a:solidFill>
                        </a:rPr>
                        <a:t> at PD/prescreening reg.</a:t>
                      </a:r>
                      <a:endParaRPr lang="en-US" sz="2000" dirty="0">
                        <a:solidFill>
                          <a:schemeClr val="tx1"/>
                        </a:solidFill>
                      </a:endParaRPr>
                    </a:p>
                  </a:txBody>
                  <a:tcPr anchor="ctr"/>
                </a:tc>
                <a:tc>
                  <a:txBody>
                    <a:bodyPr/>
                    <a:lstStyle/>
                    <a:p>
                      <a:pPr algn="ctr" fontAlgn="b"/>
                      <a:r>
                        <a:rPr lang="en-US" sz="2000" b="0" i="0" u="none" strike="noStrike" dirty="0" smtClean="0">
                          <a:solidFill>
                            <a:schemeClr val="tx1"/>
                          </a:solidFill>
                          <a:effectLst/>
                          <a:latin typeface="Calibri"/>
                        </a:rPr>
                        <a:t>3%</a:t>
                      </a:r>
                      <a:endParaRPr lang="en-US" sz="2000" b="0" i="0" u="none" strike="noStrike" dirty="0">
                        <a:solidFill>
                          <a:schemeClr val="tx1"/>
                        </a:solidFill>
                        <a:effectLst/>
                        <a:latin typeface="Calibri"/>
                      </a:endParaRPr>
                    </a:p>
                  </a:txBody>
                  <a:tcPr marL="9525" marR="9525" marT="9525" marB="0" anchor="ct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r>
              <a:rPr lang="en-US" dirty="0" smtClean="0"/>
              <a:t>Slide: </a:t>
            </a:r>
            <a:fld id="{629637A9-119A-49DA-BD12-AAC58B377D80}" type="slidenum">
              <a:rPr lang="en-US" smtClean="0"/>
              <a:pPr/>
              <a:t>12</a:t>
            </a:fld>
            <a:endParaRPr lang="en-US" dirty="0"/>
          </a:p>
        </p:txBody>
      </p:sp>
    </p:spTree>
    <p:extLst>
      <p:ext uri="{BB962C8B-B14F-4D97-AF65-F5344CB8AC3E}">
        <p14:creationId xmlns:p14="http://schemas.microsoft.com/office/powerpoint/2010/main" val="801044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smtClean="0"/>
              <a:t>Slide: </a:t>
            </a:r>
            <a:fld id="{629637A9-119A-49DA-BD12-AAC58B377D80}" type="slidenum">
              <a:rPr lang="en-US" smtClean="0"/>
              <a:pPr/>
              <a:t>13</a:t>
            </a:fld>
            <a:endParaRPr lang="en-US" dirty="0"/>
          </a:p>
        </p:txBody>
      </p:sp>
      <p:sp>
        <p:nvSpPr>
          <p:cNvPr id="2" name="Title 1"/>
          <p:cNvSpPr>
            <a:spLocks noGrp="1"/>
          </p:cNvSpPr>
          <p:nvPr>
            <p:ph type="title" idx="4294967295"/>
          </p:nvPr>
        </p:nvSpPr>
        <p:spPr>
          <a:xfrm>
            <a:off x="989013" y="206375"/>
            <a:ext cx="11202987" cy="676275"/>
          </a:xfrm>
        </p:spPr>
        <p:txBody>
          <a:bodyPr>
            <a:noAutofit/>
          </a:bodyPr>
          <a:lstStyle/>
          <a:p>
            <a:r>
              <a:rPr lang="en-US" sz="3600" dirty="0" smtClean="0"/>
              <a:t>New Sub-study Registration Option (In Revision #5 </a:t>
            </a:r>
            <a:r>
              <a:rPr lang="en-US" sz="2400" dirty="0" smtClean="0"/>
              <a:t>v.7/19/16</a:t>
            </a:r>
            <a:r>
              <a:rPr lang="en-US" sz="3600" dirty="0" smtClean="0"/>
              <a:t>)</a:t>
            </a:r>
            <a:endParaRPr lang="en-US" sz="3600" dirty="0"/>
          </a:p>
        </p:txBody>
      </p:sp>
      <p:cxnSp>
        <p:nvCxnSpPr>
          <p:cNvPr id="3086" name="AutoShape 14"/>
          <p:cNvCxnSpPr>
            <a:cxnSpLocks noChangeShapeType="1"/>
          </p:cNvCxnSpPr>
          <p:nvPr/>
        </p:nvCxnSpPr>
        <p:spPr bwMode="auto">
          <a:xfrm flipH="1">
            <a:off x="10574594" y="4480110"/>
            <a:ext cx="7561" cy="298367"/>
          </a:xfrm>
          <a:prstGeom prst="straightConnector1">
            <a:avLst/>
          </a:prstGeom>
          <a:ln>
            <a:headEnd/>
            <a:tailEnd type="triangle" w="med" len="med"/>
          </a:ln>
          <a:extLst/>
        </p:spPr>
        <p:style>
          <a:lnRef idx="3">
            <a:schemeClr val="accent6"/>
          </a:lnRef>
          <a:fillRef idx="0">
            <a:schemeClr val="accent6"/>
          </a:fillRef>
          <a:effectRef idx="2">
            <a:schemeClr val="accent6"/>
          </a:effectRef>
          <a:fontRef idx="minor">
            <a:schemeClr val="tx1"/>
          </a:fontRef>
        </p:style>
      </p:cxnSp>
      <p:cxnSp>
        <p:nvCxnSpPr>
          <p:cNvPr id="40" name="AutoShape 9"/>
          <p:cNvCxnSpPr>
            <a:cxnSpLocks noChangeShapeType="1"/>
          </p:cNvCxnSpPr>
          <p:nvPr/>
        </p:nvCxnSpPr>
        <p:spPr bwMode="auto">
          <a:xfrm>
            <a:off x="5135431" y="4468243"/>
            <a:ext cx="0" cy="334915"/>
          </a:xfrm>
          <a:prstGeom prst="straightConnector1">
            <a:avLst/>
          </a:prstGeom>
          <a:ln>
            <a:headEnd/>
            <a:tailEnd type="triangle" w="med" len="med"/>
          </a:ln>
          <a:extLst/>
        </p:spPr>
        <p:style>
          <a:lnRef idx="3">
            <a:schemeClr val="accent6"/>
          </a:lnRef>
          <a:fillRef idx="0">
            <a:schemeClr val="accent6"/>
          </a:fillRef>
          <a:effectRef idx="2">
            <a:schemeClr val="accent6"/>
          </a:effectRef>
          <a:fontRef idx="minor">
            <a:schemeClr val="tx1"/>
          </a:fontRef>
        </p:style>
      </p:cxnSp>
      <p:cxnSp>
        <p:nvCxnSpPr>
          <p:cNvPr id="41" name="AutoShape 9"/>
          <p:cNvCxnSpPr>
            <a:cxnSpLocks noChangeShapeType="1"/>
          </p:cNvCxnSpPr>
          <p:nvPr/>
        </p:nvCxnSpPr>
        <p:spPr bwMode="auto">
          <a:xfrm>
            <a:off x="10635320" y="3279386"/>
            <a:ext cx="0" cy="321397"/>
          </a:xfrm>
          <a:prstGeom prst="straightConnector1">
            <a:avLst/>
          </a:prstGeom>
          <a:ln>
            <a:headEnd/>
            <a:tailEnd type="triangle" w="med" len="med"/>
          </a:ln>
          <a:extLst/>
        </p:spPr>
        <p:style>
          <a:lnRef idx="3">
            <a:schemeClr val="dk1"/>
          </a:lnRef>
          <a:fillRef idx="0">
            <a:schemeClr val="dk1"/>
          </a:fillRef>
          <a:effectRef idx="2">
            <a:schemeClr val="dk1"/>
          </a:effectRef>
          <a:fontRef idx="minor">
            <a:schemeClr val="tx1"/>
          </a:fontRef>
        </p:style>
      </p:cxnSp>
      <p:sp>
        <p:nvSpPr>
          <p:cNvPr id="49" name="Text Box 13"/>
          <p:cNvSpPr txBox="1">
            <a:spLocks noChangeArrowheads="1"/>
          </p:cNvSpPr>
          <p:nvPr/>
        </p:nvSpPr>
        <p:spPr bwMode="auto">
          <a:xfrm>
            <a:off x="9346321" y="2023189"/>
            <a:ext cx="2663061" cy="119637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ts val="1000"/>
              </a:spcAft>
            </a:pPr>
            <a:r>
              <a:rPr lang="en-US" altLang="en-US" sz="1600" dirty="0" smtClean="0">
                <a:solidFill>
                  <a:schemeClr val="tx1"/>
                </a:solidFill>
                <a:latin typeface="Arial" panose="020B0604020202020204" pitchFamily="34" charset="0"/>
                <a:cs typeface="Arial" panose="020B0604020202020204" pitchFamily="34" charset="0"/>
              </a:rPr>
              <a:t>If P</a:t>
            </a: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atient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will not be registered to </a:t>
            </a: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new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sub-study </a:t>
            </a:r>
            <a:r>
              <a:rPr lang="en-US" altLang="en-US" sz="1600" dirty="0">
                <a:solidFill>
                  <a:schemeClr val="tx1"/>
                </a:solidFill>
                <a:latin typeface="Arial" pitchFamily="34" charset="0"/>
                <a:cs typeface="Arial" pitchFamily="34" charset="0"/>
              </a:rPr>
              <a:t>for any </a:t>
            </a:r>
            <a:r>
              <a:rPr lang="en-US" altLang="en-US" sz="1600" dirty="0" smtClean="0">
                <a:solidFill>
                  <a:schemeClr val="tx1"/>
                </a:solidFill>
                <a:latin typeface="Arial" pitchFamily="34" charset="0"/>
                <a:cs typeface="Arial" pitchFamily="34" charset="0"/>
              </a:rPr>
              <a:t>reason</a:t>
            </a:r>
          </a:p>
          <a:p>
            <a:pPr lvl="0" algn="ctr" defTabSz="914400" eaLnBrk="0" fontAlgn="base" hangingPunct="0">
              <a:spcBef>
                <a:spcPct val="0"/>
              </a:spcBef>
              <a:spcAft>
                <a:spcPts val="1000"/>
              </a:spcAft>
            </a:pPr>
            <a:r>
              <a:rPr kumimoji="0" lang="en-US" altLang="en-US" sz="1600" b="0" i="0" u="none" strike="noStrike" cap="none" normalizeH="0" baseline="0" dirty="0" smtClean="0">
                <a:ln>
                  <a:noFill/>
                </a:ln>
                <a:solidFill>
                  <a:srgbClr val="B8B91F"/>
                </a:solidFill>
                <a:effectLst/>
                <a:latin typeface="Arial" pitchFamily="34" charset="0"/>
                <a:cs typeface="Arial" pitchFamily="34" charset="0"/>
              </a:rPr>
              <a:t>Note: </a:t>
            </a:r>
            <a:r>
              <a:rPr lang="en-US" altLang="en-US" sz="1600" dirty="0" smtClean="0">
                <a:solidFill>
                  <a:srgbClr val="B8B91F"/>
                </a:solidFill>
                <a:latin typeface="Arial" panose="020B0604020202020204" pitchFamily="34" charset="0"/>
                <a:cs typeface="Arial" panose="020B0604020202020204" pitchFamily="34" charset="0"/>
              </a:rPr>
              <a:t>Can </a:t>
            </a:r>
            <a:r>
              <a:rPr lang="en-US" altLang="en-US" sz="1600" dirty="0">
                <a:solidFill>
                  <a:srgbClr val="B8B91F"/>
                </a:solidFill>
                <a:latin typeface="Arial" panose="020B0604020202020204" pitchFamily="34" charset="0"/>
                <a:cs typeface="Arial" panose="020B0604020202020204" pitchFamily="34" charset="0"/>
              </a:rPr>
              <a:t>change </a:t>
            </a:r>
            <a:r>
              <a:rPr lang="en-US" altLang="en-US" sz="1600" dirty="0" smtClean="0">
                <a:solidFill>
                  <a:srgbClr val="B8B91F"/>
                </a:solidFill>
                <a:latin typeface="Arial" panose="020B0604020202020204" pitchFamily="34" charset="0"/>
                <a:cs typeface="Arial" panose="020B0604020202020204" pitchFamily="34" charset="0"/>
              </a:rPr>
              <a:t>decision</a:t>
            </a:r>
            <a:endParaRPr lang="en-US" altLang="en-US" sz="1600" dirty="0">
              <a:solidFill>
                <a:srgbClr val="B8B91F"/>
              </a:solidFill>
              <a:latin typeface="Arial" panose="020B0604020202020204" pitchFamily="34" charset="0"/>
              <a:cs typeface="Arial" panose="020B0604020202020204" pitchFamily="34" charset="0"/>
            </a:endParaRPr>
          </a:p>
          <a:p>
            <a:pPr algn="ctr" defTabSz="914400" eaLnBrk="0" fontAlgn="base" hangingPunct="0">
              <a:spcBef>
                <a:spcPct val="0"/>
              </a:spcBef>
              <a:spcAft>
                <a:spcPts val="1000"/>
              </a:spcAf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2" name="Text Box 13"/>
          <p:cNvSpPr txBox="1">
            <a:spLocks noChangeArrowheads="1"/>
          </p:cNvSpPr>
          <p:nvPr/>
        </p:nvSpPr>
        <p:spPr bwMode="auto">
          <a:xfrm>
            <a:off x="9346322" y="3600783"/>
            <a:ext cx="2663060" cy="87932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Submit Notice of Intention Not to</a:t>
            </a:r>
            <a:r>
              <a:rPr kumimoji="0" lang="en-US" altLang="en-US" sz="1600" b="0" i="0" u="none" strike="noStrike" cap="none" normalizeH="0" dirty="0">
                <a:ln>
                  <a:noFill/>
                </a:ln>
                <a:solidFill>
                  <a:schemeClr val="tx1"/>
                </a:solidFill>
                <a:effectLst/>
                <a:latin typeface="Arial" panose="020B0604020202020204" pitchFamily="34" charset="0"/>
                <a:cs typeface="Arial" panose="020B0604020202020204" pitchFamily="34" charset="0"/>
              </a:rPr>
              <a:t> Register </a:t>
            </a:r>
            <a:br>
              <a:rPr kumimoji="0" lang="en-US" altLang="en-US" sz="1600" b="0" i="0" u="none" strike="noStrike" cap="none" normalizeH="0" dirty="0">
                <a:ln>
                  <a:noFill/>
                </a:ln>
                <a:solidFill>
                  <a:schemeClr val="tx1"/>
                </a:solidFill>
                <a:effectLst/>
                <a:latin typeface="Arial" panose="020B0604020202020204" pitchFamily="34" charset="0"/>
                <a:cs typeface="Arial" panose="020B0604020202020204" pitchFamily="34" charset="0"/>
              </a:rPr>
            </a:br>
            <a:r>
              <a:rPr kumimoji="0" lang="en-US" altLang="en-US" sz="1600" b="0" i="0" u="none" strike="noStrike" cap="none" normalizeH="0" dirty="0">
                <a:ln>
                  <a:noFill/>
                </a:ln>
                <a:solidFill>
                  <a:schemeClr val="tx1"/>
                </a:solidFill>
                <a:effectLst/>
                <a:latin typeface="Arial" panose="020B0604020202020204" pitchFamily="34" charset="0"/>
                <a:cs typeface="Arial" panose="020B0604020202020204" pitchFamily="34" charset="0"/>
              </a:rPr>
              <a:t>Form in Rave ®</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1" name="Text Box 13"/>
          <p:cNvSpPr txBox="1">
            <a:spLocks noChangeArrowheads="1"/>
          </p:cNvSpPr>
          <p:nvPr/>
        </p:nvSpPr>
        <p:spPr bwMode="auto">
          <a:xfrm>
            <a:off x="1311082" y="4879170"/>
            <a:ext cx="7666074" cy="682961"/>
          </a:xfrm>
          <a:prstGeom prst="rect">
            <a:avLst/>
          </a:prstGeom>
          <a:gradFill>
            <a:gsLst>
              <a:gs pos="0">
                <a:srgbClr val="B8B91F"/>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gra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pPr lvl="0" algn="ctr" defTabSz="914400" eaLnBrk="0" fontAlgn="base" hangingPunct="0">
              <a:spcBef>
                <a:spcPct val="0"/>
              </a:spcBef>
              <a:spcAft>
                <a:spcPct val="0"/>
              </a:spcAft>
            </a:pPr>
            <a:r>
              <a:rPr lang="en-US" altLang="en-US" dirty="0">
                <a:solidFill>
                  <a:schemeClr val="tx1"/>
                </a:solidFill>
                <a:latin typeface="Arial" panose="020B0604020202020204" pitchFamily="34" charset="0"/>
                <a:cs typeface="Arial" panose="020B0604020202020204" pitchFamily="34" charset="0"/>
              </a:rPr>
              <a:t>Sub-study assignment</a:t>
            </a:r>
          </a:p>
          <a:p>
            <a:pPr lvl="0" algn="ctr" defTabSz="914400" eaLnBrk="0" fontAlgn="base" hangingPunct="0">
              <a:spcBef>
                <a:spcPct val="0"/>
              </a:spcBef>
              <a:spcAft>
                <a:spcPct val="0"/>
              </a:spcAft>
            </a:pPr>
            <a:r>
              <a:rPr lang="en-US" altLang="en-US" sz="1600" dirty="0" smtClean="0">
                <a:solidFill>
                  <a:schemeClr val="bg1"/>
                </a:solidFill>
                <a:latin typeface="Arial" panose="020B0604020202020204" pitchFamily="34" charset="0"/>
                <a:cs typeface="Arial" panose="020B0604020202020204" pitchFamily="34" charset="0"/>
              </a:rPr>
              <a:t>(received within </a:t>
            </a:r>
            <a:r>
              <a:rPr lang="en-US" sz="1600" dirty="0" smtClean="0">
                <a:solidFill>
                  <a:schemeClr val="bg1"/>
                </a:solidFill>
              </a:rPr>
              <a:t>1 day following request submission</a:t>
            </a:r>
            <a:r>
              <a:rPr lang="en-US" altLang="en-US" sz="1600" dirty="0" smtClean="0">
                <a:solidFill>
                  <a:schemeClr val="bg1"/>
                </a:solidFill>
                <a:latin typeface="Arial" panose="020B0604020202020204" pitchFamily="34" charset="0"/>
                <a:cs typeface="Arial" panose="020B0604020202020204" pitchFamily="34" charset="0"/>
              </a:rPr>
              <a:t>)</a:t>
            </a:r>
            <a:endParaRPr lang="en-US" altLang="en-US" sz="1400" dirty="0">
              <a:solidFill>
                <a:schemeClr val="bg1"/>
              </a:solidFill>
              <a:latin typeface="Arial" panose="020B0604020202020204" pitchFamily="34" charset="0"/>
              <a:cs typeface="Arial" panose="020B0604020202020204" pitchFamily="34" charset="0"/>
            </a:endParaRPr>
          </a:p>
        </p:txBody>
      </p:sp>
      <p:cxnSp>
        <p:nvCxnSpPr>
          <p:cNvPr id="168" name="AutoShape 10"/>
          <p:cNvCxnSpPr>
            <a:cxnSpLocks noChangeShapeType="1"/>
          </p:cNvCxnSpPr>
          <p:nvPr/>
        </p:nvCxnSpPr>
        <p:spPr bwMode="auto">
          <a:xfrm flipV="1">
            <a:off x="7499842" y="2934554"/>
            <a:ext cx="1734442" cy="1105892"/>
          </a:xfrm>
          <a:prstGeom prst="straightConnector1">
            <a:avLst/>
          </a:prstGeom>
          <a:ln>
            <a:prstDash val="sysDash"/>
            <a:headEnd/>
            <a:tailEnd type="triangle" w="med" len="med"/>
          </a:ln>
          <a:extLst/>
        </p:spPr>
        <p:style>
          <a:lnRef idx="3">
            <a:schemeClr val="dk1"/>
          </a:lnRef>
          <a:fillRef idx="0">
            <a:schemeClr val="dk1"/>
          </a:fillRef>
          <a:effectRef idx="2">
            <a:schemeClr val="dk1"/>
          </a:effectRef>
          <a:fontRef idx="minor">
            <a:schemeClr val="tx1"/>
          </a:fontRef>
        </p:style>
      </p:cxnSp>
      <p:sp>
        <p:nvSpPr>
          <p:cNvPr id="39" name="Text Box 13"/>
          <p:cNvSpPr txBox="1">
            <a:spLocks noChangeArrowheads="1"/>
          </p:cNvSpPr>
          <p:nvPr/>
        </p:nvSpPr>
        <p:spPr bwMode="auto">
          <a:xfrm>
            <a:off x="9346322" y="4903019"/>
            <a:ext cx="2663060" cy="640064"/>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20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Follow-up </a:t>
            </a: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per current Sub-study</a:t>
            </a:r>
          </a:p>
        </p:txBody>
      </p:sp>
      <p:sp>
        <p:nvSpPr>
          <p:cNvPr id="26" name="Text Box 2"/>
          <p:cNvSpPr txBox="1">
            <a:spLocks noChangeArrowheads="1"/>
          </p:cNvSpPr>
          <p:nvPr/>
        </p:nvSpPr>
        <p:spPr bwMode="auto">
          <a:xfrm>
            <a:off x="1173101" y="1034909"/>
            <a:ext cx="8061183" cy="566558"/>
          </a:xfrm>
          <a:prstGeom prst="rect">
            <a:avLst/>
          </a:prstGeom>
          <a:solidFill>
            <a:schemeClr val="accent2"/>
          </a:solidFill>
          <a:ln w="9525">
            <a:solidFill>
              <a:srgbClr val="000000"/>
            </a:solidFill>
            <a:miter lim="800000"/>
            <a:headEnd/>
            <a:tailEnd/>
          </a:ln>
        </p:spPr>
        <p:txBody>
          <a:bodyPr vert="horz" wrap="square" lIns="91440" tIns="91440" rIns="91440" bIns="91440" numCol="1" anchor="ctr" anchorCtr="0" compatLnSpc="1">
            <a:prstTxWarp prst="textNoShape">
              <a:avLst/>
            </a:prstTxWarp>
          </a:bodyPr>
          <a:lstStyle/>
          <a:p>
            <a:pPr lvl="0" algn="ctr" defTabSz="914400" eaLnBrk="0" fontAlgn="base" hangingPunct="0">
              <a:spcBef>
                <a:spcPct val="0"/>
              </a:spcBef>
              <a:spcAft>
                <a:spcPct val="0"/>
              </a:spcAft>
            </a:pPr>
            <a:r>
              <a:rPr lang="en-US" altLang="en-US" dirty="0" smtClean="0">
                <a:latin typeface="Arial" panose="020B0604020202020204" pitchFamily="34" charset="0"/>
                <a:cs typeface="Arial" panose="020B0604020202020204" pitchFamily="34" charset="0"/>
              </a:rPr>
              <a:t>Patients who progress on a Lung-MAP sub-study may register to another Lung-MAP sub-study, if eligible for one of the other studies </a:t>
            </a:r>
            <a:endParaRPr lang="en-US" altLang="en-US" sz="1600" dirty="0">
              <a:solidFill>
                <a:schemeClr val="bg1"/>
              </a:solidFill>
              <a:latin typeface="Arial" panose="020B0604020202020204" pitchFamily="34" charset="0"/>
              <a:cs typeface="Arial" panose="020B0604020202020204" pitchFamily="34" charset="0"/>
            </a:endParaRPr>
          </a:p>
        </p:txBody>
      </p:sp>
      <p:sp>
        <p:nvSpPr>
          <p:cNvPr id="20" name="Text Box 3"/>
          <p:cNvSpPr txBox="1">
            <a:spLocks noChangeArrowheads="1"/>
          </p:cNvSpPr>
          <p:nvPr/>
        </p:nvSpPr>
        <p:spPr bwMode="auto">
          <a:xfrm>
            <a:off x="2910938" y="1875825"/>
            <a:ext cx="4476996" cy="430887"/>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Progress on Lung-MAP sub-study</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1" name="AutoShape 8"/>
          <p:cNvCxnSpPr>
            <a:cxnSpLocks noChangeShapeType="1"/>
          </p:cNvCxnSpPr>
          <p:nvPr/>
        </p:nvCxnSpPr>
        <p:spPr bwMode="auto">
          <a:xfrm flipH="1">
            <a:off x="5138802" y="2363445"/>
            <a:ext cx="10634" cy="186547"/>
          </a:xfrm>
          <a:prstGeom prst="straightConnector1">
            <a:avLst/>
          </a:prstGeom>
          <a:ln>
            <a:headEnd/>
            <a:tailEnd type="triangle" w="med" len="med"/>
          </a:ln>
          <a:extLst/>
        </p:spPr>
        <p:style>
          <a:lnRef idx="3">
            <a:schemeClr val="accent2"/>
          </a:lnRef>
          <a:fillRef idx="0">
            <a:schemeClr val="accent2"/>
          </a:fillRef>
          <a:effectRef idx="2">
            <a:schemeClr val="accent2"/>
          </a:effectRef>
          <a:fontRef idx="minor">
            <a:schemeClr val="tx1"/>
          </a:fontRef>
        </p:style>
      </p:cxnSp>
      <p:sp>
        <p:nvSpPr>
          <p:cNvPr id="23" name="Text Box 3"/>
          <p:cNvSpPr txBox="1">
            <a:spLocks noChangeArrowheads="1"/>
          </p:cNvSpPr>
          <p:nvPr/>
        </p:nvSpPr>
        <p:spPr bwMode="auto">
          <a:xfrm>
            <a:off x="2924968" y="2620596"/>
            <a:ext cx="4476996" cy="430887"/>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Evaluate</a:t>
            </a:r>
            <a:r>
              <a:rPr kumimoji="0" lang="en-US" altLang="en-US" sz="16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Common Eligibility Criteria</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5" name="Text Box 3"/>
          <p:cNvSpPr txBox="1">
            <a:spLocks noChangeArrowheads="1"/>
          </p:cNvSpPr>
          <p:nvPr/>
        </p:nvSpPr>
        <p:spPr bwMode="auto">
          <a:xfrm>
            <a:off x="2900304" y="3454441"/>
            <a:ext cx="4476996" cy="923330"/>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Submit</a:t>
            </a:r>
            <a:r>
              <a:rPr kumimoji="0" lang="en-US" altLang="en-US" sz="16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the Request for New Sub-study Assignment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(See S1400 main Protocol Section 14)</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7" name="AutoShape 8"/>
          <p:cNvCxnSpPr>
            <a:cxnSpLocks noChangeShapeType="1"/>
          </p:cNvCxnSpPr>
          <p:nvPr/>
        </p:nvCxnSpPr>
        <p:spPr bwMode="auto">
          <a:xfrm flipH="1">
            <a:off x="5144119" y="3209809"/>
            <a:ext cx="10634" cy="186547"/>
          </a:xfrm>
          <a:prstGeom prst="straightConnector1">
            <a:avLst/>
          </a:prstGeom>
          <a:ln>
            <a:headEnd/>
            <a:tailEnd type="triangle" w="med" len="med"/>
          </a:ln>
          <a:extLst/>
        </p:spPr>
        <p:style>
          <a:lnRef idx="3">
            <a:schemeClr val="accent2"/>
          </a:lnRef>
          <a:fillRef idx="0">
            <a:schemeClr val="accent2"/>
          </a:fillRef>
          <a:effectRef idx="2">
            <a:schemeClr val="accent2"/>
          </a:effectRef>
          <a:fontRef idx="minor">
            <a:schemeClr val="tx1"/>
          </a:fontRef>
        </p:style>
      </p:cxnSp>
      <p:cxnSp>
        <p:nvCxnSpPr>
          <p:cNvPr id="22" name="AutoShape 14"/>
          <p:cNvCxnSpPr>
            <a:cxnSpLocks noChangeShapeType="1"/>
          </p:cNvCxnSpPr>
          <p:nvPr/>
        </p:nvCxnSpPr>
        <p:spPr bwMode="auto">
          <a:xfrm flipH="1">
            <a:off x="5120075" y="5636307"/>
            <a:ext cx="494" cy="209880"/>
          </a:xfrm>
          <a:prstGeom prst="straightConnector1">
            <a:avLst/>
          </a:prstGeom>
          <a:ln>
            <a:headEnd/>
            <a:tailEnd type="triangle" w="med" len="med"/>
          </a:ln>
          <a:extLst/>
        </p:spPr>
        <p:style>
          <a:lnRef idx="3">
            <a:schemeClr val="accent6"/>
          </a:lnRef>
          <a:fillRef idx="0">
            <a:schemeClr val="accent6"/>
          </a:fillRef>
          <a:effectRef idx="2">
            <a:schemeClr val="accent6"/>
          </a:effectRef>
          <a:fontRef idx="minor">
            <a:schemeClr val="tx1"/>
          </a:fontRef>
        </p:style>
      </p:cxnSp>
      <p:sp>
        <p:nvSpPr>
          <p:cNvPr id="24" name="Text Box 13"/>
          <p:cNvSpPr txBox="1">
            <a:spLocks noChangeArrowheads="1"/>
          </p:cNvSpPr>
          <p:nvPr/>
        </p:nvSpPr>
        <p:spPr bwMode="auto">
          <a:xfrm>
            <a:off x="3561124" y="5872548"/>
            <a:ext cx="3148613" cy="36129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20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Follow-up </a:t>
            </a: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per new Sub-study</a:t>
            </a:r>
          </a:p>
        </p:txBody>
      </p:sp>
    </p:spTree>
    <p:extLst>
      <p:ext uri="{BB962C8B-B14F-4D97-AF65-F5344CB8AC3E}">
        <p14:creationId xmlns:p14="http://schemas.microsoft.com/office/powerpoint/2010/main" val="887673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Submission Requirements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21407911"/>
              </p:ext>
            </p:extLst>
          </p:nvPr>
        </p:nvGraphicFramePr>
        <p:xfrm>
          <a:off x="590972" y="2156680"/>
          <a:ext cx="10545762" cy="2291080"/>
        </p:xfrm>
        <a:graphic>
          <a:graphicData uri="http://schemas.openxmlformats.org/drawingml/2006/table">
            <a:tbl>
              <a:tblPr firstRow="1" bandRow="1">
                <a:tableStyleId>{5C22544A-7EE6-4342-B048-85BDC9FD1C3A}</a:tableStyleId>
              </a:tblPr>
              <a:tblGrid>
                <a:gridCol w="3515254"/>
                <a:gridCol w="3515254"/>
                <a:gridCol w="3515254"/>
              </a:tblGrid>
              <a:tr h="370840">
                <a:tc>
                  <a:txBody>
                    <a:bodyPr/>
                    <a:lstStyle/>
                    <a:p>
                      <a:pPr algn="ctr"/>
                      <a:r>
                        <a:rPr lang="en-US" dirty="0" smtClean="0"/>
                        <a:t>Medidata</a:t>
                      </a:r>
                      <a:r>
                        <a:rPr lang="en-US" baseline="0" dirty="0" smtClean="0"/>
                        <a:t> Rave®</a:t>
                      </a:r>
                      <a:endParaRPr lang="en-US" dirty="0"/>
                    </a:p>
                  </a:txBody>
                  <a:tcPr>
                    <a:solidFill>
                      <a:schemeClr val="accent2"/>
                    </a:solidFill>
                  </a:tcPr>
                </a:tc>
                <a:tc>
                  <a:txBody>
                    <a:bodyPr/>
                    <a:lstStyle/>
                    <a:p>
                      <a:pPr algn="ctr"/>
                      <a:r>
                        <a:rPr lang="en-US" dirty="0" smtClean="0"/>
                        <a:t>TRIAD application</a:t>
                      </a:r>
                      <a:endParaRPr lang="en-US" dirty="0"/>
                    </a:p>
                  </a:txBody>
                  <a:tcPr>
                    <a:solidFill>
                      <a:schemeClr val="accent6"/>
                    </a:solidFill>
                  </a:tcPr>
                </a:tc>
                <a:tc>
                  <a:txBody>
                    <a:bodyPr/>
                    <a:lstStyle/>
                    <a:p>
                      <a:pPr algn="ctr"/>
                      <a:r>
                        <a:rPr lang="en-US" dirty="0" smtClean="0"/>
                        <a:t>SWOG</a:t>
                      </a:r>
                      <a:r>
                        <a:rPr lang="en-US" baseline="0" dirty="0" smtClean="0"/>
                        <a:t> </a:t>
                      </a:r>
                      <a:r>
                        <a:rPr lang="en-US" dirty="0" smtClean="0"/>
                        <a:t>Specimen Tracking System</a:t>
                      </a:r>
                      <a:endParaRPr lang="en-US" dirty="0"/>
                    </a:p>
                  </a:txBody>
                  <a:tcPr>
                    <a:solidFill>
                      <a:schemeClr val="accent1">
                        <a:lumMod val="75000"/>
                      </a:schemeClr>
                    </a:solidFill>
                  </a:tcPr>
                </a:tc>
              </a:tr>
              <a:tr h="370840">
                <a:tc>
                  <a:txBody>
                    <a:bodyPr/>
                    <a:lstStyle/>
                    <a:p>
                      <a:pPr algn="ctr"/>
                      <a:r>
                        <a:rPr lang="en-US" b="1" dirty="0" smtClean="0"/>
                        <a:t>All case report forms &amp;</a:t>
                      </a:r>
                      <a:r>
                        <a:rPr lang="en-US" b="1" baseline="0" dirty="0" smtClean="0"/>
                        <a:t> specified </a:t>
                      </a:r>
                      <a:r>
                        <a:rPr lang="en-US" b="1" dirty="0" smtClean="0"/>
                        <a:t>source documentation</a:t>
                      </a:r>
                      <a:endParaRPr lang="en-US" b="1" dirty="0"/>
                    </a:p>
                  </a:txBody>
                  <a:tcPr>
                    <a:solidFill>
                      <a:schemeClr val="accent2"/>
                    </a:solidFill>
                  </a:tcPr>
                </a:tc>
                <a:tc>
                  <a:txBody>
                    <a:bodyPr/>
                    <a:lstStyle/>
                    <a:p>
                      <a:pPr algn="ctr"/>
                      <a:r>
                        <a:rPr lang="en-US" b="1" dirty="0" smtClean="0"/>
                        <a:t>Radiology images</a:t>
                      </a:r>
                      <a:endParaRPr lang="en-US" b="1" dirty="0"/>
                    </a:p>
                  </a:txBody>
                  <a:tcPr>
                    <a:solidFill>
                      <a:schemeClr val="accent6"/>
                    </a:solidFill>
                  </a:tcPr>
                </a:tc>
                <a:tc>
                  <a:txBody>
                    <a:bodyPr/>
                    <a:lstStyle/>
                    <a:p>
                      <a:pPr algn="ctr"/>
                      <a:r>
                        <a:rPr lang="en-US" b="1" dirty="0" smtClean="0"/>
                        <a:t>All specimens</a:t>
                      </a:r>
                      <a:endParaRPr lang="en-US" b="1" dirty="0"/>
                    </a:p>
                  </a:txBody>
                  <a:tcPr>
                    <a:solidFill>
                      <a:schemeClr val="accent1">
                        <a:lumMod val="75000"/>
                      </a:schemeClr>
                    </a:solidFill>
                  </a:tcPr>
                </a:tc>
              </a:tr>
              <a:tr h="370840">
                <a:tc>
                  <a:txBody>
                    <a:bodyPr/>
                    <a:lstStyle/>
                    <a:p>
                      <a:pPr algn="ctr"/>
                      <a:r>
                        <a:rPr lang="en-US" dirty="0" smtClean="0"/>
                        <a:t>Protocol </a:t>
                      </a:r>
                      <a:r>
                        <a:rPr lang="en-US" baseline="0" dirty="0" smtClean="0"/>
                        <a:t>Section 14 for submission schedule</a:t>
                      </a:r>
                      <a:endParaRPr lang="en-US" dirty="0"/>
                    </a:p>
                  </a:txBody>
                  <a:tcP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Protocol Section</a:t>
                      </a:r>
                      <a:r>
                        <a:rPr lang="en-US" baseline="0" dirty="0" smtClean="0"/>
                        <a:t> 14 for schedule</a:t>
                      </a: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Protocol </a:t>
                      </a:r>
                      <a:r>
                        <a:rPr lang="en-US" baseline="0" dirty="0" smtClean="0"/>
                        <a:t>Section 15 for details</a:t>
                      </a:r>
                      <a:endParaRPr lang="en-US" dirty="0" smtClean="0"/>
                    </a:p>
                  </a:txBody>
                  <a:tcPr>
                    <a:solidFill>
                      <a:schemeClr val="accent6"/>
                    </a:solidFill>
                  </a:tcPr>
                </a:tc>
                <a:tc>
                  <a:txBody>
                    <a:bodyPr/>
                    <a:lstStyle/>
                    <a:p>
                      <a:pPr algn="ctr"/>
                      <a:r>
                        <a:rPr lang="en-US" dirty="0" smtClean="0"/>
                        <a:t>Protocol </a:t>
                      </a:r>
                      <a:r>
                        <a:rPr lang="en-US" baseline="0" dirty="0" smtClean="0"/>
                        <a:t>Section 15 for details and schedule</a:t>
                      </a:r>
                      <a:endParaRPr lang="en-US" dirty="0"/>
                    </a:p>
                  </a:txBody>
                  <a:tcPr>
                    <a:solidFill>
                      <a:schemeClr val="accent1">
                        <a:lumMod val="75000"/>
                      </a:schemeClr>
                    </a:solidFill>
                  </a:tcPr>
                </a:tc>
              </a:tr>
              <a:tr h="370840">
                <a:tc>
                  <a:txBody>
                    <a:bodyPr/>
                    <a:lstStyle/>
                    <a:p>
                      <a:pPr algn="ctr"/>
                      <a:r>
                        <a:rPr lang="en-US" dirty="0" smtClean="0"/>
                        <a:t>Forms due on Monthly Expectation Report</a:t>
                      </a:r>
                      <a:endParaRPr lang="en-US" dirty="0"/>
                    </a:p>
                  </a:txBody>
                  <a:tcPr>
                    <a:solidFill>
                      <a:schemeClr val="accent2"/>
                    </a:solidFill>
                  </a:tcPr>
                </a:tc>
                <a:tc>
                  <a:txBody>
                    <a:bodyPr/>
                    <a:lstStyle/>
                    <a:p>
                      <a:pPr algn="ctr"/>
                      <a:r>
                        <a:rPr lang="en-US" dirty="0" smtClean="0"/>
                        <a:t>Queries</a:t>
                      </a:r>
                      <a:r>
                        <a:rPr lang="en-US" baseline="0" dirty="0" smtClean="0"/>
                        <a:t> in Rave at each disease assessment</a:t>
                      </a:r>
                      <a:endParaRPr lang="en-US" dirty="0"/>
                    </a:p>
                  </a:txBody>
                  <a:tcPr>
                    <a:solidFill>
                      <a:schemeClr val="accent6"/>
                    </a:solidFill>
                  </a:tcPr>
                </a:tc>
                <a:tc>
                  <a:txBody>
                    <a:bodyPr/>
                    <a:lstStyle/>
                    <a:p>
                      <a:pPr algn="ctr"/>
                      <a:endParaRPr lang="en-US" dirty="0"/>
                    </a:p>
                  </a:txBody>
                  <a:tcPr>
                    <a:solidFill>
                      <a:schemeClr val="accent1">
                        <a:lumMod val="75000"/>
                      </a:schemeClr>
                    </a:solidFill>
                  </a:tcPr>
                </a:tc>
              </a:tr>
            </a:tbl>
          </a:graphicData>
        </a:graphic>
      </p:graphicFrame>
      <p:sp>
        <p:nvSpPr>
          <p:cNvPr id="4" name="Slide Number Placeholder 3"/>
          <p:cNvSpPr>
            <a:spLocks noGrp="1"/>
          </p:cNvSpPr>
          <p:nvPr>
            <p:ph type="sldNum" sz="quarter" idx="12"/>
          </p:nvPr>
        </p:nvSpPr>
        <p:spPr/>
        <p:txBody>
          <a:bodyPr/>
          <a:lstStyle/>
          <a:p>
            <a:r>
              <a:rPr lang="en-US" dirty="0" smtClean="0"/>
              <a:t>Slide: </a:t>
            </a:r>
            <a:fld id="{629637A9-119A-49DA-BD12-AAC58B377D80}" type="slidenum">
              <a:rPr lang="en-US" smtClean="0"/>
              <a:pPr/>
              <a:t>14</a:t>
            </a:fld>
            <a:endParaRPr lang="en-US" dirty="0"/>
          </a:p>
        </p:txBody>
      </p:sp>
      <p:sp>
        <p:nvSpPr>
          <p:cNvPr id="6" name="Rectangle 5"/>
          <p:cNvSpPr/>
          <p:nvPr/>
        </p:nvSpPr>
        <p:spPr>
          <a:xfrm>
            <a:off x="613142" y="4861228"/>
            <a:ext cx="10688842" cy="1323439"/>
          </a:xfrm>
          <a:prstGeom prst="rect">
            <a:avLst/>
          </a:prstGeom>
        </p:spPr>
        <p:txBody>
          <a:bodyPr wrap="square">
            <a:spAutoFit/>
          </a:bodyPr>
          <a:lstStyle/>
          <a:p>
            <a:r>
              <a:rPr lang="en-US" sz="2000" b="1" dirty="0"/>
              <a:t>Many resources available to </a:t>
            </a:r>
            <a:r>
              <a:rPr lang="en-US" sz="2000" b="1" dirty="0" smtClean="0"/>
              <a:t>help:</a:t>
            </a:r>
            <a:endParaRPr lang="en-US" sz="2000" b="1" dirty="0"/>
          </a:p>
          <a:p>
            <a:pPr marL="742950" lvl="1" indent="-285750">
              <a:buFont typeface="Arial" panose="020B0604020202020204" pitchFamily="34" charset="0"/>
              <a:buChar char="•"/>
            </a:pPr>
            <a:r>
              <a:rPr lang="en-US" sz="2000" dirty="0" smtClean="0"/>
              <a:t>Protocol abstract </a:t>
            </a:r>
            <a:r>
              <a:rPr lang="en-US" sz="2000" dirty="0"/>
              <a:t>page on SWOG.org and CTSU.org (ex: Master Forms Set, TRIAD Fact Sheet</a:t>
            </a:r>
            <a:r>
              <a:rPr lang="en-US" sz="2000" dirty="0" smtClean="0"/>
              <a:t>)</a:t>
            </a:r>
            <a:endParaRPr lang="en-US" sz="2000" dirty="0"/>
          </a:p>
          <a:p>
            <a:pPr marL="742950" lvl="1" indent="-285750">
              <a:buFont typeface="Arial" panose="020B0604020202020204" pitchFamily="34" charset="0"/>
              <a:buChar char="•"/>
            </a:pPr>
            <a:r>
              <a:rPr lang="en-US" sz="2000" dirty="0" smtClean="0"/>
              <a:t>SWOG </a:t>
            </a:r>
            <a:r>
              <a:rPr lang="en-US" sz="2000" dirty="0"/>
              <a:t>CRA Workbench (ex: ORP Manual, BSA Calculator, reports</a:t>
            </a:r>
            <a:r>
              <a:rPr lang="en-US" sz="2000" dirty="0" smtClean="0"/>
              <a:t>)</a:t>
            </a:r>
            <a:endParaRPr lang="en-US" sz="2000" dirty="0"/>
          </a:p>
          <a:p>
            <a:pPr marL="742950" lvl="1" indent="-285750">
              <a:buFont typeface="Arial" panose="020B0604020202020204" pitchFamily="34" charset="0"/>
              <a:buChar char="•"/>
            </a:pPr>
            <a:r>
              <a:rPr lang="en-US" sz="2000" dirty="0"/>
              <a:t>Lung-MAP Data Coordinators: email </a:t>
            </a:r>
            <a:r>
              <a:rPr lang="en-US" sz="2000" dirty="0">
                <a:hlinkClick r:id="rId3"/>
              </a:rPr>
              <a:t>S1400question@crab.org</a:t>
            </a:r>
            <a:r>
              <a:rPr lang="en-US" sz="2000" dirty="0"/>
              <a:t> or call (206) 652-2267</a:t>
            </a:r>
          </a:p>
        </p:txBody>
      </p:sp>
      <p:sp>
        <p:nvSpPr>
          <p:cNvPr id="3" name="TextBox 2"/>
          <p:cNvSpPr txBox="1"/>
          <p:nvPr/>
        </p:nvSpPr>
        <p:spPr>
          <a:xfrm>
            <a:off x="1722471" y="4447760"/>
            <a:ext cx="8282763" cy="523220"/>
          </a:xfrm>
          <a:prstGeom prst="rect">
            <a:avLst/>
          </a:prstGeom>
          <a:noFill/>
        </p:spPr>
        <p:txBody>
          <a:bodyPr wrap="square" rtlCol="0">
            <a:spAutoFit/>
          </a:bodyPr>
          <a:lstStyle/>
          <a:p>
            <a:pPr algn="ctr"/>
            <a:r>
              <a:rPr lang="en-US" sz="2800" b="1" dirty="0" smtClean="0"/>
              <a:t>Timely submission of data is critical to trial success!</a:t>
            </a:r>
            <a:endParaRPr lang="en-US" sz="2800" b="1" dirty="0"/>
          </a:p>
        </p:txBody>
      </p:sp>
      <p:sp>
        <p:nvSpPr>
          <p:cNvPr id="7" name="TextBox 6"/>
          <p:cNvSpPr txBox="1"/>
          <p:nvPr/>
        </p:nvSpPr>
        <p:spPr>
          <a:xfrm>
            <a:off x="613143" y="1516543"/>
            <a:ext cx="4609532" cy="461665"/>
          </a:xfrm>
          <a:prstGeom prst="rect">
            <a:avLst/>
          </a:prstGeom>
          <a:noFill/>
        </p:spPr>
        <p:txBody>
          <a:bodyPr wrap="none" rtlCol="0">
            <a:spAutoFit/>
          </a:bodyPr>
          <a:lstStyle/>
          <a:p>
            <a:r>
              <a:rPr lang="en-US" sz="2400" dirty="0" smtClean="0"/>
              <a:t>All data is submitted electronically: </a:t>
            </a:r>
            <a:endParaRPr lang="en-US" sz="2400" dirty="0"/>
          </a:p>
        </p:txBody>
      </p:sp>
    </p:spTree>
    <p:extLst>
      <p:ext uri="{BB962C8B-B14F-4D97-AF65-F5344CB8AC3E}">
        <p14:creationId xmlns:p14="http://schemas.microsoft.com/office/powerpoint/2010/main" val="74188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S1400I Patient Reported Outcomes</a:t>
            </a:r>
          </a:p>
        </p:txBody>
      </p:sp>
      <p:sp>
        <p:nvSpPr>
          <p:cNvPr id="3" name="Text Placeholder 2"/>
          <p:cNvSpPr>
            <a:spLocks noGrp="1"/>
          </p:cNvSpPr>
          <p:nvPr>
            <p:ph type="body" idx="1"/>
          </p:nvPr>
        </p:nvSpPr>
        <p:spPr/>
        <p:txBody>
          <a:bodyPr>
            <a:normAutofit/>
          </a:bodyPr>
          <a:lstStyle/>
          <a:p>
            <a:r>
              <a:rPr lang="en-US" dirty="0"/>
              <a:t>Mary Redman, PhD</a:t>
            </a:r>
          </a:p>
          <a:p>
            <a:r>
              <a:rPr lang="en-US" dirty="0"/>
              <a:t>Study Lead </a:t>
            </a:r>
            <a:r>
              <a:rPr lang="en-US" dirty="0" smtClean="0"/>
              <a:t>Biostatistician</a:t>
            </a:r>
            <a:endParaRPr lang="en-US" dirty="0"/>
          </a:p>
        </p:txBody>
      </p:sp>
      <p:sp>
        <p:nvSpPr>
          <p:cNvPr id="7" name="Slide Number Placeholder 6"/>
          <p:cNvSpPr>
            <a:spLocks noGrp="1"/>
          </p:cNvSpPr>
          <p:nvPr>
            <p:ph type="sldNum" sz="quarter" idx="12"/>
          </p:nvPr>
        </p:nvSpPr>
        <p:spPr/>
        <p:txBody>
          <a:bodyPr/>
          <a:lstStyle/>
          <a:p>
            <a:r>
              <a:rPr lang="en-US" dirty="0" smtClean="0"/>
              <a:t>Slide: </a:t>
            </a:r>
            <a:fld id="{4FAB73BC-B049-4115-A692-8D63A059BFB8}" type="slidenum">
              <a:rPr lang="en-US" smtClean="0"/>
              <a:pPr/>
              <a:t>15</a:t>
            </a:fld>
            <a:endParaRPr lang="en-US" dirty="0"/>
          </a:p>
        </p:txBody>
      </p:sp>
    </p:spTree>
    <p:extLst>
      <p:ext uri="{BB962C8B-B14F-4D97-AF65-F5344CB8AC3E}">
        <p14:creationId xmlns:p14="http://schemas.microsoft.com/office/powerpoint/2010/main" val="3262343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S1400I PRO Overview</a:t>
            </a:r>
            <a:endParaRPr lang="en-US" dirty="0"/>
          </a:p>
        </p:txBody>
      </p:sp>
      <p:sp>
        <p:nvSpPr>
          <p:cNvPr id="3" name="Content Placeholder 2"/>
          <p:cNvSpPr>
            <a:spLocks noGrp="1"/>
          </p:cNvSpPr>
          <p:nvPr>
            <p:ph idx="1"/>
          </p:nvPr>
        </p:nvSpPr>
        <p:spPr/>
        <p:txBody>
          <a:bodyPr>
            <a:noAutofit/>
          </a:bodyPr>
          <a:lstStyle/>
          <a:p>
            <a:pPr>
              <a:lnSpc>
                <a:spcPct val="100000"/>
              </a:lnSpc>
            </a:pPr>
            <a:r>
              <a:rPr lang="en-US" sz="2400" b="1" dirty="0"/>
              <a:t>The Patient Reported Outcomes (PRO) Study will look at capturing the complex symptom profile experienced by patients, which may result from the disease, the therapy, or both. The study will consist of PRO and EQ-5D Questionnaires.</a:t>
            </a:r>
          </a:p>
          <a:p>
            <a:pPr>
              <a:lnSpc>
                <a:spcPct val="100000"/>
              </a:lnSpc>
            </a:pPr>
            <a:r>
              <a:rPr lang="en-US" sz="2400" b="1" dirty="0"/>
              <a:t>The </a:t>
            </a:r>
            <a:r>
              <a:rPr lang="en-US" sz="2400" b="1" u="sng" dirty="0"/>
              <a:t>S1400I</a:t>
            </a:r>
            <a:r>
              <a:rPr lang="en-US" sz="2400" b="1" dirty="0"/>
              <a:t> trial structure provides an ideal setting for evaluating the information provided by PRO measures and assessing how well PRO measures track with disease symptoms and other clinical outcomes. </a:t>
            </a:r>
          </a:p>
          <a:p>
            <a:pPr>
              <a:lnSpc>
                <a:spcPct val="100000"/>
              </a:lnSpc>
            </a:pPr>
            <a:r>
              <a:rPr lang="en-US" sz="2400" b="1" dirty="0"/>
              <a:t>The purpose of the EQ-5D is to obtain preliminary survivorship status for this group of patients at the three yearly follow-up assessments for clinical status.</a:t>
            </a:r>
          </a:p>
        </p:txBody>
      </p:sp>
      <p:sp>
        <p:nvSpPr>
          <p:cNvPr id="4" name="Slide Number Placeholder 3"/>
          <p:cNvSpPr>
            <a:spLocks noGrp="1"/>
          </p:cNvSpPr>
          <p:nvPr>
            <p:ph type="sldNum" sz="quarter" idx="12"/>
          </p:nvPr>
        </p:nvSpPr>
        <p:spPr/>
        <p:txBody>
          <a:bodyPr/>
          <a:lstStyle/>
          <a:p>
            <a:r>
              <a:rPr lang="en-US" dirty="0" smtClean="0"/>
              <a:t>Slide: </a:t>
            </a:r>
            <a:fld id="{629637A9-119A-49DA-BD12-AAC58B377D80}" type="slidenum">
              <a:rPr lang="en-US" smtClean="0"/>
              <a:pPr/>
              <a:t>16</a:t>
            </a:fld>
            <a:endParaRPr lang="en-US" dirty="0"/>
          </a:p>
        </p:txBody>
      </p:sp>
    </p:spTree>
    <p:extLst>
      <p:ext uri="{BB962C8B-B14F-4D97-AF65-F5344CB8AC3E}">
        <p14:creationId xmlns:p14="http://schemas.microsoft.com/office/powerpoint/2010/main" val="129388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53" y="490539"/>
            <a:ext cx="8229600" cy="990600"/>
          </a:xfrm>
        </p:spPr>
        <p:txBody>
          <a:bodyPr>
            <a:normAutofit/>
          </a:bodyPr>
          <a:lstStyle/>
          <a:p>
            <a:r>
              <a:rPr lang="en-US" dirty="0" smtClean="0"/>
              <a:t>Assessment Schedule</a:t>
            </a:r>
            <a:endParaRPr lang="en-US" dirty="0"/>
          </a:p>
        </p:txBody>
      </p:sp>
      <p:sp>
        <p:nvSpPr>
          <p:cNvPr id="3" name="Content Placeholder 2"/>
          <p:cNvSpPr>
            <a:spLocks noGrp="1"/>
          </p:cNvSpPr>
          <p:nvPr>
            <p:ph idx="1"/>
          </p:nvPr>
        </p:nvSpPr>
        <p:spPr>
          <a:xfrm>
            <a:off x="510584" y="1672262"/>
            <a:ext cx="10602525" cy="633563"/>
          </a:xfrm>
        </p:spPr>
        <p:txBody>
          <a:bodyPr>
            <a:normAutofit/>
          </a:bodyPr>
          <a:lstStyle/>
          <a:p>
            <a:pPr marL="342900" lvl="1" indent="-342900">
              <a:buSzPct val="100000"/>
              <a:buFont typeface="Wingdings" panose="05000000000000000000" pitchFamily="2" charset="2"/>
              <a:buChar char="§"/>
            </a:pPr>
            <a:r>
              <a:rPr lang="en-US" sz="2600" b="1" dirty="0">
                <a:cs typeface="Arial" panose="020B0604020202020204" pitchFamily="34" charset="0"/>
              </a:rPr>
              <a:t>PRO assessment schedule built on existing clinical assessments: </a:t>
            </a:r>
            <a:endParaRPr lang="en-US" sz="23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1134487"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5414" y="3787560"/>
            <a:ext cx="718145" cy="584775"/>
          </a:xfrm>
          <a:prstGeom prst="rect">
            <a:avLst/>
          </a:prstGeom>
          <a:noFill/>
        </p:spPr>
        <p:txBody>
          <a:bodyPr wrap="none" rtlCol="0">
            <a:spAutoFit/>
          </a:bodyPr>
          <a:lstStyle/>
          <a:p>
            <a:pPr algn="ctr"/>
            <a:r>
              <a:rPr lang="en-US" sz="1600" b="1" dirty="0" smtClean="0">
                <a:solidFill>
                  <a:srgbClr val="008080"/>
                </a:solidFill>
              </a:rPr>
              <a:t>PRO</a:t>
            </a:r>
          </a:p>
          <a:p>
            <a:pPr algn="ctr"/>
            <a:r>
              <a:rPr lang="en-US" sz="1600" b="1" dirty="0" smtClean="0">
                <a:solidFill>
                  <a:schemeClr val="accent6">
                    <a:lumMod val="75000"/>
                  </a:schemeClr>
                </a:solidFill>
              </a:rPr>
              <a:t>EQ-5D</a:t>
            </a:r>
            <a:endParaRPr lang="en-US" sz="1600" b="1" dirty="0">
              <a:solidFill>
                <a:schemeClr val="accent6">
                  <a:lumMod val="75000"/>
                </a:schemeClr>
              </a:solidFill>
            </a:endParaRPr>
          </a:p>
        </p:txBody>
      </p:sp>
      <p:cxnSp>
        <p:nvCxnSpPr>
          <p:cNvPr id="15" name="Straight Connector 14"/>
          <p:cNvCxnSpPr/>
          <p:nvPr/>
        </p:nvCxnSpPr>
        <p:spPr>
          <a:xfrm>
            <a:off x="3644665"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85592" y="3787560"/>
            <a:ext cx="718145" cy="584775"/>
          </a:xfrm>
          <a:prstGeom prst="rect">
            <a:avLst/>
          </a:prstGeom>
          <a:noFill/>
        </p:spPr>
        <p:txBody>
          <a:bodyPr wrap="none" rtlCol="0">
            <a:spAutoFit/>
          </a:bodyPr>
          <a:lstStyle/>
          <a:p>
            <a:pPr algn="ctr"/>
            <a:r>
              <a:rPr lang="en-US" sz="1600" b="1" dirty="0" smtClean="0">
                <a:solidFill>
                  <a:srgbClr val="008080"/>
                </a:solidFill>
              </a:rPr>
              <a:t>PRO</a:t>
            </a:r>
          </a:p>
          <a:p>
            <a:pPr algn="ctr"/>
            <a:r>
              <a:rPr lang="en-US" sz="1600" b="1" dirty="0" smtClean="0">
                <a:solidFill>
                  <a:schemeClr val="accent6">
                    <a:lumMod val="75000"/>
                  </a:schemeClr>
                </a:solidFill>
              </a:rPr>
              <a:t>EQ-5D</a:t>
            </a:r>
            <a:endParaRPr lang="en-US" sz="1600" b="1" dirty="0">
              <a:solidFill>
                <a:schemeClr val="accent6">
                  <a:lumMod val="75000"/>
                </a:schemeClr>
              </a:solidFill>
            </a:endParaRPr>
          </a:p>
        </p:txBody>
      </p:sp>
      <p:cxnSp>
        <p:nvCxnSpPr>
          <p:cNvPr id="18" name="Straight Connector 17"/>
          <p:cNvCxnSpPr/>
          <p:nvPr/>
        </p:nvCxnSpPr>
        <p:spPr>
          <a:xfrm>
            <a:off x="4665001"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05930" y="3787560"/>
            <a:ext cx="718145" cy="584775"/>
          </a:xfrm>
          <a:prstGeom prst="rect">
            <a:avLst/>
          </a:prstGeom>
          <a:noFill/>
        </p:spPr>
        <p:txBody>
          <a:bodyPr wrap="none" rtlCol="0">
            <a:spAutoFit/>
          </a:bodyPr>
          <a:lstStyle/>
          <a:p>
            <a:pPr algn="ctr"/>
            <a:r>
              <a:rPr lang="en-US" sz="1600" b="1" dirty="0" smtClean="0">
                <a:solidFill>
                  <a:srgbClr val="008080"/>
                </a:solidFill>
              </a:rPr>
              <a:t>PRO</a:t>
            </a:r>
          </a:p>
          <a:p>
            <a:pPr algn="ctr"/>
            <a:r>
              <a:rPr lang="en-US" sz="1600" b="1" dirty="0" smtClean="0">
                <a:solidFill>
                  <a:schemeClr val="accent6">
                    <a:lumMod val="75000"/>
                  </a:schemeClr>
                </a:solidFill>
              </a:rPr>
              <a:t>EQ-5D</a:t>
            </a:r>
            <a:endParaRPr lang="en-US" sz="1600" b="1" dirty="0">
              <a:solidFill>
                <a:schemeClr val="accent6">
                  <a:lumMod val="75000"/>
                </a:schemeClr>
              </a:solidFill>
            </a:endParaRPr>
          </a:p>
        </p:txBody>
      </p:sp>
      <p:cxnSp>
        <p:nvCxnSpPr>
          <p:cNvPr id="21" name="Straight Connector 20"/>
          <p:cNvCxnSpPr/>
          <p:nvPr/>
        </p:nvCxnSpPr>
        <p:spPr>
          <a:xfrm>
            <a:off x="5673120"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14049" y="3787560"/>
            <a:ext cx="718145" cy="584775"/>
          </a:xfrm>
          <a:prstGeom prst="rect">
            <a:avLst/>
          </a:prstGeom>
          <a:noFill/>
        </p:spPr>
        <p:txBody>
          <a:bodyPr wrap="none" rtlCol="0">
            <a:spAutoFit/>
          </a:bodyPr>
          <a:lstStyle/>
          <a:p>
            <a:pPr algn="ctr"/>
            <a:r>
              <a:rPr lang="en-US" sz="1600" b="1" dirty="0" smtClean="0">
                <a:solidFill>
                  <a:srgbClr val="008080"/>
                </a:solidFill>
              </a:rPr>
              <a:t>PRO</a:t>
            </a:r>
          </a:p>
          <a:p>
            <a:pPr algn="ctr"/>
            <a:r>
              <a:rPr lang="en-US" sz="1600" b="1" dirty="0" smtClean="0">
                <a:solidFill>
                  <a:schemeClr val="accent6">
                    <a:lumMod val="75000"/>
                  </a:schemeClr>
                </a:solidFill>
              </a:rPr>
              <a:t>EQ-5D</a:t>
            </a:r>
            <a:endParaRPr lang="en-US" sz="1600" b="1" dirty="0">
              <a:solidFill>
                <a:schemeClr val="accent6">
                  <a:lumMod val="75000"/>
                </a:schemeClr>
              </a:solidFill>
            </a:endParaRPr>
          </a:p>
        </p:txBody>
      </p:sp>
      <p:cxnSp>
        <p:nvCxnSpPr>
          <p:cNvPr id="24" name="Straight Connector 23"/>
          <p:cNvCxnSpPr/>
          <p:nvPr/>
        </p:nvCxnSpPr>
        <p:spPr>
          <a:xfrm>
            <a:off x="8018119"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59048" y="3787560"/>
            <a:ext cx="718145" cy="584775"/>
          </a:xfrm>
          <a:prstGeom prst="rect">
            <a:avLst/>
          </a:prstGeom>
          <a:noFill/>
        </p:spPr>
        <p:txBody>
          <a:bodyPr wrap="none" rtlCol="0">
            <a:spAutoFit/>
          </a:bodyPr>
          <a:lstStyle/>
          <a:p>
            <a:pPr algn="ctr"/>
            <a:r>
              <a:rPr lang="en-US" sz="1600" b="1" dirty="0" smtClean="0">
                <a:solidFill>
                  <a:srgbClr val="008080"/>
                </a:solidFill>
              </a:rPr>
              <a:t>PRO</a:t>
            </a:r>
          </a:p>
          <a:p>
            <a:pPr algn="ctr"/>
            <a:r>
              <a:rPr lang="en-US" sz="1600" b="1" dirty="0" smtClean="0">
                <a:solidFill>
                  <a:schemeClr val="accent6">
                    <a:lumMod val="75000"/>
                  </a:schemeClr>
                </a:solidFill>
              </a:rPr>
              <a:t>EQ-5D</a:t>
            </a:r>
            <a:endParaRPr lang="en-US" sz="1600" b="1" dirty="0">
              <a:solidFill>
                <a:schemeClr val="accent6">
                  <a:lumMod val="75000"/>
                </a:schemeClr>
              </a:solidFill>
            </a:endParaRPr>
          </a:p>
        </p:txBody>
      </p:sp>
      <p:sp>
        <p:nvSpPr>
          <p:cNvPr id="6" name="Right Arrow 5"/>
          <p:cNvSpPr/>
          <p:nvPr/>
        </p:nvSpPr>
        <p:spPr>
          <a:xfrm>
            <a:off x="1106622" y="3257552"/>
            <a:ext cx="10543512" cy="137338"/>
          </a:xfrm>
          <a:prstGeom prst="rightArrow">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p:nvCxnSpPr>
        <p:spPr>
          <a:xfrm>
            <a:off x="1123599"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25571"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31936"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38301"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51031"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57402"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59383"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230285"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22710"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415139"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007572"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89239"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74097"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409558"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05068" y="3181351"/>
            <a:ext cx="678519" cy="307777"/>
          </a:xfrm>
          <a:prstGeom prst="rect">
            <a:avLst/>
          </a:prstGeom>
          <a:noFill/>
        </p:spPr>
        <p:txBody>
          <a:bodyPr wrap="none" rtlCol="0">
            <a:spAutoFit/>
          </a:bodyPr>
          <a:lstStyle/>
          <a:p>
            <a:r>
              <a:rPr lang="en-US" sz="1400" b="1" dirty="0"/>
              <a:t>Weeks</a:t>
            </a:r>
          </a:p>
        </p:txBody>
      </p:sp>
      <p:sp>
        <p:nvSpPr>
          <p:cNvPr id="7" name="TextBox 6"/>
          <p:cNvSpPr txBox="1"/>
          <p:nvPr/>
        </p:nvSpPr>
        <p:spPr>
          <a:xfrm>
            <a:off x="960294" y="4658734"/>
            <a:ext cx="3646896" cy="369332"/>
          </a:xfrm>
          <a:prstGeom prst="rect">
            <a:avLst/>
          </a:prstGeom>
          <a:noFill/>
        </p:spPr>
        <p:txBody>
          <a:bodyPr wrap="none" rtlCol="0">
            <a:spAutoFit/>
          </a:bodyPr>
          <a:lstStyle/>
          <a:p>
            <a:r>
              <a:rPr lang="en-US" b="1" u="sng" dirty="0">
                <a:solidFill>
                  <a:srgbClr val="CC6600"/>
                </a:solidFill>
              </a:rPr>
              <a:t>S1400I</a:t>
            </a:r>
            <a:r>
              <a:rPr lang="en-US" b="1" dirty="0">
                <a:solidFill>
                  <a:srgbClr val="CC6600"/>
                </a:solidFill>
              </a:rPr>
              <a:t> Clinical Assessment Schedule</a:t>
            </a:r>
          </a:p>
        </p:txBody>
      </p:sp>
      <p:sp>
        <p:nvSpPr>
          <p:cNvPr id="11" name="TextBox 10"/>
          <p:cNvSpPr txBox="1"/>
          <p:nvPr/>
        </p:nvSpPr>
        <p:spPr>
          <a:xfrm>
            <a:off x="1491178" y="2913876"/>
            <a:ext cx="284052" cy="307777"/>
          </a:xfrm>
          <a:prstGeom prst="rect">
            <a:avLst/>
          </a:prstGeom>
          <a:noFill/>
        </p:spPr>
        <p:txBody>
          <a:bodyPr wrap="none" rtlCol="0">
            <a:spAutoFit/>
          </a:bodyPr>
          <a:lstStyle/>
          <a:p>
            <a:pPr algn="ctr"/>
            <a:r>
              <a:rPr lang="en-US" sz="1400" b="1" dirty="0"/>
              <a:t>1</a:t>
            </a:r>
          </a:p>
        </p:txBody>
      </p:sp>
      <p:sp>
        <p:nvSpPr>
          <p:cNvPr id="43" name="TextBox 42"/>
          <p:cNvSpPr txBox="1"/>
          <p:nvPr/>
        </p:nvSpPr>
        <p:spPr>
          <a:xfrm>
            <a:off x="985319" y="2913876"/>
            <a:ext cx="285655" cy="307777"/>
          </a:xfrm>
          <a:prstGeom prst="rect">
            <a:avLst/>
          </a:prstGeom>
          <a:noFill/>
        </p:spPr>
        <p:txBody>
          <a:bodyPr wrap="none" rtlCol="0">
            <a:spAutoFit/>
          </a:bodyPr>
          <a:lstStyle/>
          <a:p>
            <a:pPr algn="ctr"/>
            <a:r>
              <a:rPr lang="en-US" sz="1400" b="1" dirty="0"/>
              <a:t>B</a:t>
            </a:r>
          </a:p>
        </p:txBody>
      </p:sp>
      <p:sp>
        <p:nvSpPr>
          <p:cNvPr id="44" name="TextBox 43"/>
          <p:cNvSpPr txBox="1"/>
          <p:nvPr/>
        </p:nvSpPr>
        <p:spPr>
          <a:xfrm>
            <a:off x="1995434" y="2913876"/>
            <a:ext cx="284052" cy="307777"/>
          </a:xfrm>
          <a:prstGeom prst="rect">
            <a:avLst/>
          </a:prstGeom>
          <a:noFill/>
        </p:spPr>
        <p:txBody>
          <a:bodyPr wrap="none" rtlCol="0">
            <a:spAutoFit/>
          </a:bodyPr>
          <a:lstStyle/>
          <a:p>
            <a:pPr algn="ctr"/>
            <a:r>
              <a:rPr lang="en-US" sz="1400" b="1" dirty="0"/>
              <a:t>2</a:t>
            </a:r>
          </a:p>
        </p:txBody>
      </p:sp>
      <p:sp>
        <p:nvSpPr>
          <p:cNvPr id="47" name="TextBox 46"/>
          <p:cNvSpPr txBox="1"/>
          <p:nvPr/>
        </p:nvSpPr>
        <p:spPr>
          <a:xfrm>
            <a:off x="3003946" y="2913876"/>
            <a:ext cx="284052" cy="307777"/>
          </a:xfrm>
          <a:prstGeom prst="rect">
            <a:avLst/>
          </a:prstGeom>
          <a:noFill/>
        </p:spPr>
        <p:txBody>
          <a:bodyPr wrap="none" rtlCol="0">
            <a:spAutoFit/>
          </a:bodyPr>
          <a:lstStyle/>
          <a:p>
            <a:pPr algn="ctr"/>
            <a:r>
              <a:rPr lang="en-US" sz="1400" b="1" dirty="0"/>
              <a:t>4</a:t>
            </a:r>
          </a:p>
        </p:txBody>
      </p:sp>
      <p:sp>
        <p:nvSpPr>
          <p:cNvPr id="48" name="TextBox 47"/>
          <p:cNvSpPr txBox="1"/>
          <p:nvPr/>
        </p:nvSpPr>
        <p:spPr>
          <a:xfrm>
            <a:off x="2499690" y="2913876"/>
            <a:ext cx="284052" cy="307777"/>
          </a:xfrm>
          <a:prstGeom prst="rect">
            <a:avLst/>
          </a:prstGeom>
          <a:noFill/>
        </p:spPr>
        <p:txBody>
          <a:bodyPr wrap="none" rtlCol="0">
            <a:spAutoFit/>
          </a:bodyPr>
          <a:lstStyle/>
          <a:p>
            <a:pPr algn="ctr"/>
            <a:r>
              <a:rPr lang="en-US" sz="1400" b="1" dirty="0"/>
              <a:t>3</a:t>
            </a:r>
          </a:p>
        </p:txBody>
      </p:sp>
      <p:sp>
        <p:nvSpPr>
          <p:cNvPr id="49" name="TextBox 48"/>
          <p:cNvSpPr txBox="1"/>
          <p:nvPr/>
        </p:nvSpPr>
        <p:spPr>
          <a:xfrm>
            <a:off x="3508202" y="2913876"/>
            <a:ext cx="284052" cy="307777"/>
          </a:xfrm>
          <a:prstGeom prst="rect">
            <a:avLst/>
          </a:prstGeom>
          <a:noFill/>
        </p:spPr>
        <p:txBody>
          <a:bodyPr wrap="none" rtlCol="0">
            <a:spAutoFit/>
          </a:bodyPr>
          <a:lstStyle/>
          <a:p>
            <a:pPr algn="ctr"/>
            <a:r>
              <a:rPr lang="en-US" sz="1400" b="1" dirty="0"/>
              <a:t>5</a:t>
            </a:r>
          </a:p>
        </p:txBody>
      </p:sp>
      <p:sp>
        <p:nvSpPr>
          <p:cNvPr id="50" name="TextBox 49"/>
          <p:cNvSpPr txBox="1"/>
          <p:nvPr/>
        </p:nvSpPr>
        <p:spPr>
          <a:xfrm>
            <a:off x="4516714" y="2913876"/>
            <a:ext cx="284052" cy="307777"/>
          </a:xfrm>
          <a:prstGeom prst="rect">
            <a:avLst/>
          </a:prstGeom>
          <a:noFill/>
        </p:spPr>
        <p:txBody>
          <a:bodyPr wrap="none" rtlCol="0">
            <a:spAutoFit/>
          </a:bodyPr>
          <a:lstStyle/>
          <a:p>
            <a:pPr algn="ctr"/>
            <a:r>
              <a:rPr lang="en-US" sz="1400" b="1" dirty="0"/>
              <a:t>7</a:t>
            </a:r>
          </a:p>
        </p:txBody>
      </p:sp>
      <p:sp>
        <p:nvSpPr>
          <p:cNvPr id="51" name="TextBox 50"/>
          <p:cNvSpPr txBox="1"/>
          <p:nvPr/>
        </p:nvSpPr>
        <p:spPr>
          <a:xfrm>
            <a:off x="4012458" y="2913876"/>
            <a:ext cx="284052" cy="307777"/>
          </a:xfrm>
          <a:prstGeom prst="rect">
            <a:avLst/>
          </a:prstGeom>
          <a:noFill/>
        </p:spPr>
        <p:txBody>
          <a:bodyPr wrap="none" rtlCol="0">
            <a:spAutoFit/>
          </a:bodyPr>
          <a:lstStyle/>
          <a:p>
            <a:pPr algn="ctr"/>
            <a:r>
              <a:rPr lang="en-US" sz="1400" b="1" dirty="0"/>
              <a:t>6</a:t>
            </a:r>
          </a:p>
        </p:txBody>
      </p:sp>
      <p:sp>
        <p:nvSpPr>
          <p:cNvPr id="52" name="TextBox 51"/>
          <p:cNvSpPr txBox="1"/>
          <p:nvPr/>
        </p:nvSpPr>
        <p:spPr>
          <a:xfrm>
            <a:off x="5020970" y="2913876"/>
            <a:ext cx="284052" cy="307777"/>
          </a:xfrm>
          <a:prstGeom prst="rect">
            <a:avLst/>
          </a:prstGeom>
          <a:noFill/>
        </p:spPr>
        <p:txBody>
          <a:bodyPr wrap="none" rtlCol="0">
            <a:spAutoFit/>
          </a:bodyPr>
          <a:lstStyle/>
          <a:p>
            <a:pPr algn="ctr"/>
            <a:r>
              <a:rPr lang="en-US" sz="1400" b="1" dirty="0"/>
              <a:t>8</a:t>
            </a:r>
          </a:p>
        </p:txBody>
      </p:sp>
      <p:sp>
        <p:nvSpPr>
          <p:cNvPr id="53" name="TextBox 52"/>
          <p:cNvSpPr txBox="1"/>
          <p:nvPr/>
        </p:nvSpPr>
        <p:spPr>
          <a:xfrm>
            <a:off x="6029482" y="2913876"/>
            <a:ext cx="367408" cy="307777"/>
          </a:xfrm>
          <a:prstGeom prst="rect">
            <a:avLst/>
          </a:prstGeom>
          <a:noFill/>
        </p:spPr>
        <p:txBody>
          <a:bodyPr wrap="none" rtlCol="0">
            <a:spAutoFit/>
          </a:bodyPr>
          <a:lstStyle/>
          <a:p>
            <a:pPr algn="ctr"/>
            <a:r>
              <a:rPr lang="en-US" sz="1400" b="1" dirty="0"/>
              <a:t>10</a:t>
            </a:r>
          </a:p>
        </p:txBody>
      </p:sp>
      <p:sp>
        <p:nvSpPr>
          <p:cNvPr id="54" name="TextBox 53"/>
          <p:cNvSpPr txBox="1"/>
          <p:nvPr/>
        </p:nvSpPr>
        <p:spPr>
          <a:xfrm>
            <a:off x="5525226" y="2913876"/>
            <a:ext cx="284052" cy="307777"/>
          </a:xfrm>
          <a:prstGeom prst="rect">
            <a:avLst/>
          </a:prstGeom>
          <a:noFill/>
        </p:spPr>
        <p:txBody>
          <a:bodyPr wrap="none" rtlCol="0">
            <a:spAutoFit/>
          </a:bodyPr>
          <a:lstStyle/>
          <a:p>
            <a:pPr algn="ctr"/>
            <a:r>
              <a:rPr lang="en-US" sz="1400" b="1" dirty="0"/>
              <a:t>9</a:t>
            </a:r>
          </a:p>
        </p:txBody>
      </p:sp>
      <p:sp>
        <p:nvSpPr>
          <p:cNvPr id="55" name="TextBox 54"/>
          <p:cNvSpPr txBox="1"/>
          <p:nvPr/>
        </p:nvSpPr>
        <p:spPr>
          <a:xfrm>
            <a:off x="6617094" y="2913876"/>
            <a:ext cx="373565" cy="307777"/>
          </a:xfrm>
          <a:prstGeom prst="rect">
            <a:avLst/>
          </a:prstGeom>
          <a:noFill/>
        </p:spPr>
        <p:txBody>
          <a:bodyPr wrap="none" rtlCol="0">
            <a:spAutoFit/>
          </a:bodyPr>
          <a:lstStyle/>
          <a:p>
            <a:pPr algn="ctr"/>
            <a:r>
              <a:rPr lang="en-US" sz="1400" b="1" dirty="0"/>
              <a:t>11</a:t>
            </a:r>
          </a:p>
        </p:txBody>
      </p:sp>
      <p:sp>
        <p:nvSpPr>
          <p:cNvPr id="56" name="TextBox 55"/>
          <p:cNvSpPr txBox="1"/>
          <p:nvPr/>
        </p:nvSpPr>
        <p:spPr>
          <a:xfrm>
            <a:off x="7798475" y="2913876"/>
            <a:ext cx="367408" cy="307777"/>
          </a:xfrm>
          <a:prstGeom prst="rect">
            <a:avLst/>
          </a:prstGeom>
          <a:noFill/>
        </p:spPr>
        <p:txBody>
          <a:bodyPr wrap="none" rtlCol="0">
            <a:spAutoFit/>
          </a:bodyPr>
          <a:lstStyle/>
          <a:p>
            <a:pPr algn="ctr"/>
            <a:r>
              <a:rPr lang="en-US" sz="1400" b="1" dirty="0"/>
              <a:t>13</a:t>
            </a:r>
          </a:p>
        </p:txBody>
      </p:sp>
      <p:sp>
        <p:nvSpPr>
          <p:cNvPr id="57" name="TextBox 56"/>
          <p:cNvSpPr txBox="1"/>
          <p:nvPr/>
        </p:nvSpPr>
        <p:spPr>
          <a:xfrm>
            <a:off x="7210863" y="2913876"/>
            <a:ext cx="367408" cy="307777"/>
          </a:xfrm>
          <a:prstGeom prst="rect">
            <a:avLst/>
          </a:prstGeom>
          <a:noFill/>
        </p:spPr>
        <p:txBody>
          <a:bodyPr wrap="none" rtlCol="0">
            <a:spAutoFit/>
          </a:bodyPr>
          <a:lstStyle/>
          <a:p>
            <a:pPr algn="ctr"/>
            <a:r>
              <a:rPr lang="en-US" sz="1400" b="1" dirty="0"/>
              <a:t>12</a:t>
            </a:r>
          </a:p>
        </p:txBody>
      </p:sp>
      <p:sp>
        <p:nvSpPr>
          <p:cNvPr id="27" name="Rounded Rectangle 26"/>
          <p:cNvSpPr/>
          <p:nvPr/>
        </p:nvSpPr>
        <p:spPr>
          <a:xfrm>
            <a:off x="966344" y="2894245"/>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a:off x="2469232" y="2900781"/>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59"/>
          <p:cNvSpPr/>
          <p:nvPr/>
        </p:nvSpPr>
        <p:spPr>
          <a:xfrm>
            <a:off x="3502232" y="2900781"/>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p:cNvSpPr/>
          <p:nvPr/>
        </p:nvSpPr>
        <p:spPr>
          <a:xfrm>
            <a:off x="4500147" y="2909426"/>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nvSpPr>
        <p:spPr>
          <a:xfrm>
            <a:off x="5515660" y="2900781"/>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p:cNvSpPr/>
          <p:nvPr/>
        </p:nvSpPr>
        <p:spPr>
          <a:xfrm>
            <a:off x="6646488" y="2900781"/>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7833452" y="2902888"/>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960294" y="5054469"/>
            <a:ext cx="4379212" cy="369332"/>
          </a:xfrm>
          <a:prstGeom prst="rect">
            <a:avLst/>
          </a:prstGeom>
          <a:noFill/>
        </p:spPr>
        <p:txBody>
          <a:bodyPr wrap="none" rtlCol="0">
            <a:spAutoFit/>
          </a:bodyPr>
          <a:lstStyle/>
          <a:p>
            <a:r>
              <a:rPr lang="en-US" b="1" u="sng" dirty="0">
                <a:solidFill>
                  <a:srgbClr val="008080"/>
                </a:solidFill>
              </a:rPr>
              <a:t>S1400I</a:t>
            </a:r>
            <a:r>
              <a:rPr lang="en-US" b="1" dirty="0">
                <a:solidFill>
                  <a:srgbClr val="008080"/>
                </a:solidFill>
              </a:rPr>
              <a:t> PRO </a:t>
            </a:r>
            <a:r>
              <a:rPr lang="en-US" b="1" dirty="0" smtClean="0">
                <a:solidFill>
                  <a:srgbClr val="008080"/>
                </a:solidFill>
              </a:rPr>
              <a:t>Sub-study </a:t>
            </a:r>
            <a:r>
              <a:rPr lang="en-US" b="1" dirty="0">
                <a:solidFill>
                  <a:srgbClr val="008080"/>
                </a:solidFill>
              </a:rPr>
              <a:t>Assessment Schedule</a:t>
            </a:r>
          </a:p>
        </p:txBody>
      </p:sp>
      <p:sp>
        <p:nvSpPr>
          <p:cNvPr id="17" name="Slide Number Placeholder 16"/>
          <p:cNvSpPr>
            <a:spLocks noGrp="1"/>
          </p:cNvSpPr>
          <p:nvPr>
            <p:ph type="sldNum" sz="quarter" idx="12"/>
          </p:nvPr>
        </p:nvSpPr>
        <p:spPr/>
        <p:txBody>
          <a:bodyPr/>
          <a:lstStyle/>
          <a:p>
            <a:r>
              <a:rPr lang="en-US" dirty="0" smtClean="0"/>
              <a:t>Slide: </a:t>
            </a:r>
            <a:fld id="{629637A9-119A-49DA-BD12-AAC58B377D80}" type="slidenum">
              <a:rPr lang="en-US" smtClean="0"/>
              <a:pPr/>
              <a:t>17</a:t>
            </a:fld>
            <a:endParaRPr lang="en-US" dirty="0"/>
          </a:p>
        </p:txBody>
      </p:sp>
      <p:sp>
        <p:nvSpPr>
          <p:cNvPr id="58" name="TextBox 57"/>
          <p:cNvSpPr txBox="1"/>
          <p:nvPr/>
        </p:nvSpPr>
        <p:spPr>
          <a:xfrm>
            <a:off x="8386087" y="2913876"/>
            <a:ext cx="367408" cy="307777"/>
          </a:xfrm>
          <a:prstGeom prst="rect">
            <a:avLst/>
          </a:prstGeom>
          <a:noFill/>
        </p:spPr>
        <p:txBody>
          <a:bodyPr wrap="none" rtlCol="0">
            <a:spAutoFit/>
          </a:bodyPr>
          <a:lstStyle/>
          <a:p>
            <a:pPr algn="ctr"/>
            <a:r>
              <a:rPr lang="en-US" sz="1400" b="1" dirty="0"/>
              <a:t>2</a:t>
            </a:r>
            <a:r>
              <a:rPr lang="en-US" sz="1400" b="1" dirty="0" smtClean="0"/>
              <a:t>4</a:t>
            </a:r>
            <a:endParaRPr lang="en-US" sz="1400" b="1" dirty="0"/>
          </a:p>
        </p:txBody>
      </p:sp>
      <p:sp>
        <p:nvSpPr>
          <p:cNvPr id="66" name="TextBox 65"/>
          <p:cNvSpPr txBox="1"/>
          <p:nvPr/>
        </p:nvSpPr>
        <p:spPr>
          <a:xfrm>
            <a:off x="8973699" y="2913876"/>
            <a:ext cx="367408" cy="307777"/>
          </a:xfrm>
          <a:prstGeom prst="rect">
            <a:avLst/>
          </a:prstGeom>
          <a:noFill/>
        </p:spPr>
        <p:txBody>
          <a:bodyPr wrap="none" rtlCol="0">
            <a:spAutoFit/>
          </a:bodyPr>
          <a:lstStyle/>
          <a:p>
            <a:pPr algn="ctr"/>
            <a:r>
              <a:rPr lang="en-US" sz="1400" b="1" dirty="0" smtClean="0"/>
              <a:t>36</a:t>
            </a:r>
            <a:endParaRPr lang="en-US" sz="1400" b="1" dirty="0"/>
          </a:p>
        </p:txBody>
      </p:sp>
      <p:sp>
        <p:nvSpPr>
          <p:cNvPr id="67" name="TextBox 66"/>
          <p:cNvSpPr txBox="1"/>
          <p:nvPr/>
        </p:nvSpPr>
        <p:spPr>
          <a:xfrm>
            <a:off x="9561311" y="2913876"/>
            <a:ext cx="409086" cy="307777"/>
          </a:xfrm>
          <a:prstGeom prst="rect">
            <a:avLst/>
          </a:prstGeom>
          <a:noFill/>
        </p:spPr>
        <p:txBody>
          <a:bodyPr wrap="none" rtlCol="0">
            <a:spAutoFit/>
          </a:bodyPr>
          <a:lstStyle/>
          <a:p>
            <a:pPr algn="ctr"/>
            <a:r>
              <a:rPr lang="en-US" sz="1400" b="1" dirty="0" smtClean="0"/>
              <a:t>Y 1</a:t>
            </a:r>
            <a:endParaRPr lang="en-US" sz="1400" b="1" dirty="0"/>
          </a:p>
        </p:txBody>
      </p:sp>
      <p:sp>
        <p:nvSpPr>
          <p:cNvPr id="68" name="TextBox 67"/>
          <p:cNvSpPr txBox="1"/>
          <p:nvPr/>
        </p:nvSpPr>
        <p:spPr>
          <a:xfrm>
            <a:off x="10190601" y="2913876"/>
            <a:ext cx="409086" cy="307777"/>
          </a:xfrm>
          <a:prstGeom prst="rect">
            <a:avLst/>
          </a:prstGeom>
          <a:noFill/>
        </p:spPr>
        <p:txBody>
          <a:bodyPr wrap="none" rtlCol="0">
            <a:spAutoFit/>
          </a:bodyPr>
          <a:lstStyle/>
          <a:p>
            <a:pPr algn="ctr"/>
            <a:r>
              <a:rPr lang="en-US" sz="1400" b="1" dirty="0" smtClean="0"/>
              <a:t>Y 2</a:t>
            </a:r>
            <a:endParaRPr lang="en-US" sz="1400" b="1" dirty="0"/>
          </a:p>
        </p:txBody>
      </p:sp>
      <p:sp>
        <p:nvSpPr>
          <p:cNvPr id="69" name="TextBox 68"/>
          <p:cNvSpPr txBox="1"/>
          <p:nvPr/>
        </p:nvSpPr>
        <p:spPr>
          <a:xfrm>
            <a:off x="10819889" y="2913876"/>
            <a:ext cx="409086" cy="307777"/>
          </a:xfrm>
          <a:prstGeom prst="rect">
            <a:avLst/>
          </a:prstGeom>
          <a:noFill/>
        </p:spPr>
        <p:txBody>
          <a:bodyPr wrap="none" rtlCol="0">
            <a:spAutoFit/>
          </a:bodyPr>
          <a:lstStyle/>
          <a:p>
            <a:pPr algn="ctr"/>
            <a:r>
              <a:rPr lang="en-US" sz="1400" b="1" dirty="0" smtClean="0"/>
              <a:t>Y 3</a:t>
            </a:r>
            <a:endParaRPr lang="en-US" sz="1400" b="1" dirty="0"/>
          </a:p>
        </p:txBody>
      </p:sp>
      <p:cxnSp>
        <p:nvCxnSpPr>
          <p:cNvPr id="70" name="Straight Connector 69"/>
          <p:cNvCxnSpPr/>
          <p:nvPr/>
        </p:nvCxnSpPr>
        <p:spPr>
          <a:xfrm>
            <a:off x="1619206"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644666"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174523"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9160152"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1034257"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606611"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247540" y="3787560"/>
            <a:ext cx="718145" cy="584775"/>
          </a:xfrm>
          <a:prstGeom prst="rect">
            <a:avLst/>
          </a:prstGeom>
          <a:noFill/>
        </p:spPr>
        <p:txBody>
          <a:bodyPr wrap="none" rtlCol="0">
            <a:spAutoFit/>
          </a:bodyPr>
          <a:lstStyle/>
          <a:p>
            <a:pPr algn="ctr"/>
            <a:r>
              <a:rPr lang="en-US" sz="1600" b="1" dirty="0" smtClean="0">
                <a:solidFill>
                  <a:srgbClr val="008080"/>
                </a:solidFill>
              </a:rPr>
              <a:t>PRO</a:t>
            </a:r>
          </a:p>
          <a:p>
            <a:pPr algn="ctr"/>
            <a:r>
              <a:rPr lang="en-US" sz="1600" b="1" dirty="0" smtClean="0">
                <a:solidFill>
                  <a:schemeClr val="accent6">
                    <a:lumMod val="75000"/>
                  </a:schemeClr>
                </a:solidFill>
              </a:rPr>
              <a:t>EQ-5D</a:t>
            </a:r>
            <a:endParaRPr lang="en-US" sz="1600" b="1" dirty="0">
              <a:solidFill>
                <a:schemeClr val="accent6">
                  <a:lumMod val="75000"/>
                </a:schemeClr>
              </a:solidFill>
            </a:endParaRPr>
          </a:p>
        </p:txBody>
      </p:sp>
      <p:cxnSp>
        <p:nvCxnSpPr>
          <p:cNvPr id="77" name="Straight Connector 76"/>
          <p:cNvCxnSpPr/>
          <p:nvPr/>
        </p:nvCxnSpPr>
        <p:spPr>
          <a:xfrm>
            <a:off x="9172708"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813637" y="3787560"/>
            <a:ext cx="718145" cy="584775"/>
          </a:xfrm>
          <a:prstGeom prst="rect">
            <a:avLst/>
          </a:prstGeom>
          <a:noFill/>
        </p:spPr>
        <p:txBody>
          <a:bodyPr wrap="none" rtlCol="0">
            <a:spAutoFit/>
          </a:bodyPr>
          <a:lstStyle/>
          <a:p>
            <a:pPr algn="ctr"/>
            <a:r>
              <a:rPr lang="en-US" sz="1600" b="1" dirty="0" smtClean="0">
                <a:solidFill>
                  <a:srgbClr val="008080"/>
                </a:solidFill>
              </a:rPr>
              <a:t>PRO</a:t>
            </a:r>
          </a:p>
          <a:p>
            <a:pPr algn="ctr"/>
            <a:r>
              <a:rPr lang="en-US" sz="1600" b="1" dirty="0" smtClean="0">
                <a:solidFill>
                  <a:schemeClr val="accent6">
                    <a:lumMod val="75000"/>
                  </a:schemeClr>
                </a:solidFill>
              </a:rPr>
              <a:t>EQ-5D</a:t>
            </a:r>
            <a:endParaRPr lang="en-US" sz="1600" b="1" dirty="0">
              <a:solidFill>
                <a:schemeClr val="accent6">
                  <a:lumMod val="75000"/>
                </a:schemeClr>
              </a:solidFill>
            </a:endParaRPr>
          </a:p>
        </p:txBody>
      </p:sp>
      <p:cxnSp>
        <p:nvCxnSpPr>
          <p:cNvPr id="79" name="Straight Connector 78"/>
          <p:cNvCxnSpPr/>
          <p:nvPr/>
        </p:nvCxnSpPr>
        <p:spPr>
          <a:xfrm>
            <a:off x="2631936"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358655" y="3787560"/>
            <a:ext cx="546560" cy="338554"/>
          </a:xfrm>
          <a:prstGeom prst="rect">
            <a:avLst/>
          </a:prstGeom>
          <a:noFill/>
        </p:spPr>
        <p:txBody>
          <a:bodyPr wrap="none" rtlCol="0">
            <a:spAutoFit/>
          </a:bodyPr>
          <a:lstStyle/>
          <a:p>
            <a:pPr algn="ctr"/>
            <a:r>
              <a:rPr lang="en-US" sz="1600" b="1" dirty="0" smtClean="0">
                <a:solidFill>
                  <a:srgbClr val="008080"/>
                </a:solidFill>
              </a:rPr>
              <a:t>PRO</a:t>
            </a:r>
            <a:endParaRPr lang="en-US" sz="1600" b="1" dirty="0">
              <a:solidFill>
                <a:srgbClr val="008080"/>
              </a:solidFill>
            </a:endParaRPr>
          </a:p>
        </p:txBody>
      </p:sp>
      <p:cxnSp>
        <p:nvCxnSpPr>
          <p:cNvPr id="81" name="Straight Connector 80"/>
          <p:cNvCxnSpPr/>
          <p:nvPr/>
        </p:nvCxnSpPr>
        <p:spPr>
          <a:xfrm>
            <a:off x="6822711"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549430" y="3787560"/>
            <a:ext cx="546560" cy="338554"/>
          </a:xfrm>
          <a:prstGeom prst="rect">
            <a:avLst/>
          </a:prstGeom>
          <a:noFill/>
        </p:spPr>
        <p:txBody>
          <a:bodyPr wrap="none" rtlCol="0">
            <a:spAutoFit/>
          </a:bodyPr>
          <a:lstStyle/>
          <a:p>
            <a:pPr algn="ctr"/>
            <a:r>
              <a:rPr lang="en-US" sz="1600" b="1" dirty="0" smtClean="0">
                <a:solidFill>
                  <a:srgbClr val="008080"/>
                </a:solidFill>
              </a:rPr>
              <a:t>PRO</a:t>
            </a:r>
            <a:endParaRPr lang="en-US" sz="1600" b="1" dirty="0">
              <a:solidFill>
                <a:srgbClr val="008080"/>
              </a:solidFill>
            </a:endParaRPr>
          </a:p>
        </p:txBody>
      </p:sp>
      <p:cxnSp>
        <p:nvCxnSpPr>
          <p:cNvPr id="83" name="Straight Connector 82"/>
          <p:cNvCxnSpPr/>
          <p:nvPr/>
        </p:nvCxnSpPr>
        <p:spPr>
          <a:xfrm>
            <a:off x="9791751"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9432678" y="3787560"/>
            <a:ext cx="718145" cy="338554"/>
          </a:xfrm>
          <a:prstGeom prst="rect">
            <a:avLst/>
          </a:prstGeom>
          <a:noFill/>
        </p:spPr>
        <p:txBody>
          <a:bodyPr wrap="none" rtlCol="0">
            <a:spAutoFit/>
          </a:bodyPr>
          <a:lstStyle/>
          <a:p>
            <a:pPr algn="ctr"/>
            <a:r>
              <a:rPr lang="en-US" sz="1600" b="1" dirty="0" smtClean="0">
                <a:solidFill>
                  <a:schemeClr val="accent6">
                    <a:lumMod val="75000"/>
                  </a:schemeClr>
                </a:solidFill>
              </a:rPr>
              <a:t>EQ-5D</a:t>
            </a:r>
            <a:endParaRPr lang="en-US" sz="1600" b="1" dirty="0">
              <a:solidFill>
                <a:schemeClr val="accent6">
                  <a:lumMod val="75000"/>
                </a:schemeClr>
              </a:solidFill>
            </a:endParaRPr>
          </a:p>
        </p:txBody>
      </p:sp>
      <p:cxnSp>
        <p:nvCxnSpPr>
          <p:cNvPr id="85" name="Straight Connector 84"/>
          <p:cNvCxnSpPr/>
          <p:nvPr/>
        </p:nvCxnSpPr>
        <p:spPr>
          <a:xfrm>
            <a:off x="10410793"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0051720" y="3787560"/>
            <a:ext cx="718145" cy="338554"/>
          </a:xfrm>
          <a:prstGeom prst="rect">
            <a:avLst/>
          </a:prstGeom>
          <a:noFill/>
        </p:spPr>
        <p:txBody>
          <a:bodyPr wrap="none" rtlCol="0">
            <a:spAutoFit/>
          </a:bodyPr>
          <a:lstStyle/>
          <a:p>
            <a:pPr algn="ctr"/>
            <a:r>
              <a:rPr lang="en-US" sz="1600" b="1" dirty="0" smtClean="0">
                <a:solidFill>
                  <a:schemeClr val="accent6">
                    <a:lumMod val="75000"/>
                  </a:schemeClr>
                </a:solidFill>
              </a:rPr>
              <a:t>EQ-5D</a:t>
            </a:r>
            <a:endParaRPr lang="en-US" sz="1600" b="1" dirty="0">
              <a:solidFill>
                <a:schemeClr val="accent6">
                  <a:lumMod val="75000"/>
                </a:schemeClr>
              </a:solidFill>
            </a:endParaRPr>
          </a:p>
        </p:txBody>
      </p:sp>
      <p:cxnSp>
        <p:nvCxnSpPr>
          <p:cNvPr id="87" name="Straight Connector 86"/>
          <p:cNvCxnSpPr/>
          <p:nvPr/>
        </p:nvCxnSpPr>
        <p:spPr>
          <a:xfrm>
            <a:off x="11035752"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0676679" y="3787560"/>
            <a:ext cx="718145" cy="338554"/>
          </a:xfrm>
          <a:prstGeom prst="rect">
            <a:avLst/>
          </a:prstGeom>
          <a:noFill/>
        </p:spPr>
        <p:txBody>
          <a:bodyPr wrap="none" rtlCol="0">
            <a:spAutoFit/>
          </a:bodyPr>
          <a:lstStyle/>
          <a:p>
            <a:pPr algn="ctr"/>
            <a:r>
              <a:rPr lang="en-US" sz="1600" b="1" dirty="0" smtClean="0">
                <a:solidFill>
                  <a:schemeClr val="accent6">
                    <a:lumMod val="75000"/>
                  </a:schemeClr>
                </a:solidFill>
              </a:rPr>
              <a:t>EQ-5D</a:t>
            </a:r>
            <a:endParaRPr lang="en-US" sz="1600" b="1" dirty="0">
              <a:solidFill>
                <a:schemeClr val="accent6">
                  <a:lumMod val="75000"/>
                </a:schemeClr>
              </a:solidFill>
            </a:endParaRPr>
          </a:p>
        </p:txBody>
      </p:sp>
      <p:sp>
        <p:nvSpPr>
          <p:cNvPr id="89" name="Rounded Rectangle 88"/>
          <p:cNvSpPr/>
          <p:nvPr/>
        </p:nvSpPr>
        <p:spPr>
          <a:xfrm>
            <a:off x="8400792" y="2902880"/>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ounded Rectangle 89"/>
          <p:cNvSpPr/>
          <p:nvPr/>
        </p:nvSpPr>
        <p:spPr>
          <a:xfrm>
            <a:off x="8985019" y="2900781"/>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ounded Rectangle 90"/>
          <p:cNvSpPr/>
          <p:nvPr/>
        </p:nvSpPr>
        <p:spPr>
          <a:xfrm>
            <a:off x="9587944" y="2902880"/>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ounded Rectangle 91"/>
          <p:cNvSpPr/>
          <p:nvPr/>
        </p:nvSpPr>
        <p:spPr>
          <a:xfrm>
            <a:off x="10216387" y="2904111"/>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ounded Rectangle 92"/>
          <p:cNvSpPr/>
          <p:nvPr/>
        </p:nvSpPr>
        <p:spPr>
          <a:xfrm>
            <a:off x="10854885" y="2894244"/>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960294" y="5466207"/>
            <a:ext cx="5032147" cy="369332"/>
          </a:xfrm>
          <a:prstGeom prst="rect">
            <a:avLst/>
          </a:prstGeom>
          <a:noFill/>
        </p:spPr>
        <p:txBody>
          <a:bodyPr wrap="none" rtlCol="0">
            <a:spAutoFit/>
          </a:bodyPr>
          <a:lstStyle/>
          <a:p>
            <a:r>
              <a:rPr lang="en-US" b="1" u="sng" dirty="0">
                <a:solidFill>
                  <a:schemeClr val="accent6">
                    <a:lumMod val="75000"/>
                  </a:schemeClr>
                </a:solidFill>
              </a:rPr>
              <a:t>S1400I</a:t>
            </a:r>
            <a:r>
              <a:rPr lang="en-US" b="1" dirty="0">
                <a:solidFill>
                  <a:schemeClr val="accent6">
                    <a:lumMod val="75000"/>
                  </a:schemeClr>
                </a:solidFill>
              </a:rPr>
              <a:t> EQ-5D Questionnaire </a:t>
            </a:r>
            <a:r>
              <a:rPr lang="en-US" b="1" dirty="0" smtClean="0">
                <a:solidFill>
                  <a:schemeClr val="accent6">
                    <a:lumMod val="75000"/>
                  </a:schemeClr>
                </a:solidFill>
              </a:rPr>
              <a:t>Assessment </a:t>
            </a:r>
            <a:r>
              <a:rPr lang="en-US" b="1" dirty="0">
                <a:solidFill>
                  <a:schemeClr val="accent6">
                    <a:lumMod val="75000"/>
                  </a:schemeClr>
                </a:solidFill>
              </a:rPr>
              <a:t>Schedule</a:t>
            </a:r>
          </a:p>
        </p:txBody>
      </p:sp>
    </p:spTree>
    <p:extLst>
      <p:ext uri="{BB962C8B-B14F-4D97-AF65-F5344CB8AC3E}">
        <p14:creationId xmlns:p14="http://schemas.microsoft.com/office/powerpoint/2010/main" val="2357713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 Data Submission</a:t>
            </a:r>
            <a:endParaRPr lang="en-US" dirty="0"/>
          </a:p>
        </p:txBody>
      </p:sp>
      <p:sp>
        <p:nvSpPr>
          <p:cNvPr id="3" name="Content Placeholder 2"/>
          <p:cNvSpPr>
            <a:spLocks noGrp="1"/>
          </p:cNvSpPr>
          <p:nvPr>
            <p:ph idx="1"/>
          </p:nvPr>
        </p:nvSpPr>
        <p:spPr>
          <a:xfrm>
            <a:off x="609600" y="1492469"/>
            <a:ext cx="10908890" cy="4790344"/>
          </a:xfrm>
        </p:spPr>
        <p:txBody>
          <a:bodyPr>
            <a:noAutofit/>
          </a:bodyPr>
          <a:lstStyle/>
          <a:p>
            <a:pPr lvl="1">
              <a:lnSpc>
                <a:spcPct val="120000"/>
              </a:lnSpc>
              <a:spcBef>
                <a:spcPts val="0"/>
              </a:spcBef>
              <a:spcAft>
                <a:spcPts val="0"/>
              </a:spcAft>
              <a:buFont typeface="Arial" panose="020B0604020202020204" pitchFamily="34" charset="0"/>
              <a:buChar char="•"/>
            </a:pPr>
            <a:r>
              <a:rPr lang="en-US" sz="2400" b="1" dirty="0"/>
              <a:t>Data Submission Requirements</a:t>
            </a:r>
          </a:p>
          <a:p>
            <a:pPr lvl="2">
              <a:lnSpc>
                <a:spcPct val="120000"/>
              </a:lnSpc>
              <a:spcBef>
                <a:spcPts val="0"/>
              </a:spcBef>
              <a:spcAft>
                <a:spcPts val="0"/>
              </a:spcAft>
              <a:buFont typeface="Calibri" panose="020F0502020204030204" pitchFamily="34" charset="0"/>
              <a:buChar char="−"/>
            </a:pPr>
            <a:r>
              <a:rPr lang="en-US" sz="2000" dirty="0"/>
              <a:t>Data must be submitted according to the protocol requirements for patients registered to </a:t>
            </a:r>
            <a:r>
              <a:rPr lang="en-US" sz="2000" b="1" u="sng" dirty="0"/>
              <a:t>S1400I</a:t>
            </a:r>
            <a:r>
              <a:rPr lang="en-US" sz="2000" dirty="0"/>
              <a:t> after 9/1/2016 and participating in the </a:t>
            </a:r>
            <a:r>
              <a:rPr lang="en-US" sz="2000" b="1" u="sng" dirty="0"/>
              <a:t>S1400I</a:t>
            </a:r>
            <a:r>
              <a:rPr lang="en-US" sz="2000" dirty="0"/>
              <a:t> PRO </a:t>
            </a:r>
            <a:r>
              <a:rPr lang="en-US" sz="2000" dirty="0" smtClean="0"/>
              <a:t>study (refer to </a:t>
            </a:r>
            <a:r>
              <a:rPr lang="en-US" sz="2000" b="1" u="sng" dirty="0" smtClean="0"/>
              <a:t>S1400I</a:t>
            </a:r>
            <a:r>
              <a:rPr lang="en-US" sz="2000" dirty="0" smtClean="0"/>
              <a:t> Section 14.4)</a:t>
            </a:r>
          </a:p>
          <a:p>
            <a:pPr lvl="1">
              <a:lnSpc>
                <a:spcPct val="120000"/>
              </a:lnSpc>
              <a:spcBef>
                <a:spcPts val="0"/>
              </a:spcBef>
              <a:spcAft>
                <a:spcPts val="0"/>
              </a:spcAft>
              <a:buFont typeface="Arial" panose="020B0604020202020204" pitchFamily="34" charset="0"/>
              <a:buChar char="•"/>
            </a:pPr>
            <a:endParaRPr lang="en-US" sz="1100" b="1" dirty="0" smtClean="0"/>
          </a:p>
          <a:p>
            <a:pPr lvl="1">
              <a:lnSpc>
                <a:spcPct val="120000"/>
              </a:lnSpc>
              <a:spcBef>
                <a:spcPts val="0"/>
              </a:spcBef>
              <a:spcAft>
                <a:spcPts val="0"/>
              </a:spcAft>
              <a:buFont typeface="Arial" panose="020B0604020202020204" pitchFamily="34" charset="0"/>
              <a:buChar char="•"/>
            </a:pPr>
            <a:r>
              <a:rPr lang="en-US" sz="2400" b="1" dirty="0" smtClean="0"/>
              <a:t>Master </a:t>
            </a:r>
            <a:r>
              <a:rPr lang="en-US" sz="2400" b="1" dirty="0"/>
              <a:t>Forms</a:t>
            </a:r>
          </a:p>
          <a:p>
            <a:pPr lvl="2">
              <a:lnSpc>
                <a:spcPct val="120000"/>
              </a:lnSpc>
              <a:spcBef>
                <a:spcPts val="0"/>
              </a:spcBef>
              <a:spcAft>
                <a:spcPts val="0"/>
              </a:spcAft>
              <a:buFont typeface="Calibri" pitchFamily="34" charset="0"/>
              <a:buChar char="−"/>
            </a:pPr>
            <a:r>
              <a:rPr lang="en-US" sz="2000" dirty="0"/>
              <a:t>Master forms can be found on the protocol abstract page on the SWOG website (</a:t>
            </a:r>
            <a:r>
              <a:rPr lang="en-US" sz="2000" dirty="0">
                <a:hlinkClick r:id="rId2"/>
              </a:rPr>
              <a:t>www.swog.org</a:t>
            </a:r>
            <a:r>
              <a:rPr lang="en-US" sz="2000" dirty="0"/>
              <a:t>) and CTSU website (</a:t>
            </a:r>
            <a:r>
              <a:rPr lang="en-US" sz="2000" dirty="0">
                <a:hlinkClick r:id="rId3"/>
              </a:rPr>
              <a:t>www.ctsu.org</a:t>
            </a:r>
            <a:r>
              <a:rPr lang="en-US" sz="2000" dirty="0"/>
              <a:t>) </a:t>
            </a:r>
          </a:p>
          <a:p>
            <a:pPr marL="384048" lvl="2" indent="0">
              <a:lnSpc>
                <a:spcPct val="120000"/>
              </a:lnSpc>
              <a:spcBef>
                <a:spcPts val="0"/>
              </a:spcBef>
              <a:spcAft>
                <a:spcPts val="0"/>
              </a:spcAft>
              <a:buNone/>
            </a:pPr>
            <a:endParaRPr lang="en-US" sz="1100" dirty="0" smtClean="0"/>
          </a:p>
          <a:p>
            <a:pPr marL="401638" lvl="2" indent="-225425">
              <a:spcBef>
                <a:spcPts val="600"/>
              </a:spcBef>
              <a:buFont typeface="Arial" panose="020B0604020202020204" pitchFamily="34" charset="0"/>
              <a:buChar char="•"/>
            </a:pPr>
            <a:r>
              <a:rPr lang="en-US" sz="2400" b="1" dirty="0"/>
              <a:t>Data Submission Procedures</a:t>
            </a:r>
          </a:p>
          <a:p>
            <a:pPr lvl="2">
              <a:lnSpc>
                <a:spcPct val="150000"/>
              </a:lnSpc>
              <a:buFont typeface="Calibri" pitchFamily="34" charset="0"/>
              <a:buChar char="−"/>
            </a:pPr>
            <a:r>
              <a:rPr lang="en-US" sz="2000" dirty="0" smtClean="0"/>
              <a:t>In </a:t>
            </a:r>
            <a:r>
              <a:rPr lang="en-US" sz="2000" dirty="0"/>
              <a:t>addition to completing electronic forms, upload the patient-completed questionnaires via the Source Documentation: PRO form in Medidata </a:t>
            </a:r>
            <a:r>
              <a:rPr lang="en-US" sz="2000" dirty="0" smtClean="0"/>
              <a:t>Rave</a:t>
            </a:r>
            <a:r>
              <a:rPr lang="en-US" sz="2000" dirty="0">
                <a:sym typeface="Symbol" panose="05050102010706020507" pitchFamily="18" charset="2"/>
              </a:rPr>
              <a:t></a:t>
            </a:r>
            <a:r>
              <a:rPr lang="en-US" sz="2000" dirty="0" smtClean="0"/>
              <a:t>. </a:t>
            </a:r>
            <a:r>
              <a:rPr lang="en-US" sz="2000" dirty="0">
                <a:hlinkClick r:id="rId4"/>
              </a:rPr>
              <a:t>https://</a:t>
            </a:r>
            <a:r>
              <a:rPr lang="en-US" sz="2000" dirty="0" smtClean="0">
                <a:hlinkClick r:id="rId4"/>
              </a:rPr>
              <a:t>login.imedidata.com/selectlogin</a:t>
            </a:r>
            <a:endParaRPr lang="en-US" sz="2000" dirty="0"/>
          </a:p>
        </p:txBody>
      </p:sp>
      <p:sp>
        <p:nvSpPr>
          <p:cNvPr id="4" name="Slide Number Placeholder 3"/>
          <p:cNvSpPr>
            <a:spLocks noGrp="1"/>
          </p:cNvSpPr>
          <p:nvPr>
            <p:ph type="sldNum" sz="quarter" idx="12"/>
          </p:nvPr>
        </p:nvSpPr>
        <p:spPr/>
        <p:txBody>
          <a:bodyPr/>
          <a:lstStyle/>
          <a:p>
            <a:r>
              <a:rPr lang="en-US" dirty="0" smtClean="0"/>
              <a:t>Slide: </a:t>
            </a:r>
            <a:fld id="{629637A9-119A-49DA-BD12-AAC58B377D80}" type="slidenum">
              <a:rPr lang="en-US" smtClean="0"/>
              <a:pPr/>
              <a:t>18</a:t>
            </a:fld>
            <a:endParaRPr lang="en-US" dirty="0"/>
          </a:p>
        </p:txBody>
      </p:sp>
    </p:spTree>
    <p:extLst>
      <p:ext uri="{BB962C8B-B14F-4D97-AF65-F5344CB8AC3E}">
        <p14:creationId xmlns:p14="http://schemas.microsoft.com/office/powerpoint/2010/main" val="178940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 Training and Contacts</a:t>
            </a:r>
            <a:endParaRPr lang="en-US" dirty="0"/>
          </a:p>
        </p:txBody>
      </p:sp>
      <p:sp>
        <p:nvSpPr>
          <p:cNvPr id="3" name="Content Placeholder 2"/>
          <p:cNvSpPr>
            <a:spLocks noGrp="1"/>
          </p:cNvSpPr>
          <p:nvPr>
            <p:ph idx="1"/>
          </p:nvPr>
        </p:nvSpPr>
        <p:spPr>
          <a:xfrm>
            <a:off x="609600" y="1845733"/>
            <a:ext cx="10546080" cy="4368799"/>
          </a:xfrm>
        </p:spPr>
        <p:txBody>
          <a:bodyPr>
            <a:normAutofit/>
          </a:bodyPr>
          <a:lstStyle/>
          <a:p>
            <a:pPr>
              <a:lnSpc>
                <a:spcPct val="120000"/>
              </a:lnSpc>
            </a:pPr>
            <a:r>
              <a:rPr lang="en-US" sz="2300" dirty="0"/>
              <a:t>Staff involved in the collection of quality of life/PRO data in SWOG trials should review the Patient Reported Outcome Training narrated slide program available on the SWOG website (</a:t>
            </a:r>
            <a:r>
              <a:rPr lang="en-US" sz="2300" dirty="0" smtClean="0">
                <a:hlinkClick r:id="rId2"/>
              </a:rPr>
              <a:t>www.swog.org</a:t>
            </a:r>
            <a:r>
              <a:rPr lang="en-US" sz="2300" dirty="0" smtClean="0"/>
              <a:t>, </a:t>
            </a:r>
            <a:r>
              <a:rPr lang="en-US" sz="2300" dirty="0"/>
              <a:t>CRA Training, Tools of the Trade). </a:t>
            </a:r>
          </a:p>
          <a:p>
            <a:r>
              <a:rPr lang="en-US" sz="2600" b="1" dirty="0" smtClean="0"/>
              <a:t>Nurse </a:t>
            </a:r>
            <a:r>
              <a:rPr lang="en-US" sz="2600" b="1" dirty="0"/>
              <a:t>PRO/QOL Study Coordinator</a:t>
            </a:r>
          </a:p>
          <a:p>
            <a:pPr marL="234950" indent="0">
              <a:lnSpc>
                <a:spcPct val="110000"/>
              </a:lnSpc>
              <a:spcBef>
                <a:spcPts val="200"/>
              </a:spcBef>
              <a:buNone/>
            </a:pPr>
            <a:r>
              <a:rPr lang="en-US" sz="2300" dirty="0"/>
              <a:t>Susan S. Tavernier, PhD, APRN-CNS, AOCN</a:t>
            </a:r>
          </a:p>
          <a:p>
            <a:pPr marL="234950" indent="0">
              <a:lnSpc>
                <a:spcPct val="110000"/>
              </a:lnSpc>
              <a:spcBef>
                <a:spcPts val="200"/>
              </a:spcBef>
              <a:buNone/>
            </a:pPr>
            <a:r>
              <a:rPr lang="en-US" sz="1900" dirty="0"/>
              <a:t>Assistant Professor</a:t>
            </a:r>
          </a:p>
          <a:p>
            <a:pPr marL="234950" indent="0">
              <a:lnSpc>
                <a:spcPct val="110000"/>
              </a:lnSpc>
              <a:spcBef>
                <a:spcPts val="200"/>
              </a:spcBef>
              <a:buNone/>
            </a:pPr>
            <a:r>
              <a:rPr lang="en-US" sz="1900" dirty="0"/>
              <a:t>Accelerated Nursing Program Coordinator</a:t>
            </a:r>
          </a:p>
          <a:p>
            <a:pPr marL="234950" indent="0">
              <a:lnSpc>
                <a:spcPct val="110000"/>
              </a:lnSpc>
              <a:spcBef>
                <a:spcPts val="200"/>
              </a:spcBef>
              <a:buNone/>
            </a:pPr>
            <a:r>
              <a:rPr lang="en-US" sz="1900" dirty="0"/>
              <a:t>Idaho State University School of Nursing</a:t>
            </a:r>
          </a:p>
          <a:p>
            <a:pPr marL="234950" indent="0">
              <a:lnSpc>
                <a:spcPct val="110000"/>
              </a:lnSpc>
              <a:spcBef>
                <a:spcPts val="200"/>
              </a:spcBef>
              <a:buNone/>
            </a:pPr>
            <a:r>
              <a:rPr lang="en-US" sz="1900" dirty="0"/>
              <a:t>Phone: 208/373-1783</a:t>
            </a:r>
          </a:p>
          <a:p>
            <a:pPr marL="234950" indent="0">
              <a:lnSpc>
                <a:spcPct val="110000"/>
              </a:lnSpc>
              <a:spcBef>
                <a:spcPts val="200"/>
              </a:spcBef>
              <a:buNone/>
            </a:pPr>
            <a:r>
              <a:rPr lang="en-US" sz="1900" dirty="0" smtClean="0">
                <a:hlinkClick r:id="rId3"/>
              </a:rPr>
              <a:t>tavesusa@isu.edu</a:t>
            </a:r>
            <a:r>
              <a:rPr lang="en-US" sz="1900" dirty="0" smtClean="0"/>
              <a:t> </a:t>
            </a:r>
            <a:endParaRPr lang="en-US" sz="1900" dirty="0"/>
          </a:p>
        </p:txBody>
      </p:sp>
      <p:sp>
        <p:nvSpPr>
          <p:cNvPr id="4" name="Slide Number Placeholder 3"/>
          <p:cNvSpPr>
            <a:spLocks noGrp="1"/>
          </p:cNvSpPr>
          <p:nvPr>
            <p:ph type="sldNum" sz="quarter" idx="12"/>
          </p:nvPr>
        </p:nvSpPr>
        <p:spPr/>
        <p:txBody>
          <a:bodyPr/>
          <a:lstStyle/>
          <a:p>
            <a:r>
              <a:rPr lang="en-US" dirty="0" smtClean="0"/>
              <a:t>Slide: </a:t>
            </a:r>
            <a:fld id="{629637A9-119A-49DA-BD12-AAC58B377D80}" type="slidenum">
              <a:rPr lang="en-US" smtClean="0"/>
              <a:pPr/>
              <a:t>19</a:t>
            </a:fld>
            <a:endParaRPr lang="en-US" dirty="0"/>
          </a:p>
        </p:txBody>
      </p:sp>
    </p:spTree>
    <p:extLst>
      <p:ext uri="{BB962C8B-B14F-4D97-AF65-F5344CB8AC3E}">
        <p14:creationId xmlns:p14="http://schemas.microsoft.com/office/powerpoint/2010/main" val="88066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Welcome</a:t>
            </a:r>
            <a:br>
              <a:rPr lang="en-US" dirty="0"/>
            </a:br>
            <a:endParaRPr lang="en-US" sz="2400" dirty="0"/>
          </a:p>
        </p:txBody>
      </p:sp>
      <p:sp>
        <p:nvSpPr>
          <p:cNvPr id="3" name="Text Placeholder 2"/>
          <p:cNvSpPr>
            <a:spLocks noGrp="1"/>
          </p:cNvSpPr>
          <p:nvPr>
            <p:ph type="body" idx="1"/>
          </p:nvPr>
        </p:nvSpPr>
        <p:spPr>
          <a:xfrm>
            <a:off x="609600" y="4453128"/>
            <a:ext cx="10546080" cy="1807804"/>
          </a:xfrm>
        </p:spPr>
        <p:txBody>
          <a:bodyPr>
            <a:normAutofit fontScale="92500" lnSpcReduction="10000"/>
          </a:bodyPr>
          <a:lstStyle/>
          <a:p>
            <a:r>
              <a:rPr lang="en-US" dirty="0"/>
              <a:t>Karen Kelly, MD</a:t>
            </a:r>
          </a:p>
          <a:p>
            <a:r>
              <a:rPr lang="en-US" dirty="0"/>
              <a:t>swog lung cancer committee chair</a:t>
            </a:r>
          </a:p>
          <a:p>
            <a:r>
              <a:rPr lang="en-US" dirty="0"/>
              <a:t>David Gandara, md</a:t>
            </a:r>
          </a:p>
          <a:p>
            <a:r>
              <a:rPr lang="en-US" dirty="0" smtClean="0"/>
              <a:t>Study Co-Chair, </a:t>
            </a:r>
            <a:r>
              <a:rPr lang="en-US" dirty="0"/>
              <a:t>Medical Oncology</a:t>
            </a:r>
          </a:p>
        </p:txBody>
      </p:sp>
      <p:grpSp>
        <p:nvGrpSpPr>
          <p:cNvPr id="23" name="Group 22"/>
          <p:cNvGrpSpPr/>
          <p:nvPr/>
        </p:nvGrpSpPr>
        <p:grpSpPr>
          <a:xfrm>
            <a:off x="5110051" y="260182"/>
            <a:ext cx="7523402" cy="6000750"/>
            <a:chOff x="4186477" y="106679"/>
            <a:chExt cx="8128000" cy="6632323"/>
          </a:xfrm>
        </p:grpSpPr>
        <p:graphicFrame>
          <p:nvGraphicFramePr>
            <p:cNvPr id="24" name="Diagram 23"/>
            <p:cNvGraphicFramePr/>
            <p:nvPr>
              <p:extLst>
                <p:ext uri="{D42A27DB-BD31-4B8C-83A1-F6EECF244321}">
                  <p14:modId xmlns:p14="http://schemas.microsoft.com/office/powerpoint/2010/main" val="1489976765"/>
                </p:ext>
              </p:extLst>
            </p:nvPr>
          </p:nvGraphicFramePr>
          <p:xfrm>
            <a:off x="4186477" y="59435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Donut 24"/>
            <p:cNvSpPr/>
            <p:nvPr/>
          </p:nvSpPr>
          <p:spPr>
            <a:xfrm>
              <a:off x="4682646" y="106679"/>
              <a:ext cx="6991611" cy="6632323"/>
            </a:xfrm>
            <a:prstGeom prst="donut">
              <a:avLst>
                <a:gd name="adj" fmla="val 2736"/>
              </a:avLst>
            </a:prstGeom>
            <a:ln/>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06631" y="4511510"/>
              <a:ext cx="1103151" cy="825629"/>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9105" y="909742"/>
              <a:ext cx="1541944" cy="655013"/>
            </a:xfrm>
            <a:prstGeom prst="rect">
              <a:avLst/>
            </a:prstGeom>
          </p:spPr>
        </p:pic>
        <p:pic>
          <p:nvPicPr>
            <p:cNvPr id="28" name="Picture 27" descr="C:\Users\dgandara\Desktop\Logos\fdalogodhhs.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6477" y="4511510"/>
              <a:ext cx="1620445" cy="776222"/>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7258793" y="2625213"/>
              <a:ext cx="2016536" cy="165181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S1400 Master Protocol</a:t>
              </a:r>
              <a:endParaRPr lang="en-US" sz="2400" b="1" dirty="0"/>
            </a:p>
          </p:txBody>
        </p:sp>
        <p:pic>
          <p:nvPicPr>
            <p:cNvPr id="30" name="Picture 2" descr="NCTN Horizontal Bad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4936" y="909996"/>
              <a:ext cx="1919117" cy="654759"/>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Slide Number Placeholder 31"/>
          <p:cNvSpPr>
            <a:spLocks noGrp="1"/>
          </p:cNvSpPr>
          <p:nvPr>
            <p:ph type="sldNum" sz="quarter" idx="12"/>
          </p:nvPr>
        </p:nvSpPr>
        <p:spPr/>
        <p:txBody>
          <a:bodyPr/>
          <a:lstStyle/>
          <a:p>
            <a:r>
              <a:rPr lang="en-US" dirty="0" smtClean="0"/>
              <a:t>Slide: </a:t>
            </a:r>
            <a:fld id="{4FAB73BC-B049-4115-A692-8D63A059BFB8}" type="slidenum">
              <a:rPr lang="en-US" smtClean="0"/>
              <a:pPr/>
              <a:t>2</a:t>
            </a:fld>
            <a:endParaRPr lang="en-US" dirty="0"/>
          </a:p>
        </p:txBody>
      </p:sp>
    </p:spTree>
    <p:extLst>
      <p:ext uri="{BB962C8B-B14F-4D97-AF65-F5344CB8AC3E}">
        <p14:creationId xmlns:p14="http://schemas.microsoft.com/office/powerpoint/2010/main" val="253563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Quality Assurance and Monitoring</a:t>
            </a:r>
            <a:endParaRPr lang="en-US" dirty="0"/>
          </a:p>
        </p:txBody>
      </p:sp>
      <p:sp>
        <p:nvSpPr>
          <p:cNvPr id="3" name="Text Placeholder 2"/>
          <p:cNvSpPr>
            <a:spLocks noGrp="1"/>
          </p:cNvSpPr>
          <p:nvPr>
            <p:ph type="body" idx="1"/>
          </p:nvPr>
        </p:nvSpPr>
        <p:spPr/>
        <p:txBody>
          <a:bodyPr>
            <a:normAutofit/>
          </a:bodyPr>
          <a:lstStyle/>
          <a:p>
            <a:r>
              <a:rPr lang="en-US" dirty="0"/>
              <a:t>Elaine Armstrong, ms</a:t>
            </a:r>
          </a:p>
          <a:p>
            <a:r>
              <a:rPr lang="en-US" dirty="0"/>
              <a:t>SWOG Quality Assurance Manager</a:t>
            </a:r>
          </a:p>
        </p:txBody>
      </p:sp>
      <p:sp>
        <p:nvSpPr>
          <p:cNvPr id="7" name="Slide Number Placeholder 6"/>
          <p:cNvSpPr>
            <a:spLocks noGrp="1"/>
          </p:cNvSpPr>
          <p:nvPr>
            <p:ph type="sldNum" sz="quarter" idx="12"/>
          </p:nvPr>
        </p:nvSpPr>
        <p:spPr/>
        <p:txBody>
          <a:bodyPr/>
          <a:lstStyle/>
          <a:p>
            <a:r>
              <a:rPr lang="en-US" dirty="0" smtClean="0"/>
              <a:t>Slide: </a:t>
            </a:r>
            <a:fld id="{4FAB73BC-B049-4115-A692-8D63A059BFB8}" type="slidenum">
              <a:rPr lang="en-US" smtClean="0"/>
              <a:pPr/>
              <a:t>20</a:t>
            </a:fld>
            <a:endParaRPr lang="en-US" dirty="0"/>
          </a:p>
        </p:txBody>
      </p:sp>
    </p:spTree>
    <p:extLst>
      <p:ext uri="{BB962C8B-B14F-4D97-AF65-F5344CB8AC3E}">
        <p14:creationId xmlns:p14="http://schemas.microsoft.com/office/powerpoint/2010/main" val="659815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QA/Monitoring Common Problems</a:t>
            </a:r>
            <a:endParaRPr lang="en-US" dirty="0"/>
          </a:p>
        </p:txBody>
      </p:sp>
      <p:sp>
        <p:nvSpPr>
          <p:cNvPr id="3" name="Content Placeholder 2"/>
          <p:cNvSpPr>
            <a:spLocks noGrp="1"/>
          </p:cNvSpPr>
          <p:nvPr>
            <p:ph idx="1"/>
          </p:nvPr>
        </p:nvSpPr>
        <p:spPr>
          <a:xfrm>
            <a:off x="609600" y="1845734"/>
            <a:ext cx="10952480" cy="4392506"/>
          </a:xfrm>
        </p:spPr>
        <p:txBody>
          <a:bodyPr>
            <a:normAutofit/>
          </a:bodyPr>
          <a:lstStyle/>
          <a:p>
            <a:r>
              <a:rPr lang="en-US" sz="2800" b="1" dirty="0"/>
              <a:t>Regulatory: For sites using the CIRB:</a:t>
            </a:r>
          </a:p>
          <a:p>
            <a:pPr lvl="1"/>
            <a:r>
              <a:rPr lang="en-US" sz="2600" dirty="0"/>
              <a:t>Consent forms deviate from the approved boilerplate language</a:t>
            </a:r>
          </a:p>
          <a:p>
            <a:pPr lvl="1"/>
            <a:r>
              <a:rPr lang="en-US" sz="2600" dirty="0"/>
              <a:t>Unable to determine when consent versions were implemented</a:t>
            </a:r>
          </a:p>
          <a:p>
            <a:r>
              <a:rPr lang="en-US" sz="2800" b="1" dirty="0"/>
              <a:t>Patient Case Review: Eligibility</a:t>
            </a:r>
          </a:p>
          <a:p>
            <a:pPr lvl="1">
              <a:spcAft>
                <a:spcPts val="1200"/>
              </a:spcAft>
            </a:pPr>
            <a:r>
              <a:rPr lang="en-US" sz="2600" b="1" u="sng" dirty="0"/>
              <a:t>S1400</a:t>
            </a:r>
            <a:r>
              <a:rPr lang="en-US" sz="2600" dirty="0"/>
              <a:t>: Failure to confirm ≥ 20% tumor cells by local pathologist</a:t>
            </a:r>
          </a:p>
          <a:p>
            <a:pPr lvl="1">
              <a:spcAft>
                <a:spcPts val="1200"/>
              </a:spcAft>
            </a:pPr>
            <a:r>
              <a:rPr lang="en-US" sz="2600" b="1" u="sng" dirty="0" smtClean="0"/>
              <a:t>S1400B</a:t>
            </a:r>
            <a:r>
              <a:rPr lang="en-US" sz="2600" dirty="0" smtClean="0"/>
              <a:t> </a:t>
            </a:r>
            <a:r>
              <a:rPr lang="en-US" sz="2600" dirty="0"/>
              <a:t>&amp; </a:t>
            </a:r>
            <a:r>
              <a:rPr lang="en-US" sz="2600" b="1" u="sng" dirty="0" smtClean="0"/>
              <a:t>S1400D</a:t>
            </a:r>
            <a:r>
              <a:rPr lang="en-US" sz="2600" dirty="0" smtClean="0"/>
              <a:t>: Failure to continue with scheduled procedures per study calendar when treatment is delayed</a:t>
            </a:r>
            <a:endParaRPr lang="en-US" sz="2600" dirty="0"/>
          </a:p>
          <a:p>
            <a:pPr lvl="1">
              <a:spcAft>
                <a:spcPts val="1200"/>
              </a:spcAft>
            </a:pPr>
            <a:r>
              <a:rPr lang="en-US" sz="2600" b="1" u="sng" dirty="0" smtClean="0"/>
              <a:t>End of Study</a:t>
            </a:r>
            <a:r>
              <a:rPr lang="en-US" sz="2600" dirty="0" smtClean="0"/>
              <a:t>: Failure to capture labs (revised calendars coming soon)</a:t>
            </a:r>
            <a:endParaRPr lang="en-US" sz="2600" dirty="0"/>
          </a:p>
        </p:txBody>
      </p:sp>
      <p:sp>
        <p:nvSpPr>
          <p:cNvPr id="7" name="Slide Number Placeholder 6"/>
          <p:cNvSpPr>
            <a:spLocks noGrp="1"/>
          </p:cNvSpPr>
          <p:nvPr>
            <p:ph type="sldNum" sz="quarter" idx="12"/>
          </p:nvPr>
        </p:nvSpPr>
        <p:spPr/>
        <p:txBody>
          <a:bodyPr/>
          <a:lstStyle/>
          <a:p>
            <a:r>
              <a:rPr lang="en-US" dirty="0" smtClean="0"/>
              <a:t>Slide: </a:t>
            </a:r>
            <a:fld id="{629637A9-119A-49DA-BD12-AAC58B377D80}" type="slidenum">
              <a:rPr lang="en-US" smtClean="0"/>
              <a:pPr/>
              <a:t>21</a:t>
            </a:fld>
            <a:endParaRPr lang="en-US" dirty="0"/>
          </a:p>
        </p:txBody>
      </p:sp>
    </p:spTree>
    <p:extLst>
      <p:ext uri="{BB962C8B-B14F-4D97-AF65-F5344CB8AC3E}">
        <p14:creationId xmlns:p14="http://schemas.microsoft.com/office/powerpoint/2010/main" val="17724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QA/Monitoring Common Problems</a:t>
            </a:r>
            <a:endParaRPr lang="en-US" dirty="0"/>
          </a:p>
        </p:txBody>
      </p:sp>
      <p:sp>
        <p:nvSpPr>
          <p:cNvPr id="3" name="Content Placeholder 2"/>
          <p:cNvSpPr>
            <a:spLocks noGrp="1"/>
          </p:cNvSpPr>
          <p:nvPr>
            <p:ph idx="1"/>
          </p:nvPr>
        </p:nvSpPr>
        <p:spPr/>
        <p:txBody>
          <a:bodyPr>
            <a:normAutofit fontScale="92500" lnSpcReduction="20000"/>
          </a:bodyPr>
          <a:lstStyle/>
          <a:p>
            <a:r>
              <a:rPr lang="en-US" sz="2800" b="1" dirty="0"/>
              <a:t>Patient Signing the correct consent form</a:t>
            </a:r>
          </a:p>
          <a:p>
            <a:pPr lvl="1"/>
            <a:r>
              <a:rPr lang="en-US" sz="2600" dirty="0"/>
              <a:t>Mixing up the screening consent and the prescreening consent</a:t>
            </a:r>
          </a:p>
          <a:p>
            <a:r>
              <a:rPr lang="en-US" sz="2800" b="1" dirty="0"/>
              <a:t>Patient Case Review: Treatment</a:t>
            </a:r>
            <a:endParaRPr lang="en-US" sz="2600" dirty="0"/>
          </a:p>
          <a:p>
            <a:pPr lvl="1"/>
            <a:r>
              <a:rPr lang="en-US" sz="2600" dirty="0"/>
              <a:t>Failure to dose reduce per protocol</a:t>
            </a:r>
          </a:p>
          <a:p>
            <a:pPr lvl="1"/>
            <a:r>
              <a:rPr lang="en-US" sz="2600" dirty="0"/>
              <a:t>Failure to document compliance to oral drugs</a:t>
            </a:r>
          </a:p>
          <a:p>
            <a:r>
              <a:rPr lang="en-US" sz="2800" b="1" dirty="0"/>
              <a:t>Patient Case Review: Adverse Events</a:t>
            </a:r>
          </a:p>
          <a:p>
            <a:pPr lvl="1"/>
            <a:r>
              <a:rPr lang="en-US" sz="2600" dirty="0"/>
              <a:t>Failure to report adverse events</a:t>
            </a:r>
          </a:p>
          <a:p>
            <a:r>
              <a:rPr lang="en-US" sz="2800" b="1" dirty="0"/>
              <a:t>Patient Case Review: Data Quality</a:t>
            </a:r>
          </a:p>
          <a:p>
            <a:pPr lvl="1"/>
            <a:r>
              <a:rPr lang="en-US" sz="2600" dirty="0"/>
              <a:t>Delinquent data</a:t>
            </a:r>
          </a:p>
          <a:p>
            <a:pPr lvl="1"/>
            <a:r>
              <a:rPr lang="en-US" sz="2600" dirty="0"/>
              <a:t>Failure to collect and submit </a:t>
            </a:r>
            <a:r>
              <a:rPr lang="en-US" sz="2600" dirty="0" smtClean="0"/>
              <a:t>specimens</a:t>
            </a:r>
            <a:endParaRPr lang="en-US" sz="2600" dirty="0"/>
          </a:p>
        </p:txBody>
      </p:sp>
      <p:sp>
        <p:nvSpPr>
          <p:cNvPr id="4" name="Slide Number Placeholder 3"/>
          <p:cNvSpPr>
            <a:spLocks noGrp="1"/>
          </p:cNvSpPr>
          <p:nvPr>
            <p:ph type="sldNum" sz="quarter" idx="12"/>
          </p:nvPr>
        </p:nvSpPr>
        <p:spPr/>
        <p:txBody>
          <a:bodyPr/>
          <a:lstStyle/>
          <a:p>
            <a:r>
              <a:rPr lang="en-US" smtClean="0"/>
              <a:t>Slide: </a:t>
            </a:r>
            <a:fld id="{629637A9-119A-49DA-BD12-AAC58B377D80}" type="slidenum">
              <a:rPr lang="en-US" smtClean="0"/>
              <a:pPr/>
              <a:t>22</a:t>
            </a:fld>
            <a:endParaRPr lang="en-US" dirty="0"/>
          </a:p>
        </p:txBody>
      </p:sp>
    </p:spTree>
    <p:extLst>
      <p:ext uri="{BB962C8B-B14F-4D97-AF65-F5344CB8AC3E}">
        <p14:creationId xmlns:p14="http://schemas.microsoft.com/office/powerpoint/2010/main" val="3989863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Accrual Enhancement Committee</a:t>
            </a:r>
            <a:endParaRPr lang="en-US" dirty="0"/>
          </a:p>
        </p:txBody>
      </p:sp>
      <p:sp>
        <p:nvSpPr>
          <p:cNvPr id="3" name="Text Placeholder 2"/>
          <p:cNvSpPr>
            <a:spLocks noGrp="1"/>
          </p:cNvSpPr>
          <p:nvPr>
            <p:ph type="body" idx="1"/>
          </p:nvPr>
        </p:nvSpPr>
        <p:spPr/>
        <p:txBody>
          <a:bodyPr>
            <a:normAutofit/>
          </a:bodyPr>
          <a:lstStyle/>
          <a:p>
            <a:r>
              <a:rPr lang="en-US" dirty="0"/>
              <a:t>Roy Herbst, MD, PhD</a:t>
            </a:r>
          </a:p>
          <a:p>
            <a:r>
              <a:rPr lang="en-US" dirty="0"/>
              <a:t>Study co-Chair, Medical </a:t>
            </a:r>
            <a:r>
              <a:rPr lang="en-US" dirty="0" smtClean="0"/>
              <a:t>Oncology</a:t>
            </a:r>
            <a:endParaRPr lang="en-US" dirty="0"/>
          </a:p>
        </p:txBody>
      </p:sp>
      <p:sp>
        <p:nvSpPr>
          <p:cNvPr id="7" name="Slide Number Placeholder 6"/>
          <p:cNvSpPr>
            <a:spLocks noGrp="1"/>
          </p:cNvSpPr>
          <p:nvPr>
            <p:ph type="sldNum" sz="quarter" idx="12"/>
          </p:nvPr>
        </p:nvSpPr>
        <p:spPr/>
        <p:txBody>
          <a:bodyPr/>
          <a:lstStyle/>
          <a:p>
            <a:r>
              <a:rPr lang="en-US" dirty="0" smtClean="0"/>
              <a:t>Slide: </a:t>
            </a:r>
            <a:fld id="{4FAB73BC-B049-4115-A692-8D63A059BFB8}" type="slidenum">
              <a:rPr lang="en-US" smtClean="0"/>
              <a:pPr/>
              <a:t>23</a:t>
            </a:fld>
            <a:endParaRPr lang="en-US" dirty="0"/>
          </a:p>
        </p:txBody>
      </p:sp>
    </p:spTree>
    <p:extLst>
      <p:ext uri="{BB962C8B-B14F-4D97-AF65-F5344CB8AC3E}">
        <p14:creationId xmlns:p14="http://schemas.microsoft.com/office/powerpoint/2010/main" val="345943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AEC: How We Drive Trial Enrollment</a:t>
            </a:r>
          </a:p>
        </p:txBody>
      </p:sp>
      <p:sp>
        <p:nvSpPr>
          <p:cNvPr id="4" name="Slide Number Placeholder 3"/>
          <p:cNvSpPr>
            <a:spLocks noGrp="1"/>
          </p:cNvSpPr>
          <p:nvPr>
            <p:ph type="sldNum" sz="quarter" idx="12"/>
          </p:nvPr>
        </p:nvSpPr>
        <p:spPr/>
        <p:txBody>
          <a:bodyPr/>
          <a:lstStyle/>
          <a:p>
            <a:r>
              <a:rPr lang="en-US"/>
              <a:t>Slide: </a:t>
            </a:r>
            <a:fld id="{4FAB73BC-B049-4115-A692-8D63A059BFB8}" type="slidenum">
              <a:rPr lang="en-US" smtClean="0"/>
              <a:pPr/>
              <a:t>24</a:t>
            </a:fld>
            <a:endParaRPr lang="en-US" dirty="0"/>
          </a:p>
        </p:txBody>
      </p:sp>
      <p:grpSp>
        <p:nvGrpSpPr>
          <p:cNvPr id="7" name="Group 6"/>
          <p:cNvGrpSpPr/>
          <p:nvPr/>
        </p:nvGrpSpPr>
        <p:grpSpPr>
          <a:xfrm rot="20917615">
            <a:off x="6682022" y="4917178"/>
            <a:ext cx="494519" cy="240327"/>
            <a:chOff x="5237210" y="5504857"/>
            <a:chExt cx="494519" cy="240327"/>
          </a:xfrm>
        </p:grpSpPr>
        <p:sp>
          <p:nvSpPr>
            <p:cNvPr id="69" name="Chevron 68"/>
            <p:cNvSpPr/>
            <p:nvPr/>
          </p:nvSpPr>
          <p:spPr>
            <a:xfrm rot="10821327">
              <a:off x="5612635" y="5504857"/>
              <a:ext cx="119094" cy="233774"/>
            </a:xfrm>
            <a:prstGeom prst="chevron">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tx1"/>
                </a:solidFill>
              </a:endParaRPr>
            </a:p>
          </p:txBody>
        </p:sp>
        <p:sp>
          <p:nvSpPr>
            <p:cNvPr id="70" name="Chevron 69"/>
            <p:cNvSpPr/>
            <p:nvPr/>
          </p:nvSpPr>
          <p:spPr>
            <a:xfrm rot="10821327">
              <a:off x="5424922" y="5508133"/>
              <a:ext cx="119094" cy="233774"/>
            </a:xfrm>
            <a:prstGeom prst="chevron">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71" name="Chevron 70"/>
            <p:cNvSpPr/>
            <p:nvPr/>
          </p:nvSpPr>
          <p:spPr>
            <a:xfrm rot="10821327">
              <a:off x="5237210" y="5511410"/>
              <a:ext cx="119094" cy="233774"/>
            </a:xfrm>
            <a:prstGeom prst="chevron">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8" name="Text Placeholder 5"/>
          <p:cNvSpPr txBox="1">
            <a:spLocks/>
          </p:cNvSpPr>
          <p:nvPr/>
        </p:nvSpPr>
        <p:spPr>
          <a:xfrm>
            <a:off x="461505" y="1995423"/>
            <a:ext cx="3138605" cy="2515117"/>
          </a:xfrm>
          <a:prstGeom prst="rect">
            <a:avLst/>
          </a:prstGeom>
          <a:noFill/>
          <a:ln>
            <a:noFill/>
          </a:ln>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00000"/>
              </a:lnSpc>
              <a:buNone/>
            </a:pPr>
            <a:r>
              <a:rPr lang="en-US" b="1" u="sng" dirty="0">
                <a:solidFill>
                  <a:srgbClr val="002060"/>
                </a:solidFill>
              </a:rPr>
              <a:t>Help Sites Already Accruing</a:t>
            </a:r>
            <a:r>
              <a:rPr lang="en-US" b="1" dirty="0">
                <a:solidFill>
                  <a:srgbClr val="002060"/>
                </a:solidFill>
              </a:rPr>
              <a:t>:</a:t>
            </a:r>
          </a:p>
          <a:p>
            <a:pPr marL="228600" lvl="1" indent="-115888">
              <a:lnSpc>
                <a:spcPct val="100000"/>
              </a:lnSpc>
              <a:spcBef>
                <a:spcPts val="0"/>
              </a:spcBef>
            </a:pPr>
            <a:r>
              <a:rPr lang="en-US" b="1" dirty="0">
                <a:solidFill>
                  <a:srgbClr val="002060"/>
                </a:solidFill>
              </a:rPr>
              <a:t>Phone Outreach</a:t>
            </a:r>
          </a:p>
          <a:p>
            <a:pPr marL="228600" lvl="1" indent="-115888">
              <a:lnSpc>
                <a:spcPct val="100000"/>
              </a:lnSpc>
              <a:spcBef>
                <a:spcPts val="0"/>
              </a:spcBef>
            </a:pPr>
            <a:r>
              <a:rPr lang="en-US" b="1" dirty="0">
                <a:solidFill>
                  <a:srgbClr val="002060"/>
                </a:solidFill>
              </a:rPr>
              <a:t>Tracking Data</a:t>
            </a:r>
          </a:p>
          <a:p>
            <a:pPr marL="228600" lvl="1" indent="-115888">
              <a:lnSpc>
                <a:spcPct val="100000"/>
              </a:lnSpc>
              <a:spcBef>
                <a:spcPts val="0"/>
              </a:spcBef>
            </a:pPr>
            <a:r>
              <a:rPr lang="en-US" b="1" dirty="0">
                <a:solidFill>
                  <a:srgbClr val="002060"/>
                </a:solidFill>
              </a:rPr>
              <a:t>Troubleshooting</a:t>
            </a:r>
          </a:p>
          <a:p>
            <a:pPr marL="228600" lvl="1" indent="-115888">
              <a:lnSpc>
                <a:spcPct val="100000"/>
              </a:lnSpc>
              <a:spcBef>
                <a:spcPts val="0"/>
              </a:spcBef>
            </a:pPr>
            <a:r>
              <a:rPr lang="en-US" b="1" dirty="0">
                <a:solidFill>
                  <a:srgbClr val="002060"/>
                </a:solidFill>
              </a:rPr>
              <a:t>Materials</a:t>
            </a:r>
          </a:p>
          <a:p>
            <a:pPr marL="228600" lvl="1" indent="-115888">
              <a:lnSpc>
                <a:spcPct val="100000"/>
              </a:lnSpc>
              <a:spcBef>
                <a:spcPts val="0"/>
              </a:spcBef>
            </a:pPr>
            <a:r>
              <a:rPr lang="en-US" b="1" dirty="0">
                <a:solidFill>
                  <a:srgbClr val="002060"/>
                </a:solidFill>
              </a:rPr>
              <a:t>Training</a:t>
            </a:r>
          </a:p>
          <a:p>
            <a:pPr marL="228600" lvl="1" indent="-115888">
              <a:lnSpc>
                <a:spcPct val="100000"/>
              </a:lnSpc>
              <a:spcBef>
                <a:spcPts val="0"/>
              </a:spcBef>
            </a:pPr>
            <a:r>
              <a:rPr lang="en-US" b="1" dirty="0">
                <a:solidFill>
                  <a:srgbClr val="002060"/>
                </a:solidFill>
              </a:rPr>
              <a:t>Lung-</a:t>
            </a:r>
            <a:r>
              <a:rPr lang="en-US" b="1" dirty="0" err="1">
                <a:solidFill>
                  <a:srgbClr val="002060"/>
                </a:solidFill>
              </a:rPr>
              <a:t>MAP.org</a:t>
            </a:r>
            <a:r>
              <a:rPr lang="en-US" b="1" dirty="0">
                <a:solidFill>
                  <a:srgbClr val="002060"/>
                </a:solidFill>
              </a:rPr>
              <a:t> Website</a:t>
            </a:r>
          </a:p>
          <a:p>
            <a:pPr marL="228600" lvl="1" indent="-115888">
              <a:lnSpc>
                <a:spcPct val="100000"/>
              </a:lnSpc>
              <a:spcBef>
                <a:spcPts val="0"/>
              </a:spcBef>
            </a:pPr>
            <a:r>
              <a:rPr lang="en-US" b="1" dirty="0">
                <a:solidFill>
                  <a:srgbClr val="002060"/>
                </a:solidFill>
              </a:rPr>
              <a:t>Medical Affairs Liaison</a:t>
            </a:r>
          </a:p>
          <a:p>
            <a:pPr marL="228600" lvl="1" indent="-115888">
              <a:lnSpc>
                <a:spcPct val="100000"/>
              </a:lnSpc>
              <a:spcBef>
                <a:spcPts val="0"/>
              </a:spcBef>
            </a:pPr>
            <a:r>
              <a:rPr lang="en-US" b="1" dirty="0">
                <a:solidFill>
                  <a:srgbClr val="002060"/>
                </a:solidFill>
              </a:rPr>
              <a:t>Leadership Calls/Emails to PIs</a:t>
            </a:r>
          </a:p>
        </p:txBody>
      </p:sp>
      <p:sp>
        <p:nvSpPr>
          <p:cNvPr id="9" name="Text Placeholder 5"/>
          <p:cNvSpPr txBox="1">
            <a:spLocks/>
          </p:cNvSpPr>
          <p:nvPr/>
        </p:nvSpPr>
        <p:spPr>
          <a:xfrm>
            <a:off x="8045826" y="1545372"/>
            <a:ext cx="3493398" cy="2234922"/>
          </a:xfrm>
          <a:prstGeom prst="rect">
            <a:avLst/>
          </a:prstGeom>
          <a:noFill/>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a:solidFill>
                  <a:srgbClr val="006600"/>
                </a:solidFill>
              </a:rPr>
              <a:t>Recruit New </a:t>
            </a:r>
            <a:r>
              <a:rPr lang="en-US" b="1" u="sng" dirty="0" smtClean="0">
                <a:solidFill>
                  <a:srgbClr val="006600"/>
                </a:solidFill>
              </a:rPr>
              <a:t>Participants:</a:t>
            </a:r>
            <a:endParaRPr lang="en-US" b="1" u="sng" dirty="0">
              <a:solidFill>
                <a:srgbClr val="006600"/>
              </a:solidFill>
            </a:endParaRPr>
          </a:p>
          <a:p>
            <a:pPr lvl="1"/>
            <a:r>
              <a:rPr lang="en-US" b="1" dirty="0">
                <a:solidFill>
                  <a:srgbClr val="006600"/>
                </a:solidFill>
              </a:rPr>
              <a:t>Social Media Campaigns</a:t>
            </a:r>
          </a:p>
          <a:p>
            <a:pPr lvl="1"/>
            <a:r>
              <a:rPr lang="en-US" b="1" dirty="0">
                <a:solidFill>
                  <a:srgbClr val="006600"/>
                </a:solidFill>
              </a:rPr>
              <a:t>Webinars</a:t>
            </a:r>
          </a:p>
          <a:p>
            <a:pPr lvl="1"/>
            <a:r>
              <a:rPr lang="en-US" b="1" dirty="0">
                <a:solidFill>
                  <a:srgbClr val="006600"/>
                </a:solidFill>
              </a:rPr>
              <a:t>Press/Media</a:t>
            </a:r>
          </a:p>
          <a:p>
            <a:pPr lvl="1"/>
            <a:r>
              <a:rPr lang="en-US" b="1" dirty="0">
                <a:solidFill>
                  <a:srgbClr val="006600"/>
                </a:solidFill>
              </a:rPr>
              <a:t>Promotional Video</a:t>
            </a:r>
          </a:p>
          <a:p>
            <a:pPr lvl="1"/>
            <a:r>
              <a:rPr lang="en-US" b="1" dirty="0">
                <a:solidFill>
                  <a:srgbClr val="006600"/>
                </a:solidFill>
              </a:rPr>
              <a:t>Outreach to Lung Cancer Advocacy Groups</a:t>
            </a:r>
          </a:p>
          <a:p>
            <a:pPr lvl="1"/>
            <a:r>
              <a:rPr lang="en-US" b="1" dirty="0">
                <a:solidFill>
                  <a:srgbClr val="006600"/>
                </a:solidFill>
              </a:rPr>
              <a:t>Outreach to Lung Cancer Physicians</a:t>
            </a:r>
          </a:p>
        </p:txBody>
      </p:sp>
      <p:sp>
        <p:nvSpPr>
          <p:cNvPr id="10" name="Text Placeholder 5"/>
          <p:cNvSpPr txBox="1">
            <a:spLocks/>
          </p:cNvSpPr>
          <p:nvPr/>
        </p:nvSpPr>
        <p:spPr>
          <a:xfrm>
            <a:off x="7189689" y="4103787"/>
            <a:ext cx="4730168" cy="2309063"/>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a:solidFill>
                  <a:srgbClr val="660066"/>
                </a:solidFill>
              </a:rPr>
              <a:t>Provide Extra Support for High Accruing Sites:</a:t>
            </a:r>
          </a:p>
          <a:p>
            <a:pPr lvl="1"/>
            <a:r>
              <a:rPr lang="en-US" b="1" dirty="0">
                <a:solidFill>
                  <a:srgbClr val="660066"/>
                </a:solidFill>
              </a:rPr>
              <a:t>Accrual Planning</a:t>
            </a:r>
          </a:p>
          <a:p>
            <a:pPr lvl="1"/>
            <a:r>
              <a:rPr lang="en-US" b="1" dirty="0">
                <a:solidFill>
                  <a:srgbClr val="660066"/>
                </a:solidFill>
              </a:rPr>
              <a:t>Frequent Contact with Site Staff</a:t>
            </a:r>
          </a:p>
          <a:p>
            <a:pPr lvl="1"/>
            <a:r>
              <a:rPr lang="en-US" b="1" dirty="0">
                <a:solidFill>
                  <a:srgbClr val="660066"/>
                </a:solidFill>
              </a:rPr>
              <a:t>Personalized Materials</a:t>
            </a:r>
          </a:p>
          <a:p>
            <a:pPr lvl="1"/>
            <a:r>
              <a:rPr lang="en-US" b="1" dirty="0">
                <a:solidFill>
                  <a:srgbClr val="660066"/>
                </a:solidFill>
              </a:rPr>
              <a:t>Personalized Social Media</a:t>
            </a:r>
          </a:p>
          <a:p>
            <a:pPr lvl="1"/>
            <a:r>
              <a:rPr lang="en-US" b="1" dirty="0">
                <a:solidFill>
                  <a:srgbClr val="660066"/>
                </a:solidFill>
              </a:rPr>
              <a:t>Personalized Outreach to</a:t>
            </a:r>
            <a:br>
              <a:rPr lang="en-US" b="1" dirty="0">
                <a:solidFill>
                  <a:srgbClr val="660066"/>
                </a:solidFill>
              </a:rPr>
            </a:br>
            <a:r>
              <a:rPr lang="en-US" b="1" dirty="0">
                <a:solidFill>
                  <a:srgbClr val="660066"/>
                </a:solidFill>
              </a:rPr>
              <a:t>Patient Advocates</a:t>
            </a:r>
          </a:p>
          <a:p>
            <a:pPr lvl="1"/>
            <a:r>
              <a:rPr lang="en-US" b="1" dirty="0">
                <a:solidFill>
                  <a:srgbClr val="660066"/>
                </a:solidFill>
              </a:rPr>
              <a:t>Investigator Teleconferences</a:t>
            </a:r>
          </a:p>
          <a:p>
            <a:pPr lvl="1"/>
            <a:endParaRPr lang="en-US" sz="1400" b="1" dirty="0"/>
          </a:p>
        </p:txBody>
      </p:sp>
      <p:sp>
        <p:nvSpPr>
          <p:cNvPr id="11" name="TextBox 130"/>
          <p:cNvSpPr txBox="1"/>
          <p:nvPr/>
        </p:nvSpPr>
        <p:spPr>
          <a:xfrm>
            <a:off x="1431533" y="4627894"/>
            <a:ext cx="295337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a:t>Our Advisors</a:t>
            </a:r>
            <a:r>
              <a:rPr lang="en-US" b="1" dirty="0"/>
              <a:t>:</a:t>
            </a:r>
          </a:p>
          <a:p>
            <a:pPr marL="119063" indent="-119063">
              <a:buFont typeface="Arial" panose="020B0604020202020204" pitchFamily="34" charset="0"/>
              <a:buChar char="•"/>
            </a:pPr>
            <a:r>
              <a:rPr lang="en-US" b="1" dirty="0"/>
              <a:t>Trial Oversight Committee</a:t>
            </a:r>
          </a:p>
          <a:p>
            <a:pPr marL="119063" indent="-119063">
              <a:buFont typeface="Arial" panose="020B0604020202020204" pitchFamily="34" charset="0"/>
              <a:buChar char="•"/>
            </a:pPr>
            <a:r>
              <a:rPr lang="en-US" b="1" dirty="0"/>
              <a:t>Trial Leadership Team</a:t>
            </a:r>
          </a:p>
          <a:p>
            <a:pPr marL="119063" indent="-119063">
              <a:buFont typeface="Arial" panose="020B0604020202020204" pitchFamily="34" charset="0"/>
              <a:buChar char="•"/>
            </a:pPr>
            <a:r>
              <a:rPr lang="en-US" b="1" dirty="0"/>
              <a:t>Site Coordinators Committee</a:t>
            </a:r>
          </a:p>
          <a:p>
            <a:pPr marL="119063" indent="-119063">
              <a:buFont typeface="Arial" panose="020B0604020202020204" pitchFamily="34" charset="0"/>
              <a:buChar char="•"/>
            </a:pPr>
            <a:r>
              <a:rPr lang="en-US" b="1" dirty="0"/>
              <a:t>Public Affairs Committee</a:t>
            </a:r>
          </a:p>
        </p:txBody>
      </p:sp>
      <p:grpSp>
        <p:nvGrpSpPr>
          <p:cNvPr id="12" name="Group 11"/>
          <p:cNvGrpSpPr/>
          <p:nvPr/>
        </p:nvGrpSpPr>
        <p:grpSpPr>
          <a:xfrm rot="486579">
            <a:off x="7831411" y="2800928"/>
            <a:ext cx="494519" cy="240327"/>
            <a:chOff x="5237210" y="5504857"/>
            <a:chExt cx="494519" cy="240327"/>
          </a:xfrm>
          <a:solidFill>
            <a:schemeClr val="accent6">
              <a:lumMod val="50000"/>
            </a:schemeClr>
          </a:solidFill>
        </p:grpSpPr>
        <p:sp>
          <p:nvSpPr>
            <p:cNvPr id="66" name="Chevron 65"/>
            <p:cNvSpPr/>
            <p:nvPr/>
          </p:nvSpPr>
          <p:spPr>
            <a:xfrm rot="10821327">
              <a:off x="5612635" y="5504857"/>
              <a:ext cx="119094" cy="233774"/>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tx1"/>
                </a:solidFill>
              </a:endParaRPr>
            </a:p>
          </p:txBody>
        </p:sp>
        <p:sp>
          <p:nvSpPr>
            <p:cNvPr id="67" name="Chevron 66"/>
            <p:cNvSpPr/>
            <p:nvPr/>
          </p:nvSpPr>
          <p:spPr>
            <a:xfrm rot="10821327">
              <a:off x="5424922" y="5508133"/>
              <a:ext cx="119094" cy="233774"/>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8" name="Chevron 67"/>
            <p:cNvSpPr/>
            <p:nvPr/>
          </p:nvSpPr>
          <p:spPr>
            <a:xfrm rot="10821327">
              <a:off x="5237210" y="5511410"/>
              <a:ext cx="119094" cy="233774"/>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14" name="Freeform 13"/>
          <p:cNvSpPr>
            <a:spLocks/>
          </p:cNvSpPr>
          <p:nvPr/>
        </p:nvSpPr>
        <p:spPr bwMode="auto">
          <a:xfrm rot="5400000">
            <a:off x="5795584" y="4017307"/>
            <a:ext cx="538459" cy="1440206"/>
          </a:xfrm>
          <a:custGeom>
            <a:avLst/>
            <a:gdLst>
              <a:gd name="T0" fmla="*/ 353961 w 372"/>
              <a:gd name="T1" fmla="*/ 187353 h 690"/>
              <a:gd name="T2" fmla="*/ 322006 w 372"/>
              <a:gd name="T3" fmla="*/ 171202 h 690"/>
              <a:gd name="T4" fmla="*/ 0 w 372"/>
              <a:gd name="T5" fmla="*/ 0 h 690"/>
              <a:gd name="T6" fmla="*/ 0 w 372"/>
              <a:gd name="T7" fmla="*/ 0 h 690"/>
              <a:gd name="T8" fmla="*/ 17206 w 372"/>
              <a:gd name="T9" fmla="*/ 16151 h 690"/>
              <a:gd name="T10" fmla="*/ 31955 w 372"/>
              <a:gd name="T11" fmla="*/ 35532 h 690"/>
              <a:gd name="T12" fmla="*/ 46703 w 372"/>
              <a:gd name="T13" fmla="*/ 54914 h 690"/>
              <a:gd name="T14" fmla="*/ 61452 w 372"/>
              <a:gd name="T15" fmla="*/ 80755 h 690"/>
              <a:gd name="T16" fmla="*/ 76200 w 372"/>
              <a:gd name="T17" fmla="*/ 109827 h 690"/>
              <a:gd name="T18" fmla="*/ 88490 w 372"/>
              <a:gd name="T19" fmla="*/ 138899 h 690"/>
              <a:gd name="T20" fmla="*/ 100781 w 372"/>
              <a:gd name="T21" fmla="*/ 171202 h 690"/>
              <a:gd name="T22" fmla="*/ 113071 w 372"/>
              <a:gd name="T23" fmla="*/ 206734 h 690"/>
              <a:gd name="T24" fmla="*/ 122903 w 372"/>
              <a:gd name="T25" fmla="*/ 245497 h 690"/>
              <a:gd name="T26" fmla="*/ 130277 w 372"/>
              <a:gd name="T27" fmla="*/ 284259 h 690"/>
              <a:gd name="T28" fmla="*/ 137652 w 372"/>
              <a:gd name="T29" fmla="*/ 326252 h 690"/>
              <a:gd name="T30" fmla="*/ 145026 w 372"/>
              <a:gd name="T31" fmla="*/ 368245 h 690"/>
              <a:gd name="T32" fmla="*/ 149942 w 372"/>
              <a:gd name="T33" fmla="*/ 413468 h 690"/>
              <a:gd name="T34" fmla="*/ 154858 w 372"/>
              <a:gd name="T35" fmla="*/ 461921 h 690"/>
              <a:gd name="T36" fmla="*/ 157316 w 372"/>
              <a:gd name="T37" fmla="*/ 507144 h 690"/>
              <a:gd name="T38" fmla="*/ 157316 w 372"/>
              <a:gd name="T39" fmla="*/ 558828 h 690"/>
              <a:gd name="T40" fmla="*/ 157316 w 372"/>
              <a:gd name="T41" fmla="*/ 558828 h 690"/>
              <a:gd name="T42" fmla="*/ 157316 w 372"/>
              <a:gd name="T43" fmla="*/ 607281 h 690"/>
              <a:gd name="T44" fmla="*/ 154858 w 372"/>
              <a:gd name="T45" fmla="*/ 652504 h 690"/>
              <a:gd name="T46" fmla="*/ 149942 w 372"/>
              <a:gd name="T47" fmla="*/ 700957 h 690"/>
              <a:gd name="T48" fmla="*/ 145026 w 372"/>
              <a:gd name="T49" fmla="*/ 746180 h 690"/>
              <a:gd name="T50" fmla="*/ 137652 w 372"/>
              <a:gd name="T51" fmla="*/ 788173 h 690"/>
              <a:gd name="T52" fmla="*/ 130277 w 372"/>
              <a:gd name="T53" fmla="*/ 830166 h 690"/>
              <a:gd name="T54" fmla="*/ 122903 w 372"/>
              <a:gd name="T55" fmla="*/ 868928 h 690"/>
              <a:gd name="T56" fmla="*/ 113071 w 372"/>
              <a:gd name="T57" fmla="*/ 907691 h 690"/>
              <a:gd name="T58" fmla="*/ 100781 w 372"/>
              <a:gd name="T59" fmla="*/ 943223 h 690"/>
              <a:gd name="T60" fmla="*/ 88490 w 372"/>
              <a:gd name="T61" fmla="*/ 975526 h 690"/>
              <a:gd name="T62" fmla="*/ 76200 w 372"/>
              <a:gd name="T63" fmla="*/ 1004598 h 690"/>
              <a:gd name="T64" fmla="*/ 61452 w 372"/>
              <a:gd name="T65" fmla="*/ 1033670 h 690"/>
              <a:gd name="T66" fmla="*/ 46703 w 372"/>
              <a:gd name="T67" fmla="*/ 1059511 h 690"/>
              <a:gd name="T68" fmla="*/ 31955 w 372"/>
              <a:gd name="T69" fmla="*/ 1078893 h 690"/>
              <a:gd name="T70" fmla="*/ 17206 w 372"/>
              <a:gd name="T71" fmla="*/ 1098274 h 690"/>
              <a:gd name="T72" fmla="*/ 0 w 372"/>
              <a:gd name="T73" fmla="*/ 1114425 h 690"/>
              <a:gd name="T74" fmla="*/ 322006 w 372"/>
              <a:gd name="T75" fmla="*/ 943223 h 690"/>
              <a:gd name="T76" fmla="*/ 353961 w 372"/>
              <a:gd name="T77" fmla="*/ 927072 h 690"/>
              <a:gd name="T78" fmla="*/ 353961 w 372"/>
              <a:gd name="T79" fmla="*/ 927072 h 690"/>
              <a:gd name="T80" fmla="*/ 366252 w 372"/>
              <a:gd name="T81" fmla="*/ 914152 h 690"/>
              <a:gd name="T82" fmla="*/ 376084 w 372"/>
              <a:gd name="T83" fmla="*/ 901231 h 690"/>
              <a:gd name="T84" fmla="*/ 395748 w 372"/>
              <a:gd name="T85" fmla="*/ 872159 h 690"/>
              <a:gd name="T86" fmla="*/ 412955 w 372"/>
              <a:gd name="T87" fmla="*/ 833396 h 690"/>
              <a:gd name="T88" fmla="*/ 427703 w 372"/>
              <a:gd name="T89" fmla="*/ 788173 h 690"/>
              <a:gd name="T90" fmla="*/ 439994 w 372"/>
              <a:gd name="T91" fmla="*/ 736490 h 690"/>
              <a:gd name="T92" fmla="*/ 449826 w 372"/>
              <a:gd name="T93" fmla="*/ 681576 h 690"/>
              <a:gd name="T94" fmla="*/ 454742 w 372"/>
              <a:gd name="T95" fmla="*/ 620202 h 690"/>
              <a:gd name="T96" fmla="*/ 457200 w 372"/>
              <a:gd name="T97" fmla="*/ 558828 h 690"/>
              <a:gd name="T98" fmla="*/ 457200 w 372"/>
              <a:gd name="T99" fmla="*/ 558828 h 690"/>
              <a:gd name="T100" fmla="*/ 454742 w 372"/>
              <a:gd name="T101" fmla="*/ 494223 h 690"/>
              <a:gd name="T102" fmla="*/ 449826 w 372"/>
              <a:gd name="T103" fmla="*/ 432849 h 690"/>
              <a:gd name="T104" fmla="*/ 439994 w 372"/>
              <a:gd name="T105" fmla="*/ 377935 h 690"/>
              <a:gd name="T106" fmla="*/ 427703 w 372"/>
              <a:gd name="T107" fmla="*/ 326252 h 690"/>
              <a:gd name="T108" fmla="*/ 412955 w 372"/>
              <a:gd name="T109" fmla="*/ 281029 h 690"/>
              <a:gd name="T110" fmla="*/ 395748 w 372"/>
              <a:gd name="T111" fmla="*/ 242266 h 690"/>
              <a:gd name="T112" fmla="*/ 376084 w 372"/>
              <a:gd name="T113" fmla="*/ 213194 h 690"/>
              <a:gd name="T114" fmla="*/ 366252 w 372"/>
              <a:gd name="T115" fmla="*/ 200273 h 690"/>
              <a:gd name="T116" fmla="*/ 353961 w 372"/>
              <a:gd name="T117" fmla="*/ 187353 h 690"/>
              <a:gd name="T118" fmla="*/ 353961 w 372"/>
              <a:gd name="T119" fmla="*/ 187353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2" h="690">
                <a:moveTo>
                  <a:pt x="288" y="116"/>
                </a:moveTo>
                <a:lnTo>
                  <a:pt x="262" y="106"/>
                </a:lnTo>
                <a:lnTo>
                  <a:pt x="0" y="0"/>
                </a:lnTo>
                <a:lnTo>
                  <a:pt x="14" y="10"/>
                </a:lnTo>
                <a:lnTo>
                  <a:pt x="26" y="22"/>
                </a:lnTo>
                <a:lnTo>
                  <a:pt x="38" y="34"/>
                </a:lnTo>
                <a:lnTo>
                  <a:pt x="50" y="50"/>
                </a:lnTo>
                <a:lnTo>
                  <a:pt x="62" y="68"/>
                </a:lnTo>
                <a:lnTo>
                  <a:pt x="72" y="86"/>
                </a:lnTo>
                <a:lnTo>
                  <a:pt x="82" y="106"/>
                </a:lnTo>
                <a:lnTo>
                  <a:pt x="92" y="128"/>
                </a:lnTo>
                <a:lnTo>
                  <a:pt x="100" y="152"/>
                </a:lnTo>
                <a:lnTo>
                  <a:pt x="106" y="176"/>
                </a:lnTo>
                <a:lnTo>
                  <a:pt x="112" y="202"/>
                </a:lnTo>
                <a:lnTo>
                  <a:pt x="118" y="228"/>
                </a:lnTo>
                <a:lnTo>
                  <a:pt x="122" y="256"/>
                </a:lnTo>
                <a:lnTo>
                  <a:pt x="126" y="286"/>
                </a:lnTo>
                <a:lnTo>
                  <a:pt x="128" y="314"/>
                </a:lnTo>
                <a:lnTo>
                  <a:pt x="128" y="346"/>
                </a:lnTo>
                <a:lnTo>
                  <a:pt x="128" y="376"/>
                </a:lnTo>
                <a:lnTo>
                  <a:pt x="126" y="404"/>
                </a:lnTo>
                <a:lnTo>
                  <a:pt x="122" y="434"/>
                </a:lnTo>
                <a:lnTo>
                  <a:pt x="118" y="462"/>
                </a:lnTo>
                <a:lnTo>
                  <a:pt x="112" y="488"/>
                </a:lnTo>
                <a:lnTo>
                  <a:pt x="106" y="514"/>
                </a:lnTo>
                <a:lnTo>
                  <a:pt x="100" y="538"/>
                </a:lnTo>
                <a:lnTo>
                  <a:pt x="92" y="562"/>
                </a:lnTo>
                <a:lnTo>
                  <a:pt x="82" y="584"/>
                </a:lnTo>
                <a:lnTo>
                  <a:pt x="72" y="604"/>
                </a:lnTo>
                <a:lnTo>
                  <a:pt x="62" y="622"/>
                </a:lnTo>
                <a:lnTo>
                  <a:pt x="50" y="640"/>
                </a:lnTo>
                <a:lnTo>
                  <a:pt x="38" y="656"/>
                </a:lnTo>
                <a:lnTo>
                  <a:pt x="26" y="668"/>
                </a:lnTo>
                <a:lnTo>
                  <a:pt x="14" y="680"/>
                </a:lnTo>
                <a:lnTo>
                  <a:pt x="0" y="690"/>
                </a:lnTo>
                <a:lnTo>
                  <a:pt x="262" y="584"/>
                </a:lnTo>
                <a:lnTo>
                  <a:pt x="288" y="574"/>
                </a:lnTo>
                <a:lnTo>
                  <a:pt x="298" y="566"/>
                </a:lnTo>
                <a:lnTo>
                  <a:pt x="306" y="558"/>
                </a:lnTo>
                <a:lnTo>
                  <a:pt x="322" y="540"/>
                </a:lnTo>
                <a:lnTo>
                  <a:pt x="336" y="516"/>
                </a:lnTo>
                <a:lnTo>
                  <a:pt x="348" y="488"/>
                </a:lnTo>
                <a:lnTo>
                  <a:pt x="358" y="456"/>
                </a:lnTo>
                <a:lnTo>
                  <a:pt x="366" y="422"/>
                </a:lnTo>
                <a:lnTo>
                  <a:pt x="370" y="384"/>
                </a:lnTo>
                <a:lnTo>
                  <a:pt x="372" y="346"/>
                </a:lnTo>
                <a:lnTo>
                  <a:pt x="370" y="306"/>
                </a:lnTo>
                <a:lnTo>
                  <a:pt x="366" y="268"/>
                </a:lnTo>
                <a:lnTo>
                  <a:pt x="358" y="234"/>
                </a:lnTo>
                <a:lnTo>
                  <a:pt x="348" y="202"/>
                </a:lnTo>
                <a:lnTo>
                  <a:pt x="336" y="174"/>
                </a:lnTo>
                <a:lnTo>
                  <a:pt x="322" y="150"/>
                </a:lnTo>
                <a:lnTo>
                  <a:pt x="306" y="132"/>
                </a:lnTo>
                <a:lnTo>
                  <a:pt x="298" y="124"/>
                </a:lnTo>
                <a:lnTo>
                  <a:pt x="288" y="116"/>
                </a:lnTo>
                <a:close/>
              </a:path>
            </a:pathLst>
          </a:custGeom>
          <a:gradFill>
            <a:gsLst>
              <a:gs pos="54000">
                <a:srgbClr val="9900CC"/>
              </a:gs>
              <a:gs pos="79000">
                <a:srgbClr val="9933FF"/>
              </a:gs>
            </a:gsLst>
            <a:lin ang="5400000" scaled="1"/>
          </a:gradFill>
          <a:ln w="12700" cap="flat" cmpd="sng">
            <a:solidFill>
              <a:srgbClr val="579BFF"/>
            </a:solidFill>
            <a:prstDash val="solid"/>
            <a:round/>
            <a:headEnd type="none" w="med" len="med"/>
            <a:tailEnd type="none" w="med" len="med"/>
          </a:ln>
          <a:effectLs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 name="Freeform 14"/>
          <p:cNvSpPr>
            <a:spLocks/>
          </p:cNvSpPr>
          <p:nvPr/>
        </p:nvSpPr>
        <p:spPr bwMode="auto">
          <a:xfrm rot="5400000">
            <a:off x="5762864" y="3381955"/>
            <a:ext cx="603898" cy="1924378"/>
          </a:xfrm>
          <a:custGeom>
            <a:avLst/>
            <a:gdLst>
              <a:gd name="T0" fmla="*/ 314037 w 418"/>
              <a:gd name="T1" fmla="*/ 167965 h 922"/>
              <a:gd name="T2" fmla="*/ 0 w 418"/>
              <a:gd name="T3" fmla="*/ 0 h 922"/>
              <a:gd name="T4" fmla="*/ 44161 w 418"/>
              <a:gd name="T5" fmla="*/ 45221 h 922"/>
              <a:gd name="T6" fmla="*/ 85869 w 418"/>
              <a:gd name="T7" fmla="*/ 109823 h 922"/>
              <a:gd name="T8" fmla="*/ 125124 w 418"/>
              <a:gd name="T9" fmla="*/ 190576 h 922"/>
              <a:gd name="T10" fmla="*/ 154565 w 418"/>
              <a:gd name="T11" fmla="*/ 287479 h 922"/>
              <a:gd name="T12" fmla="*/ 169285 w 418"/>
              <a:gd name="T13" fmla="*/ 335930 h 922"/>
              <a:gd name="T14" fmla="*/ 188913 w 418"/>
              <a:gd name="T15" fmla="*/ 442523 h 922"/>
              <a:gd name="T16" fmla="*/ 203633 w 418"/>
              <a:gd name="T17" fmla="*/ 558807 h 922"/>
              <a:gd name="T18" fmla="*/ 210993 w 418"/>
              <a:gd name="T19" fmla="*/ 681551 h 922"/>
              <a:gd name="T20" fmla="*/ 213447 w 418"/>
              <a:gd name="T21" fmla="*/ 746153 h 922"/>
              <a:gd name="T22" fmla="*/ 208540 w 418"/>
              <a:gd name="T23" fmla="*/ 868896 h 922"/>
              <a:gd name="T24" fmla="*/ 198726 w 418"/>
              <a:gd name="T25" fmla="*/ 988410 h 922"/>
              <a:gd name="T26" fmla="*/ 179099 w 418"/>
              <a:gd name="T27" fmla="*/ 1101463 h 922"/>
              <a:gd name="T28" fmla="*/ 154565 w 418"/>
              <a:gd name="T29" fmla="*/ 1201596 h 922"/>
              <a:gd name="T30" fmla="*/ 139844 w 418"/>
              <a:gd name="T31" fmla="*/ 1253278 h 922"/>
              <a:gd name="T32" fmla="*/ 105497 w 418"/>
              <a:gd name="T33" fmla="*/ 1340491 h 922"/>
              <a:gd name="T34" fmla="*/ 66242 w 418"/>
              <a:gd name="T35" fmla="*/ 1414783 h 922"/>
              <a:gd name="T36" fmla="*/ 22081 w 418"/>
              <a:gd name="T37" fmla="*/ 1469694 h 922"/>
              <a:gd name="T38" fmla="*/ 314037 w 418"/>
              <a:gd name="T39" fmla="*/ 1324340 h 922"/>
              <a:gd name="T40" fmla="*/ 355745 w 418"/>
              <a:gd name="T41" fmla="*/ 1301729 h 922"/>
              <a:gd name="T42" fmla="*/ 387639 w 418"/>
              <a:gd name="T43" fmla="*/ 1266198 h 922"/>
              <a:gd name="T44" fmla="*/ 417080 w 418"/>
              <a:gd name="T45" fmla="*/ 1220977 h 922"/>
              <a:gd name="T46" fmla="*/ 444067 w 418"/>
              <a:gd name="T47" fmla="*/ 1162835 h 922"/>
              <a:gd name="T48" fmla="*/ 468602 w 418"/>
              <a:gd name="T49" fmla="*/ 1095003 h 922"/>
              <a:gd name="T50" fmla="*/ 485775 w 418"/>
              <a:gd name="T51" fmla="*/ 1017481 h 922"/>
              <a:gd name="T52" fmla="*/ 500496 w 418"/>
              <a:gd name="T53" fmla="*/ 933498 h 922"/>
              <a:gd name="T54" fmla="*/ 510310 w 418"/>
              <a:gd name="T55" fmla="*/ 839825 h 922"/>
              <a:gd name="T56" fmla="*/ 512763 w 418"/>
              <a:gd name="T57" fmla="*/ 746153 h 922"/>
              <a:gd name="T58" fmla="*/ 512763 w 418"/>
              <a:gd name="T59" fmla="*/ 694471 h 922"/>
              <a:gd name="T60" fmla="*/ 505403 w 418"/>
              <a:gd name="T61" fmla="*/ 600798 h 922"/>
              <a:gd name="T62" fmla="*/ 493136 w 418"/>
              <a:gd name="T63" fmla="*/ 513586 h 922"/>
              <a:gd name="T64" fmla="*/ 478415 w 418"/>
              <a:gd name="T65" fmla="*/ 432833 h 922"/>
              <a:gd name="T66" fmla="*/ 456335 w 418"/>
              <a:gd name="T67" fmla="*/ 358541 h 922"/>
              <a:gd name="T68" fmla="*/ 431800 w 418"/>
              <a:gd name="T69" fmla="*/ 297169 h 922"/>
              <a:gd name="T70" fmla="*/ 402359 w 418"/>
              <a:gd name="T71" fmla="*/ 242257 h 922"/>
              <a:gd name="T72" fmla="*/ 372919 w 418"/>
              <a:gd name="T73" fmla="*/ 203496 h 922"/>
              <a:gd name="T74" fmla="*/ 355745 w 418"/>
              <a:gd name="T75" fmla="*/ 187346 h 9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8" h="922">
                <a:moveTo>
                  <a:pt x="290" y="116"/>
                </a:moveTo>
                <a:lnTo>
                  <a:pt x="256" y="104"/>
                </a:lnTo>
                <a:lnTo>
                  <a:pt x="0" y="0"/>
                </a:lnTo>
                <a:lnTo>
                  <a:pt x="18" y="12"/>
                </a:lnTo>
                <a:lnTo>
                  <a:pt x="36" y="28"/>
                </a:lnTo>
                <a:lnTo>
                  <a:pt x="54" y="46"/>
                </a:lnTo>
                <a:lnTo>
                  <a:pt x="70" y="68"/>
                </a:lnTo>
                <a:lnTo>
                  <a:pt x="86" y="92"/>
                </a:lnTo>
                <a:lnTo>
                  <a:pt x="102" y="118"/>
                </a:lnTo>
                <a:lnTo>
                  <a:pt x="114" y="146"/>
                </a:lnTo>
                <a:lnTo>
                  <a:pt x="126" y="178"/>
                </a:lnTo>
                <a:lnTo>
                  <a:pt x="138" y="208"/>
                </a:lnTo>
                <a:lnTo>
                  <a:pt x="146" y="240"/>
                </a:lnTo>
                <a:lnTo>
                  <a:pt x="154" y="274"/>
                </a:lnTo>
                <a:lnTo>
                  <a:pt x="162" y="310"/>
                </a:lnTo>
                <a:lnTo>
                  <a:pt x="166" y="346"/>
                </a:lnTo>
                <a:lnTo>
                  <a:pt x="170" y="384"/>
                </a:lnTo>
                <a:lnTo>
                  <a:pt x="172" y="422"/>
                </a:lnTo>
                <a:lnTo>
                  <a:pt x="174" y="462"/>
                </a:lnTo>
                <a:lnTo>
                  <a:pt x="172" y="500"/>
                </a:lnTo>
                <a:lnTo>
                  <a:pt x="170" y="538"/>
                </a:lnTo>
                <a:lnTo>
                  <a:pt x="166" y="576"/>
                </a:lnTo>
                <a:lnTo>
                  <a:pt x="162" y="612"/>
                </a:lnTo>
                <a:lnTo>
                  <a:pt x="154" y="648"/>
                </a:lnTo>
                <a:lnTo>
                  <a:pt x="146" y="682"/>
                </a:lnTo>
                <a:lnTo>
                  <a:pt x="138" y="714"/>
                </a:lnTo>
                <a:lnTo>
                  <a:pt x="126" y="744"/>
                </a:lnTo>
                <a:lnTo>
                  <a:pt x="114" y="776"/>
                </a:lnTo>
                <a:lnTo>
                  <a:pt x="102" y="804"/>
                </a:lnTo>
                <a:lnTo>
                  <a:pt x="86" y="830"/>
                </a:lnTo>
                <a:lnTo>
                  <a:pt x="70" y="854"/>
                </a:lnTo>
                <a:lnTo>
                  <a:pt x="54" y="876"/>
                </a:lnTo>
                <a:lnTo>
                  <a:pt x="36" y="894"/>
                </a:lnTo>
                <a:lnTo>
                  <a:pt x="18" y="910"/>
                </a:lnTo>
                <a:lnTo>
                  <a:pt x="0" y="922"/>
                </a:lnTo>
                <a:lnTo>
                  <a:pt x="256" y="820"/>
                </a:lnTo>
                <a:lnTo>
                  <a:pt x="290" y="806"/>
                </a:lnTo>
                <a:lnTo>
                  <a:pt x="304" y="796"/>
                </a:lnTo>
                <a:lnTo>
                  <a:pt x="316" y="784"/>
                </a:lnTo>
                <a:lnTo>
                  <a:pt x="328" y="772"/>
                </a:lnTo>
                <a:lnTo>
                  <a:pt x="340" y="756"/>
                </a:lnTo>
                <a:lnTo>
                  <a:pt x="352" y="738"/>
                </a:lnTo>
                <a:lnTo>
                  <a:pt x="362" y="720"/>
                </a:lnTo>
                <a:lnTo>
                  <a:pt x="372" y="700"/>
                </a:lnTo>
                <a:lnTo>
                  <a:pt x="382" y="678"/>
                </a:lnTo>
                <a:lnTo>
                  <a:pt x="390" y="654"/>
                </a:lnTo>
                <a:lnTo>
                  <a:pt x="396" y="630"/>
                </a:lnTo>
                <a:lnTo>
                  <a:pt x="402" y="604"/>
                </a:lnTo>
                <a:lnTo>
                  <a:pt x="408" y="578"/>
                </a:lnTo>
                <a:lnTo>
                  <a:pt x="412" y="550"/>
                </a:lnTo>
                <a:lnTo>
                  <a:pt x="416" y="520"/>
                </a:lnTo>
                <a:lnTo>
                  <a:pt x="418" y="492"/>
                </a:lnTo>
                <a:lnTo>
                  <a:pt x="418" y="462"/>
                </a:lnTo>
                <a:lnTo>
                  <a:pt x="418" y="430"/>
                </a:lnTo>
                <a:lnTo>
                  <a:pt x="416" y="402"/>
                </a:lnTo>
                <a:lnTo>
                  <a:pt x="412" y="372"/>
                </a:lnTo>
                <a:lnTo>
                  <a:pt x="408" y="344"/>
                </a:lnTo>
                <a:lnTo>
                  <a:pt x="402" y="318"/>
                </a:lnTo>
                <a:lnTo>
                  <a:pt x="396" y="292"/>
                </a:lnTo>
                <a:lnTo>
                  <a:pt x="390" y="268"/>
                </a:lnTo>
                <a:lnTo>
                  <a:pt x="382" y="244"/>
                </a:lnTo>
                <a:lnTo>
                  <a:pt x="372" y="222"/>
                </a:lnTo>
                <a:lnTo>
                  <a:pt x="362" y="202"/>
                </a:lnTo>
                <a:lnTo>
                  <a:pt x="352" y="184"/>
                </a:lnTo>
                <a:lnTo>
                  <a:pt x="340" y="166"/>
                </a:lnTo>
                <a:lnTo>
                  <a:pt x="328" y="150"/>
                </a:lnTo>
                <a:lnTo>
                  <a:pt x="316" y="138"/>
                </a:lnTo>
                <a:lnTo>
                  <a:pt x="304" y="126"/>
                </a:lnTo>
                <a:lnTo>
                  <a:pt x="290" y="116"/>
                </a:lnTo>
                <a:close/>
              </a:path>
            </a:pathLst>
          </a:custGeom>
          <a:gradFill>
            <a:gsLst>
              <a:gs pos="6000">
                <a:srgbClr val="CC99FF"/>
              </a:gs>
              <a:gs pos="23000">
                <a:srgbClr val="CC66FF">
                  <a:alpha val="87843"/>
                </a:srgbClr>
              </a:gs>
              <a:gs pos="98000">
                <a:srgbClr val="7030A0"/>
              </a:gs>
              <a:gs pos="100000">
                <a:srgbClr val="7030A0"/>
              </a:gs>
            </a:gsLst>
            <a:lin ang="5400000" scaled="1"/>
          </a:gradFill>
          <a:ln w="12700" cap="flat" cmpd="sng">
            <a:solidFill>
              <a:srgbClr val="579BFF"/>
            </a:solidFill>
            <a:prstDash val="solid"/>
            <a:round/>
            <a:headEnd type="none" w="med" len="med"/>
            <a:tailEnd type="none" w="med" len="med"/>
          </a:ln>
          <a:effectLs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a:p>
            <a:endParaRPr lang="en-GB" dirty="0"/>
          </a:p>
          <a:p>
            <a:endParaRPr lang="en-GB" dirty="0"/>
          </a:p>
          <a:p>
            <a:endParaRPr lang="en-GB" dirty="0"/>
          </a:p>
          <a:p>
            <a:endParaRPr lang="en-GB" dirty="0"/>
          </a:p>
          <a:p>
            <a:endParaRPr lang="en-GB" dirty="0"/>
          </a:p>
        </p:txBody>
      </p:sp>
      <p:sp>
        <p:nvSpPr>
          <p:cNvPr id="16" name="Freeform 15"/>
          <p:cNvSpPr>
            <a:spLocks/>
          </p:cNvSpPr>
          <p:nvPr/>
        </p:nvSpPr>
        <p:spPr bwMode="auto">
          <a:xfrm rot="5400000">
            <a:off x="5728275" y="2770595"/>
            <a:ext cx="673074" cy="2416756"/>
          </a:xfrm>
          <a:custGeom>
            <a:avLst/>
            <a:gdLst>
              <a:gd name="T0" fmla="*/ 512633 w 466"/>
              <a:gd name="T1" fmla="*/ 478016 h 1158"/>
              <a:gd name="T2" fmla="*/ 483200 w 466"/>
              <a:gd name="T3" fmla="*/ 381121 h 1158"/>
              <a:gd name="T4" fmla="*/ 443955 w 466"/>
              <a:gd name="T5" fmla="*/ 300375 h 1158"/>
              <a:gd name="T6" fmla="*/ 402258 w 466"/>
              <a:gd name="T7" fmla="*/ 235778 h 1158"/>
              <a:gd name="T8" fmla="*/ 358107 w 466"/>
              <a:gd name="T9" fmla="*/ 190560 h 1158"/>
              <a:gd name="T10" fmla="*/ 0 w 466"/>
              <a:gd name="T11" fmla="*/ 0 h 1158"/>
              <a:gd name="T12" fmla="*/ 22075 w 466"/>
              <a:gd name="T13" fmla="*/ 19379 h 1158"/>
              <a:gd name="T14" fmla="*/ 63773 w 466"/>
              <a:gd name="T15" fmla="*/ 64597 h 1158"/>
              <a:gd name="T16" fmla="*/ 103017 w 466"/>
              <a:gd name="T17" fmla="*/ 122734 h 1158"/>
              <a:gd name="T18" fmla="*/ 137356 w 466"/>
              <a:gd name="T19" fmla="*/ 190560 h 1158"/>
              <a:gd name="T20" fmla="*/ 154526 w 466"/>
              <a:gd name="T21" fmla="*/ 229318 h 1158"/>
              <a:gd name="T22" fmla="*/ 203582 w 466"/>
              <a:gd name="T23" fmla="*/ 374661 h 1158"/>
              <a:gd name="T24" fmla="*/ 240373 w 466"/>
              <a:gd name="T25" fmla="*/ 542612 h 1158"/>
              <a:gd name="T26" fmla="*/ 262448 w 466"/>
              <a:gd name="T27" fmla="*/ 733173 h 1158"/>
              <a:gd name="T28" fmla="*/ 272260 w 466"/>
              <a:gd name="T29" fmla="*/ 936652 h 1158"/>
              <a:gd name="T30" fmla="*/ 269807 w 466"/>
              <a:gd name="T31" fmla="*/ 1036777 h 1158"/>
              <a:gd name="T32" fmla="*/ 252637 w 466"/>
              <a:gd name="T33" fmla="*/ 1233797 h 1158"/>
              <a:gd name="T34" fmla="*/ 223204 w 466"/>
              <a:gd name="T35" fmla="*/ 1414668 h 1158"/>
              <a:gd name="T36" fmla="*/ 181506 w 466"/>
              <a:gd name="T37" fmla="*/ 1572930 h 1158"/>
              <a:gd name="T38" fmla="*/ 154526 w 466"/>
              <a:gd name="T39" fmla="*/ 1640757 h 1158"/>
              <a:gd name="T40" fmla="*/ 120187 w 466"/>
              <a:gd name="T41" fmla="*/ 1715043 h 1158"/>
              <a:gd name="T42" fmla="*/ 83395 w 466"/>
              <a:gd name="T43" fmla="*/ 1779640 h 1158"/>
              <a:gd name="T44" fmla="*/ 44150 w 466"/>
              <a:gd name="T45" fmla="*/ 1831317 h 1158"/>
              <a:gd name="T46" fmla="*/ 0 w 466"/>
              <a:gd name="T47" fmla="*/ 1870075 h 1158"/>
              <a:gd name="T48" fmla="*/ 358107 w 466"/>
              <a:gd name="T49" fmla="*/ 1679515 h 1158"/>
              <a:gd name="T50" fmla="*/ 380182 w 466"/>
              <a:gd name="T51" fmla="*/ 1660136 h 1158"/>
              <a:gd name="T52" fmla="*/ 424333 w 466"/>
              <a:gd name="T53" fmla="*/ 1605228 h 1158"/>
              <a:gd name="T54" fmla="*/ 463577 w 466"/>
              <a:gd name="T55" fmla="*/ 1530942 h 1158"/>
              <a:gd name="T56" fmla="*/ 497916 w 466"/>
              <a:gd name="T57" fmla="*/ 1443737 h 1158"/>
              <a:gd name="T58" fmla="*/ 512633 w 466"/>
              <a:gd name="T59" fmla="*/ 1392059 h 1158"/>
              <a:gd name="T60" fmla="*/ 537161 w 466"/>
              <a:gd name="T61" fmla="*/ 1291934 h 1158"/>
              <a:gd name="T62" fmla="*/ 556783 w 466"/>
              <a:gd name="T63" fmla="*/ 1178890 h 1158"/>
              <a:gd name="T64" fmla="*/ 566594 w 466"/>
              <a:gd name="T65" fmla="*/ 1059386 h 1158"/>
              <a:gd name="T66" fmla="*/ 571500 w 466"/>
              <a:gd name="T67" fmla="*/ 936652 h 1158"/>
              <a:gd name="T68" fmla="*/ 569047 w 466"/>
              <a:gd name="T69" fmla="*/ 872056 h 1158"/>
              <a:gd name="T70" fmla="*/ 561689 w 466"/>
              <a:gd name="T71" fmla="*/ 749322 h 1158"/>
              <a:gd name="T72" fmla="*/ 546972 w 466"/>
              <a:gd name="T73" fmla="*/ 633048 h 1158"/>
              <a:gd name="T74" fmla="*/ 527350 w 466"/>
              <a:gd name="T75" fmla="*/ 526463 h 1158"/>
              <a:gd name="T76" fmla="*/ 512633 w 466"/>
              <a:gd name="T77" fmla="*/ 478016 h 11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6" h="1158">
                <a:moveTo>
                  <a:pt x="418" y="296"/>
                </a:moveTo>
                <a:lnTo>
                  <a:pt x="418" y="296"/>
                </a:lnTo>
                <a:lnTo>
                  <a:pt x="406" y="264"/>
                </a:lnTo>
                <a:lnTo>
                  <a:pt x="394" y="236"/>
                </a:lnTo>
                <a:lnTo>
                  <a:pt x="378" y="210"/>
                </a:lnTo>
                <a:lnTo>
                  <a:pt x="362" y="186"/>
                </a:lnTo>
                <a:lnTo>
                  <a:pt x="346" y="164"/>
                </a:lnTo>
                <a:lnTo>
                  <a:pt x="328" y="146"/>
                </a:lnTo>
                <a:lnTo>
                  <a:pt x="310" y="130"/>
                </a:lnTo>
                <a:lnTo>
                  <a:pt x="292" y="118"/>
                </a:lnTo>
                <a:lnTo>
                  <a:pt x="254" y="102"/>
                </a:lnTo>
                <a:lnTo>
                  <a:pt x="0" y="0"/>
                </a:lnTo>
                <a:lnTo>
                  <a:pt x="18" y="12"/>
                </a:lnTo>
                <a:lnTo>
                  <a:pt x="36" y="24"/>
                </a:lnTo>
                <a:lnTo>
                  <a:pt x="52" y="40"/>
                </a:lnTo>
                <a:lnTo>
                  <a:pt x="68" y="56"/>
                </a:lnTo>
                <a:lnTo>
                  <a:pt x="84" y="76"/>
                </a:lnTo>
                <a:lnTo>
                  <a:pt x="98" y="96"/>
                </a:lnTo>
                <a:lnTo>
                  <a:pt x="112" y="118"/>
                </a:lnTo>
                <a:lnTo>
                  <a:pt x="126" y="142"/>
                </a:lnTo>
                <a:lnTo>
                  <a:pt x="148" y="184"/>
                </a:lnTo>
                <a:lnTo>
                  <a:pt x="166" y="232"/>
                </a:lnTo>
                <a:lnTo>
                  <a:pt x="182" y="282"/>
                </a:lnTo>
                <a:lnTo>
                  <a:pt x="196" y="336"/>
                </a:lnTo>
                <a:lnTo>
                  <a:pt x="206" y="394"/>
                </a:lnTo>
                <a:lnTo>
                  <a:pt x="214" y="454"/>
                </a:lnTo>
                <a:lnTo>
                  <a:pt x="220" y="516"/>
                </a:lnTo>
                <a:lnTo>
                  <a:pt x="222" y="580"/>
                </a:lnTo>
                <a:lnTo>
                  <a:pt x="220" y="642"/>
                </a:lnTo>
                <a:lnTo>
                  <a:pt x="214" y="704"/>
                </a:lnTo>
                <a:lnTo>
                  <a:pt x="206" y="764"/>
                </a:lnTo>
                <a:lnTo>
                  <a:pt x="196" y="822"/>
                </a:lnTo>
                <a:lnTo>
                  <a:pt x="182" y="876"/>
                </a:lnTo>
                <a:lnTo>
                  <a:pt x="166" y="926"/>
                </a:lnTo>
                <a:lnTo>
                  <a:pt x="148" y="974"/>
                </a:lnTo>
                <a:lnTo>
                  <a:pt x="126" y="1016"/>
                </a:lnTo>
                <a:lnTo>
                  <a:pt x="112" y="1040"/>
                </a:lnTo>
                <a:lnTo>
                  <a:pt x="98" y="1062"/>
                </a:lnTo>
                <a:lnTo>
                  <a:pt x="84" y="1084"/>
                </a:lnTo>
                <a:lnTo>
                  <a:pt x="68" y="1102"/>
                </a:lnTo>
                <a:lnTo>
                  <a:pt x="52" y="1118"/>
                </a:lnTo>
                <a:lnTo>
                  <a:pt x="36" y="1134"/>
                </a:lnTo>
                <a:lnTo>
                  <a:pt x="18" y="1146"/>
                </a:lnTo>
                <a:lnTo>
                  <a:pt x="0" y="1158"/>
                </a:lnTo>
                <a:lnTo>
                  <a:pt x="254" y="1056"/>
                </a:lnTo>
                <a:lnTo>
                  <a:pt x="292" y="1040"/>
                </a:lnTo>
                <a:lnTo>
                  <a:pt x="310" y="1028"/>
                </a:lnTo>
                <a:lnTo>
                  <a:pt x="328" y="1012"/>
                </a:lnTo>
                <a:lnTo>
                  <a:pt x="346" y="994"/>
                </a:lnTo>
                <a:lnTo>
                  <a:pt x="362" y="972"/>
                </a:lnTo>
                <a:lnTo>
                  <a:pt x="378" y="948"/>
                </a:lnTo>
                <a:lnTo>
                  <a:pt x="394" y="922"/>
                </a:lnTo>
                <a:lnTo>
                  <a:pt x="406" y="894"/>
                </a:lnTo>
                <a:lnTo>
                  <a:pt x="418" y="862"/>
                </a:lnTo>
                <a:lnTo>
                  <a:pt x="430" y="832"/>
                </a:lnTo>
                <a:lnTo>
                  <a:pt x="438" y="800"/>
                </a:lnTo>
                <a:lnTo>
                  <a:pt x="446" y="766"/>
                </a:lnTo>
                <a:lnTo>
                  <a:pt x="454" y="730"/>
                </a:lnTo>
                <a:lnTo>
                  <a:pt x="458" y="694"/>
                </a:lnTo>
                <a:lnTo>
                  <a:pt x="462" y="656"/>
                </a:lnTo>
                <a:lnTo>
                  <a:pt x="464" y="618"/>
                </a:lnTo>
                <a:lnTo>
                  <a:pt x="466" y="580"/>
                </a:lnTo>
                <a:lnTo>
                  <a:pt x="464" y="540"/>
                </a:lnTo>
                <a:lnTo>
                  <a:pt x="462" y="502"/>
                </a:lnTo>
                <a:lnTo>
                  <a:pt x="458" y="464"/>
                </a:lnTo>
                <a:lnTo>
                  <a:pt x="454" y="428"/>
                </a:lnTo>
                <a:lnTo>
                  <a:pt x="446" y="392"/>
                </a:lnTo>
                <a:lnTo>
                  <a:pt x="438" y="358"/>
                </a:lnTo>
                <a:lnTo>
                  <a:pt x="430" y="326"/>
                </a:lnTo>
                <a:lnTo>
                  <a:pt x="418" y="296"/>
                </a:lnTo>
                <a:close/>
              </a:path>
            </a:pathLst>
          </a:custGeom>
          <a:gradFill>
            <a:gsLst>
              <a:gs pos="8000">
                <a:srgbClr val="0070C0"/>
              </a:gs>
              <a:gs pos="93000">
                <a:srgbClr val="0070C0"/>
              </a:gs>
              <a:gs pos="50000">
                <a:schemeClr val="accent5">
                  <a:lumMod val="50000"/>
                </a:schemeClr>
              </a:gs>
              <a:gs pos="70000">
                <a:srgbClr val="0070C0"/>
              </a:gs>
              <a:gs pos="24000">
                <a:srgbClr val="00B0F0">
                  <a:alpha val="85000"/>
                </a:srgbClr>
              </a:gs>
              <a:gs pos="82000">
                <a:srgbClr val="00B0F0"/>
              </a:gs>
            </a:gsLst>
            <a:lin ang="5400000" scaled="1"/>
          </a:gradFill>
          <a:ln w="12700" cap="flat" cmpd="sng">
            <a:solidFill>
              <a:srgbClr val="579BFF"/>
            </a:solidFill>
            <a:prstDash val="solid"/>
            <a:round/>
            <a:headEnd type="none" w="med" len="med"/>
            <a:tailEnd type="none" w="med" len="med"/>
          </a:ln>
          <a:effectLs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Freeform 16"/>
          <p:cNvSpPr>
            <a:spLocks/>
          </p:cNvSpPr>
          <p:nvPr/>
        </p:nvSpPr>
        <p:spPr bwMode="auto">
          <a:xfrm rot="5400000">
            <a:off x="5695557" y="2139986"/>
            <a:ext cx="738511" cy="2900928"/>
          </a:xfrm>
          <a:custGeom>
            <a:avLst/>
            <a:gdLst>
              <a:gd name="T0" fmla="*/ 509488 w 512"/>
              <a:gd name="T1" fmla="*/ 416647 h 1390"/>
              <a:gd name="T2" fmla="*/ 475195 w 512"/>
              <a:gd name="T3" fmla="*/ 342361 h 1390"/>
              <a:gd name="T4" fmla="*/ 438454 w 512"/>
              <a:gd name="T5" fmla="*/ 277765 h 1390"/>
              <a:gd name="T6" fmla="*/ 399262 w 512"/>
              <a:gd name="T7" fmla="*/ 226087 h 1390"/>
              <a:gd name="T8" fmla="*/ 355172 w 512"/>
              <a:gd name="T9" fmla="*/ 187330 h 1390"/>
              <a:gd name="T10" fmla="*/ 306183 w 512"/>
              <a:gd name="T11" fmla="*/ 161491 h 1390"/>
              <a:gd name="T12" fmla="*/ 0 w 512"/>
              <a:gd name="T13" fmla="*/ 0 h 1390"/>
              <a:gd name="T14" fmla="*/ 41641 w 512"/>
              <a:gd name="T15" fmla="*/ 35528 h 1390"/>
              <a:gd name="T16" fmla="*/ 80832 w 512"/>
              <a:gd name="T17" fmla="*/ 77516 h 1390"/>
              <a:gd name="T18" fmla="*/ 117574 w 512"/>
              <a:gd name="T19" fmla="*/ 132423 h 1390"/>
              <a:gd name="T20" fmla="*/ 151867 w 512"/>
              <a:gd name="T21" fmla="*/ 193789 h 1390"/>
              <a:gd name="T22" fmla="*/ 191058 w 512"/>
              <a:gd name="T23" fmla="*/ 280994 h 1390"/>
              <a:gd name="T24" fmla="*/ 222901 w 512"/>
              <a:gd name="T25" fmla="*/ 377889 h 1390"/>
              <a:gd name="T26" fmla="*/ 254744 w 512"/>
              <a:gd name="T27" fmla="*/ 481243 h 1390"/>
              <a:gd name="T28" fmla="*/ 279239 w 512"/>
              <a:gd name="T29" fmla="*/ 597517 h 1390"/>
              <a:gd name="T30" fmla="*/ 298834 w 512"/>
              <a:gd name="T31" fmla="*/ 717020 h 1390"/>
              <a:gd name="T32" fmla="*/ 313531 w 512"/>
              <a:gd name="T33" fmla="*/ 846213 h 1390"/>
              <a:gd name="T34" fmla="*/ 323329 w 512"/>
              <a:gd name="T35" fmla="*/ 981865 h 1390"/>
              <a:gd name="T36" fmla="*/ 325778 w 512"/>
              <a:gd name="T37" fmla="*/ 1123977 h 1390"/>
              <a:gd name="T38" fmla="*/ 325778 w 512"/>
              <a:gd name="T39" fmla="*/ 1191804 h 1390"/>
              <a:gd name="T40" fmla="*/ 320879 w 512"/>
              <a:gd name="T41" fmla="*/ 1330686 h 1390"/>
              <a:gd name="T42" fmla="*/ 308632 w 512"/>
              <a:gd name="T43" fmla="*/ 1463109 h 1390"/>
              <a:gd name="T44" fmla="*/ 289036 w 512"/>
              <a:gd name="T45" fmla="*/ 1589072 h 1390"/>
              <a:gd name="T46" fmla="*/ 266991 w 512"/>
              <a:gd name="T47" fmla="*/ 1705345 h 1390"/>
              <a:gd name="T48" fmla="*/ 240047 w 512"/>
              <a:gd name="T49" fmla="*/ 1818389 h 1390"/>
              <a:gd name="T50" fmla="*/ 208204 w 512"/>
              <a:gd name="T51" fmla="*/ 1918513 h 1390"/>
              <a:gd name="T52" fmla="*/ 171462 w 512"/>
              <a:gd name="T53" fmla="*/ 2008948 h 1390"/>
              <a:gd name="T54" fmla="*/ 151867 w 512"/>
              <a:gd name="T55" fmla="*/ 2050936 h 1390"/>
              <a:gd name="T56" fmla="*/ 100428 w 512"/>
              <a:gd name="T57" fmla="*/ 2141371 h 1390"/>
              <a:gd name="T58" fmla="*/ 61237 w 512"/>
              <a:gd name="T59" fmla="*/ 2189818 h 1390"/>
              <a:gd name="T60" fmla="*/ 22045 w 512"/>
              <a:gd name="T61" fmla="*/ 2228576 h 1390"/>
              <a:gd name="T62" fmla="*/ 306183 w 512"/>
              <a:gd name="T63" fmla="*/ 2083234 h 1390"/>
              <a:gd name="T64" fmla="*/ 355172 w 512"/>
              <a:gd name="T65" fmla="*/ 2057395 h 1390"/>
              <a:gd name="T66" fmla="*/ 377217 w 512"/>
              <a:gd name="T67" fmla="*/ 2038017 h 1390"/>
              <a:gd name="T68" fmla="*/ 418858 w 512"/>
              <a:gd name="T69" fmla="*/ 1992799 h 1390"/>
              <a:gd name="T70" fmla="*/ 458049 w 512"/>
              <a:gd name="T71" fmla="*/ 1937892 h 1390"/>
              <a:gd name="T72" fmla="*/ 492342 w 512"/>
              <a:gd name="T73" fmla="*/ 1866836 h 1390"/>
              <a:gd name="T74" fmla="*/ 509488 w 512"/>
              <a:gd name="T75" fmla="*/ 1828078 h 1390"/>
              <a:gd name="T76" fmla="*/ 558477 w 512"/>
              <a:gd name="T77" fmla="*/ 1682736 h 1390"/>
              <a:gd name="T78" fmla="*/ 595219 w 512"/>
              <a:gd name="T79" fmla="*/ 1514786 h 1390"/>
              <a:gd name="T80" fmla="*/ 617264 w 512"/>
              <a:gd name="T81" fmla="*/ 1324226 h 1390"/>
              <a:gd name="T82" fmla="*/ 627062 w 512"/>
              <a:gd name="T83" fmla="*/ 1123977 h 1390"/>
              <a:gd name="T84" fmla="*/ 624613 w 512"/>
              <a:gd name="T85" fmla="*/ 1020623 h 1390"/>
              <a:gd name="T86" fmla="*/ 607466 w 512"/>
              <a:gd name="T87" fmla="*/ 823604 h 1390"/>
              <a:gd name="T88" fmla="*/ 578073 w 512"/>
              <a:gd name="T89" fmla="*/ 642734 h 1390"/>
              <a:gd name="T90" fmla="*/ 536432 w 512"/>
              <a:gd name="T91" fmla="*/ 484473 h 1390"/>
              <a:gd name="T92" fmla="*/ 509488 w 512"/>
              <a:gd name="T93" fmla="*/ 416647 h 13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2" h="1390">
                <a:moveTo>
                  <a:pt x="416" y="258"/>
                </a:moveTo>
                <a:lnTo>
                  <a:pt x="416" y="258"/>
                </a:lnTo>
                <a:lnTo>
                  <a:pt x="402" y="234"/>
                </a:lnTo>
                <a:lnTo>
                  <a:pt x="388" y="212"/>
                </a:lnTo>
                <a:lnTo>
                  <a:pt x="374" y="192"/>
                </a:lnTo>
                <a:lnTo>
                  <a:pt x="358" y="172"/>
                </a:lnTo>
                <a:lnTo>
                  <a:pt x="342" y="156"/>
                </a:lnTo>
                <a:lnTo>
                  <a:pt x="326" y="140"/>
                </a:lnTo>
                <a:lnTo>
                  <a:pt x="308" y="128"/>
                </a:lnTo>
                <a:lnTo>
                  <a:pt x="290" y="116"/>
                </a:lnTo>
                <a:lnTo>
                  <a:pt x="256" y="102"/>
                </a:lnTo>
                <a:lnTo>
                  <a:pt x="250" y="100"/>
                </a:lnTo>
                <a:lnTo>
                  <a:pt x="0" y="0"/>
                </a:lnTo>
                <a:lnTo>
                  <a:pt x="18" y="10"/>
                </a:lnTo>
                <a:lnTo>
                  <a:pt x="34" y="22"/>
                </a:lnTo>
                <a:lnTo>
                  <a:pt x="50" y="34"/>
                </a:lnTo>
                <a:lnTo>
                  <a:pt x="66" y="48"/>
                </a:lnTo>
                <a:lnTo>
                  <a:pt x="82" y="64"/>
                </a:lnTo>
                <a:lnTo>
                  <a:pt x="96" y="82"/>
                </a:lnTo>
                <a:lnTo>
                  <a:pt x="124" y="120"/>
                </a:lnTo>
                <a:lnTo>
                  <a:pt x="140" y="146"/>
                </a:lnTo>
                <a:lnTo>
                  <a:pt x="156" y="174"/>
                </a:lnTo>
                <a:lnTo>
                  <a:pt x="170" y="202"/>
                </a:lnTo>
                <a:lnTo>
                  <a:pt x="182" y="234"/>
                </a:lnTo>
                <a:lnTo>
                  <a:pt x="196" y="266"/>
                </a:lnTo>
                <a:lnTo>
                  <a:pt x="208" y="298"/>
                </a:lnTo>
                <a:lnTo>
                  <a:pt x="218" y="334"/>
                </a:lnTo>
                <a:lnTo>
                  <a:pt x="228" y="370"/>
                </a:lnTo>
                <a:lnTo>
                  <a:pt x="236" y="406"/>
                </a:lnTo>
                <a:lnTo>
                  <a:pt x="244" y="444"/>
                </a:lnTo>
                <a:lnTo>
                  <a:pt x="252" y="484"/>
                </a:lnTo>
                <a:lnTo>
                  <a:pt x="256" y="524"/>
                </a:lnTo>
                <a:lnTo>
                  <a:pt x="262" y="566"/>
                </a:lnTo>
                <a:lnTo>
                  <a:pt x="264" y="608"/>
                </a:lnTo>
                <a:lnTo>
                  <a:pt x="266" y="652"/>
                </a:lnTo>
                <a:lnTo>
                  <a:pt x="266" y="696"/>
                </a:lnTo>
                <a:lnTo>
                  <a:pt x="266" y="738"/>
                </a:lnTo>
                <a:lnTo>
                  <a:pt x="264" y="782"/>
                </a:lnTo>
                <a:lnTo>
                  <a:pt x="262" y="824"/>
                </a:lnTo>
                <a:lnTo>
                  <a:pt x="256" y="866"/>
                </a:lnTo>
                <a:lnTo>
                  <a:pt x="252" y="906"/>
                </a:lnTo>
                <a:lnTo>
                  <a:pt x="244" y="946"/>
                </a:lnTo>
                <a:lnTo>
                  <a:pt x="236" y="984"/>
                </a:lnTo>
                <a:lnTo>
                  <a:pt x="228" y="1020"/>
                </a:lnTo>
                <a:lnTo>
                  <a:pt x="218" y="1056"/>
                </a:lnTo>
                <a:lnTo>
                  <a:pt x="208" y="1092"/>
                </a:lnTo>
                <a:lnTo>
                  <a:pt x="196" y="1126"/>
                </a:lnTo>
                <a:lnTo>
                  <a:pt x="182" y="1158"/>
                </a:lnTo>
                <a:lnTo>
                  <a:pt x="170" y="1188"/>
                </a:lnTo>
                <a:lnTo>
                  <a:pt x="156" y="1216"/>
                </a:lnTo>
                <a:lnTo>
                  <a:pt x="140" y="1244"/>
                </a:lnTo>
                <a:lnTo>
                  <a:pt x="124" y="1270"/>
                </a:lnTo>
                <a:lnTo>
                  <a:pt x="96" y="1308"/>
                </a:lnTo>
                <a:lnTo>
                  <a:pt x="82" y="1326"/>
                </a:lnTo>
                <a:lnTo>
                  <a:pt x="66" y="1342"/>
                </a:lnTo>
                <a:lnTo>
                  <a:pt x="50" y="1356"/>
                </a:lnTo>
                <a:lnTo>
                  <a:pt x="34" y="1368"/>
                </a:lnTo>
                <a:lnTo>
                  <a:pt x="18" y="1380"/>
                </a:lnTo>
                <a:lnTo>
                  <a:pt x="2" y="1390"/>
                </a:lnTo>
                <a:lnTo>
                  <a:pt x="250" y="1290"/>
                </a:lnTo>
                <a:lnTo>
                  <a:pt x="256" y="1288"/>
                </a:lnTo>
                <a:lnTo>
                  <a:pt x="290" y="1274"/>
                </a:lnTo>
                <a:lnTo>
                  <a:pt x="308" y="1262"/>
                </a:lnTo>
                <a:lnTo>
                  <a:pt x="326" y="1250"/>
                </a:lnTo>
                <a:lnTo>
                  <a:pt x="342" y="1234"/>
                </a:lnTo>
                <a:lnTo>
                  <a:pt x="358" y="1218"/>
                </a:lnTo>
                <a:lnTo>
                  <a:pt x="374" y="1200"/>
                </a:lnTo>
                <a:lnTo>
                  <a:pt x="388" y="1178"/>
                </a:lnTo>
                <a:lnTo>
                  <a:pt x="402" y="1156"/>
                </a:lnTo>
                <a:lnTo>
                  <a:pt x="416" y="1132"/>
                </a:lnTo>
                <a:lnTo>
                  <a:pt x="438" y="1090"/>
                </a:lnTo>
                <a:lnTo>
                  <a:pt x="456" y="1042"/>
                </a:lnTo>
                <a:lnTo>
                  <a:pt x="472" y="992"/>
                </a:lnTo>
                <a:lnTo>
                  <a:pt x="486" y="938"/>
                </a:lnTo>
                <a:lnTo>
                  <a:pt x="496" y="880"/>
                </a:lnTo>
                <a:lnTo>
                  <a:pt x="504" y="820"/>
                </a:lnTo>
                <a:lnTo>
                  <a:pt x="510" y="758"/>
                </a:lnTo>
                <a:lnTo>
                  <a:pt x="512" y="696"/>
                </a:lnTo>
                <a:lnTo>
                  <a:pt x="510" y="632"/>
                </a:lnTo>
                <a:lnTo>
                  <a:pt x="504" y="570"/>
                </a:lnTo>
                <a:lnTo>
                  <a:pt x="496" y="510"/>
                </a:lnTo>
                <a:lnTo>
                  <a:pt x="486" y="452"/>
                </a:lnTo>
                <a:lnTo>
                  <a:pt x="472" y="398"/>
                </a:lnTo>
                <a:lnTo>
                  <a:pt x="456" y="348"/>
                </a:lnTo>
                <a:lnTo>
                  <a:pt x="438" y="300"/>
                </a:lnTo>
                <a:lnTo>
                  <a:pt x="416" y="258"/>
                </a:lnTo>
                <a:close/>
              </a:path>
            </a:pathLst>
          </a:custGeom>
          <a:gradFill>
            <a:gsLst>
              <a:gs pos="5000">
                <a:srgbClr val="66FFFF"/>
              </a:gs>
              <a:gs pos="95000">
                <a:srgbClr val="66FFFF"/>
              </a:gs>
              <a:gs pos="50000">
                <a:srgbClr val="00B0F0"/>
              </a:gs>
              <a:gs pos="70000">
                <a:srgbClr val="00B0F0"/>
              </a:gs>
              <a:gs pos="24000">
                <a:srgbClr val="00B0F0">
                  <a:alpha val="85000"/>
                </a:srgbClr>
              </a:gs>
              <a:gs pos="82000">
                <a:srgbClr val="00B0F0"/>
              </a:gs>
            </a:gsLst>
            <a:lin ang="5400000" scaled="1"/>
          </a:gradFill>
          <a:ln w="12700" cap="flat" cmpd="sng">
            <a:solidFill>
              <a:srgbClr val="579BFF"/>
            </a:solidFill>
            <a:prstDash val="solid"/>
            <a:round/>
            <a:headEnd type="none" w="med" len="med"/>
            <a:tailEnd type="none" w="med" len="med"/>
          </a:ln>
          <a:effectLs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p:cNvSpPr>
            <a:spLocks/>
          </p:cNvSpPr>
          <p:nvPr/>
        </p:nvSpPr>
        <p:spPr bwMode="auto">
          <a:xfrm rot="5400000">
            <a:off x="5663773" y="1506780"/>
            <a:ext cx="802079" cy="3393306"/>
          </a:xfrm>
          <a:custGeom>
            <a:avLst/>
            <a:gdLst>
              <a:gd name="T0" fmla="*/ 507103 w 556"/>
              <a:gd name="T1" fmla="*/ 384331 h 1626"/>
              <a:gd name="T2" fmla="*/ 455658 w 556"/>
              <a:gd name="T3" fmla="*/ 293900 h 1626"/>
              <a:gd name="T4" fmla="*/ 416461 w 556"/>
              <a:gd name="T5" fmla="*/ 245455 h 1626"/>
              <a:gd name="T6" fmla="*/ 377265 w 556"/>
              <a:gd name="T7" fmla="*/ 206699 h 1626"/>
              <a:gd name="T8" fmla="*/ 301322 w 556"/>
              <a:gd name="T9" fmla="*/ 161484 h 1626"/>
              <a:gd name="T10" fmla="*/ 0 w 556"/>
              <a:gd name="T11" fmla="*/ 0 h 1626"/>
              <a:gd name="T12" fmla="*/ 39196 w 556"/>
              <a:gd name="T13" fmla="*/ 32297 h 1626"/>
              <a:gd name="T14" fmla="*/ 115139 w 556"/>
              <a:gd name="T15" fmla="*/ 119498 h 1626"/>
              <a:gd name="T16" fmla="*/ 149436 w 556"/>
              <a:gd name="T17" fmla="*/ 174402 h 1626"/>
              <a:gd name="T18" fmla="*/ 203331 w 556"/>
              <a:gd name="T19" fmla="*/ 284211 h 1626"/>
              <a:gd name="T20" fmla="*/ 252327 w 556"/>
              <a:gd name="T21" fmla="*/ 406939 h 1626"/>
              <a:gd name="T22" fmla="*/ 293973 w 556"/>
              <a:gd name="T23" fmla="*/ 549045 h 1626"/>
              <a:gd name="T24" fmla="*/ 328270 w 556"/>
              <a:gd name="T25" fmla="*/ 704069 h 1626"/>
              <a:gd name="T26" fmla="*/ 340519 w 556"/>
              <a:gd name="T27" fmla="*/ 771892 h 1626"/>
              <a:gd name="T28" fmla="*/ 360117 w 556"/>
              <a:gd name="T29" fmla="*/ 920457 h 1626"/>
              <a:gd name="T30" fmla="*/ 374815 w 556"/>
              <a:gd name="T31" fmla="*/ 1072252 h 1626"/>
              <a:gd name="T32" fmla="*/ 382165 w 556"/>
              <a:gd name="T33" fmla="*/ 1230506 h 1626"/>
              <a:gd name="T34" fmla="*/ 382165 w 556"/>
              <a:gd name="T35" fmla="*/ 1314477 h 1626"/>
              <a:gd name="T36" fmla="*/ 379715 w 556"/>
              <a:gd name="T37" fmla="*/ 1475961 h 1626"/>
              <a:gd name="T38" fmla="*/ 369916 w 556"/>
              <a:gd name="T39" fmla="*/ 1630985 h 1626"/>
              <a:gd name="T40" fmla="*/ 352767 w 556"/>
              <a:gd name="T41" fmla="*/ 1779550 h 1626"/>
              <a:gd name="T42" fmla="*/ 328270 w 556"/>
              <a:gd name="T43" fmla="*/ 1921656 h 1626"/>
              <a:gd name="T44" fmla="*/ 311121 w 556"/>
              <a:gd name="T45" fmla="*/ 2002398 h 1626"/>
              <a:gd name="T46" fmla="*/ 274375 w 556"/>
              <a:gd name="T47" fmla="*/ 2147733 h 1626"/>
              <a:gd name="T48" fmla="*/ 227829 w 556"/>
              <a:gd name="T49" fmla="*/ 2283380 h 1626"/>
              <a:gd name="T50" fmla="*/ 176384 w 556"/>
              <a:gd name="T51" fmla="*/ 2399648 h 1626"/>
              <a:gd name="T52" fmla="*/ 149436 w 556"/>
              <a:gd name="T53" fmla="*/ 2451323 h 1626"/>
              <a:gd name="T54" fmla="*/ 78393 w 556"/>
              <a:gd name="T55" fmla="*/ 2551442 h 1626"/>
              <a:gd name="T56" fmla="*/ 19598 w 556"/>
              <a:gd name="T57" fmla="*/ 2609577 h 1626"/>
              <a:gd name="T58" fmla="*/ 301322 w 556"/>
              <a:gd name="T59" fmla="*/ 2464241 h 1626"/>
              <a:gd name="T60" fmla="*/ 357667 w 556"/>
              <a:gd name="T61" fmla="*/ 2435174 h 1626"/>
              <a:gd name="T62" fmla="*/ 396863 w 556"/>
              <a:gd name="T63" fmla="*/ 2399648 h 1626"/>
              <a:gd name="T64" fmla="*/ 436060 w 556"/>
              <a:gd name="T65" fmla="*/ 2357662 h 1626"/>
              <a:gd name="T66" fmla="*/ 472806 w 556"/>
              <a:gd name="T67" fmla="*/ 2302758 h 1626"/>
              <a:gd name="T68" fmla="*/ 507103 w 556"/>
              <a:gd name="T69" fmla="*/ 2241394 h 1626"/>
              <a:gd name="T70" fmla="*/ 546299 w 556"/>
              <a:gd name="T71" fmla="*/ 2154193 h 1626"/>
              <a:gd name="T72" fmla="*/ 578147 w 556"/>
              <a:gd name="T73" fmla="*/ 2060532 h 1626"/>
              <a:gd name="T74" fmla="*/ 609994 w 556"/>
              <a:gd name="T75" fmla="*/ 1953953 h 1626"/>
              <a:gd name="T76" fmla="*/ 634491 w 556"/>
              <a:gd name="T77" fmla="*/ 1837685 h 1626"/>
              <a:gd name="T78" fmla="*/ 654089 w 556"/>
              <a:gd name="T79" fmla="*/ 1718187 h 1626"/>
              <a:gd name="T80" fmla="*/ 668788 w 556"/>
              <a:gd name="T81" fmla="*/ 1589000 h 1626"/>
              <a:gd name="T82" fmla="*/ 678587 w 556"/>
              <a:gd name="T83" fmla="*/ 1453353 h 1626"/>
              <a:gd name="T84" fmla="*/ 681037 w 556"/>
              <a:gd name="T85" fmla="*/ 1314477 h 1626"/>
              <a:gd name="T86" fmla="*/ 681037 w 556"/>
              <a:gd name="T87" fmla="*/ 1243425 h 1626"/>
              <a:gd name="T88" fmla="*/ 676137 w 556"/>
              <a:gd name="T89" fmla="*/ 1104549 h 1626"/>
              <a:gd name="T90" fmla="*/ 663889 w 556"/>
              <a:gd name="T91" fmla="*/ 972132 h 1626"/>
              <a:gd name="T92" fmla="*/ 644290 w 556"/>
              <a:gd name="T93" fmla="*/ 846175 h 1626"/>
              <a:gd name="T94" fmla="*/ 622242 w 556"/>
              <a:gd name="T95" fmla="*/ 729906 h 1626"/>
              <a:gd name="T96" fmla="*/ 595295 w 556"/>
              <a:gd name="T97" fmla="*/ 620097 h 1626"/>
              <a:gd name="T98" fmla="*/ 563448 w 556"/>
              <a:gd name="T99" fmla="*/ 516748 h 1626"/>
              <a:gd name="T100" fmla="*/ 526701 w 556"/>
              <a:gd name="T101" fmla="*/ 426317 h 1626"/>
              <a:gd name="T102" fmla="*/ 507103 w 556"/>
              <a:gd name="T103" fmla="*/ 384331 h 16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56" h="1626">
                <a:moveTo>
                  <a:pt x="414" y="238"/>
                </a:moveTo>
                <a:lnTo>
                  <a:pt x="414" y="238"/>
                </a:lnTo>
                <a:lnTo>
                  <a:pt x="386" y="200"/>
                </a:lnTo>
                <a:lnTo>
                  <a:pt x="372" y="182"/>
                </a:lnTo>
                <a:lnTo>
                  <a:pt x="356" y="166"/>
                </a:lnTo>
                <a:lnTo>
                  <a:pt x="340" y="152"/>
                </a:lnTo>
                <a:lnTo>
                  <a:pt x="324" y="140"/>
                </a:lnTo>
                <a:lnTo>
                  <a:pt x="308" y="128"/>
                </a:lnTo>
                <a:lnTo>
                  <a:pt x="290" y="118"/>
                </a:lnTo>
                <a:lnTo>
                  <a:pt x="246" y="100"/>
                </a:lnTo>
                <a:lnTo>
                  <a:pt x="0" y="0"/>
                </a:lnTo>
                <a:lnTo>
                  <a:pt x="16" y="10"/>
                </a:lnTo>
                <a:lnTo>
                  <a:pt x="32" y="20"/>
                </a:lnTo>
                <a:lnTo>
                  <a:pt x="64" y="46"/>
                </a:lnTo>
                <a:lnTo>
                  <a:pt x="94" y="74"/>
                </a:lnTo>
                <a:lnTo>
                  <a:pt x="122" y="108"/>
                </a:lnTo>
                <a:lnTo>
                  <a:pt x="144" y="140"/>
                </a:lnTo>
                <a:lnTo>
                  <a:pt x="166" y="176"/>
                </a:lnTo>
                <a:lnTo>
                  <a:pt x="186" y="212"/>
                </a:lnTo>
                <a:lnTo>
                  <a:pt x="206" y="252"/>
                </a:lnTo>
                <a:lnTo>
                  <a:pt x="224" y="296"/>
                </a:lnTo>
                <a:lnTo>
                  <a:pt x="240" y="340"/>
                </a:lnTo>
                <a:lnTo>
                  <a:pt x="254" y="386"/>
                </a:lnTo>
                <a:lnTo>
                  <a:pt x="268" y="436"/>
                </a:lnTo>
                <a:lnTo>
                  <a:pt x="278" y="478"/>
                </a:lnTo>
                <a:lnTo>
                  <a:pt x="288" y="524"/>
                </a:lnTo>
                <a:lnTo>
                  <a:pt x="294" y="570"/>
                </a:lnTo>
                <a:lnTo>
                  <a:pt x="302" y="616"/>
                </a:lnTo>
                <a:lnTo>
                  <a:pt x="306" y="664"/>
                </a:lnTo>
                <a:lnTo>
                  <a:pt x="310" y="712"/>
                </a:lnTo>
                <a:lnTo>
                  <a:pt x="312" y="762"/>
                </a:lnTo>
                <a:lnTo>
                  <a:pt x="312" y="814"/>
                </a:lnTo>
                <a:lnTo>
                  <a:pt x="312" y="864"/>
                </a:lnTo>
                <a:lnTo>
                  <a:pt x="310" y="914"/>
                </a:lnTo>
                <a:lnTo>
                  <a:pt x="306" y="962"/>
                </a:lnTo>
                <a:lnTo>
                  <a:pt x="302" y="1010"/>
                </a:lnTo>
                <a:lnTo>
                  <a:pt x="294" y="1056"/>
                </a:lnTo>
                <a:lnTo>
                  <a:pt x="288" y="1102"/>
                </a:lnTo>
                <a:lnTo>
                  <a:pt x="278" y="1148"/>
                </a:lnTo>
                <a:lnTo>
                  <a:pt x="268" y="1190"/>
                </a:lnTo>
                <a:lnTo>
                  <a:pt x="254" y="1240"/>
                </a:lnTo>
                <a:lnTo>
                  <a:pt x="240" y="1286"/>
                </a:lnTo>
                <a:lnTo>
                  <a:pt x="224" y="1330"/>
                </a:lnTo>
                <a:lnTo>
                  <a:pt x="206" y="1374"/>
                </a:lnTo>
                <a:lnTo>
                  <a:pt x="186" y="1414"/>
                </a:lnTo>
                <a:lnTo>
                  <a:pt x="166" y="1450"/>
                </a:lnTo>
                <a:lnTo>
                  <a:pt x="144" y="1486"/>
                </a:lnTo>
                <a:lnTo>
                  <a:pt x="122" y="1518"/>
                </a:lnTo>
                <a:lnTo>
                  <a:pt x="94" y="1552"/>
                </a:lnTo>
                <a:lnTo>
                  <a:pt x="64" y="1580"/>
                </a:lnTo>
                <a:lnTo>
                  <a:pt x="32" y="1606"/>
                </a:lnTo>
                <a:lnTo>
                  <a:pt x="16" y="1616"/>
                </a:lnTo>
                <a:lnTo>
                  <a:pt x="0" y="1626"/>
                </a:lnTo>
                <a:lnTo>
                  <a:pt x="246" y="1526"/>
                </a:lnTo>
                <a:lnTo>
                  <a:pt x="292" y="1508"/>
                </a:lnTo>
                <a:lnTo>
                  <a:pt x="308" y="1498"/>
                </a:lnTo>
                <a:lnTo>
                  <a:pt x="324" y="1486"/>
                </a:lnTo>
                <a:lnTo>
                  <a:pt x="340" y="1474"/>
                </a:lnTo>
                <a:lnTo>
                  <a:pt x="356" y="1460"/>
                </a:lnTo>
                <a:lnTo>
                  <a:pt x="372" y="1444"/>
                </a:lnTo>
                <a:lnTo>
                  <a:pt x="386" y="1426"/>
                </a:lnTo>
                <a:lnTo>
                  <a:pt x="414" y="1388"/>
                </a:lnTo>
                <a:lnTo>
                  <a:pt x="430" y="1362"/>
                </a:lnTo>
                <a:lnTo>
                  <a:pt x="446" y="1334"/>
                </a:lnTo>
                <a:lnTo>
                  <a:pt x="460" y="1306"/>
                </a:lnTo>
                <a:lnTo>
                  <a:pt x="472" y="1276"/>
                </a:lnTo>
                <a:lnTo>
                  <a:pt x="486" y="1244"/>
                </a:lnTo>
                <a:lnTo>
                  <a:pt x="498" y="1210"/>
                </a:lnTo>
                <a:lnTo>
                  <a:pt x="508" y="1174"/>
                </a:lnTo>
                <a:lnTo>
                  <a:pt x="518" y="1138"/>
                </a:lnTo>
                <a:lnTo>
                  <a:pt x="526" y="1102"/>
                </a:lnTo>
                <a:lnTo>
                  <a:pt x="534" y="1064"/>
                </a:lnTo>
                <a:lnTo>
                  <a:pt x="542" y="1024"/>
                </a:lnTo>
                <a:lnTo>
                  <a:pt x="546" y="984"/>
                </a:lnTo>
                <a:lnTo>
                  <a:pt x="552" y="942"/>
                </a:lnTo>
                <a:lnTo>
                  <a:pt x="554" y="900"/>
                </a:lnTo>
                <a:lnTo>
                  <a:pt x="556" y="856"/>
                </a:lnTo>
                <a:lnTo>
                  <a:pt x="556" y="814"/>
                </a:lnTo>
                <a:lnTo>
                  <a:pt x="556" y="770"/>
                </a:lnTo>
                <a:lnTo>
                  <a:pt x="554" y="726"/>
                </a:lnTo>
                <a:lnTo>
                  <a:pt x="552" y="684"/>
                </a:lnTo>
                <a:lnTo>
                  <a:pt x="546" y="642"/>
                </a:lnTo>
                <a:lnTo>
                  <a:pt x="542" y="602"/>
                </a:lnTo>
                <a:lnTo>
                  <a:pt x="534" y="562"/>
                </a:lnTo>
                <a:lnTo>
                  <a:pt x="526" y="524"/>
                </a:lnTo>
                <a:lnTo>
                  <a:pt x="518" y="488"/>
                </a:lnTo>
                <a:lnTo>
                  <a:pt x="508" y="452"/>
                </a:lnTo>
                <a:lnTo>
                  <a:pt x="498" y="416"/>
                </a:lnTo>
                <a:lnTo>
                  <a:pt x="486" y="384"/>
                </a:lnTo>
                <a:lnTo>
                  <a:pt x="472" y="352"/>
                </a:lnTo>
                <a:lnTo>
                  <a:pt x="460" y="320"/>
                </a:lnTo>
                <a:lnTo>
                  <a:pt x="446" y="292"/>
                </a:lnTo>
                <a:lnTo>
                  <a:pt x="430" y="264"/>
                </a:lnTo>
                <a:lnTo>
                  <a:pt x="414" y="238"/>
                </a:lnTo>
                <a:close/>
              </a:path>
            </a:pathLst>
          </a:custGeom>
          <a:gradFill flip="none" rotWithShape="1">
            <a:gsLst>
              <a:gs pos="41000">
                <a:srgbClr val="00B050"/>
              </a:gs>
              <a:gs pos="65000">
                <a:srgbClr val="00B050"/>
              </a:gs>
              <a:gs pos="0">
                <a:srgbClr val="92D050">
                  <a:alpha val="67059"/>
                </a:srgbClr>
              </a:gs>
              <a:gs pos="84000">
                <a:srgbClr val="92D050"/>
              </a:gs>
            </a:gsLst>
            <a:lin ang="2700000" scaled="1"/>
            <a:tileRect/>
          </a:gradFill>
          <a:ln w="12700" cap="flat" cmpd="sng">
            <a:solidFill>
              <a:srgbClr val="579BFF"/>
            </a:solidFill>
            <a:prstDash val="solid"/>
            <a:round/>
            <a:headEnd type="none" w="med" len="med"/>
            <a:tailEnd type="none" w="med" len="med"/>
          </a:ln>
          <a:effectLs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p:cNvSpPr>
            <a:spLocks/>
          </p:cNvSpPr>
          <p:nvPr/>
        </p:nvSpPr>
        <p:spPr bwMode="auto">
          <a:xfrm rot="5400000">
            <a:off x="5630118" y="881600"/>
            <a:ext cx="869387" cy="3873376"/>
          </a:xfrm>
          <a:custGeom>
            <a:avLst/>
            <a:gdLst>
              <a:gd name="T0" fmla="*/ 684233 w 602"/>
              <a:gd name="T1" fmla="*/ 890449 h 1858"/>
              <a:gd name="T2" fmla="*/ 649899 w 602"/>
              <a:gd name="T3" fmla="*/ 735588 h 1858"/>
              <a:gd name="T4" fmla="*/ 608207 w 602"/>
              <a:gd name="T5" fmla="*/ 593633 h 1858"/>
              <a:gd name="T6" fmla="*/ 559158 w 602"/>
              <a:gd name="T7" fmla="*/ 471035 h 1858"/>
              <a:gd name="T8" fmla="*/ 505204 w 602"/>
              <a:gd name="T9" fmla="*/ 361342 h 1858"/>
              <a:gd name="T10" fmla="*/ 470870 w 602"/>
              <a:gd name="T11" fmla="*/ 306495 h 1858"/>
              <a:gd name="T12" fmla="*/ 394844 w 602"/>
              <a:gd name="T13" fmla="*/ 219386 h 1858"/>
              <a:gd name="T14" fmla="*/ 355605 w 602"/>
              <a:gd name="T15" fmla="*/ 187123 h 1858"/>
              <a:gd name="T16" fmla="*/ 0 w 602"/>
              <a:gd name="T17" fmla="*/ 0 h 1858"/>
              <a:gd name="T18" fmla="*/ 39239 w 602"/>
              <a:gd name="T19" fmla="*/ 29036 h 1858"/>
              <a:gd name="T20" fmla="*/ 110360 w 602"/>
              <a:gd name="T21" fmla="*/ 109693 h 1858"/>
              <a:gd name="T22" fmla="*/ 147147 w 602"/>
              <a:gd name="T23" fmla="*/ 158087 h 1858"/>
              <a:gd name="T24" fmla="*/ 196196 w 602"/>
              <a:gd name="T25" fmla="*/ 245196 h 1858"/>
              <a:gd name="T26" fmla="*/ 245245 w 602"/>
              <a:gd name="T27" fmla="*/ 348437 h 1858"/>
              <a:gd name="T28" fmla="*/ 286936 w 602"/>
              <a:gd name="T29" fmla="*/ 458130 h 1858"/>
              <a:gd name="T30" fmla="*/ 326176 w 602"/>
              <a:gd name="T31" fmla="*/ 583954 h 1858"/>
              <a:gd name="T32" fmla="*/ 350700 w 602"/>
              <a:gd name="T33" fmla="*/ 680742 h 1858"/>
              <a:gd name="T34" fmla="*/ 392392 w 602"/>
              <a:gd name="T35" fmla="*/ 893675 h 1858"/>
              <a:gd name="T36" fmla="*/ 421821 w 602"/>
              <a:gd name="T37" fmla="*/ 1125966 h 1858"/>
              <a:gd name="T38" fmla="*/ 436536 w 602"/>
              <a:gd name="T39" fmla="*/ 1371163 h 1858"/>
              <a:gd name="T40" fmla="*/ 438988 w 602"/>
              <a:gd name="T41" fmla="*/ 1500213 h 1858"/>
              <a:gd name="T42" fmla="*/ 431631 w 602"/>
              <a:gd name="T43" fmla="*/ 1748636 h 1858"/>
              <a:gd name="T44" fmla="*/ 409559 w 602"/>
              <a:gd name="T45" fmla="*/ 1987379 h 1858"/>
              <a:gd name="T46" fmla="*/ 372772 w 602"/>
              <a:gd name="T47" fmla="*/ 2209991 h 1858"/>
              <a:gd name="T48" fmla="*/ 326176 w 602"/>
              <a:gd name="T49" fmla="*/ 2413246 h 1858"/>
              <a:gd name="T50" fmla="*/ 306556 w 602"/>
              <a:gd name="T51" fmla="*/ 2477771 h 1858"/>
              <a:gd name="T52" fmla="*/ 267317 w 602"/>
              <a:gd name="T53" fmla="*/ 2597143 h 1858"/>
              <a:gd name="T54" fmla="*/ 220720 w 602"/>
              <a:gd name="T55" fmla="*/ 2703610 h 1858"/>
              <a:gd name="T56" fmla="*/ 171671 w 602"/>
              <a:gd name="T57" fmla="*/ 2797172 h 1858"/>
              <a:gd name="T58" fmla="*/ 147147 w 602"/>
              <a:gd name="T59" fmla="*/ 2839113 h 1858"/>
              <a:gd name="T60" fmla="*/ 76026 w 602"/>
              <a:gd name="T61" fmla="*/ 2929448 h 1858"/>
              <a:gd name="T62" fmla="*/ 0 w 602"/>
              <a:gd name="T63" fmla="*/ 2997200 h 1858"/>
              <a:gd name="T64" fmla="*/ 355605 w 602"/>
              <a:gd name="T65" fmla="*/ 2810077 h 1858"/>
              <a:gd name="T66" fmla="*/ 375225 w 602"/>
              <a:gd name="T67" fmla="*/ 2793945 h 1858"/>
              <a:gd name="T68" fmla="*/ 434083 w 602"/>
              <a:gd name="T69" fmla="*/ 2735873 h 1858"/>
              <a:gd name="T70" fmla="*/ 505204 w 602"/>
              <a:gd name="T71" fmla="*/ 2635858 h 1858"/>
              <a:gd name="T72" fmla="*/ 532181 w 602"/>
              <a:gd name="T73" fmla="*/ 2584238 h 1858"/>
              <a:gd name="T74" fmla="*/ 583683 w 602"/>
              <a:gd name="T75" fmla="*/ 2468093 h 1858"/>
              <a:gd name="T76" fmla="*/ 630279 w 602"/>
              <a:gd name="T77" fmla="*/ 2332589 h 1858"/>
              <a:gd name="T78" fmla="*/ 667066 w 602"/>
              <a:gd name="T79" fmla="*/ 2187408 h 1858"/>
              <a:gd name="T80" fmla="*/ 684233 w 602"/>
              <a:gd name="T81" fmla="*/ 2106751 h 1858"/>
              <a:gd name="T82" fmla="*/ 708758 w 602"/>
              <a:gd name="T83" fmla="*/ 1964795 h 1858"/>
              <a:gd name="T84" fmla="*/ 725925 w 602"/>
              <a:gd name="T85" fmla="*/ 1816387 h 1858"/>
              <a:gd name="T86" fmla="*/ 735735 w 602"/>
              <a:gd name="T87" fmla="*/ 1661526 h 1858"/>
              <a:gd name="T88" fmla="*/ 738187 w 602"/>
              <a:gd name="T89" fmla="*/ 1500213 h 1858"/>
              <a:gd name="T90" fmla="*/ 738187 w 602"/>
              <a:gd name="T91" fmla="*/ 1416330 h 1858"/>
              <a:gd name="T92" fmla="*/ 730830 w 602"/>
              <a:gd name="T93" fmla="*/ 1258243 h 1858"/>
              <a:gd name="T94" fmla="*/ 716115 w 602"/>
              <a:gd name="T95" fmla="*/ 1106609 h 1858"/>
              <a:gd name="T96" fmla="*/ 696495 w 602"/>
              <a:gd name="T97" fmla="*/ 958201 h 1858"/>
              <a:gd name="T98" fmla="*/ 684233 w 602"/>
              <a:gd name="T99" fmla="*/ 890449 h 18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1858">
                <a:moveTo>
                  <a:pt x="558" y="552"/>
                </a:moveTo>
                <a:lnTo>
                  <a:pt x="558" y="552"/>
                </a:lnTo>
                <a:lnTo>
                  <a:pt x="544" y="502"/>
                </a:lnTo>
                <a:lnTo>
                  <a:pt x="530" y="456"/>
                </a:lnTo>
                <a:lnTo>
                  <a:pt x="514" y="412"/>
                </a:lnTo>
                <a:lnTo>
                  <a:pt x="496" y="368"/>
                </a:lnTo>
                <a:lnTo>
                  <a:pt x="476" y="328"/>
                </a:lnTo>
                <a:lnTo>
                  <a:pt x="456" y="292"/>
                </a:lnTo>
                <a:lnTo>
                  <a:pt x="434" y="256"/>
                </a:lnTo>
                <a:lnTo>
                  <a:pt x="412" y="224"/>
                </a:lnTo>
                <a:lnTo>
                  <a:pt x="384" y="190"/>
                </a:lnTo>
                <a:lnTo>
                  <a:pt x="354" y="162"/>
                </a:lnTo>
                <a:lnTo>
                  <a:pt x="322" y="136"/>
                </a:lnTo>
                <a:lnTo>
                  <a:pt x="306" y="126"/>
                </a:lnTo>
                <a:lnTo>
                  <a:pt x="290" y="116"/>
                </a:lnTo>
                <a:lnTo>
                  <a:pt x="242" y="98"/>
                </a:lnTo>
                <a:lnTo>
                  <a:pt x="0" y="0"/>
                </a:lnTo>
                <a:lnTo>
                  <a:pt x="32" y="18"/>
                </a:lnTo>
                <a:lnTo>
                  <a:pt x="62" y="42"/>
                </a:lnTo>
                <a:lnTo>
                  <a:pt x="90" y="68"/>
                </a:lnTo>
                <a:lnTo>
                  <a:pt x="120" y="98"/>
                </a:lnTo>
                <a:lnTo>
                  <a:pt x="140" y="124"/>
                </a:lnTo>
                <a:lnTo>
                  <a:pt x="160" y="152"/>
                </a:lnTo>
                <a:lnTo>
                  <a:pt x="180" y="182"/>
                </a:lnTo>
                <a:lnTo>
                  <a:pt x="200" y="216"/>
                </a:lnTo>
                <a:lnTo>
                  <a:pt x="218" y="248"/>
                </a:lnTo>
                <a:lnTo>
                  <a:pt x="234" y="284"/>
                </a:lnTo>
                <a:lnTo>
                  <a:pt x="250" y="322"/>
                </a:lnTo>
                <a:lnTo>
                  <a:pt x="266" y="362"/>
                </a:lnTo>
                <a:lnTo>
                  <a:pt x="286" y="422"/>
                </a:lnTo>
                <a:lnTo>
                  <a:pt x="304" y="488"/>
                </a:lnTo>
                <a:lnTo>
                  <a:pt x="320" y="554"/>
                </a:lnTo>
                <a:lnTo>
                  <a:pt x="334" y="626"/>
                </a:lnTo>
                <a:lnTo>
                  <a:pt x="344" y="698"/>
                </a:lnTo>
                <a:lnTo>
                  <a:pt x="352" y="774"/>
                </a:lnTo>
                <a:lnTo>
                  <a:pt x="356" y="850"/>
                </a:lnTo>
                <a:lnTo>
                  <a:pt x="358" y="930"/>
                </a:lnTo>
                <a:lnTo>
                  <a:pt x="356" y="1008"/>
                </a:lnTo>
                <a:lnTo>
                  <a:pt x="352" y="1084"/>
                </a:lnTo>
                <a:lnTo>
                  <a:pt x="344" y="1160"/>
                </a:lnTo>
                <a:lnTo>
                  <a:pt x="334" y="1232"/>
                </a:lnTo>
                <a:lnTo>
                  <a:pt x="320" y="1304"/>
                </a:lnTo>
                <a:lnTo>
                  <a:pt x="304" y="1370"/>
                </a:lnTo>
                <a:lnTo>
                  <a:pt x="286" y="1436"/>
                </a:lnTo>
                <a:lnTo>
                  <a:pt x="266" y="1496"/>
                </a:lnTo>
                <a:lnTo>
                  <a:pt x="250" y="1536"/>
                </a:lnTo>
                <a:lnTo>
                  <a:pt x="234" y="1574"/>
                </a:lnTo>
                <a:lnTo>
                  <a:pt x="218" y="1610"/>
                </a:lnTo>
                <a:lnTo>
                  <a:pt x="200" y="1644"/>
                </a:lnTo>
                <a:lnTo>
                  <a:pt x="180" y="1676"/>
                </a:lnTo>
                <a:lnTo>
                  <a:pt x="160" y="1706"/>
                </a:lnTo>
                <a:lnTo>
                  <a:pt x="140" y="1734"/>
                </a:lnTo>
                <a:lnTo>
                  <a:pt x="120" y="1760"/>
                </a:lnTo>
                <a:lnTo>
                  <a:pt x="90" y="1790"/>
                </a:lnTo>
                <a:lnTo>
                  <a:pt x="62" y="1816"/>
                </a:lnTo>
                <a:lnTo>
                  <a:pt x="32" y="1840"/>
                </a:lnTo>
                <a:lnTo>
                  <a:pt x="0" y="1858"/>
                </a:lnTo>
                <a:lnTo>
                  <a:pt x="242" y="1760"/>
                </a:lnTo>
                <a:lnTo>
                  <a:pt x="290" y="1742"/>
                </a:lnTo>
                <a:lnTo>
                  <a:pt x="306" y="1732"/>
                </a:lnTo>
                <a:lnTo>
                  <a:pt x="322" y="1722"/>
                </a:lnTo>
                <a:lnTo>
                  <a:pt x="354" y="1696"/>
                </a:lnTo>
                <a:lnTo>
                  <a:pt x="384" y="1668"/>
                </a:lnTo>
                <a:lnTo>
                  <a:pt x="412" y="1634"/>
                </a:lnTo>
                <a:lnTo>
                  <a:pt x="434" y="1602"/>
                </a:lnTo>
                <a:lnTo>
                  <a:pt x="456" y="1566"/>
                </a:lnTo>
                <a:lnTo>
                  <a:pt x="476" y="1530"/>
                </a:lnTo>
                <a:lnTo>
                  <a:pt x="496" y="1490"/>
                </a:lnTo>
                <a:lnTo>
                  <a:pt x="514" y="1446"/>
                </a:lnTo>
                <a:lnTo>
                  <a:pt x="530" y="1402"/>
                </a:lnTo>
                <a:lnTo>
                  <a:pt x="544" y="1356"/>
                </a:lnTo>
                <a:lnTo>
                  <a:pt x="558" y="1306"/>
                </a:lnTo>
                <a:lnTo>
                  <a:pt x="568" y="1264"/>
                </a:lnTo>
                <a:lnTo>
                  <a:pt x="578" y="1218"/>
                </a:lnTo>
                <a:lnTo>
                  <a:pt x="584" y="1172"/>
                </a:lnTo>
                <a:lnTo>
                  <a:pt x="592" y="1126"/>
                </a:lnTo>
                <a:lnTo>
                  <a:pt x="596" y="1078"/>
                </a:lnTo>
                <a:lnTo>
                  <a:pt x="600" y="1030"/>
                </a:lnTo>
                <a:lnTo>
                  <a:pt x="602" y="980"/>
                </a:lnTo>
                <a:lnTo>
                  <a:pt x="602" y="930"/>
                </a:lnTo>
                <a:lnTo>
                  <a:pt x="602" y="878"/>
                </a:lnTo>
                <a:lnTo>
                  <a:pt x="600" y="828"/>
                </a:lnTo>
                <a:lnTo>
                  <a:pt x="596" y="780"/>
                </a:lnTo>
                <a:lnTo>
                  <a:pt x="592" y="732"/>
                </a:lnTo>
                <a:lnTo>
                  <a:pt x="584" y="686"/>
                </a:lnTo>
                <a:lnTo>
                  <a:pt x="578" y="640"/>
                </a:lnTo>
                <a:lnTo>
                  <a:pt x="568" y="594"/>
                </a:lnTo>
                <a:lnTo>
                  <a:pt x="558" y="552"/>
                </a:lnTo>
                <a:close/>
              </a:path>
            </a:pathLst>
          </a:custGeom>
          <a:gradFill flip="none" rotWithShape="1">
            <a:gsLst>
              <a:gs pos="10000">
                <a:srgbClr val="00B050"/>
              </a:gs>
              <a:gs pos="73000">
                <a:srgbClr val="45BFA5"/>
              </a:gs>
              <a:gs pos="0">
                <a:srgbClr val="92D050">
                  <a:alpha val="67059"/>
                </a:srgbClr>
              </a:gs>
              <a:gs pos="100000">
                <a:srgbClr val="92D050"/>
              </a:gs>
            </a:gsLst>
            <a:lin ang="2700000" scaled="1"/>
            <a:tileRect/>
          </a:gradFill>
          <a:ln w="12700" cap="flat" cmpd="sng">
            <a:solidFill>
              <a:srgbClr val="579BFF"/>
            </a:solidFill>
            <a:prstDash val="solid"/>
            <a:round/>
            <a:headEnd type="none" w="med" len="med"/>
            <a:tailEnd type="none" w="med" len="med"/>
          </a:ln>
          <a:effectLs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p:cNvSpPr>
            <a:spLocks/>
          </p:cNvSpPr>
          <p:nvPr/>
        </p:nvSpPr>
        <p:spPr bwMode="auto">
          <a:xfrm rot="5400000">
            <a:off x="5443668" y="293032"/>
            <a:ext cx="1242287" cy="3950546"/>
          </a:xfrm>
          <a:custGeom>
            <a:avLst/>
            <a:gdLst>
              <a:gd name="T0" fmla="*/ 1118415 w 1200"/>
              <a:gd name="T1" fmla="*/ 889826 h 2400"/>
              <a:gd name="T2" fmla="*/ 1071489 w 1200"/>
              <a:gd name="T3" fmla="*/ 671227 h 2400"/>
              <a:gd name="T4" fmla="*/ 1010875 w 1200"/>
              <a:gd name="T5" fmla="*/ 475774 h 2400"/>
              <a:gd name="T6" fmla="*/ 956128 w 1200"/>
              <a:gd name="T7" fmla="*/ 342043 h 2400"/>
              <a:gd name="T8" fmla="*/ 883783 w 1200"/>
              <a:gd name="T9" fmla="*/ 210884 h 2400"/>
              <a:gd name="T10" fmla="*/ 844677 w 1200"/>
              <a:gd name="T11" fmla="*/ 156877 h 2400"/>
              <a:gd name="T12" fmla="*/ 760601 w 1200"/>
              <a:gd name="T13" fmla="*/ 66866 h 2400"/>
              <a:gd name="T14" fmla="*/ 696077 w 1200"/>
              <a:gd name="T15" fmla="*/ 25718 h 2400"/>
              <a:gd name="T16" fmla="*/ 586582 w 1200"/>
              <a:gd name="T17" fmla="*/ 0 h 2400"/>
              <a:gd name="T18" fmla="*/ 525968 w 1200"/>
              <a:gd name="T19" fmla="*/ 7715 h 2400"/>
              <a:gd name="T20" fmla="*/ 439936 w 1200"/>
              <a:gd name="T21" fmla="*/ 46292 h 2400"/>
              <a:gd name="T22" fmla="*/ 357815 w 1200"/>
              <a:gd name="T23" fmla="*/ 120872 h 2400"/>
              <a:gd name="T24" fmla="*/ 281559 w 1200"/>
              <a:gd name="T25" fmla="*/ 221171 h 2400"/>
              <a:gd name="T26" fmla="*/ 213125 w 1200"/>
              <a:gd name="T27" fmla="*/ 352330 h 2400"/>
              <a:gd name="T28" fmla="*/ 152511 w 1200"/>
              <a:gd name="T29" fmla="*/ 504063 h 2400"/>
              <a:gd name="T30" fmla="*/ 99719 w 1200"/>
              <a:gd name="T31" fmla="*/ 678942 h 2400"/>
              <a:gd name="T32" fmla="*/ 58658 w 1200"/>
              <a:gd name="T33" fmla="*/ 871823 h 2400"/>
              <a:gd name="T34" fmla="*/ 25419 w 1200"/>
              <a:gd name="T35" fmla="*/ 1082707 h 2400"/>
              <a:gd name="T36" fmla="*/ 5866 w 1200"/>
              <a:gd name="T37" fmla="*/ 1306449 h 2400"/>
              <a:gd name="T38" fmla="*/ 0 w 1200"/>
              <a:gd name="T39" fmla="*/ 1543050 h 2400"/>
              <a:gd name="T40" fmla="*/ 1955 w 1200"/>
              <a:gd name="T41" fmla="*/ 1699927 h 2400"/>
              <a:gd name="T42" fmla="*/ 17597 w 1200"/>
              <a:gd name="T43" fmla="*/ 1926241 h 2400"/>
              <a:gd name="T44" fmla="*/ 46927 w 1200"/>
              <a:gd name="T45" fmla="*/ 2142268 h 2400"/>
              <a:gd name="T46" fmla="*/ 84077 w 1200"/>
              <a:gd name="T47" fmla="*/ 2342864 h 2400"/>
              <a:gd name="T48" fmla="*/ 132958 w 1200"/>
              <a:gd name="T49" fmla="*/ 2522887 h 2400"/>
              <a:gd name="T50" fmla="*/ 191617 w 1200"/>
              <a:gd name="T51" fmla="*/ 2684907 h 2400"/>
              <a:gd name="T52" fmla="*/ 258096 w 1200"/>
              <a:gd name="T53" fmla="*/ 2821210 h 2400"/>
              <a:gd name="T54" fmla="*/ 332396 w 1200"/>
              <a:gd name="T55" fmla="*/ 2931795 h 2400"/>
              <a:gd name="T56" fmla="*/ 412562 w 1200"/>
              <a:gd name="T57" fmla="*/ 3016663 h 2400"/>
              <a:gd name="T58" fmla="*/ 496639 w 1200"/>
              <a:gd name="T59" fmla="*/ 3068098 h 2400"/>
              <a:gd name="T60" fmla="*/ 586582 w 1200"/>
              <a:gd name="T61" fmla="*/ 3086100 h 2400"/>
              <a:gd name="T62" fmla="*/ 660882 w 1200"/>
              <a:gd name="T63" fmla="*/ 3073241 h 2400"/>
              <a:gd name="T64" fmla="*/ 731272 w 1200"/>
              <a:gd name="T65" fmla="*/ 3037237 h 2400"/>
              <a:gd name="T66" fmla="*/ 817304 w 1200"/>
              <a:gd name="T67" fmla="*/ 2960084 h 2400"/>
              <a:gd name="T68" fmla="*/ 864230 w 1200"/>
              <a:gd name="T69" fmla="*/ 2900934 h 2400"/>
              <a:gd name="T70" fmla="*/ 920933 w 1200"/>
              <a:gd name="T71" fmla="*/ 2810923 h 2400"/>
              <a:gd name="T72" fmla="*/ 987412 w 1200"/>
              <a:gd name="T73" fmla="*/ 2666905 h 2400"/>
              <a:gd name="T74" fmla="*/ 1051936 w 1200"/>
              <a:gd name="T75" fmla="*/ 2481739 h 2400"/>
              <a:gd name="T76" fmla="*/ 1104728 w 1200"/>
              <a:gd name="T77" fmla="*/ 2268284 h 2400"/>
              <a:gd name="T78" fmla="*/ 1130147 w 1200"/>
              <a:gd name="T79" fmla="*/ 2116550 h 2400"/>
              <a:gd name="T80" fmla="*/ 1155566 w 1200"/>
              <a:gd name="T81" fmla="*/ 1910810 h 2400"/>
              <a:gd name="T82" fmla="*/ 1171208 w 1200"/>
              <a:gd name="T83" fmla="*/ 1692212 h 2400"/>
              <a:gd name="T84" fmla="*/ 1173163 w 1200"/>
              <a:gd name="T85" fmla="*/ 1543050 h 2400"/>
              <a:gd name="T86" fmla="*/ 1167297 w 1200"/>
              <a:gd name="T87" fmla="*/ 1316736 h 2400"/>
              <a:gd name="T88" fmla="*/ 1149700 w 1200"/>
              <a:gd name="T89" fmla="*/ 1103281 h 2400"/>
              <a:gd name="T90" fmla="*/ 1130147 w 1200"/>
              <a:gd name="T91" fmla="*/ 966978 h 2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00" h="2400">
                <a:moveTo>
                  <a:pt x="1156" y="752"/>
                </a:moveTo>
                <a:lnTo>
                  <a:pt x="1156" y="752"/>
                </a:lnTo>
                <a:lnTo>
                  <a:pt x="1144" y="692"/>
                </a:lnTo>
                <a:lnTo>
                  <a:pt x="1130" y="634"/>
                </a:lnTo>
                <a:lnTo>
                  <a:pt x="1112" y="576"/>
                </a:lnTo>
                <a:lnTo>
                  <a:pt x="1096" y="522"/>
                </a:lnTo>
                <a:lnTo>
                  <a:pt x="1076" y="468"/>
                </a:lnTo>
                <a:lnTo>
                  <a:pt x="1056" y="418"/>
                </a:lnTo>
                <a:lnTo>
                  <a:pt x="1034" y="370"/>
                </a:lnTo>
                <a:lnTo>
                  <a:pt x="1010" y="324"/>
                </a:lnTo>
                <a:lnTo>
                  <a:pt x="978" y="266"/>
                </a:lnTo>
                <a:lnTo>
                  <a:pt x="942" y="212"/>
                </a:lnTo>
                <a:lnTo>
                  <a:pt x="922" y="188"/>
                </a:lnTo>
                <a:lnTo>
                  <a:pt x="904" y="164"/>
                </a:lnTo>
                <a:lnTo>
                  <a:pt x="884" y="142"/>
                </a:lnTo>
                <a:lnTo>
                  <a:pt x="864" y="122"/>
                </a:lnTo>
                <a:lnTo>
                  <a:pt x="836" y="96"/>
                </a:lnTo>
                <a:lnTo>
                  <a:pt x="808" y="72"/>
                </a:lnTo>
                <a:lnTo>
                  <a:pt x="778" y="52"/>
                </a:lnTo>
                <a:lnTo>
                  <a:pt x="748" y="36"/>
                </a:lnTo>
                <a:lnTo>
                  <a:pt x="712" y="20"/>
                </a:lnTo>
                <a:lnTo>
                  <a:pt x="676" y="8"/>
                </a:lnTo>
                <a:lnTo>
                  <a:pt x="638" y="2"/>
                </a:lnTo>
                <a:lnTo>
                  <a:pt x="600" y="0"/>
                </a:lnTo>
                <a:lnTo>
                  <a:pt x="570" y="0"/>
                </a:lnTo>
                <a:lnTo>
                  <a:pt x="538" y="6"/>
                </a:lnTo>
                <a:lnTo>
                  <a:pt x="508" y="12"/>
                </a:lnTo>
                <a:lnTo>
                  <a:pt x="478" y="24"/>
                </a:lnTo>
                <a:lnTo>
                  <a:pt x="450" y="36"/>
                </a:lnTo>
                <a:lnTo>
                  <a:pt x="422" y="52"/>
                </a:lnTo>
                <a:lnTo>
                  <a:pt x="394" y="72"/>
                </a:lnTo>
                <a:lnTo>
                  <a:pt x="366" y="94"/>
                </a:lnTo>
                <a:lnTo>
                  <a:pt x="340" y="118"/>
                </a:lnTo>
                <a:lnTo>
                  <a:pt x="314" y="144"/>
                </a:lnTo>
                <a:lnTo>
                  <a:pt x="288" y="172"/>
                </a:lnTo>
                <a:lnTo>
                  <a:pt x="264" y="204"/>
                </a:lnTo>
                <a:lnTo>
                  <a:pt x="240" y="238"/>
                </a:lnTo>
                <a:lnTo>
                  <a:pt x="218" y="274"/>
                </a:lnTo>
                <a:lnTo>
                  <a:pt x="196" y="310"/>
                </a:lnTo>
                <a:lnTo>
                  <a:pt x="176" y="350"/>
                </a:lnTo>
                <a:lnTo>
                  <a:pt x="156" y="392"/>
                </a:lnTo>
                <a:lnTo>
                  <a:pt x="136" y="436"/>
                </a:lnTo>
                <a:lnTo>
                  <a:pt x="120" y="482"/>
                </a:lnTo>
                <a:lnTo>
                  <a:pt x="102" y="528"/>
                </a:lnTo>
                <a:lnTo>
                  <a:pt x="86" y="576"/>
                </a:lnTo>
                <a:lnTo>
                  <a:pt x="72" y="628"/>
                </a:lnTo>
                <a:lnTo>
                  <a:pt x="60" y="678"/>
                </a:lnTo>
                <a:lnTo>
                  <a:pt x="48" y="732"/>
                </a:lnTo>
                <a:lnTo>
                  <a:pt x="36" y="786"/>
                </a:lnTo>
                <a:lnTo>
                  <a:pt x="26" y="842"/>
                </a:lnTo>
                <a:lnTo>
                  <a:pt x="18" y="900"/>
                </a:lnTo>
                <a:lnTo>
                  <a:pt x="12" y="958"/>
                </a:lnTo>
                <a:lnTo>
                  <a:pt x="6" y="1016"/>
                </a:lnTo>
                <a:lnTo>
                  <a:pt x="2" y="1076"/>
                </a:lnTo>
                <a:lnTo>
                  <a:pt x="0" y="1138"/>
                </a:lnTo>
                <a:lnTo>
                  <a:pt x="0" y="1200"/>
                </a:lnTo>
                <a:lnTo>
                  <a:pt x="0" y="1260"/>
                </a:lnTo>
                <a:lnTo>
                  <a:pt x="2" y="1322"/>
                </a:lnTo>
                <a:lnTo>
                  <a:pt x="6" y="1382"/>
                </a:lnTo>
                <a:lnTo>
                  <a:pt x="12" y="1440"/>
                </a:lnTo>
                <a:lnTo>
                  <a:pt x="18" y="1498"/>
                </a:lnTo>
                <a:lnTo>
                  <a:pt x="26" y="1556"/>
                </a:lnTo>
                <a:lnTo>
                  <a:pt x="36" y="1612"/>
                </a:lnTo>
                <a:lnTo>
                  <a:pt x="48" y="1666"/>
                </a:lnTo>
                <a:lnTo>
                  <a:pt x="60" y="1720"/>
                </a:lnTo>
                <a:lnTo>
                  <a:pt x="72" y="1772"/>
                </a:lnTo>
                <a:lnTo>
                  <a:pt x="86" y="1822"/>
                </a:lnTo>
                <a:lnTo>
                  <a:pt x="102" y="1870"/>
                </a:lnTo>
                <a:lnTo>
                  <a:pt x="120" y="1916"/>
                </a:lnTo>
                <a:lnTo>
                  <a:pt x="136" y="1962"/>
                </a:lnTo>
                <a:lnTo>
                  <a:pt x="156" y="2006"/>
                </a:lnTo>
                <a:lnTo>
                  <a:pt x="176" y="2048"/>
                </a:lnTo>
                <a:lnTo>
                  <a:pt x="196" y="2088"/>
                </a:lnTo>
                <a:lnTo>
                  <a:pt x="218" y="2124"/>
                </a:lnTo>
                <a:lnTo>
                  <a:pt x="240" y="2160"/>
                </a:lnTo>
                <a:lnTo>
                  <a:pt x="264" y="2194"/>
                </a:lnTo>
                <a:lnTo>
                  <a:pt x="288" y="2226"/>
                </a:lnTo>
                <a:lnTo>
                  <a:pt x="314" y="2254"/>
                </a:lnTo>
                <a:lnTo>
                  <a:pt x="340" y="2280"/>
                </a:lnTo>
                <a:lnTo>
                  <a:pt x="366" y="2304"/>
                </a:lnTo>
                <a:lnTo>
                  <a:pt x="394" y="2326"/>
                </a:lnTo>
                <a:lnTo>
                  <a:pt x="422" y="2346"/>
                </a:lnTo>
                <a:lnTo>
                  <a:pt x="450" y="2362"/>
                </a:lnTo>
                <a:lnTo>
                  <a:pt x="478" y="2374"/>
                </a:lnTo>
                <a:lnTo>
                  <a:pt x="508" y="2386"/>
                </a:lnTo>
                <a:lnTo>
                  <a:pt x="538" y="2392"/>
                </a:lnTo>
                <a:lnTo>
                  <a:pt x="570" y="2398"/>
                </a:lnTo>
                <a:lnTo>
                  <a:pt x="600" y="2400"/>
                </a:lnTo>
                <a:lnTo>
                  <a:pt x="638" y="2396"/>
                </a:lnTo>
                <a:lnTo>
                  <a:pt x="676" y="2390"/>
                </a:lnTo>
                <a:lnTo>
                  <a:pt x="712" y="2378"/>
                </a:lnTo>
                <a:lnTo>
                  <a:pt x="748" y="2362"/>
                </a:lnTo>
                <a:lnTo>
                  <a:pt x="778" y="2346"/>
                </a:lnTo>
                <a:lnTo>
                  <a:pt x="808" y="2326"/>
                </a:lnTo>
                <a:lnTo>
                  <a:pt x="836" y="2302"/>
                </a:lnTo>
                <a:lnTo>
                  <a:pt x="864" y="2276"/>
                </a:lnTo>
                <a:lnTo>
                  <a:pt x="884" y="2256"/>
                </a:lnTo>
                <a:lnTo>
                  <a:pt x="904" y="2234"/>
                </a:lnTo>
                <a:lnTo>
                  <a:pt x="922" y="2210"/>
                </a:lnTo>
                <a:lnTo>
                  <a:pt x="942" y="2186"/>
                </a:lnTo>
                <a:lnTo>
                  <a:pt x="978" y="2132"/>
                </a:lnTo>
                <a:lnTo>
                  <a:pt x="1010" y="2074"/>
                </a:lnTo>
                <a:lnTo>
                  <a:pt x="1034" y="2028"/>
                </a:lnTo>
                <a:lnTo>
                  <a:pt x="1056" y="1980"/>
                </a:lnTo>
                <a:lnTo>
                  <a:pt x="1076" y="1930"/>
                </a:lnTo>
                <a:lnTo>
                  <a:pt x="1096" y="1876"/>
                </a:lnTo>
                <a:lnTo>
                  <a:pt x="1112" y="1822"/>
                </a:lnTo>
                <a:lnTo>
                  <a:pt x="1130" y="1764"/>
                </a:lnTo>
                <a:lnTo>
                  <a:pt x="1144" y="1706"/>
                </a:lnTo>
                <a:lnTo>
                  <a:pt x="1156" y="1646"/>
                </a:lnTo>
                <a:lnTo>
                  <a:pt x="1166" y="1594"/>
                </a:lnTo>
                <a:lnTo>
                  <a:pt x="1176" y="1540"/>
                </a:lnTo>
                <a:lnTo>
                  <a:pt x="1182" y="1486"/>
                </a:lnTo>
                <a:lnTo>
                  <a:pt x="1188" y="1430"/>
                </a:lnTo>
                <a:lnTo>
                  <a:pt x="1194" y="1374"/>
                </a:lnTo>
                <a:lnTo>
                  <a:pt x="1198" y="1316"/>
                </a:lnTo>
                <a:lnTo>
                  <a:pt x="1200" y="1258"/>
                </a:lnTo>
                <a:lnTo>
                  <a:pt x="1200" y="1200"/>
                </a:lnTo>
                <a:lnTo>
                  <a:pt x="1200" y="1140"/>
                </a:lnTo>
                <a:lnTo>
                  <a:pt x="1198" y="1082"/>
                </a:lnTo>
                <a:lnTo>
                  <a:pt x="1194" y="1024"/>
                </a:lnTo>
                <a:lnTo>
                  <a:pt x="1188" y="968"/>
                </a:lnTo>
                <a:lnTo>
                  <a:pt x="1182" y="912"/>
                </a:lnTo>
                <a:lnTo>
                  <a:pt x="1176" y="858"/>
                </a:lnTo>
                <a:lnTo>
                  <a:pt x="1166" y="804"/>
                </a:lnTo>
                <a:lnTo>
                  <a:pt x="1156" y="752"/>
                </a:lnTo>
                <a:close/>
              </a:path>
            </a:pathLst>
          </a:custGeom>
          <a:gradFill>
            <a:gsLst>
              <a:gs pos="67000">
                <a:srgbClr val="45BFA5"/>
              </a:gs>
              <a:gs pos="21000">
                <a:srgbClr val="45BFA5"/>
              </a:gs>
              <a:gs pos="6000">
                <a:srgbClr val="92D050">
                  <a:alpha val="67059"/>
                </a:srgbClr>
              </a:gs>
              <a:gs pos="93000">
                <a:srgbClr val="92D050"/>
              </a:gs>
            </a:gsLst>
            <a:lin ang="5400000" scaled="1"/>
          </a:gradFill>
          <a:ln w="12700" cmpd="sng">
            <a:solidFill>
              <a:srgbClr val="579BFF"/>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TextBox 146"/>
          <p:cNvSpPr txBox="1"/>
          <p:nvPr/>
        </p:nvSpPr>
        <p:spPr>
          <a:xfrm>
            <a:off x="4519587" y="1750583"/>
            <a:ext cx="3079758"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chemeClr val="bg1"/>
                </a:solidFill>
                <a:effectLst>
                  <a:outerShdw blurRad="38100" dist="38100" dir="2700000" algn="tl">
                    <a:srgbClr val="000000">
                      <a:alpha val="43137"/>
                    </a:srgbClr>
                  </a:outerShdw>
                </a:effectLst>
              </a:rPr>
              <a:t>The Funnel</a:t>
            </a:r>
          </a:p>
          <a:p>
            <a:pPr algn="ctr"/>
            <a:r>
              <a:rPr lang="en-US" sz="1400" b="1" dirty="0"/>
              <a:t>Screening/Prescreening</a:t>
            </a:r>
          </a:p>
          <a:p>
            <a:pPr algn="ctr"/>
            <a:r>
              <a:rPr lang="en-US" sz="1400" b="1" dirty="0"/>
              <a:t>Protocol Revisions/New Sub-studies</a:t>
            </a:r>
          </a:p>
        </p:txBody>
      </p:sp>
      <p:sp>
        <p:nvSpPr>
          <p:cNvPr id="22" name="Chevron 21"/>
          <p:cNvSpPr/>
          <p:nvPr/>
        </p:nvSpPr>
        <p:spPr>
          <a:xfrm rot="6942400">
            <a:off x="6543808" y="4277734"/>
            <a:ext cx="134617" cy="248634"/>
          </a:xfrm>
          <a:prstGeom prst="chevron">
            <a:avLst/>
          </a:prstGeom>
          <a:solidFill>
            <a:srgbClr val="99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3" name="Chevron 22"/>
          <p:cNvSpPr/>
          <p:nvPr/>
        </p:nvSpPr>
        <p:spPr>
          <a:xfrm rot="6942400">
            <a:off x="6359111" y="4389006"/>
            <a:ext cx="134617" cy="248634"/>
          </a:xfrm>
          <a:prstGeom prst="chevron">
            <a:avLst/>
          </a:prstGeom>
          <a:solidFill>
            <a:srgbClr val="99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Chevron 23"/>
          <p:cNvSpPr/>
          <p:nvPr/>
        </p:nvSpPr>
        <p:spPr>
          <a:xfrm rot="6942400">
            <a:off x="6321006" y="4574119"/>
            <a:ext cx="134617" cy="248634"/>
          </a:xfrm>
          <a:prstGeom prst="chevron">
            <a:avLst/>
          </a:prstGeom>
          <a:solidFill>
            <a:srgbClr val="99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lt1"/>
              </a:solidFill>
            </a:endParaRPr>
          </a:p>
        </p:txBody>
      </p:sp>
      <p:sp>
        <p:nvSpPr>
          <p:cNvPr id="25" name="Chevron 24"/>
          <p:cNvSpPr/>
          <p:nvPr/>
        </p:nvSpPr>
        <p:spPr>
          <a:xfrm rot="6027688">
            <a:off x="6168104" y="4733312"/>
            <a:ext cx="134617" cy="248634"/>
          </a:xfrm>
          <a:prstGeom prst="chevron">
            <a:avLst/>
          </a:prstGeom>
          <a:solidFill>
            <a:srgbClr val="99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Chevron 25"/>
          <p:cNvSpPr/>
          <p:nvPr/>
        </p:nvSpPr>
        <p:spPr>
          <a:xfrm rot="7068211">
            <a:off x="7170696" y="2924746"/>
            <a:ext cx="134617" cy="248634"/>
          </a:xfrm>
          <a:prstGeom prst="chevron">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7" name="Chevron 26"/>
          <p:cNvSpPr/>
          <p:nvPr/>
        </p:nvSpPr>
        <p:spPr>
          <a:xfrm rot="7068211">
            <a:off x="7122084" y="3145742"/>
            <a:ext cx="134617" cy="248634"/>
          </a:xfrm>
          <a:prstGeom prst="chevron">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8" name="Chevron 27"/>
          <p:cNvSpPr/>
          <p:nvPr/>
        </p:nvSpPr>
        <p:spPr>
          <a:xfrm rot="7068211">
            <a:off x="6943023" y="3299595"/>
            <a:ext cx="134617" cy="248634"/>
          </a:xfrm>
          <a:prstGeom prst="chevron">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9" name="Chevron 28"/>
          <p:cNvSpPr/>
          <p:nvPr/>
        </p:nvSpPr>
        <p:spPr>
          <a:xfrm rot="7068211">
            <a:off x="6980723" y="3541115"/>
            <a:ext cx="134617" cy="248634"/>
          </a:xfrm>
          <a:prstGeom prst="chevron">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0" name="Chevron 29"/>
          <p:cNvSpPr/>
          <p:nvPr/>
        </p:nvSpPr>
        <p:spPr>
          <a:xfrm rot="7068211">
            <a:off x="6788362" y="3655977"/>
            <a:ext cx="134617" cy="248634"/>
          </a:xfrm>
          <a:prstGeom prst="chevron">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1" name="Chevron 30"/>
          <p:cNvSpPr/>
          <p:nvPr/>
        </p:nvSpPr>
        <p:spPr>
          <a:xfrm rot="7068211">
            <a:off x="6768086" y="3911360"/>
            <a:ext cx="134617" cy="248634"/>
          </a:xfrm>
          <a:prstGeom prst="chevron">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2" name="Chevron 31"/>
          <p:cNvSpPr/>
          <p:nvPr/>
        </p:nvSpPr>
        <p:spPr>
          <a:xfrm rot="7068211">
            <a:off x="6588884" y="4028552"/>
            <a:ext cx="134617" cy="248635"/>
          </a:xfrm>
          <a:prstGeom prst="chevron">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3" name="Chevron 32"/>
          <p:cNvSpPr/>
          <p:nvPr/>
        </p:nvSpPr>
        <p:spPr>
          <a:xfrm rot="7068211">
            <a:off x="7402723" y="2782501"/>
            <a:ext cx="134617" cy="248634"/>
          </a:xfrm>
          <a:prstGeom prst="chevron">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4" name="Chevron 33"/>
          <p:cNvSpPr/>
          <p:nvPr/>
        </p:nvSpPr>
        <p:spPr>
          <a:xfrm rot="14506060" flipH="1">
            <a:off x="5462217" y="4249009"/>
            <a:ext cx="134617" cy="248634"/>
          </a:xfrm>
          <a:prstGeom prst="chevron">
            <a:avLst/>
          </a:prstGeom>
          <a:solidFill>
            <a:srgbClr val="99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5" name="Chevron 34"/>
          <p:cNvSpPr/>
          <p:nvPr/>
        </p:nvSpPr>
        <p:spPr>
          <a:xfrm rot="14506060" flipH="1">
            <a:off x="5675774" y="4332509"/>
            <a:ext cx="134617" cy="248634"/>
          </a:xfrm>
          <a:prstGeom prst="chevron">
            <a:avLst/>
          </a:prstGeom>
          <a:solidFill>
            <a:srgbClr val="99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Chevron 35"/>
          <p:cNvSpPr/>
          <p:nvPr/>
        </p:nvSpPr>
        <p:spPr>
          <a:xfrm rot="14506060" flipH="1">
            <a:off x="5677115" y="4545997"/>
            <a:ext cx="134617" cy="248634"/>
          </a:xfrm>
          <a:prstGeom prst="chevron">
            <a:avLst/>
          </a:prstGeom>
          <a:solidFill>
            <a:srgbClr val="99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Chevron 36"/>
          <p:cNvSpPr/>
          <p:nvPr/>
        </p:nvSpPr>
        <p:spPr>
          <a:xfrm rot="15420772" flipH="1">
            <a:off x="5851370" y="4700944"/>
            <a:ext cx="134617" cy="248634"/>
          </a:xfrm>
          <a:prstGeom prst="chevron">
            <a:avLst/>
          </a:prstGeom>
          <a:solidFill>
            <a:srgbClr val="99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Chevron 37"/>
          <p:cNvSpPr/>
          <p:nvPr/>
        </p:nvSpPr>
        <p:spPr>
          <a:xfrm rot="14380249" flipH="1">
            <a:off x="4805014" y="2856713"/>
            <a:ext cx="134617" cy="248634"/>
          </a:xfrm>
          <a:prstGeom prst="chevron">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9" name="Chevron 38"/>
          <p:cNvSpPr/>
          <p:nvPr/>
        </p:nvSpPr>
        <p:spPr>
          <a:xfrm rot="14380249" flipH="1">
            <a:off x="4831394" y="3087528"/>
            <a:ext cx="134617" cy="248634"/>
          </a:xfrm>
          <a:prstGeom prst="chevron">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0" name="Chevron 39"/>
          <p:cNvSpPr/>
          <p:nvPr/>
        </p:nvSpPr>
        <p:spPr>
          <a:xfrm rot="14380249" flipH="1">
            <a:off x="5017061" y="3233341"/>
            <a:ext cx="134617" cy="248634"/>
          </a:xfrm>
          <a:prstGeom prst="chevron">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1" name="Chevron 40"/>
          <p:cNvSpPr/>
          <p:nvPr/>
        </p:nvSpPr>
        <p:spPr>
          <a:xfrm rot="14380249" flipH="1">
            <a:off x="5034827" y="3472783"/>
            <a:ext cx="134617" cy="248634"/>
          </a:xfrm>
          <a:prstGeom prst="chevron">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2" name="Chevron 41"/>
          <p:cNvSpPr/>
          <p:nvPr/>
        </p:nvSpPr>
        <p:spPr>
          <a:xfrm rot="14380249" flipH="1">
            <a:off x="5203832" y="3676398"/>
            <a:ext cx="134617" cy="248634"/>
          </a:xfrm>
          <a:prstGeom prst="chevron">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3" name="Chevron 42"/>
          <p:cNvSpPr/>
          <p:nvPr/>
        </p:nvSpPr>
        <p:spPr>
          <a:xfrm rot="14380249" flipH="1">
            <a:off x="5254922" y="3908734"/>
            <a:ext cx="134617" cy="248634"/>
          </a:xfrm>
          <a:prstGeom prst="chevron">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4" name="Chevron 43"/>
          <p:cNvSpPr/>
          <p:nvPr/>
        </p:nvSpPr>
        <p:spPr>
          <a:xfrm rot="14380249" flipH="1">
            <a:off x="5462156" y="4006981"/>
            <a:ext cx="134617" cy="248635"/>
          </a:xfrm>
          <a:prstGeom prst="chevron">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5" name="Chevron 44"/>
          <p:cNvSpPr/>
          <p:nvPr/>
        </p:nvSpPr>
        <p:spPr>
          <a:xfrm rot="14380249" flipH="1">
            <a:off x="4594413" y="2725405"/>
            <a:ext cx="134617" cy="248634"/>
          </a:xfrm>
          <a:prstGeom prst="chevron">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6" name="Freeform 45"/>
          <p:cNvSpPr>
            <a:spLocks/>
          </p:cNvSpPr>
          <p:nvPr/>
        </p:nvSpPr>
        <p:spPr bwMode="auto">
          <a:xfrm rot="5400000">
            <a:off x="5369420" y="5089513"/>
            <a:ext cx="1398565" cy="961096"/>
          </a:xfrm>
          <a:custGeom>
            <a:avLst/>
            <a:gdLst>
              <a:gd name="T0" fmla="*/ 983680 w 840"/>
              <a:gd name="T1" fmla="*/ 0 h 226"/>
              <a:gd name="T2" fmla="*/ 878198 w 840"/>
              <a:gd name="T3" fmla="*/ 0 h 226"/>
              <a:gd name="T4" fmla="*/ 878198 w 840"/>
              <a:gd name="T5" fmla="*/ 0 h 226"/>
              <a:gd name="T6" fmla="*/ 0 w 840"/>
              <a:gd name="T7" fmla="*/ 0 h 226"/>
              <a:gd name="T8" fmla="*/ 0 w 840"/>
              <a:gd name="T9" fmla="*/ 3315 h 226"/>
              <a:gd name="T10" fmla="*/ 0 w 840"/>
              <a:gd name="T11" fmla="*/ 3315 h 226"/>
              <a:gd name="T12" fmla="*/ 0 w 840"/>
              <a:gd name="T13" fmla="*/ 3315 h 226"/>
              <a:gd name="T14" fmla="*/ 9812 w 840"/>
              <a:gd name="T15" fmla="*/ 16577 h 226"/>
              <a:gd name="T16" fmla="*/ 19625 w 840"/>
              <a:gd name="T17" fmla="*/ 33155 h 226"/>
              <a:gd name="T18" fmla="*/ 26984 w 840"/>
              <a:gd name="T19" fmla="*/ 53048 h 226"/>
              <a:gd name="T20" fmla="*/ 34343 w 840"/>
              <a:gd name="T21" fmla="*/ 72941 h 226"/>
              <a:gd name="T22" fmla="*/ 39249 w 840"/>
              <a:gd name="T23" fmla="*/ 99465 h 226"/>
              <a:gd name="T24" fmla="*/ 44155 w 840"/>
              <a:gd name="T25" fmla="*/ 125988 h 226"/>
              <a:gd name="T26" fmla="*/ 46608 w 840"/>
              <a:gd name="T27" fmla="*/ 155828 h 226"/>
              <a:gd name="T28" fmla="*/ 46608 w 840"/>
              <a:gd name="T29" fmla="*/ 188983 h 226"/>
              <a:gd name="T30" fmla="*/ 46608 w 840"/>
              <a:gd name="T31" fmla="*/ 188983 h 226"/>
              <a:gd name="T32" fmla="*/ 46608 w 840"/>
              <a:gd name="T33" fmla="*/ 218822 h 226"/>
              <a:gd name="T34" fmla="*/ 44155 w 840"/>
              <a:gd name="T35" fmla="*/ 248662 h 226"/>
              <a:gd name="T36" fmla="*/ 39249 w 840"/>
              <a:gd name="T37" fmla="*/ 275185 h 226"/>
              <a:gd name="T38" fmla="*/ 34343 w 840"/>
              <a:gd name="T39" fmla="*/ 301709 h 226"/>
              <a:gd name="T40" fmla="*/ 26984 w 840"/>
              <a:gd name="T41" fmla="*/ 324918 h 226"/>
              <a:gd name="T42" fmla="*/ 19625 w 840"/>
              <a:gd name="T43" fmla="*/ 344811 h 226"/>
              <a:gd name="T44" fmla="*/ 9812 w 840"/>
              <a:gd name="T45" fmla="*/ 361388 h 226"/>
              <a:gd name="T46" fmla="*/ 0 w 840"/>
              <a:gd name="T47" fmla="*/ 371335 h 226"/>
              <a:gd name="T48" fmla="*/ 0 w 840"/>
              <a:gd name="T49" fmla="*/ 374650 h 226"/>
              <a:gd name="T50" fmla="*/ 0 w 840"/>
              <a:gd name="T51" fmla="*/ 374650 h 226"/>
              <a:gd name="T52" fmla="*/ 900275 w 840"/>
              <a:gd name="T53" fmla="*/ 374650 h 226"/>
              <a:gd name="T54" fmla="*/ 981227 w 840"/>
              <a:gd name="T55" fmla="*/ 374650 h 226"/>
              <a:gd name="T56" fmla="*/ 983680 w 840"/>
              <a:gd name="T57" fmla="*/ 371335 h 226"/>
              <a:gd name="T58" fmla="*/ 983680 w 840"/>
              <a:gd name="T59" fmla="*/ 371335 h 226"/>
              <a:gd name="T60" fmla="*/ 993492 w 840"/>
              <a:gd name="T61" fmla="*/ 358073 h 226"/>
              <a:gd name="T62" fmla="*/ 1003304 w 840"/>
              <a:gd name="T63" fmla="*/ 341495 h 226"/>
              <a:gd name="T64" fmla="*/ 1010663 w 840"/>
              <a:gd name="T65" fmla="*/ 321602 h 226"/>
              <a:gd name="T66" fmla="*/ 1018023 w 840"/>
              <a:gd name="T67" fmla="*/ 298394 h 226"/>
              <a:gd name="T68" fmla="*/ 1022929 w 840"/>
              <a:gd name="T69" fmla="*/ 275185 h 226"/>
              <a:gd name="T70" fmla="*/ 1027835 w 840"/>
              <a:gd name="T71" fmla="*/ 248662 h 226"/>
              <a:gd name="T72" fmla="*/ 1030288 w 840"/>
              <a:gd name="T73" fmla="*/ 218822 h 226"/>
              <a:gd name="T74" fmla="*/ 1030288 w 840"/>
              <a:gd name="T75" fmla="*/ 188983 h 226"/>
              <a:gd name="T76" fmla="*/ 1030288 w 840"/>
              <a:gd name="T77" fmla="*/ 188983 h 226"/>
              <a:gd name="T78" fmla="*/ 1030288 w 840"/>
              <a:gd name="T79" fmla="*/ 155828 h 226"/>
              <a:gd name="T80" fmla="*/ 1027835 w 840"/>
              <a:gd name="T81" fmla="*/ 125988 h 226"/>
              <a:gd name="T82" fmla="*/ 1022929 w 840"/>
              <a:gd name="T83" fmla="*/ 99465 h 226"/>
              <a:gd name="T84" fmla="*/ 1018023 w 840"/>
              <a:gd name="T85" fmla="*/ 72941 h 226"/>
              <a:gd name="T86" fmla="*/ 1010663 w 840"/>
              <a:gd name="T87" fmla="*/ 49732 h 226"/>
              <a:gd name="T88" fmla="*/ 1000851 w 840"/>
              <a:gd name="T89" fmla="*/ 29839 h 226"/>
              <a:gd name="T90" fmla="*/ 993492 w 840"/>
              <a:gd name="T91" fmla="*/ 13262 h 226"/>
              <a:gd name="T92" fmla="*/ 983680 w 840"/>
              <a:gd name="T93" fmla="*/ 0 h 226"/>
              <a:gd name="T94" fmla="*/ 983680 w 840"/>
              <a:gd name="T95" fmla="*/ 0 h 2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connsiteX0" fmla="*/ 10468 w 10920"/>
              <a:gd name="connsiteY0" fmla="*/ 294 h 10294"/>
              <a:gd name="connsiteX1" fmla="*/ 9444 w 10920"/>
              <a:gd name="connsiteY1" fmla="*/ 294 h 10294"/>
              <a:gd name="connsiteX2" fmla="*/ 920 w 10920"/>
              <a:gd name="connsiteY2" fmla="*/ 294 h 10294"/>
              <a:gd name="connsiteX3" fmla="*/ 0 w 10920"/>
              <a:gd name="connsiteY3" fmla="*/ 0 h 10294"/>
              <a:gd name="connsiteX4" fmla="*/ 1015 w 10920"/>
              <a:gd name="connsiteY4" fmla="*/ 736 h 10294"/>
              <a:gd name="connsiteX5" fmla="*/ 1110 w 10920"/>
              <a:gd name="connsiteY5" fmla="*/ 1179 h 10294"/>
              <a:gd name="connsiteX6" fmla="*/ 1182 w 10920"/>
              <a:gd name="connsiteY6" fmla="*/ 1710 h 10294"/>
              <a:gd name="connsiteX7" fmla="*/ 1253 w 10920"/>
              <a:gd name="connsiteY7" fmla="*/ 2241 h 10294"/>
              <a:gd name="connsiteX8" fmla="*/ 1301 w 10920"/>
              <a:gd name="connsiteY8" fmla="*/ 2949 h 10294"/>
              <a:gd name="connsiteX9" fmla="*/ 1349 w 10920"/>
              <a:gd name="connsiteY9" fmla="*/ 3657 h 10294"/>
              <a:gd name="connsiteX10" fmla="*/ 1372 w 10920"/>
              <a:gd name="connsiteY10" fmla="*/ 4453 h 10294"/>
              <a:gd name="connsiteX11" fmla="*/ 1372 w 10920"/>
              <a:gd name="connsiteY11" fmla="*/ 5338 h 10294"/>
              <a:gd name="connsiteX12" fmla="*/ 1372 w 10920"/>
              <a:gd name="connsiteY12" fmla="*/ 6135 h 10294"/>
              <a:gd name="connsiteX13" fmla="*/ 1349 w 10920"/>
              <a:gd name="connsiteY13" fmla="*/ 6931 h 10294"/>
              <a:gd name="connsiteX14" fmla="*/ 1301 w 10920"/>
              <a:gd name="connsiteY14" fmla="*/ 7639 h 10294"/>
              <a:gd name="connsiteX15" fmla="*/ 1253 w 10920"/>
              <a:gd name="connsiteY15" fmla="*/ 8347 h 10294"/>
              <a:gd name="connsiteX16" fmla="*/ 1182 w 10920"/>
              <a:gd name="connsiteY16" fmla="*/ 8967 h 10294"/>
              <a:gd name="connsiteX17" fmla="*/ 1110 w 10920"/>
              <a:gd name="connsiteY17" fmla="*/ 9498 h 10294"/>
              <a:gd name="connsiteX18" fmla="*/ 1015 w 10920"/>
              <a:gd name="connsiteY18" fmla="*/ 9940 h 10294"/>
              <a:gd name="connsiteX19" fmla="*/ 920 w 10920"/>
              <a:gd name="connsiteY19" fmla="*/ 10206 h 10294"/>
              <a:gd name="connsiteX20" fmla="*/ 920 w 10920"/>
              <a:gd name="connsiteY20" fmla="*/ 10294 h 10294"/>
              <a:gd name="connsiteX21" fmla="*/ 9658 w 10920"/>
              <a:gd name="connsiteY21" fmla="*/ 10294 h 10294"/>
              <a:gd name="connsiteX22" fmla="*/ 10444 w 10920"/>
              <a:gd name="connsiteY22" fmla="*/ 10294 h 10294"/>
              <a:gd name="connsiteX23" fmla="*/ 10468 w 10920"/>
              <a:gd name="connsiteY23" fmla="*/ 10206 h 10294"/>
              <a:gd name="connsiteX24" fmla="*/ 10563 w 10920"/>
              <a:gd name="connsiteY24" fmla="*/ 9852 h 10294"/>
              <a:gd name="connsiteX25" fmla="*/ 10658 w 10920"/>
              <a:gd name="connsiteY25" fmla="*/ 9409 h 10294"/>
              <a:gd name="connsiteX26" fmla="*/ 10730 w 10920"/>
              <a:gd name="connsiteY26" fmla="*/ 8878 h 10294"/>
              <a:gd name="connsiteX27" fmla="*/ 10801 w 10920"/>
              <a:gd name="connsiteY27" fmla="*/ 8259 h 10294"/>
              <a:gd name="connsiteX28" fmla="*/ 10849 w 10920"/>
              <a:gd name="connsiteY28" fmla="*/ 7639 h 10294"/>
              <a:gd name="connsiteX29" fmla="*/ 10896 w 10920"/>
              <a:gd name="connsiteY29" fmla="*/ 6931 h 10294"/>
              <a:gd name="connsiteX30" fmla="*/ 10920 w 10920"/>
              <a:gd name="connsiteY30" fmla="*/ 6135 h 10294"/>
              <a:gd name="connsiteX31" fmla="*/ 10920 w 10920"/>
              <a:gd name="connsiteY31" fmla="*/ 5338 h 10294"/>
              <a:gd name="connsiteX32" fmla="*/ 10920 w 10920"/>
              <a:gd name="connsiteY32" fmla="*/ 4453 h 10294"/>
              <a:gd name="connsiteX33" fmla="*/ 10896 w 10920"/>
              <a:gd name="connsiteY33" fmla="*/ 3657 h 10294"/>
              <a:gd name="connsiteX34" fmla="*/ 10849 w 10920"/>
              <a:gd name="connsiteY34" fmla="*/ 2949 h 10294"/>
              <a:gd name="connsiteX35" fmla="*/ 10801 w 10920"/>
              <a:gd name="connsiteY35" fmla="*/ 2241 h 10294"/>
              <a:gd name="connsiteX36" fmla="*/ 10730 w 10920"/>
              <a:gd name="connsiteY36" fmla="*/ 1621 h 10294"/>
              <a:gd name="connsiteX37" fmla="*/ 10634 w 10920"/>
              <a:gd name="connsiteY37" fmla="*/ 1090 h 10294"/>
              <a:gd name="connsiteX38" fmla="*/ 10563 w 10920"/>
              <a:gd name="connsiteY38" fmla="*/ 648 h 10294"/>
              <a:gd name="connsiteX39" fmla="*/ 10468 w 10920"/>
              <a:gd name="connsiteY39" fmla="*/ 294 h 10294"/>
              <a:gd name="connsiteX0" fmla="*/ 10468 w 10920"/>
              <a:gd name="connsiteY0" fmla="*/ 294 h 10294"/>
              <a:gd name="connsiteX1" fmla="*/ 9444 w 10920"/>
              <a:gd name="connsiteY1" fmla="*/ 294 h 10294"/>
              <a:gd name="connsiteX2" fmla="*/ 920 w 10920"/>
              <a:gd name="connsiteY2" fmla="*/ 294 h 10294"/>
              <a:gd name="connsiteX3" fmla="*/ 0 w 10920"/>
              <a:gd name="connsiteY3" fmla="*/ 0 h 10294"/>
              <a:gd name="connsiteX4" fmla="*/ 641 w 10920"/>
              <a:gd name="connsiteY4" fmla="*/ 883 h 10294"/>
              <a:gd name="connsiteX5" fmla="*/ 1110 w 10920"/>
              <a:gd name="connsiteY5" fmla="*/ 1179 h 10294"/>
              <a:gd name="connsiteX6" fmla="*/ 1182 w 10920"/>
              <a:gd name="connsiteY6" fmla="*/ 1710 h 10294"/>
              <a:gd name="connsiteX7" fmla="*/ 1253 w 10920"/>
              <a:gd name="connsiteY7" fmla="*/ 2241 h 10294"/>
              <a:gd name="connsiteX8" fmla="*/ 1301 w 10920"/>
              <a:gd name="connsiteY8" fmla="*/ 2949 h 10294"/>
              <a:gd name="connsiteX9" fmla="*/ 1349 w 10920"/>
              <a:gd name="connsiteY9" fmla="*/ 3657 h 10294"/>
              <a:gd name="connsiteX10" fmla="*/ 1372 w 10920"/>
              <a:gd name="connsiteY10" fmla="*/ 4453 h 10294"/>
              <a:gd name="connsiteX11" fmla="*/ 1372 w 10920"/>
              <a:gd name="connsiteY11" fmla="*/ 5338 h 10294"/>
              <a:gd name="connsiteX12" fmla="*/ 1372 w 10920"/>
              <a:gd name="connsiteY12" fmla="*/ 6135 h 10294"/>
              <a:gd name="connsiteX13" fmla="*/ 1349 w 10920"/>
              <a:gd name="connsiteY13" fmla="*/ 6931 h 10294"/>
              <a:gd name="connsiteX14" fmla="*/ 1301 w 10920"/>
              <a:gd name="connsiteY14" fmla="*/ 7639 h 10294"/>
              <a:gd name="connsiteX15" fmla="*/ 1253 w 10920"/>
              <a:gd name="connsiteY15" fmla="*/ 8347 h 10294"/>
              <a:gd name="connsiteX16" fmla="*/ 1182 w 10920"/>
              <a:gd name="connsiteY16" fmla="*/ 8967 h 10294"/>
              <a:gd name="connsiteX17" fmla="*/ 1110 w 10920"/>
              <a:gd name="connsiteY17" fmla="*/ 9498 h 10294"/>
              <a:gd name="connsiteX18" fmla="*/ 1015 w 10920"/>
              <a:gd name="connsiteY18" fmla="*/ 9940 h 10294"/>
              <a:gd name="connsiteX19" fmla="*/ 920 w 10920"/>
              <a:gd name="connsiteY19" fmla="*/ 10206 h 10294"/>
              <a:gd name="connsiteX20" fmla="*/ 920 w 10920"/>
              <a:gd name="connsiteY20" fmla="*/ 10294 h 10294"/>
              <a:gd name="connsiteX21" fmla="*/ 9658 w 10920"/>
              <a:gd name="connsiteY21" fmla="*/ 10294 h 10294"/>
              <a:gd name="connsiteX22" fmla="*/ 10444 w 10920"/>
              <a:gd name="connsiteY22" fmla="*/ 10294 h 10294"/>
              <a:gd name="connsiteX23" fmla="*/ 10468 w 10920"/>
              <a:gd name="connsiteY23" fmla="*/ 10206 h 10294"/>
              <a:gd name="connsiteX24" fmla="*/ 10563 w 10920"/>
              <a:gd name="connsiteY24" fmla="*/ 9852 h 10294"/>
              <a:gd name="connsiteX25" fmla="*/ 10658 w 10920"/>
              <a:gd name="connsiteY25" fmla="*/ 9409 h 10294"/>
              <a:gd name="connsiteX26" fmla="*/ 10730 w 10920"/>
              <a:gd name="connsiteY26" fmla="*/ 8878 h 10294"/>
              <a:gd name="connsiteX27" fmla="*/ 10801 w 10920"/>
              <a:gd name="connsiteY27" fmla="*/ 8259 h 10294"/>
              <a:gd name="connsiteX28" fmla="*/ 10849 w 10920"/>
              <a:gd name="connsiteY28" fmla="*/ 7639 h 10294"/>
              <a:gd name="connsiteX29" fmla="*/ 10896 w 10920"/>
              <a:gd name="connsiteY29" fmla="*/ 6931 h 10294"/>
              <a:gd name="connsiteX30" fmla="*/ 10920 w 10920"/>
              <a:gd name="connsiteY30" fmla="*/ 6135 h 10294"/>
              <a:gd name="connsiteX31" fmla="*/ 10920 w 10920"/>
              <a:gd name="connsiteY31" fmla="*/ 5338 h 10294"/>
              <a:gd name="connsiteX32" fmla="*/ 10920 w 10920"/>
              <a:gd name="connsiteY32" fmla="*/ 4453 h 10294"/>
              <a:gd name="connsiteX33" fmla="*/ 10896 w 10920"/>
              <a:gd name="connsiteY33" fmla="*/ 3657 h 10294"/>
              <a:gd name="connsiteX34" fmla="*/ 10849 w 10920"/>
              <a:gd name="connsiteY34" fmla="*/ 2949 h 10294"/>
              <a:gd name="connsiteX35" fmla="*/ 10801 w 10920"/>
              <a:gd name="connsiteY35" fmla="*/ 2241 h 10294"/>
              <a:gd name="connsiteX36" fmla="*/ 10730 w 10920"/>
              <a:gd name="connsiteY36" fmla="*/ 1621 h 10294"/>
              <a:gd name="connsiteX37" fmla="*/ 10634 w 10920"/>
              <a:gd name="connsiteY37" fmla="*/ 1090 h 10294"/>
              <a:gd name="connsiteX38" fmla="*/ 10563 w 10920"/>
              <a:gd name="connsiteY38" fmla="*/ 648 h 10294"/>
              <a:gd name="connsiteX39" fmla="*/ 10468 w 10920"/>
              <a:gd name="connsiteY39" fmla="*/ 294 h 10294"/>
              <a:gd name="connsiteX0" fmla="*/ 10468 w 10920"/>
              <a:gd name="connsiteY0" fmla="*/ 294 h 10294"/>
              <a:gd name="connsiteX1" fmla="*/ 9444 w 10920"/>
              <a:gd name="connsiteY1" fmla="*/ 294 h 10294"/>
              <a:gd name="connsiteX2" fmla="*/ 920 w 10920"/>
              <a:gd name="connsiteY2" fmla="*/ 294 h 10294"/>
              <a:gd name="connsiteX3" fmla="*/ 0 w 10920"/>
              <a:gd name="connsiteY3" fmla="*/ 0 h 10294"/>
              <a:gd name="connsiteX4" fmla="*/ 641 w 10920"/>
              <a:gd name="connsiteY4" fmla="*/ 883 h 10294"/>
              <a:gd name="connsiteX5" fmla="*/ 822 w 10920"/>
              <a:gd name="connsiteY5" fmla="*/ 1531 h 10294"/>
              <a:gd name="connsiteX6" fmla="*/ 1182 w 10920"/>
              <a:gd name="connsiteY6" fmla="*/ 1710 h 10294"/>
              <a:gd name="connsiteX7" fmla="*/ 1253 w 10920"/>
              <a:gd name="connsiteY7" fmla="*/ 2241 h 10294"/>
              <a:gd name="connsiteX8" fmla="*/ 1301 w 10920"/>
              <a:gd name="connsiteY8" fmla="*/ 2949 h 10294"/>
              <a:gd name="connsiteX9" fmla="*/ 1349 w 10920"/>
              <a:gd name="connsiteY9" fmla="*/ 3657 h 10294"/>
              <a:gd name="connsiteX10" fmla="*/ 1372 w 10920"/>
              <a:gd name="connsiteY10" fmla="*/ 4453 h 10294"/>
              <a:gd name="connsiteX11" fmla="*/ 1372 w 10920"/>
              <a:gd name="connsiteY11" fmla="*/ 5338 h 10294"/>
              <a:gd name="connsiteX12" fmla="*/ 1372 w 10920"/>
              <a:gd name="connsiteY12" fmla="*/ 6135 h 10294"/>
              <a:gd name="connsiteX13" fmla="*/ 1349 w 10920"/>
              <a:gd name="connsiteY13" fmla="*/ 6931 h 10294"/>
              <a:gd name="connsiteX14" fmla="*/ 1301 w 10920"/>
              <a:gd name="connsiteY14" fmla="*/ 7639 h 10294"/>
              <a:gd name="connsiteX15" fmla="*/ 1253 w 10920"/>
              <a:gd name="connsiteY15" fmla="*/ 8347 h 10294"/>
              <a:gd name="connsiteX16" fmla="*/ 1182 w 10920"/>
              <a:gd name="connsiteY16" fmla="*/ 8967 h 10294"/>
              <a:gd name="connsiteX17" fmla="*/ 1110 w 10920"/>
              <a:gd name="connsiteY17" fmla="*/ 9498 h 10294"/>
              <a:gd name="connsiteX18" fmla="*/ 1015 w 10920"/>
              <a:gd name="connsiteY18" fmla="*/ 9940 h 10294"/>
              <a:gd name="connsiteX19" fmla="*/ 920 w 10920"/>
              <a:gd name="connsiteY19" fmla="*/ 10206 h 10294"/>
              <a:gd name="connsiteX20" fmla="*/ 920 w 10920"/>
              <a:gd name="connsiteY20" fmla="*/ 10294 h 10294"/>
              <a:gd name="connsiteX21" fmla="*/ 9658 w 10920"/>
              <a:gd name="connsiteY21" fmla="*/ 10294 h 10294"/>
              <a:gd name="connsiteX22" fmla="*/ 10444 w 10920"/>
              <a:gd name="connsiteY22" fmla="*/ 10294 h 10294"/>
              <a:gd name="connsiteX23" fmla="*/ 10468 w 10920"/>
              <a:gd name="connsiteY23" fmla="*/ 10206 h 10294"/>
              <a:gd name="connsiteX24" fmla="*/ 10563 w 10920"/>
              <a:gd name="connsiteY24" fmla="*/ 9852 h 10294"/>
              <a:gd name="connsiteX25" fmla="*/ 10658 w 10920"/>
              <a:gd name="connsiteY25" fmla="*/ 9409 h 10294"/>
              <a:gd name="connsiteX26" fmla="*/ 10730 w 10920"/>
              <a:gd name="connsiteY26" fmla="*/ 8878 h 10294"/>
              <a:gd name="connsiteX27" fmla="*/ 10801 w 10920"/>
              <a:gd name="connsiteY27" fmla="*/ 8259 h 10294"/>
              <a:gd name="connsiteX28" fmla="*/ 10849 w 10920"/>
              <a:gd name="connsiteY28" fmla="*/ 7639 h 10294"/>
              <a:gd name="connsiteX29" fmla="*/ 10896 w 10920"/>
              <a:gd name="connsiteY29" fmla="*/ 6931 h 10294"/>
              <a:gd name="connsiteX30" fmla="*/ 10920 w 10920"/>
              <a:gd name="connsiteY30" fmla="*/ 6135 h 10294"/>
              <a:gd name="connsiteX31" fmla="*/ 10920 w 10920"/>
              <a:gd name="connsiteY31" fmla="*/ 5338 h 10294"/>
              <a:gd name="connsiteX32" fmla="*/ 10920 w 10920"/>
              <a:gd name="connsiteY32" fmla="*/ 4453 h 10294"/>
              <a:gd name="connsiteX33" fmla="*/ 10896 w 10920"/>
              <a:gd name="connsiteY33" fmla="*/ 3657 h 10294"/>
              <a:gd name="connsiteX34" fmla="*/ 10849 w 10920"/>
              <a:gd name="connsiteY34" fmla="*/ 2949 h 10294"/>
              <a:gd name="connsiteX35" fmla="*/ 10801 w 10920"/>
              <a:gd name="connsiteY35" fmla="*/ 2241 h 10294"/>
              <a:gd name="connsiteX36" fmla="*/ 10730 w 10920"/>
              <a:gd name="connsiteY36" fmla="*/ 1621 h 10294"/>
              <a:gd name="connsiteX37" fmla="*/ 10634 w 10920"/>
              <a:gd name="connsiteY37" fmla="*/ 1090 h 10294"/>
              <a:gd name="connsiteX38" fmla="*/ 10563 w 10920"/>
              <a:gd name="connsiteY38" fmla="*/ 648 h 10294"/>
              <a:gd name="connsiteX39" fmla="*/ 10468 w 10920"/>
              <a:gd name="connsiteY39" fmla="*/ 294 h 10294"/>
              <a:gd name="connsiteX0" fmla="*/ 10468 w 10920"/>
              <a:gd name="connsiteY0" fmla="*/ 294 h 10294"/>
              <a:gd name="connsiteX1" fmla="*/ 9444 w 10920"/>
              <a:gd name="connsiteY1" fmla="*/ 294 h 10294"/>
              <a:gd name="connsiteX2" fmla="*/ 920 w 10920"/>
              <a:gd name="connsiteY2" fmla="*/ 294 h 10294"/>
              <a:gd name="connsiteX3" fmla="*/ 0 w 10920"/>
              <a:gd name="connsiteY3" fmla="*/ 0 h 10294"/>
              <a:gd name="connsiteX4" fmla="*/ 641 w 10920"/>
              <a:gd name="connsiteY4" fmla="*/ 883 h 10294"/>
              <a:gd name="connsiteX5" fmla="*/ 822 w 10920"/>
              <a:gd name="connsiteY5" fmla="*/ 1531 h 10294"/>
              <a:gd name="connsiteX6" fmla="*/ 1009 w 10920"/>
              <a:gd name="connsiteY6" fmla="*/ 1916 h 10294"/>
              <a:gd name="connsiteX7" fmla="*/ 1253 w 10920"/>
              <a:gd name="connsiteY7" fmla="*/ 2241 h 10294"/>
              <a:gd name="connsiteX8" fmla="*/ 1301 w 10920"/>
              <a:gd name="connsiteY8" fmla="*/ 2949 h 10294"/>
              <a:gd name="connsiteX9" fmla="*/ 1349 w 10920"/>
              <a:gd name="connsiteY9" fmla="*/ 3657 h 10294"/>
              <a:gd name="connsiteX10" fmla="*/ 1372 w 10920"/>
              <a:gd name="connsiteY10" fmla="*/ 4453 h 10294"/>
              <a:gd name="connsiteX11" fmla="*/ 1372 w 10920"/>
              <a:gd name="connsiteY11" fmla="*/ 5338 h 10294"/>
              <a:gd name="connsiteX12" fmla="*/ 1372 w 10920"/>
              <a:gd name="connsiteY12" fmla="*/ 6135 h 10294"/>
              <a:gd name="connsiteX13" fmla="*/ 1349 w 10920"/>
              <a:gd name="connsiteY13" fmla="*/ 6931 h 10294"/>
              <a:gd name="connsiteX14" fmla="*/ 1301 w 10920"/>
              <a:gd name="connsiteY14" fmla="*/ 7639 h 10294"/>
              <a:gd name="connsiteX15" fmla="*/ 1253 w 10920"/>
              <a:gd name="connsiteY15" fmla="*/ 8347 h 10294"/>
              <a:gd name="connsiteX16" fmla="*/ 1182 w 10920"/>
              <a:gd name="connsiteY16" fmla="*/ 8967 h 10294"/>
              <a:gd name="connsiteX17" fmla="*/ 1110 w 10920"/>
              <a:gd name="connsiteY17" fmla="*/ 9498 h 10294"/>
              <a:gd name="connsiteX18" fmla="*/ 1015 w 10920"/>
              <a:gd name="connsiteY18" fmla="*/ 9940 h 10294"/>
              <a:gd name="connsiteX19" fmla="*/ 920 w 10920"/>
              <a:gd name="connsiteY19" fmla="*/ 10206 h 10294"/>
              <a:gd name="connsiteX20" fmla="*/ 920 w 10920"/>
              <a:gd name="connsiteY20" fmla="*/ 10294 h 10294"/>
              <a:gd name="connsiteX21" fmla="*/ 9658 w 10920"/>
              <a:gd name="connsiteY21" fmla="*/ 10294 h 10294"/>
              <a:gd name="connsiteX22" fmla="*/ 10444 w 10920"/>
              <a:gd name="connsiteY22" fmla="*/ 10294 h 10294"/>
              <a:gd name="connsiteX23" fmla="*/ 10468 w 10920"/>
              <a:gd name="connsiteY23" fmla="*/ 10206 h 10294"/>
              <a:gd name="connsiteX24" fmla="*/ 10563 w 10920"/>
              <a:gd name="connsiteY24" fmla="*/ 9852 h 10294"/>
              <a:gd name="connsiteX25" fmla="*/ 10658 w 10920"/>
              <a:gd name="connsiteY25" fmla="*/ 9409 h 10294"/>
              <a:gd name="connsiteX26" fmla="*/ 10730 w 10920"/>
              <a:gd name="connsiteY26" fmla="*/ 8878 h 10294"/>
              <a:gd name="connsiteX27" fmla="*/ 10801 w 10920"/>
              <a:gd name="connsiteY27" fmla="*/ 8259 h 10294"/>
              <a:gd name="connsiteX28" fmla="*/ 10849 w 10920"/>
              <a:gd name="connsiteY28" fmla="*/ 7639 h 10294"/>
              <a:gd name="connsiteX29" fmla="*/ 10896 w 10920"/>
              <a:gd name="connsiteY29" fmla="*/ 6931 h 10294"/>
              <a:gd name="connsiteX30" fmla="*/ 10920 w 10920"/>
              <a:gd name="connsiteY30" fmla="*/ 6135 h 10294"/>
              <a:gd name="connsiteX31" fmla="*/ 10920 w 10920"/>
              <a:gd name="connsiteY31" fmla="*/ 5338 h 10294"/>
              <a:gd name="connsiteX32" fmla="*/ 10920 w 10920"/>
              <a:gd name="connsiteY32" fmla="*/ 4453 h 10294"/>
              <a:gd name="connsiteX33" fmla="*/ 10896 w 10920"/>
              <a:gd name="connsiteY33" fmla="*/ 3657 h 10294"/>
              <a:gd name="connsiteX34" fmla="*/ 10849 w 10920"/>
              <a:gd name="connsiteY34" fmla="*/ 2949 h 10294"/>
              <a:gd name="connsiteX35" fmla="*/ 10801 w 10920"/>
              <a:gd name="connsiteY35" fmla="*/ 2241 h 10294"/>
              <a:gd name="connsiteX36" fmla="*/ 10730 w 10920"/>
              <a:gd name="connsiteY36" fmla="*/ 1621 h 10294"/>
              <a:gd name="connsiteX37" fmla="*/ 10634 w 10920"/>
              <a:gd name="connsiteY37" fmla="*/ 1090 h 10294"/>
              <a:gd name="connsiteX38" fmla="*/ 10563 w 10920"/>
              <a:gd name="connsiteY38" fmla="*/ 648 h 10294"/>
              <a:gd name="connsiteX39" fmla="*/ 10468 w 10920"/>
              <a:gd name="connsiteY39" fmla="*/ 294 h 10294"/>
              <a:gd name="connsiteX0" fmla="*/ 10468 w 10920"/>
              <a:gd name="connsiteY0" fmla="*/ 294 h 10294"/>
              <a:gd name="connsiteX1" fmla="*/ 9444 w 10920"/>
              <a:gd name="connsiteY1" fmla="*/ 294 h 10294"/>
              <a:gd name="connsiteX2" fmla="*/ 920 w 10920"/>
              <a:gd name="connsiteY2" fmla="*/ 294 h 10294"/>
              <a:gd name="connsiteX3" fmla="*/ 0 w 10920"/>
              <a:gd name="connsiteY3" fmla="*/ 0 h 10294"/>
              <a:gd name="connsiteX4" fmla="*/ 641 w 10920"/>
              <a:gd name="connsiteY4" fmla="*/ 883 h 10294"/>
              <a:gd name="connsiteX5" fmla="*/ 822 w 10920"/>
              <a:gd name="connsiteY5" fmla="*/ 1531 h 10294"/>
              <a:gd name="connsiteX6" fmla="*/ 1009 w 10920"/>
              <a:gd name="connsiteY6" fmla="*/ 1916 h 10294"/>
              <a:gd name="connsiteX7" fmla="*/ 1109 w 10920"/>
              <a:gd name="connsiteY7" fmla="*/ 2358 h 10294"/>
              <a:gd name="connsiteX8" fmla="*/ 1301 w 10920"/>
              <a:gd name="connsiteY8" fmla="*/ 2949 h 10294"/>
              <a:gd name="connsiteX9" fmla="*/ 1349 w 10920"/>
              <a:gd name="connsiteY9" fmla="*/ 3657 h 10294"/>
              <a:gd name="connsiteX10" fmla="*/ 1372 w 10920"/>
              <a:gd name="connsiteY10" fmla="*/ 4453 h 10294"/>
              <a:gd name="connsiteX11" fmla="*/ 1372 w 10920"/>
              <a:gd name="connsiteY11" fmla="*/ 5338 h 10294"/>
              <a:gd name="connsiteX12" fmla="*/ 1372 w 10920"/>
              <a:gd name="connsiteY12" fmla="*/ 6135 h 10294"/>
              <a:gd name="connsiteX13" fmla="*/ 1349 w 10920"/>
              <a:gd name="connsiteY13" fmla="*/ 6931 h 10294"/>
              <a:gd name="connsiteX14" fmla="*/ 1301 w 10920"/>
              <a:gd name="connsiteY14" fmla="*/ 7639 h 10294"/>
              <a:gd name="connsiteX15" fmla="*/ 1253 w 10920"/>
              <a:gd name="connsiteY15" fmla="*/ 8347 h 10294"/>
              <a:gd name="connsiteX16" fmla="*/ 1182 w 10920"/>
              <a:gd name="connsiteY16" fmla="*/ 8967 h 10294"/>
              <a:gd name="connsiteX17" fmla="*/ 1110 w 10920"/>
              <a:gd name="connsiteY17" fmla="*/ 9498 h 10294"/>
              <a:gd name="connsiteX18" fmla="*/ 1015 w 10920"/>
              <a:gd name="connsiteY18" fmla="*/ 9940 h 10294"/>
              <a:gd name="connsiteX19" fmla="*/ 920 w 10920"/>
              <a:gd name="connsiteY19" fmla="*/ 10206 h 10294"/>
              <a:gd name="connsiteX20" fmla="*/ 920 w 10920"/>
              <a:gd name="connsiteY20" fmla="*/ 10294 h 10294"/>
              <a:gd name="connsiteX21" fmla="*/ 9658 w 10920"/>
              <a:gd name="connsiteY21" fmla="*/ 10294 h 10294"/>
              <a:gd name="connsiteX22" fmla="*/ 10444 w 10920"/>
              <a:gd name="connsiteY22" fmla="*/ 10294 h 10294"/>
              <a:gd name="connsiteX23" fmla="*/ 10468 w 10920"/>
              <a:gd name="connsiteY23" fmla="*/ 10206 h 10294"/>
              <a:gd name="connsiteX24" fmla="*/ 10563 w 10920"/>
              <a:gd name="connsiteY24" fmla="*/ 9852 h 10294"/>
              <a:gd name="connsiteX25" fmla="*/ 10658 w 10920"/>
              <a:gd name="connsiteY25" fmla="*/ 9409 h 10294"/>
              <a:gd name="connsiteX26" fmla="*/ 10730 w 10920"/>
              <a:gd name="connsiteY26" fmla="*/ 8878 h 10294"/>
              <a:gd name="connsiteX27" fmla="*/ 10801 w 10920"/>
              <a:gd name="connsiteY27" fmla="*/ 8259 h 10294"/>
              <a:gd name="connsiteX28" fmla="*/ 10849 w 10920"/>
              <a:gd name="connsiteY28" fmla="*/ 7639 h 10294"/>
              <a:gd name="connsiteX29" fmla="*/ 10896 w 10920"/>
              <a:gd name="connsiteY29" fmla="*/ 6931 h 10294"/>
              <a:gd name="connsiteX30" fmla="*/ 10920 w 10920"/>
              <a:gd name="connsiteY30" fmla="*/ 6135 h 10294"/>
              <a:gd name="connsiteX31" fmla="*/ 10920 w 10920"/>
              <a:gd name="connsiteY31" fmla="*/ 5338 h 10294"/>
              <a:gd name="connsiteX32" fmla="*/ 10920 w 10920"/>
              <a:gd name="connsiteY32" fmla="*/ 4453 h 10294"/>
              <a:gd name="connsiteX33" fmla="*/ 10896 w 10920"/>
              <a:gd name="connsiteY33" fmla="*/ 3657 h 10294"/>
              <a:gd name="connsiteX34" fmla="*/ 10849 w 10920"/>
              <a:gd name="connsiteY34" fmla="*/ 2949 h 10294"/>
              <a:gd name="connsiteX35" fmla="*/ 10801 w 10920"/>
              <a:gd name="connsiteY35" fmla="*/ 2241 h 10294"/>
              <a:gd name="connsiteX36" fmla="*/ 10730 w 10920"/>
              <a:gd name="connsiteY36" fmla="*/ 1621 h 10294"/>
              <a:gd name="connsiteX37" fmla="*/ 10634 w 10920"/>
              <a:gd name="connsiteY37" fmla="*/ 1090 h 10294"/>
              <a:gd name="connsiteX38" fmla="*/ 10563 w 10920"/>
              <a:gd name="connsiteY38" fmla="*/ 648 h 10294"/>
              <a:gd name="connsiteX39" fmla="*/ 10468 w 10920"/>
              <a:gd name="connsiteY39" fmla="*/ 294 h 10294"/>
              <a:gd name="connsiteX0" fmla="*/ 10468 w 10920"/>
              <a:gd name="connsiteY0" fmla="*/ 294 h 10294"/>
              <a:gd name="connsiteX1" fmla="*/ 9444 w 10920"/>
              <a:gd name="connsiteY1" fmla="*/ 294 h 10294"/>
              <a:gd name="connsiteX2" fmla="*/ 920 w 10920"/>
              <a:gd name="connsiteY2" fmla="*/ 294 h 10294"/>
              <a:gd name="connsiteX3" fmla="*/ 0 w 10920"/>
              <a:gd name="connsiteY3" fmla="*/ 0 h 10294"/>
              <a:gd name="connsiteX4" fmla="*/ 641 w 10920"/>
              <a:gd name="connsiteY4" fmla="*/ 883 h 10294"/>
              <a:gd name="connsiteX5" fmla="*/ 822 w 10920"/>
              <a:gd name="connsiteY5" fmla="*/ 1531 h 10294"/>
              <a:gd name="connsiteX6" fmla="*/ 1009 w 10920"/>
              <a:gd name="connsiteY6" fmla="*/ 1916 h 10294"/>
              <a:gd name="connsiteX7" fmla="*/ 1109 w 10920"/>
              <a:gd name="connsiteY7" fmla="*/ 2358 h 10294"/>
              <a:gd name="connsiteX8" fmla="*/ 1243 w 10920"/>
              <a:gd name="connsiteY8" fmla="*/ 3037 h 10294"/>
              <a:gd name="connsiteX9" fmla="*/ 1349 w 10920"/>
              <a:gd name="connsiteY9" fmla="*/ 3657 h 10294"/>
              <a:gd name="connsiteX10" fmla="*/ 1372 w 10920"/>
              <a:gd name="connsiteY10" fmla="*/ 4453 h 10294"/>
              <a:gd name="connsiteX11" fmla="*/ 1372 w 10920"/>
              <a:gd name="connsiteY11" fmla="*/ 5338 h 10294"/>
              <a:gd name="connsiteX12" fmla="*/ 1372 w 10920"/>
              <a:gd name="connsiteY12" fmla="*/ 6135 h 10294"/>
              <a:gd name="connsiteX13" fmla="*/ 1349 w 10920"/>
              <a:gd name="connsiteY13" fmla="*/ 6931 h 10294"/>
              <a:gd name="connsiteX14" fmla="*/ 1301 w 10920"/>
              <a:gd name="connsiteY14" fmla="*/ 7639 h 10294"/>
              <a:gd name="connsiteX15" fmla="*/ 1253 w 10920"/>
              <a:gd name="connsiteY15" fmla="*/ 8347 h 10294"/>
              <a:gd name="connsiteX16" fmla="*/ 1182 w 10920"/>
              <a:gd name="connsiteY16" fmla="*/ 8967 h 10294"/>
              <a:gd name="connsiteX17" fmla="*/ 1110 w 10920"/>
              <a:gd name="connsiteY17" fmla="*/ 9498 h 10294"/>
              <a:gd name="connsiteX18" fmla="*/ 1015 w 10920"/>
              <a:gd name="connsiteY18" fmla="*/ 9940 h 10294"/>
              <a:gd name="connsiteX19" fmla="*/ 920 w 10920"/>
              <a:gd name="connsiteY19" fmla="*/ 10206 h 10294"/>
              <a:gd name="connsiteX20" fmla="*/ 920 w 10920"/>
              <a:gd name="connsiteY20" fmla="*/ 10294 h 10294"/>
              <a:gd name="connsiteX21" fmla="*/ 9658 w 10920"/>
              <a:gd name="connsiteY21" fmla="*/ 10294 h 10294"/>
              <a:gd name="connsiteX22" fmla="*/ 10444 w 10920"/>
              <a:gd name="connsiteY22" fmla="*/ 10294 h 10294"/>
              <a:gd name="connsiteX23" fmla="*/ 10468 w 10920"/>
              <a:gd name="connsiteY23" fmla="*/ 10206 h 10294"/>
              <a:gd name="connsiteX24" fmla="*/ 10563 w 10920"/>
              <a:gd name="connsiteY24" fmla="*/ 9852 h 10294"/>
              <a:gd name="connsiteX25" fmla="*/ 10658 w 10920"/>
              <a:gd name="connsiteY25" fmla="*/ 9409 h 10294"/>
              <a:gd name="connsiteX26" fmla="*/ 10730 w 10920"/>
              <a:gd name="connsiteY26" fmla="*/ 8878 h 10294"/>
              <a:gd name="connsiteX27" fmla="*/ 10801 w 10920"/>
              <a:gd name="connsiteY27" fmla="*/ 8259 h 10294"/>
              <a:gd name="connsiteX28" fmla="*/ 10849 w 10920"/>
              <a:gd name="connsiteY28" fmla="*/ 7639 h 10294"/>
              <a:gd name="connsiteX29" fmla="*/ 10896 w 10920"/>
              <a:gd name="connsiteY29" fmla="*/ 6931 h 10294"/>
              <a:gd name="connsiteX30" fmla="*/ 10920 w 10920"/>
              <a:gd name="connsiteY30" fmla="*/ 6135 h 10294"/>
              <a:gd name="connsiteX31" fmla="*/ 10920 w 10920"/>
              <a:gd name="connsiteY31" fmla="*/ 5338 h 10294"/>
              <a:gd name="connsiteX32" fmla="*/ 10920 w 10920"/>
              <a:gd name="connsiteY32" fmla="*/ 4453 h 10294"/>
              <a:gd name="connsiteX33" fmla="*/ 10896 w 10920"/>
              <a:gd name="connsiteY33" fmla="*/ 3657 h 10294"/>
              <a:gd name="connsiteX34" fmla="*/ 10849 w 10920"/>
              <a:gd name="connsiteY34" fmla="*/ 2949 h 10294"/>
              <a:gd name="connsiteX35" fmla="*/ 10801 w 10920"/>
              <a:gd name="connsiteY35" fmla="*/ 2241 h 10294"/>
              <a:gd name="connsiteX36" fmla="*/ 10730 w 10920"/>
              <a:gd name="connsiteY36" fmla="*/ 1621 h 10294"/>
              <a:gd name="connsiteX37" fmla="*/ 10634 w 10920"/>
              <a:gd name="connsiteY37" fmla="*/ 1090 h 10294"/>
              <a:gd name="connsiteX38" fmla="*/ 10563 w 10920"/>
              <a:gd name="connsiteY38" fmla="*/ 648 h 10294"/>
              <a:gd name="connsiteX39" fmla="*/ 10468 w 10920"/>
              <a:gd name="connsiteY39" fmla="*/ 294 h 10294"/>
              <a:gd name="connsiteX0" fmla="*/ 10468 w 10920"/>
              <a:gd name="connsiteY0" fmla="*/ 294 h 10294"/>
              <a:gd name="connsiteX1" fmla="*/ 9444 w 10920"/>
              <a:gd name="connsiteY1" fmla="*/ 294 h 10294"/>
              <a:gd name="connsiteX2" fmla="*/ 920 w 10920"/>
              <a:gd name="connsiteY2" fmla="*/ 294 h 10294"/>
              <a:gd name="connsiteX3" fmla="*/ 0 w 10920"/>
              <a:gd name="connsiteY3" fmla="*/ 0 h 10294"/>
              <a:gd name="connsiteX4" fmla="*/ 641 w 10920"/>
              <a:gd name="connsiteY4" fmla="*/ 883 h 10294"/>
              <a:gd name="connsiteX5" fmla="*/ 822 w 10920"/>
              <a:gd name="connsiteY5" fmla="*/ 1531 h 10294"/>
              <a:gd name="connsiteX6" fmla="*/ 1009 w 10920"/>
              <a:gd name="connsiteY6" fmla="*/ 1916 h 10294"/>
              <a:gd name="connsiteX7" fmla="*/ 1109 w 10920"/>
              <a:gd name="connsiteY7" fmla="*/ 2358 h 10294"/>
              <a:gd name="connsiteX8" fmla="*/ 1243 w 10920"/>
              <a:gd name="connsiteY8" fmla="*/ 3037 h 10294"/>
              <a:gd name="connsiteX9" fmla="*/ 1349 w 10920"/>
              <a:gd name="connsiteY9" fmla="*/ 3657 h 10294"/>
              <a:gd name="connsiteX10" fmla="*/ 1372 w 10920"/>
              <a:gd name="connsiteY10" fmla="*/ 4453 h 10294"/>
              <a:gd name="connsiteX11" fmla="*/ 1372 w 10920"/>
              <a:gd name="connsiteY11" fmla="*/ 5338 h 10294"/>
              <a:gd name="connsiteX12" fmla="*/ 1372 w 10920"/>
              <a:gd name="connsiteY12" fmla="*/ 6135 h 10294"/>
              <a:gd name="connsiteX13" fmla="*/ 1349 w 10920"/>
              <a:gd name="connsiteY13" fmla="*/ 6931 h 10294"/>
              <a:gd name="connsiteX14" fmla="*/ 1100 w 10920"/>
              <a:gd name="connsiteY14" fmla="*/ 7786 h 10294"/>
              <a:gd name="connsiteX15" fmla="*/ 1253 w 10920"/>
              <a:gd name="connsiteY15" fmla="*/ 8347 h 10294"/>
              <a:gd name="connsiteX16" fmla="*/ 1182 w 10920"/>
              <a:gd name="connsiteY16" fmla="*/ 8967 h 10294"/>
              <a:gd name="connsiteX17" fmla="*/ 1110 w 10920"/>
              <a:gd name="connsiteY17" fmla="*/ 9498 h 10294"/>
              <a:gd name="connsiteX18" fmla="*/ 1015 w 10920"/>
              <a:gd name="connsiteY18" fmla="*/ 9940 h 10294"/>
              <a:gd name="connsiteX19" fmla="*/ 920 w 10920"/>
              <a:gd name="connsiteY19" fmla="*/ 10206 h 10294"/>
              <a:gd name="connsiteX20" fmla="*/ 920 w 10920"/>
              <a:gd name="connsiteY20" fmla="*/ 10294 h 10294"/>
              <a:gd name="connsiteX21" fmla="*/ 9658 w 10920"/>
              <a:gd name="connsiteY21" fmla="*/ 10294 h 10294"/>
              <a:gd name="connsiteX22" fmla="*/ 10444 w 10920"/>
              <a:gd name="connsiteY22" fmla="*/ 10294 h 10294"/>
              <a:gd name="connsiteX23" fmla="*/ 10468 w 10920"/>
              <a:gd name="connsiteY23" fmla="*/ 10206 h 10294"/>
              <a:gd name="connsiteX24" fmla="*/ 10563 w 10920"/>
              <a:gd name="connsiteY24" fmla="*/ 9852 h 10294"/>
              <a:gd name="connsiteX25" fmla="*/ 10658 w 10920"/>
              <a:gd name="connsiteY25" fmla="*/ 9409 h 10294"/>
              <a:gd name="connsiteX26" fmla="*/ 10730 w 10920"/>
              <a:gd name="connsiteY26" fmla="*/ 8878 h 10294"/>
              <a:gd name="connsiteX27" fmla="*/ 10801 w 10920"/>
              <a:gd name="connsiteY27" fmla="*/ 8259 h 10294"/>
              <a:gd name="connsiteX28" fmla="*/ 10849 w 10920"/>
              <a:gd name="connsiteY28" fmla="*/ 7639 h 10294"/>
              <a:gd name="connsiteX29" fmla="*/ 10896 w 10920"/>
              <a:gd name="connsiteY29" fmla="*/ 6931 h 10294"/>
              <a:gd name="connsiteX30" fmla="*/ 10920 w 10920"/>
              <a:gd name="connsiteY30" fmla="*/ 6135 h 10294"/>
              <a:gd name="connsiteX31" fmla="*/ 10920 w 10920"/>
              <a:gd name="connsiteY31" fmla="*/ 5338 h 10294"/>
              <a:gd name="connsiteX32" fmla="*/ 10920 w 10920"/>
              <a:gd name="connsiteY32" fmla="*/ 4453 h 10294"/>
              <a:gd name="connsiteX33" fmla="*/ 10896 w 10920"/>
              <a:gd name="connsiteY33" fmla="*/ 3657 h 10294"/>
              <a:gd name="connsiteX34" fmla="*/ 10849 w 10920"/>
              <a:gd name="connsiteY34" fmla="*/ 2949 h 10294"/>
              <a:gd name="connsiteX35" fmla="*/ 10801 w 10920"/>
              <a:gd name="connsiteY35" fmla="*/ 2241 h 10294"/>
              <a:gd name="connsiteX36" fmla="*/ 10730 w 10920"/>
              <a:gd name="connsiteY36" fmla="*/ 1621 h 10294"/>
              <a:gd name="connsiteX37" fmla="*/ 10634 w 10920"/>
              <a:gd name="connsiteY37" fmla="*/ 1090 h 10294"/>
              <a:gd name="connsiteX38" fmla="*/ 10563 w 10920"/>
              <a:gd name="connsiteY38" fmla="*/ 648 h 10294"/>
              <a:gd name="connsiteX39" fmla="*/ 10468 w 10920"/>
              <a:gd name="connsiteY39" fmla="*/ 294 h 10294"/>
              <a:gd name="connsiteX0" fmla="*/ 10468 w 10920"/>
              <a:gd name="connsiteY0" fmla="*/ 294 h 10294"/>
              <a:gd name="connsiteX1" fmla="*/ 9444 w 10920"/>
              <a:gd name="connsiteY1" fmla="*/ 294 h 10294"/>
              <a:gd name="connsiteX2" fmla="*/ 920 w 10920"/>
              <a:gd name="connsiteY2" fmla="*/ 294 h 10294"/>
              <a:gd name="connsiteX3" fmla="*/ 0 w 10920"/>
              <a:gd name="connsiteY3" fmla="*/ 0 h 10294"/>
              <a:gd name="connsiteX4" fmla="*/ 641 w 10920"/>
              <a:gd name="connsiteY4" fmla="*/ 883 h 10294"/>
              <a:gd name="connsiteX5" fmla="*/ 822 w 10920"/>
              <a:gd name="connsiteY5" fmla="*/ 1531 h 10294"/>
              <a:gd name="connsiteX6" fmla="*/ 1009 w 10920"/>
              <a:gd name="connsiteY6" fmla="*/ 1916 h 10294"/>
              <a:gd name="connsiteX7" fmla="*/ 1109 w 10920"/>
              <a:gd name="connsiteY7" fmla="*/ 2358 h 10294"/>
              <a:gd name="connsiteX8" fmla="*/ 1243 w 10920"/>
              <a:gd name="connsiteY8" fmla="*/ 3037 h 10294"/>
              <a:gd name="connsiteX9" fmla="*/ 1349 w 10920"/>
              <a:gd name="connsiteY9" fmla="*/ 3657 h 10294"/>
              <a:gd name="connsiteX10" fmla="*/ 1372 w 10920"/>
              <a:gd name="connsiteY10" fmla="*/ 4453 h 10294"/>
              <a:gd name="connsiteX11" fmla="*/ 1372 w 10920"/>
              <a:gd name="connsiteY11" fmla="*/ 5338 h 10294"/>
              <a:gd name="connsiteX12" fmla="*/ 1372 w 10920"/>
              <a:gd name="connsiteY12" fmla="*/ 6135 h 10294"/>
              <a:gd name="connsiteX13" fmla="*/ 1349 w 10920"/>
              <a:gd name="connsiteY13" fmla="*/ 6931 h 10294"/>
              <a:gd name="connsiteX14" fmla="*/ 1100 w 10920"/>
              <a:gd name="connsiteY14" fmla="*/ 7786 h 10294"/>
              <a:gd name="connsiteX15" fmla="*/ 1023 w 10920"/>
              <a:gd name="connsiteY15" fmla="*/ 8523 h 10294"/>
              <a:gd name="connsiteX16" fmla="*/ 1182 w 10920"/>
              <a:gd name="connsiteY16" fmla="*/ 8967 h 10294"/>
              <a:gd name="connsiteX17" fmla="*/ 1110 w 10920"/>
              <a:gd name="connsiteY17" fmla="*/ 9498 h 10294"/>
              <a:gd name="connsiteX18" fmla="*/ 1015 w 10920"/>
              <a:gd name="connsiteY18" fmla="*/ 9940 h 10294"/>
              <a:gd name="connsiteX19" fmla="*/ 920 w 10920"/>
              <a:gd name="connsiteY19" fmla="*/ 10206 h 10294"/>
              <a:gd name="connsiteX20" fmla="*/ 920 w 10920"/>
              <a:gd name="connsiteY20" fmla="*/ 10294 h 10294"/>
              <a:gd name="connsiteX21" fmla="*/ 9658 w 10920"/>
              <a:gd name="connsiteY21" fmla="*/ 10294 h 10294"/>
              <a:gd name="connsiteX22" fmla="*/ 10444 w 10920"/>
              <a:gd name="connsiteY22" fmla="*/ 10294 h 10294"/>
              <a:gd name="connsiteX23" fmla="*/ 10468 w 10920"/>
              <a:gd name="connsiteY23" fmla="*/ 10206 h 10294"/>
              <a:gd name="connsiteX24" fmla="*/ 10563 w 10920"/>
              <a:gd name="connsiteY24" fmla="*/ 9852 h 10294"/>
              <a:gd name="connsiteX25" fmla="*/ 10658 w 10920"/>
              <a:gd name="connsiteY25" fmla="*/ 9409 h 10294"/>
              <a:gd name="connsiteX26" fmla="*/ 10730 w 10920"/>
              <a:gd name="connsiteY26" fmla="*/ 8878 h 10294"/>
              <a:gd name="connsiteX27" fmla="*/ 10801 w 10920"/>
              <a:gd name="connsiteY27" fmla="*/ 8259 h 10294"/>
              <a:gd name="connsiteX28" fmla="*/ 10849 w 10920"/>
              <a:gd name="connsiteY28" fmla="*/ 7639 h 10294"/>
              <a:gd name="connsiteX29" fmla="*/ 10896 w 10920"/>
              <a:gd name="connsiteY29" fmla="*/ 6931 h 10294"/>
              <a:gd name="connsiteX30" fmla="*/ 10920 w 10920"/>
              <a:gd name="connsiteY30" fmla="*/ 6135 h 10294"/>
              <a:gd name="connsiteX31" fmla="*/ 10920 w 10920"/>
              <a:gd name="connsiteY31" fmla="*/ 5338 h 10294"/>
              <a:gd name="connsiteX32" fmla="*/ 10920 w 10920"/>
              <a:gd name="connsiteY32" fmla="*/ 4453 h 10294"/>
              <a:gd name="connsiteX33" fmla="*/ 10896 w 10920"/>
              <a:gd name="connsiteY33" fmla="*/ 3657 h 10294"/>
              <a:gd name="connsiteX34" fmla="*/ 10849 w 10920"/>
              <a:gd name="connsiteY34" fmla="*/ 2949 h 10294"/>
              <a:gd name="connsiteX35" fmla="*/ 10801 w 10920"/>
              <a:gd name="connsiteY35" fmla="*/ 2241 h 10294"/>
              <a:gd name="connsiteX36" fmla="*/ 10730 w 10920"/>
              <a:gd name="connsiteY36" fmla="*/ 1621 h 10294"/>
              <a:gd name="connsiteX37" fmla="*/ 10634 w 10920"/>
              <a:gd name="connsiteY37" fmla="*/ 1090 h 10294"/>
              <a:gd name="connsiteX38" fmla="*/ 10563 w 10920"/>
              <a:gd name="connsiteY38" fmla="*/ 648 h 10294"/>
              <a:gd name="connsiteX39" fmla="*/ 10468 w 10920"/>
              <a:gd name="connsiteY39" fmla="*/ 294 h 10294"/>
              <a:gd name="connsiteX0" fmla="*/ 10468 w 10920"/>
              <a:gd name="connsiteY0" fmla="*/ 294 h 10294"/>
              <a:gd name="connsiteX1" fmla="*/ 9444 w 10920"/>
              <a:gd name="connsiteY1" fmla="*/ 294 h 10294"/>
              <a:gd name="connsiteX2" fmla="*/ 920 w 10920"/>
              <a:gd name="connsiteY2" fmla="*/ 294 h 10294"/>
              <a:gd name="connsiteX3" fmla="*/ 0 w 10920"/>
              <a:gd name="connsiteY3" fmla="*/ 0 h 10294"/>
              <a:gd name="connsiteX4" fmla="*/ 641 w 10920"/>
              <a:gd name="connsiteY4" fmla="*/ 883 h 10294"/>
              <a:gd name="connsiteX5" fmla="*/ 822 w 10920"/>
              <a:gd name="connsiteY5" fmla="*/ 1531 h 10294"/>
              <a:gd name="connsiteX6" fmla="*/ 1009 w 10920"/>
              <a:gd name="connsiteY6" fmla="*/ 1916 h 10294"/>
              <a:gd name="connsiteX7" fmla="*/ 1109 w 10920"/>
              <a:gd name="connsiteY7" fmla="*/ 2358 h 10294"/>
              <a:gd name="connsiteX8" fmla="*/ 1243 w 10920"/>
              <a:gd name="connsiteY8" fmla="*/ 3037 h 10294"/>
              <a:gd name="connsiteX9" fmla="*/ 1349 w 10920"/>
              <a:gd name="connsiteY9" fmla="*/ 3657 h 10294"/>
              <a:gd name="connsiteX10" fmla="*/ 1372 w 10920"/>
              <a:gd name="connsiteY10" fmla="*/ 4453 h 10294"/>
              <a:gd name="connsiteX11" fmla="*/ 1372 w 10920"/>
              <a:gd name="connsiteY11" fmla="*/ 5338 h 10294"/>
              <a:gd name="connsiteX12" fmla="*/ 1372 w 10920"/>
              <a:gd name="connsiteY12" fmla="*/ 6135 h 10294"/>
              <a:gd name="connsiteX13" fmla="*/ 1349 w 10920"/>
              <a:gd name="connsiteY13" fmla="*/ 6931 h 10294"/>
              <a:gd name="connsiteX14" fmla="*/ 1100 w 10920"/>
              <a:gd name="connsiteY14" fmla="*/ 7786 h 10294"/>
              <a:gd name="connsiteX15" fmla="*/ 1023 w 10920"/>
              <a:gd name="connsiteY15" fmla="*/ 8523 h 10294"/>
              <a:gd name="connsiteX16" fmla="*/ 894 w 10920"/>
              <a:gd name="connsiteY16" fmla="*/ 9143 h 10294"/>
              <a:gd name="connsiteX17" fmla="*/ 1110 w 10920"/>
              <a:gd name="connsiteY17" fmla="*/ 9498 h 10294"/>
              <a:gd name="connsiteX18" fmla="*/ 1015 w 10920"/>
              <a:gd name="connsiteY18" fmla="*/ 9940 h 10294"/>
              <a:gd name="connsiteX19" fmla="*/ 920 w 10920"/>
              <a:gd name="connsiteY19" fmla="*/ 10206 h 10294"/>
              <a:gd name="connsiteX20" fmla="*/ 920 w 10920"/>
              <a:gd name="connsiteY20" fmla="*/ 10294 h 10294"/>
              <a:gd name="connsiteX21" fmla="*/ 9658 w 10920"/>
              <a:gd name="connsiteY21" fmla="*/ 10294 h 10294"/>
              <a:gd name="connsiteX22" fmla="*/ 10444 w 10920"/>
              <a:gd name="connsiteY22" fmla="*/ 10294 h 10294"/>
              <a:gd name="connsiteX23" fmla="*/ 10468 w 10920"/>
              <a:gd name="connsiteY23" fmla="*/ 10206 h 10294"/>
              <a:gd name="connsiteX24" fmla="*/ 10563 w 10920"/>
              <a:gd name="connsiteY24" fmla="*/ 9852 h 10294"/>
              <a:gd name="connsiteX25" fmla="*/ 10658 w 10920"/>
              <a:gd name="connsiteY25" fmla="*/ 9409 h 10294"/>
              <a:gd name="connsiteX26" fmla="*/ 10730 w 10920"/>
              <a:gd name="connsiteY26" fmla="*/ 8878 h 10294"/>
              <a:gd name="connsiteX27" fmla="*/ 10801 w 10920"/>
              <a:gd name="connsiteY27" fmla="*/ 8259 h 10294"/>
              <a:gd name="connsiteX28" fmla="*/ 10849 w 10920"/>
              <a:gd name="connsiteY28" fmla="*/ 7639 h 10294"/>
              <a:gd name="connsiteX29" fmla="*/ 10896 w 10920"/>
              <a:gd name="connsiteY29" fmla="*/ 6931 h 10294"/>
              <a:gd name="connsiteX30" fmla="*/ 10920 w 10920"/>
              <a:gd name="connsiteY30" fmla="*/ 6135 h 10294"/>
              <a:gd name="connsiteX31" fmla="*/ 10920 w 10920"/>
              <a:gd name="connsiteY31" fmla="*/ 5338 h 10294"/>
              <a:gd name="connsiteX32" fmla="*/ 10920 w 10920"/>
              <a:gd name="connsiteY32" fmla="*/ 4453 h 10294"/>
              <a:gd name="connsiteX33" fmla="*/ 10896 w 10920"/>
              <a:gd name="connsiteY33" fmla="*/ 3657 h 10294"/>
              <a:gd name="connsiteX34" fmla="*/ 10849 w 10920"/>
              <a:gd name="connsiteY34" fmla="*/ 2949 h 10294"/>
              <a:gd name="connsiteX35" fmla="*/ 10801 w 10920"/>
              <a:gd name="connsiteY35" fmla="*/ 2241 h 10294"/>
              <a:gd name="connsiteX36" fmla="*/ 10730 w 10920"/>
              <a:gd name="connsiteY36" fmla="*/ 1621 h 10294"/>
              <a:gd name="connsiteX37" fmla="*/ 10634 w 10920"/>
              <a:gd name="connsiteY37" fmla="*/ 1090 h 10294"/>
              <a:gd name="connsiteX38" fmla="*/ 10563 w 10920"/>
              <a:gd name="connsiteY38" fmla="*/ 648 h 10294"/>
              <a:gd name="connsiteX39" fmla="*/ 10468 w 10920"/>
              <a:gd name="connsiteY39" fmla="*/ 294 h 10294"/>
              <a:gd name="connsiteX0" fmla="*/ 10468 w 10920"/>
              <a:gd name="connsiteY0" fmla="*/ 294 h 10294"/>
              <a:gd name="connsiteX1" fmla="*/ 9444 w 10920"/>
              <a:gd name="connsiteY1" fmla="*/ 294 h 10294"/>
              <a:gd name="connsiteX2" fmla="*/ 920 w 10920"/>
              <a:gd name="connsiteY2" fmla="*/ 294 h 10294"/>
              <a:gd name="connsiteX3" fmla="*/ 0 w 10920"/>
              <a:gd name="connsiteY3" fmla="*/ 0 h 10294"/>
              <a:gd name="connsiteX4" fmla="*/ 641 w 10920"/>
              <a:gd name="connsiteY4" fmla="*/ 883 h 10294"/>
              <a:gd name="connsiteX5" fmla="*/ 822 w 10920"/>
              <a:gd name="connsiteY5" fmla="*/ 1531 h 10294"/>
              <a:gd name="connsiteX6" fmla="*/ 1009 w 10920"/>
              <a:gd name="connsiteY6" fmla="*/ 1916 h 10294"/>
              <a:gd name="connsiteX7" fmla="*/ 1109 w 10920"/>
              <a:gd name="connsiteY7" fmla="*/ 2358 h 10294"/>
              <a:gd name="connsiteX8" fmla="*/ 1243 w 10920"/>
              <a:gd name="connsiteY8" fmla="*/ 3037 h 10294"/>
              <a:gd name="connsiteX9" fmla="*/ 1349 w 10920"/>
              <a:gd name="connsiteY9" fmla="*/ 3657 h 10294"/>
              <a:gd name="connsiteX10" fmla="*/ 1372 w 10920"/>
              <a:gd name="connsiteY10" fmla="*/ 4453 h 10294"/>
              <a:gd name="connsiteX11" fmla="*/ 1372 w 10920"/>
              <a:gd name="connsiteY11" fmla="*/ 5338 h 10294"/>
              <a:gd name="connsiteX12" fmla="*/ 1372 w 10920"/>
              <a:gd name="connsiteY12" fmla="*/ 6135 h 10294"/>
              <a:gd name="connsiteX13" fmla="*/ 1349 w 10920"/>
              <a:gd name="connsiteY13" fmla="*/ 6931 h 10294"/>
              <a:gd name="connsiteX14" fmla="*/ 1100 w 10920"/>
              <a:gd name="connsiteY14" fmla="*/ 7786 h 10294"/>
              <a:gd name="connsiteX15" fmla="*/ 1023 w 10920"/>
              <a:gd name="connsiteY15" fmla="*/ 8523 h 10294"/>
              <a:gd name="connsiteX16" fmla="*/ 894 w 10920"/>
              <a:gd name="connsiteY16" fmla="*/ 9143 h 10294"/>
              <a:gd name="connsiteX17" fmla="*/ 621 w 10920"/>
              <a:gd name="connsiteY17" fmla="*/ 9615 h 10294"/>
              <a:gd name="connsiteX18" fmla="*/ 1015 w 10920"/>
              <a:gd name="connsiteY18" fmla="*/ 9940 h 10294"/>
              <a:gd name="connsiteX19" fmla="*/ 920 w 10920"/>
              <a:gd name="connsiteY19" fmla="*/ 10206 h 10294"/>
              <a:gd name="connsiteX20" fmla="*/ 920 w 10920"/>
              <a:gd name="connsiteY20" fmla="*/ 10294 h 10294"/>
              <a:gd name="connsiteX21" fmla="*/ 9658 w 10920"/>
              <a:gd name="connsiteY21" fmla="*/ 10294 h 10294"/>
              <a:gd name="connsiteX22" fmla="*/ 10444 w 10920"/>
              <a:gd name="connsiteY22" fmla="*/ 10294 h 10294"/>
              <a:gd name="connsiteX23" fmla="*/ 10468 w 10920"/>
              <a:gd name="connsiteY23" fmla="*/ 10206 h 10294"/>
              <a:gd name="connsiteX24" fmla="*/ 10563 w 10920"/>
              <a:gd name="connsiteY24" fmla="*/ 9852 h 10294"/>
              <a:gd name="connsiteX25" fmla="*/ 10658 w 10920"/>
              <a:gd name="connsiteY25" fmla="*/ 9409 h 10294"/>
              <a:gd name="connsiteX26" fmla="*/ 10730 w 10920"/>
              <a:gd name="connsiteY26" fmla="*/ 8878 h 10294"/>
              <a:gd name="connsiteX27" fmla="*/ 10801 w 10920"/>
              <a:gd name="connsiteY27" fmla="*/ 8259 h 10294"/>
              <a:gd name="connsiteX28" fmla="*/ 10849 w 10920"/>
              <a:gd name="connsiteY28" fmla="*/ 7639 h 10294"/>
              <a:gd name="connsiteX29" fmla="*/ 10896 w 10920"/>
              <a:gd name="connsiteY29" fmla="*/ 6931 h 10294"/>
              <a:gd name="connsiteX30" fmla="*/ 10920 w 10920"/>
              <a:gd name="connsiteY30" fmla="*/ 6135 h 10294"/>
              <a:gd name="connsiteX31" fmla="*/ 10920 w 10920"/>
              <a:gd name="connsiteY31" fmla="*/ 5338 h 10294"/>
              <a:gd name="connsiteX32" fmla="*/ 10920 w 10920"/>
              <a:gd name="connsiteY32" fmla="*/ 4453 h 10294"/>
              <a:gd name="connsiteX33" fmla="*/ 10896 w 10920"/>
              <a:gd name="connsiteY33" fmla="*/ 3657 h 10294"/>
              <a:gd name="connsiteX34" fmla="*/ 10849 w 10920"/>
              <a:gd name="connsiteY34" fmla="*/ 2949 h 10294"/>
              <a:gd name="connsiteX35" fmla="*/ 10801 w 10920"/>
              <a:gd name="connsiteY35" fmla="*/ 2241 h 10294"/>
              <a:gd name="connsiteX36" fmla="*/ 10730 w 10920"/>
              <a:gd name="connsiteY36" fmla="*/ 1621 h 10294"/>
              <a:gd name="connsiteX37" fmla="*/ 10634 w 10920"/>
              <a:gd name="connsiteY37" fmla="*/ 1090 h 10294"/>
              <a:gd name="connsiteX38" fmla="*/ 10563 w 10920"/>
              <a:gd name="connsiteY38" fmla="*/ 648 h 10294"/>
              <a:gd name="connsiteX39" fmla="*/ 10468 w 10920"/>
              <a:gd name="connsiteY39" fmla="*/ 294 h 10294"/>
              <a:gd name="connsiteX0" fmla="*/ 10468 w 10920"/>
              <a:gd name="connsiteY0" fmla="*/ 294 h 10294"/>
              <a:gd name="connsiteX1" fmla="*/ 9444 w 10920"/>
              <a:gd name="connsiteY1" fmla="*/ 294 h 10294"/>
              <a:gd name="connsiteX2" fmla="*/ 920 w 10920"/>
              <a:gd name="connsiteY2" fmla="*/ 294 h 10294"/>
              <a:gd name="connsiteX3" fmla="*/ 0 w 10920"/>
              <a:gd name="connsiteY3" fmla="*/ 0 h 10294"/>
              <a:gd name="connsiteX4" fmla="*/ 641 w 10920"/>
              <a:gd name="connsiteY4" fmla="*/ 883 h 10294"/>
              <a:gd name="connsiteX5" fmla="*/ 822 w 10920"/>
              <a:gd name="connsiteY5" fmla="*/ 1531 h 10294"/>
              <a:gd name="connsiteX6" fmla="*/ 1009 w 10920"/>
              <a:gd name="connsiteY6" fmla="*/ 1916 h 10294"/>
              <a:gd name="connsiteX7" fmla="*/ 1109 w 10920"/>
              <a:gd name="connsiteY7" fmla="*/ 2358 h 10294"/>
              <a:gd name="connsiteX8" fmla="*/ 1243 w 10920"/>
              <a:gd name="connsiteY8" fmla="*/ 3037 h 10294"/>
              <a:gd name="connsiteX9" fmla="*/ 1349 w 10920"/>
              <a:gd name="connsiteY9" fmla="*/ 3657 h 10294"/>
              <a:gd name="connsiteX10" fmla="*/ 1372 w 10920"/>
              <a:gd name="connsiteY10" fmla="*/ 4453 h 10294"/>
              <a:gd name="connsiteX11" fmla="*/ 1372 w 10920"/>
              <a:gd name="connsiteY11" fmla="*/ 5338 h 10294"/>
              <a:gd name="connsiteX12" fmla="*/ 1372 w 10920"/>
              <a:gd name="connsiteY12" fmla="*/ 6135 h 10294"/>
              <a:gd name="connsiteX13" fmla="*/ 1349 w 10920"/>
              <a:gd name="connsiteY13" fmla="*/ 6931 h 10294"/>
              <a:gd name="connsiteX14" fmla="*/ 1100 w 10920"/>
              <a:gd name="connsiteY14" fmla="*/ 7786 h 10294"/>
              <a:gd name="connsiteX15" fmla="*/ 1023 w 10920"/>
              <a:gd name="connsiteY15" fmla="*/ 8523 h 10294"/>
              <a:gd name="connsiteX16" fmla="*/ 894 w 10920"/>
              <a:gd name="connsiteY16" fmla="*/ 9143 h 10294"/>
              <a:gd name="connsiteX17" fmla="*/ 621 w 10920"/>
              <a:gd name="connsiteY17" fmla="*/ 9615 h 10294"/>
              <a:gd name="connsiteX18" fmla="*/ 497 w 10920"/>
              <a:gd name="connsiteY18" fmla="*/ 10058 h 10294"/>
              <a:gd name="connsiteX19" fmla="*/ 920 w 10920"/>
              <a:gd name="connsiteY19" fmla="*/ 10206 h 10294"/>
              <a:gd name="connsiteX20" fmla="*/ 920 w 10920"/>
              <a:gd name="connsiteY20" fmla="*/ 10294 h 10294"/>
              <a:gd name="connsiteX21" fmla="*/ 9658 w 10920"/>
              <a:gd name="connsiteY21" fmla="*/ 10294 h 10294"/>
              <a:gd name="connsiteX22" fmla="*/ 10444 w 10920"/>
              <a:gd name="connsiteY22" fmla="*/ 10294 h 10294"/>
              <a:gd name="connsiteX23" fmla="*/ 10468 w 10920"/>
              <a:gd name="connsiteY23" fmla="*/ 10206 h 10294"/>
              <a:gd name="connsiteX24" fmla="*/ 10563 w 10920"/>
              <a:gd name="connsiteY24" fmla="*/ 9852 h 10294"/>
              <a:gd name="connsiteX25" fmla="*/ 10658 w 10920"/>
              <a:gd name="connsiteY25" fmla="*/ 9409 h 10294"/>
              <a:gd name="connsiteX26" fmla="*/ 10730 w 10920"/>
              <a:gd name="connsiteY26" fmla="*/ 8878 h 10294"/>
              <a:gd name="connsiteX27" fmla="*/ 10801 w 10920"/>
              <a:gd name="connsiteY27" fmla="*/ 8259 h 10294"/>
              <a:gd name="connsiteX28" fmla="*/ 10849 w 10920"/>
              <a:gd name="connsiteY28" fmla="*/ 7639 h 10294"/>
              <a:gd name="connsiteX29" fmla="*/ 10896 w 10920"/>
              <a:gd name="connsiteY29" fmla="*/ 6931 h 10294"/>
              <a:gd name="connsiteX30" fmla="*/ 10920 w 10920"/>
              <a:gd name="connsiteY30" fmla="*/ 6135 h 10294"/>
              <a:gd name="connsiteX31" fmla="*/ 10920 w 10920"/>
              <a:gd name="connsiteY31" fmla="*/ 5338 h 10294"/>
              <a:gd name="connsiteX32" fmla="*/ 10920 w 10920"/>
              <a:gd name="connsiteY32" fmla="*/ 4453 h 10294"/>
              <a:gd name="connsiteX33" fmla="*/ 10896 w 10920"/>
              <a:gd name="connsiteY33" fmla="*/ 3657 h 10294"/>
              <a:gd name="connsiteX34" fmla="*/ 10849 w 10920"/>
              <a:gd name="connsiteY34" fmla="*/ 2949 h 10294"/>
              <a:gd name="connsiteX35" fmla="*/ 10801 w 10920"/>
              <a:gd name="connsiteY35" fmla="*/ 2241 h 10294"/>
              <a:gd name="connsiteX36" fmla="*/ 10730 w 10920"/>
              <a:gd name="connsiteY36" fmla="*/ 1621 h 10294"/>
              <a:gd name="connsiteX37" fmla="*/ 10634 w 10920"/>
              <a:gd name="connsiteY37" fmla="*/ 1090 h 10294"/>
              <a:gd name="connsiteX38" fmla="*/ 10563 w 10920"/>
              <a:gd name="connsiteY38" fmla="*/ 648 h 10294"/>
              <a:gd name="connsiteX39" fmla="*/ 10468 w 10920"/>
              <a:gd name="connsiteY39" fmla="*/ 294 h 10294"/>
              <a:gd name="connsiteX0" fmla="*/ 10468 w 10920"/>
              <a:gd name="connsiteY0" fmla="*/ 294 h 10353"/>
              <a:gd name="connsiteX1" fmla="*/ 9444 w 10920"/>
              <a:gd name="connsiteY1" fmla="*/ 294 h 10353"/>
              <a:gd name="connsiteX2" fmla="*/ 920 w 10920"/>
              <a:gd name="connsiteY2" fmla="*/ 294 h 10353"/>
              <a:gd name="connsiteX3" fmla="*/ 0 w 10920"/>
              <a:gd name="connsiteY3" fmla="*/ 0 h 10353"/>
              <a:gd name="connsiteX4" fmla="*/ 641 w 10920"/>
              <a:gd name="connsiteY4" fmla="*/ 883 h 10353"/>
              <a:gd name="connsiteX5" fmla="*/ 822 w 10920"/>
              <a:gd name="connsiteY5" fmla="*/ 1531 h 10353"/>
              <a:gd name="connsiteX6" fmla="*/ 1009 w 10920"/>
              <a:gd name="connsiteY6" fmla="*/ 1916 h 10353"/>
              <a:gd name="connsiteX7" fmla="*/ 1109 w 10920"/>
              <a:gd name="connsiteY7" fmla="*/ 2358 h 10353"/>
              <a:gd name="connsiteX8" fmla="*/ 1243 w 10920"/>
              <a:gd name="connsiteY8" fmla="*/ 3037 h 10353"/>
              <a:gd name="connsiteX9" fmla="*/ 1349 w 10920"/>
              <a:gd name="connsiteY9" fmla="*/ 3657 h 10353"/>
              <a:gd name="connsiteX10" fmla="*/ 1372 w 10920"/>
              <a:gd name="connsiteY10" fmla="*/ 4453 h 10353"/>
              <a:gd name="connsiteX11" fmla="*/ 1372 w 10920"/>
              <a:gd name="connsiteY11" fmla="*/ 5338 h 10353"/>
              <a:gd name="connsiteX12" fmla="*/ 1372 w 10920"/>
              <a:gd name="connsiteY12" fmla="*/ 6135 h 10353"/>
              <a:gd name="connsiteX13" fmla="*/ 1349 w 10920"/>
              <a:gd name="connsiteY13" fmla="*/ 6931 h 10353"/>
              <a:gd name="connsiteX14" fmla="*/ 1100 w 10920"/>
              <a:gd name="connsiteY14" fmla="*/ 7786 h 10353"/>
              <a:gd name="connsiteX15" fmla="*/ 1023 w 10920"/>
              <a:gd name="connsiteY15" fmla="*/ 8523 h 10353"/>
              <a:gd name="connsiteX16" fmla="*/ 894 w 10920"/>
              <a:gd name="connsiteY16" fmla="*/ 9143 h 10353"/>
              <a:gd name="connsiteX17" fmla="*/ 621 w 10920"/>
              <a:gd name="connsiteY17" fmla="*/ 9615 h 10353"/>
              <a:gd name="connsiteX18" fmla="*/ 497 w 10920"/>
              <a:gd name="connsiteY18" fmla="*/ 10058 h 10353"/>
              <a:gd name="connsiteX19" fmla="*/ 920 w 10920"/>
              <a:gd name="connsiteY19" fmla="*/ 10206 h 10353"/>
              <a:gd name="connsiteX20" fmla="*/ 115 w 10920"/>
              <a:gd name="connsiteY20" fmla="*/ 10353 h 10353"/>
              <a:gd name="connsiteX21" fmla="*/ 9658 w 10920"/>
              <a:gd name="connsiteY21" fmla="*/ 10294 h 10353"/>
              <a:gd name="connsiteX22" fmla="*/ 10444 w 10920"/>
              <a:gd name="connsiteY22" fmla="*/ 10294 h 10353"/>
              <a:gd name="connsiteX23" fmla="*/ 10468 w 10920"/>
              <a:gd name="connsiteY23" fmla="*/ 10206 h 10353"/>
              <a:gd name="connsiteX24" fmla="*/ 10563 w 10920"/>
              <a:gd name="connsiteY24" fmla="*/ 9852 h 10353"/>
              <a:gd name="connsiteX25" fmla="*/ 10658 w 10920"/>
              <a:gd name="connsiteY25" fmla="*/ 9409 h 10353"/>
              <a:gd name="connsiteX26" fmla="*/ 10730 w 10920"/>
              <a:gd name="connsiteY26" fmla="*/ 8878 h 10353"/>
              <a:gd name="connsiteX27" fmla="*/ 10801 w 10920"/>
              <a:gd name="connsiteY27" fmla="*/ 8259 h 10353"/>
              <a:gd name="connsiteX28" fmla="*/ 10849 w 10920"/>
              <a:gd name="connsiteY28" fmla="*/ 7639 h 10353"/>
              <a:gd name="connsiteX29" fmla="*/ 10896 w 10920"/>
              <a:gd name="connsiteY29" fmla="*/ 6931 h 10353"/>
              <a:gd name="connsiteX30" fmla="*/ 10920 w 10920"/>
              <a:gd name="connsiteY30" fmla="*/ 6135 h 10353"/>
              <a:gd name="connsiteX31" fmla="*/ 10920 w 10920"/>
              <a:gd name="connsiteY31" fmla="*/ 5338 h 10353"/>
              <a:gd name="connsiteX32" fmla="*/ 10920 w 10920"/>
              <a:gd name="connsiteY32" fmla="*/ 4453 h 10353"/>
              <a:gd name="connsiteX33" fmla="*/ 10896 w 10920"/>
              <a:gd name="connsiteY33" fmla="*/ 3657 h 10353"/>
              <a:gd name="connsiteX34" fmla="*/ 10849 w 10920"/>
              <a:gd name="connsiteY34" fmla="*/ 2949 h 10353"/>
              <a:gd name="connsiteX35" fmla="*/ 10801 w 10920"/>
              <a:gd name="connsiteY35" fmla="*/ 2241 h 10353"/>
              <a:gd name="connsiteX36" fmla="*/ 10730 w 10920"/>
              <a:gd name="connsiteY36" fmla="*/ 1621 h 10353"/>
              <a:gd name="connsiteX37" fmla="*/ 10634 w 10920"/>
              <a:gd name="connsiteY37" fmla="*/ 1090 h 10353"/>
              <a:gd name="connsiteX38" fmla="*/ 10563 w 10920"/>
              <a:gd name="connsiteY38" fmla="*/ 648 h 10353"/>
              <a:gd name="connsiteX39" fmla="*/ 10468 w 10920"/>
              <a:gd name="connsiteY39" fmla="*/ 294 h 10353"/>
              <a:gd name="connsiteX0" fmla="*/ 10468 w 10920"/>
              <a:gd name="connsiteY0" fmla="*/ 294 h 10353"/>
              <a:gd name="connsiteX1" fmla="*/ 9444 w 10920"/>
              <a:gd name="connsiteY1" fmla="*/ 294 h 10353"/>
              <a:gd name="connsiteX2" fmla="*/ 1006 w 10920"/>
              <a:gd name="connsiteY2" fmla="*/ 235 h 10353"/>
              <a:gd name="connsiteX3" fmla="*/ 0 w 10920"/>
              <a:gd name="connsiteY3" fmla="*/ 0 h 10353"/>
              <a:gd name="connsiteX4" fmla="*/ 641 w 10920"/>
              <a:gd name="connsiteY4" fmla="*/ 883 h 10353"/>
              <a:gd name="connsiteX5" fmla="*/ 822 w 10920"/>
              <a:gd name="connsiteY5" fmla="*/ 1531 h 10353"/>
              <a:gd name="connsiteX6" fmla="*/ 1009 w 10920"/>
              <a:gd name="connsiteY6" fmla="*/ 1916 h 10353"/>
              <a:gd name="connsiteX7" fmla="*/ 1109 w 10920"/>
              <a:gd name="connsiteY7" fmla="*/ 2358 h 10353"/>
              <a:gd name="connsiteX8" fmla="*/ 1243 w 10920"/>
              <a:gd name="connsiteY8" fmla="*/ 3037 h 10353"/>
              <a:gd name="connsiteX9" fmla="*/ 1349 w 10920"/>
              <a:gd name="connsiteY9" fmla="*/ 3657 h 10353"/>
              <a:gd name="connsiteX10" fmla="*/ 1372 w 10920"/>
              <a:gd name="connsiteY10" fmla="*/ 4453 h 10353"/>
              <a:gd name="connsiteX11" fmla="*/ 1372 w 10920"/>
              <a:gd name="connsiteY11" fmla="*/ 5338 h 10353"/>
              <a:gd name="connsiteX12" fmla="*/ 1372 w 10920"/>
              <a:gd name="connsiteY12" fmla="*/ 6135 h 10353"/>
              <a:gd name="connsiteX13" fmla="*/ 1349 w 10920"/>
              <a:gd name="connsiteY13" fmla="*/ 6931 h 10353"/>
              <a:gd name="connsiteX14" fmla="*/ 1100 w 10920"/>
              <a:gd name="connsiteY14" fmla="*/ 7786 h 10353"/>
              <a:gd name="connsiteX15" fmla="*/ 1023 w 10920"/>
              <a:gd name="connsiteY15" fmla="*/ 8523 h 10353"/>
              <a:gd name="connsiteX16" fmla="*/ 894 w 10920"/>
              <a:gd name="connsiteY16" fmla="*/ 9143 h 10353"/>
              <a:gd name="connsiteX17" fmla="*/ 621 w 10920"/>
              <a:gd name="connsiteY17" fmla="*/ 9615 h 10353"/>
              <a:gd name="connsiteX18" fmla="*/ 497 w 10920"/>
              <a:gd name="connsiteY18" fmla="*/ 10058 h 10353"/>
              <a:gd name="connsiteX19" fmla="*/ 920 w 10920"/>
              <a:gd name="connsiteY19" fmla="*/ 10206 h 10353"/>
              <a:gd name="connsiteX20" fmla="*/ 115 w 10920"/>
              <a:gd name="connsiteY20" fmla="*/ 10353 h 10353"/>
              <a:gd name="connsiteX21" fmla="*/ 9658 w 10920"/>
              <a:gd name="connsiteY21" fmla="*/ 10294 h 10353"/>
              <a:gd name="connsiteX22" fmla="*/ 10444 w 10920"/>
              <a:gd name="connsiteY22" fmla="*/ 10294 h 10353"/>
              <a:gd name="connsiteX23" fmla="*/ 10468 w 10920"/>
              <a:gd name="connsiteY23" fmla="*/ 10206 h 10353"/>
              <a:gd name="connsiteX24" fmla="*/ 10563 w 10920"/>
              <a:gd name="connsiteY24" fmla="*/ 9852 h 10353"/>
              <a:gd name="connsiteX25" fmla="*/ 10658 w 10920"/>
              <a:gd name="connsiteY25" fmla="*/ 9409 h 10353"/>
              <a:gd name="connsiteX26" fmla="*/ 10730 w 10920"/>
              <a:gd name="connsiteY26" fmla="*/ 8878 h 10353"/>
              <a:gd name="connsiteX27" fmla="*/ 10801 w 10920"/>
              <a:gd name="connsiteY27" fmla="*/ 8259 h 10353"/>
              <a:gd name="connsiteX28" fmla="*/ 10849 w 10920"/>
              <a:gd name="connsiteY28" fmla="*/ 7639 h 10353"/>
              <a:gd name="connsiteX29" fmla="*/ 10896 w 10920"/>
              <a:gd name="connsiteY29" fmla="*/ 6931 h 10353"/>
              <a:gd name="connsiteX30" fmla="*/ 10920 w 10920"/>
              <a:gd name="connsiteY30" fmla="*/ 6135 h 10353"/>
              <a:gd name="connsiteX31" fmla="*/ 10920 w 10920"/>
              <a:gd name="connsiteY31" fmla="*/ 5338 h 10353"/>
              <a:gd name="connsiteX32" fmla="*/ 10920 w 10920"/>
              <a:gd name="connsiteY32" fmla="*/ 4453 h 10353"/>
              <a:gd name="connsiteX33" fmla="*/ 10896 w 10920"/>
              <a:gd name="connsiteY33" fmla="*/ 3657 h 10353"/>
              <a:gd name="connsiteX34" fmla="*/ 10849 w 10920"/>
              <a:gd name="connsiteY34" fmla="*/ 2949 h 10353"/>
              <a:gd name="connsiteX35" fmla="*/ 10801 w 10920"/>
              <a:gd name="connsiteY35" fmla="*/ 2241 h 10353"/>
              <a:gd name="connsiteX36" fmla="*/ 10730 w 10920"/>
              <a:gd name="connsiteY36" fmla="*/ 1621 h 10353"/>
              <a:gd name="connsiteX37" fmla="*/ 10634 w 10920"/>
              <a:gd name="connsiteY37" fmla="*/ 1090 h 10353"/>
              <a:gd name="connsiteX38" fmla="*/ 10563 w 10920"/>
              <a:gd name="connsiteY38" fmla="*/ 648 h 10353"/>
              <a:gd name="connsiteX39" fmla="*/ 10468 w 10920"/>
              <a:gd name="connsiteY39" fmla="*/ 294 h 10353"/>
              <a:gd name="connsiteX0" fmla="*/ 10468 w 10920"/>
              <a:gd name="connsiteY0" fmla="*/ 294 h 10353"/>
              <a:gd name="connsiteX1" fmla="*/ 9444 w 10920"/>
              <a:gd name="connsiteY1" fmla="*/ 294 h 10353"/>
              <a:gd name="connsiteX2" fmla="*/ 1006 w 10920"/>
              <a:gd name="connsiteY2" fmla="*/ 235 h 10353"/>
              <a:gd name="connsiteX3" fmla="*/ 0 w 10920"/>
              <a:gd name="connsiteY3" fmla="*/ 0 h 10353"/>
              <a:gd name="connsiteX4" fmla="*/ 641 w 10920"/>
              <a:gd name="connsiteY4" fmla="*/ 883 h 10353"/>
              <a:gd name="connsiteX5" fmla="*/ 822 w 10920"/>
              <a:gd name="connsiteY5" fmla="*/ 1531 h 10353"/>
              <a:gd name="connsiteX6" fmla="*/ 1009 w 10920"/>
              <a:gd name="connsiteY6" fmla="*/ 1916 h 10353"/>
              <a:gd name="connsiteX7" fmla="*/ 1109 w 10920"/>
              <a:gd name="connsiteY7" fmla="*/ 2358 h 10353"/>
              <a:gd name="connsiteX8" fmla="*/ 1243 w 10920"/>
              <a:gd name="connsiteY8" fmla="*/ 3037 h 10353"/>
              <a:gd name="connsiteX9" fmla="*/ 1349 w 10920"/>
              <a:gd name="connsiteY9" fmla="*/ 3657 h 10353"/>
              <a:gd name="connsiteX10" fmla="*/ 1372 w 10920"/>
              <a:gd name="connsiteY10" fmla="*/ 4453 h 10353"/>
              <a:gd name="connsiteX11" fmla="*/ 1372 w 10920"/>
              <a:gd name="connsiteY11" fmla="*/ 5338 h 10353"/>
              <a:gd name="connsiteX12" fmla="*/ 1372 w 10920"/>
              <a:gd name="connsiteY12" fmla="*/ 6135 h 10353"/>
              <a:gd name="connsiteX13" fmla="*/ 1349 w 10920"/>
              <a:gd name="connsiteY13" fmla="*/ 6931 h 10353"/>
              <a:gd name="connsiteX14" fmla="*/ 1100 w 10920"/>
              <a:gd name="connsiteY14" fmla="*/ 7786 h 10353"/>
              <a:gd name="connsiteX15" fmla="*/ 1023 w 10920"/>
              <a:gd name="connsiteY15" fmla="*/ 8523 h 10353"/>
              <a:gd name="connsiteX16" fmla="*/ 894 w 10920"/>
              <a:gd name="connsiteY16" fmla="*/ 9143 h 10353"/>
              <a:gd name="connsiteX17" fmla="*/ 621 w 10920"/>
              <a:gd name="connsiteY17" fmla="*/ 9615 h 10353"/>
              <a:gd name="connsiteX18" fmla="*/ 497 w 10920"/>
              <a:gd name="connsiteY18" fmla="*/ 10058 h 10353"/>
              <a:gd name="connsiteX19" fmla="*/ 920 w 10920"/>
              <a:gd name="connsiteY19" fmla="*/ 10206 h 10353"/>
              <a:gd name="connsiteX20" fmla="*/ 115 w 10920"/>
              <a:gd name="connsiteY20" fmla="*/ 10353 h 10353"/>
              <a:gd name="connsiteX21" fmla="*/ 9658 w 10920"/>
              <a:gd name="connsiteY21" fmla="*/ 10294 h 10353"/>
              <a:gd name="connsiteX22" fmla="*/ 10444 w 10920"/>
              <a:gd name="connsiteY22" fmla="*/ 10294 h 10353"/>
              <a:gd name="connsiteX23" fmla="*/ 10468 w 10920"/>
              <a:gd name="connsiteY23" fmla="*/ 10206 h 10353"/>
              <a:gd name="connsiteX24" fmla="*/ 10563 w 10920"/>
              <a:gd name="connsiteY24" fmla="*/ 9852 h 10353"/>
              <a:gd name="connsiteX25" fmla="*/ 10658 w 10920"/>
              <a:gd name="connsiteY25" fmla="*/ 9409 h 10353"/>
              <a:gd name="connsiteX26" fmla="*/ 10730 w 10920"/>
              <a:gd name="connsiteY26" fmla="*/ 8878 h 10353"/>
              <a:gd name="connsiteX27" fmla="*/ 10801 w 10920"/>
              <a:gd name="connsiteY27" fmla="*/ 8259 h 10353"/>
              <a:gd name="connsiteX28" fmla="*/ 10849 w 10920"/>
              <a:gd name="connsiteY28" fmla="*/ 7639 h 10353"/>
              <a:gd name="connsiteX29" fmla="*/ 10896 w 10920"/>
              <a:gd name="connsiteY29" fmla="*/ 6931 h 10353"/>
              <a:gd name="connsiteX30" fmla="*/ 10920 w 10920"/>
              <a:gd name="connsiteY30" fmla="*/ 6135 h 10353"/>
              <a:gd name="connsiteX31" fmla="*/ 10920 w 10920"/>
              <a:gd name="connsiteY31" fmla="*/ 5338 h 10353"/>
              <a:gd name="connsiteX32" fmla="*/ 10920 w 10920"/>
              <a:gd name="connsiteY32" fmla="*/ 4453 h 10353"/>
              <a:gd name="connsiteX33" fmla="*/ 10896 w 10920"/>
              <a:gd name="connsiteY33" fmla="*/ 3657 h 10353"/>
              <a:gd name="connsiteX34" fmla="*/ 10849 w 10920"/>
              <a:gd name="connsiteY34" fmla="*/ 2949 h 10353"/>
              <a:gd name="connsiteX35" fmla="*/ 10801 w 10920"/>
              <a:gd name="connsiteY35" fmla="*/ 2241 h 10353"/>
              <a:gd name="connsiteX36" fmla="*/ 10730 w 10920"/>
              <a:gd name="connsiteY36" fmla="*/ 1621 h 10353"/>
              <a:gd name="connsiteX37" fmla="*/ 10634 w 10920"/>
              <a:gd name="connsiteY37" fmla="*/ 1090 h 10353"/>
              <a:gd name="connsiteX38" fmla="*/ 10563 w 10920"/>
              <a:gd name="connsiteY38" fmla="*/ 648 h 10353"/>
              <a:gd name="connsiteX39" fmla="*/ 10468 w 10920"/>
              <a:gd name="connsiteY39" fmla="*/ 294 h 10353"/>
              <a:gd name="connsiteX0" fmla="*/ 10410 w 10862"/>
              <a:gd name="connsiteY0" fmla="*/ 265 h 10324"/>
              <a:gd name="connsiteX1" fmla="*/ 9386 w 10862"/>
              <a:gd name="connsiteY1" fmla="*/ 265 h 10324"/>
              <a:gd name="connsiteX2" fmla="*/ 948 w 10862"/>
              <a:gd name="connsiteY2" fmla="*/ 206 h 10324"/>
              <a:gd name="connsiteX3" fmla="*/ 0 w 10862"/>
              <a:gd name="connsiteY3" fmla="*/ 0 h 10324"/>
              <a:gd name="connsiteX4" fmla="*/ 583 w 10862"/>
              <a:gd name="connsiteY4" fmla="*/ 854 h 10324"/>
              <a:gd name="connsiteX5" fmla="*/ 764 w 10862"/>
              <a:gd name="connsiteY5" fmla="*/ 1502 h 10324"/>
              <a:gd name="connsiteX6" fmla="*/ 951 w 10862"/>
              <a:gd name="connsiteY6" fmla="*/ 1887 h 10324"/>
              <a:gd name="connsiteX7" fmla="*/ 1051 w 10862"/>
              <a:gd name="connsiteY7" fmla="*/ 2329 h 10324"/>
              <a:gd name="connsiteX8" fmla="*/ 1185 w 10862"/>
              <a:gd name="connsiteY8" fmla="*/ 3008 h 10324"/>
              <a:gd name="connsiteX9" fmla="*/ 1291 w 10862"/>
              <a:gd name="connsiteY9" fmla="*/ 3628 h 10324"/>
              <a:gd name="connsiteX10" fmla="*/ 1314 w 10862"/>
              <a:gd name="connsiteY10" fmla="*/ 4424 h 10324"/>
              <a:gd name="connsiteX11" fmla="*/ 1314 w 10862"/>
              <a:gd name="connsiteY11" fmla="*/ 5309 h 10324"/>
              <a:gd name="connsiteX12" fmla="*/ 1314 w 10862"/>
              <a:gd name="connsiteY12" fmla="*/ 6106 h 10324"/>
              <a:gd name="connsiteX13" fmla="*/ 1291 w 10862"/>
              <a:gd name="connsiteY13" fmla="*/ 6902 h 10324"/>
              <a:gd name="connsiteX14" fmla="*/ 1042 w 10862"/>
              <a:gd name="connsiteY14" fmla="*/ 7757 h 10324"/>
              <a:gd name="connsiteX15" fmla="*/ 965 w 10862"/>
              <a:gd name="connsiteY15" fmla="*/ 8494 h 10324"/>
              <a:gd name="connsiteX16" fmla="*/ 836 w 10862"/>
              <a:gd name="connsiteY16" fmla="*/ 9114 h 10324"/>
              <a:gd name="connsiteX17" fmla="*/ 563 w 10862"/>
              <a:gd name="connsiteY17" fmla="*/ 9586 h 10324"/>
              <a:gd name="connsiteX18" fmla="*/ 439 w 10862"/>
              <a:gd name="connsiteY18" fmla="*/ 10029 h 10324"/>
              <a:gd name="connsiteX19" fmla="*/ 862 w 10862"/>
              <a:gd name="connsiteY19" fmla="*/ 10177 h 10324"/>
              <a:gd name="connsiteX20" fmla="*/ 57 w 10862"/>
              <a:gd name="connsiteY20" fmla="*/ 10324 h 10324"/>
              <a:gd name="connsiteX21" fmla="*/ 9600 w 10862"/>
              <a:gd name="connsiteY21" fmla="*/ 10265 h 10324"/>
              <a:gd name="connsiteX22" fmla="*/ 10386 w 10862"/>
              <a:gd name="connsiteY22" fmla="*/ 10265 h 10324"/>
              <a:gd name="connsiteX23" fmla="*/ 10410 w 10862"/>
              <a:gd name="connsiteY23" fmla="*/ 10177 h 10324"/>
              <a:gd name="connsiteX24" fmla="*/ 10505 w 10862"/>
              <a:gd name="connsiteY24" fmla="*/ 9823 h 10324"/>
              <a:gd name="connsiteX25" fmla="*/ 10600 w 10862"/>
              <a:gd name="connsiteY25" fmla="*/ 9380 h 10324"/>
              <a:gd name="connsiteX26" fmla="*/ 10672 w 10862"/>
              <a:gd name="connsiteY26" fmla="*/ 8849 h 10324"/>
              <a:gd name="connsiteX27" fmla="*/ 10743 w 10862"/>
              <a:gd name="connsiteY27" fmla="*/ 8230 h 10324"/>
              <a:gd name="connsiteX28" fmla="*/ 10791 w 10862"/>
              <a:gd name="connsiteY28" fmla="*/ 7610 h 10324"/>
              <a:gd name="connsiteX29" fmla="*/ 10838 w 10862"/>
              <a:gd name="connsiteY29" fmla="*/ 6902 h 10324"/>
              <a:gd name="connsiteX30" fmla="*/ 10862 w 10862"/>
              <a:gd name="connsiteY30" fmla="*/ 6106 h 10324"/>
              <a:gd name="connsiteX31" fmla="*/ 10862 w 10862"/>
              <a:gd name="connsiteY31" fmla="*/ 5309 h 10324"/>
              <a:gd name="connsiteX32" fmla="*/ 10862 w 10862"/>
              <a:gd name="connsiteY32" fmla="*/ 4424 h 10324"/>
              <a:gd name="connsiteX33" fmla="*/ 10838 w 10862"/>
              <a:gd name="connsiteY33" fmla="*/ 3628 h 10324"/>
              <a:gd name="connsiteX34" fmla="*/ 10791 w 10862"/>
              <a:gd name="connsiteY34" fmla="*/ 2920 h 10324"/>
              <a:gd name="connsiteX35" fmla="*/ 10743 w 10862"/>
              <a:gd name="connsiteY35" fmla="*/ 2212 h 10324"/>
              <a:gd name="connsiteX36" fmla="*/ 10672 w 10862"/>
              <a:gd name="connsiteY36" fmla="*/ 1592 h 10324"/>
              <a:gd name="connsiteX37" fmla="*/ 10576 w 10862"/>
              <a:gd name="connsiteY37" fmla="*/ 1061 h 10324"/>
              <a:gd name="connsiteX38" fmla="*/ 10505 w 10862"/>
              <a:gd name="connsiteY38" fmla="*/ 619 h 10324"/>
              <a:gd name="connsiteX39" fmla="*/ 10410 w 10862"/>
              <a:gd name="connsiteY39" fmla="*/ 265 h 10324"/>
              <a:gd name="connsiteX0" fmla="*/ 10410 w 10862"/>
              <a:gd name="connsiteY0" fmla="*/ 265 h 10324"/>
              <a:gd name="connsiteX1" fmla="*/ 9386 w 10862"/>
              <a:gd name="connsiteY1" fmla="*/ 265 h 10324"/>
              <a:gd name="connsiteX2" fmla="*/ 0 w 10862"/>
              <a:gd name="connsiteY2" fmla="*/ 0 h 10324"/>
              <a:gd name="connsiteX3" fmla="*/ 583 w 10862"/>
              <a:gd name="connsiteY3" fmla="*/ 854 h 10324"/>
              <a:gd name="connsiteX4" fmla="*/ 764 w 10862"/>
              <a:gd name="connsiteY4" fmla="*/ 1502 h 10324"/>
              <a:gd name="connsiteX5" fmla="*/ 951 w 10862"/>
              <a:gd name="connsiteY5" fmla="*/ 1887 h 10324"/>
              <a:gd name="connsiteX6" fmla="*/ 1051 w 10862"/>
              <a:gd name="connsiteY6" fmla="*/ 2329 h 10324"/>
              <a:gd name="connsiteX7" fmla="*/ 1185 w 10862"/>
              <a:gd name="connsiteY7" fmla="*/ 3008 h 10324"/>
              <a:gd name="connsiteX8" fmla="*/ 1291 w 10862"/>
              <a:gd name="connsiteY8" fmla="*/ 3628 h 10324"/>
              <a:gd name="connsiteX9" fmla="*/ 1314 w 10862"/>
              <a:gd name="connsiteY9" fmla="*/ 4424 h 10324"/>
              <a:gd name="connsiteX10" fmla="*/ 1314 w 10862"/>
              <a:gd name="connsiteY10" fmla="*/ 5309 h 10324"/>
              <a:gd name="connsiteX11" fmla="*/ 1314 w 10862"/>
              <a:gd name="connsiteY11" fmla="*/ 6106 h 10324"/>
              <a:gd name="connsiteX12" fmla="*/ 1291 w 10862"/>
              <a:gd name="connsiteY12" fmla="*/ 6902 h 10324"/>
              <a:gd name="connsiteX13" fmla="*/ 1042 w 10862"/>
              <a:gd name="connsiteY13" fmla="*/ 7757 h 10324"/>
              <a:gd name="connsiteX14" fmla="*/ 965 w 10862"/>
              <a:gd name="connsiteY14" fmla="*/ 8494 h 10324"/>
              <a:gd name="connsiteX15" fmla="*/ 836 w 10862"/>
              <a:gd name="connsiteY15" fmla="*/ 9114 h 10324"/>
              <a:gd name="connsiteX16" fmla="*/ 563 w 10862"/>
              <a:gd name="connsiteY16" fmla="*/ 9586 h 10324"/>
              <a:gd name="connsiteX17" fmla="*/ 439 w 10862"/>
              <a:gd name="connsiteY17" fmla="*/ 10029 h 10324"/>
              <a:gd name="connsiteX18" fmla="*/ 862 w 10862"/>
              <a:gd name="connsiteY18" fmla="*/ 10177 h 10324"/>
              <a:gd name="connsiteX19" fmla="*/ 57 w 10862"/>
              <a:gd name="connsiteY19" fmla="*/ 10324 h 10324"/>
              <a:gd name="connsiteX20" fmla="*/ 9600 w 10862"/>
              <a:gd name="connsiteY20" fmla="*/ 10265 h 10324"/>
              <a:gd name="connsiteX21" fmla="*/ 10386 w 10862"/>
              <a:gd name="connsiteY21" fmla="*/ 10265 h 10324"/>
              <a:gd name="connsiteX22" fmla="*/ 10410 w 10862"/>
              <a:gd name="connsiteY22" fmla="*/ 10177 h 10324"/>
              <a:gd name="connsiteX23" fmla="*/ 10505 w 10862"/>
              <a:gd name="connsiteY23" fmla="*/ 9823 h 10324"/>
              <a:gd name="connsiteX24" fmla="*/ 10600 w 10862"/>
              <a:gd name="connsiteY24" fmla="*/ 9380 h 10324"/>
              <a:gd name="connsiteX25" fmla="*/ 10672 w 10862"/>
              <a:gd name="connsiteY25" fmla="*/ 8849 h 10324"/>
              <a:gd name="connsiteX26" fmla="*/ 10743 w 10862"/>
              <a:gd name="connsiteY26" fmla="*/ 8230 h 10324"/>
              <a:gd name="connsiteX27" fmla="*/ 10791 w 10862"/>
              <a:gd name="connsiteY27" fmla="*/ 7610 h 10324"/>
              <a:gd name="connsiteX28" fmla="*/ 10838 w 10862"/>
              <a:gd name="connsiteY28" fmla="*/ 6902 h 10324"/>
              <a:gd name="connsiteX29" fmla="*/ 10862 w 10862"/>
              <a:gd name="connsiteY29" fmla="*/ 6106 h 10324"/>
              <a:gd name="connsiteX30" fmla="*/ 10862 w 10862"/>
              <a:gd name="connsiteY30" fmla="*/ 5309 h 10324"/>
              <a:gd name="connsiteX31" fmla="*/ 10862 w 10862"/>
              <a:gd name="connsiteY31" fmla="*/ 4424 h 10324"/>
              <a:gd name="connsiteX32" fmla="*/ 10838 w 10862"/>
              <a:gd name="connsiteY32" fmla="*/ 3628 h 10324"/>
              <a:gd name="connsiteX33" fmla="*/ 10791 w 10862"/>
              <a:gd name="connsiteY33" fmla="*/ 2920 h 10324"/>
              <a:gd name="connsiteX34" fmla="*/ 10743 w 10862"/>
              <a:gd name="connsiteY34" fmla="*/ 2212 h 10324"/>
              <a:gd name="connsiteX35" fmla="*/ 10672 w 10862"/>
              <a:gd name="connsiteY35" fmla="*/ 1592 h 10324"/>
              <a:gd name="connsiteX36" fmla="*/ 10576 w 10862"/>
              <a:gd name="connsiteY36" fmla="*/ 1061 h 10324"/>
              <a:gd name="connsiteX37" fmla="*/ 10505 w 10862"/>
              <a:gd name="connsiteY37" fmla="*/ 619 h 10324"/>
              <a:gd name="connsiteX38" fmla="*/ 10410 w 10862"/>
              <a:gd name="connsiteY38" fmla="*/ 265 h 10324"/>
              <a:gd name="connsiteX0" fmla="*/ 10410 w 10862"/>
              <a:gd name="connsiteY0" fmla="*/ 265 h 10324"/>
              <a:gd name="connsiteX1" fmla="*/ 9386 w 10862"/>
              <a:gd name="connsiteY1" fmla="*/ 265 h 10324"/>
              <a:gd name="connsiteX2" fmla="*/ 0 w 10862"/>
              <a:gd name="connsiteY2" fmla="*/ 0 h 10324"/>
              <a:gd name="connsiteX3" fmla="*/ 554 w 10862"/>
              <a:gd name="connsiteY3" fmla="*/ 795 h 10324"/>
              <a:gd name="connsiteX4" fmla="*/ 764 w 10862"/>
              <a:gd name="connsiteY4" fmla="*/ 1502 h 10324"/>
              <a:gd name="connsiteX5" fmla="*/ 951 w 10862"/>
              <a:gd name="connsiteY5" fmla="*/ 1887 h 10324"/>
              <a:gd name="connsiteX6" fmla="*/ 1051 w 10862"/>
              <a:gd name="connsiteY6" fmla="*/ 2329 h 10324"/>
              <a:gd name="connsiteX7" fmla="*/ 1185 w 10862"/>
              <a:gd name="connsiteY7" fmla="*/ 3008 h 10324"/>
              <a:gd name="connsiteX8" fmla="*/ 1291 w 10862"/>
              <a:gd name="connsiteY8" fmla="*/ 3628 h 10324"/>
              <a:gd name="connsiteX9" fmla="*/ 1314 w 10862"/>
              <a:gd name="connsiteY9" fmla="*/ 4424 h 10324"/>
              <a:gd name="connsiteX10" fmla="*/ 1314 w 10862"/>
              <a:gd name="connsiteY10" fmla="*/ 5309 h 10324"/>
              <a:gd name="connsiteX11" fmla="*/ 1314 w 10862"/>
              <a:gd name="connsiteY11" fmla="*/ 6106 h 10324"/>
              <a:gd name="connsiteX12" fmla="*/ 1291 w 10862"/>
              <a:gd name="connsiteY12" fmla="*/ 6902 h 10324"/>
              <a:gd name="connsiteX13" fmla="*/ 1042 w 10862"/>
              <a:gd name="connsiteY13" fmla="*/ 7757 h 10324"/>
              <a:gd name="connsiteX14" fmla="*/ 965 w 10862"/>
              <a:gd name="connsiteY14" fmla="*/ 8494 h 10324"/>
              <a:gd name="connsiteX15" fmla="*/ 836 w 10862"/>
              <a:gd name="connsiteY15" fmla="*/ 9114 h 10324"/>
              <a:gd name="connsiteX16" fmla="*/ 563 w 10862"/>
              <a:gd name="connsiteY16" fmla="*/ 9586 h 10324"/>
              <a:gd name="connsiteX17" fmla="*/ 439 w 10862"/>
              <a:gd name="connsiteY17" fmla="*/ 10029 h 10324"/>
              <a:gd name="connsiteX18" fmla="*/ 862 w 10862"/>
              <a:gd name="connsiteY18" fmla="*/ 10177 h 10324"/>
              <a:gd name="connsiteX19" fmla="*/ 57 w 10862"/>
              <a:gd name="connsiteY19" fmla="*/ 10324 h 10324"/>
              <a:gd name="connsiteX20" fmla="*/ 9600 w 10862"/>
              <a:gd name="connsiteY20" fmla="*/ 10265 h 10324"/>
              <a:gd name="connsiteX21" fmla="*/ 10386 w 10862"/>
              <a:gd name="connsiteY21" fmla="*/ 10265 h 10324"/>
              <a:gd name="connsiteX22" fmla="*/ 10410 w 10862"/>
              <a:gd name="connsiteY22" fmla="*/ 10177 h 10324"/>
              <a:gd name="connsiteX23" fmla="*/ 10505 w 10862"/>
              <a:gd name="connsiteY23" fmla="*/ 9823 h 10324"/>
              <a:gd name="connsiteX24" fmla="*/ 10600 w 10862"/>
              <a:gd name="connsiteY24" fmla="*/ 9380 h 10324"/>
              <a:gd name="connsiteX25" fmla="*/ 10672 w 10862"/>
              <a:gd name="connsiteY25" fmla="*/ 8849 h 10324"/>
              <a:gd name="connsiteX26" fmla="*/ 10743 w 10862"/>
              <a:gd name="connsiteY26" fmla="*/ 8230 h 10324"/>
              <a:gd name="connsiteX27" fmla="*/ 10791 w 10862"/>
              <a:gd name="connsiteY27" fmla="*/ 7610 h 10324"/>
              <a:gd name="connsiteX28" fmla="*/ 10838 w 10862"/>
              <a:gd name="connsiteY28" fmla="*/ 6902 h 10324"/>
              <a:gd name="connsiteX29" fmla="*/ 10862 w 10862"/>
              <a:gd name="connsiteY29" fmla="*/ 6106 h 10324"/>
              <a:gd name="connsiteX30" fmla="*/ 10862 w 10862"/>
              <a:gd name="connsiteY30" fmla="*/ 5309 h 10324"/>
              <a:gd name="connsiteX31" fmla="*/ 10862 w 10862"/>
              <a:gd name="connsiteY31" fmla="*/ 4424 h 10324"/>
              <a:gd name="connsiteX32" fmla="*/ 10838 w 10862"/>
              <a:gd name="connsiteY32" fmla="*/ 3628 h 10324"/>
              <a:gd name="connsiteX33" fmla="*/ 10791 w 10862"/>
              <a:gd name="connsiteY33" fmla="*/ 2920 h 10324"/>
              <a:gd name="connsiteX34" fmla="*/ 10743 w 10862"/>
              <a:gd name="connsiteY34" fmla="*/ 2212 h 10324"/>
              <a:gd name="connsiteX35" fmla="*/ 10672 w 10862"/>
              <a:gd name="connsiteY35" fmla="*/ 1592 h 10324"/>
              <a:gd name="connsiteX36" fmla="*/ 10576 w 10862"/>
              <a:gd name="connsiteY36" fmla="*/ 1061 h 10324"/>
              <a:gd name="connsiteX37" fmla="*/ 10505 w 10862"/>
              <a:gd name="connsiteY37" fmla="*/ 619 h 10324"/>
              <a:gd name="connsiteX38" fmla="*/ 10410 w 10862"/>
              <a:gd name="connsiteY38" fmla="*/ 265 h 10324"/>
              <a:gd name="connsiteX0" fmla="*/ 10410 w 10862"/>
              <a:gd name="connsiteY0" fmla="*/ 265 h 10324"/>
              <a:gd name="connsiteX1" fmla="*/ 9386 w 10862"/>
              <a:gd name="connsiteY1" fmla="*/ 265 h 10324"/>
              <a:gd name="connsiteX2" fmla="*/ 0 w 10862"/>
              <a:gd name="connsiteY2" fmla="*/ 0 h 10324"/>
              <a:gd name="connsiteX3" fmla="*/ 554 w 10862"/>
              <a:gd name="connsiteY3" fmla="*/ 795 h 10324"/>
              <a:gd name="connsiteX4" fmla="*/ 764 w 10862"/>
              <a:gd name="connsiteY4" fmla="*/ 1502 h 10324"/>
              <a:gd name="connsiteX5" fmla="*/ 951 w 10862"/>
              <a:gd name="connsiteY5" fmla="*/ 1887 h 10324"/>
              <a:gd name="connsiteX6" fmla="*/ 1051 w 10862"/>
              <a:gd name="connsiteY6" fmla="*/ 2329 h 10324"/>
              <a:gd name="connsiteX7" fmla="*/ 1185 w 10862"/>
              <a:gd name="connsiteY7" fmla="*/ 3008 h 10324"/>
              <a:gd name="connsiteX8" fmla="*/ 1291 w 10862"/>
              <a:gd name="connsiteY8" fmla="*/ 3628 h 10324"/>
              <a:gd name="connsiteX9" fmla="*/ 1314 w 10862"/>
              <a:gd name="connsiteY9" fmla="*/ 4424 h 10324"/>
              <a:gd name="connsiteX10" fmla="*/ 1314 w 10862"/>
              <a:gd name="connsiteY10" fmla="*/ 5309 h 10324"/>
              <a:gd name="connsiteX11" fmla="*/ 1314 w 10862"/>
              <a:gd name="connsiteY11" fmla="*/ 6106 h 10324"/>
              <a:gd name="connsiteX12" fmla="*/ 1320 w 10862"/>
              <a:gd name="connsiteY12" fmla="*/ 6961 h 10324"/>
              <a:gd name="connsiteX13" fmla="*/ 1042 w 10862"/>
              <a:gd name="connsiteY13" fmla="*/ 7757 h 10324"/>
              <a:gd name="connsiteX14" fmla="*/ 965 w 10862"/>
              <a:gd name="connsiteY14" fmla="*/ 8494 h 10324"/>
              <a:gd name="connsiteX15" fmla="*/ 836 w 10862"/>
              <a:gd name="connsiteY15" fmla="*/ 9114 h 10324"/>
              <a:gd name="connsiteX16" fmla="*/ 563 w 10862"/>
              <a:gd name="connsiteY16" fmla="*/ 9586 h 10324"/>
              <a:gd name="connsiteX17" fmla="*/ 439 w 10862"/>
              <a:gd name="connsiteY17" fmla="*/ 10029 h 10324"/>
              <a:gd name="connsiteX18" fmla="*/ 862 w 10862"/>
              <a:gd name="connsiteY18" fmla="*/ 10177 h 10324"/>
              <a:gd name="connsiteX19" fmla="*/ 57 w 10862"/>
              <a:gd name="connsiteY19" fmla="*/ 10324 h 10324"/>
              <a:gd name="connsiteX20" fmla="*/ 9600 w 10862"/>
              <a:gd name="connsiteY20" fmla="*/ 10265 h 10324"/>
              <a:gd name="connsiteX21" fmla="*/ 10386 w 10862"/>
              <a:gd name="connsiteY21" fmla="*/ 10265 h 10324"/>
              <a:gd name="connsiteX22" fmla="*/ 10410 w 10862"/>
              <a:gd name="connsiteY22" fmla="*/ 10177 h 10324"/>
              <a:gd name="connsiteX23" fmla="*/ 10505 w 10862"/>
              <a:gd name="connsiteY23" fmla="*/ 9823 h 10324"/>
              <a:gd name="connsiteX24" fmla="*/ 10600 w 10862"/>
              <a:gd name="connsiteY24" fmla="*/ 9380 h 10324"/>
              <a:gd name="connsiteX25" fmla="*/ 10672 w 10862"/>
              <a:gd name="connsiteY25" fmla="*/ 8849 h 10324"/>
              <a:gd name="connsiteX26" fmla="*/ 10743 w 10862"/>
              <a:gd name="connsiteY26" fmla="*/ 8230 h 10324"/>
              <a:gd name="connsiteX27" fmla="*/ 10791 w 10862"/>
              <a:gd name="connsiteY27" fmla="*/ 7610 h 10324"/>
              <a:gd name="connsiteX28" fmla="*/ 10838 w 10862"/>
              <a:gd name="connsiteY28" fmla="*/ 6902 h 10324"/>
              <a:gd name="connsiteX29" fmla="*/ 10862 w 10862"/>
              <a:gd name="connsiteY29" fmla="*/ 6106 h 10324"/>
              <a:gd name="connsiteX30" fmla="*/ 10862 w 10862"/>
              <a:gd name="connsiteY30" fmla="*/ 5309 h 10324"/>
              <a:gd name="connsiteX31" fmla="*/ 10862 w 10862"/>
              <a:gd name="connsiteY31" fmla="*/ 4424 h 10324"/>
              <a:gd name="connsiteX32" fmla="*/ 10838 w 10862"/>
              <a:gd name="connsiteY32" fmla="*/ 3628 h 10324"/>
              <a:gd name="connsiteX33" fmla="*/ 10791 w 10862"/>
              <a:gd name="connsiteY33" fmla="*/ 2920 h 10324"/>
              <a:gd name="connsiteX34" fmla="*/ 10743 w 10862"/>
              <a:gd name="connsiteY34" fmla="*/ 2212 h 10324"/>
              <a:gd name="connsiteX35" fmla="*/ 10672 w 10862"/>
              <a:gd name="connsiteY35" fmla="*/ 1592 h 10324"/>
              <a:gd name="connsiteX36" fmla="*/ 10576 w 10862"/>
              <a:gd name="connsiteY36" fmla="*/ 1061 h 10324"/>
              <a:gd name="connsiteX37" fmla="*/ 10505 w 10862"/>
              <a:gd name="connsiteY37" fmla="*/ 619 h 10324"/>
              <a:gd name="connsiteX38" fmla="*/ 10410 w 10862"/>
              <a:gd name="connsiteY38" fmla="*/ 265 h 10324"/>
              <a:gd name="connsiteX0" fmla="*/ 10410 w 10862"/>
              <a:gd name="connsiteY0" fmla="*/ 265 h 10324"/>
              <a:gd name="connsiteX1" fmla="*/ 9386 w 10862"/>
              <a:gd name="connsiteY1" fmla="*/ 265 h 10324"/>
              <a:gd name="connsiteX2" fmla="*/ 0 w 10862"/>
              <a:gd name="connsiteY2" fmla="*/ 0 h 10324"/>
              <a:gd name="connsiteX3" fmla="*/ 554 w 10862"/>
              <a:gd name="connsiteY3" fmla="*/ 795 h 10324"/>
              <a:gd name="connsiteX4" fmla="*/ 764 w 10862"/>
              <a:gd name="connsiteY4" fmla="*/ 1502 h 10324"/>
              <a:gd name="connsiteX5" fmla="*/ 951 w 10862"/>
              <a:gd name="connsiteY5" fmla="*/ 1887 h 10324"/>
              <a:gd name="connsiteX6" fmla="*/ 1051 w 10862"/>
              <a:gd name="connsiteY6" fmla="*/ 2329 h 10324"/>
              <a:gd name="connsiteX7" fmla="*/ 1185 w 10862"/>
              <a:gd name="connsiteY7" fmla="*/ 3008 h 10324"/>
              <a:gd name="connsiteX8" fmla="*/ 1291 w 10862"/>
              <a:gd name="connsiteY8" fmla="*/ 3628 h 10324"/>
              <a:gd name="connsiteX9" fmla="*/ 1314 w 10862"/>
              <a:gd name="connsiteY9" fmla="*/ 4424 h 10324"/>
              <a:gd name="connsiteX10" fmla="*/ 1314 w 10862"/>
              <a:gd name="connsiteY10" fmla="*/ 5309 h 10324"/>
              <a:gd name="connsiteX11" fmla="*/ 1314 w 10862"/>
              <a:gd name="connsiteY11" fmla="*/ 6106 h 10324"/>
              <a:gd name="connsiteX12" fmla="*/ 1320 w 10862"/>
              <a:gd name="connsiteY12" fmla="*/ 6961 h 10324"/>
              <a:gd name="connsiteX13" fmla="*/ 1128 w 10862"/>
              <a:gd name="connsiteY13" fmla="*/ 7728 h 10324"/>
              <a:gd name="connsiteX14" fmla="*/ 965 w 10862"/>
              <a:gd name="connsiteY14" fmla="*/ 8494 h 10324"/>
              <a:gd name="connsiteX15" fmla="*/ 836 w 10862"/>
              <a:gd name="connsiteY15" fmla="*/ 9114 h 10324"/>
              <a:gd name="connsiteX16" fmla="*/ 563 w 10862"/>
              <a:gd name="connsiteY16" fmla="*/ 9586 h 10324"/>
              <a:gd name="connsiteX17" fmla="*/ 439 w 10862"/>
              <a:gd name="connsiteY17" fmla="*/ 10029 h 10324"/>
              <a:gd name="connsiteX18" fmla="*/ 862 w 10862"/>
              <a:gd name="connsiteY18" fmla="*/ 10177 h 10324"/>
              <a:gd name="connsiteX19" fmla="*/ 57 w 10862"/>
              <a:gd name="connsiteY19" fmla="*/ 10324 h 10324"/>
              <a:gd name="connsiteX20" fmla="*/ 9600 w 10862"/>
              <a:gd name="connsiteY20" fmla="*/ 10265 h 10324"/>
              <a:gd name="connsiteX21" fmla="*/ 10386 w 10862"/>
              <a:gd name="connsiteY21" fmla="*/ 10265 h 10324"/>
              <a:gd name="connsiteX22" fmla="*/ 10410 w 10862"/>
              <a:gd name="connsiteY22" fmla="*/ 10177 h 10324"/>
              <a:gd name="connsiteX23" fmla="*/ 10505 w 10862"/>
              <a:gd name="connsiteY23" fmla="*/ 9823 h 10324"/>
              <a:gd name="connsiteX24" fmla="*/ 10600 w 10862"/>
              <a:gd name="connsiteY24" fmla="*/ 9380 h 10324"/>
              <a:gd name="connsiteX25" fmla="*/ 10672 w 10862"/>
              <a:gd name="connsiteY25" fmla="*/ 8849 h 10324"/>
              <a:gd name="connsiteX26" fmla="*/ 10743 w 10862"/>
              <a:gd name="connsiteY26" fmla="*/ 8230 h 10324"/>
              <a:gd name="connsiteX27" fmla="*/ 10791 w 10862"/>
              <a:gd name="connsiteY27" fmla="*/ 7610 h 10324"/>
              <a:gd name="connsiteX28" fmla="*/ 10838 w 10862"/>
              <a:gd name="connsiteY28" fmla="*/ 6902 h 10324"/>
              <a:gd name="connsiteX29" fmla="*/ 10862 w 10862"/>
              <a:gd name="connsiteY29" fmla="*/ 6106 h 10324"/>
              <a:gd name="connsiteX30" fmla="*/ 10862 w 10862"/>
              <a:gd name="connsiteY30" fmla="*/ 5309 h 10324"/>
              <a:gd name="connsiteX31" fmla="*/ 10862 w 10862"/>
              <a:gd name="connsiteY31" fmla="*/ 4424 h 10324"/>
              <a:gd name="connsiteX32" fmla="*/ 10838 w 10862"/>
              <a:gd name="connsiteY32" fmla="*/ 3628 h 10324"/>
              <a:gd name="connsiteX33" fmla="*/ 10791 w 10862"/>
              <a:gd name="connsiteY33" fmla="*/ 2920 h 10324"/>
              <a:gd name="connsiteX34" fmla="*/ 10743 w 10862"/>
              <a:gd name="connsiteY34" fmla="*/ 2212 h 10324"/>
              <a:gd name="connsiteX35" fmla="*/ 10672 w 10862"/>
              <a:gd name="connsiteY35" fmla="*/ 1592 h 10324"/>
              <a:gd name="connsiteX36" fmla="*/ 10576 w 10862"/>
              <a:gd name="connsiteY36" fmla="*/ 1061 h 10324"/>
              <a:gd name="connsiteX37" fmla="*/ 10505 w 10862"/>
              <a:gd name="connsiteY37" fmla="*/ 619 h 10324"/>
              <a:gd name="connsiteX38" fmla="*/ 10410 w 10862"/>
              <a:gd name="connsiteY38" fmla="*/ 265 h 10324"/>
              <a:gd name="connsiteX0" fmla="*/ 10410 w 10862"/>
              <a:gd name="connsiteY0" fmla="*/ 265 h 10324"/>
              <a:gd name="connsiteX1" fmla="*/ 9386 w 10862"/>
              <a:gd name="connsiteY1" fmla="*/ 265 h 10324"/>
              <a:gd name="connsiteX2" fmla="*/ 0 w 10862"/>
              <a:gd name="connsiteY2" fmla="*/ 0 h 10324"/>
              <a:gd name="connsiteX3" fmla="*/ 554 w 10862"/>
              <a:gd name="connsiteY3" fmla="*/ 795 h 10324"/>
              <a:gd name="connsiteX4" fmla="*/ 764 w 10862"/>
              <a:gd name="connsiteY4" fmla="*/ 1502 h 10324"/>
              <a:gd name="connsiteX5" fmla="*/ 951 w 10862"/>
              <a:gd name="connsiteY5" fmla="*/ 1887 h 10324"/>
              <a:gd name="connsiteX6" fmla="*/ 1051 w 10862"/>
              <a:gd name="connsiteY6" fmla="*/ 2329 h 10324"/>
              <a:gd name="connsiteX7" fmla="*/ 1185 w 10862"/>
              <a:gd name="connsiteY7" fmla="*/ 3008 h 10324"/>
              <a:gd name="connsiteX8" fmla="*/ 1291 w 10862"/>
              <a:gd name="connsiteY8" fmla="*/ 3628 h 10324"/>
              <a:gd name="connsiteX9" fmla="*/ 1314 w 10862"/>
              <a:gd name="connsiteY9" fmla="*/ 4424 h 10324"/>
              <a:gd name="connsiteX10" fmla="*/ 1314 w 10862"/>
              <a:gd name="connsiteY10" fmla="*/ 5309 h 10324"/>
              <a:gd name="connsiteX11" fmla="*/ 1314 w 10862"/>
              <a:gd name="connsiteY11" fmla="*/ 6106 h 10324"/>
              <a:gd name="connsiteX12" fmla="*/ 1234 w 10862"/>
              <a:gd name="connsiteY12" fmla="*/ 6961 h 10324"/>
              <a:gd name="connsiteX13" fmla="*/ 1128 w 10862"/>
              <a:gd name="connsiteY13" fmla="*/ 7728 h 10324"/>
              <a:gd name="connsiteX14" fmla="*/ 965 w 10862"/>
              <a:gd name="connsiteY14" fmla="*/ 8494 h 10324"/>
              <a:gd name="connsiteX15" fmla="*/ 836 w 10862"/>
              <a:gd name="connsiteY15" fmla="*/ 9114 h 10324"/>
              <a:gd name="connsiteX16" fmla="*/ 563 w 10862"/>
              <a:gd name="connsiteY16" fmla="*/ 9586 h 10324"/>
              <a:gd name="connsiteX17" fmla="*/ 439 w 10862"/>
              <a:gd name="connsiteY17" fmla="*/ 10029 h 10324"/>
              <a:gd name="connsiteX18" fmla="*/ 862 w 10862"/>
              <a:gd name="connsiteY18" fmla="*/ 10177 h 10324"/>
              <a:gd name="connsiteX19" fmla="*/ 57 w 10862"/>
              <a:gd name="connsiteY19" fmla="*/ 10324 h 10324"/>
              <a:gd name="connsiteX20" fmla="*/ 9600 w 10862"/>
              <a:gd name="connsiteY20" fmla="*/ 10265 h 10324"/>
              <a:gd name="connsiteX21" fmla="*/ 10386 w 10862"/>
              <a:gd name="connsiteY21" fmla="*/ 10265 h 10324"/>
              <a:gd name="connsiteX22" fmla="*/ 10410 w 10862"/>
              <a:gd name="connsiteY22" fmla="*/ 10177 h 10324"/>
              <a:gd name="connsiteX23" fmla="*/ 10505 w 10862"/>
              <a:gd name="connsiteY23" fmla="*/ 9823 h 10324"/>
              <a:gd name="connsiteX24" fmla="*/ 10600 w 10862"/>
              <a:gd name="connsiteY24" fmla="*/ 9380 h 10324"/>
              <a:gd name="connsiteX25" fmla="*/ 10672 w 10862"/>
              <a:gd name="connsiteY25" fmla="*/ 8849 h 10324"/>
              <a:gd name="connsiteX26" fmla="*/ 10743 w 10862"/>
              <a:gd name="connsiteY26" fmla="*/ 8230 h 10324"/>
              <a:gd name="connsiteX27" fmla="*/ 10791 w 10862"/>
              <a:gd name="connsiteY27" fmla="*/ 7610 h 10324"/>
              <a:gd name="connsiteX28" fmla="*/ 10838 w 10862"/>
              <a:gd name="connsiteY28" fmla="*/ 6902 h 10324"/>
              <a:gd name="connsiteX29" fmla="*/ 10862 w 10862"/>
              <a:gd name="connsiteY29" fmla="*/ 6106 h 10324"/>
              <a:gd name="connsiteX30" fmla="*/ 10862 w 10862"/>
              <a:gd name="connsiteY30" fmla="*/ 5309 h 10324"/>
              <a:gd name="connsiteX31" fmla="*/ 10862 w 10862"/>
              <a:gd name="connsiteY31" fmla="*/ 4424 h 10324"/>
              <a:gd name="connsiteX32" fmla="*/ 10838 w 10862"/>
              <a:gd name="connsiteY32" fmla="*/ 3628 h 10324"/>
              <a:gd name="connsiteX33" fmla="*/ 10791 w 10862"/>
              <a:gd name="connsiteY33" fmla="*/ 2920 h 10324"/>
              <a:gd name="connsiteX34" fmla="*/ 10743 w 10862"/>
              <a:gd name="connsiteY34" fmla="*/ 2212 h 10324"/>
              <a:gd name="connsiteX35" fmla="*/ 10672 w 10862"/>
              <a:gd name="connsiteY35" fmla="*/ 1592 h 10324"/>
              <a:gd name="connsiteX36" fmla="*/ 10576 w 10862"/>
              <a:gd name="connsiteY36" fmla="*/ 1061 h 10324"/>
              <a:gd name="connsiteX37" fmla="*/ 10505 w 10862"/>
              <a:gd name="connsiteY37" fmla="*/ 619 h 10324"/>
              <a:gd name="connsiteX38" fmla="*/ 10410 w 10862"/>
              <a:gd name="connsiteY38" fmla="*/ 265 h 10324"/>
              <a:gd name="connsiteX0" fmla="*/ 10410 w 10862"/>
              <a:gd name="connsiteY0" fmla="*/ 265 h 10324"/>
              <a:gd name="connsiteX1" fmla="*/ 9386 w 10862"/>
              <a:gd name="connsiteY1" fmla="*/ 265 h 10324"/>
              <a:gd name="connsiteX2" fmla="*/ 0 w 10862"/>
              <a:gd name="connsiteY2" fmla="*/ 0 h 10324"/>
              <a:gd name="connsiteX3" fmla="*/ 554 w 10862"/>
              <a:gd name="connsiteY3" fmla="*/ 795 h 10324"/>
              <a:gd name="connsiteX4" fmla="*/ 764 w 10862"/>
              <a:gd name="connsiteY4" fmla="*/ 1502 h 10324"/>
              <a:gd name="connsiteX5" fmla="*/ 951 w 10862"/>
              <a:gd name="connsiteY5" fmla="*/ 1887 h 10324"/>
              <a:gd name="connsiteX6" fmla="*/ 1051 w 10862"/>
              <a:gd name="connsiteY6" fmla="*/ 2329 h 10324"/>
              <a:gd name="connsiteX7" fmla="*/ 1185 w 10862"/>
              <a:gd name="connsiteY7" fmla="*/ 3008 h 10324"/>
              <a:gd name="connsiteX8" fmla="*/ 1291 w 10862"/>
              <a:gd name="connsiteY8" fmla="*/ 3628 h 10324"/>
              <a:gd name="connsiteX9" fmla="*/ 1314 w 10862"/>
              <a:gd name="connsiteY9" fmla="*/ 4424 h 10324"/>
              <a:gd name="connsiteX10" fmla="*/ 1314 w 10862"/>
              <a:gd name="connsiteY10" fmla="*/ 5309 h 10324"/>
              <a:gd name="connsiteX11" fmla="*/ 1314 w 10862"/>
              <a:gd name="connsiteY11" fmla="*/ 6106 h 10324"/>
              <a:gd name="connsiteX12" fmla="*/ 1234 w 10862"/>
              <a:gd name="connsiteY12" fmla="*/ 6961 h 10324"/>
              <a:gd name="connsiteX13" fmla="*/ 1128 w 10862"/>
              <a:gd name="connsiteY13" fmla="*/ 7728 h 10324"/>
              <a:gd name="connsiteX14" fmla="*/ 965 w 10862"/>
              <a:gd name="connsiteY14" fmla="*/ 8494 h 10324"/>
              <a:gd name="connsiteX15" fmla="*/ 836 w 10862"/>
              <a:gd name="connsiteY15" fmla="*/ 9114 h 10324"/>
              <a:gd name="connsiteX16" fmla="*/ 563 w 10862"/>
              <a:gd name="connsiteY16" fmla="*/ 9586 h 10324"/>
              <a:gd name="connsiteX17" fmla="*/ 439 w 10862"/>
              <a:gd name="connsiteY17" fmla="*/ 10029 h 10324"/>
              <a:gd name="connsiteX18" fmla="*/ 402 w 10862"/>
              <a:gd name="connsiteY18" fmla="*/ 10236 h 10324"/>
              <a:gd name="connsiteX19" fmla="*/ 57 w 10862"/>
              <a:gd name="connsiteY19" fmla="*/ 10324 h 10324"/>
              <a:gd name="connsiteX20" fmla="*/ 9600 w 10862"/>
              <a:gd name="connsiteY20" fmla="*/ 10265 h 10324"/>
              <a:gd name="connsiteX21" fmla="*/ 10386 w 10862"/>
              <a:gd name="connsiteY21" fmla="*/ 10265 h 10324"/>
              <a:gd name="connsiteX22" fmla="*/ 10410 w 10862"/>
              <a:gd name="connsiteY22" fmla="*/ 10177 h 10324"/>
              <a:gd name="connsiteX23" fmla="*/ 10505 w 10862"/>
              <a:gd name="connsiteY23" fmla="*/ 9823 h 10324"/>
              <a:gd name="connsiteX24" fmla="*/ 10600 w 10862"/>
              <a:gd name="connsiteY24" fmla="*/ 9380 h 10324"/>
              <a:gd name="connsiteX25" fmla="*/ 10672 w 10862"/>
              <a:gd name="connsiteY25" fmla="*/ 8849 h 10324"/>
              <a:gd name="connsiteX26" fmla="*/ 10743 w 10862"/>
              <a:gd name="connsiteY26" fmla="*/ 8230 h 10324"/>
              <a:gd name="connsiteX27" fmla="*/ 10791 w 10862"/>
              <a:gd name="connsiteY27" fmla="*/ 7610 h 10324"/>
              <a:gd name="connsiteX28" fmla="*/ 10838 w 10862"/>
              <a:gd name="connsiteY28" fmla="*/ 6902 h 10324"/>
              <a:gd name="connsiteX29" fmla="*/ 10862 w 10862"/>
              <a:gd name="connsiteY29" fmla="*/ 6106 h 10324"/>
              <a:gd name="connsiteX30" fmla="*/ 10862 w 10862"/>
              <a:gd name="connsiteY30" fmla="*/ 5309 h 10324"/>
              <a:gd name="connsiteX31" fmla="*/ 10862 w 10862"/>
              <a:gd name="connsiteY31" fmla="*/ 4424 h 10324"/>
              <a:gd name="connsiteX32" fmla="*/ 10838 w 10862"/>
              <a:gd name="connsiteY32" fmla="*/ 3628 h 10324"/>
              <a:gd name="connsiteX33" fmla="*/ 10791 w 10862"/>
              <a:gd name="connsiteY33" fmla="*/ 2920 h 10324"/>
              <a:gd name="connsiteX34" fmla="*/ 10743 w 10862"/>
              <a:gd name="connsiteY34" fmla="*/ 2212 h 10324"/>
              <a:gd name="connsiteX35" fmla="*/ 10672 w 10862"/>
              <a:gd name="connsiteY35" fmla="*/ 1592 h 10324"/>
              <a:gd name="connsiteX36" fmla="*/ 10576 w 10862"/>
              <a:gd name="connsiteY36" fmla="*/ 1061 h 10324"/>
              <a:gd name="connsiteX37" fmla="*/ 10505 w 10862"/>
              <a:gd name="connsiteY37" fmla="*/ 619 h 10324"/>
              <a:gd name="connsiteX38" fmla="*/ 10410 w 10862"/>
              <a:gd name="connsiteY38" fmla="*/ 265 h 10324"/>
              <a:gd name="connsiteX0" fmla="*/ 10960 w 11412"/>
              <a:gd name="connsiteY0" fmla="*/ 265 h 10324"/>
              <a:gd name="connsiteX1" fmla="*/ 9936 w 11412"/>
              <a:gd name="connsiteY1" fmla="*/ 265 h 10324"/>
              <a:gd name="connsiteX2" fmla="*/ 550 w 11412"/>
              <a:gd name="connsiteY2" fmla="*/ 0 h 10324"/>
              <a:gd name="connsiteX3" fmla="*/ 1104 w 11412"/>
              <a:gd name="connsiteY3" fmla="*/ 795 h 10324"/>
              <a:gd name="connsiteX4" fmla="*/ 1314 w 11412"/>
              <a:gd name="connsiteY4" fmla="*/ 1502 h 10324"/>
              <a:gd name="connsiteX5" fmla="*/ 1501 w 11412"/>
              <a:gd name="connsiteY5" fmla="*/ 1887 h 10324"/>
              <a:gd name="connsiteX6" fmla="*/ 1601 w 11412"/>
              <a:gd name="connsiteY6" fmla="*/ 2329 h 10324"/>
              <a:gd name="connsiteX7" fmla="*/ 1735 w 11412"/>
              <a:gd name="connsiteY7" fmla="*/ 3008 h 10324"/>
              <a:gd name="connsiteX8" fmla="*/ 1841 w 11412"/>
              <a:gd name="connsiteY8" fmla="*/ 3628 h 10324"/>
              <a:gd name="connsiteX9" fmla="*/ 1864 w 11412"/>
              <a:gd name="connsiteY9" fmla="*/ 4424 h 10324"/>
              <a:gd name="connsiteX10" fmla="*/ 1864 w 11412"/>
              <a:gd name="connsiteY10" fmla="*/ 5309 h 10324"/>
              <a:gd name="connsiteX11" fmla="*/ 1864 w 11412"/>
              <a:gd name="connsiteY11" fmla="*/ 6106 h 10324"/>
              <a:gd name="connsiteX12" fmla="*/ 1784 w 11412"/>
              <a:gd name="connsiteY12" fmla="*/ 6961 h 10324"/>
              <a:gd name="connsiteX13" fmla="*/ 1678 w 11412"/>
              <a:gd name="connsiteY13" fmla="*/ 7728 h 10324"/>
              <a:gd name="connsiteX14" fmla="*/ 1515 w 11412"/>
              <a:gd name="connsiteY14" fmla="*/ 8494 h 10324"/>
              <a:gd name="connsiteX15" fmla="*/ 1386 w 11412"/>
              <a:gd name="connsiteY15" fmla="*/ 9114 h 10324"/>
              <a:gd name="connsiteX16" fmla="*/ 1113 w 11412"/>
              <a:gd name="connsiteY16" fmla="*/ 9586 h 10324"/>
              <a:gd name="connsiteX17" fmla="*/ 989 w 11412"/>
              <a:gd name="connsiteY17" fmla="*/ 10029 h 10324"/>
              <a:gd name="connsiteX18" fmla="*/ 607 w 11412"/>
              <a:gd name="connsiteY18" fmla="*/ 10324 h 10324"/>
              <a:gd name="connsiteX19" fmla="*/ 10150 w 11412"/>
              <a:gd name="connsiteY19" fmla="*/ 10265 h 10324"/>
              <a:gd name="connsiteX20" fmla="*/ 10936 w 11412"/>
              <a:gd name="connsiteY20" fmla="*/ 10265 h 10324"/>
              <a:gd name="connsiteX21" fmla="*/ 10960 w 11412"/>
              <a:gd name="connsiteY21" fmla="*/ 10177 h 10324"/>
              <a:gd name="connsiteX22" fmla="*/ 11055 w 11412"/>
              <a:gd name="connsiteY22" fmla="*/ 9823 h 10324"/>
              <a:gd name="connsiteX23" fmla="*/ 11150 w 11412"/>
              <a:gd name="connsiteY23" fmla="*/ 9380 h 10324"/>
              <a:gd name="connsiteX24" fmla="*/ 11222 w 11412"/>
              <a:gd name="connsiteY24" fmla="*/ 8849 h 10324"/>
              <a:gd name="connsiteX25" fmla="*/ 11293 w 11412"/>
              <a:gd name="connsiteY25" fmla="*/ 8230 h 10324"/>
              <a:gd name="connsiteX26" fmla="*/ 11341 w 11412"/>
              <a:gd name="connsiteY26" fmla="*/ 7610 h 10324"/>
              <a:gd name="connsiteX27" fmla="*/ 11388 w 11412"/>
              <a:gd name="connsiteY27" fmla="*/ 6902 h 10324"/>
              <a:gd name="connsiteX28" fmla="*/ 11412 w 11412"/>
              <a:gd name="connsiteY28" fmla="*/ 6106 h 10324"/>
              <a:gd name="connsiteX29" fmla="*/ 11412 w 11412"/>
              <a:gd name="connsiteY29" fmla="*/ 5309 h 10324"/>
              <a:gd name="connsiteX30" fmla="*/ 11412 w 11412"/>
              <a:gd name="connsiteY30" fmla="*/ 4424 h 10324"/>
              <a:gd name="connsiteX31" fmla="*/ 11388 w 11412"/>
              <a:gd name="connsiteY31" fmla="*/ 3628 h 10324"/>
              <a:gd name="connsiteX32" fmla="*/ 11341 w 11412"/>
              <a:gd name="connsiteY32" fmla="*/ 2920 h 10324"/>
              <a:gd name="connsiteX33" fmla="*/ 11293 w 11412"/>
              <a:gd name="connsiteY33" fmla="*/ 2212 h 10324"/>
              <a:gd name="connsiteX34" fmla="*/ 11222 w 11412"/>
              <a:gd name="connsiteY34" fmla="*/ 1592 h 10324"/>
              <a:gd name="connsiteX35" fmla="*/ 11126 w 11412"/>
              <a:gd name="connsiteY35" fmla="*/ 1061 h 10324"/>
              <a:gd name="connsiteX36" fmla="*/ 11055 w 11412"/>
              <a:gd name="connsiteY36" fmla="*/ 619 h 10324"/>
              <a:gd name="connsiteX37" fmla="*/ 10960 w 11412"/>
              <a:gd name="connsiteY37" fmla="*/ 265 h 10324"/>
              <a:gd name="connsiteX0" fmla="*/ 10697 w 11149"/>
              <a:gd name="connsiteY0" fmla="*/ 265 h 10324"/>
              <a:gd name="connsiteX1" fmla="*/ 9673 w 11149"/>
              <a:gd name="connsiteY1" fmla="*/ 265 h 10324"/>
              <a:gd name="connsiteX2" fmla="*/ 287 w 11149"/>
              <a:gd name="connsiteY2" fmla="*/ 0 h 10324"/>
              <a:gd name="connsiteX3" fmla="*/ 841 w 11149"/>
              <a:gd name="connsiteY3" fmla="*/ 795 h 10324"/>
              <a:gd name="connsiteX4" fmla="*/ 1051 w 11149"/>
              <a:gd name="connsiteY4" fmla="*/ 1502 h 10324"/>
              <a:gd name="connsiteX5" fmla="*/ 1238 w 11149"/>
              <a:gd name="connsiteY5" fmla="*/ 1887 h 10324"/>
              <a:gd name="connsiteX6" fmla="*/ 1338 w 11149"/>
              <a:gd name="connsiteY6" fmla="*/ 2329 h 10324"/>
              <a:gd name="connsiteX7" fmla="*/ 1472 w 11149"/>
              <a:gd name="connsiteY7" fmla="*/ 3008 h 10324"/>
              <a:gd name="connsiteX8" fmla="*/ 1578 w 11149"/>
              <a:gd name="connsiteY8" fmla="*/ 3628 h 10324"/>
              <a:gd name="connsiteX9" fmla="*/ 1601 w 11149"/>
              <a:gd name="connsiteY9" fmla="*/ 4424 h 10324"/>
              <a:gd name="connsiteX10" fmla="*/ 1601 w 11149"/>
              <a:gd name="connsiteY10" fmla="*/ 5309 h 10324"/>
              <a:gd name="connsiteX11" fmla="*/ 1601 w 11149"/>
              <a:gd name="connsiteY11" fmla="*/ 6106 h 10324"/>
              <a:gd name="connsiteX12" fmla="*/ 1521 w 11149"/>
              <a:gd name="connsiteY12" fmla="*/ 6961 h 10324"/>
              <a:gd name="connsiteX13" fmla="*/ 1415 w 11149"/>
              <a:gd name="connsiteY13" fmla="*/ 7728 h 10324"/>
              <a:gd name="connsiteX14" fmla="*/ 1252 w 11149"/>
              <a:gd name="connsiteY14" fmla="*/ 8494 h 10324"/>
              <a:gd name="connsiteX15" fmla="*/ 1123 w 11149"/>
              <a:gd name="connsiteY15" fmla="*/ 9114 h 10324"/>
              <a:gd name="connsiteX16" fmla="*/ 850 w 11149"/>
              <a:gd name="connsiteY16" fmla="*/ 9586 h 10324"/>
              <a:gd name="connsiteX17" fmla="*/ 726 w 11149"/>
              <a:gd name="connsiteY17" fmla="*/ 10029 h 10324"/>
              <a:gd name="connsiteX18" fmla="*/ 344 w 11149"/>
              <a:gd name="connsiteY18" fmla="*/ 10324 h 10324"/>
              <a:gd name="connsiteX19" fmla="*/ 9887 w 11149"/>
              <a:gd name="connsiteY19" fmla="*/ 10265 h 10324"/>
              <a:gd name="connsiteX20" fmla="*/ 10673 w 11149"/>
              <a:gd name="connsiteY20" fmla="*/ 10265 h 10324"/>
              <a:gd name="connsiteX21" fmla="*/ 10697 w 11149"/>
              <a:gd name="connsiteY21" fmla="*/ 10177 h 10324"/>
              <a:gd name="connsiteX22" fmla="*/ 10792 w 11149"/>
              <a:gd name="connsiteY22" fmla="*/ 9823 h 10324"/>
              <a:gd name="connsiteX23" fmla="*/ 10887 w 11149"/>
              <a:gd name="connsiteY23" fmla="*/ 9380 h 10324"/>
              <a:gd name="connsiteX24" fmla="*/ 10959 w 11149"/>
              <a:gd name="connsiteY24" fmla="*/ 8849 h 10324"/>
              <a:gd name="connsiteX25" fmla="*/ 11030 w 11149"/>
              <a:gd name="connsiteY25" fmla="*/ 8230 h 10324"/>
              <a:gd name="connsiteX26" fmla="*/ 11078 w 11149"/>
              <a:gd name="connsiteY26" fmla="*/ 7610 h 10324"/>
              <a:gd name="connsiteX27" fmla="*/ 11125 w 11149"/>
              <a:gd name="connsiteY27" fmla="*/ 6902 h 10324"/>
              <a:gd name="connsiteX28" fmla="*/ 11149 w 11149"/>
              <a:gd name="connsiteY28" fmla="*/ 6106 h 10324"/>
              <a:gd name="connsiteX29" fmla="*/ 11149 w 11149"/>
              <a:gd name="connsiteY29" fmla="*/ 5309 h 10324"/>
              <a:gd name="connsiteX30" fmla="*/ 11149 w 11149"/>
              <a:gd name="connsiteY30" fmla="*/ 4424 h 10324"/>
              <a:gd name="connsiteX31" fmla="*/ 11125 w 11149"/>
              <a:gd name="connsiteY31" fmla="*/ 3628 h 10324"/>
              <a:gd name="connsiteX32" fmla="*/ 11078 w 11149"/>
              <a:gd name="connsiteY32" fmla="*/ 2920 h 10324"/>
              <a:gd name="connsiteX33" fmla="*/ 11030 w 11149"/>
              <a:gd name="connsiteY33" fmla="*/ 2212 h 10324"/>
              <a:gd name="connsiteX34" fmla="*/ 10959 w 11149"/>
              <a:gd name="connsiteY34" fmla="*/ 1592 h 10324"/>
              <a:gd name="connsiteX35" fmla="*/ 10863 w 11149"/>
              <a:gd name="connsiteY35" fmla="*/ 1061 h 10324"/>
              <a:gd name="connsiteX36" fmla="*/ 10792 w 11149"/>
              <a:gd name="connsiteY36" fmla="*/ 619 h 10324"/>
              <a:gd name="connsiteX37" fmla="*/ 10697 w 11149"/>
              <a:gd name="connsiteY37" fmla="*/ 265 h 10324"/>
              <a:gd name="connsiteX0" fmla="*/ 10562 w 11014"/>
              <a:gd name="connsiteY0" fmla="*/ 265 h 10324"/>
              <a:gd name="connsiteX1" fmla="*/ 9538 w 11014"/>
              <a:gd name="connsiteY1" fmla="*/ 265 h 10324"/>
              <a:gd name="connsiteX2" fmla="*/ 152 w 11014"/>
              <a:gd name="connsiteY2" fmla="*/ 0 h 10324"/>
              <a:gd name="connsiteX3" fmla="*/ 706 w 11014"/>
              <a:gd name="connsiteY3" fmla="*/ 795 h 10324"/>
              <a:gd name="connsiteX4" fmla="*/ 916 w 11014"/>
              <a:gd name="connsiteY4" fmla="*/ 1502 h 10324"/>
              <a:gd name="connsiteX5" fmla="*/ 1103 w 11014"/>
              <a:gd name="connsiteY5" fmla="*/ 1887 h 10324"/>
              <a:gd name="connsiteX6" fmla="*/ 1203 w 11014"/>
              <a:gd name="connsiteY6" fmla="*/ 2329 h 10324"/>
              <a:gd name="connsiteX7" fmla="*/ 1337 w 11014"/>
              <a:gd name="connsiteY7" fmla="*/ 3008 h 10324"/>
              <a:gd name="connsiteX8" fmla="*/ 1443 w 11014"/>
              <a:gd name="connsiteY8" fmla="*/ 3628 h 10324"/>
              <a:gd name="connsiteX9" fmla="*/ 1466 w 11014"/>
              <a:gd name="connsiteY9" fmla="*/ 4424 h 10324"/>
              <a:gd name="connsiteX10" fmla="*/ 1466 w 11014"/>
              <a:gd name="connsiteY10" fmla="*/ 5309 h 10324"/>
              <a:gd name="connsiteX11" fmla="*/ 1466 w 11014"/>
              <a:gd name="connsiteY11" fmla="*/ 6106 h 10324"/>
              <a:gd name="connsiteX12" fmla="*/ 1386 w 11014"/>
              <a:gd name="connsiteY12" fmla="*/ 6961 h 10324"/>
              <a:gd name="connsiteX13" fmla="*/ 1280 w 11014"/>
              <a:gd name="connsiteY13" fmla="*/ 7728 h 10324"/>
              <a:gd name="connsiteX14" fmla="*/ 1117 w 11014"/>
              <a:gd name="connsiteY14" fmla="*/ 8494 h 10324"/>
              <a:gd name="connsiteX15" fmla="*/ 988 w 11014"/>
              <a:gd name="connsiteY15" fmla="*/ 9114 h 10324"/>
              <a:gd name="connsiteX16" fmla="*/ 715 w 11014"/>
              <a:gd name="connsiteY16" fmla="*/ 9586 h 10324"/>
              <a:gd name="connsiteX17" fmla="*/ 591 w 11014"/>
              <a:gd name="connsiteY17" fmla="*/ 10029 h 10324"/>
              <a:gd name="connsiteX18" fmla="*/ 209 w 11014"/>
              <a:gd name="connsiteY18" fmla="*/ 10324 h 10324"/>
              <a:gd name="connsiteX19" fmla="*/ 9752 w 11014"/>
              <a:gd name="connsiteY19" fmla="*/ 10265 h 10324"/>
              <a:gd name="connsiteX20" fmla="*/ 10538 w 11014"/>
              <a:gd name="connsiteY20" fmla="*/ 10265 h 10324"/>
              <a:gd name="connsiteX21" fmla="*/ 10562 w 11014"/>
              <a:gd name="connsiteY21" fmla="*/ 10177 h 10324"/>
              <a:gd name="connsiteX22" fmla="*/ 10657 w 11014"/>
              <a:gd name="connsiteY22" fmla="*/ 9823 h 10324"/>
              <a:gd name="connsiteX23" fmla="*/ 10752 w 11014"/>
              <a:gd name="connsiteY23" fmla="*/ 9380 h 10324"/>
              <a:gd name="connsiteX24" fmla="*/ 10824 w 11014"/>
              <a:gd name="connsiteY24" fmla="*/ 8849 h 10324"/>
              <a:gd name="connsiteX25" fmla="*/ 10895 w 11014"/>
              <a:gd name="connsiteY25" fmla="*/ 8230 h 10324"/>
              <a:gd name="connsiteX26" fmla="*/ 10943 w 11014"/>
              <a:gd name="connsiteY26" fmla="*/ 7610 h 10324"/>
              <a:gd name="connsiteX27" fmla="*/ 10990 w 11014"/>
              <a:gd name="connsiteY27" fmla="*/ 6902 h 10324"/>
              <a:gd name="connsiteX28" fmla="*/ 11014 w 11014"/>
              <a:gd name="connsiteY28" fmla="*/ 6106 h 10324"/>
              <a:gd name="connsiteX29" fmla="*/ 11014 w 11014"/>
              <a:gd name="connsiteY29" fmla="*/ 5309 h 10324"/>
              <a:gd name="connsiteX30" fmla="*/ 11014 w 11014"/>
              <a:gd name="connsiteY30" fmla="*/ 4424 h 10324"/>
              <a:gd name="connsiteX31" fmla="*/ 10990 w 11014"/>
              <a:gd name="connsiteY31" fmla="*/ 3628 h 10324"/>
              <a:gd name="connsiteX32" fmla="*/ 10943 w 11014"/>
              <a:gd name="connsiteY32" fmla="*/ 2920 h 10324"/>
              <a:gd name="connsiteX33" fmla="*/ 10895 w 11014"/>
              <a:gd name="connsiteY33" fmla="*/ 2212 h 10324"/>
              <a:gd name="connsiteX34" fmla="*/ 10824 w 11014"/>
              <a:gd name="connsiteY34" fmla="*/ 1592 h 10324"/>
              <a:gd name="connsiteX35" fmla="*/ 10728 w 11014"/>
              <a:gd name="connsiteY35" fmla="*/ 1061 h 10324"/>
              <a:gd name="connsiteX36" fmla="*/ 10657 w 11014"/>
              <a:gd name="connsiteY36" fmla="*/ 619 h 10324"/>
              <a:gd name="connsiteX37" fmla="*/ 10562 w 11014"/>
              <a:gd name="connsiteY37" fmla="*/ 265 h 10324"/>
              <a:gd name="connsiteX0" fmla="*/ 10456 w 10908"/>
              <a:gd name="connsiteY0" fmla="*/ 265 h 10324"/>
              <a:gd name="connsiteX1" fmla="*/ 9432 w 10908"/>
              <a:gd name="connsiteY1" fmla="*/ 265 h 10324"/>
              <a:gd name="connsiteX2" fmla="*/ 46 w 10908"/>
              <a:gd name="connsiteY2" fmla="*/ 0 h 10324"/>
              <a:gd name="connsiteX3" fmla="*/ 600 w 10908"/>
              <a:gd name="connsiteY3" fmla="*/ 795 h 10324"/>
              <a:gd name="connsiteX4" fmla="*/ 810 w 10908"/>
              <a:gd name="connsiteY4" fmla="*/ 1502 h 10324"/>
              <a:gd name="connsiteX5" fmla="*/ 997 w 10908"/>
              <a:gd name="connsiteY5" fmla="*/ 1887 h 10324"/>
              <a:gd name="connsiteX6" fmla="*/ 1097 w 10908"/>
              <a:gd name="connsiteY6" fmla="*/ 2329 h 10324"/>
              <a:gd name="connsiteX7" fmla="*/ 1231 w 10908"/>
              <a:gd name="connsiteY7" fmla="*/ 3008 h 10324"/>
              <a:gd name="connsiteX8" fmla="*/ 1337 w 10908"/>
              <a:gd name="connsiteY8" fmla="*/ 3628 h 10324"/>
              <a:gd name="connsiteX9" fmla="*/ 1360 w 10908"/>
              <a:gd name="connsiteY9" fmla="*/ 4424 h 10324"/>
              <a:gd name="connsiteX10" fmla="*/ 1360 w 10908"/>
              <a:gd name="connsiteY10" fmla="*/ 5309 h 10324"/>
              <a:gd name="connsiteX11" fmla="*/ 1360 w 10908"/>
              <a:gd name="connsiteY11" fmla="*/ 6106 h 10324"/>
              <a:gd name="connsiteX12" fmla="*/ 1280 w 10908"/>
              <a:gd name="connsiteY12" fmla="*/ 6961 h 10324"/>
              <a:gd name="connsiteX13" fmla="*/ 1174 w 10908"/>
              <a:gd name="connsiteY13" fmla="*/ 7728 h 10324"/>
              <a:gd name="connsiteX14" fmla="*/ 1011 w 10908"/>
              <a:gd name="connsiteY14" fmla="*/ 8494 h 10324"/>
              <a:gd name="connsiteX15" fmla="*/ 882 w 10908"/>
              <a:gd name="connsiteY15" fmla="*/ 9114 h 10324"/>
              <a:gd name="connsiteX16" fmla="*/ 609 w 10908"/>
              <a:gd name="connsiteY16" fmla="*/ 9586 h 10324"/>
              <a:gd name="connsiteX17" fmla="*/ 485 w 10908"/>
              <a:gd name="connsiteY17" fmla="*/ 10029 h 10324"/>
              <a:gd name="connsiteX18" fmla="*/ 103 w 10908"/>
              <a:gd name="connsiteY18" fmla="*/ 10324 h 10324"/>
              <a:gd name="connsiteX19" fmla="*/ 9646 w 10908"/>
              <a:gd name="connsiteY19" fmla="*/ 10265 h 10324"/>
              <a:gd name="connsiteX20" fmla="*/ 10432 w 10908"/>
              <a:gd name="connsiteY20" fmla="*/ 10265 h 10324"/>
              <a:gd name="connsiteX21" fmla="*/ 10456 w 10908"/>
              <a:gd name="connsiteY21" fmla="*/ 10177 h 10324"/>
              <a:gd name="connsiteX22" fmla="*/ 10551 w 10908"/>
              <a:gd name="connsiteY22" fmla="*/ 9823 h 10324"/>
              <a:gd name="connsiteX23" fmla="*/ 10646 w 10908"/>
              <a:gd name="connsiteY23" fmla="*/ 9380 h 10324"/>
              <a:gd name="connsiteX24" fmla="*/ 10718 w 10908"/>
              <a:gd name="connsiteY24" fmla="*/ 8849 h 10324"/>
              <a:gd name="connsiteX25" fmla="*/ 10789 w 10908"/>
              <a:gd name="connsiteY25" fmla="*/ 8230 h 10324"/>
              <a:gd name="connsiteX26" fmla="*/ 10837 w 10908"/>
              <a:gd name="connsiteY26" fmla="*/ 7610 h 10324"/>
              <a:gd name="connsiteX27" fmla="*/ 10884 w 10908"/>
              <a:gd name="connsiteY27" fmla="*/ 6902 h 10324"/>
              <a:gd name="connsiteX28" fmla="*/ 10908 w 10908"/>
              <a:gd name="connsiteY28" fmla="*/ 6106 h 10324"/>
              <a:gd name="connsiteX29" fmla="*/ 10908 w 10908"/>
              <a:gd name="connsiteY29" fmla="*/ 5309 h 10324"/>
              <a:gd name="connsiteX30" fmla="*/ 10908 w 10908"/>
              <a:gd name="connsiteY30" fmla="*/ 4424 h 10324"/>
              <a:gd name="connsiteX31" fmla="*/ 10884 w 10908"/>
              <a:gd name="connsiteY31" fmla="*/ 3628 h 10324"/>
              <a:gd name="connsiteX32" fmla="*/ 10837 w 10908"/>
              <a:gd name="connsiteY32" fmla="*/ 2920 h 10324"/>
              <a:gd name="connsiteX33" fmla="*/ 10789 w 10908"/>
              <a:gd name="connsiteY33" fmla="*/ 2212 h 10324"/>
              <a:gd name="connsiteX34" fmla="*/ 10718 w 10908"/>
              <a:gd name="connsiteY34" fmla="*/ 1592 h 10324"/>
              <a:gd name="connsiteX35" fmla="*/ 10622 w 10908"/>
              <a:gd name="connsiteY35" fmla="*/ 1061 h 10324"/>
              <a:gd name="connsiteX36" fmla="*/ 10551 w 10908"/>
              <a:gd name="connsiteY36" fmla="*/ 619 h 10324"/>
              <a:gd name="connsiteX37" fmla="*/ 10456 w 10908"/>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64 w 10875"/>
              <a:gd name="connsiteY5" fmla="*/ 1887 h 10324"/>
              <a:gd name="connsiteX6" fmla="*/ 1064 w 10875"/>
              <a:gd name="connsiteY6" fmla="*/ 2329 h 10324"/>
              <a:gd name="connsiteX7" fmla="*/ 1198 w 10875"/>
              <a:gd name="connsiteY7" fmla="*/ 3008 h 10324"/>
              <a:gd name="connsiteX8" fmla="*/ 1304 w 10875"/>
              <a:gd name="connsiteY8" fmla="*/ 3628 h 10324"/>
              <a:gd name="connsiteX9" fmla="*/ 1327 w 10875"/>
              <a:gd name="connsiteY9" fmla="*/ 4424 h 10324"/>
              <a:gd name="connsiteX10" fmla="*/ 1327 w 10875"/>
              <a:gd name="connsiteY10" fmla="*/ 5309 h 10324"/>
              <a:gd name="connsiteX11" fmla="*/ 1327 w 10875"/>
              <a:gd name="connsiteY11" fmla="*/ 6106 h 10324"/>
              <a:gd name="connsiteX12" fmla="*/ 1247 w 10875"/>
              <a:gd name="connsiteY12" fmla="*/ 6961 h 10324"/>
              <a:gd name="connsiteX13" fmla="*/ 1141 w 10875"/>
              <a:gd name="connsiteY13" fmla="*/ 7728 h 10324"/>
              <a:gd name="connsiteX14" fmla="*/ 978 w 10875"/>
              <a:gd name="connsiteY14" fmla="*/ 8494 h 10324"/>
              <a:gd name="connsiteX15" fmla="*/ 849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64 w 10875"/>
              <a:gd name="connsiteY5" fmla="*/ 1887 h 10324"/>
              <a:gd name="connsiteX6" fmla="*/ 1064 w 10875"/>
              <a:gd name="connsiteY6" fmla="*/ 2329 h 10324"/>
              <a:gd name="connsiteX7" fmla="*/ 1198 w 10875"/>
              <a:gd name="connsiteY7" fmla="*/ 3008 h 10324"/>
              <a:gd name="connsiteX8" fmla="*/ 1304 w 10875"/>
              <a:gd name="connsiteY8" fmla="*/ 3628 h 10324"/>
              <a:gd name="connsiteX9" fmla="*/ 1327 w 10875"/>
              <a:gd name="connsiteY9" fmla="*/ 4424 h 10324"/>
              <a:gd name="connsiteX10" fmla="*/ 1327 w 10875"/>
              <a:gd name="connsiteY10" fmla="*/ 5309 h 10324"/>
              <a:gd name="connsiteX11" fmla="*/ 1327 w 10875"/>
              <a:gd name="connsiteY11" fmla="*/ 6106 h 10324"/>
              <a:gd name="connsiteX12" fmla="*/ 1333 w 10875"/>
              <a:gd name="connsiteY12" fmla="*/ 6990 h 10324"/>
              <a:gd name="connsiteX13" fmla="*/ 1141 w 10875"/>
              <a:gd name="connsiteY13" fmla="*/ 7728 h 10324"/>
              <a:gd name="connsiteX14" fmla="*/ 978 w 10875"/>
              <a:gd name="connsiteY14" fmla="*/ 8494 h 10324"/>
              <a:gd name="connsiteX15" fmla="*/ 849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64 w 10875"/>
              <a:gd name="connsiteY5" fmla="*/ 1887 h 10324"/>
              <a:gd name="connsiteX6" fmla="*/ 1064 w 10875"/>
              <a:gd name="connsiteY6" fmla="*/ 2329 h 10324"/>
              <a:gd name="connsiteX7" fmla="*/ 1198 w 10875"/>
              <a:gd name="connsiteY7" fmla="*/ 3008 h 10324"/>
              <a:gd name="connsiteX8" fmla="*/ 1304 w 10875"/>
              <a:gd name="connsiteY8" fmla="*/ 3628 h 10324"/>
              <a:gd name="connsiteX9" fmla="*/ 1327 w 10875"/>
              <a:gd name="connsiteY9" fmla="*/ 4424 h 10324"/>
              <a:gd name="connsiteX10" fmla="*/ 1327 w 10875"/>
              <a:gd name="connsiteY10" fmla="*/ 5309 h 10324"/>
              <a:gd name="connsiteX11" fmla="*/ 1327 w 10875"/>
              <a:gd name="connsiteY11" fmla="*/ 6106 h 10324"/>
              <a:gd name="connsiteX12" fmla="*/ 1333 w 10875"/>
              <a:gd name="connsiteY12" fmla="*/ 6990 h 10324"/>
              <a:gd name="connsiteX13" fmla="*/ 1141 w 10875"/>
              <a:gd name="connsiteY13" fmla="*/ 7728 h 10324"/>
              <a:gd name="connsiteX14" fmla="*/ 978 w 10875"/>
              <a:gd name="connsiteY14" fmla="*/ 8494 h 10324"/>
              <a:gd name="connsiteX15" fmla="*/ 849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64 w 10875"/>
              <a:gd name="connsiteY5" fmla="*/ 1887 h 10324"/>
              <a:gd name="connsiteX6" fmla="*/ 1064 w 10875"/>
              <a:gd name="connsiteY6" fmla="*/ 2329 h 10324"/>
              <a:gd name="connsiteX7" fmla="*/ 1198 w 10875"/>
              <a:gd name="connsiteY7" fmla="*/ 3008 h 10324"/>
              <a:gd name="connsiteX8" fmla="*/ 1304 w 10875"/>
              <a:gd name="connsiteY8" fmla="*/ 3628 h 10324"/>
              <a:gd name="connsiteX9" fmla="*/ 1327 w 10875"/>
              <a:gd name="connsiteY9" fmla="*/ 4424 h 10324"/>
              <a:gd name="connsiteX10" fmla="*/ 1327 w 10875"/>
              <a:gd name="connsiteY10" fmla="*/ 5309 h 10324"/>
              <a:gd name="connsiteX11" fmla="*/ 1269 w 10875"/>
              <a:gd name="connsiteY11" fmla="*/ 6106 h 10324"/>
              <a:gd name="connsiteX12" fmla="*/ 1333 w 10875"/>
              <a:gd name="connsiteY12" fmla="*/ 6990 h 10324"/>
              <a:gd name="connsiteX13" fmla="*/ 1141 w 10875"/>
              <a:gd name="connsiteY13" fmla="*/ 7728 h 10324"/>
              <a:gd name="connsiteX14" fmla="*/ 978 w 10875"/>
              <a:gd name="connsiteY14" fmla="*/ 8494 h 10324"/>
              <a:gd name="connsiteX15" fmla="*/ 849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64 w 10875"/>
              <a:gd name="connsiteY5" fmla="*/ 1887 h 10324"/>
              <a:gd name="connsiteX6" fmla="*/ 1064 w 10875"/>
              <a:gd name="connsiteY6" fmla="*/ 2329 h 10324"/>
              <a:gd name="connsiteX7" fmla="*/ 1198 w 10875"/>
              <a:gd name="connsiteY7" fmla="*/ 3008 h 10324"/>
              <a:gd name="connsiteX8" fmla="*/ 1275 w 10875"/>
              <a:gd name="connsiteY8" fmla="*/ 3628 h 10324"/>
              <a:gd name="connsiteX9" fmla="*/ 1327 w 10875"/>
              <a:gd name="connsiteY9" fmla="*/ 4424 h 10324"/>
              <a:gd name="connsiteX10" fmla="*/ 1327 w 10875"/>
              <a:gd name="connsiteY10" fmla="*/ 5309 h 10324"/>
              <a:gd name="connsiteX11" fmla="*/ 1269 w 10875"/>
              <a:gd name="connsiteY11" fmla="*/ 6106 h 10324"/>
              <a:gd name="connsiteX12" fmla="*/ 1333 w 10875"/>
              <a:gd name="connsiteY12" fmla="*/ 6990 h 10324"/>
              <a:gd name="connsiteX13" fmla="*/ 1141 w 10875"/>
              <a:gd name="connsiteY13" fmla="*/ 7728 h 10324"/>
              <a:gd name="connsiteX14" fmla="*/ 978 w 10875"/>
              <a:gd name="connsiteY14" fmla="*/ 8494 h 10324"/>
              <a:gd name="connsiteX15" fmla="*/ 849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43 w 10875"/>
              <a:gd name="connsiteY5" fmla="*/ 2017 h 10324"/>
              <a:gd name="connsiteX6" fmla="*/ 1064 w 10875"/>
              <a:gd name="connsiteY6" fmla="*/ 2329 h 10324"/>
              <a:gd name="connsiteX7" fmla="*/ 1198 w 10875"/>
              <a:gd name="connsiteY7" fmla="*/ 3008 h 10324"/>
              <a:gd name="connsiteX8" fmla="*/ 1275 w 10875"/>
              <a:gd name="connsiteY8" fmla="*/ 3628 h 10324"/>
              <a:gd name="connsiteX9" fmla="*/ 1327 w 10875"/>
              <a:gd name="connsiteY9" fmla="*/ 4424 h 10324"/>
              <a:gd name="connsiteX10" fmla="*/ 1327 w 10875"/>
              <a:gd name="connsiteY10" fmla="*/ 5309 h 10324"/>
              <a:gd name="connsiteX11" fmla="*/ 1269 w 10875"/>
              <a:gd name="connsiteY11" fmla="*/ 6106 h 10324"/>
              <a:gd name="connsiteX12" fmla="*/ 1333 w 10875"/>
              <a:gd name="connsiteY12" fmla="*/ 6990 h 10324"/>
              <a:gd name="connsiteX13" fmla="*/ 1141 w 10875"/>
              <a:gd name="connsiteY13" fmla="*/ 7728 h 10324"/>
              <a:gd name="connsiteX14" fmla="*/ 978 w 10875"/>
              <a:gd name="connsiteY14" fmla="*/ 8494 h 10324"/>
              <a:gd name="connsiteX15" fmla="*/ 849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43 w 10875"/>
              <a:gd name="connsiteY5" fmla="*/ 2017 h 10324"/>
              <a:gd name="connsiteX6" fmla="*/ 1043 w 10875"/>
              <a:gd name="connsiteY6" fmla="*/ 2503 h 10324"/>
              <a:gd name="connsiteX7" fmla="*/ 1198 w 10875"/>
              <a:gd name="connsiteY7" fmla="*/ 3008 h 10324"/>
              <a:gd name="connsiteX8" fmla="*/ 1275 w 10875"/>
              <a:gd name="connsiteY8" fmla="*/ 3628 h 10324"/>
              <a:gd name="connsiteX9" fmla="*/ 1327 w 10875"/>
              <a:gd name="connsiteY9" fmla="*/ 4424 h 10324"/>
              <a:gd name="connsiteX10" fmla="*/ 1327 w 10875"/>
              <a:gd name="connsiteY10" fmla="*/ 5309 h 10324"/>
              <a:gd name="connsiteX11" fmla="*/ 1269 w 10875"/>
              <a:gd name="connsiteY11" fmla="*/ 6106 h 10324"/>
              <a:gd name="connsiteX12" fmla="*/ 1333 w 10875"/>
              <a:gd name="connsiteY12" fmla="*/ 6990 h 10324"/>
              <a:gd name="connsiteX13" fmla="*/ 1141 w 10875"/>
              <a:gd name="connsiteY13" fmla="*/ 7728 h 10324"/>
              <a:gd name="connsiteX14" fmla="*/ 978 w 10875"/>
              <a:gd name="connsiteY14" fmla="*/ 8494 h 10324"/>
              <a:gd name="connsiteX15" fmla="*/ 849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43 w 10875"/>
              <a:gd name="connsiteY5" fmla="*/ 2017 h 10324"/>
              <a:gd name="connsiteX6" fmla="*/ 1043 w 10875"/>
              <a:gd name="connsiteY6" fmla="*/ 2503 h 10324"/>
              <a:gd name="connsiteX7" fmla="*/ 1198 w 10875"/>
              <a:gd name="connsiteY7" fmla="*/ 3160 h 10324"/>
              <a:gd name="connsiteX8" fmla="*/ 1275 w 10875"/>
              <a:gd name="connsiteY8" fmla="*/ 3628 h 10324"/>
              <a:gd name="connsiteX9" fmla="*/ 1327 w 10875"/>
              <a:gd name="connsiteY9" fmla="*/ 4424 h 10324"/>
              <a:gd name="connsiteX10" fmla="*/ 1327 w 10875"/>
              <a:gd name="connsiteY10" fmla="*/ 5309 h 10324"/>
              <a:gd name="connsiteX11" fmla="*/ 1269 w 10875"/>
              <a:gd name="connsiteY11" fmla="*/ 6106 h 10324"/>
              <a:gd name="connsiteX12" fmla="*/ 1333 w 10875"/>
              <a:gd name="connsiteY12" fmla="*/ 6990 h 10324"/>
              <a:gd name="connsiteX13" fmla="*/ 1141 w 10875"/>
              <a:gd name="connsiteY13" fmla="*/ 7728 h 10324"/>
              <a:gd name="connsiteX14" fmla="*/ 978 w 10875"/>
              <a:gd name="connsiteY14" fmla="*/ 8494 h 10324"/>
              <a:gd name="connsiteX15" fmla="*/ 849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43 w 10875"/>
              <a:gd name="connsiteY5" fmla="*/ 2017 h 10324"/>
              <a:gd name="connsiteX6" fmla="*/ 1043 w 10875"/>
              <a:gd name="connsiteY6" fmla="*/ 2503 h 10324"/>
              <a:gd name="connsiteX7" fmla="*/ 1198 w 10875"/>
              <a:gd name="connsiteY7" fmla="*/ 3160 h 10324"/>
              <a:gd name="connsiteX8" fmla="*/ 1254 w 10875"/>
              <a:gd name="connsiteY8" fmla="*/ 3780 h 10324"/>
              <a:gd name="connsiteX9" fmla="*/ 1327 w 10875"/>
              <a:gd name="connsiteY9" fmla="*/ 4424 h 10324"/>
              <a:gd name="connsiteX10" fmla="*/ 1327 w 10875"/>
              <a:gd name="connsiteY10" fmla="*/ 5309 h 10324"/>
              <a:gd name="connsiteX11" fmla="*/ 1269 w 10875"/>
              <a:gd name="connsiteY11" fmla="*/ 6106 h 10324"/>
              <a:gd name="connsiteX12" fmla="*/ 1333 w 10875"/>
              <a:gd name="connsiteY12" fmla="*/ 6990 h 10324"/>
              <a:gd name="connsiteX13" fmla="*/ 1141 w 10875"/>
              <a:gd name="connsiteY13" fmla="*/ 7728 h 10324"/>
              <a:gd name="connsiteX14" fmla="*/ 978 w 10875"/>
              <a:gd name="connsiteY14" fmla="*/ 8494 h 10324"/>
              <a:gd name="connsiteX15" fmla="*/ 849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43 w 10875"/>
              <a:gd name="connsiteY5" fmla="*/ 2017 h 10324"/>
              <a:gd name="connsiteX6" fmla="*/ 1043 w 10875"/>
              <a:gd name="connsiteY6" fmla="*/ 2503 h 10324"/>
              <a:gd name="connsiteX7" fmla="*/ 1198 w 10875"/>
              <a:gd name="connsiteY7" fmla="*/ 3160 h 10324"/>
              <a:gd name="connsiteX8" fmla="*/ 1254 w 10875"/>
              <a:gd name="connsiteY8" fmla="*/ 3780 h 10324"/>
              <a:gd name="connsiteX9" fmla="*/ 1327 w 10875"/>
              <a:gd name="connsiteY9" fmla="*/ 4489 h 10324"/>
              <a:gd name="connsiteX10" fmla="*/ 1327 w 10875"/>
              <a:gd name="connsiteY10" fmla="*/ 5309 h 10324"/>
              <a:gd name="connsiteX11" fmla="*/ 1269 w 10875"/>
              <a:gd name="connsiteY11" fmla="*/ 6106 h 10324"/>
              <a:gd name="connsiteX12" fmla="*/ 1333 w 10875"/>
              <a:gd name="connsiteY12" fmla="*/ 6990 h 10324"/>
              <a:gd name="connsiteX13" fmla="*/ 1141 w 10875"/>
              <a:gd name="connsiteY13" fmla="*/ 7728 h 10324"/>
              <a:gd name="connsiteX14" fmla="*/ 978 w 10875"/>
              <a:gd name="connsiteY14" fmla="*/ 8494 h 10324"/>
              <a:gd name="connsiteX15" fmla="*/ 849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43 w 10875"/>
              <a:gd name="connsiteY5" fmla="*/ 2017 h 10324"/>
              <a:gd name="connsiteX6" fmla="*/ 1043 w 10875"/>
              <a:gd name="connsiteY6" fmla="*/ 2503 h 10324"/>
              <a:gd name="connsiteX7" fmla="*/ 1198 w 10875"/>
              <a:gd name="connsiteY7" fmla="*/ 3160 h 10324"/>
              <a:gd name="connsiteX8" fmla="*/ 1254 w 10875"/>
              <a:gd name="connsiteY8" fmla="*/ 3780 h 10324"/>
              <a:gd name="connsiteX9" fmla="*/ 1327 w 10875"/>
              <a:gd name="connsiteY9" fmla="*/ 4489 h 10324"/>
              <a:gd name="connsiteX10" fmla="*/ 1327 w 10875"/>
              <a:gd name="connsiteY10" fmla="*/ 5309 h 10324"/>
              <a:gd name="connsiteX11" fmla="*/ 1269 w 10875"/>
              <a:gd name="connsiteY11" fmla="*/ 6106 h 10324"/>
              <a:gd name="connsiteX12" fmla="*/ 1248 w 10875"/>
              <a:gd name="connsiteY12" fmla="*/ 7077 h 10324"/>
              <a:gd name="connsiteX13" fmla="*/ 1141 w 10875"/>
              <a:gd name="connsiteY13" fmla="*/ 7728 h 10324"/>
              <a:gd name="connsiteX14" fmla="*/ 978 w 10875"/>
              <a:gd name="connsiteY14" fmla="*/ 8494 h 10324"/>
              <a:gd name="connsiteX15" fmla="*/ 849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43 w 10875"/>
              <a:gd name="connsiteY5" fmla="*/ 2017 h 10324"/>
              <a:gd name="connsiteX6" fmla="*/ 1043 w 10875"/>
              <a:gd name="connsiteY6" fmla="*/ 2503 h 10324"/>
              <a:gd name="connsiteX7" fmla="*/ 1198 w 10875"/>
              <a:gd name="connsiteY7" fmla="*/ 3160 h 10324"/>
              <a:gd name="connsiteX8" fmla="*/ 1254 w 10875"/>
              <a:gd name="connsiteY8" fmla="*/ 3780 h 10324"/>
              <a:gd name="connsiteX9" fmla="*/ 1327 w 10875"/>
              <a:gd name="connsiteY9" fmla="*/ 4489 h 10324"/>
              <a:gd name="connsiteX10" fmla="*/ 1327 w 10875"/>
              <a:gd name="connsiteY10" fmla="*/ 5309 h 10324"/>
              <a:gd name="connsiteX11" fmla="*/ 1269 w 10875"/>
              <a:gd name="connsiteY11" fmla="*/ 6106 h 10324"/>
              <a:gd name="connsiteX12" fmla="*/ 1248 w 10875"/>
              <a:gd name="connsiteY12" fmla="*/ 7077 h 10324"/>
              <a:gd name="connsiteX13" fmla="*/ 1056 w 10875"/>
              <a:gd name="connsiteY13" fmla="*/ 7793 h 10324"/>
              <a:gd name="connsiteX14" fmla="*/ 978 w 10875"/>
              <a:gd name="connsiteY14" fmla="*/ 8494 h 10324"/>
              <a:gd name="connsiteX15" fmla="*/ 849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43 w 10875"/>
              <a:gd name="connsiteY5" fmla="*/ 2017 h 10324"/>
              <a:gd name="connsiteX6" fmla="*/ 1043 w 10875"/>
              <a:gd name="connsiteY6" fmla="*/ 2503 h 10324"/>
              <a:gd name="connsiteX7" fmla="*/ 1198 w 10875"/>
              <a:gd name="connsiteY7" fmla="*/ 3160 h 10324"/>
              <a:gd name="connsiteX8" fmla="*/ 1254 w 10875"/>
              <a:gd name="connsiteY8" fmla="*/ 3780 h 10324"/>
              <a:gd name="connsiteX9" fmla="*/ 1327 w 10875"/>
              <a:gd name="connsiteY9" fmla="*/ 4489 h 10324"/>
              <a:gd name="connsiteX10" fmla="*/ 1327 w 10875"/>
              <a:gd name="connsiteY10" fmla="*/ 5309 h 10324"/>
              <a:gd name="connsiteX11" fmla="*/ 1269 w 10875"/>
              <a:gd name="connsiteY11" fmla="*/ 6106 h 10324"/>
              <a:gd name="connsiteX12" fmla="*/ 1248 w 10875"/>
              <a:gd name="connsiteY12" fmla="*/ 7077 h 10324"/>
              <a:gd name="connsiteX13" fmla="*/ 1056 w 10875"/>
              <a:gd name="connsiteY13" fmla="*/ 7793 h 10324"/>
              <a:gd name="connsiteX14" fmla="*/ 978 w 10875"/>
              <a:gd name="connsiteY14" fmla="*/ 8494 h 10324"/>
              <a:gd name="connsiteX15" fmla="*/ 849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43 w 10875"/>
              <a:gd name="connsiteY5" fmla="*/ 2017 h 10324"/>
              <a:gd name="connsiteX6" fmla="*/ 1043 w 10875"/>
              <a:gd name="connsiteY6" fmla="*/ 2503 h 10324"/>
              <a:gd name="connsiteX7" fmla="*/ 1198 w 10875"/>
              <a:gd name="connsiteY7" fmla="*/ 3160 h 10324"/>
              <a:gd name="connsiteX8" fmla="*/ 1254 w 10875"/>
              <a:gd name="connsiteY8" fmla="*/ 3780 h 10324"/>
              <a:gd name="connsiteX9" fmla="*/ 1327 w 10875"/>
              <a:gd name="connsiteY9" fmla="*/ 4489 h 10324"/>
              <a:gd name="connsiteX10" fmla="*/ 1327 w 10875"/>
              <a:gd name="connsiteY10" fmla="*/ 5309 h 10324"/>
              <a:gd name="connsiteX11" fmla="*/ 1269 w 10875"/>
              <a:gd name="connsiteY11" fmla="*/ 6106 h 10324"/>
              <a:gd name="connsiteX12" fmla="*/ 1248 w 10875"/>
              <a:gd name="connsiteY12" fmla="*/ 7077 h 10324"/>
              <a:gd name="connsiteX13" fmla="*/ 1056 w 10875"/>
              <a:gd name="connsiteY13" fmla="*/ 7793 h 10324"/>
              <a:gd name="connsiteX14" fmla="*/ 978 w 10875"/>
              <a:gd name="connsiteY14" fmla="*/ 8494 h 10324"/>
              <a:gd name="connsiteX15" fmla="*/ 807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67 w 10875"/>
              <a:gd name="connsiteY3" fmla="*/ 795 h 10324"/>
              <a:gd name="connsiteX4" fmla="*/ 777 w 10875"/>
              <a:gd name="connsiteY4" fmla="*/ 1502 h 10324"/>
              <a:gd name="connsiteX5" fmla="*/ 943 w 10875"/>
              <a:gd name="connsiteY5" fmla="*/ 2017 h 10324"/>
              <a:gd name="connsiteX6" fmla="*/ 1043 w 10875"/>
              <a:gd name="connsiteY6" fmla="*/ 2503 h 10324"/>
              <a:gd name="connsiteX7" fmla="*/ 1198 w 10875"/>
              <a:gd name="connsiteY7" fmla="*/ 3160 h 10324"/>
              <a:gd name="connsiteX8" fmla="*/ 1254 w 10875"/>
              <a:gd name="connsiteY8" fmla="*/ 3780 h 10324"/>
              <a:gd name="connsiteX9" fmla="*/ 1327 w 10875"/>
              <a:gd name="connsiteY9" fmla="*/ 4489 h 10324"/>
              <a:gd name="connsiteX10" fmla="*/ 1327 w 10875"/>
              <a:gd name="connsiteY10" fmla="*/ 5309 h 10324"/>
              <a:gd name="connsiteX11" fmla="*/ 1269 w 10875"/>
              <a:gd name="connsiteY11" fmla="*/ 6106 h 10324"/>
              <a:gd name="connsiteX12" fmla="*/ 1248 w 10875"/>
              <a:gd name="connsiteY12" fmla="*/ 7077 h 10324"/>
              <a:gd name="connsiteX13" fmla="*/ 1056 w 10875"/>
              <a:gd name="connsiteY13" fmla="*/ 7793 h 10324"/>
              <a:gd name="connsiteX14" fmla="*/ 978 w 10875"/>
              <a:gd name="connsiteY14" fmla="*/ 8494 h 10324"/>
              <a:gd name="connsiteX15" fmla="*/ 807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46 w 10875"/>
              <a:gd name="connsiteY3" fmla="*/ 795 h 10324"/>
              <a:gd name="connsiteX4" fmla="*/ 777 w 10875"/>
              <a:gd name="connsiteY4" fmla="*/ 1502 h 10324"/>
              <a:gd name="connsiteX5" fmla="*/ 943 w 10875"/>
              <a:gd name="connsiteY5" fmla="*/ 2017 h 10324"/>
              <a:gd name="connsiteX6" fmla="*/ 1043 w 10875"/>
              <a:gd name="connsiteY6" fmla="*/ 2503 h 10324"/>
              <a:gd name="connsiteX7" fmla="*/ 1198 w 10875"/>
              <a:gd name="connsiteY7" fmla="*/ 3160 h 10324"/>
              <a:gd name="connsiteX8" fmla="*/ 1254 w 10875"/>
              <a:gd name="connsiteY8" fmla="*/ 3780 h 10324"/>
              <a:gd name="connsiteX9" fmla="*/ 1327 w 10875"/>
              <a:gd name="connsiteY9" fmla="*/ 4489 h 10324"/>
              <a:gd name="connsiteX10" fmla="*/ 1327 w 10875"/>
              <a:gd name="connsiteY10" fmla="*/ 5309 h 10324"/>
              <a:gd name="connsiteX11" fmla="*/ 1269 w 10875"/>
              <a:gd name="connsiteY11" fmla="*/ 6106 h 10324"/>
              <a:gd name="connsiteX12" fmla="*/ 1248 w 10875"/>
              <a:gd name="connsiteY12" fmla="*/ 7077 h 10324"/>
              <a:gd name="connsiteX13" fmla="*/ 1056 w 10875"/>
              <a:gd name="connsiteY13" fmla="*/ 7793 h 10324"/>
              <a:gd name="connsiteX14" fmla="*/ 978 w 10875"/>
              <a:gd name="connsiteY14" fmla="*/ 8494 h 10324"/>
              <a:gd name="connsiteX15" fmla="*/ 807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3 w 10875"/>
              <a:gd name="connsiteY0" fmla="*/ 265 h 10324"/>
              <a:gd name="connsiteX1" fmla="*/ 9399 w 10875"/>
              <a:gd name="connsiteY1" fmla="*/ 265 h 10324"/>
              <a:gd name="connsiteX2" fmla="*/ 13 w 10875"/>
              <a:gd name="connsiteY2" fmla="*/ 0 h 10324"/>
              <a:gd name="connsiteX3" fmla="*/ 546 w 10875"/>
              <a:gd name="connsiteY3" fmla="*/ 795 h 10324"/>
              <a:gd name="connsiteX4" fmla="*/ 777 w 10875"/>
              <a:gd name="connsiteY4" fmla="*/ 1502 h 10324"/>
              <a:gd name="connsiteX5" fmla="*/ 943 w 10875"/>
              <a:gd name="connsiteY5" fmla="*/ 2017 h 10324"/>
              <a:gd name="connsiteX6" fmla="*/ 1043 w 10875"/>
              <a:gd name="connsiteY6" fmla="*/ 2503 h 10324"/>
              <a:gd name="connsiteX7" fmla="*/ 1198 w 10875"/>
              <a:gd name="connsiteY7" fmla="*/ 3160 h 10324"/>
              <a:gd name="connsiteX8" fmla="*/ 1254 w 10875"/>
              <a:gd name="connsiteY8" fmla="*/ 3780 h 10324"/>
              <a:gd name="connsiteX9" fmla="*/ 1327 w 10875"/>
              <a:gd name="connsiteY9" fmla="*/ 4489 h 10324"/>
              <a:gd name="connsiteX10" fmla="*/ 1327 w 10875"/>
              <a:gd name="connsiteY10" fmla="*/ 5309 h 10324"/>
              <a:gd name="connsiteX11" fmla="*/ 1269 w 10875"/>
              <a:gd name="connsiteY11" fmla="*/ 6106 h 10324"/>
              <a:gd name="connsiteX12" fmla="*/ 1248 w 10875"/>
              <a:gd name="connsiteY12" fmla="*/ 7077 h 10324"/>
              <a:gd name="connsiteX13" fmla="*/ 1056 w 10875"/>
              <a:gd name="connsiteY13" fmla="*/ 7793 h 10324"/>
              <a:gd name="connsiteX14" fmla="*/ 978 w 10875"/>
              <a:gd name="connsiteY14" fmla="*/ 8494 h 10324"/>
              <a:gd name="connsiteX15" fmla="*/ 807 w 10875"/>
              <a:gd name="connsiteY15" fmla="*/ 9114 h 10324"/>
              <a:gd name="connsiteX16" fmla="*/ 576 w 10875"/>
              <a:gd name="connsiteY16" fmla="*/ 9586 h 10324"/>
              <a:gd name="connsiteX17" fmla="*/ 452 w 10875"/>
              <a:gd name="connsiteY17" fmla="*/ 10029 h 10324"/>
              <a:gd name="connsiteX18" fmla="*/ 70 w 10875"/>
              <a:gd name="connsiteY18" fmla="*/ 10324 h 10324"/>
              <a:gd name="connsiteX19" fmla="*/ 9613 w 10875"/>
              <a:gd name="connsiteY19" fmla="*/ 10265 h 10324"/>
              <a:gd name="connsiteX20" fmla="*/ 10399 w 10875"/>
              <a:gd name="connsiteY20" fmla="*/ 10265 h 10324"/>
              <a:gd name="connsiteX21" fmla="*/ 10423 w 10875"/>
              <a:gd name="connsiteY21" fmla="*/ 10177 h 10324"/>
              <a:gd name="connsiteX22" fmla="*/ 10518 w 10875"/>
              <a:gd name="connsiteY22" fmla="*/ 9823 h 10324"/>
              <a:gd name="connsiteX23" fmla="*/ 10613 w 10875"/>
              <a:gd name="connsiteY23" fmla="*/ 9380 h 10324"/>
              <a:gd name="connsiteX24" fmla="*/ 10685 w 10875"/>
              <a:gd name="connsiteY24" fmla="*/ 8849 h 10324"/>
              <a:gd name="connsiteX25" fmla="*/ 10756 w 10875"/>
              <a:gd name="connsiteY25" fmla="*/ 8230 h 10324"/>
              <a:gd name="connsiteX26" fmla="*/ 10804 w 10875"/>
              <a:gd name="connsiteY26" fmla="*/ 7610 h 10324"/>
              <a:gd name="connsiteX27" fmla="*/ 10851 w 10875"/>
              <a:gd name="connsiteY27" fmla="*/ 6902 h 10324"/>
              <a:gd name="connsiteX28" fmla="*/ 10875 w 10875"/>
              <a:gd name="connsiteY28" fmla="*/ 6106 h 10324"/>
              <a:gd name="connsiteX29" fmla="*/ 10875 w 10875"/>
              <a:gd name="connsiteY29" fmla="*/ 5309 h 10324"/>
              <a:gd name="connsiteX30" fmla="*/ 10875 w 10875"/>
              <a:gd name="connsiteY30" fmla="*/ 4424 h 10324"/>
              <a:gd name="connsiteX31" fmla="*/ 10851 w 10875"/>
              <a:gd name="connsiteY31" fmla="*/ 3628 h 10324"/>
              <a:gd name="connsiteX32" fmla="*/ 10804 w 10875"/>
              <a:gd name="connsiteY32" fmla="*/ 2920 h 10324"/>
              <a:gd name="connsiteX33" fmla="*/ 10756 w 10875"/>
              <a:gd name="connsiteY33" fmla="*/ 2212 h 10324"/>
              <a:gd name="connsiteX34" fmla="*/ 10685 w 10875"/>
              <a:gd name="connsiteY34" fmla="*/ 1592 h 10324"/>
              <a:gd name="connsiteX35" fmla="*/ 10589 w 10875"/>
              <a:gd name="connsiteY35" fmla="*/ 1061 h 10324"/>
              <a:gd name="connsiteX36" fmla="*/ 10518 w 10875"/>
              <a:gd name="connsiteY36" fmla="*/ 619 h 10324"/>
              <a:gd name="connsiteX37" fmla="*/ 10423 w 10875"/>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60 h 10324"/>
              <a:gd name="connsiteX8" fmla="*/ 1259 w 10880"/>
              <a:gd name="connsiteY8" fmla="*/ 3780 h 10324"/>
              <a:gd name="connsiteX9" fmla="*/ 1332 w 10880"/>
              <a:gd name="connsiteY9" fmla="*/ 4489 h 10324"/>
              <a:gd name="connsiteX10" fmla="*/ 1332 w 10880"/>
              <a:gd name="connsiteY10" fmla="*/ 5309 h 10324"/>
              <a:gd name="connsiteX11" fmla="*/ 1274 w 10880"/>
              <a:gd name="connsiteY11" fmla="*/ 6106 h 10324"/>
              <a:gd name="connsiteX12" fmla="*/ 1253 w 10880"/>
              <a:gd name="connsiteY12" fmla="*/ 7077 h 10324"/>
              <a:gd name="connsiteX13" fmla="*/ 1061 w 10880"/>
              <a:gd name="connsiteY13" fmla="*/ 7793 h 10324"/>
              <a:gd name="connsiteX14" fmla="*/ 983 w 10880"/>
              <a:gd name="connsiteY14" fmla="*/ 8494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60 h 10324"/>
              <a:gd name="connsiteX8" fmla="*/ 1259 w 10880"/>
              <a:gd name="connsiteY8" fmla="*/ 3780 h 10324"/>
              <a:gd name="connsiteX9" fmla="*/ 1332 w 10880"/>
              <a:gd name="connsiteY9" fmla="*/ 4489 h 10324"/>
              <a:gd name="connsiteX10" fmla="*/ 1332 w 10880"/>
              <a:gd name="connsiteY10" fmla="*/ 5309 h 10324"/>
              <a:gd name="connsiteX11" fmla="*/ 1274 w 10880"/>
              <a:gd name="connsiteY11" fmla="*/ 6106 h 10324"/>
              <a:gd name="connsiteX12" fmla="*/ 1253 w 10880"/>
              <a:gd name="connsiteY12" fmla="*/ 7077 h 10324"/>
              <a:gd name="connsiteX13" fmla="*/ 1125 w 10880"/>
              <a:gd name="connsiteY13" fmla="*/ 7793 h 10324"/>
              <a:gd name="connsiteX14" fmla="*/ 983 w 10880"/>
              <a:gd name="connsiteY14" fmla="*/ 8494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60 h 10324"/>
              <a:gd name="connsiteX8" fmla="*/ 1259 w 10880"/>
              <a:gd name="connsiteY8" fmla="*/ 3780 h 10324"/>
              <a:gd name="connsiteX9" fmla="*/ 1332 w 10880"/>
              <a:gd name="connsiteY9" fmla="*/ 4489 h 10324"/>
              <a:gd name="connsiteX10" fmla="*/ 1332 w 10880"/>
              <a:gd name="connsiteY10" fmla="*/ 5309 h 10324"/>
              <a:gd name="connsiteX11" fmla="*/ 1274 w 10880"/>
              <a:gd name="connsiteY11" fmla="*/ 6106 h 10324"/>
              <a:gd name="connsiteX12" fmla="*/ 1253 w 10880"/>
              <a:gd name="connsiteY12" fmla="*/ 7077 h 10324"/>
              <a:gd name="connsiteX13" fmla="*/ 1125 w 10880"/>
              <a:gd name="connsiteY13" fmla="*/ 7793 h 10324"/>
              <a:gd name="connsiteX14" fmla="*/ 983 w 10880"/>
              <a:gd name="connsiteY14" fmla="*/ 8494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60 h 10324"/>
              <a:gd name="connsiteX8" fmla="*/ 1259 w 10880"/>
              <a:gd name="connsiteY8" fmla="*/ 3780 h 10324"/>
              <a:gd name="connsiteX9" fmla="*/ 1332 w 10880"/>
              <a:gd name="connsiteY9" fmla="*/ 4489 h 10324"/>
              <a:gd name="connsiteX10" fmla="*/ 1332 w 10880"/>
              <a:gd name="connsiteY10" fmla="*/ 5309 h 10324"/>
              <a:gd name="connsiteX11" fmla="*/ 1274 w 10880"/>
              <a:gd name="connsiteY11" fmla="*/ 6106 h 10324"/>
              <a:gd name="connsiteX12" fmla="*/ 1253 w 10880"/>
              <a:gd name="connsiteY12" fmla="*/ 7077 h 10324"/>
              <a:gd name="connsiteX13" fmla="*/ 1125 w 10880"/>
              <a:gd name="connsiteY13" fmla="*/ 7793 h 10324"/>
              <a:gd name="connsiteX14" fmla="*/ 983 w 10880"/>
              <a:gd name="connsiteY14" fmla="*/ 8494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60 h 10324"/>
              <a:gd name="connsiteX8" fmla="*/ 1259 w 10880"/>
              <a:gd name="connsiteY8" fmla="*/ 3780 h 10324"/>
              <a:gd name="connsiteX9" fmla="*/ 1332 w 10880"/>
              <a:gd name="connsiteY9" fmla="*/ 4489 h 10324"/>
              <a:gd name="connsiteX10" fmla="*/ 1332 w 10880"/>
              <a:gd name="connsiteY10" fmla="*/ 5309 h 10324"/>
              <a:gd name="connsiteX11" fmla="*/ 1274 w 10880"/>
              <a:gd name="connsiteY11" fmla="*/ 6106 h 10324"/>
              <a:gd name="connsiteX12" fmla="*/ 1253 w 10880"/>
              <a:gd name="connsiteY12" fmla="*/ 7077 h 10324"/>
              <a:gd name="connsiteX13" fmla="*/ 1125 w 10880"/>
              <a:gd name="connsiteY13" fmla="*/ 7793 h 10324"/>
              <a:gd name="connsiteX14" fmla="*/ 983 w 10880"/>
              <a:gd name="connsiteY14" fmla="*/ 8494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60 h 10324"/>
              <a:gd name="connsiteX8" fmla="*/ 1259 w 10880"/>
              <a:gd name="connsiteY8" fmla="*/ 3780 h 10324"/>
              <a:gd name="connsiteX9" fmla="*/ 1332 w 10880"/>
              <a:gd name="connsiteY9" fmla="*/ 4489 h 10324"/>
              <a:gd name="connsiteX10" fmla="*/ 1332 w 10880"/>
              <a:gd name="connsiteY10" fmla="*/ 5309 h 10324"/>
              <a:gd name="connsiteX11" fmla="*/ 1274 w 10880"/>
              <a:gd name="connsiteY11" fmla="*/ 6106 h 10324"/>
              <a:gd name="connsiteX12" fmla="*/ 1253 w 10880"/>
              <a:gd name="connsiteY12" fmla="*/ 7077 h 10324"/>
              <a:gd name="connsiteX13" fmla="*/ 1125 w 10880"/>
              <a:gd name="connsiteY13" fmla="*/ 7793 h 10324"/>
              <a:gd name="connsiteX14" fmla="*/ 983 w 10880"/>
              <a:gd name="connsiteY14" fmla="*/ 8494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60 h 10324"/>
              <a:gd name="connsiteX8" fmla="*/ 1259 w 10880"/>
              <a:gd name="connsiteY8" fmla="*/ 3780 h 10324"/>
              <a:gd name="connsiteX9" fmla="*/ 1332 w 10880"/>
              <a:gd name="connsiteY9" fmla="*/ 4489 h 10324"/>
              <a:gd name="connsiteX10" fmla="*/ 1332 w 10880"/>
              <a:gd name="connsiteY10" fmla="*/ 5309 h 10324"/>
              <a:gd name="connsiteX11" fmla="*/ 1274 w 10880"/>
              <a:gd name="connsiteY11" fmla="*/ 6106 h 10324"/>
              <a:gd name="connsiteX12" fmla="*/ 1211 w 10880"/>
              <a:gd name="connsiteY12" fmla="*/ 7077 h 10324"/>
              <a:gd name="connsiteX13" fmla="*/ 1125 w 10880"/>
              <a:gd name="connsiteY13" fmla="*/ 7793 h 10324"/>
              <a:gd name="connsiteX14" fmla="*/ 983 w 10880"/>
              <a:gd name="connsiteY14" fmla="*/ 8494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60 h 10324"/>
              <a:gd name="connsiteX8" fmla="*/ 1259 w 10880"/>
              <a:gd name="connsiteY8" fmla="*/ 3780 h 10324"/>
              <a:gd name="connsiteX9" fmla="*/ 1332 w 10880"/>
              <a:gd name="connsiteY9" fmla="*/ 4489 h 10324"/>
              <a:gd name="connsiteX10" fmla="*/ 1332 w 10880"/>
              <a:gd name="connsiteY10" fmla="*/ 5309 h 10324"/>
              <a:gd name="connsiteX11" fmla="*/ 1274 w 10880"/>
              <a:gd name="connsiteY11" fmla="*/ 6106 h 10324"/>
              <a:gd name="connsiteX12" fmla="*/ 1211 w 10880"/>
              <a:gd name="connsiteY12" fmla="*/ 7077 h 10324"/>
              <a:gd name="connsiteX13" fmla="*/ 1125 w 10880"/>
              <a:gd name="connsiteY13" fmla="*/ 7793 h 10324"/>
              <a:gd name="connsiteX14" fmla="*/ 983 w 10880"/>
              <a:gd name="connsiteY14" fmla="*/ 8494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60 h 10324"/>
              <a:gd name="connsiteX8" fmla="*/ 1259 w 10880"/>
              <a:gd name="connsiteY8" fmla="*/ 3780 h 10324"/>
              <a:gd name="connsiteX9" fmla="*/ 1332 w 10880"/>
              <a:gd name="connsiteY9" fmla="*/ 4489 h 10324"/>
              <a:gd name="connsiteX10" fmla="*/ 1332 w 10880"/>
              <a:gd name="connsiteY10" fmla="*/ 5309 h 10324"/>
              <a:gd name="connsiteX11" fmla="*/ 1359 w 10880"/>
              <a:gd name="connsiteY11" fmla="*/ 6128 h 10324"/>
              <a:gd name="connsiteX12" fmla="*/ 1211 w 10880"/>
              <a:gd name="connsiteY12" fmla="*/ 7077 h 10324"/>
              <a:gd name="connsiteX13" fmla="*/ 1125 w 10880"/>
              <a:gd name="connsiteY13" fmla="*/ 7793 h 10324"/>
              <a:gd name="connsiteX14" fmla="*/ 983 w 10880"/>
              <a:gd name="connsiteY14" fmla="*/ 8494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60 h 10324"/>
              <a:gd name="connsiteX8" fmla="*/ 1259 w 10880"/>
              <a:gd name="connsiteY8" fmla="*/ 3780 h 10324"/>
              <a:gd name="connsiteX9" fmla="*/ 1332 w 10880"/>
              <a:gd name="connsiteY9" fmla="*/ 4489 h 10324"/>
              <a:gd name="connsiteX10" fmla="*/ 1332 w 10880"/>
              <a:gd name="connsiteY10" fmla="*/ 5309 h 10324"/>
              <a:gd name="connsiteX11" fmla="*/ 1338 w 10880"/>
              <a:gd name="connsiteY11" fmla="*/ 6085 h 10324"/>
              <a:gd name="connsiteX12" fmla="*/ 1211 w 10880"/>
              <a:gd name="connsiteY12" fmla="*/ 7077 h 10324"/>
              <a:gd name="connsiteX13" fmla="*/ 1125 w 10880"/>
              <a:gd name="connsiteY13" fmla="*/ 7793 h 10324"/>
              <a:gd name="connsiteX14" fmla="*/ 983 w 10880"/>
              <a:gd name="connsiteY14" fmla="*/ 8494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60 h 10324"/>
              <a:gd name="connsiteX8" fmla="*/ 1259 w 10880"/>
              <a:gd name="connsiteY8" fmla="*/ 3780 h 10324"/>
              <a:gd name="connsiteX9" fmla="*/ 1332 w 10880"/>
              <a:gd name="connsiteY9" fmla="*/ 4489 h 10324"/>
              <a:gd name="connsiteX10" fmla="*/ 1332 w 10880"/>
              <a:gd name="connsiteY10" fmla="*/ 5309 h 10324"/>
              <a:gd name="connsiteX11" fmla="*/ 1296 w 10880"/>
              <a:gd name="connsiteY11" fmla="*/ 6063 h 10324"/>
              <a:gd name="connsiteX12" fmla="*/ 1211 w 10880"/>
              <a:gd name="connsiteY12" fmla="*/ 7077 h 10324"/>
              <a:gd name="connsiteX13" fmla="*/ 1125 w 10880"/>
              <a:gd name="connsiteY13" fmla="*/ 7793 h 10324"/>
              <a:gd name="connsiteX14" fmla="*/ 983 w 10880"/>
              <a:gd name="connsiteY14" fmla="*/ 8494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60 h 10324"/>
              <a:gd name="connsiteX8" fmla="*/ 1259 w 10880"/>
              <a:gd name="connsiteY8" fmla="*/ 3780 h 10324"/>
              <a:gd name="connsiteX9" fmla="*/ 1268 w 10880"/>
              <a:gd name="connsiteY9" fmla="*/ 4489 h 10324"/>
              <a:gd name="connsiteX10" fmla="*/ 1332 w 10880"/>
              <a:gd name="connsiteY10" fmla="*/ 5309 h 10324"/>
              <a:gd name="connsiteX11" fmla="*/ 1296 w 10880"/>
              <a:gd name="connsiteY11" fmla="*/ 6063 h 10324"/>
              <a:gd name="connsiteX12" fmla="*/ 1211 w 10880"/>
              <a:gd name="connsiteY12" fmla="*/ 7077 h 10324"/>
              <a:gd name="connsiteX13" fmla="*/ 1125 w 10880"/>
              <a:gd name="connsiteY13" fmla="*/ 7793 h 10324"/>
              <a:gd name="connsiteX14" fmla="*/ 983 w 10880"/>
              <a:gd name="connsiteY14" fmla="*/ 8494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38 h 10324"/>
              <a:gd name="connsiteX8" fmla="*/ 1259 w 10880"/>
              <a:gd name="connsiteY8" fmla="*/ 3780 h 10324"/>
              <a:gd name="connsiteX9" fmla="*/ 1268 w 10880"/>
              <a:gd name="connsiteY9" fmla="*/ 4489 h 10324"/>
              <a:gd name="connsiteX10" fmla="*/ 1332 w 10880"/>
              <a:gd name="connsiteY10" fmla="*/ 5309 h 10324"/>
              <a:gd name="connsiteX11" fmla="*/ 1296 w 10880"/>
              <a:gd name="connsiteY11" fmla="*/ 6063 h 10324"/>
              <a:gd name="connsiteX12" fmla="*/ 1211 w 10880"/>
              <a:gd name="connsiteY12" fmla="*/ 7077 h 10324"/>
              <a:gd name="connsiteX13" fmla="*/ 1125 w 10880"/>
              <a:gd name="connsiteY13" fmla="*/ 7793 h 10324"/>
              <a:gd name="connsiteX14" fmla="*/ 983 w 10880"/>
              <a:gd name="connsiteY14" fmla="*/ 8494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38 h 10324"/>
              <a:gd name="connsiteX8" fmla="*/ 1259 w 10880"/>
              <a:gd name="connsiteY8" fmla="*/ 3780 h 10324"/>
              <a:gd name="connsiteX9" fmla="*/ 1268 w 10880"/>
              <a:gd name="connsiteY9" fmla="*/ 4489 h 10324"/>
              <a:gd name="connsiteX10" fmla="*/ 1332 w 10880"/>
              <a:gd name="connsiteY10" fmla="*/ 5309 h 10324"/>
              <a:gd name="connsiteX11" fmla="*/ 1296 w 10880"/>
              <a:gd name="connsiteY11" fmla="*/ 6063 h 10324"/>
              <a:gd name="connsiteX12" fmla="*/ 1211 w 10880"/>
              <a:gd name="connsiteY12" fmla="*/ 7077 h 10324"/>
              <a:gd name="connsiteX13" fmla="*/ 1125 w 10880"/>
              <a:gd name="connsiteY13" fmla="*/ 7793 h 10324"/>
              <a:gd name="connsiteX14" fmla="*/ 1004 w 10880"/>
              <a:gd name="connsiteY14" fmla="*/ 8472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38 h 10324"/>
              <a:gd name="connsiteX8" fmla="*/ 1259 w 10880"/>
              <a:gd name="connsiteY8" fmla="*/ 3780 h 10324"/>
              <a:gd name="connsiteX9" fmla="*/ 1268 w 10880"/>
              <a:gd name="connsiteY9" fmla="*/ 4489 h 10324"/>
              <a:gd name="connsiteX10" fmla="*/ 1332 w 10880"/>
              <a:gd name="connsiteY10" fmla="*/ 5309 h 10324"/>
              <a:gd name="connsiteX11" fmla="*/ 1296 w 10880"/>
              <a:gd name="connsiteY11" fmla="*/ 6063 h 10324"/>
              <a:gd name="connsiteX12" fmla="*/ 1211 w 10880"/>
              <a:gd name="connsiteY12" fmla="*/ 7077 h 10324"/>
              <a:gd name="connsiteX13" fmla="*/ 1125 w 10880"/>
              <a:gd name="connsiteY13" fmla="*/ 7793 h 10324"/>
              <a:gd name="connsiteX14" fmla="*/ 1004 w 10880"/>
              <a:gd name="connsiteY14" fmla="*/ 8472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28 w 10880"/>
              <a:gd name="connsiteY0" fmla="*/ 265 h 10324"/>
              <a:gd name="connsiteX1" fmla="*/ 9404 w 10880"/>
              <a:gd name="connsiteY1" fmla="*/ 265 h 10324"/>
              <a:gd name="connsiteX2" fmla="*/ 18 w 10880"/>
              <a:gd name="connsiteY2" fmla="*/ 0 h 10324"/>
              <a:gd name="connsiteX3" fmla="*/ 551 w 10880"/>
              <a:gd name="connsiteY3" fmla="*/ 795 h 10324"/>
              <a:gd name="connsiteX4" fmla="*/ 782 w 10880"/>
              <a:gd name="connsiteY4" fmla="*/ 1502 h 10324"/>
              <a:gd name="connsiteX5" fmla="*/ 948 w 10880"/>
              <a:gd name="connsiteY5" fmla="*/ 2017 h 10324"/>
              <a:gd name="connsiteX6" fmla="*/ 1048 w 10880"/>
              <a:gd name="connsiteY6" fmla="*/ 2503 h 10324"/>
              <a:gd name="connsiteX7" fmla="*/ 1203 w 10880"/>
              <a:gd name="connsiteY7" fmla="*/ 3138 h 10324"/>
              <a:gd name="connsiteX8" fmla="*/ 1259 w 10880"/>
              <a:gd name="connsiteY8" fmla="*/ 3780 h 10324"/>
              <a:gd name="connsiteX9" fmla="*/ 1268 w 10880"/>
              <a:gd name="connsiteY9" fmla="*/ 4489 h 10324"/>
              <a:gd name="connsiteX10" fmla="*/ 1332 w 10880"/>
              <a:gd name="connsiteY10" fmla="*/ 5309 h 10324"/>
              <a:gd name="connsiteX11" fmla="*/ 1296 w 10880"/>
              <a:gd name="connsiteY11" fmla="*/ 6063 h 10324"/>
              <a:gd name="connsiteX12" fmla="*/ 1211 w 10880"/>
              <a:gd name="connsiteY12" fmla="*/ 7077 h 10324"/>
              <a:gd name="connsiteX13" fmla="*/ 1125 w 10880"/>
              <a:gd name="connsiteY13" fmla="*/ 7793 h 10324"/>
              <a:gd name="connsiteX14" fmla="*/ 983 w 10880"/>
              <a:gd name="connsiteY14" fmla="*/ 8385 h 10324"/>
              <a:gd name="connsiteX15" fmla="*/ 812 w 10880"/>
              <a:gd name="connsiteY15" fmla="*/ 9114 h 10324"/>
              <a:gd name="connsiteX16" fmla="*/ 581 w 10880"/>
              <a:gd name="connsiteY16" fmla="*/ 9586 h 10324"/>
              <a:gd name="connsiteX17" fmla="*/ 393 w 10880"/>
              <a:gd name="connsiteY17" fmla="*/ 10029 h 10324"/>
              <a:gd name="connsiteX18" fmla="*/ 75 w 10880"/>
              <a:gd name="connsiteY18" fmla="*/ 10324 h 10324"/>
              <a:gd name="connsiteX19" fmla="*/ 9618 w 10880"/>
              <a:gd name="connsiteY19" fmla="*/ 10265 h 10324"/>
              <a:gd name="connsiteX20" fmla="*/ 10404 w 10880"/>
              <a:gd name="connsiteY20" fmla="*/ 10265 h 10324"/>
              <a:gd name="connsiteX21" fmla="*/ 10428 w 10880"/>
              <a:gd name="connsiteY21" fmla="*/ 10177 h 10324"/>
              <a:gd name="connsiteX22" fmla="*/ 10523 w 10880"/>
              <a:gd name="connsiteY22" fmla="*/ 9823 h 10324"/>
              <a:gd name="connsiteX23" fmla="*/ 10618 w 10880"/>
              <a:gd name="connsiteY23" fmla="*/ 9380 h 10324"/>
              <a:gd name="connsiteX24" fmla="*/ 10690 w 10880"/>
              <a:gd name="connsiteY24" fmla="*/ 8849 h 10324"/>
              <a:gd name="connsiteX25" fmla="*/ 10761 w 10880"/>
              <a:gd name="connsiteY25" fmla="*/ 8230 h 10324"/>
              <a:gd name="connsiteX26" fmla="*/ 10809 w 10880"/>
              <a:gd name="connsiteY26" fmla="*/ 7610 h 10324"/>
              <a:gd name="connsiteX27" fmla="*/ 10856 w 10880"/>
              <a:gd name="connsiteY27" fmla="*/ 6902 h 10324"/>
              <a:gd name="connsiteX28" fmla="*/ 10880 w 10880"/>
              <a:gd name="connsiteY28" fmla="*/ 6106 h 10324"/>
              <a:gd name="connsiteX29" fmla="*/ 10880 w 10880"/>
              <a:gd name="connsiteY29" fmla="*/ 5309 h 10324"/>
              <a:gd name="connsiteX30" fmla="*/ 10880 w 10880"/>
              <a:gd name="connsiteY30" fmla="*/ 4424 h 10324"/>
              <a:gd name="connsiteX31" fmla="*/ 10856 w 10880"/>
              <a:gd name="connsiteY31" fmla="*/ 3628 h 10324"/>
              <a:gd name="connsiteX32" fmla="*/ 10809 w 10880"/>
              <a:gd name="connsiteY32" fmla="*/ 2920 h 10324"/>
              <a:gd name="connsiteX33" fmla="*/ 10761 w 10880"/>
              <a:gd name="connsiteY33" fmla="*/ 2212 h 10324"/>
              <a:gd name="connsiteX34" fmla="*/ 10690 w 10880"/>
              <a:gd name="connsiteY34" fmla="*/ 1592 h 10324"/>
              <a:gd name="connsiteX35" fmla="*/ 10594 w 10880"/>
              <a:gd name="connsiteY35" fmla="*/ 1061 h 10324"/>
              <a:gd name="connsiteX36" fmla="*/ 10523 w 10880"/>
              <a:gd name="connsiteY36" fmla="*/ 619 h 10324"/>
              <a:gd name="connsiteX37" fmla="*/ 10428 w 10880"/>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38 h 10324"/>
              <a:gd name="connsiteX8" fmla="*/ 1273 w 10894"/>
              <a:gd name="connsiteY8" fmla="*/ 3780 h 10324"/>
              <a:gd name="connsiteX9" fmla="*/ 1282 w 10894"/>
              <a:gd name="connsiteY9" fmla="*/ 4489 h 10324"/>
              <a:gd name="connsiteX10" fmla="*/ 1346 w 10894"/>
              <a:gd name="connsiteY10" fmla="*/ 5309 h 10324"/>
              <a:gd name="connsiteX11" fmla="*/ 1310 w 10894"/>
              <a:gd name="connsiteY11" fmla="*/ 6063 h 10324"/>
              <a:gd name="connsiteX12" fmla="*/ 1225 w 10894"/>
              <a:gd name="connsiteY12" fmla="*/ 7077 h 10324"/>
              <a:gd name="connsiteX13" fmla="*/ 1139 w 10894"/>
              <a:gd name="connsiteY13" fmla="*/ 7793 h 10324"/>
              <a:gd name="connsiteX14" fmla="*/ 997 w 10894"/>
              <a:gd name="connsiteY14" fmla="*/ 8385 h 10324"/>
              <a:gd name="connsiteX15" fmla="*/ 826 w 10894"/>
              <a:gd name="connsiteY15" fmla="*/ 9114 h 10324"/>
              <a:gd name="connsiteX16" fmla="*/ 595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38 h 10324"/>
              <a:gd name="connsiteX8" fmla="*/ 1273 w 10894"/>
              <a:gd name="connsiteY8" fmla="*/ 3780 h 10324"/>
              <a:gd name="connsiteX9" fmla="*/ 1282 w 10894"/>
              <a:gd name="connsiteY9" fmla="*/ 4489 h 10324"/>
              <a:gd name="connsiteX10" fmla="*/ 1346 w 10894"/>
              <a:gd name="connsiteY10" fmla="*/ 5309 h 10324"/>
              <a:gd name="connsiteX11" fmla="*/ 1310 w 10894"/>
              <a:gd name="connsiteY11" fmla="*/ 6063 h 10324"/>
              <a:gd name="connsiteX12" fmla="*/ 1225 w 10894"/>
              <a:gd name="connsiteY12" fmla="*/ 7077 h 10324"/>
              <a:gd name="connsiteX13" fmla="*/ 1139 w 10894"/>
              <a:gd name="connsiteY13" fmla="*/ 7793 h 10324"/>
              <a:gd name="connsiteX14" fmla="*/ 997 w 10894"/>
              <a:gd name="connsiteY14" fmla="*/ 8385 h 10324"/>
              <a:gd name="connsiteX15" fmla="*/ 826 w 10894"/>
              <a:gd name="connsiteY15" fmla="*/ 9114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38 h 10324"/>
              <a:gd name="connsiteX8" fmla="*/ 1273 w 10894"/>
              <a:gd name="connsiteY8" fmla="*/ 3780 h 10324"/>
              <a:gd name="connsiteX9" fmla="*/ 1282 w 10894"/>
              <a:gd name="connsiteY9" fmla="*/ 4489 h 10324"/>
              <a:gd name="connsiteX10" fmla="*/ 1346 w 10894"/>
              <a:gd name="connsiteY10" fmla="*/ 5309 h 10324"/>
              <a:gd name="connsiteX11" fmla="*/ 1310 w 10894"/>
              <a:gd name="connsiteY11" fmla="*/ 6063 h 10324"/>
              <a:gd name="connsiteX12" fmla="*/ 1225 w 10894"/>
              <a:gd name="connsiteY12" fmla="*/ 7077 h 10324"/>
              <a:gd name="connsiteX13" fmla="*/ 1139 w 10894"/>
              <a:gd name="connsiteY13" fmla="*/ 7793 h 10324"/>
              <a:gd name="connsiteX14" fmla="*/ 997 w 10894"/>
              <a:gd name="connsiteY14" fmla="*/ 8385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38 h 10324"/>
              <a:gd name="connsiteX8" fmla="*/ 1273 w 10894"/>
              <a:gd name="connsiteY8" fmla="*/ 3780 h 10324"/>
              <a:gd name="connsiteX9" fmla="*/ 1282 w 10894"/>
              <a:gd name="connsiteY9" fmla="*/ 4489 h 10324"/>
              <a:gd name="connsiteX10" fmla="*/ 1346 w 10894"/>
              <a:gd name="connsiteY10" fmla="*/ 5309 h 10324"/>
              <a:gd name="connsiteX11" fmla="*/ 1310 w 10894"/>
              <a:gd name="connsiteY11" fmla="*/ 6063 h 10324"/>
              <a:gd name="connsiteX12" fmla="*/ 1225 w 10894"/>
              <a:gd name="connsiteY12" fmla="*/ 7077 h 10324"/>
              <a:gd name="connsiteX13" fmla="*/ 1139 w 10894"/>
              <a:gd name="connsiteY13" fmla="*/ 7793 h 10324"/>
              <a:gd name="connsiteX14" fmla="*/ 997 w 10894"/>
              <a:gd name="connsiteY14" fmla="*/ 8364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38 h 10324"/>
              <a:gd name="connsiteX8" fmla="*/ 1273 w 10894"/>
              <a:gd name="connsiteY8" fmla="*/ 3780 h 10324"/>
              <a:gd name="connsiteX9" fmla="*/ 1282 w 10894"/>
              <a:gd name="connsiteY9" fmla="*/ 4489 h 10324"/>
              <a:gd name="connsiteX10" fmla="*/ 1346 w 10894"/>
              <a:gd name="connsiteY10" fmla="*/ 5309 h 10324"/>
              <a:gd name="connsiteX11" fmla="*/ 1310 w 10894"/>
              <a:gd name="connsiteY11" fmla="*/ 6063 h 10324"/>
              <a:gd name="connsiteX12" fmla="*/ 1225 w 10894"/>
              <a:gd name="connsiteY12" fmla="*/ 7077 h 10324"/>
              <a:gd name="connsiteX13" fmla="*/ 1097 w 10894"/>
              <a:gd name="connsiteY13" fmla="*/ 7772 h 10324"/>
              <a:gd name="connsiteX14" fmla="*/ 997 w 10894"/>
              <a:gd name="connsiteY14" fmla="*/ 8364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38 h 10324"/>
              <a:gd name="connsiteX8" fmla="*/ 1273 w 10894"/>
              <a:gd name="connsiteY8" fmla="*/ 3780 h 10324"/>
              <a:gd name="connsiteX9" fmla="*/ 1282 w 10894"/>
              <a:gd name="connsiteY9" fmla="*/ 4489 h 10324"/>
              <a:gd name="connsiteX10" fmla="*/ 1346 w 10894"/>
              <a:gd name="connsiteY10" fmla="*/ 5309 h 10324"/>
              <a:gd name="connsiteX11" fmla="*/ 1310 w 10894"/>
              <a:gd name="connsiteY11" fmla="*/ 6063 h 10324"/>
              <a:gd name="connsiteX12" fmla="*/ 1225 w 10894"/>
              <a:gd name="connsiteY12" fmla="*/ 7077 h 10324"/>
              <a:gd name="connsiteX13" fmla="*/ 1097 w 10894"/>
              <a:gd name="connsiteY13" fmla="*/ 7772 h 10324"/>
              <a:gd name="connsiteX14" fmla="*/ 955 w 10894"/>
              <a:gd name="connsiteY14" fmla="*/ 8279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38 h 10324"/>
              <a:gd name="connsiteX8" fmla="*/ 1273 w 10894"/>
              <a:gd name="connsiteY8" fmla="*/ 3780 h 10324"/>
              <a:gd name="connsiteX9" fmla="*/ 1367 w 10894"/>
              <a:gd name="connsiteY9" fmla="*/ 4510 h 10324"/>
              <a:gd name="connsiteX10" fmla="*/ 1346 w 10894"/>
              <a:gd name="connsiteY10" fmla="*/ 5309 h 10324"/>
              <a:gd name="connsiteX11" fmla="*/ 1310 w 10894"/>
              <a:gd name="connsiteY11" fmla="*/ 6063 h 10324"/>
              <a:gd name="connsiteX12" fmla="*/ 1225 w 10894"/>
              <a:gd name="connsiteY12" fmla="*/ 7077 h 10324"/>
              <a:gd name="connsiteX13" fmla="*/ 1097 w 10894"/>
              <a:gd name="connsiteY13" fmla="*/ 7772 h 10324"/>
              <a:gd name="connsiteX14" fmla="*/ 955 w 10894"/>
              <a:gd name="connsiteY14" fmla="*/ 8279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38 h 10324"/>
              <a:gd name="connsiteX8" fmla="*/ 1273 w 10894"/>
              <a:gd name="connsiteY8" fmla="*/ 3780 h 10324"/>
              <a:gd name="connsiteX9" fmla="*/ 1282 w 10894"/>
              <a:gd name="connsiteY9" fmla="*/ 4510 h 10324"/>
              <a:gd name="connsiteX10" fmla="*/ 1346 w 10894"/>
              <a:gd name="connsiteY10" fmla="*/ 5309 h 10324"/>
              <a:gd name="connsiteX11" fmla="*/ 1310 w 10894"/>
              <a:gd name="connsiteY11" fmla="*/ 6063 h 10324"/>
              <a:gd name="connsiteX12" fmla="*/ 1225 w 10894"/>
              <a:gd name="connsiteY12" fmla="*/ 7077 h 10324"/>
              <a:gd name="connsiteX13" fmla="*/ 1097 w 10894"/>
              <a:gd name="connsiteY13" fmla="*/ 7772 h 10324"/>
              <a:gd name="connsiteX14" fmla="*/ 955 w 10894"/>
              <a:gd name="connsiteY14" fmla="*/ 8279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53 w 10894"/>
              <a:gd name="connsiteY7" fmla="*/ 3159 h 10324"/>
              <a:gd name="connsiteX8" fmla="*/ 1273 w 10894"/>
              <a:gd name="connsiteY8" fmla="*/ 3780 h 10324"/>
              <a:gd name="connsiteX9" fmla="*/ 1282 w 10894"/>
              <a:gd name="connsiteY9" fmla="*/ 4510 h 10324"/>
              <a:gd name="connsiteX10" fmla="*/ 1346 w 10894"/>
              <a:gd name="connsiteY10" fmla="*/ 5309 h 10324"/>
              <a:gd name="connsiteX11" fmla="*/ 1310 w 10894"/>
              <a:gd name="connsiteY11" fmla="*/ 6063 h 10324"/>
              <a:gd name="connsiteX12" fmla="*/ 1225 w 10894"/>
              <a:gd name="connsiteY12" fmla="*/ 7077 h 10324"/>
              <a:gd name="connsiteX13" fmla="*/ 1097 w 10894"/>
              <a:gd name="connsiteY13" fmla="*/ 7772 h 10324"/>
              <a:gd name="connsiteX14" fmla="*/ 955 w 10894"/>
              <a:gd name="connsiteY14" fmla="*/ 8279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53 w 10894"/>
              <a:gd name="connsiteY7" fmla="*/ 3159 h 10324"/>
              <a:gd name="connsiteX8" fmla="*/ 1273 w 10894"/>
              <a:gd name="connsiteY8" fmla="*/ 3780 h 10324"/>
              <a:gd name="connsiteX9" fmla="*/ 1282 w 10894"/>
              <a:gd name="connsiteY9" fmla="*/ 4510 h 10324"/>
              <a:gd name="connsiteX10" fmla="*/ 1346 w 10894"/>
              <a:gd name="connsiteY10" fmla="*/ 5309 h 10324"/>
              <a:gd name="connsiteX11" fmla="*/ 1310 w 10894"/>
              <a:gd name="connsiteY11" fmla="*/ 6063 h 10324"/>
              <a:gd name="connsiteX12" fmla="*/ 1225 w 10894"/>
              <a:gd name="connsiteY12" fmla="*/ 7077 h 10324"/>
              <a:gd name="connsiteX13" fmla="*/ 1097 w 10894"/>
              <a:gd name="connsiteY13" fmla="*/ 7772 h 10324"/>
              <a:gd name="connsiteX14" fmla="*/ 913 w 10894"/>
              <a:gd name="connsiteY14" fmla="*/ 8364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53 w 10894"/>
              <a:gd name="connsiteY7" fmla="*/ 3159 h 10324"/>
              <a:gd name="connsiteX8" fmla="*/ 1273 w 10894"/>
              <a:gd name="connsiteY8" fmla="*/ 3780 h 10324"/>
              <a:gd name="connsiteX9" fmla="*/ 1282 w 10894"/>
              <a:gd name="connsiteY9" fmla="*/ 4510 h 10324"/>
              <a:gd name="connsiteX10" fmla="*/ 1346 w 10894"/>
              <a:gd name="connsiteY10" fmla="*/ 5309 h 10324"/>
              <a:gd name="connsiteX11" fmla="*/ 1310 w 10894"/>
              <a:gd name="connsiteY11" fmla="*/ 6063 h 10324"/>
              <a:gd name="connsiteX12" fmla="*/ 1225 w 10894"/>
              <a:gd name="connsiteY12" fmla="*/ 7077 h 10324"/>
              <a:gd name="connsiteX13" fmla="*/ 1097 w 10894"/>
              <a:gd name="connsiteY13" fmla="*/ 7772 h 10324"/>
              <a:gd name="connsiteX14" fmla="*/ 913 w 10894"/>
              <a:gd name="connsiteY14" fmla="*/ 8364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53 w 10894"/>
              <a:gd name="connsiteY7" fmla="*/ 3159 h 10324"/>
              <a:gd name="connsiteX8" fmla="*/ 1273 w 10894"/>
              <a:gd name="connsiteY8" fmla="*/ 3780 h 10324"/>
              <a:gd name="connsiteX9" fmla="*/ 1282 w 10894"/>
              <a:gd name="connsiteY9" fmla="*/ 4510 h 10324"/>
              <a:gd name="connsiteX10" fmla="*/ 1346 w 10894"/>
              <a:gd name="connsiteY10" fmla="*/ 5309 h 10324"/>
              <a:gd name="connsiteX11" fmla="*/ 1310 w 10894"/>
              <a:gd name="connsiteY11" fmla="*/ 6063 h 10324"/>
              <a:gd name="connsiteX12" fmla="*/ 1225 w 10894"/>
              <a:gd name="connsiteY12" fmla="*/ 7077 h 10324"/>
              <a:gd name="connsiteX13" fmla="*/ 1118 w 10894"/>
              <a:gd name="connsiteY13" fmla="*/ 7729 h 10324"/>
              <a:gd name="connsiteX14" fmla="*/ 913 w 10894"/>
              <a:gd name="connsiteY14" fmla="*/ 8364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53 w 10894"/>
              <a:gd name="connsiteY7" fmla="*/ 3159 h 10324"/>
              <a:gd name="connsiteX8" fmla="*/ 1273 w 10894"/>
              <a:gd name="connsiteY8" fmla="*/ 3780 h 10324"/>
              <a:gd name="connsiteX9" fmla="*/ 1282 w 10894"/>
              <a:gd name="connsiteY9" fmla="*/ 4510 h 10324"/>
              <a:gd name="connsiteX10" fmla="*/ 1346 w 10894"/>
              <a:gd name="connsiteY10" fmla="*/ 5309 h 10324"/>
              <a:gd name="connsiteX11" fmla="*/ 1310 w 10894"/>
              <a:gd name="connsiteY11" fmla="*/ 6148 h 10324"/>
              <a:gd name="connsiteX12" fmla="*/ 1225 w 10894"/>
              <a:gd name="connsiteY12" fmla="*/ 7077 h 10324"/>
              <a:gd name="connsiteX13" fmla="*/ 1118 w 10894"/>
              <a:gd name="connsiteY13" fmla="*/ 7729 h 10324"/>
              <a:gd name="connsiteX14" fmla="*/ 913 w 10894"/>
              <a:gd name="connsiteY14" fmla="*/ 8364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53 w 10894"/>
              <a:gd name="connsiteY7" fmla="*/ 3159 h 10324"/>
              <a:gd name="connsiteX8" fmla="*/ 1273 w 10894"/>
              <a:gd name="connsiteY8" fmla="*/ 3780 h 10324"/>
              <a:gd name="connsiteX9" fmla="*/ 1282 w 10894"/>
              <a:gd name="connsiteY9" fmla="*/ 4510 h 10324"/>
              <a:gd name="connsiteX10" fmla="*/ 1346 w 10894"/>
              <a:gd name="connsiteY10" fmla="*/ 5309 h 10324"/>
              <a:gd name="connsiteX11" fmla="*/ 1310 w 10894"/>
              <a:gd name="connsiteY11" fmla="*/ 6148 h 10324"/>
              <a:gd name="connsiteX12" fmla="*/ 1225 w 10894"/>
              <a:gd name="connsiteY12" fmla="*/ 7098 h 10324"/>
              <a:gd name="connsiteX13" fmla="*/ 1118 w 10894"/>
              <a:gd name="connsiteY13" fmla="*/ 7729 h 10324"/>
              <a:gd name="connsiteX14" fmla="*/ 913 w 10894"/>
              <a:gd name="connsiteY14" fmla="*/ 8364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53 w 10894"/>
              <a:gd name="connsiteY7" fmla="*/ 3159 h 10324"/>
              <a:gd name="connsiteX8" fmla="*/ 1273 w 10894"/>
              <a:gd name="connsiteY8" fmla="*/ 3780 h 10324"/>
              <a:gd name="connsiteX9" fmla="*/ 1303 w 10894"/>
              <a:gd name="connsiteY9" fmla="*/ 4510 h 10324"/>
              <a:gd name="connsiteX10" fmla="*/ 1346 w 10894"/>
              <a:gd name="connsiteY10" fmla="*/ 5309 h 10324"/>
              <a:gd name="connsiteX11" fmla="*/ 1310 w 10894"/>
              <a:gd name="connsiteY11" fmla="*/ 6148 h 10324"/>
              <a:gd name="connsiteX12" fmla="*/ 1225 w 10894"/>
              <a:gd name="connsiteY12" fmla="*/ 7098 h 10324"/>
              <a:gd name="connsiteX13" fmla="*/ 1118 w 10894"/>
              <a:gd name="connsiteY13" fmla="*/ 7729 h 10324"/>
              <a:gd name="connsiteX14" fmla="*/ 913 w 10894"/>
              <a:gd name="connsiteY14" fmla="*/ 8364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59 h 10324"/>
              <a:gd name="connsiteX8" fmla="*/ 1273 w 10894"/>
              <a:gd name="connsiteY8" fmla="*/ 3780 h 10324"/>
              <a:gd name="connsiteX9" fmla="*/ 1303 w 10894"/>
              <a:gd name="connsiteY9" fmla="*/ 4510 h 10324"/>
              <a:gd name="connsiteX10" fmla="*/ 1346 w 10894"/>
              <a:gd name="connsiteY10" fmla="*/ 5309 h 10324"/>
              <a:gd name="connsiteX11" fmla="*/ 1310 w 10894"/>
              <a:gd name="connsiteY11" fmla="*/ 6148 h 10324"/>
              <a:gd name="connsiteX12" fmla="*/ 1225 w 10894"/>
              <a:gd name="connsiteY12" fmla="*/ 7098 h 10324"/>
              <a:gd name="connsiteX13" fmla="*/ 1118 w 10894"/>
              <a:gd name="connsiteY13" fmla="*/ 7729 h 10324"/>
              <a:gd name="connsiteX14" fmla="*/ 913 w 10894"/>
              <a:gd name="connsiteY14" fmla="*/ 8364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59 h 10324"/>
              <a:gd name="connsiteX8" fmla="*/ 1273 w 10894"/>
              <a:gd name="connsiteY8" fmla="*/ 3780 h 10324"/>
              <a:gd name="connsiteX9" fmla="*/ 1303 w 10894"/>
              <a:gd name="connsiteY9" fmla="*/ 4510 h 10324"/>
              <a:gd name="connsiteX10" fmla="*/ 1346 w 10894"/>
              <a:gd name="connsiteY10" fmla="*/ 5309 h 10324"/>
              <a:gd name="connsiteX11" fmla="*/ 1310 w 10894"/>
              <a:gd name="connsiteY11" fmla="*/ 6148 h 10324"/>
              <a:gd name="connsiteX12" fmla="*/ 1225 w 10894"/>
              <a:gd name="connsiteY12" fmla="*/ 7098 h 10324"/>
              <a:gd name="connsiteX13" fmla="*/ 1118 w 10894"/>
              <a:gd name="connsiteY13" fmla="*/ 7729 h 10324"/>
              <a:gd name="connsiteX14" fmla="*/ 977 w 10894"/>
              <a:gd name="connsiteY14" fmla="*/ 8385 h 10324"/>
              <a:gd name="connsiteX15" fmla="*/ 762 w 10894"/>
              <a:gd name="connsiteY15" fmla="*/ 9071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59 h 10324"/>
              <a:gd name="connsiteX8" fmla="*/ 1273 w 10894"/>
              <a:gd name="connsiteY8" fmla="*/ 3780 h 10324"/>
              <a:gd name="connsiteX9" fmla="*/ 1303 w 10894"/>
              <a:gd name="connsiteY9" fmla="*/ 4510 h 10324"/>
              <a:gd name="connsiteX10" fmla="*/ 1346 w 10894"/>
              <a:gd name="connsiteY10" fmla="*/ 5309 h 10324"/>
              <a:gd name="connsiteX11" fmla="*/ 1310 w 10894"/>
              <a:gd name="connsiteY11" fmla="*/ 6148 h 10324"/>
              <a:gd name="connsiteX12" fmla="*/ 1225 w 10894"/>
              <a:gd name="connsiteY12" fmla="*/ 7098 h 10324"/>
              <a:gd name="connsiteX13" fmla="*/ 1118 w 10894"/>
              <a:gd name="connsiteY13" fmla="*/ 7729 h 10324"/>
              <a:gd name="connsiteX14" fmla="*/ 977 w 10894"/>
              <a:gd name="connsiteY14" fmla="*/ 8385 h 10324"/>
              <a:gd name="connsiteX15" fmla="*/ 911 w 10894"/>
              <a:gd name="connsiteY15" fmla="*/ 9007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59 h 10324"/>
              <a:gd name="connsiteX8" fmla="*/ 1273 w 10894"/>
              <a:gd name="connsiteY8" fmla="*/ 3780 h 10324"/>
              <a:gd name="connsiteX9" fmla="*/ 1303 w 10894"/>
              <a:gd name="connsiteY9" fmla="*/ 4510 h 10324"/>
              <a:gd name="connsiteX10" fmla="*/ 1346 w 10894"/>
              <a:gd name="connsiteY10" fmla="*/ 5309 h 10324"/>
              <a:gd name="connsiteX11" fmla="*/ 1310 w 10894"/>
              <a:gd name="connsiteY11" fmla="*/ 6148 h 10324"/>
              <a:gd name="connsiteX12" fmla="*/ 1225 w 10894"/>
              <a:gd name="connsiteY12" fmla="*/ 7098 h 10324"/>
              <a:gd name="connsiteX13" fmla="*/ 1118 w 10894"/>
              <a:gd name="connsiteY13" fmla="*/ 7729 h 10324"/>
              <a:gd name="connsiteX14" fmla="*/ 977 w 10894"/>
              <a:gd name="connsiteY14" fmla="*/ 8385 h 10324"/>
              <a:gd name="connsiteX15" fmla="*/ 805 w 10894"/>
              <a:gd name="connsiteY15" fmla="*/ 9028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59 h 10324"/>
              <a:gd name="connsiteX8" fmla="*/ 1273 w 10894"/>
              <a:gd name="connsiteY8" fmla="*/ 3780 h 10324"/>
              <a:gd name="connsiteX9" fmla="*/ 1303 w 10894"/>
              <a:gd name="connsiteY9" fmla="*/ 4510 h 10324"/>
              <a:gd name="connsiteX10" fmla="*/ 1346 w 10894"/>
              <a:gd name="connsiteY10" fmla="*/ 5309 h 10324"/>
              <a:gd name="connsiteX11" fmla="*/ 1310 w 10894"/>
              <a:gd name="connsiteY11" fmla="*/ 6148 h 10324"/>
              <a:gd name="connsiteX12" fmla="*/ 1225 w 10894"/>
              <a:gd name="connsiteY12" fmla="*/ 7098 h 10324"/>
              <a:gd name="connsiteX13" fmla="*/ 1118 w 10894"/>
              <a:gd name="connsiteY13" fmla="*/ 7729 h 10324"/>
              <a:gd name="connsiteX14" fmla="*/ 935 w 10894"/>
              <a:gd name="connsiteY14" fmla="*/ 8385 h 10324"/>
              <a:gd name="connsiteX15" fmla="*/ 805 w 10894"/>
              <a:gd name="connsiteY15" fmla="*/ 9028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59 h 10324"/>
              <a:gd name="connsiteX8" fmla="*/ 1273 w 10894"/>
              <a:gd name="connsiteY8" fmla="*/ 3780 h 10324"/>
              <a:gd name="connsiteX9" fmla="*/ 1303 w 10894"/>
              <a:gd name="connsiteY9" fmla="*/ 4510 h 10324"/>
              <a:gd name="connsiteX10" fmla="*/ 1346 w 10894"/>
              <a:gd name="connsiteY10" fmla="*/ 5309 h 10324"/>
              <a:gd name="connsiteX11" fmla="*/ 1310 w 10894"/>
              <a:gd name="connsiteY11" fmla="*/ 6148 h 10324"/>
              <a:gd name="connsiteX12" fmla="*/ 1225 w 10894"/>
              <a:gd name="connsiteY12" fmla="*/ 7098 h 10324"/>
              <a:gd name="connsiteX13" fmla="*/ 1118 w 10894"/>
              <a:gd name="connsiteY13" fmla="*/ 7729 h 10324"/>
              <a:gd name="connsiteX14" fmla="*/ 935 w 10894"/>
              <a:gd name="connsiteY14" fmla="*/ 8385 h 10324"/>
              <a:gd name="connsiteX15" fmla="*/ 805 w 10894"/>
              <a:gd name="connsiteY15" fmla="*/ 9028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59 h 10324"/>
              <a:gd name="connsiteX8" fmla="*/ 1273 w 10894"/>
              <a:gd name="connsiteY8" fmla="*/ 3780 h 10324"/>
              <a:gd name="connsiteX9" fmla="*/ 1303 w 10894"/>
              <a:gd name="connsiteY9" fmla="*/ 4510 h 10324"/>
              <a:gd name="connsiteX10" fmla="*/ 1346 w 10894"/>
              <a:gd name="connsiteY10" fmla="*/ 5309 h 10324"/>
              <a:gd name="connsiteX11" fmla="*/ 1607 w 10894"/>
              <a:gd name="connsiteY11" fmla="*/ 6127 h 10324"/>
              <a:gd name="connsiteX12" fmla="*/ 1225 w 10894"/>
              <a:gd name="connsiteY12" fmla="*/ 7098 h 10324"/>
              <a:gd name="connsiteX13" fmla="*/ 1118 w 10894"/>
              <a:gd name="connsiteY13" fmla="*/ 7729 h 10324"/>
              <a:gd name="connsiteX14" fmla="*/ 935 w 10894"/>
              <a:gd name="connsiteY14" fmla="*/ 8385 h 10324"/>
              <a:gd name="connsiteX15" fmla="*/ 805 w 10894"/>
              <a:gd name="connsiteY15" fmla="*/ 9028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59 h 10324"/>
              <a:gd name="connsiteX8" fmla="*/ 1273 w 10894"/>
              <a:gd name="connsiteY8" fmla="*/ 3780 h 10324"/>
              <a:gd name="connsiteX9" fmla="*/ 1303 w 10894"/>
              <a:gd name="connsiteY9" fmla="*/ 4510 h 10324"/>
              <a:gd name="connsiteX10" fmla="*/ 1346 w 10894"/>
              <a:gd name="connsiteY10" fmla="*/ 5309 h 10324"/>
              <a:gd name="connsiteX11" fmla="*/ 1288 w 10894"/>
              <a:gd name="connsiteY11" fmla="*/ 6084 h 10324"/>
              <a:gd name="connsiteX12" fmla="*/ 1225 w 10894"/>
              <a:gd name="connsiteY12" fmla="*/ 7098 h 10324"/>
              <a:gd name="connsiteX13" fmla="*/ 1118 w 10894"/>
              <a:gd name="connsiteY13" fmla="*/ 7729 h 10324"/>
              <a:gd name="connsiteX14" fmla="*/ 935 w 10894"/>
              <a:gd name="connsiteY14" fmla="*/ 8385 h 10324"/>
              <a:gd name="connsiteX15" fmla="*/ 805 w 10894"/>
              <a:gd name="connsiteY15" fmla="*/ 9028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217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88 w 10894"/>
              <a:gd name="connsiteY11" fmla="*/ 6084 h 10324"/>
              <a:gd name="connsiteX12" fmla="*/ 1225 w 10894"/>
              <a:gd name="connsiteY12" fmla="*/ 7098 h 10324"/>
              <a:gd name="connsiteX13" fmla="*/ 1118 w 10894"/>
              <a:gd name="connsiteY13" fmla="*/ 7729 h 10324"/>
              <a:gd name="connsiteX14" fmla="*/ 935 w 10894"/>
              <a:gd name="connsiteY14" fmla="*/ 8385 h 10324"/>
              <a:gd name="connsiteX15" fmla="*/ 805 w 10894"/>
              <a:gd name="connsiteY15" fmla="*/ 9028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88 w 10894"/>
              <a:gd name="connsiteY11" fmla="*/ 6084 h 10324"/>
              <a:gd name="connsiteX12" fmla="*/ 1225 w 10894"/>
              <a:gd name="connsiteY12" fmla="*/ 7098 h 10324"/>
              <a:gd name="connsiteX13" fmla="*/ 1118 w 10894"/>
              <a:gd name="connsiteY13" fmla="*/ 7729 h 10324"/>
              <a:gd name="connsiteX14" fmla="*/ 935 w 10894"/>
              <a:gd name="connsiteY14" fmla="*/ 8385 h 10324"/>
              <a:gd name="connsiteX15" fmla="*/ 805 w 10894"/>
              <a:gd name="connsiteY15" fmla="*/ 9028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31 w 10894"/>
              <a:gd name="connsiteY11" fmla="*/ 6084 h 10324"/>
              <a:gd name="connsiteX12" fmla="*/ 1225 w 10894"/>
              <a:gd name="connsiteY12" fmla="*/ 7098 h 10324"/>
              <a:gd name="connsiteX13" fmla="*/ 1118 w 10894"/>
              <a:gd name="connsiteY13" fmla="*/ 7729 h 10324"/>
              <a:gd name="connsiteX14" fmla="*/ 935 w 10894"/>
              <a:gd name="connsiteY14" fmla="*/ 8385 h 10324"/>
              <a:gd name="connsiteX15" fmla="*/ 805 w 10894"/>
              <a:gd name="connsiteY15" fmla="*/ 9028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67 w 10894"/>
              <a:gd name="connsiteY11" fmla="*/ 6084 h 10324"/>
              <a:gd name="connsiteX12" fmla="*/ 1225 w 10894"/>
              <a:gd name="connsiteY12" fmla="*/ 7098 h 10324"/>
              <a:gd name="connsiteX13" fmla="*/ 1118 w 10894"/>
              <a:gd name="connsiteY13" fmla="*/ 7729 h 10324"/>
              <a:gd name="connsiteX14" fmla="*/ 935 w 10894"/>
              <a:gd name="connsiteY14" fmla="*/ 8385 h 10324"/>
              <a:gd name="connsiteX15" fmla="*/ 805 w 10894"/>
              <a:gd name="connsiteY15" fmla="*/ 9028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31 w 10894"/>
              <a:gd name="connsiteY11" fmla="*/ 6105 h 10324"/>
              <a:gd name="connsiteX12" fmla="*/ 1225 w 10894"/>
              <a:gd name="connsiteY12" fmla="*/ 7098 h 10324"/>
              <a:gd name="connsiteX13" fmla="*/ 1118 w 10894"/>
              <a:gd name="connsiteY13" fmla="*/ 7729 h 10324"/>
              <a:gd name="connsiteX14" fmla="*/ 935 w 10894"/>
              <a:gd name="connsiteY14" fmla="*/ 8385 h 10324"/>
              <a:gd name="connsiteX15" fmla="*/ 805 w 10894"/>
              <a:gd name="connsiteY15" fmla="*/ 9028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31 w 10894"/>
              <a:gd name="connsiteY11" fmla="*/ 6105 h 10324"/>
              <a:gd name="connsiteX12" fmla="*/ 1225 w 10894"/>
              <a:gd name="connsiteY12" fmla="*/ 7098 h 10324"/>
              <a:gd name="connsiteX13" fmla="*/ 1118 w 10894"/>
              <a:gd name="connsiteY13" fmla="*/ 7729 h 10324"/>
              <a:gd name="connsiteX14" fmla="*/ 935 w 10894"/>
              <a:gd name="connsiteY14" fmla="*/ 8385 h 10324"/>
              <a:gd name="connsiteX15" fmla="*/ 805 w 10894"/>
              <a:gd name="connsiteY15" fmla="*/ 9028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89 w 10894"/>
              <a:gd name="connsiteY11" fmla="*/ 6084 h 10324"/>
              <a:gd name="connsiteX12" fmla="*/ 1225 w 10894"/>
              <a:gd name="connsiteY12" fmla="*/ 7098 h 10324"/>
              <a:gd name="connsiteX13" fmla="*/ 1118 w 10894"/>
              <a:gd name="connsiteY13" fmla="*/ 7729 h 10324"/>
              <a:gd name="connsiteX14" fmla="*/ 935 w 10894"/>
              <a:gd name="connsiteY14" fmla="*/ 8385 h 10324"/>
              <a:gd name="connsiteX15" fmla="*/ 805 w 10894"/>
              <a:gd name="connsiteY15" fmla="*/ 9028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89 w 10894"/>
              <a:gd name="connsiteY11" fmla="*/ 6084 h 10324"/>
              <a:gd name="connsiteX12" fmla="*/ 1225 w 10894"/>
              <a:gd name="connsiteY12" fmla="*/ 7098 h 10324"/>
              <a:gd name="connsiteX13" fmla="*/ 1118 w 10894"/>
              <a:gd name="connsiteY13" fmla="*/ 7729 h 10324"/>
              <a:gd name="connsiteX14" fmla="*/ 956 w 10894"/>
              <a:gd name="connsiteY14" fmla="*/ 8300 h 10324"/>
              <a:gd name="connsiteX15" fmla="*/ 805 w 10894"/>
              <a:gd name="connsiteY15" fmla="*/ 9028 h 10324"/>
              <a:gd name="connsiteX16" fmla="*/ 553 w 10894"/>
              <a:gd name="connsiteY16" fmla="*/ 9586 h 10324"/>
              <a:gd name="connsiteX17" fmla="*/ 301 w 10894"/>
              <a:gd name="connsiteY17" fmla="*/ 9986 h 10324"/>
              <a:gd name="connsiteX18" fmla="*/ 89 w 10894"/>
              <a:gd name="connsiteY18" fmla="*/ 10324 h 10324"/>
              <a:gd name="connsiteX19" fmla="*/ 9632 w 10894"/>
              <a:gd name="connsiteY19" fmla="*/ 10265 h 10324"/>
              <a:gd name="connsiteX20" fmla="*/ 10418 w 10894"/>
              <a:gd name="connsiteY20" fmla="*/ 10265 h 10324"/>
              <a:gd name="connsiteX21" fmla="*/ 10442 w 10894"/>
              <a:gd name="connsiteY21" fmla="*/ 10177 h 10324"/>
              <a:gd name="connsiteX22" fmla="*/ 10537 w 10894"/>
              <a:gd name="connsiteY22" fmla="*/ 9823 h 10324"/>
              <a:gd name="connsiteX23" fmla="*/ 10632 w 10894"/>
              <a:gd name="connsiteY23" fmla="*/ 9380 h 10324"/>
              <a:gd name="connsiteX24" fmla="*/ 10704 w 10894"/>
              <a:gd name="connsiteY24" fmla="*/ 8849 h 10324"/>
              <a:gd name="connsiteX25" fmla="*/ 10775 w 10894"/>
              <a:gd name="connsiteY25" fmla="*/ 8230 h 10324"/>
              <a:gd name="connsiteX26" fmla="*/ 10823 w 10894"/>
              <a:gd name="connsiteY26" fmla="*/ 7610 h 10324"/>
              <a:gd name="connsiteX27" fmla="*/ 10870 w 10894"/>
              <a:gd name="connsiteY27" fmla="*/ 6902 h 10324"/>
              <a:gd name="connsiteX28" fmla="*/ 10894 w 10894"/>
              <a:gd name="connsiteY28" fmla="*/ 6106 h 10324"/>
              <a:gd name="connsiteX29" fmla="*/ 10894 w 10894"/>
              <a:gd name="connsiteY29" fmla="*/ 5309 h 10324"/>
              <a:gd name="connsiteX30" fmla="*/ 10894 w 10894"/>
              <a:gd name="connsiteY30" fmla="*/ 4424 h 10324"/>
              <a:gd name="connsiteX31" fmla="*/ 10870 w 10894"/>
              <a:gd name="connsiteY31" fmla="*/ 3628 h 10324"/>
              <a:gd name="connsiteX32" fmla="*/ 10823 w 10894"/>
              <a:gd name="connsiteY32" fmla="*/ 2920 h 10324"/>
              <a:gd name="connsiteX33" fmla="*/ 10775 w 10894"/>
              <a:gd name="connsiteY33" fmla="*/ 2212 h 10324"/>
              <a:gd name="connsiteX34" fmla="*/ 10704 w 10894"/>
              <a:gd name="connsiteY34" fmla="*/ 1592 h 10324"/>
              <a:gd name="connsiteX35" fmla="*/ 10608 w 10894"/>
              <a:gd name="connsiteY35" fmla="*/ 1061 h 10324"/>
              <a:gd name="connsiteX36" fmla="*/ 10537 w 10894"/>
              <a:gd name="connsiteY36" fmla="*/ 619 h 10324"/>
              <a:gd name="connsiteX37" fmla="*/ 10442 w 10894"/>
              <a:gd name="connsiteY37"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89 w 10894"/>
              <a:gd name="connsiteY11" fmla="*/ 6084 h 10324"/>
              <a:gd name="connsiteX12" fmla="*/ 1225 w 10894"/>
              <a:gd name="connsiteY12" fmla="*/ 7098 h 10324"/>
              <a:gd name="connsiteX13" fmla="*/ 1118 w 10894"/>
              <a:gd name="connsiteY13" fmla="*/ 7729 h 10324"/>
              <a:gd name="connsiteX14" fmla="*/ 805 w 10894"/>
              <a:gd name="connsiteY14" fmla="*/ 9028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89 w 10894"/>
              <a:gd name="connsiteY11" fmla="*/ 6084 h 10324"/>
              <a:gd name="connsiteX12" fmla="*/ 1225 w 10894"/>
              <a:gd name="connsiteY12" fmla="*/ 7098 h 10324"/>
              <a:gd name="connsiteX13" fmla="*/ 1118 w 10894"/>
              <a:gd name="connsiteY13" fmla="*/ 7729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89 w 10894"/>
              <a:gd name="connsiteY11" fmla="*/ 6084 h 10324"/>
              <a:gd name="connsiteX12" fmla="*/ 1246 w 10894"/>
              <a:gd name="connsiteY12" fmla="*/ 7034 h 10324"/>
              <a:gd name="connsiteX13" fmla="*/ 1118 w 10894"/>
              <a:gd name="connsiteY13" fmla="*/ 7729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89 w 10894"/>
              <a:gd name="connsiteY11" fmla="*/ 6084 h 10324"/>
              <a:gd name="connsiteX12" fmla="*/ 1246 w 10894"/>
              <a:gd name="connsiteY12" fmla="*/ 7034 h 10324"/>
              <a:gd name="connsiteX13" fmla="*/ 1118 w 10894"/>
              <a:gd name="connsiteY13" fmla="*/ 7729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89 w 10894"/>
              <a:gd name="connsiteY11" fmla="*/ 6084 h 10324"/>
              <a:gd name="connsiteX12" fmla="*/ 1246 w 10894"/>
              <a:gd name="connsiteY12" fmla="*/ 6949 h 10324"/>
              <a:gd name="connsiteX13" fmla="*/ 1118 w 10894"/>
              <a:gd name="connsiteY13" fmla="*/ 7729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32 w 10894"/>
              <a:gd name="connsiteY11" fmla="*/ 6041 h 10324"/>
              <a:gd name="connsiteX12" fmla="*/ 1246 w 10894"/>
              <a:gd name="connsiteY12" fmla="*/ 6949 h 10324"/>
              <a:gd name="connsiteX13" fmla="*/ 1118 w 10894"/>
              <a:gd name="connsiteY13" fmla="*/ 7729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32 w 10894"/>
              <a:gd name="connsiteY11" fmla="*/ 6041 h 10324"/>
              <a:gd name="connsiteX12" fmla="*/ 1246 w 10894"/>
              <a:gd name="connsiteY12" fmla="*/ 6949 h 10324"/>
              <a:gd name="connsiteX13" fmla="*/ 1118 w 10894"/>
              <a:gd name="connsiteY13" fmla="*/ 7729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68 w 10894"/>
              <a:gd name="connsiteY11" fmla="*/ 6084 h 10324"/>
              <a:gd name="connsiteX12" fmla="*/ 1246 w 10894"/>
              <a:gd name="connsiteY12" fmla="*/ 6949 h 10324"/>
              <a:gd name="connsiteX13" fmla="*/ 1118 w 10894"/>
              <a:gd name="connsiteY13" fmla="*/ 7729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68 w 10894"/>
              <a:gd name="connsiteY11" fmla="*/ 6084 h 10324"/>
              <a:gd name="connsiteX12" fmla="*/ 1246 w 10894"/>
              <a:gd name="connsiteY12" fmla="*/ 6949 h 10324"/>
              <a:gd name="connsiteX13" fmla="*/ 1097 w 10894"/>
              <a:gd name="connsiteY13" fmla="*/ 7836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11 w 10894"/>
              <a:gd name="connsiteY11" fmla="*/ 6063 h 10324"/>
              <a:gd name="connsiteX12" fmla="*/ 1246 w 10894"/>
              <a:gd name="connsiteY12" fmla="*/ 6949 h 10324"/>
              <a:gd name="connsiteX13" fmla="*/ 1097 w 10894"/>
              <a:gd name="connsiteY13" fmla="*/ 7836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96 w 10894"/>
              <a:gd name="connsiteY11" fmla="*/ 6106 h 10324"/>
              <a:gd name="connsiteX12" fmla="*/ 1246 w 10894"/>
              <a:gd name="connsiteY12" fmla="*/ 6949 h 10324"/>
              <a:gd name="connsiteX13" fmla="*/ 1097 w 10894"/>
              <a:gd name="connsiteY13" fmla="*/ 7836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96 w 10894"/>
              <a:gd name="connsiteY11" fmla="*/ 6106 h 10324"/>
              <a:gd name="connsiteX12" fmla="*/ 1246 w 10894"/>
              <a:gd name="connsiteY12" fmla="*/ 6949 h 10324"/>
              <a:gd name="connsiteX13" fmla="*/ 1097 w 10894"/>
              <a:gd name="connsiteY13" fmla="*/ 7836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69 w 10894"/>
              <a:gd name="connsiteY11" fmla="*/ 6276 h 10324"/>
              <a:gd name="connsiteX12" fmla="*/ 1246 w 10894"/>
              <a:gd name="connsiteY12" fmla="*/ 6949 h 10324"/>
              <a:gd name="connsiteX13" fmla="*/ 1097 w 10894"/>
              <a:gd name="connsiteY13" fmla="*/ 7836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69 w 10894"/>
              <a:gd name="connsiteY11" fmla="*/ 6276 h 10324"/>
              <a:gd name="connsiteX12" fmla="*/ 1246 w 10894"/>
              <a:gd name="connsiteY12" fmla="*/ 6949 h 10324"/>
              <a:gd name="connsiteX13" fmla="*/ 1076 w 10894"/>
              <a:gd name="connsiteY13" fmla="*/ 7985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69 w 10894"/>
              <a:gd name="connsiteY11" fmla="*/ 6276 h 10324"/>
              <a:gd name="connsiteX12" fmla="*/ 1204 w 10894"/>
              <a:gd name="connsiteY12" fmla="*/ 7141 h 10324"/>
              <a:gd name="connsiteX13" fmla="*/ 1076 w 10894"/>
              <a:gd name="connsiteY13" fmla="*/ 7985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12 w 10894"/>
              <a:gd name="connsiteY11" fmla="*/ 6255 h 10324"/>
              <a:gd name="connsiteX12" fmla="*/ 1204 w 10894"/>
              <a:gd name="connsiteY12" fmla="*/ 7141 h 10324"/>
              <a:gd name="connsiteX13" fmla="*/ 1076 w 10894"/>
              <a:gd name="connsiteY13" fmla="*/ 7985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12 w 10894"/>
              <a:gd name="connsiteY11" fmla="*/ 6255 h 10324"/>
              <a:gd name="connsiteX12" fmla="*/ 1204 w 10894"/>
              <a:gd name="connsiteY12" fmla="*/ 7141 h 10324"/>
              <a:gd name="connsiteX13" fmla="*/ 1076 w 10894"/>
              <a:gd name="connsiteY13" fmla="*/ 7985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12 w 10894"/>
              <a:gd name="connsiteY11" fmla="*/ 6255 h 10324"/>
              <a:gd name="connsiteX12" fmla="*/ 1204 w 10894"/>
              <a:gd name="connsiteY12" fmla="*/ 7141 h 10324"/>
              <a:gd name="connsiteX13" fmla="*/ 1076 w 10894"/>
              <a:gd name="connsiteY13" fmla="*/ 7985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12 w 10894"/>
              <a:gd name="connsiteY11" fmla="*/ 6255 h 10324"/>
              <a:gd name="connsiteX12" fmla="*/ 1204 w 10894"/>
              <a:gd name="connsiteY12" fmla="*/ 7141 h 10324"/>
              <a:gd name="connsiteX13" fmla="*/ 1076 w 10894"/>
              <a:gd name="connsiteY13" fmla="*/ 7985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12 w 10894"/>
              <a:gd name="connsiteY11" fmla="*/ 6319 h 10324"/>
              <a:gd name="connsiteX12" fmla="*/ 1204 w 10894"/>
              <a:gd name="connsiteY12" fmla="*/ 7141 h 10324"/>
              <a:gd name="connsiteX13" fmla="*/ 1076 w 10894"/>
              <a:gd name="connsiteY13" fmla="*/ 7985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12 w 10894"/>
              <a:gd name="connsiteY11" fmla="*/ 6319 h 10324"/>
              <a:gd name="connsiteX12" fmla="*/ 1225 w 10894"/>
              <a:gd name="connsiteY12" fmla="*/ 7205 h 10324"/>
              <a:gd name="connsiteX13" fmla="*/ 1076 w 10894"/>
              <a:gd name="connsiteY13" fmla="*/ 7985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12 w 10894"/>
              <a:gd name="connsiteY11" fmla="*/ 6319 h 10324"/>
              <a:gd name="connsiteX12" fmla="*/ 1225 w 10894"/>
              <a:gd name="connsiteY12" fmla="*/ 7205 h 10324"/>
              <a:gd name="connsiteX13" fmla="*/ 1055 w 10894"/>
              <a:gd name="connsiteY13" fmla="*/ 8113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12 w 10894"/>
              <a:gd name="connsiteY11" fmla="*/ 6319 h 10324"/>
              <a:gd name="connsiteX12" fmla="*/ 1225 w 10894"/>
              <a:gd name="connsiteY12" fmla="*/ 7205 h 10324"/>
              <a:gd name="connsiteX13" fmla="*/ 1055 w 10894"/>
              <a:gd name="connsiteY13" fmla="*/ 8113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12 w 10894"/>
              <a:gd name="connsiteY11" fmla="*/ 6319 h 10324"/>
              <a:gd name="connsiteX12" fmla="*/ 1225 w 10894"/>
              <a:gd name="connsiteY12" fmla="*/ 7205 h 10324"/>
              <a:gd name="connsiteX13" fmla="*/ 1055 w 10894"/>
              <a:gd name="connsiteY13" fmla="*/ 8113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12 w 10894"/>
              <a:gd name="connsiteY11" fmla="*/ 6319 h 10324"/>
              <a:gd name="connsiteX12" fmla="*/ 1225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12 w 10894"/>
              <a:gd name="connsiteY11" fmla="*/ 6319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55 w 10894"/>
              <a:gd name="connsiteY11" fmla="*/ 6319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34 w 10894"/>
              <a:gd name="connsiteY11" fmla="*/ 6276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334 w 10894"/>
              <a:gd name="connsiteY11" fmla="*/ 6276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92 w 10894"/>
              <a:gd name="connsiteY11" fmla="*/ 6276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92 w 10894"/>
              <a:gd name="connsiteY11" fmla="*/ 6276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24 w 10894"/>
              <a:gd name="connsiteY9" fmla="*/ 4510 h 10324"/>
              <a:gd name="connsiteX10" fmla="*/ 1346 w 10894"/>
              <a:gd name="connsiteY10" fmla="*/ 5288 h 10324"/>
              <a:gd name="connsiteX11" fmla="*/ 1292 w 10894"/>
              <a:gd name="connsiteY11" fmla="*/ 6276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24 w 10894"/>
              <a:gd name="connsiteY9" fmla="*/ 4510 h 10324"/>
              <a:gd name="connsiteX10" fmla="*/ 1346 w 10894"/>
              <a:gd name="connsiteY10" fmla="*/ 5288 h 10324"/>
              <a:gd name="connsiteX11" fmla="*/ 1292 w 10894"/>
              <a:gd name="connsiteY11" fmla="*/ 6276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24 w 10894"/>
              <a:gd name="connsiteY9" fmla="*/ 4510 h 10324"/>
              <a:gd name="connsiteX10" fmla="*/ 1367 w 10894"/>
              <a:gd name="connsiteY10" fmla="*/ 5331 h 10324"/>
              <a:gd name="connsiteX11" fmla="*/ 1292 w 10894"/>
              <a:gd name="connsiteY11" fmla="*/ 6276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24 w 10894"/>
              <a:gd name="connsiteY9" fmla="*/ 4510 h 10324"/>
              <a:gd name="connsiteX10" fmla="*/ 1303 w 10894"/>
              <a:gd name="connsiteY10" fmla="*/ 5288 h 10324"/>
              <a:gd name="connsiteX11" fmla="*/ 1292 w 10894"/>
              <a:gd name="connsiteY11" fmla="*/ 6276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24 w 10894"/>
              <a:gd name="connsiteY9" fmla="*/ 4510 h 10324"/>
              <a:gd name="connsiteX10" fmla="*/ 1346 w 10894"/>
              <a:gd name="connsiteY10" fmla="*/ 5288 h 10324"/>
              <a:gd name="connsiteX11" fmla="*/ 1292 w 10894"/>
              <a:gd name="connsiteY11" fmla="*/ 6276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24 w 10894"/>
              <a:gd name="connsiteY9" fmla="*/ 4510 h 10324"/>
              <a:gd name="connsiteX10" fmla="*/ 1346 w 10894"/>
              <a:gd name="connsiteY10" fmla="*/ 5288 h 10324"/>
              <a:gd name="connsiteX11" fmla="*/ 1292 w 10894"/>
              <a:gd name="connsiteY11" fmla="*/ 6233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92 w 10894"/>
              <a:gd name="connsiteY11" fmla="*/ 6233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03 w 10894"/>
              <a:gd name="connsiteY9" fmla="*/ 4510 h 10324"/>
              <a:gd name="connsiteX10" fmla="*/ 1346 w 10894"/>
              <a:gd name="connsiteY10" fmla="*/ 5288 h 10324"/>
              <a:gd name="connsiteX11" fmla="*/ 1292 w 10894"/>
              <a:gd name="connsiteY11" fmla="*/ 6233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46 w 10894"/>
              <a:gd name="connsiteY9" fmla="*/ 4510 h 10324"/>
              <a:gd name="connsiteX10" fmla="*/ 1346 w 10894"/>
              <a:gd name="connsiteY10" fmla="*/ 5288 h 10324"/>
              <a:gd name="connsiteX11" fmla="*/ 1292 w 10894"/>
              <a:gd name="connsiteY11" fmla="*/ 6233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46 w 10894"/>
              <a:gd name="connsiteY9" fmla="*/ 4510 h 10324"/>
              <a:gd name="connsiteX10" fmla="*/ 1325 w 10894"/>
              <a:gd name="connsiteY10" fmla="*/ 5352 h 10324"/>
              <a:gd name="connsiteX11" fmla="*/ 1292 w 10894"/>
              <a:gd name="connsiteY11" fmla="*/ 6233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282 w 10894"/>
              <a:gd name="connsiteY9" fmla="*/ 4489 h 10324"/>
              <a:gd name="connsiteX10" fmla="*/ 1325 w 10894"/>
              <a:gd name="connsiteY10" fmla="*/ 5352 h 10324"/>
              <a:gd name="connsiteX11" fmla="*/ 1292 w 10894"/>
              <a:gd name="connsiteY11" fmla="*/ 6233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282 w 10894"/>
              <a:gd name="connsiteY9" fmla="*/ 4489 h 10324"/>
              <a:gd name="connsiteX10" fmla="*/ 1325 w 10894"/>
              <a:gd name="connsiteY10" fmla="*/ 5352 h 10324"/>
              <a:gd name="connsiteX11" fmla="*/ 1292 w 10894"/>
              <a:gd name="connsiteY11" fmla="*/ 6233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46 w 10894"/>
              <a:gd name="connsiteY9" fmla="*/ 4510 h 10324"/>
              <a:gd name="connsiteX10" fmla="*/ 1325 w 10894"/>
              <a:gd name="connsiteY10" fmla="*/ 5352 h 10324"/>
              <a:gd name="connsiteX11" fmla="*/ 1292 w 10894"/>
              <a:gd name="connsiteY11" fmla="*/ 6233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46 w 10894"/>
              <a:gd name="connsiteY9" fmla="*/ 4510 h 10324"/>
              <a:gd name="connsiteX10" fmla="*/ 1325 w 10894"/>
              <a:gd name="connsiteY10" fmla="*/ 5352 h 10324"/>
              <a:gd name="connsiteX11" fmla="*/ 1292 w 10894"/>
              <a:gd name="connsiteY11" fmla="*/ 6233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46 w 10894"/>
              <a:gd name="connsiteY9" fmla="*/ 4510 h 10324"/>
              <a:gd name="connsiteX10" fmla="*/ 1325 w 10894"/>
              <a:gd name="connsiteY10" fmla="*/ 5352 h 10324"/>
              <a:gd name="connsiteX11" fmla="*/ 1292 w 10894"/>
              <a:gd name="connsiteY11" fmla="*/ 6233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46 w 10894"/>
              <a:gd name="connsiteY9" fmla="*/ 4510 h 10324"/>
              <a:gd name="connsiteX10" fmla="*/ 1325 w 10894"/>
              <a:gd name="connsiteY10" fmla="*/ 5352 h 10324"/>
              <a:gd name="connsiteX11" fmla="*/ 1292 w 10894"/>
              <a:gd name="connsiteY11" fmla="*/ 6233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46 w 10894"/>
              <a:gd name="connsiteY9" fmla="*/ 4510 h 10324"/>
              <a:gd name="connsiteX10" fmla="*/ 1325 w 10894"/>
              <a:gd name="connsiteY10" fmla="*/ 5352 h 10324"/>
              <a:gd name="connsiteX11" fmla="*/ 1292 w 10894"/>
              <a:gd name="connsiteY11" fmla="*/ 6233 h 10324"/>
              <a:gd name="connsiteX12" fmla="*/ 1204 w 10894"/>
              <a:gd name="connsiteY12" fmla="*/ 7205 h 10324"/>
              <a:gd name="connsiteX13" fmla="*/ 1034 w 10894"/>
              <a:gd name="connsiteY13" fmla="*/ 796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46 w 10894"/>
              <a:gd name="connsiteY9" fmla="*/ 4510 h 10324"/>
              <a:gd name="connsiteX10" fmla="*/ 1325 w 10894"/>
              <a:gd name="connsiteY10" fmla="*/ 5352 h 10324"/>
              <a:gd name="connsiteX11" fmla="*/ 1292 w 10894"/>
              <a:gd name="connsiteY11" fmla="*/ 6233 h 10324"/>
              <a:gd name="connsiteX12" fmla="*/ 1204 w 10894"/>
              <a:gd name="connsiteY12" fmla="*/ 7205 h 10324"/>
              <a:gd name="connsiteX13" fmla="*/ 992 w 10894"/>
              <a:gd name="connsiteY13" fmla="*/ 813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46 w 10894"/>
              <a:gd name="connsiteY9" fmla="*/ 4510 h 10324"/>
              <a:gd name="connsiteX10" fmla="*/ 1346 w 10894"/>
              <a:gd name="connsiteY10" fmla="*/ 5352 h 10324"/>
              <a:gd name="connsiteX11" fmla="*/ 1292 w 10894"/>
              <a:gd name="connsiteY11" fmla="*/ 6233 h 10324"/>
              <a:gd name="connsiteX12" fmla="*/ 1204 w 10894"/>
              <a:gd name="connsiteY12" fmla="*/ 7205 h 10324"/>
              <a:gd name="connsiteX13" fmla="*/ 992 w 10894"/>
              <a:gd name="connsiteY13" fmla="*/ 813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46 w 10894"/>
              <a:gd name="connsiteY9" fmla="*/ 4510 h 10324"/>
              <a:gd name="connsiteX10" fmla="*/ 1346 w 10894"/>
              <a:gd name="connsiteY10" fmla="*/ 5352 h 10324"/>
              <a:gd name="connsiteX11" fmla="*/ 1292 w 10894"/>
              <a:gd name="connsiteY11" fmla="*/ 6233 h 10324"/>
              <a:gd name="connsiteX12" fmla="*/ 1204 w 10894"/>
              <a:gd name="connsiteY12" fmla="*/ 7205 h 10324"/>
              <a:gd name="connsiteX13" fmla="*/ 992 w 10894"/>
              <a:gd name="connsiteY13" fmla="*/ 813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42 w 10894"/>
              <a:gd name="connsiteY0" fmla="*/ 265 h 10324"/>
              <a:gd name="connsiteX1" fmla="*/ 9418 w 10894"/>
              <a:gd name="connsiteY1" fmla="*/ 265 h 10324"/>
              <a:gd name="connsiteX2" fmla="*/ 32 w 10894"/>
              <a:gd name="connsiteY2" fmla="*/ 0 h 10324"/>
              <a:gd name="connsiteX3" fmla="*/ 565 w 10894"/>
              <a:gd name="connsiteY3" fmla="*/ 795 h 10324"/>
              <a:gd name="connsiteX4" fmla="*/ 796 w 10894"/>
              <a:gd name="connsiteY4" fmla="*/ 1502 h 10324"/>
              <a:gd name="connsiteX5" fmla="*/ 962 w 10894"/>
              <a:gd name="connsiteY5" fmla="*/ 2017 h 10324"/>
              <a:gd name="connsiteX6" fmla="*/ 1062 w 10894"/>
              <a:gd name="connsiteY6" fmla="*/ 2503 h 10324"/>
              <a:gd name="connsiteX7" fmla="*/ 1196 w 10894"/>
              <a:gd name="connsiteY7" fmla="*/ 3159 h 10324"/>
              <a:gd name="connsiteX8" fmla="*/ 1273 w 10894"/>
              <a:gd name="connsiteY8" fmla="*/ 3780 h 10324"/>
              <a:gd name="connsiteX9" fmla="*/ 1346 w 10894"/>
              <a:gd name="connsiteY9" fmla="*/ 4425 h 10324"/>
              <a:gd name="connsiteX10" fmla="*/ 1346 w 10894"/>
              <a:gd name="connsiteY10" fmla="*/ 5352 h 10324"/>
              <a:gd name="connsiteX11" fmla="*/ 1292 w 10894"/>
              <a:gd name="connsiteY11" fmla="*/ 6233 h 10324"/>
              <a:gd name="connsiteX12" fmla="*/ 1204 w 10894"/>
              <a:gd name="connsiteY12" fmla="*/ 7205 h 10324"/>
              <a:gd name="connsiteX13" fmla="*/ 992 w 10894"/>
              <a:gd name="connsiteY13" fmla="*/ 8134 h 10324"/>
              <a:gd name="connsiteX14" fmla="*/ 784 w 10894"/>
              <a:gd name="connsiteY14" fmla="*/ 8985 h 10324"/>
              <a:gd name="connsiteX15" fmla="*/ 553 w 10894"/>
              <a:gd name="connsiteY15" fmla="*/ 9586 h 10324"/>
              <a:gd name="connsiteX16" fmla="*/ 301 w 10894"/>
              <a:gd name="connsiteY16" fmla="*/ 9986 h 10324"/>
              <a:gd name="connsiteX17" fmla="*/ 89 w 10894"/>
              <a:gd name="connsiteY17" fmla="*/ 10324 h 10324"/>
              <a:gd name="connsiteX18" fmla="*/ 9632 w 10894"/>
              <a:gd name="connsiteY18" fmla="*/ 10265 h 10324"/>
              <a:gd name="connsiteX19" fmla="*/ 10418 w 10894"/>
              <a:gd name="connsiteY19" fmla="*/ 10265 h 10324"/>
              <a:gd name="connsiteX20" fmla="*/ 10442 w 10894"/>
              <a:gd name="connsiteY20" fmla="*/ 10177 h 10324"/>
              <a:gd name="connsiteX21" fmla="*/ 10537 w 10894"/>
              <a:gd name="connsiteY21" fmla="*/ 9823 h 10324"/>
              <a:gd name="connsiteX22" fmla="*/ 10632 w 10894"/>
              <a:gd name="connsiteY22" fmla="*/ 9380 h 10324"/>
              <a:gd name="connsiteX23" fmla="*/ 10704 w 10894"/>
              <a:gd name="connsiteY23" fmla="*/ 8849 h 10324"/>
              <a:gd name="connsiteX24" fmla="*/ 10775 w 10894"/>
              <a:gd name="connsiteY24" fmla="*/ 8230 h 10324"/>
              <a:gd name="connsiteX25" fmla="*/ 10823 w 10894"/>
              <a:gd name="connsiteY25" fmla="*/ 7610 h 10324"/>
              <a:gd name="connsiteX26" fmla="*/ 10870 w 10894"/>
              <a:gd name="connsiteY26" fmla="*/ 6902 h 10324"/>
              <a:gd name="connsiteX27" fmla="*/ 10894 w 10894"/>
              <a:gd name="connsiteY27" fmla="*/ 6106 h 10324"/>
              <a:gd name="connsiteX28" fmla="*/ 10894 w 10894"/>
              <a:gd name="connsiteY28" fmla="*/ 5309 h 10324"/>
              <a:gd name="connsiteX29" fmla="*/ 10894 w 10894"/>
              <a:gd name="connsiteY29" fmla="*/ 4424 h 10324"/>
              <a:gd name="connsiteX30" fmla="*/ 10870 w 10894"/>
              <a:gd name="connsiteY30" fmla="*/ 3628 h 10324"/>
              <a:gd name="connsiteX31" fmla="*/ 10823 w 10894"/>
              <a:gd name="connsiteY31" fmla="*/ 2920 h 10324"/>
              <a:gd name="connsiteX32" fmla="*/ 10775 w 10894"/>
              <a:gd name="connsiteY32" fmla="*/ 2212 h 10324"/>
              <a:gd name="connsiteX33" fmla="*/ 10704 w 10894"/>
              <a:gd name="connsiteY33" fmla="*/ 1592 h 10324"/>
              <a:gd name="connsiteX34" fmla="*/ 10608 w 10894"/>
              <a:gd name="connsiteY34" fmla="*/ 1061 h 10324"/>
              <a:gd name="connsiteX35" fmla="*/ 10537 w 10894"/>
              <a:gd name="connsiteY35" fmla="*/ 619 h 10324"/>
              <a:gd name="connsiteX36" fmla="*/ 10442 w 10894"/>
              <a:gd name="connsiteY36" fmla="*/ 265 h 10324"/>
              <a:gd name="connsiteX0" fmla="*/ 10410 w 10862"/>
              <a:gd name="connsiteY0" fmla="*/ 265 h 10324"/>
              <a:gd name="connsiteX1" fmla="*/ 9386 w 10862"/>
              <a:gd name="connsiteY1" fmla="*/ 265 h 10324"/>
              <a:gd name="connsiteX2" fmla="*/ 0 w 10862"/>
              <a:gd name="connsiteY2" fmla="*/ 0 h 10324"/>
              <a:gd name="connsiteX3" fmla="*/ 533 w 10862"/>
              <a:gd name="connsiteY3" fmla="*/ 795 h 10324"/>
              <a:gd name="connsiteX4" fmla="*/ 764 w 10862"/>
              <a:gd name="connsiteY4" fmla="*/ 1502 h 10324"/>
              <a:gd name="connsiteX5" fmla="*/ 930 w 10862"/>
              <a:gd name="connsiteY5" fmla="*/ 2017 h 10324"/>
              <a:gd name="connsiteX6" fmla="*/ 1030 w 10862"/>
              <a:gd name="connsiteY6" fmla="*/ 2503 h 10324"/>
              <a:gd name="connsiteX7" fmla="*/ 1164 w 10862"/>
              <a:gd name="connsiteY7" fmla="*/ 3159 h 10324"/>
              <a:gd name="connsiteX8" fmla="*/ 1241 w 10862"/>
              <a:gd name="connsiteY8" fmla="*/ 3780 h 10324"/>
              <a:gd name="connsiteX9" fmla="*/ 1314 w 10862"/>
              <a:gd name="connsiteY9" fmla="*/ 4425 h 10324"/>
              <a:gd name="connsiteX10" fmla="*/ 1314 w 10862"/>
              <a:gd name="connsiteY10" fmla="*/ 5352 h 10324"/>
              <a:gd name="connsiteX11" fmla="*/ 1260 w 10862"/>
              <a:gd name="connsiteY11" fmla="*/ 6233 h 10324"/>
              <a:gd name="connsiteX12" fmla="*/ 1172 w 10862"/>
              <a:gd name="connsiteY12" fmla="*/ 7205 h 10324"/>
              <a:gd name="connsiteX13" fmla="*/ 960 w 10862"/>
              <a:gd name="connsiteY13" fmla="*/ 8134 h 10324"/>
              <a:gd name="connsiteX14" fmla="*/ 752 w 10862"/>
              <a:gd name="connsiteY14" fmla="*/ 8985 h 10324"/>
              <a:gd name="connsiteX15" fmla="*/ 521 w 10862"/>
              <a:gd name="connsiteY15" fmla="*/ 9586 h 10324"/>
              <a:gd name="connsiteX16" fmla="*/ 269 w 10862"/>
              <a:gd name="connsiteY16" fmla="*/ 9986 h 10324"/>
              <a:gd name="connsiteX17" fmla="*/ 57 w 10862"/>
              <a:gd name="connsiteY17" fmla="*/ 10324 h 10324"/>
              <a:gd name="connsiteX18" fmla="*/ 9600 w 10862"/>
              <a:gd name="connsiteY18" fmla="*/ 10265 h 10324"/>
              <a:gd name="connsiteX19" fmla="*/ 10386 w 10862"/>
              <a:gd name="connsiteY19" fmla="*/ 10265 h 10324"/>
              <a:gd name="connsiteX20" fmla="*/ 10410 w 10862"/>
              <a:gd name="connsiteY20" fmla="*/ 10177 h 10324"/>
              <a:gd name="connsiteX21" fmla="*/ 10505 w 10862"/>
              <a:gd name="connsiteY21" fmla="*/ 9823 h 10324"/>
              <a:gd name="connsiteX22" fmla="*/ 10600 w 10862"/>
              <a:gd name="connsiteY22" fmla="*/ 9380 h 10324"/>
              <a:gd name="connsiteX23" fmla="*/ 10672 w 10862"/>
              <a:gd name="connsiteY23" fmla="*/ 8849 h 10324"/>
              <a:gd name="connsiteX24" fmla="*/ 10743 w 10862"/>
              <a:gd name="connsiteY24" fmla="*/ 8230 h 10324"/>
              <a:gd name="connsiteX25" fmla="*/ 10791 w 10862"/>
              <a:gd name="connsiteY25" fmla="*/ 7610 h 10324"/>
              <a:gd name="connsiteX26" fmla="*/ 10838 w 10862"/>
              <a:gd name="connsiteY26" fmla="*/ 6902 h 10324"/>
              <a:gd name="connsiteX27" fmla="*/ 10862 w 10862"/>
              <a:gd name="connsiteY27" fmla="*/ 6106 h 10324"/>
              <a:gd name="connsiteX28" fmla="*/ 10862 w 10862"/>
              <a:gd name="connsiteY28" fmla="*/ 5309 h 10324"/>
              <a:gd name="connsiteX29" fmla="*/ 10862 w 10862"/>
              <a:gd name="connsiteY29" fmla="*/ 4424 h 10324"/>
              <a:gd name="connsiteX30" fmla="*/ 10838 w 10862"/>
              <a:gd name="connsiteY30" fmla="*/ 3628 h 10324"/>
              <a:gd name="connsiteX31" fmla="*/ 10791 w 10862"/>
              <a:gd name="connsiteY31" fmla="*/ 2920 h 10324"/>
              <a:gd name="connsiteX32" fmla="*/ 10743 w 10862"/>
              <a:gd name="connsiteY32" fmla="*/ 2212 h 10324"/>
              <a:gd name="connsiteX33" fmla="*/ 10672 w 10862"/>
              <a:gd name="connsiteY33" fmla="*/ 1592 h 10324"/>
              <a:gd name="connsiteX34" fmla="*/ 10576 w 10862"/>
              <a:gd name="connsiteY34" fmla="*/ 1061 h 10324"/>
              <a:gd name="connsiteX35" fmla="*/ 10505 w 10862"/>
              <a:gd name="connsiteY35" fmla="*/ 619 h 10324"/>
              <a:gd name="connsiteX36" fmla="*/ 10410 w 10862"/>
              <a:gd name="connsiteY36" fmla="*/ 265 h 10324"/>
              <a:gd name="connsiteX0" fmla="*/ 10410 w 10862"/>
              <a:gd name="connsiteY0" fmla="*/ 265 h 10324"/>
              <a:gd name="connsiteX1" fmla="*/ 9386 w 10862"/>
              <a:gd name="connsiteY1" fmla="*/ 265 h 10324"/>
              <a:gd name="connsiteX2" fmla="*/ 0 w 10862"/>
              <a:gd name="connsiteY2" fmla="*/ 0 h 10324"/>
              <a:gd name="connsiteX3" fmla="*/ 533 w 10862"/>
              <a:gd name="connsiteY3" fmla="*/ 795 h 10324"/>
              <a:gd name="connsiteX4" fmla="*/ 764 w 10862"/>
              <a:gd name="connsiteY4" fmla="*/ 1502 h 10324"/>
              <a:gd name="connsiteX5" fmla="*/ 930 w 10862"/>
              <a:gd name="connsiteY5" fmla="*/ 2017 h 10324"/>
              <a:gd name="connsiteX6" fmla="*/ 1030 w 10862"/>
              <a:gd name="connsiteY6" fmla="*/ 2503 h 10324"/>
              <a:gd name="connsiteX7" fmla="*/ 1164 w 10862"/>
              <a:gd name="connsiteY7" fmla="*/ 3159 h 10324"/>
              <a:gd name="connsiteX8" fmla="*/ 1241 w 10862"/>
              <a:gd name="connsiteY8" fmla="*/ 3780 h 10324"/>
              <a:gd name="connsiteX9" fmla="*/ 1314 w 10862"/>
              <a:gd name="connsiteY9" fmla="*/ 4425 h 10324"/>
              <a:gd name="connsiteX10" fmla="*/ 1314 w 10862"/>
              <a:gd name="connsiteY10" fmla="*/ 5352 h 10324"/>
              <a:gd name="connsiteX11" fmla="*/ 1260 w 10862"/>
              <a:gd name="connsiteY11" fmla="*/ 6233 h 10324"/>
              <a:gd name="connsiteX12" fmla="*/ 1172 w 10862"/>
              <a:gd name="connsiteY12" fmla="*/ 7205 h 10324"/>
              <a:gd name="connsiteX13" fmla="*/ 960 w 10862"/>
              <a:gd name="connsiteY13" fmla="*/ 8134 h 10324"/>
              <a:gd name="connsiteX14" fmla="*/ 752 w 10862"/>
              <a:gd name="connsiteY14" fmla="*/ 8985 h 10324"/>
              <a:gd name="connsiteX15" fmla="*/ 521 w 10862"/>
              <a:gd name="connsiteY15" fmla="*/ 9586 h 10324"/>
              <a:gd name="connsiteX16" fmla="*/ 269 w 10862"/>
              <a:gd name="connsiteY16" fmla="*/ 9986 h 10324"/>
              <a:gd name="connsiteX17" fmla="*/ 57 w 10862"/>
              <a:gd name="connsiteY17" fmla="*/ 10324 h 10324"/>
              <a:gd name="connsiteX18" fmla="*/ 9600 w 10862"/>
              <a:gd name="connsiteY18" fmla="*/ 10265 h 10324"/>
              <a:gd name="connsiteX19" fmla="*/ 10386 w 10862"/>
              <a:gd name="connsiteY19" fmla="*/ 10265 h 10324"/>
              <a:gd name="connsiteX20" fmla="*/ 10410 w 10862"/>
              <a:gd name="connsiteY20" fmla="*/ 10177 h 10324"/>
              <a:gd name="connsiteX21" fmla="*/ 10505 w 10862"/>
              <a:gd name="connsiteY21" fmla="*/ 9823 h 10324"/>
              <a:gd name="connsiteX22" fmla="*/ 10600 w 10862"/>
              <a:gd name="connsiteY22" fmla="*/ 9380 h 10324"/>
              <a:gd name="connsiteX23" fmla="*/ 10672 w 10862"/>
              <a:gd name="connsiteY23" fmla="*/ 8849 h 10324"/>
              <a:gd name="connsiteX24" fmla="*/ 10743 w 10862"/>
              <a:gd name="connsiteY24" fmla="*/ 8230 h 10324"/>
              <a:gd name="connsiteX25" fmla="*/ 10791 w 10862"/>
              <a:gd name="connsiteY25" fmla="*/ 7610 h 10324"/>
              <a:gd name="connsiteX26" fmla="*/ 10838 w 10862"/>
              <a:gd name="connsiteY26" fmla="*/ 6902 h 10324"/>
              <a:gd name="connsiteX27" fmla="*/ 10862 w 10862"/>
              <a:gd name="connsiteY27" fmla="*/ 6106 h 10324"/>
              <a:gd name="connsiteX28" fmla="*/ 10862 w 10862"/>
              <a:gd name="connsiteY28" fmla="*/ 5309 h 10324"/>
              <a:gd name="connsiteX29" fmla="*/ 10862 w 10862"/>
              <a:gd name="connsiteY29" fmla="*/ 4424 h 10324"/>
              <a:gd name="connsiteX30" fmla="*/ 10838 w 10862"/>
              <a:gd name="connsiteY30" fmla="*/ 3628 h 10324"/>
              <a:gd name="connsiteX31" fmla="*/ 10791 w 10862"/>
              <a:gd name="connsiteY31" fmla="*/ 2920 h 10324"/>
              <a:gd name="connsiteX32" fmla="*/ 10743 w 10862"/>
              <a:gd name="connsiteY32" fmla="*/ 2212 h 10324"/>
              <a:gd name="connsiteX33" fmla="*/ 10672 w 10862"/>
              <a:gd name="connsiteY33" fmla="*/ 1592 h 10324"/>
              <a:gd name="connsiteX34" fmla="*/ 10576 w 10862"/>
              <a:gd name="connsiteY34" fmla="*/ 1061 h 10324"/>
              <a:gd name="connsiteX35" fmla="*/ 10505 w 10862"/>
              <a:gd name="connsiteY35" fmla="*/ 619 h 10324"/>
              <a:gd name="connsiteX36" fmla="*/ 10410 w 10862"/>
              <a:gd name="connsiteY36" fmla="*/ 265 h 10324"/>
              <a:gd name="connsiteX0" fmla="*/ 10410 w 10862"/>
              <a:gd name="connsiteY0" fmla="*/ 265 h 10324"/>
              <a:gd name="connsiteX1" fmla="*/ 9386 w 10862"/>
              <a:gd name="connsiteY1" fmla="*/ 265 h 10324"/>
              <a:gd name="connsiteX2" fmla="*/ 0 w 10862"/>
              <a:gd name="connsiteY2" fmla="*/ 0 h 10324"/>
              <a:gd name="connsiteX3" fmla="*/ 533 w 10862"/>
              <a:gd name="connsiteY3" fmla="*/ 795 h 10324"/>
              <a:gd name="connsiteX4" fmla="*/ 764 w 10862"/>
              <a:gd name="connsiteY4" fmla="*/ 1502 h 10324"/>
              <a:gd name="connsiteX5" fmla="*/ 930 w 10862"/>
              <a:gd name="connsiteY5" fmla="*/ 2017 h 10324"/>
              <a:gd name="connsiteX6" fmla="*/ 1030 w 10862"/>
              <a:gd name="connsiteY6" fmla="*/ 2503 h 10324"/>
              <a:gd name="connsiteX7" fmla="*/ 1164 w 10862"/>
              <a:gd name="connsiteY7" fmla="*/ 3159 h 10324"/>
              <a:gd name="connsiteX8" fmla="*/ 1241 w 10862"/>
              <a:gd name="connsiteY8" fmla="*/ 3780 h 10324"/>
              <a:gd name="connsiteX9" fmla="*/ 1314 w 10862"/>
              <a:gd name="connsiteY9" fmla="*/ 4425 h 10324"/>
              <a:gd name="connsiteX10" fmla="*/ 960 w 10862"/>
              <a:gd name="connsiteY10" fmla="*/ 5352 h 10324"/>
              <a:gd name="connsiteX11" fmla="*/ 1260 w 10862"/>
              <a:gd name="connsiteY11" fmla="*/ 6233 h 10324"/>
              <a:gd name="connsiteX12" fmla="*/ 1172 w 10862"/>
              <a:gd name="connsiteY12" fmla="*/ 7205 h 10324"/>
              <a:gd name="connsiteX13" fmla="*/ 960 w 10862"/>
              <a:gd name="connsiteY13" fmla="*/ 8134 h 10324"/>
              <a:gd name="connsiteX14" fmla="*/ 752 w 10862"/>
              <a:gd name="connsiteY14" fmla="*/ 8985 h 10324"/>
              <a:gd name="connsiteX15" fmla="*/ 521 w 10862"/>
              <a:gd name="connsiteY15" fmla="*/ 9586 h 10324"/>
              <a:gd name="connsiteX16" fmla="*/ 269 w 10862"/>
              <a:gd name="connsiteY16" fmla="*/ 9986 h 10324"/>
              <a:gd name="connsiteX17" fmla="*/ 57 w 10862"/>
              <a:gd name="connsiteY17" fmla="*/ 10324 h 10324"/>
              <a:gd name="connsiteX18" fmla="*/ 9600 w 10862"/>
              <a:gd name="connsiteY18" fmla="*/ 10265 h 10324"/>
              <a:gd name="connsiteX19" fmla="*/ 10386 w 10862"/>
              <a:gd name="connsiteY19" fmla="*/ 10265 h 10324"/>
              <a:gd name="connsiteX20" fmla="*/ 10410 w 10862"/>
              <a:gd name="connsiteY20" fmla="*/ 10177 h 10324"/>
              <a:gd name="connsiteX21" fmla="*/ 10505 w 10862"/>
              <a:gd name="connsiteY21" fmla="*/ 9823 h 10324"/>
              <a:gd name="connsiteX22" fmla="*/ 10600 w 10862"/>
              <a:gd name="connsiteY22" fmla="*/ 9380 h 10324"/>
              <a:gd name="connsiteX23" fmla="*/ 10672 w 10862"/>
              <a:gd name="connsiteY23" fmla="*/ 8849 h 10324"/>
              <a:gd name="connsiteX24" fmla="*/ 10743 w 10862"/>
              <a:gd name="connsiteY24" fmla="*/ 8230 h 10324"/>
              <a:gd name="connsiteX25" fmla="*/ 10791 w 10862"/>
              <a:gd name="connsiteY25" fmla="*/ 7610 h 10324"/>
              <a:gd name="connsiteX26" fmla="*/ 10838 w 10862"/>
              <a:gd name="connsiteY26" fmla="*/ 6902 h 10324"/>
              <a:gd name="connsiteX27" fmla="*/ 10862 w 10862"/>
              <a:gd name="connsiteY27" fmla="*/ 6106 h 10324"/>
              <a:gd name="connsiteX28" fmla="*/ 10862 w 10862"/>
              <a:gd name="connsiteY28" fmla="*/ 5309 h 10324"/>
              <a:gd name="connsiteX29" fmla="*/ 10862 w 10862"/>
              <a:gd name="connsiteY29" fmla="*/ 4424 h 10324"/>
              <a:gd name="connsiteX30" fmla="*/ 10838 w 10862"/>
              <a:gd name="connsiteY30" fmla="*/ 3628 h 10324"/>
              <a:gd name="connsiteX31" fmla="*/ 10791 w 10862"/>
              <a:gd name="connsiteY31" fmla="*/ 2920 h 10324"/>
              <a:gd name="connsiteX32" fmla="*/ 10743 w 10862"/>
              <a:gd name="connsiteY32" fmla="*/ 2212 h 10324"/>
              <a:gd name="connsiteX33" fmla="*/ 10672 w 10862"/>
              <a:gd name="connsiteY33" fmla="*/ 1592 h 10324"/>
              <a:gd name="connsiteX34" fmla="*/ 10576 w 10862"/>
              <a:gd name="connsiteY34" fmla="*/ 1061 h 10324"/>
              <a:gd name="connsiteX35" fmla="*/ 10505 w 10862"/>
              <a:gd name="connsiteY35" fmla="*/ 619 h 10324"/>
              <a:gd name="connsiteX36" fmla="*/ 10410 w 10862"/>
              <a:gd name="connsiteY36" fmla="*/ 265 h 10324"/>
              <a:gd name="connsiteX0" fmla="*/ 10410 w 10862"/>
              <a:gd name="connsiteY0" fmla="*/ 265 h 10324"/>
              <a:gd name="connsiteX1" fmla="*/ 9386 w 10862"/>
              <a:gd name="connsiteY1" fmla="*/ 265 h 10324"/>
              <a:gd name="connsiteX2" fmla="*/ 0 w 10862"/>
              <a:gd name="connsiteY2" fmla="*/ 0 h 10324"/>
              <a:gd name="connsiteX3" fmla="*/ 533 w 10862"/>
              <a:gd name="connsiteY3" fmla="*/ 795 h 10324"/>
              <a:gd name="connsiteX4" fmla="*/ 764 w 10862"/>
              <a:gd name="connsiteY4" fmla="*/ 1502 h 10324"/>
              <a:gd name="connsiteX5" fmla="*/ 930 w 10862"/>
              <a:gd name="connsiteY5" fmla="*/ 2017 h 10324"/>
              <a:gd name="connsiteX6" fmla="*/ 1030 w 10862"/>
              <a:gd name="connsiteY6" fmla="*/ 2503 h 10324"/>
              <a:gd name="connsiteX7" fmla="*/ 1164 w 10862"/>
              <a:gd name="connsiteY7" fmla="*/ 3159 h 10324"/>
              <a:gd name="connsiteX8" fmla="*/ 1241 w 10862"/>
              <a:gd name="connsiteY8" fmla="*/ 3780 h 10324"/>
              <a:gd name="connsiteX9" fmla="*/ 1024 w 10862"/>
              <a:gd name="connsiteY9" fmla="*/ 4403 h 10324"/>
              <a:gd name="connsiteX10" fmla="*/ 960 w 10862"/>
              <a:gd name="connsiteY10" fmla="*/ 5352 h 10324"/>
              <a:gd name="connsiteX11" fmla="*/ 1260 w 10862"/>
              <a:gd name="connsiteY11" fmla="*/ 6233 h 10324"/>
              <a:gd name="connsiteX12" fmla="*/ 1172 w 10862"/>
              <a:gd name="connsiteY12" fmla="*/ 7205 h 10324"/>
              <a:gd name="connsiteX13" fmla="*/ 960 w 10862"/>
              <a:gd name="connsiteY13" fmla="*/ 8134 h 10324"/>
              <a:gd name="connsiteX14" fmla="*/ 752 w 10862"/>
              <a:gd name="connsiteY14" fmla="*/ 8985 h 10324"/>
              <a:gd name="connsiteX15" fmla="*/ 521 w 10862"/>
              <a:gd name="connsiteY15" fmla="*/ 9586 h 10324"/>
              <a:gd name="connsiteX16" fmla="*/ 269 w 10862"/>
              <a:gd name="connsiteY16" fmla="*/ 9986 h 10324"/>
              <a:gd name="connsiteX17" fmla="*/ 57 w 10862"/>
              <a:gd name="connsiteY17" fmla="*/ 10324 h 10324"/>
              <a:gd name="connsiteX18" fmla="*/ 9600 w 10862"/>
              <a:gd name="connsiteY18" fmla="*/ 10265 h 10324"/>
              <a:gd name="connsiteX19" fmla="*/ 10386 w 10862"/>
              <a:gd name="connsiteY19" fmla="*/ 10265 h 10324"/>
              <a:gd name="connsiteX20" fmla="*/ 10410 w 10862"/>
              <a:gd name="connsiteY20" fmla="*/ 10177 h 10324"/>
              <a:gd name="connsiteX21" fmla="*/ 10505 w 10862"/>
              <a:gd name="connsiteY21" fmla="*/ 9823 h 10324"/>
              <a:gd name="connsiteX22" fmla="*/ 10600 w 10862"/>
              <a:gd name="connsiteY22" fmla="*/ 9380 h 10324"/>
              <a:gd name="connsiteX23" fmla="*/ 10672 w 10862"/>
              <a:gd name="connsiteY23" fmla="*/ 8849 h 10324"/>
              <a:gd name="connsiteX24" fmla="*/ 10743 w 10862"/>
              <a:gd name="connsiteY24" fmla="*/ 8230 h 10324"/>
              <a:gd name="connsiteX25" fmla="*/ 10791 w 10862"/>
              <a:gd name="connsiteY25" fmla="*/ 7610 h 10324"/>
              <a:gd name="connsiteX26" fmla="*/ 10838 w 10862"/>
              <a:gd name="connsiteY26" fmla="*/ 6902 h 10324"/>
              <a:gd name="connsiteX27" fmla="*/ 10862 w 10862"/>
              <a:gd name="connsiteY27" fmla="*/ 6106 h 10324"/>
              <a:gd name="connsiteX28" fmla="*/ 10862 w 10862"/>
              <a:gd name="connsiteY28" fmla="*/ 5309 h 10324"/>
              <a:gd name="connsiteX29" fmla="*/ 10862 w 10862"/>
              <a:gd name="connsiteY29" fmla="*/ 4424 h 10324"/>
              <a:gd name="connsiteX30" fmla="*/ 10838 w 10862"/>
              <a:gd name="connsiteY30" fmla="*/ 3628 h 10324"/>
              <a:gd name="connsiteX31" fmla="*/ 10791 w 10862"/>
              <a:gd name="connsiteY31" fmla="*/ 2920 h 10324"/>
              <a:gd name="connsiteX32" fmla="*/ 10743 w 10862"/>
              <a:gd name="connsiteY32" fmla="*/ 2212 h 10324"/>
              <a:gd name="connsiteX33" fmla="*/ 10672 w 10862"/>
              <a:gd name="connsiteY33" fmla="*/ 1592 h 10324"/>
              <a:gd name="connsiteX34" fmla="*/ 10576 w 10862"/>
              <a:gd name="connsiteY34" fmla="*/ 1061 h 10324"/>
              <a:gd name="connsiteX35" fmla="*/ 10505 w 10862"/>
              <a:gd name="connsiteY35" fmla="*/ 619 h 10324"/>
              <a:gd name="connsiteX36" fmla="*/ 10410 w 10862"/>
              <a:gd name="connsiteY36" fmla="*/ 265 h 10324"/>
              <a:gd name="connsiteX0" fmla="*/ 10410 w 10862"/>
              <a:gd name="connsiteY0" fmla="*/ 265 h 10324"/>
              <a:gd name="connsiteX1" fmla="*/ 9386 w 10862"/>
              <a:gd name="connsiteY1" fmla="*/ 265 h 10324"/>
              <a:gd name="connsiteX2" fmla="*/ 0 w 10862"/>
              <a:gd name="connsiteY2" fmla="*/ 0 h 10324"/>
              <a:gd name="connsiteX3" fmla="*/ 533 w 10862"/>
              <a:gd name="connsiteY3" fmla="*/ 795 h 10324"/>
              <a:gd name="connsiteX4" fmla="*/ 764 w 10862"/>
              <a:gd name="connsiteY4" fmla="*/ 1502 h 10324"/>
              <a:gd name="connsiteX5" fmla="*/ 930 w 10862"/>
              <a:gd name="connsiteY5" fmla="*/ 2017 h 10324"/>
              <a:gd name="connsiteX6" fmla="*/ 1030 w 10862"/>
              <a:gd name="connsiteY6" fmla="*/ 2503 h 10324"/>
              <a:gd name="connsiteX7" fmla="*/ 1164 w 10862"/>
              <a:gd name="connsiteY7" fmla="*/ 3159 h 10324"/>
              <a:gd name="connsiteX8" fmla="*/ 951 w 10862"/>
              <a:gd name="connsiteY8" fmla="*/ 3736 h 10324"/>
              <a:gd name="connsiteX9" fmla="*/ 1024 w 10862"/>
              <a:gd name="connsiteY9" fmla="*/ 4403 h 10324"/>
              <a:gd name="connsiteX10" fmla="*/ 960 w 10862"/>
              <a:gd name="connsiteY10" fmla="*/ 5352 h 10324"/>
              <a:gd name="connsiteX11" fmla="*/ 1260 w 10862"/>
              <a:gd name="connsiteY11" fmla="*/ 6233 h 10324"/>
              <a:gd name="connsiteX12" fmla="*/ 1172 w 10862"/>
              <a:gd name="connsiteY12" fmla="*/ 7205 h 10324"/>
              <a:gd name="connsiteX13" fmla="*/ 960 w 10862"/>
              <a:gd name="connsiteY13" fmla="*/ 8134 h 10324"/>
              <a:gd name="connsiteX14" fmla="*/ 752 w 10862"/>
              <a:gd name="connsiteY14" fmla="*/ 8985 h 10324"/>
              <a:gd name="connsiteX15" fmla="*/ 521 w 10862"/>
              <a:gd name="connsiteY15" fmla="*/ 9586 h 10324"/>
              <a:gd name="connsiteX16" fmla="*/ 269 w 10862"/>
              <a:gd name="connsiteY16" fmla="*/ 9986 h 10324"/>
              <a:gd name="connsiteX17" fmla="*/ 57 w 10862"/>
              <a:gd name="connsiteY17" fmla="*/ 10324 h 10324"/>
              <a:gd name="connsiteX18" fmla="*/ 9600 w 10862"/>
              <a:gd name="connsiteY18" fmla="*/ 10265 h 10324"/>
              <a:gd name="connsiteX19" fmla="*/ 10386 w 10862"/>
              <a:gd name="connsiteY19" fmla="*/ 10265 h 10324"/>
              <a:gd name="connsiteX20" fmla="*/ 10410 w 10862"/>
              <a:gd name="connsiteY20" fmla="*/ 10177 h 10324"/>
              <a:gd name="connsiteX21" fmla="*/ 10505 w 10862"/>
              <a:gd name="connsiteY21" fmla="*/ 9823 h 10324"/>
              <a:gd name="connsiteX22" fmla="*/ 10600 w 10862"/>
              <a:gd name="connsiteY22" fmla="*/ 9380 h 10324"/>
              <a:gd name="connsiteX23" fmla="*/ 10672 w 10862"/>
              <a:gd name="connsiteY23" fmla="*/ 8849 h 10324"/>
              <a:gd name="connsiteX24" fmla="*/ 10743 w 10862"/>
              <a:gd name="connsiteY24" fmla="*/ 8230 h 10324"/>
              <a:gd name="connsiteX25" fmla="*/ 10791 w 10862"/>
              <a:gd name="connsiteY25" fmla="*/ 7610 h 10324"/>
              <a:gd name="connsiteX26" fmla="*/ 10838 w 10862"/>
              <a:gd name="connsiteY26" fmla="*/ 6902 h 10324"/>
              <a:gd name="connsiteX27" fmla="*/ 10862 w 10862"/>
              <a:gd name="connsiteY27" fmla="*/ 6106 h 10324"/>
              <a:gd name="connsiteX28" fmla="*/ 10862 w 10862"/>
              <a:gd name="connsiteY28" fmla="*/ 5309 h 10324"/>
              <a:gd name="connsiteX29" fmla="*/ 10862 w 10862"/>
              <a:gd name="connsiteY29" fmla="*/ 4424 h 10324"/>
              <a:gd name="connsiteX30" fmla="*/ 10838 w 10862"/>
              <a:gd name="connsiteY30" fmla="*/ 3628 h 10324"/>
              <a:gd name="connsiteX31" fmla="*/ 10791 w 10862"/>
              <a:gd name="connsiteY31" fmla="*/ 2920 h 10324"/>
              <a:gd name="connsiteX32" fmla="*/ 10743 w 10862"/>
              <a:gd name="connsiteY32" fmla="*/ 2212 h 10324"/>
              <a:gd name="connsiteX33" fmla="*/ 10672 w 10862"/>
              <a:gd name="connsiteY33" fmla="*/ 1592 h 10324"/>
              <a:gd name="connsiteX34" fmla="*/ 10576 w 10862"/>
              <a:gd name="connsiteY34" fmla="*/ 1061 h 10324"/>
              <a:gd name="connsiteX35" fmla="*/ 10505 w 10862"/>
              <a:gd name="connsiteY35" fmla="*/ 619 h 10324"/>
              <a:gd name="connsiteX36" fmla="*/ 10410 w 10862"/>
              <a:gd name="connsiteY36" fmla="*/ 265 h 10324"/>
              <a:gd name="connsiteX0" fmla="*/ 10410 w 10862"/>
              <a:gd name="connsiteY0" fmla="*/ 265 h 10324"/>
              <a:gd name="connsiteX1" fmla="*/ 9386 w 10862"/>
              <a:gd name="connsiteY1" fmla="*/ 265 h 10324"/>
              <a:gd name="connsiteX2" fmla="*/ 0 w 10862"/>
              <a:gd name="connsiteY2" fmla="*/ 0 h 10324"/>
              <a:gd name="connsiteX3" fmla="*/ 533 w 10862"/>
              <a:gd name="connsiteY3" fmla="*/ 795 h 10324"/>
              <a:gd name="connsiteX4" fmla="*/ 764 w 10862"/>
              <a:gd name="connsiteY4" fmla="*/ 1502 h 10324"/>
              <a:gd name="connsiteX5" fmla="*/ 930 w 10862"/>
              <a:gd name="connsiteY5" fmla="*/ 2017 h 10324"/>
              <a:gd name="connsiteX6" fmla="*/ 1030 w 10862"/>
              <a:gd name="connsiteY6" fmla="*/ 2503 h 10324"/>
              <a:gd name="connsiteX7" fmla="*/ 1164 w 10862"/>
              <a:gd name="connsiteY7" fmla="*/ 3159 h 10324"/>
              <a:gd name="connsiteX8" fmla="*/ 951 w 10862"/>
              <a:gd name="connsiteY8" fmla="*/ 3736 h 10324"/>
              <a:gd name="connsiteX9" fmla="*/ 960 w 10862"/>
              <a:gd name="connsiteY9" fmla="*/ 4425 h 10324"/>
              <a:gd name="connsiteX10" fmla="*/ 960 w 10862"/>
              <a:gd name="connsiteY10" fmla="*/ 5352 h 10324"/>
              <a:gd name="connsiteX11" fmla="*/ 1260 w 10862"/>
              <a:gd name="connsiteY11" fmla="*/ 6233 h 10324"/>
              <a:gd name="connsiteX12" fmla="*/ 1172 w 10862"/>
              <a:gd name="connsiteY12" fmla="*/ 7205 h 10324"/>
              <a:gd name="connsiteX13" fmla="*/ 960 w 10862"/>
              <a:gd name="connsiteY13" fmla="*/ 8134 h 10324"/>
              <a:gd name="connsiteX14" fmla="*/ 752 w 10862"/>
              <a:gd name="connsiteY14" fmla="*/ 8985 h 10324"/>
              <a:gd name="connsiteX15" fmla="*/ 521 w 10862"/>
              <a:gd name="connsiteY15" fmla="*/ 9586 h 10324"/>
              <a:gd name="connsiteX16" fmla="*/ 269 w 10862"/>
              <a:gd name="connsiteY16" fmla="*/ 9986 h 10324"/>
              <a:gd name="connsiteX17" fmla="*/ 57 w 10862"/>
              <a:gd name="connsiteY17" fmla="*/ 10324 h 10324"/>
              <a:gd name="connsiteX18" fmla="*/ 9600 w 10862"/>
              <a:gd name="connsiteY18" fmla="*/ 10265 h 10324"/>
              <a:gd name="connsiteX19" fmla="*/ 10386 w 10862"/>
              <a:gd name="connsiteY19" fmla="*/ 10265 h 10324"/>
              <a:gd name="connsiteX20" fmla="*/ 10410 w 10862"/>
              <a:gd name="connsiteY20" fmla="*/ 10177 h 10324"/>
              <a:gd name="connsiteX21" fmla="*/ 10505 w 10862"/>
              <a:gd name="connsiteY21" fmla="*/ 9823 h 10324"/>
              <a:gd name="connsiteX22" fmla="*/ 10600 w 10862"/>
              <a:gd name="connsiteY22" fmla="*/ 9380 h 10324"/>
              <a:gd name="connsiteX23" fmla="*/ 10672 w 10862"/>
              <a:gd name="connsiteY23" fmla="*/ 8849 h 10324"/>
              <a:gd name="connsiteX24" fmla="*/ 10743 w 10862"/>
              <a:gd name="connsiteY24" fmla="*/ 8230 h 10324"/>
              <a:gd name="connsiteX25" fmla="*/ 10791 w 10862"/>
              <a:gd name="connsiteY25" fmla="*/ 7610 h 10324"/>
              <a:gd name="connsiteX26" fmla="*/ 10838 w 10862"/>
              <a:gd name="connsiteY26" fmla="*/ 6902 h 10324"/>
              <a:gd name="connsiteX27" fmla="*/ 10862 w 10862"/>
              <a:gd name="connsiteY27" fmla="*/ 6106 h 10324"/>
              <a:gd name="connsiteX28" fmla="*/ 10862 w 10862"/>
              <a:gd name="connsiteY28" fmla="*/ 5309 h 10324"/>
              <a:gd name="connsiteX29" fmla="*/ 10862 w 10862"/>
              <a:gd name="connsiteY29" fmla="*/ 4424 h 10324"/>
              <a:gd name="connsiteX30" fmla="*/ 10838 w 10862"/>
              <a:gd name="connsiteY30" fmla="*/ 3628 h 10324"/>
              <a:gd name="connsiteX31" fmla="*/ 10791 w 10862"/>
              <a:gd name="connsiteY31" fmla="*/ 2920 h 10324"/>
              <a:gd name="connsiteX32" fmla="*/ 10743 w 10862"/>
              <a:gd name="connsiteY32" fmla="*/ 2212 h 10324"/>
              <a:gd name="connsiteX33" fmla="*/ 10672 w 10862"/>
              <a:gd name="connsiteY33" fmla="*/ 1592 h 10324"/>
              <a:gd name="connsiteX34" fmla="*/ 10576 w 10862"/>
              <a:gd name="connsiteY34" fmla="*/ 1061 h 10324"/>
              <a:gd name="connsiteX35" fmla="*/ 10505 w 10862"/>
              <a:gd name="connsiteY35" fmla="*/ 619 h 10324"/>
              <a:gd name="connsiteX36" fmla="*/ 10410 w 10862"/>
              <a:gd name="connsiteY36" fmla="*/ 265 h 10324"/>
              <a:gd name="connsiteX0" fmla="*/ 10410 w 10862"/>
              <a:gd name="connsiteY0" fmla="*/ 265 h 10324"/>
              <a:gd name="connsiteX1" fmla="*/ 9386 w 10862"/>
              <a:gd name="connsiteY1" fmla="*/ 265 h 10324"/>
              <a:gd name="connsiteX2" fmla="*/ 0 w 10862"/>
              <a:gd name="connsiteY2" fmla="*/ 0 h 10324"/>
              <a:gd name="connsiteX3" fmla="*/ 533 w 10862"/>
              <a:gd name="connsiteY3" fmla="*/ 795 h 10324"/>
              <a:gd name="connsiteX4" fmla="*/ 764 w 10862"/>
              <a:gd name="connsiteY4" fmla="*/ 1502 h 10324"/>
              <a:gd name="connsiteX5" fmla="*/ 930 w 10862"/>
              <a:gd name="connsiteY5" fmla="*/ 2017 h 10324"/>
              <a:gd name="connsiteX6" fmla="*/ 1030 w 10862"/>
              <a:gd name="connsiteY6" fmla="*/ 2503 h 10324"/>
              <a:gd name="connsiteX7" fmla="*/ 858 w 10862"/>
              <a:gd name="connsiteY7" fmla="*/ 3137 h 10324"/>
              <a:gd name="connsiteX8" fmla="*/ 951 w 10862"/>
              <a:gd name="connsiteY8" fmla="*/ 3736 h 10324"/>
              <a:gd name="connsiteX9" fmla="*/ 960 w 10862"/>
              <a:gd name="connsiteY9" fmla="*/ 4425 h 10324"/>
              <a:gd name="connsiteX10" fmla="*/ 960 w 10862"/>
              <a:gd name="connsiteY10" fmla="*/ 5352 h 10324"/>
              <a:gd name="connsiteX11" fmla="*/ 1260 w 10862"/>
              <a:gd name="connsiteY11" fmla="*/ 6233 h 10324"/>
              <a:gd name="connsiteX12" fmla="*/ 1172 w 10862"/>
              <a:gd name="connsiteY12" fmla="*/ 7205 h 10324"/>
              <a:gd name="connsiteX13" fmla="*/ 960 w 10862"/>
              <a:gd name="connsiteY13" fmla="*/ 8134 h 10324"/>
              <a:gd name="connsiteX14" fmla="*/ 752 w 10862"/>
              <a:gd name="connsiteY14" fmla="*/ 8985 h 10324"/>
              <a:gd name="connsiteX15" fmla="*/ 521 w 10862"/>
              <a:gd name="connsiteY15" fmla="*/ 9586 h 10324"/>
              <a:gd name="connsiteX16" fmla="*/ 269 w 10862"/>
              <a:gd name="connsiteY16" fmla="*/ 9986 h 10324"/>
              <a:gd name="connsiteX17" fmla="*/ 57 w 10862"/>
              <a:gd name="connsiteY17" fmla="*/ 10324 h 10324"/>
              <a:gd name="connsiteX18" fmla="*/ 9600 w 10862"/>
              <a:gd name="connsiteY18" fmla="*/ 10265 h 10324"/>
              <a:gd name="connsiteX19" fmla="*/ 10386 w 10862"/>
              <a:gd name="connsiteY19" fmla="*/ 10265 h 10324"/>
              <a:gd name="connsiteX20" fmla="*/ 10410 w 10862"/>
              <a:gd name="connsiteY20" fmla="*/ 10177 h 10324"/>
              <a:gd name="connsiteX21" fmla="*/ 10505 w 10862"/>
              <a:gd name="connsiteY21" fmla="*/ 9823 h 10324"/>
              <a:gd name="connsiteX22" fmla="*/ 10600 w 10862"/>
              <a:gd name="connsiteY22" fmla="*/ 9380 h 10324"/>
              <a:gd name="connsiteX23" fmla="*/ 10672 w 10862"/>
              <a:gd name="connsiteY23" fmla="*/ 8849 h 10324"/>
              <a:gd name="connsiteX24" fmla="*/ 10743 w 10862"/>
              <a:gd name="connsiteY24" fmla="*/ 8230 h 10324"/>
              <a:gd name="connsiteX25" fmla="*/ 10791 w 10862"/>
              <a:gd name="connsiteY25" fmla="*/ 7610 h 10324"/>
              <a:gd name="connsiteX26" fmla="*/ 10838 w 10862"/>
              <a:gd name="connsiteY26" fmla="*/ 6902 h 10324"/>
              <a:gd name="connsiteX27" fmla="*/ 10862 w 10862"/>
              <a:gd name="connsiteY27" fmla="*/ 6106 h 10324"/>
              <a:gd name="connsiteX28" fmla="*/ 10862 w 10862"/>
              <a:gd name="connsiteY28" fmla="*/ 5309 h 10324"/>
              <a:gd name="connsiteX29" fmla="*/ 10862 w 10862"/>
              <a:gd name="connsiteY29" fmla="*/ 4424 h 10324"/>
              <a:gd name="connsiteX30" fmla="*/ 10838 w 10862"/>
              <a:gd name="connsiteY30" fmla="*/ 3628 h 10324"/>
              <a:gd name="connsiteX31" fmla="*/ 10791 w 10862"/>
              <a:gd name="connsiteY31" fmla="*/ 2920 h 10324"/>
              <a:gd name="connsiteX32" fmla="*/ 10743 w 10862"/>
              <a:gd name="connsiteY32" fmla="*/ 2212 h 10324"/>
              <a:gd name="connsiteX33" fmla="*/ 10672 w 10862"/>
              <a:gd name="connsiteY33" fmla="*/ 1592 h 10324"/>
              <a:gd name="connsiteX34" fmla="*/ 10576 w 10862"/>
              <a:gd name="connsiteY34" fmla="*/ 1061 h 10324"/>
              <a:gd name="connsiteX35" fmla="*/ 10505 w 10862"/>
              <a:gd name="connsiteY35" fmla="*/ 619 h 10324"/>
              <a:gd name="connsiteX36" fmla="*/ 10410 w 10862"/>
              <a:gd name="connsiteY36" fmla="*/ 265 h 10324"/>
              <a:gd name="connsiteX0" fmla="*/ 10410 w 10862"/>
              <a:gd name="connsiteY0" fmla="*/ 265 h 10324"/>
              <a:gd name="connsiteX1" fmla="*/ 9386 w 10862"/>
              <a:gd name="connsiteY1" fmla="*/ 265 h 10324"/>
              <a:gd name="connsiteX2" fmla="*/ 0 w 10862"/>
              <a:gd name="connsiteY2" fmla="*/ 0 h 10324"/>
              <a:gd name="connsiteX3" fmla="*/ 533 w 10862"/>
              <a:gd name="connsiteY3" fmla="*/ 795 h 10324"/>
              <a:gd name="connsiteX4" fmla="*/ 764 w 10862"/>
              <a:gd name="connsiteY4" fmla="*/ 1502 h 10324"/>
              <a:gd name="connsiteX5" fmla="*/ 930 w 10862"/>
              <a:gd name="connsiteY5" fmla="*/ 2017 h 10324"/>
              <a:gd name="connsiteX6" fmla="*/ 772 w 10862"/>
              <a:gd name="connsiteY6" fmla="*/ 2503 h 10324"/>
              <a:gd name="connsiteX7" fmla="*/ 858 w 10862"/>
              <a:gd name="connsiteY7" fmla="*/ 3137 h 10324"/>
              <a:gd name="connsiteX8" fmla="*/ 951 w 10862"/>
              <a:gd name="connsiteY8" fmla="*/ 3736 h 10324"/>
              <a:gd name="connsiteX9" fmla="*/ 960 w 10862"/>
              <a:gd name="connsiteY9" fmla="*/ 4425 h 10324"/>
              <a:gd name="connsiteX10" fmla="*/ 960 w 10862"/>
              <a:gd name="connsiteY10" fmla="*/ 5352 h 10324"/>
              <a:gd name="connsiteX11" fmla="*/ 1260 w 10862"/>
              <a:gd name="connsiteY11" fmla="*/ 6233 h 10324"/>
              <a:gd name="connsiteX12" fmla="*/ 1172 w 10862"/>
              <a:gd name="connsiteY12" fmla="*/ 7205 h 10324"/>
              <a:gd name="connsiteX13" fmla="*/ 960 w 10862"/>
              <a:gd name="connsiteY13" fmla="*/ 8134 h 10324"/>
              <a:gd name="connsiteX14" fmla="*/ 752 w 10862"/>
              <a:gd name="connsiteY14" fmla="*/ 8985 h 10324"/>
              <a:gd name="connsiteX15" fmla="*/ 521 w 10862"/>
              <a:gd name="connsiteY15" fmla="*/ 9586 h 10324"/>
              <a:gd name="connsiteX16" fmla="*/ 269 w 10862"/>
              <a:gd name="connsiteY16" fmla="*/ 9986 h 10324"/>
              <a:gd name="connsiteX17" fmla="*/ 57 w 10862"/>
              <a:gd name="connsiteY17" fmla="*/ 10324 h 10324"/>
              <a:gd name="connsiteX18" fmla="*/ 9600 w 10862"/>
              <a:gd name="connsiteY18" fmla="*/ 10265 h 10324"/>
              <a:gd name="connsiteX19" fmla="*/ 10386 w 10862"/>
              <a:gd name="connsiteY19" fmla="*/ 10265 h 10324"/>
              <a:gd name="connsiteX20" fmla="*/ 10410 w 10862"/>
              <a:gd name="connsiteY20" fmla="*/ 10177 h 10324"/>
              <a:gd name="connsiteX21" fmla="*/ 10505 w 10862"/>
              <a:gd name="connsiteY21" fmla="*/ 9823 h 10324"/>
              <a:gd name="connsiteX22" fmla="*/ 10600 w 10862"/>
              <a:gd name="connsiteY22" fmla="*/ 9380 h 10324"/>
              <a:gd name="connsiteX23" fmla="*/ 10672 w 10862"/>
              <a:gd name="connsiteY23" fmla="*/ 8849 h 10324"/>
              <a:gd name="connsiteX24" fmla="*/ 10743 w 10862"/>
              <a:gd name="connsiteY24" fmla="*/ 8230 h 10324"/>
              <a:gd name="connsiteX25" fmla="*/ 10791 w 10862"/>
              <a:gd name="connsiteY25" fmla="*/ 7610 h 10324"/>
              <a:gd name="connsiteX26" fmla="*/ 10838 w 10862"/>
              <a:gd name="connsiteY26" fmla="*/ 6902 h 10324"/>
              <a:gd name="connsiteX27" fmla="*/ 10862 w 10862"/>
              <a:gd name="connsiteY27" fmla="*/ 6106 h 10324"/>
              <a:gd name="connsiteX28" fmla="*/ 10862 w 10862"/>
              <a:gd name="connsiteY28" fmla="*/ 5309 h 10324"/>
              <a:gd name="connsiteX29" fmla="*/ 10862 w 10862"/>
              <a:gd name="connsiteY29" fmla="*/ 4424 h 10324"/>
              <a:gd name="connsiteX30" fmla="*/ 10838 w 10862"/>
              <a:gd name="connsiteY30" fmla="*/ 3628 h 10324"/>
              <a:gd name="connsiteX31" fmla="*/ 10791 w 10862"/>
              <a:gd name="connsiteY31" fmla="*/ 2920 h 10324"/>
              <a:gd name="connsiteX32" fmla="*/ 10743 w 10862"/>
              <a:gd name="connsiteY32" fmla="*/ 2212 h 10324"/>
              <a:gd name="connsiteX33" fmla="*/ 10672 w 10862"/>
              <a:gd name="connsiteY33" fmla="*/ 1592 h 10324"/>
              <a:gd name="connsiteX34" fmla="*/ 10576 w 10862"/>
              <a:gd name="connsiteY34" fmla="*/ 1061 h 10324"/>
              <a:gd name="connsiteX35" fmla="*/ 10505 w 10862"/>
              <a:gd name="connsiteY35" fmla="*/ 619 h 10324"/>
              <a:gd name="connsiteX36" fmla="*/ 10410 w 10862"/>
              <a:gd name="connsiteY36" fmla="*/ 265 h 10324"/>
              <a:gd name="connsiteX0" fmla="*/ 10410 w 10862"/>
              <a:gd name="connsiteY0" fmla="*/ 265 h 10324"/>
              <a:gd name="connsiteX1" fmla="*/ 9386 w 10862"/>
              <a:gd name="connsiteY1" fmla="*/ 265 h 10324"/>
              <a:gd name="connsiteX2" fmla="*/ 0 w 10862"/>
              <a:gd name="connsiteY2" fmla="*/ 0 h 10324"/>
              <a:gd name="connsiteX3" fmla="*/ 533 w 10862"/>
              <a:gd name="connsiteY3" fmla="*/ 795 h 10324"/>
              <a:gd name="connsiteX4" fmla="*/ 764 w 10862"/>
              <a:gd name="connsiteY4" fmla="*/ 1502 h 10324"/>
              <a:gd name="connsiteX5" fmla="*/ 702 w 10862"/>
              <a:gd name="connsiteY5" fmla="*/ 1941 h 10324"/>
              <a:gd name="connsiteX6" fmla="*/ 930 w 10862"/>
              <a:gd name="connsiteY6" fmla="*/ 2017 h 10324"/>
              <a:gd name="connsiteX7" fmla="*/ 772 w 10862"/>
              <a:gd name="connsiteY7" fmla="*/ 2503 h 10324"/>
              <a:gd name="connsiteX8" fmla="*/ 858 w 10862"/>
              <a:gd name="connsiteY8" fmla="*/ 3137 h 10324"/>
              <a:gd name="connsiteX9" fmla="*/ 951 w 10862"/>
              <a:gd name="connsiteY9" fmla="*/ 3736 h 10324"/>
              <a:gd name="connsiteX10" fmla="*/ 960 w 10862"/>
              <a:gd name="connsiteY10" fmla="*/ 4425 h 10324"/>
              <a:gd name="connsiteX11" fmla="*/ 960 w 10862"/>
              <a:gd name="connsiteY11" fmla="*/ 5352 h 10324"/>
              <a:gd name="connsiteX12" fmla="*/ 1260 w 10862"/>
              <a:gd name="connsiteY12" fmla="*/ 6233 h 10324"/>
              <a:gd name="connsiteX13" fmla="*/ 1172 w 10862"/>
              <a:gd name="connsiteY13" fmla="*/ 7205 h 10324"/>
              <a:gd name="connsiteX14" fmla="*/ 960 w 10862"/>
              <a:gd name="connsiteY14" fmla="*/ 8134 h 10324"/>
              <a:gd name="connsiteX15" fmla="*/ 752 w 10862"/>
              <a:gd name="connsiteY15" fmla="*/ 8985 h 10324"/>
              <a:gd name="connsiteX16" fmla="*/ 521 w 10862"/>
              <a:gd name="connsiteY16" fmla="*/ 9586 h 10324"/>
              <a:gd name="connsiteX17" fmla="*/ 269 w 10862"/>
              <a:gd name="connsiteY17" fmla="*/ 9986 h 10324"/>
              <a:gd name="connsiteX18" fmla="*/ 57 w 10862"/>
              <a:gd name="connsiteY18" fmla="*/ 10324 h 10324"/>
              <a:gd name="connsiteX19" fmla="*/ 9600 w 10862"/>
              <a:gd name="connsiteY19" fmla="*/ 10265 h 10324"/>
              <a:gd name="connsiteX20" fmla="*/ 10386 w 10862"/>
              <a:gd name="connsiteY20" fmla="*/ 10265 h 10324"/>
              <a:gd name="connsiteX21" fmla="*/ 10410 w 10862"/>
              <a:gd name="connsiteY21" fmla="*/ 10177 h 10324"/>
              <a:gd name="connsiteX22" fmla="*/ 10505 w 10862"/>
              <a:gd name="connsiteY22" fmla="*/ 9823 h 10324"/>
              <a:gd name="connsiteX23" fmla="*/ 10600 w 10862"/>
              <a:gd name="connsiteY23" fmla="*/ 9380 h 10324"/>
              <a:gd name="connsiteX24" fmla="*/ 10672 w 10862"/>
              <a:gd name="connsiteY24" fmla="*/ 8849 h 10324"/>
              <a:gd name="connsiteX25" fmla="*/ 10743 w 10862"/>
              <a:gd name="connsiteY25" fmla="*/ 8230 h 10324"/>
              <a:gd name="connsiteX26" fmla="*/ 10791 w 10862"/>
              <a:gd name="connsiteY26" fmla="*/ 7610 h 10324"/>
              <a:gd name="connsiteX27" fmla="*/ 10838 w 10862"/>
              <a:gd name="connsiteY27" fmla="*/ 6902 h 10324"/>
              <a:gd name="connsiteX28" fmla="*/ 10862 w 10862"/>
              <a:gd name="connsiteY28" fmla="*/ 6106 h 10324"/>
              <a:gd name="connsiteX29" fmla="*/ 10862 w 10862"/>
              <a:gd name="connsiteY29" fmla="*/ 5309 h 10324"/>
              <a:gd name="connsiteX30" fmla="*/ 10862 w 10862"/>
              <a:gd name="connsiteY30" fmla="*/ 4424 h 10324"/>
              <a:gd name="connsiteX31" fmla="*/ 10838 w 10862"/>
              <a:gd name="connsiteY31" fmla="*/ 3628 h 10324"/>
              <a:gd name="connsiteX32" fmla="*/ 10791 w 10862"/>
              <a:gd name="connsiteY32" fmla="*/ 2920 h 10324"/>
              <a:gd name="connsiteX33" fmla="*/ 10743 w 10862"/>
              <a:gd name="connsiteY33" fmla="*/ 2212 h 10324"/>
              <a:gd name="connsiteX34" fmla="*/ 10672 w 10862"/>
              <a:gd name="connsiteY34" fmla="*/ 1592 h 10324"/>
              <a:gd name="connsiteX35" fmla="*/ 10576 w 10862"/>
              <a:gd name="connsiteY35" fmla="*/ 1061 h 10324"/>
              <a:gd name="connsiteX36" fmla="*/ 10505 w 10862"/>
              <a:gd name="connsiteY36" fmla="*/ 619 h 10324"/>
              <a:gd name="connsiteX37" fmla="*/ 10410 w 10862"/>
              <a:gd name="connsiteY37" fmla="*/ 265 h 10324"/>
              <a:gd name="connsiteX0" fmla="*/ 10410 w 10862"/>
              <a:gd name="connsiteY0" fmla="*/ 265 h 10324"/>
              <a:gd name="connsiteX1" fmla="*/ 9386 w 10862"/>
              <a:gd name="connsiteY1" fmla="*/ 265 h 10324"/>
              <a:gd name="connsiteX2" fmla="*/ 0 w 10862"/>
              <a:gd name="connsiteY2" fmla="*/ 0 h 10324"/>
              <a:gd name="connsiteX3" fmla="*/ 533 w 10862"/>
              <a:gd name="connsiteY3" fmla="*/ 795 h 10324"/>
              <a:gd name="connsiteX4" fmla="*/ 764 w 10862"/>
              <a:gd name="connsiteY4" fmla="*/ 1502 h 10324"/>
              <a:gd name="connsiteX5" fmla="*/ 930 w 10862"/>
              <a:gd name="connsiteY5" fmla="*/ 2017 h 10324"/>
              <a:gd name="connsiteX6" fmla="*/ 772 w 10862"/>
              <a:gd name="connsiteY6" fmla="*/ 2503 h 10324"/>
              <a:gd name="connsiteX7" fmla="*/ 858 w 10862"/>
              <a:gd name="connsiteY7" fmla="*/ 3137 h 10324"/>
              <a:gd name="connsiteX8" fmla="*/ 951 w 10862"/>
              <a:gd name="connsiteY8" fmla="*/ 3736 h 10324"/>
              <a:gd name="connsiteX9" fmla="*/ 960 w 10862"/>
              <a:gd name="connsiteY9" fmla="*/ 4425 h 10324"/>
              <a:gd name="connsiteX10" fmla="*/ 960 w 10862"/>
              <a:gd name="connsiteY10" fmla="*/ 5352 h 10324"/>
              <a:gd name="connsiteX11" fmla="*/ 1260 w 10862"/>
              <a:gd name="connsiteY11" fmla="*/ 6233 h 10324"/>
              <a:gd name="connsiteX12" fmla="*/ 1172 w 10862"/>
              <a:gd name="connsiteY12" fmla="*/ 7205 h 10324"/>
              <a:gd name="connsiteX13" fmla="*/ 960 w 10862"/>
              <a:gd name="connsiteY13" fmla="*/ 8134 h 10324"/>
              <a:gd name="connsiteX14" fmla="*/ 752 w 10862"/>
              <a:gd name="connsiteY14" fmla="*/ 8985 h 10324"/>
              <a:gd name="connsiteX15" fmla="*/ 521 w 10862"/>
              <a:gd name="connsiteY15" fmla="*/ 9586 h 10324"/>
              <a:gd name="connsiteX16" fmla="*/ 269 w 10862"/>
              <a:gd name="connsiteY16" fmla="*/ 9986 h 10324"/>
              <a:gd name="connsiteX17" fmla="*/ 57 w 10862"/>
              <a:gd name="connsiteY17" fmla="*/ 10324 h 10324"/>
              <a:gd name="connsiteX18" fmla="*/ 9600 w 10862"/>
              <a:gd name="connsiteY18" fmla="*/ 10265 h 10324"/>
              <a:gd name="connsiteX19" fmla="*/ 10386 w 10862"/>
              <a:gd name="connsiteY19" fmla="*/ 10265 h 10324"/>
              <a:gd name="connsiteX20" fmla="*/ 10410 w 10862"/>
              <a:gd name="connsiteY20" fmla="*/ 10177 h 10324"/>
              <a:gd name="connsiteX21" fmla="*/ 10505 w 10862"/>
              <a:gd name="connsiteY21" fmla="*/ 9823 h 10324"/>
              <a:gd name="connsiteX22" fmla="*/ 10600 w 10862"/>
              <a:gd name="connsiteY22" fmla="*/ 9380 h 10324"/>
              <a:gd name="connsiteX23" fmla="*/ 10672 w 10862"/>
              <a:gd name="connsiteY23" fmla="*/ 8849 h 10324"/>
              <a:gd name="connsiteX24" fmla="*/ 10743 w 10862"/>
              <a:gd name="connsiteY24" fmla="*/ 8230 h 10324"/>
              <a:gd name="connsiteX25" fmla="*/ 10791 w 10862"/>
              <a:gd name="connsiteY25" fmla="*/ 7610 h 10324"/>
              <a:gd name="connsiteX26" fmla="*/ 10838 w 10862"/>
              <a:gd name="connsiteY26" fmla="*/ 6902 h 10324"/>
              <a:gd name="connsiteX27" fmla="*/ 10862 w 10862"/>
              <a:gd name="connsiteY27" fmla="*/ 6106 h 10324"/>
              <a:gd name="connsiteX28" fmla="*/ 10862 w 10862"/>
              <a:gd name="connsiteY28" fmla="*/ 5309 h 10324"/>
              <a:gd name="connsiteX29" fmla="*/ 10862 w 10862"/>
              <a:gd name="connsiteY29" fmla="*/ 4424 h 10324"/>
              <a:gd name="connsiteX30" fmla="*/ 10838 w 10862"/>
              <a:gd name="connsiteY30" fmla="*/ 3628 h 10324"/>
              <a:gd name="connsiteX31" fmla="*/ 10791 w 10862"/>
              <a:gd name="connsiteY31" fmla="*/ 2920 h 10324"/>
              <a:gd name="connsiteX32" fmla="*/ 10743 w 10862"/>
              <a:gd name="connsiteY32" fmla="*/ 2212 h 10324"/>
              <a:gd name="connsiteX33" fmla="*/ 10672 w 10862"/>
              <a:gd name="connsiteY33" fmla="*/ 1592 h 10324"/>
              <a:gd name="connsiteX34" fmla="*/ 10576 w 10862"/>
              <a:gd name="connsiteY34" fmla="*/ 1061 h 10324"/>
              <a:gd name="connsiteX35" fmla="*/ 10505 w 10862"/>
              <a:gd name="connsiteY35" fmla="*/ 619 h 10324"/>
              <a:gd name="connsiteX36" fmla="*/ 10410 w 10862"/>
              <a:gd name="connsiteY36" fmla="*/ 265 h 10324"/>
              <a:gd name="connsiteX0" fmla="*/ 10410 w 10862"/>
              <a:gd name="connsiteY0" fmla="*/ 265 h 10324"/>
              <a:gd name="connsiteX1" fmla="*/ 9386 w 10862"/>
              <a:gd name="connsiteY1" fmla="*/ 265 h 10324"/>
              <a:gd name="connsiteX2" fmla="*/ 0 w 10862"/>
              <a:gd name="connsiteY2" fmla="*/ 0 h 10324"/>
              <a:gd name="connsiteX3" fmla="*/ 533 w 10862"/>
              <a:gd name="connsiteY3" fmla="*/ 795 h 10324"/>
              <a:gd name="connsiteX4" fmla="*/ 764 w 10862"/>
              <a:gd name="connsiteY4" fmla="*/ 1502 h 10324"/>
              <a:gd name="connsiteX5" fmla="*/ 705 w 10862"/>
              <a:gd name="connsiteY5" fmla="*/ 1951 h 10324"/>
              <a:gd name="connsiteX6" fmla="*/ 772 w 10862"/>
              <a:gd name="connsiteY6" fmla="*/ 2503 h 10324"/>
              <a:gd name="connsiteX7" fmla="*/ 858 w 10862"/>
              <a:gd name="connsiteY7" fmla="*/ 3137 h 10324"/>
              <a:gd name="connsiteX8" fmla="*/ 951 w 10862"/>
              <a:gd name="connsiteY8" fmla="*/ 3736 h 10324"/>
              <a:gd name="connsiteX9" fmla="*/ 960 w 10862"/>
              <a:gd name="connsiteY9" fmla="*/ 4425 h 10324"/>
              <a:gd name="connsiteX10" fmla="*/ 960 w 10862"/>
              <a:gd name="connsiteY10" fmla="*/ 5352 h 10324"/>
              <a:gd name="connsiteX11" fmla="*/ 1260 w 10862"/>
              <a:gd name="connsiteY11" fmla="*/ 6233 h 10324"/>
              <a:gd name="connsiteX12" fmla="*/ 1172 w 10862"/>
              <a:gd name="connsiteY12" fmla="*/ 7205 h 10324"/>
              <a:gd name="connsiteX13" fmla="*/ 960 w 10862"/>
              <a:gd name="connsiteY13" fmla="*/ 8134 h 10324"/>
              <a:gd name="connsiteX14" fmla="*/ 752 w 10862"/>
              <a:gd name="connsiteY14" fmla="*/ 8985 h 10324"/>
              <a:gd name="connsiteX15" fmla="*/ 521 w 10862"/>
              <a:gd name="connsiteY15" fmla="*/ 9586 h 10324"/>
              <a:gd name="connsiteX16" fmla="*/ 269 w 10862"/>
              <a:gd name="connsiteY16" fmla="*/ 9986 h 10324"/>
              <a:gd name="connsiteX17" fmla="*/ 57 w 10862"/>
              <a:gd name="connsiteY17" fmla="*/ 10324 h 10324"/>
              <a:gd name="connsiteX18" fmla="*/ 9600 w 10862"/>
              <a:gd name="connsiteY18" fmla="*/ 10265 h 10324"/>
              <a:gd name="connsiteX19" fmla="*/ 10386 w 10862"/>
              <a:gd name="connsiteY19" fmla="*/ 10265 h 10324"/>
              <a:gd name="connsiteX20" fmla="*/ 10410 w 10862"/>
              <a:gd name="connsiteY20" fmla="*/ 10177 h 10324"/>
              <a:gd name="connsiteX21" fmla="*/ 10505 w 10862"/>
              <a:gd name="connsiteY21" fmla="*/ 9823 h 10324"/>
              <a:gd name="connsiteX22" fmla="*/ 10600 w 10862"/>
              <a:gd name="connsiteY22" fmla="*/ 9380 h 10324"/>
              <a:gd name="connsiteX23" fmla="*/ 10672 w 10862"/>
              <a:gd name="connsiteY23" fmla="*/ 8849 h 10324"/>
              <a:gd name="connsiteX24" fmla="*/ 10743 w 10862"/>
              <a:gd name="connsiteY24" fmla="*/ 8230 h 10324"/>
              <a:gd name="connsiteX25" fmla="*/ 10791 w 10862"/>
              <a:gd name="connsiteY25" fmla="*/ 7610 h 10324"/>
              <a:gd name="connsiteX26" fmla="*/ 10838 w 10862"/>
              <a:gd name="connsiteY26" fmla="*/ 6902 h 10324"/>
              <a:gd name="connsiteX27" fmla="*/ 10862 w 10862"/>
              <a:gd name="connsiteY27" fmla="*/ 6106 h 10324"/>
              <a:gd name="connsiteX28" fmla="*/ 10862 w 10862"/>
              <a:gd name="connsiteY28" fmla="*/ 5309 h 10324"/>
              <a:gd name="connsiteX29" fmla="*/ 10862 w 10862"/>
              <a:gd name="connsiteY29" fmla="*/ 4424 h 10324"/>
              <a:gd name="connsiteX30" fmla="*/ 10838 w 10862"/>
              <a:gd name="connsiteY30" fmla="*/ 3628 h 10324"/>
              <a:gd name="connsiteX31" fmla="*/ 10791 w 10862"/>
              <a:gd name="connsiteY31" fmla="*/ 2920 h 10324"/>
              <a:gd name="connsiteX32" fmla="*/ 10743 w 10862"/>
              <a:gd name="connsiteY32" fmla="*/ 2212 h 10324"/>
              <a:gd name="connsiteX33" fmla="*/ 10672 w 10862"/>
              <a:gd name="connsiteY33" fmla="*/ 1592 h 10324"/>
              <a:gd name="connsiteX34" fmla="*/ 10576 w 10862"/>
              <a:gd name="connsiteY34" fmla="*/ 1061 h 10324"/>
              <a:gd name="connsiteX35" fmla="*/ 10505 w 10862"/>
              <a:gd name="connsiteY35" fmla="*/ 619 h 10324"/>
              <a:gd name="connsiteX36" fmla="*/ 10410 w 10862"/>
              <a:gd name="connsiteY36" fmla="*/ 265 h 10324"/>
              <a:gd name="connsiteX0" fmla="*/ 10410 w 10862"/>
              <a:gd name="connsiteY0" fmla="*/ 265 h 10324"/>
              <a:gd name="connsiteX1" fmla="*/ 9386 w 10862"/>
              <a:gd name="connsiteY1" fmla="*/ 265 h 10324"/>
              <a:gd name="connsiteX2" fmla="*/ 0 w 10862"/>
              <a:gd name="connsiteY2" fmla="*/ 0 h 10324"/>
              <a:gd name="connsiteX3" fmla="*/ 533 w 10862"/>
              <a:gd name="connsiteY3" fmla="*/ 795 h 10324"/>
              <a:gd name="connsiteX4" fmla="*/ 705 w 10862"/>
              <a:gd name="connsiteY4" fmla="*/ 1951 h 10324"/>
              <a:gd name="connsiteX5" fmla="*/ 772 w 10862"/>
              <a:gd name="connsiteY5" fmla="*/ 2503 h 10324"/>
              <a:gd name="connsiteX6" fmla="*/ 858 w 10862"/>
              <a:gd name="connsiteY6" fmla="*/ 3137 h 10324"/>
              <a:gd name="connsiteX7" fmla="*/ 951 w 10862"/>
              <a:gd name="connsiteY7" fmla="*/ 3736 h 10324"/>
              <a:gd name="connsiteX8" fmla="*/ 960 w 10862"/>
              <a:gd name="connsiteY8" fmla="*/ 4425 h 10324"/>
              <a:gd name="connsiteX9" fmla="*/ 960 w 10862"/>
              <a:gd name="connsiteY9" fmla="*/ 5352 h 10324"/>
              <a:gd name="connsiteX10" fmla="*/ 1260 w 10862"/>
              <a:gd name="connsiteY10" fmla="*/ 6233 h 10324"/>
              <a:gd name="connsiteX11" fmla="*/ 1172 w 10862"/>
              <a:gd name="connsiteY11" fmla="*/ 7205 h 10324"/>
              <a:gd name="connsiteX12" fmla="*/ 960 w 10862"/>
              <a:gd name="connsiteY12" fmla="*/ 8134 h 10324"/>
              <a:gd name="connsiteX13" fmla="*/ 752 w 10862"/>
              <a:gd name="connsiteY13" fmla="*/ 8985 h 10324"/>
              <a:gd name="connsiteX14" fmla="*/ 521 w 10862"/>
              <a:gd name="connsiteY14" fmla="*/ 9586 h 10324"/>
              <a:gd name="connsiteX15" fmla="*/ 269 w 10862"/>
              <a:gd name="connsiteY15" fmla="*/ 9986 h 10324"/>
              <a:gd name="connsiteX16" fmla="*/ 57 w 10862"/>
              <a:gd name="connsiteY16" fmla="*/ 10324 h 10324"/>
              <a:gd name="connsiteX17" fmla="*/ 9600 w 10862"/>
              <a:gd name="connsiteY17" fmla="*/ 10265 h 10324"/>
              <a:gd name="connsiteX18" fmla="*/ 10386 w 10862"/>
              <a:gd name="connsiteY18" fmla="*/ 10265 h 10324"/>
              <a:gd name="connsiteX19" fmla="*/ 10410 w 10862"/>
              <a:gd name="connsiteY19" fmla="*/ 10177 h 10324"/>
              <a:gd name="connsiteX20" fmla="*/ 10505 w 10862"/>
              <a:gd name="connsiteY20" fmla="*/ 9823 h 10324"/>
              <a:gd name="connsiteX21" fmla="*/ 10600 w 10862"/>
              <a:gd name="connsiteY21" fmla="*/ 9380 h 10324"/>
              <a:gd name="connsiteX22" fmla="*/ 10672 w 10862"/>
              <a:gd name="connsiteY22" fmla="*/ 8849 h 10324"/>
              <a:gd name="connsiteX23" fmla="*/ 10743 w 10862"/>
              <a:gd name="connsiteY23" fmla="*/ 8230 h 10324"/>
              <a:gd name="connsiteX24" fmla="*/ 10791 w 10862"/>
              <a:gd name="connsiteY24" fmla="*/ 7610 h 10324"/>
              <a:gd name="connsiteX25" fmla="*/ 10838 w 10862"/>
              <a:gd name="connsiteY25" fmla="*/ 6902 h 10324"/>
              <a:gd name="connsiteX26" fmla="*/ 10862 w 10862"/>
              <a:gd name="connsiteY26" fmla="*/ 6106 h 10324"/>
              <a:gd name="connsiteX27" fmla="*/ 10862 w 10862"/>
              <a:gd name="connsiteY27" fmla="*/ 5309 h 10324"/>
              <a:gd name="connsiteX28" fmla="*/ 10862 w 10862"/>
              <a:gd name="connsiteY28" fmla="*/ 4424 h 10324"/>
              <a:gd name="connsiteX29" fmla="*/ 10838 w 10862"/>
              <a:gd name="connsiteY29" fmla="*/ 3628 h 10324"/>
              <a:gd name="connsiteX30" fmla="*/ 10791 w 10862"/>
              <a:gd name="connsiteY30" fmla="*/ 2920 h 10324"/>
              <a:gd name="connsiteX31" fmla="*/ 10743 w 10862"/>
              <a:gd name="connsiteY31" fmla="*/ 2212 h 10324"/>
              <a:gd name="connsiteX32" fmla="*/ 10672 w 10862"/>
              <a:gd name="connsiteY32" fmla="*/ 1592 h 10324"/>
              <a:gd name="connsiteX33" fmla="*/ 10576 w 10862"/>
              <a:gd name="connsiteY33" fmla="*/ 1061 h 10324"/>
              <a:gd name="connsiteX34" fmla="*/ 10505 w 10862"/>
              <a:gd name="connsiteY34" fmla="*/ 619 h 10324"/>
              <a:gd name="connsiteX35" fmla="*/ 10410 w 10862"/>
              <a:gd name="connsiteY35"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705 w 10862"/>
              <a:gd name="connsiteY4" fmla="*/ 1951 h 10324"/>
              <a:gd name="connsiteX5" fmla="*/ 772 w 10862"/>
              <a:gd name="connsiteY5" fmla="*/ 2503 h 10324"/>
              <a:gd name="connsiteX6" fmla="*/ 858 w 10862"/>
              <a:gd name="connsiteY6" fmla="*/ 3137 h 10324"/>
              <a:gd name="connsiteX7" fmla="*/ 951 w 10862"/>
              <a:gd name="connsiteY7" fmla="*/ 3736 h 10324"/>
              <a:gd name="connsiteX8" fmla="*/ 960 w 10862"/>
              <a:gd name="connsiteY8" fmla="*/ 4425 h 10324"/>
              <a:gd name="connsiteX9" fmla="*/ 960 w 10862"/>
              <a:gd name="connsiteY9" fmla="*/ 5352 h 10324"/>
              <a:gd name="connsiteX10" fmla="*/ 1260 w 10862"/>
              <a:gd name="connsiteY10" fmla="*/ 6233 h 10324"/>
              <a:gd name="connsiteX11" fmla="*/ 1172 w 10862"/>
              <a:gd name="connsiteY11" fmla="*/ 7205 h 10324"/>
              <a:gd name="connsiteX12" fmla="*/ 960 w 10862"/>
              <a:gd name="connsiteY12" fmla="*/ 8134 h 10324"/>
              <a:gd name="connsiteX13" fmla="*/ 752 w 10862"/>
              <a:gd name="connsiteY13" fmla="*/ 8985 h 10324"/>
              <a:gd name="connsiteX14" fmla="*/ 521 w 10862"/>
              <a:gd name="connsiteY14" fmla="*/ 9586 h 10324"/>
              <a:gd name="connsiteX15" fmla="*/ 269 w 10862"/>
              <a:gd name="connsiteY15" fmla="*/ 9986 h 10324"/>
              <a:gd name="connsiteX16" fmla="*/ 57 w 10862"/>
              <a:gd name="connsiteY16" fmla="*/ 10324 h 10324"/>
              <a:gd name="connsiteX17" fmla="*/ 9600 w 10862"/>
              <a:gd name="connsiteY17" fmla="*/ 10265 h 10324"/>
              <a:gd name="connsiteX18" fmla="*/ 10386 w 10862"/>
              <a:gd name="connsiteY18" fmla="*/ 10265 h 10324"/>
              <a:gd name="connsiteX19" fmla="*/ 10410 w 10862"/>
              <a:gd name="connsiteY19" fmla="*/ 10177 h 10324"/>
              <a:gd name="connsiteX20" fmla="*/ 10505 w 10862"/>
              <a:gd name="connsiteY20" fmla="*/ 9823 h 10324"/>
              <a:gd name="connsiteX21" fmla="*/ 10600 w 10862"/>
              <a:gd name="connsiteY21" fmla="*/ 9380 h 10324"/>
              <a:gd name="connsiteX22" fmla="*/ 10672 w 10862"/>
              <a:gd name="connsiteY22" fmla="*/ 8849 h 10324"/>
              <a:gd name="connsiteX23" fmla="*/ 10743 w 10862"/>
              <a:gd name="connsiteY23" fmla="*/ 8230 h 10324"/>
              <a:gd name="connsiteX24" fmla="*/ 10791 w 10862"/>
              <a:gd name="connsiteY24" fmla="*/ 7610 h 10324"/>
              <a:gd name="connsiteX25" fmla="*/ 10838 w 10862"/>
              <a:gd name="connsiteY25" fmla="*/ 6902 h 10324"/>
              <a:gd name="connsiteX26" fmla="*/ 10862 w 10862"/>
              <a:gd name="connsiteY26" fmla="*/ 6106 h 10324"/>
              <a:gd name="connsiteX27" fmla="*/ 10862 w 10862"/>
              <a:gd name="connsiteY27" fmla="*/ 5309 h 10324"/>
              <a:gd name="connsiteX28" fmla="*/ 10862 w 10862"/>
              <a:gd name="connsiteY28" fmla="*/ 4424 h 10324"/>
              <a:gd name="connsiteX29" fmla="*/ 10838 w 10862"/>
              <a:gd name="connsiteY29" fmla="*/ 3628 h 10324"/>
              <a:gd name="connsiteX30" fmla="*/ 10791 w 10862"/>
              <a:gd name="connsiteY30" fmla="*/ 2920 h 10324"/>
              <a:gd name="connsiteX31" fmla="*/ 10743 w 10862"/>
              <a:gd name="connsiteY31" fmla="*/ 2212 h 10324"/>
              <a:gd name="connsiteX32" fmla="*/ 10672 w 10862"/>
              <a:gd name="connsiteY32" fmla="*/ 1592 h 10324"/>
              <a:gd name="connsiteX33" fmla="*/ 10576 w 10862"/>
              <a:gd name="connsiteY33" fmla="*/ 1061 h 10324"/>
              <a:gd name="connsiteX34" fmla="*/ 10505 w 10862"/>
              <a:gd name="connsiteY34" fmla="*/ 619 h 10324"/>
              <a:gd name="connsiteX35" fmla="*/ 10410 w 10862"/>
              <a:gd name="connsiteY35"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705 w 10862"/>
              <a:gd name="connsiteY4" fmla="*/ 1951 h 10324"/>
              <a:gd name="connsiteX5" fmla="*/ 772 w 10862"/>
              <a:gd name="connsiteY5" fmla="*/ 2503 h 10324"/>
              <a:gd name="connsiteX6" fmla="*/ 858 w 10862"/>
              <a:gd name="connsiteY6" fmla="*/ 3137 h 10324"/>
              <a:gd name="connsiteX7" fmla="*/ 951 w 10862"/>
              <a:gd name="connsiteY7" fmla="*/ 3736 h 10324"/>
              <a:gd name="connsiteX8" fmla="*/ 960 w 10862"/>
              <a:gd name="connsiteY8" fmla="*/ 4425 h 10324"/>
              <a:gd name="connsiteX9" fmla="*/ 960 w 10862"/>
              <a:gd name="connsiteY9" fmla="*/ 5352 h 10324"/>
              <a:gd name="connsiteX10" fmla="*/ 922 w 10862"/>
              <a:gd name="connsiteY10" fmla="*/ 6189 h 10324"/>
              <a:gd name="connsiteX11" fmla="*/ 1172 w 10862"/>
              <a:gd name="connsiteY11" fmla="*/ 7205 h 10324"/>
              <a:gd name="connsiteX12" fmla="*/ 960 w 10862"/>
              <a:gd name="connsiteY12" fmla="*/ 8134 h 10324"/>
              <a:gd name="connsiteX13" fmla="*/ 752 w 10862"/>
              <a:gd name="connsiteY13" fmla="*/ 8985 h 10324"/>
              <a:gd name="connsiteX14" fmla="*/ 521 w 10862"/>
              <a:gd name="connsiteY14" fmla="*/ 9586 h 10324"/>
              <a:gd name="connsiteX15" fmla="*/ 269 w 10862"/>
              <a:gd name="connsiteY15" fmla="*/ 9986 h 10324"/>
              <a:gd name="connsiteX16" fmla="*/ 57 w 10862"/>
              <a:gd name="connsiteY16" fmla="*/ 10324 h 10324"/>
              <a:gd name="connsiteX17" fmla="*/ 9600 w 10862"/>
              <a:gd name="connsiteY17" fmla="*/ 10265 h 10324"/>
              <a:gd name="connsiteX18" fmla="*/ 10386 w 10862"/>
              <a:gd name="connsiteY18" fmla="*/ 10265 h 10324"/>
              <a:gd name="connsiteX19" fmla="*/ 10410 w 10862"/>
              <a:gd name="connsiteY19" fmla="*/ 10177 h 10324"/>
              <a:gd name="connsiteX20" fmla="*/ 10505 w 10862"/>
              <a:gd name="connsiteY20" fmla="*/ 9823 h 10324"/>
              <a:gd name="connsiteX21" fmla="*/ 10600 w 10862"/>
              <a:gd name="connsiteY21" fmla="*/ 9380 h 10324"/>
              <a:gd name="connsiteX22" fmla="*/ 10672 w 10862"/>
              <a:gd name="connsiteY22" fmla="*/ 8849 h 10324"/>
              <a:gd name="connsiteX23" fmla="*/ 10743 w 10862"/>
              <a:gd name="connsiteY23" fmla="*/ 8230 h 10324"/>
              <a:gd name="connsiteX24" fmla="*/ 10791 w 10862"/>
              <a:gd name="connsiteY24" fmla="*/ 7610 h 10324"/>
              <a:gd name="connsiteX25" fmla="*/ 10838 w 10862"/>
              <a:gd name="connsiteY25" fmla="*/ 6902 h 10324"/>
              <a:gd name="connsiteX26" fmla="*/ 10862 w 10862"/>
              <a:gd name="connsiteY26" fmla="*/ 6106 h 10324"/>
              <a:gd name="connsiteX27" fmla="*/ 10862 w 10862"/>
              <a:gd name="connsiteY27" fmla="*/ 5309 h 10324"/>
              <a:gd name="connsiteX28" fmla="*/ 10862 w 10862"/>
              <a:gd name="connsiteY28" fmla="*/ 4424 h 10324"/>
              <a:gd name="connsiteX29" fmla="*/ 10838 w 10862"/>
              <a:gd name="connsiteY29" fmla="*/ 3628 h 10324"/>
              <a:gd name="connsiteX30" fmla="*/ 10791 w 10862"/>
              <a:gd name="connsiteY30" fmla="*/ 2920 h 10324"/>
              <a:gd name="connsiteX31" fmla="*/ 10743 w 10862"/>
              <a:gd name="connsiteY31" fmla="*/ 2212 h 10324"/>
              <a:gd name="connsiteX32" fmla="*/ 10672 w 10862"/>
              <a:gd name="connsiteY32" fmla="*/ 1592 h 10324"/>
              <a:gd name="connsiteX33" fmla="*/ 10576 w 10862"/>
              <a:gd name="connsiteY33" fmla="*/ 1061 h 10324"/>
              <a:gd name="connsiteX34" fmla="*/ 10505 w 10862"/>
              <a:gd name="connsiteY34" fmla="*/ 619 h 10324"/>
              <a:gd name="connsiteX35" fmla="*/ 10410 w 10862"/>
              <a:gd name="connsiteY35"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705 w 10862"/>
              <a:gd name="connsiteY4" fmla="*/ 1951 h 10324"/>
              <a:gd name="connsiteX5" fmla="*/ 772 w 10862"/>
              <a:gd name="connsiteY5" fmla="*/ 2503 h 10324"/>
              <a:gd name="connsiteX6" fmla="*/ 858 w 10862"/>
              <a:gd name="connsiteY6" fmla="*/ 3137 h 10324"/>
              <a:gd name="connsiteX7" fmla="*/ 951 w 10862"/>
              <a:gd name="connsiteY7" fmla="*/ 3736 h 10324"/>
              <a:gd name="connsiteX8" fmla="*/ 960 w 10862"/>
              <a:gd name="connsiteY8" fmla="*/ 4425 h 10324"/>
              <a:gd name="connsiteX9" fmla="*/ 960 w 10862"/>
              <a:gd name="connsiteY9" fmla="*/ 5352 h 10324"/>
              <a:gd name="connsiteX10" fmla="*/ 922 w 10862"/>
              <a:gd name="connsiteY10" fmla="*/ 6189 h 10324"/>
              <a:gd name="connsiteX11" fmla="*/ 960 w 10862"/>
              <a:gd name="connsiteY11" fmla="*/ 8134 h 10324"/>
              <a:gd name="connsiteX12" fmla="*/ 752 w 10862"/>
              <a:gd name="connsiteY12" fmla="*/ 8985 h 10324"/>
              <a:gd name="connsiteX13" fmla="*/ 521 w 10862"/>
              <a:gd name="connsiteY13" fmla="*/ 9586 h 10324"/>
              <a:gd name="connsiteX14" fmla="*/ 269 w 10862"/>
              <a:gd name="connsiteY14" fmla="*/ 9986 h 10324"/>
              <a:gd name="connsiteX15" fmla="*/ 57 w 10862"/>
              <a:gd name="connsiteY15" fmla="*/ 10324 h 10324"/>
              <a:gd name="connsiteX16" fmla="*/ 9600 w 10862"/>
              <a:gd name="connsiteY16" fmla="*/ 10265 h 10324"/>
              <a:gd name="connsiteX17" fmla="*/ 10386 w 10862"/>
              <a:gd name="connsiteY17" fmla="*/ 10265 h 10324"/>
              <a:gd name="connsiteX18" fmla="*/ 10410 w 10862"/>
              <a:gd name="connsiteY18" fmla="*/ 10177 h 10324"/>
              <a:gd name="connsiteX19" fmla="*/ 10505 w 10862"/>
              <a:gd name="connsiteY19" fmla="*/ 9823 h 10324"/>
              <a:gd name="connsiteX20" fmla="*/ 10600 w 10862"/>
              <a:gd name="connsiteY20" fmla="*/ 9380 h 10324"/>
              <a:gd name="connsiteX21" fmla="*/ 10672 w 10862"/>
              <a:gd name="connsiteY21" fmla="*/ 8849 h 10324"/>
              <a:gd name="connsiteX22" fmla="*/ 10743 w 10862"/>
              <a:gd name="connsiteY22" fmla="*/ 8230 h 10324"/>
              <a:gd name="connsiteX23" fmla="*/ 10791 w 10862"/>
              <a:gd name="connsiteY23" fmla="*/ 7610 h 10324"/>
              <a:gd name="connsiteX24" fmla="*/ 10838 w 10862"/>
              <a:gd name="connsiteY24" fmla="*/ 6902 h 10324"/>
              <a:gd name="connsiteX25" fmla="*/ 10862 w 10862"/>
              <a:gd name="connsiteY25" fmla="*/ 6106 h 10324"/>
              <a:gd name="connsiteX26" fmla="*/ 10862 w 10862"/>
              <a:gd name="connsiteY26" fmla="*/ 5309 h 10324"/>
              <a:gd name="connsiteX27" fmla="*/ 10862 w 10862"/>
              <a:gd name="connsiteY27" fmla="*/ 4424 h 10324"/>
              <a:gd name="connsiteX28" fmla="*/ 10838 w 10862"/>
              <a:gd name="connsiteY28" fmla="*/ 3628 h 10324"/>
              <a:gd name="connsiteX29" fmla="*/ 10791 w 10862"/>
              <a:gd name="connsiteY29" fmla="*/ 2920 h 10324"/>
              <a:gd name="connsiteX30" fmla="*/ 10743 w 10862"/>
              <a:gd name="connsiteY30" fmla="*/ 2212 h 10324"/>
              <a:gd name="connsiteX31" fmla="*/ 10672 w 10862"/>
              <a:gd name="connsiteY31" fmla="*/ 1592 h 10324"/>
              <a:gd name="connsiteX32" fmla="*/ 10576 w 10862"/>
              <a:gd name="connsiteY32" fmla="*/ 1061 h 10324"/>
              <a:gd name="connsiteX33" fmla="*/ 10505 w 10862"/>
              <a:gd name="connsiteY33" fmla="*/ 619 h 10324"/>
              <a:gd name="connsiteX34" fmla="*/ 10410 w 10862"/>
              <a:gd name="connsiteY34"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705 w 10862"/>
              <a:gd name="connsiteY4" fmla="*/ 1951 h 10324"/>
              <a:gd name="connsiteX5" fmla="*/ 772 w 10862"/>
              <a:gd name="connsiteY5" fmla="*/ 2503 h 10324"/>
              <a:gd name="connsiteX6" fmla="*/ 858 w 10862"/>
              <a:gd name="connsiteY6" fmla="*/ 3137 h 10324"/>
              <a:gd name="connsiteX7" fmla="*/ 951 w 10862"/>
              <a:gd name="connsiteY7" fmla="*/ 3736 h 10324"/>
              <a:gd name="connsiteX8" fmla="*/ 960 w 10862"/>
              <a:gd name="connsiteY8" fmla="*/ 4425 h 10324"/>
              <a:gd name="connsiteX9" fmla="*/ 960 w 10862"/>
              <a:gd name="connsiteY9" fmla="*/ 5352 h 10324"/>
              <a:gd name="connsiteX10" fmla="*/ 922 w 10862"/>
              <a:gd name="connsiteY10" fmla="*/ 6189 h 10324"/>
              <a:gd name="connsiteX11" fmla="*/ 783 w 10862"/>
              <a:gd name="connsiteY11" fmla="*/ 7912 h 10324"/>
              <a:gd name="connsiteX12" fmla="*/ 752 w 10862"/>
              <a:gd name="connsiteY12" fmla="*/ 8985 h 10324"/>
              <a:gd name="connsiteX13" fmla="*/ 521 w 10862"/>
              <a:gd name="connsiteY13" fmla="*/ 9586 h 10324"/>
              <a:gd name="connsiteX14" fmla="*/ 269 w 10862"/>
              <a:gd name="connsiteY14" fmla="*/ 9986 h 10324"/>
              <a:gd name="connsiteX15" fmla="*/ 57 w 10862"/>
              <a:gd name="connsiteY15" fmla="*/ 10324 h 10324"/>
              <a:gd name="connsiteX16" fmla="*/ 9600 w 10862"/>
              <a:gd name="connsiteY16" fmla="*/ 10265 h 10324"/>
              <a:gd name="connsiteX17" fmla="*/ 10386 w 10862"/>
              <a:gd name="connsiteY17" fmla="*/ 10265 h 10324"/>
              <a:gd name="connsiteX18" fmla="*/ 10410 w 10862"/>
              <a:gd name="connsiteY18" fmla="*/ 10177 h 10324"/>
              <a:gd name="connsiteX19" fmla="*/ 10505 w 10862"/>
              <a:gd name="connsiteY19" fmla="*/ 9823 h 10324"/>
              <a:gd name="connsiteX20" fmla="*/ 10600 w 10862"/>
              <a:gd name="connsiteY20" fmla="*/ 9380 h 10324"/>
              <a:gd name="connsiteX21" fmla="*/ 10672 w 10862"/>
              <a:gd name="connsiteY21" fmla="*/ 8849 h 10324"/>
              <a:gd name="connsiteX22" fmla="*/ 10743 w 10862"/>
              <a:gd name="connsiteY22" fmla="*/ 8230 h 10324"/>
              <a:gd name="connsiteX23" fmla="*/ 10791 w 10862"/>
              <a:gd name="connsiteY23" fmla="*/ 7610 h 10324"/>
              <a:gd name="connsiteX24" fmla="*/ 10838 w 10862"/>
              <a:gd name="connsiteY24" fmla="*/ 6902 h 10324"/>
              <a:gd name="connsiteX25" fmla="*/ 10862 w 10862"/>
              <a:gd name="connsiteY25" fmla="*/ 6106 h 10324"/>
              <a:gd name="connsiteX26" fmla="*/ 10862 w 10862"/>
              <a:gd name="connsiteY26" fmla="*/ 5309 h 10324"/>
              <a:gd name="connsiteX27" fmla="*/ 10862 w 10862"/>
              <a:gd name="connsiteY27" fmla="*/ 4424 h 10324"/>
              <a:gd name="connsiteX28" fmla="*/ 10838 w 10862"/>
              <a:gd name="connsiteY28" fmla="*/ 3628 h 10324"/>
              <a:gd name="connsiteX29" fmla="*/ 10791 w 10862"/>
              <a:gd name="connsiteY29" fmla="*/ 2920 h 10324"/>
              <a:gd name="connsiteX30" fmla="*/ 10743 w 10862"/>
              <a:gd name="connsiteY30" fmla="*/ 2212 h 10324"/>
              <a:gd name="connsiteX31" fmla="*/ 10672 w 10862"/>
              <a:gd name="connsiteY31" fmla="*/ 1592 h 10324"/>
              <a:gd name="connsiteX32" fmla="*/ 10576 w 10862"/>
              <a:gd name="connsiteY32" fmla="*/ 1061 h 10324"/>
              <a:gd name="connsiteX33" fmla="*/ 10505 w 10862"/>
              <a:gd name="connsiteY33" fmla="*/ 619 h 10324"/>
              <a:gd name="connsiteX34" fmla="*/ 10410 w 10862"/>
              <a:gd name="connsiteY34"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705 w 10862"/>
              <a:gd name="connsiteY4" fmla="*/ 1951 h 10324"/>
              <a:gd name="connsiteX5" fmla="*/ 772 w 10862"/>
              <a:gd name="connsiteY5" fmla="*/ 2503 h 10324"/>
              <a:gd name="connsiteX6" fmla="*/ 858 w 10862"/>
              <a:gd name="connsiteY6" fmla="*/ 3137 h 10324"/>
              <a:gd name="connsiteX7" fmla="*/ 951 w 10862"/>
              <a:gd name="connsiteY7" fmla="*/ 3736 h 10324"/>
              <a:gd name="connsiteX8" fmla="*/ 960 w 10862"/>
              <a:gd name="connsiteY8" fmla="*/ 4425 h 10324"/>
              <a:gd name="connsiteX9" fmla="*/ 960 w 10862"/>
              <a:gd name="connsiteY9" fmla="*/ 5352 h 10324"/>
              <a:gd name="connsiteX10" fmla="*/ 922 w 10862"/>
              <a:gd name="connsiteY10" fmla="*/ 6189 h 10324"/>
              <a:gd name="connsiteX11" fmla="*/ 783 w 10862"/>
              <a:gd name="connsiteY11" fmla="*/ 7912 h 10324"/>
              <a:gd name="connsiteX12" fmla="*/ 752 w 10862"/>
              <a:gd name="connsiteY12" fmla="*/ 8985 h 10324"/>
              <a:gd name="connsiteX13" fmla="*/ 473 w 10862"/>
              <a:gd name="connsiteY13" fmla="*/ 9453 h 10324"/>
              <a:gd name="connsiteX14" fmla="*/ 269 w 10862"/>
              <a:gd name="connsiteY14" fmla="*/ 9986 h 10324"/>
              <a:gd name="connsiteX15" fmla="*/ 57 w 10862"/>
              <a:gd name="connsiteY15" fmla="*/ 10324 h 10324"/>
              <a:gd name="connsiteX16" fmla="*/ 9600 w 10862"/>
              <a:gd name="connsiteY16" fmla="*/ 10265 h 10324"/>
              <a:gd name="connsiteX17" fmla="*/ 10386 w 10862"/>
              <a:gd name="connsiteY17" fmla="*/ 10265 h 10324"/>
              <a:gd name="connsiteX18" fmla="*/ 10410 w 10862"/>
              <a:gd name="connsiteY18" fmla="*/ 10177 h 10324"/>
              <a:gd name="connsiteX19" fmla="*/ 10505 w 10862"/>
              <a:gd name="connsiteY19" fmla="*/ 9823 h 10324"/>
              <a:gd name="connsiteX20" fmla="*/ 10600 w 10862"/>
              <a:gd name="connsiteY20" fmla="*/ 9380 h 10324"/>
              <a:gd name="connsiteX21" fmla="*/ 10672 w 10862"/>
              <a:gd name="connsiteY21" fmla="*/ 8849 h 10324"/>
              <a:gd name="connsiteX22" fmla="*/ 10743 w 10862"/>
              <a:gd name="connsiteY22" fmla="*/ 8230 h 10324"/>
              <a:gd name="connsiteX23" fmla="*/ 10791 w 10862"/>
              <a:gd name="connsiteY23" fmla="*/ 7610 h 10324"/>
              <a:gd name="connsiteX24" fmla="*/ 10838 w 10862"/>
              <a:gd name="connsiteY24" fmla="*/ 6902 h 10324"/>
              <a:gd name="connsiteX25" fmla="*/ 10862 w 10862"/>
              <a:gd name="connsiteY25" fmla="*/ 6106 h 10324"/>
              <a:gd name="connsiteX26" fmla="*/ 10862 w 10862"/>
              <a:gd name="connsiteY26" fmla="*/ 5309 h 10324"/>
              <a:gd name="connsiteX27" fmla="*/ 10862 w 10862"/>
              <a:gd name="connsiteY27" fmla="*/ 4424 h 10324"/>
              <a:gd name="connsiteX28" fmla="*/ 10838 w 10862"/>
              <a:gd name="connsiteY28" fmla="*/ 3628 h 10324"/>
              <a:gd name="connsiteX29" fmla="*/ 10791 w 10862"/>
              <a:gd name="connsiteY29" fmla="*/ 2920 h 10324"/>
              <a:gd name="connsiteX30" fmla="*/ 10743 w 10862"/>
              <a:gd name="connsiteY30" fmla="*/ 2212 h 10324"/>
              <a:gd name="connsiteX31" fmla="*/ 10672 w 10862"/>
              <a:gd name="connsiteY31" fmla="*/ 1592 h 10324"/>
              <a:gd name="connsiteX32" fmla="*/ 10576 w 10862"/>
              <a:gd name="connsiteY32" fmla="*/ 1061 h 10324"/>
              <a:gd name="connsiteX33" fmla="*/ 10505 w 10862"/>
              <a:gd name="connsiteY33" fmla="*/ 619 h 10324"/>
              <a:gd name="connsiteX34" fmla="*/ 10410 w 10862"/>
              <a:gd name="connsiteY34"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705 w 10862"/>
              <a:gd name="connsiteY4" fmla="*/ 1951 h 10324"/>
              <a:gd name="connsiteX5" fmla="*/ 772 w 10862"/>
              <a:gd name="connsiteY5" fmla="*/ 2503 h 10324"/>
              <a:gd name="connsiteX6" fmla="*/ 858 w 10862"/>
              <a:gd name="connsiteY6" fmla="*/ 3137 h 10324"/>
              <a:gd name="connsiteX7" fmla="*/ 951 w 10862"/>
              <a:gd name="connsiteY7" fmla="*/ 3736 h 10324"/>
              <a:gd name="connsiteX8" fmla="*/ 960 w 10862"/>
              <a:gd name="connsiteY8" fmla="*/ 4425 h 10324"/>
              <a:gd name="connsiteX9" fmla="*/ 960 w 10862"/>
              <a:gd name="connsiteY9" fmla="*/ 5352 h 10324"/>
              <a:gd name="connsiteX10" fmla="*/ 922 w 10862"/>
              <a:gd name="connsiteY10" fmla="*/ 6189 h 10324"/>
              <a:gd name="connsiteX11" fmla="*/ 783 w 10862"/>
              <a:gd name="connsiteY11" fmla="*/ 7912 h 10324"/>
              <a:gd name="connsiteX12" fmla="*/ 591 w 10862"/>
              <a:gd name="connsiteY12" fmla="*/ 8919 h 10324"/>
              <a:gd name="connsiteX13" fmla="*/ 473 w 10862"/>
              <a:gd name="connsiteY13" fmla="*/ 9453 h 10324"/>
              <a:gd name="connsiteX14" fmla="*/ 269 w 10862"/>
              <a:gd name="connsiteY14" fmla="*/ 9986 h 10324"/>
              <a:gd name="connsiteX15" fmla="*/ 57 w 10862"/>
              <a:gd name="connsiteY15" fmla="*/ 10324 h 10324"/>
              <a:gd name="connsiteX16" fmla="*/ 9600 w 10862"/>
              <a:gd name="connsiteY16" fmla="*/ 10265 h 10324"/>
              <a:gd name="connsiteX17" fmla="*/ 10386 w 10862"/>
              <a:gd name="connsiteY17" fmla="*/ 10265 h 10324"/>
              <a:gd name="connsiteX18" fmla="*/ 10410 w 10862"/>
              <a:gd name="connsiteY18" fmla="*/ 10177 h 10324"/>
              <a:gd name="connsiteX19" fmla="*/ 10505 w 10862"/>
              <a:gd name="connsiteY19" fmla="*/ 9823 h 10324"/>
              <a:gd name="connsiteX20" fmla="*/ 10600 w 10862"/>
              <a:gd name="connsiteY20" fmla="*/ 9380 h 10324"/>
              <a:gd name="connsiteX21" fmla="*/ 10672 w 10862"/>
              <a:gd name="connsiteY21" fmla="*/ 8849 h 10324"/>
              <a:gd name="connsiteX22" fmla="*/ 10743 w 10862"/>
              <a:gd name="connsiteY22" fmla="*/ 8230 h 10324"/>
              <a:gd name="connsiteX23" fmla="*/ 10791 w 10862"/>
              <a:gd name="connsiteY23" fmla="*/ 7610 h 10324"/>
              <a:gd name="connsiteX24" fmla="*/ 10838 w 10862"/>
              <a:gd name="connsiteY24" fmla="*/ 6902 h 10324"/>
              <a:gd name="connsiteX25" fmla="*/ 10862 w 10862"/>
              <a:gd name="connsiteY25" fmla="*/ 6106 h 10324"/>
              <a:gd name="connsiteX26" fmla="*/ 10862 w 10862"/>
              <a:gd name="connsiteY26" fmla="*/ 5309 h 10324"/>
              <a:gd name="connsiteX27" fmla="*/ 10862 w 10862"/>
              <a:gd name="connsiteY27" fmla="*/ 4424 h 10324"/>
              <a:gd name="connsiteX28" fmla="*/ 10838 w 10862"/>
              <a:gd name="connsiteY28" fmla="*/ 3628 h 10324"/>
              <a:gd name="connsiteX29" fmla="*/ 10791 w 10862"/>
              <a:gd name="connsiteY29" fmla="*/ 2920 h 10324"/>
              <a:gd name="connsiteX30" fmla="*/ 10743 w 10862"/>
              <a:gd name="connsiteY30" fmla="*/ 2212 h 10324"/>
              <a:gd name="connsiteX31" fmla="*/ 10672 w 10862"/>
              <a:gd name="connsiteY31" fmla="*/ 1592 h 10324"/>
              <a:gd name="connsiteX32" fmla="*/ 10576 w 10862"/>
              <a:gd name="connsiteY32" fmla="*/ 1061 h 10324"/>
              <a:gd name="connsiteX33" fmla="*/ 10505 w 10862"/>
              <a:gd name="connsiteY33" fmla="*/ 619 h 10324"/>
              <a:gd name="connsiteX34" fmla="*/ 10410 w 10862"/>
              <a:gd name="connsiteY34"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705 w 10862"/>
              <a:gd name="connsiteY4" fmla="*/ 1951 h 10324"/>
              <a:gd name="connsiteX5" fmla="*/ 772 w 10862"/>
              <a:gd name="connsiteY5" fmla="*/ 2503 h 10324"/>
              <a:gd name="connsiteX6" fmla="*/ 951 w 10862"/>
              <a:gd name="connsiteY6" fmla="*/ 3736 h 10324"/>
              <a:gd name="connsiteX7" fmla="*/ 960 w 10862"/>
              <a:gd name="connsiteY7" fmla="*/ 4425 h 10324"/>
              <a:gd name="connsiteX8" fmla="*/ 960 w 10862"/>
              <a:gd name="connsiteY8" fmla="*/ 5352 h 10324"/>
              <a:gd name="connsiteX9" fmla="*/ 922 w 10862"/>
              <a:gd name="connsiteY9" fmla="*/ 6189 h 10324"/>
              <a:gd name="connsiteX10" fmla="*/ 783 w 10862"/>
              <a:gd name="connsiteY10" fmla="*/ 7912 h 10324"/>
              <a:gd name="connsiteX11" fmla="*/ 591 w 10862"/>
              <a:gd name="connsiteY11" fmla="*/ 8919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705 w 10862"/>
              <a:gd name="connsiteY4" fmla="*/ 1951 h 10324"/>
              <a:gd name="connsiteX5" fmla="*/ 836 w 10862"/>
              <a:gd name="connsiteY5" fmla="*/ 2658 h 10324"/>
              <a:gd name="connsiteX6" fmla="*/ 951 w 10862"/>
              <a:gd name="connsiteY6" fmla="*/ 3736 h 10324"/>
              <a:gd name="connsiteX7" fmla="*/ 960 w 10862"/>
              <a:gd name="connsiteY7" fmla="*/ 4425 h 10324"/>
              <a:gd name="connsiteX8" fmla="*/ 960 w 10862"/>
              <a:gd name="connsiteY8" fmla="*/ 5352 h 10324"/>
              <a:gd name="connsiteX9" fmla="*/ 922 w 10862"/>
              <a:gd name="connsiteY9" fmla="*/ 6189 h 10324"/>
              <a:gd name="connsiteX10" fmla="*/ 783 w 10862"/>
              <a:gd name="connsiteY10" fmla="*/ 7912 h 10324"/>
              <a:gd name="connsiteX11" fmla="*/ 591 w 10862"/>
              <a:gd name="connsiteY11" fmla="*/ 8919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705 w 10862"/>
              <a:gd name="connsiteY4" fmla="*/ 1951 h 10324"/>
              <a:gd name="connsiteX5" fmla="*/ 836 w 10862"/>
              <a:gd name="connsiteY5" fmla="*/ 2658 h 10324"/>
              <a:gd name="connsiteX6" fmla="*/ 951 w 10862"/>
              <a:gd name="connsiteY6" fmla="*/ 3736 h 10324"/>
              <a:gd name="connsiteX7" fmla="*/ 960 w 10862"/>
              <a:gd name="connsiteY7" fmla="*/ 4425 h 10324"/>
              <a:gd name="connsiteX8" fmla="*/ 960 w 10862"/>
              <a:gd name="connsiteY8" fmla="*/ 5352 h 10324"/>
              <a:gd name="connsiteX9" fmla="*/ 922 w 10862"/>
              <a:gd name="connsiteY9" fmla="*/ 6189 h 10324"/>
              <a:gd name="connsiteX10" fmla="*/ 783 w 10862"/>
              <a:gd name="connsiteY10" fmla="*/ 7912 h 10324"/>
              <a:gd name="connsiteX11" fmla="*/ 591 w 10862"/>
              <a:gd name="connsiteY11" fmla="*/ 8919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24 w 10862"/>
              <a:gd name="connsiteY4" fmla="*/ 1751 h 10324"/>
              <a:gd name="connsiteX5" fmla="*/ 836 w 10862"/>
              <a:gd name="connsiteY5" fmla="*/ 2658 h 10324"/>
              <a:gd name="connsiteX6" fmla="*/ 951 w 10862"/>
              <a:gd name="connsiteY6" fmla="*/ 3736 h 10324"/>
              <a:gd name="connsiteX7" fmla="*/ 960 w 10862"/>
              <a:gd name="connsiteY7" fmla="*/ 4425 h 10324"/>
              <a:gd name="connsiteX8" fmla="*/ 960 w 10862"/>
              <a:gd name="connsiteY8" fmla="*/ 5352 h 10324"/>
              <a:gd name="connsiteX9" fmla="*/ 922 w 10862"/>
              <a:gd name="connsiteY9" fmla="*/ 6189 h 10324"/>
              <a:gd name="connsiteX10" fmla="*/ 783 w 10862"/>
              <a:gd name="connsiteY10" fmla="*/ 7912 h 10324"/>
              <a:gd name="connsiteX11" fmla="*/ 591 w 10862"/>
              <a:gd name="connsiteY11" fmla="*/ 8919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88 w 10862"/>
              <a:gd name="connsiteY4" fmla="*/ 1751 h 10324"/>
              <a:gd name="connsiteX5" fmla="*/ 836 w 10862"/>
              <a:gd name="connsiteY5" fmla="*/ 2658 h 10324"/>
              <a:gd name="connsiteX6" fmla="*/ 951 w 10862"/>
              <a:gd name="connsiteY6" fmla="*/ 3736 h 10324"/>
              <a:gd name="connsiteX7" fmla="*/ 960 w 10862"/>
              <a:gd name="connsiteY7" fmla="*/ 4425 h 10324"/>
              <a:gd name="connsiteX8" fmla="*/ 960 w 10862"/>
              <a:gd name="connsiteY8" fmla="*/ 5352 h 10324"/>
              <a:gd name="connsiteX9" fmla="*/ 922 w 10862"/>
              <a:gd name="connsiteY9" fmla="*/ 6189 h 10324"/>
              <a:gd name="connsiteX10" fmla="*/ 783 w 10862"/>
              <a:gd name="connsiteY10" fmla="*/ 7912 h 10324"/>
              <a:gd name="connsiteX11" fmla="*/ 591 w 10862"/>
              <a:gd name="connsiteY11" fmla="*/ 8919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88 w 10862"/>
              <a:gd name="connsiteY4" fmla="*/ 1751 h 10324"/>
              <a:gd name="connsiteX5" fmla="*/ 836 w 10862"/>
              <a:gd name="connsiteY5" fmla="*/ 2658 h 10324"/>
              <a:gd name="connsiteX6" fmla="*/ 951 w 10862"/>
              <a:gd name="connsiteY6" fmla="*/ 3736 h 10324"/>
              <a:gd name="connsiteX7" fmla="*/ 960 w 10862"/>
              <a:gd name="connsiteY7" fmla="*/ 4425 h 10324"/>
              <a:gd name="connsiteX8" fmla="*/ 960 w 10862"/>
              <a:gd name="connsiteY8" fmla="*/ 5352 h 10324"/>
              <a:gd name="connsiteX9" fmla="*/ 922 w 10862"/>
              <a:gd name="connsiteY9" fmla="*/ 6189 h 10324"/>
              <a:gd name="connsiteX10" fmla="*/ 783 w 10862"/>
              <a:gd name="connsiteY10" fmla="*/ 7912 h 10324"/>
              <a:gd name="connsiteX11" fmla="*/ 591 w 10862"/>
              <a:gd name="connsiteY11" fmla="*/ 8919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36 w 10862"/>
              <a:gd name="connsiteY5" fmla="*/ 2658 h 10324"/>
              <a:gd name="connsiteX6" fmla="*/ 951 w 10862"/>
              <a:gd name="connsiteY6" fmla="*/ 3736 h 10324"/>
              <a:gd name="connsiteX7" fmla="*/ 960 w 10862"/>
              <a:gd name="connsiteY7" fmla="*/ 4425 h 10324"/>
              <a:gd name="connsiteX8" fmla="*/ 960 w 10862"/>
              <a:gd name="connsiteY8" fmla="*/ 5352 h 10324"/>
              <a:gd name="connsiteX9" fmla="*/ 922 w 10862"/>
              <a:gd name="connsiteY9" fmla="*/ 6189 h 10324"/>
              <a:gd name="connsiteX10" fmla="*/ 783 w 10862"/>
              <a:gd name="connsiteY10" fmla="*/ 7912 h 10324"/>
              <a:gd name="connsiteX11" fmla="*/ 591 w 10862"/>
              <a:gd name="connsiteY11" fmla="*/ 8919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36 w 10862"/>
              <a:gd name="connsiteY5" fmla="*/ 2658 h 10324"/>
              <a:gd name="connsiteX6" fmla="*/ 951 w 10862"/>
              <a:gd name="connsiteY6" fmla="*/ 3736 h 10324"/>
              <a:gd name="connsiteX7" fmla="*/ 960 w 10862"/>
              <a:gd name="connsiteY7" fmla="*/ 4425 h 10324"/>
              <a:gd name="connsiteX8" fmla="*/ 960 w 10862"/>
              <a:gd name="connsiteY8" fmla="*/ 5352 h 10324"/>
              <a:gd name="connsiteX9" fmla="*/ 922 w 10862"/>
              <a:gd name="connsiteY9" fmla="*/ 6189 h 10324"/>
              <a:gd name="connsiteX10" fmla="*/ 783 w 10862"/>
              <a:gd name="connsiteY10" fmla="*/ 7912 h 10324"/>
              <a:gd name="connsiteX11" fmla="*/ 591 w 10862"/>
              <a:gd name="connsiteY11" fmla="*/ 8919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36 w 10862"/>
              <a:gd name="connsiteY5" fmla="*/ 2658 h 10324"/>
              <a:gd name="connsiteX6" fmla="*/ 951 w 10862"/>
              <a:gd name="connsiteY6" fmla="*/ 3736 h 10324"/>
              <a:gd name="connsiteX7" fmla="*/ 960 w 10862"/>
              <a:gd name="connsiteY7" fmla="*/ 4425 h 10324"/>
              <a:gd name="connsiteX8" fmla="*/ 1008 w 10862"/>
              <a:gd name="connsiteY8" fmla="*/ 5352 h 10324"/>
              <a:gd name="connsiteX9" fmla="*/ 922 w 10862"/>
              <a:gd name="connsiteY9" fmla="*/ 6189 h 10324"/>
              <a:gd name="connsiteX10" fmla="*/ 783 w 10862"/>
              <a:gd name="connsiteY10" fmla="*/ 7912 h 10324"/>
              <a:gd name="connsiteX11" fmla="*/ 591 w 10862"/>
              <a:gd name="connsiteY11" fmla="*/ 8919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36 w 10862"/>
              <a:gd name="connsiteY5" fmla="*/ 2658 h 10324"/>
              <a:gd name="connsiteX6" fmla="*/ 951 w 10862"/>
              <a:gd name="connsiteY6" fmla="*/ 3736 h 10324"/>
              <a:gd name="connsiteX7" fmla="*/ 960 w 10862"/>
              <a:gd name="connsiteY7" fmla="*/ 4425 h 10324"/>
              <a:gd name="connsiteX8" fmla="*/ 1008 w 10862"/>
              <a:gd name="connsiteY8" fmla="*/ 5352 h 10324"/>
              <a:gd name="connsiteX9" fmla="*/ 922 w 10862"/>
              <a:gd name="connsiteY9" fmla="*/ 6189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36 w 10862"/>
              <a:gd name="connsiteY5" fmla="*/ 2658 h 10324"/>
              <a:gd name="connsiteX6" fmla="*/ 951 w 10862"/>
              <a:gd name="connsiteY6" fmla="*/ 3736 h 10324"/>
              <a:gd name="connsiteX7" fmla="*/ 960 w 10862"/>
              <a:gd name="connsiteY7" fmla="*/ 4425 h 10324"/>
              <a:gd name="connsiteX8" fmla="*/ 1008 w 10862"/>
              <a:gd name="connsiteY8" fmla="*/ 5352 h 10324"/>
              <a:gd name="connsiteX9" fmla="*/ 922 w 10862"/>
              <a:gd name="connsiteY9" fmla="*/ 6433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36 w 10862"/>
              <a:gd name="connsiteY5" fmla="*/ 2658 h 10324"/>
              <a:gd name="connsiteX6" fmla="*/ 951 w 10862"/>
              <a:gd name="connsiteY6" fmla="*/ 3736 h 10324"/>
              <a:gd name="connsiteX7" fmla="*/ 960 w 10862"/>
              <a:gd name="connsiteY7" fmla="*/ 4425 h 10324"/>
              <a:gd name="connsiteX8" fmla="*/ 1008 w 10862"/>
              <a:gd name="connsiteY8" fmla="*/ 5352 h 10324"/>
              <a:gd name="connsiteX9" fmla="*/ 922 w 10862"/>
              <a:gd name="connsiteY9" fmla="*/ 6433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36 w 10862"/>
              <a:gd name="connsiteY5" fmla="*/ 2658 h 10324"/>
              <a:gd name="connsiteX6" fmla="*/ 951 w 10862"/>
              <a:gd name="connsiteY6" fmla="*/ 3736 h 10324"/>
              <a:gd name="connsiteX7" fmla="*/ 960 w 10862"/>
              <a:gd name="connsiteY7" fmla="*/ 4425 h 10324"/>
              <a:gd name="connsiteX8" fmla="*/ 1008 w 10862"/>
              <a:gd name="connsiteY8" fmla="*/ 5352 h 10324"/>
              <a:gd name="connsiteX9" fmla="*/ 922 w 10862"/>
              <a:gd name="connsiteY9" fmla="*/ 6433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36 w 10862"/>
              <a:gd name="connsiteY5" fmla="*/ 2658 h 10324"/>
              <a:gd name="connsiteX6" fmla="*/ 951 w 10862"/>
              <a:gd name="connsiteY6" fmla="*/ 3736 h 10324"/>
              <a:gd name="connsiteX7" fmla="*/ 960 w 10862"/>
              <a:gd name="connsiteY7" fmla="*/ 4425 h 10324"/>
              <a:gd name="connsiteX8" fmla="*/ 992 w 10862"/>
              <a:gd name="connsiteY8" fmla="*/ 5352 h 10324"/>
              <a:gd name="connsiteX9" fmla="*/ 922 w 10862"/>
              <a:gd name="connsiteY9" fmla="*/ 6433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36 w 10862"/>
              <a:gd name="connsiteY5" fmla="*/ 2658 h 10324"/>
              <a:gd name="connsiteX6" fmla="*/ 951 w 10862"/>
              <a:gd name="connsiteY6" fmla="*/ 3736 h 10324"/>
              <a:gd name="connsiteX7" fmla="*/ 960 w 10862"/>
              <a:gd name="connsiteY7" fmla="*/ 4425 h 10324"/>
              <a:gd name="connsiteX8" fmla="*/ 992 w 10862"/>
              <a:gd name="connsiteY8" fmla="*/ 5352 h 10324"/>
              <a:gd name="connsiteX9" fmla="*/ 922 w 10862"/>
              <a:gd name="connsiteY9" fmla="*/ 6433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36 w 10862"/>
              <a:gd name="connsiteY5" fmla="*/ 2658 h 10324"/>
              <a:gd name="connsiteX6" fmla="*/ 951 w 10862"/>
              <a:gd name="connsiteY6" fmla="*/ 3736 h 10324"/>
              <a:gd name="connsiteX7" fmla="*/ 960 w 10862"/>
              <a:gd name="connsiteY7" fmla="*/ 4425 h 10324"/>
              <a:gd name="connsiteX8" fmla="*/ 992 w 10862"/>
              <a:gd name="connsiteY8" fmla="*/ 5352 h 10324"/>
              <a:gd name="connsiteX9" fmla="*/ 922 w 10862"/>
              <a:gd name="connsiteY9" fmla="*/ 6433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36 w 10862"/>
              <a:gd name="connsiteY5" fmla="*/ 2658 h 10324"/>
              <a:gd name="connsiteX6" fmla="*/ 935 w 10862"/>
              <a:gd name="connsiteY6" fmla="*/ 3603 h 10324"/>
              <a:gd name="connsiteX7" fmla="*/ 960 w 10862"/>
              <a:gd name="connsiteY7" fmla="*/ 4425 h 10324"/>
              <a:gd name="connsiteX8" fmla="*/ 992 w 10862"/>
              <a:gd name="connsiteY8" fmla="*/ 5352 h 10324"/>
              <a:gd name="connsiteX9" fmla="*/ 922 w 10862"/>
              <a:gd name="connsiteY9" fmla="*/ 6433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36 w 10862"/>
              <a:gd name="connsiteY5" fmla="*/ 2658 h 10324"/>
              <a:gd name="connsiteX6" fmla="*/ 935 w 10862"/>
              <a:gd name="connsiteY6" fmla="*/ 3603 h 10324"/>
              <a:gd name="connsiteX7" fmla="*/ 960 w 10862"/>
              <a:gd name="connsiteY7" fmla="*/ 4425 h 10324"/>
              <a:gd name="connsiteX8" fmla="*/ 992 w 10862"/>
              <a:gd name="connsiteY8" fmla="*/ 5352 h 10324"/>
              <a:gd name="connsiteX9" fmla="*/ 922 w 10862"/>
              <a:gd name="connsiteY9" fmla="*/ 6433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917 w 10862"/>
              <a:gd name="connsiteY5" fmla="*/ 2724 h 10324"/>
              <a:gd name="connsiteX6" fmla="*/ 935 w 10862"/>
              <a:gd name="connsiteY6" fmla="*/ 3603 h 10324"/>
              <a:gd name="connsiteX7" fmla="*/ 960 w 10862"/>
              <a:gd name="connsiteY7" fmla="*/ 4425 h 10324"/>
              <a:gd name="connsiteX8" fmla="*/ 992 w 10862"/>
              <a:gd name="connsiteY8" fmla="*/ 5352 h 10324"/>
              <a:gd name="connsiteX9" fmla="*/ 922 w 10862"/>
              <a:gd name="connsiteY9" fmla="*/ 6433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04 w 10862"/>
              <a:gd name="connsiteY5" fmla="*/ 2547 h 10324"/>
              <a:gd name="connsiteX6" fmla="*/ 935 w 10862"/>
              <a:gd name="connsiteY6" fmla="*/ 3603 h 10324"/>
              <a:gd name="connsiteX7" fmla="*/ 960 w 10862"/>
              <a:gd name="connsiteY7" fmla="*/ 4425 h 10324"/>
              <a:gd name="connsiteX8" fmla="*/ 992 w 10862"/>
              <a:gd name="connsiteY8" fmla="*/ 5352 h 10324"/>
              <a:gd name="connsiteX9" fmla="*/ 922 w 10862"/>
              <a:gd name="connsiteY9" fmla="*/ 6433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04 w 10862"/>
              <a:gd name="connsiteY5" fmla="*/ 2547 h 10324"/>
              <a:gd name="connsiteX6" fmla="*/ 935 w 10862"/>
              <a:gd name="connsiteY6" fmla="*/ 3603 h 10324"/>
              <a:gd name="connsiteX7" fmla="*/ 960 w 10862"/>
              <a:gd name="connsiteY7" fmla="*/ 4425 h 10324"/>
              <a:gd name="connsiteX8" fmla="*/ 992 w 10862"/>
              <a:gd name="connsiteY8" fmla="*/ 5352 h 10324"/>
              <a:gd name="connsiteX9" fmla="*/ 922 w 10862"/>
              <a:gd name="connsiteY9" fmla="*/ 6433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04 w 10862"/>
              <a:gd name="connsiteY5" fmla="*/ 2547 h 10324"/>
              <a:gd name="connsiteX6" fmla="*/ 935 w 10862"/>
              <a:gd name="connsiteY6" fmla="*/ 3603 h 10324"/>
              <a:gd name="connsiteX7" fmla="*/ 960 w 10862"/>
              <a:gd name="connsiteY7" fmla="*/ 4425 h 10324"/>
              <a:gd name="connsiteX8" fmla="*/ 992 w 10862"/>
              <a:gd name="connsiteY8" fmla="*/ 5352 h 10324"/>
              <a:gd name="connsiteX9" fmla="*/ 922 w 10862"/>
              <a:gd name="connsiteY9" fmla="*/ 6433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410 w 10862"/>
              <a:gd name="connsiteY0" fmla="*/ 265 h 10324"/>
              <a:gd name="connsiteX1" fmla="*/ 9386 w 10862"/>
              <a:gd name="connsiteY1" fmla="*/ 265 h 10324"/>
              <a:gd name="connsiteX2" fmla="*/ 0 w 10862"/>
              <a:gd name="connsiteY2" fmla="*/ 0 h 10324"/>
              <a:gd name="connsiteX3" fmla="*/ 420 w 10862"/>
              <a:gd name="connsiteY3" fmla="*/ 906 h 10324"/>
              <a:gd name="connsiteX4" fmla="*/ 656 w 10862"/>
              <a:gd name="connsiteY4" fmla="*/ 1729 h 10324"/>
              <a:gd name="connsiteX5" fmla="*/ 804 w 10862"/>
              <a:gd name="connsiteY5" fmla="*/ 2547 h 10324"/>
              <a:gd name="connsiteX6" fmla="*/ 919 w 10862"/>
              <a:gd name="connsiteY6" fmla="*/ 3537 h 10324"/>
              <a:gd name="connsiteX7" fmla="*/ 960 w 10862"/>
              <a:gd name="connsiteY7" fmla="*/ 4425 h 10324"/>
              <a:gd name="connsiteX8" fmla="*/ 992 w 10862"/>
              <a:gd name="connsiteY8" fmla="*/ 5352 h 10324"/>
              <a:gd name="connsiteX9" fmla="*/ 922 w 10862"/>
              <a:gd name="connsiteY9" fmla="*/ 6433 h 10324"/>
              <a:gd name="connsiteX10" fmla="*/ 783 w 10862"/>
              <a:gd name="connsiteY10" fmla="*/ 7912 h 10324"/>
              <a:gd name="connsiteX11" fmla="*/ 607 w 10862"/>
              <a:gd name="connsiteY11" fmla="*/ 8852 h 10324"/>
              <a:gd name="connsiteX12" fmla="*/ 473 w 10862"/>
              <a:gd name="connsiteY12" fmla="*/ 9453 h 10324"/>
              <a:gd name="connsiteX13" fmla="*/ 269 w 10862"/>
              <a:gd name="connsiteY13" fmla="*/ 9986 h 10324"/>
              <a:gd name="connsiteX14" fmla="*/ 57 w 10862"/>
              <a:gd name="connsiteY14" fmla="*/ 10324 h 10324"/>
              <a:gd name="connsiteX15" fmla="*/ 9600 w 10862"/>
              <a:gd name="connsiteY15" fmla="*/ 10265 h 10324"/>
              <a:gd name="connsiteX16" fmla="*/ 10386 w 10862"/>
              <a:gd name="connsiteY16" fmla="*/ 10265 h 10324"/>
              <a:gd name="connsiteX17" fmla="*/ 10410 w 10862"/>
              <a:gd name="connsiteY17" fmla="*/ 10177 h 10324"/>
              <a:gd name="connsiteX18" fmla="*/ 10505 w 10862"/>
              <a:gd name="connsiteY18" fmla="*/ 9823 h 10324"/>
              <a:gd name="connsiteX19" fmla="*/ 10600 w 10862"/>
              <a:gd name="connsiteY19" fmla="*/ 9380 h 10324"/>
              <a:gd name="connsiteX20" fmla="*/ 10672 w 10862"/>
              <a:gd name="connsiteY20" fmla="*/ 8849 h 10324"/>
              <a:gd name="connsiteX21" fmla="*/ 10743 w 10862"/>
              <a:gd name="connsiteY21" fmla="*/ 8230 h 10324"/>
              <a:gd name="connsiteX22" fmla="*/ 10791 w 10862"/>
              <a:gd name="connsiteY22" fmla="*/ 7610 h 10324"/>
              <a:gd name="connsiteX23" fmla="*/ 10838 w 10862"/>
              <a:gd name="connsiteY23" fmla="*/ 6902 h 10324"/>
              <a:gd name="connsiteX24" fmla="*/ 10862 w 10862"/>
              <a:gd name="connsiteY24" fmla="*/ 6106 h 10324"/>
              <a:gd name="connsiteX25" fmla="*/ 10862 w 10862"/>
              <a:gd name="connsiteY25" fmla="*/ 5309 h 10324"/>
              <a:gd name="connsiteX26" fmla="*/ 10862 w 10862"/>
              <a:gd name="connsiteY26" fmla="*/ 4424 h 10324"/>
              <a:gd name="connsiteX27" fmla="*/ 10838 w 10862"/>
              <a:gd name="connsiteY27" fmla="*/ 3628 h 10324"/>
              <a:gd name="connsiteX28" fmla="*/ 10791 w 10862"/>
              <a:gd name="connsiteY28" fmla="*/ 2920 h 10324"/>
              <a:gd name="connsiteX29" fmla="*/ 10743 w 10862"/>
              <a:gd name="connsiteY29" fmla="*/ 2212 h 10324"/>
              <a:gd name="connsiteX30" fmla="*/ 10672 w 10862"/>
              <a:gd name="connsiteY30" fmla="*/ 1592 h 10324"/>
              <a:gd name="connsiteX31" fmla="*/ 10576 w 10862"/>
              <a:gd name="connsiteY31" fmla="*/ 1061 h 10324"/>
              <a:gd name="connsiteX32" fmla="*/ 10505 w 10862"/>
              <a:gd name="connsiteY32" fmla="*/ 619 h 10324"/>
              <a:gd name="connsiteX33" fmla="*/ 10410 w 10862"/>
              <a:gd name="connsiteY33" fmla="*/ 265 h 10324"/>
              <a:gd name="connsiteX0" fmla="*/ 10507 w 10959"/>
              <a:gd name="connsiteY0" fmla="*/ 287 h 10346"/>
              <a:gd name="connsiteX1" fmla="*/ 9483 w 10959"/>
              <a:gd name="connsiteY1" fmla="*/ 287 h 10346"/>
              <a:gd name="connsiteX2" fmla="*/ 0 w 10959"/>
              <a:gd name="connsiteY2" fmla="*/ 0 h 10346"/>
              <a:gd name="connsiteX3" fmla="*/ 517 w 10959"/>
              <a:gd name="connsiteY3" fmla="*/ 928 h 10346"/>
              <a:gd name="connsiteX4" fmla="*/ 753 w 10959"/>
              <a:gd name="connsiteY4" fmla="*/ 1751 h 10346"/>
              <a:gd name="connsiteX5" fmla="*/ 901 w 10959"/>
              <a:gd name="connsiteY5" fmla="*/ 2569 h 10346"/>
              <a:gd name="connsiteX6" fmla="*/ 1016 w 10959"/>
              <a:gd name="connsiteY6" fmla="*/ 3559 h 10346"/>
              <a:gd name="connsiteX7" fmla="*/ 1057 w 10959"/>
              <a:gd name="connsiteY7" fmla="*/ 4447 h 10346"/>
              <a:gd name="connsiteX8" fmla="*/ 1089 w 10959"/>
              <a:gd name="connsiteY8" fmla="*/ 5374 h 10346"/>
              <a:gd name="connsiteX9" fmla="*/ 1019 w 10959"/>
              <a:gd name="connsiteY9" fmla="*/ 6455 h 10346"/>
              <a:gd name="connsiteX10" fmla="*/ 880 w 10959"/>
              <a:gd name="connsiteY10" fmla="*/ 7934 h 10346"/>
              <a:gd name="connsiteX11" fmla="*/ 704 w 10959"/>
              <a:gd name="connsiteY11" fmla="*/ 8874 h 10346"/>
              <a:gd name="connsiteX12" fmla="*/ 570 w 10959"/>
              <a:gd name="connsiteY12" fmla="*/ 9475 h 10346"/>
              <a:gd name="connsiteX13" fmla="*/ 366 w 10959"/>
              <a:gd name="connsiteY13" fmla="*/ 10008 h 10346"/>
              <a:gd name="connsiteX14" fmla="*/ 154 w 10959"/>
              <a:gd name="connsiteY14" fmla="*/ 10346 h 10346"/>
              <a:gd name="connsiteX15" fmla="*/ 9697 w 10959"/>
              <a:gd name="connsiteY15" fmla="*/ 10287 h 10346"/>
              <a:gd name="connsiteX16" fmla="*/ 10483 w 10959"/>
              <a:gd name="connsiteY16" fmla="*/ 10287 h 10346"/>
              <a:gd name="connsiteX17" fmla="*/ 10507 w 10959"/>
              <a:gd name="connsiteY17" fmla="*/ 10199 h 10346"/>
              <a:gd name="connsiteX18" fmla="*/ 10602 w 10959"/>
              <a:gd name="connsiteY18" fmla="*/ 9845 h 10346"/>
              <a:gd name="connsiteX19" fmla="*/ 10697 w 10959"/>
              <a:gd name="connsiteY19" fmla="*/ 9402 h 10346"/>
              <a:gd name="connsiteX20" fmla="*/ 10769 w 10959"/>
              <a:gd name="connsiteY20" fmla="*/ 8871 h 10346"/>
              <a:gd name="connsiteX21" fmla="*/ 10840 w 10959"/>
              <a:gd name="connsiteY21" fmla="*/ 8252 h 10346"/>
              <a:gd name="connsiteX22" fmla="*/ 10888 w 10959"/>
              <a:gd name="connsiteY22" fmla="*/ 7632 h 10346"/>
              <a:gd name="connsiteX23" fmla="*/ 10935 w 10959"/>
              <a:gd name="connsiteY23" fmla="*/ 6924 h 10346"/>
              <a:gd name="connsiteX24" fmla="*/ 10959 w 10959"/>
              <a:gd name="connsiteY24" fmla="*/ 6128 h 10346"/>
              <a:gd name="connsiteX25" fmla="*/ 10959 w 10959"/>
              <a:gd name="connsiteY25" fmla="*/ 5331 h 10346"/>
              <a:gd name="connsiteX26" fmla="*/ 10959 w 10959"/>
              <a:gd name="connsiteY26" fmla="*/ 4446 h 10346"/>
              <a:gd name="connsiteX27" fmla="*/ 10935 w 10959"/>
              <a:gd name="connsiteY27" fmla="*/ 3650 h 10346"/>
              <a:gd name="connsiteX28" fmla="*/ 10888 w 10959"/>
              <a:gd name="connsiteY28" fmla="*/ 2942 h 10346"/>
              <a:gd name="connsiteX29" fmla="*/ 10840 w 10959"/>
              <a:gd name="connsiteY29" fmla="*/ 2234 h 10346"/>
              <a:gd name="connsiteX30" fmla="*/ 10769 w 10959"/>
              <a:gd name="connsiteY30" fmla="*/ 1614 h 10346"/>
              <a:gd name="connsiteX31" fmla="*/ 10673 w 10959"/>
              <a:gd name="connsiteY31" fmla="*/ 1083 h 10346"/>
              <a:gd name="connsiteX32" fmla="*/ 10602 w 10959"/>
              <a:gd name="connsiteY32" fmla="*/ 641 h 10346"/>
              <a:gd name="connsiteX33" fmla="*/ 10507 w 10959"/>
              <a:gd name="connsiteY33" fmla="*/ 287 h 10346"/>
              <a:gd name="connsiteX0" fmla="*/ 10507 w 10959"/>
              <a:gd name="connsiteY0" fmla="*/ 287 h 10346"/>
              <a:gd name="connsiteX1" fmla="*/ 9483 w 10959"/>
              <a:gd name="connsiteY1" fmla="*/ 287 h 10346"/>
              <a:gd name="connsiteX2" fmla="*/ 0 w 10959"/>
              <a:gd name="connsiteY2" fmla="*/ 0 h 10346"/>
              <a:gd name="connsiteX3" fmla="*/ 517 w 10959"/>
              <a:gd name="connsiteY3" fmla="*/ 928 h 10346"/>
              <a:gd name="connsiteX4" fmla="*/ 753 w 10959"/>
              <a:gd name="connsiteY4" fmla="*/ 1751 h 10346"/>
              <a:gd name="connsiteX5" fmla="*/ 901 w 10959"/>
              <a:gd name="connsiteY5" fmla="*/ 2569 h 10346"/>
              <a:gd name="connsiteX6" fmla="*/ 1016 w 10959"/>
              <a:gd name="connsiteY6" fmla="*/ 3559 h 10346"/>
              <a:gd name="connsiteX7" fmla="*/ 1057 w 10959"/>
              <a:gd name="connsiteY7" fmla="*/ 4447 h 10346"/>
              <a:gd name="connsiteX8" fmla="*/ 1089 w 10959"/>
              <a:gd name="connsiteY8" fmla="*/ 5374 h 10346"/>
              <a:gd name="connsiteX9" fmla="*/ 1019 w 10959"/>
              <a:gd name="connsiteY9" fmla="*/ 6455 h 10346"/>
              <a:gd name="connsiteX10" fmla="*/ 880 w 10959"/>
              <a:gd name="connsiteY10" fmla="*/ 7934 h 10346"/>
              <a:gd name="connsiteX11" fmla="*/ 704 w 10959"/>
              <a:gd name="connsiteY11" fmla="*/ 8874 h 10346"/>
              <a:gd name="connsiteX12" fmla="*/ 570 w 10959"/>
              <a:gd name="connsiteY12" fmla="*/ 9475 h 10346"/>
              <a:gd name="connsiteX13" fmla="*/ 366 w 10959"/>
              <a:gd name="connsiteY13" fmla="*/ 10008 h 10346"/>
              <a:gd name="connsiteX14" fmla="*/ 90 w 10959"/>
              <a:gd name="connsiteY14" fmla="*/ 10346 h 10346"/>
              <a:gd name="connsiteX15" fmla="*/ 9697 w 10959"/>
              <a:gd name="connsiteY15" fmla="*/ 10287 h 10346"/>
              <a:gd name="connsiteX16" fmla="*/ 10483 w 10959"/>
              <a:gd name="connsiteY16" fmla="*/ 10287 h 10346"/>
              <a:gd name="connsiteX17" fmla="*/ 10507 w 10959"/>
              <a:gd name="connsiteY17" fmla="*/ 10199 h 10346"/>
              <a:gd name="connsiteX18" fmla="*/ 10602 w 10959"/>
              <a:gd name="connsiteY18" fmla="*/ 9845 h 10346"/>
              <a:gd name="connsiteX19" fmla="*/ 10697 w 10959"/>
              <a:gd name="connsiteY19" fmla="*/ 9402 h 10346"/>
              <a:gd name="connsiteX20" fmla="*/ 10769 w 10959"/>
              <a:gd name="connsiteY20" fmla="*/ 8871 h 10346"/>
              <a:gd name="connsiteX21" fmla="*/ 10840 w 10959"/>
              <a:gd name="connsiteY21" fmla="*/ 8252 h 10346"/>
              <a:gd name="connsiteX22" fmla="*/ 10888 w 10959"/>
              <a:gd name="connsiteY22" fmla="*/ 7632 h 10346"/>
              <a:gd name="connsiteX23" fmla="*/ 10935 w 10959"/>
              <a:gd name="connsiteY23" fmla="*/ 6924 h 10346"/>
              <a:gd name="connsiteX24" fmla="*/ 10959 w 10959"/>
              <a:gd name="connsiteY24" fmla="*/ 6128 h 10346"/>
              <a:gd name="connsiteX25" fmla="*/ 10959 w 10959"/>
              <a:gd name="connsiteY25" fmla="*/ 5331 h 10346"/>
              <a:gd name="connsiteX26" fmla="*/ 10959 w 10959"/>
              <a:gd name="connsiteY26" fmla="*/ 4446 h 10346"/>
              <a:gd name="connsiteX27" fmla="*/ 10935 w 10959"/>
              <a:gd name="connsiteY27" fmla="*/ 3650 h 10346"/>
              <a:gd name="connsiteX28" fmla="*/ 10888 w 10959"/>
              <a:gd name="connsiteY28" fmla="*/ 2942 h 10346"/>
              <a:gd name="connsiteX29" fmla="*/ 10840 w 10959"/>
              <a:gd name="connsiteY29" fmla="*/ 2234 h 10346"/>
              <a:gd name="connsiteX30" fmla="*/ 10769 w 10959"/>
              <a:gd name="connsiteY30" fmla="*/ 1614 h 10346"/>
              <a:gd name="connsiteX31" fmla="*/ 10673 w 10959"/>
              <a:gd name="connsiteY31" fmla="*/ 1083 h 10346"/>
              <a:gd name="connsiteX32" fmla="*/ 10602 w 10959"/>
              <a:gd name="connsiteY32" fmla="*/ 641 h 10346"/>
              <a:gd name="connsiteX33" fmla="*/ 10507 w 10959"/>
              <a:gd name="connsiteY33" fmla="*/ 287 h 10346"/>
              <a:gd name="connsiteX0" fmla="*/ 10507 w 10959"/>
              <a:gd name="connsiteY0" fmla="*/ 287 h 10368"/>
              <a:gd name="connsiteX1" fmla="*/ 9483 w 10959"/>
              <a:gd name="connsiteY1" fmla="*/ 287 h 10368"/>
              <a:gd name="connsiteX2" fmla="*/ 0 w 10959"/>
              <a:gd name="connsiteY2" fmla="*/ 0 h 10368"/>
              <a:gd name="connsiteX3" fmla="*/ 517 w 10959"/>
              <a:gd name="connsiteY3" fmla="*/ 928 h 10368"/>
              <a:gd name="connsiteX4" fmla="*/ 753 w 10959"/>
              <a:gd name="connsiteY4" fmla="*/ 1751 h 10368"/>
              <a:gd name="connsiteX5" fmla="*/ 901 w 10959"/>
              <a:gd name="connsiteY5" fmla="*/ 2569 h 10368"/>
              <a:gd name="connsiteX6" fmla="*/ 1016 w 10959"/>
              <a:gd name="connsiteY6" fmla="*/ 3559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485 w 10959"/>
              <a:gd name="connsiteY3" fmla="*/ 751 h 10368"/>
              <a:gd name="connsiteX4" fmla="*/ 753 w 10959"/>
              <a:gd name="connsiteY4" fmla="*/ 1751 h 10368"/>
              <a:gd name="connsiteX5" fmla="*/ 901 w 10959"/>
              <a:gd name="connsiteY5" fmla="*/ 2569 h 10368"/>
              <a:gd name="connsiteX6" fmla="*/ 1016 w 10959"/>
              <a:gd name="connsiteY6" fmla="*/ 3559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485 w 10959"/>
              <a:gd name="connsiteY3" fmla="*/ 751 h 10368"/>
              <a:gd name="connsiteX4" fmla="*/ 753 w 10959"/>
              <a:gd name="connsiteY4" fmla="*/ 1751 h 10368"/>
              <a:gd name="connsiteX5" fmla="*/ 901 w 10959"/>
              <a:gd name="connsiteY5" fmla="*/ 2569 h 10368"/>
              <a:gd name="connsiteX6" fmla="*/ 1016 w 10959"/>
              <a:gd name="connsiteY6" fmla="*/ 3559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485 w 10959"/>
              <a:gd name="connsiteY3" fmla="*/ 751 h 10368"/>
              <a:gd name="connsiteX4" fmla="*/ 753 w 10959"/>
              <a:gd name="connsiteY4" fmla="*/ 1751 h 10368"/>
              <a:gd name="connsiteX5" fmla="*/ 901 w 10959"/>
              <a:gd name="connsiteY5" fmla="*/ 2569 h 10368"/>
              <a:gd name="connsiteX6" fmla="*/ 1016 w 10959"/>
              <a:gd name="connsiteY6" fmla="*/ 3559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485 w 10959"/>
              <a:gd name="connsiteY3" fmla="*/ 751 h 10368"/>
              <a:gd name="connsiteX4" fmla="*/ 753 w 10959"/>
              <a:gd name="connsiteY4" fmla="*/ 1751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485 w 10959"/>
              <a:gd name="connsiteY3" fmla="*/ 751 h 10368"/>
              <a:gd name="connsiteX4" fmla="*/ 753 w 10959"/>
              <a:gd name="connsiteY4" fmla="*/ 1751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485 w 10959"/>
              <a:gd name="connsiteY3" fmla="*/ 751 h 10368"/>
              <a:gd name="connsiteX4" fmla="*/ 753 w 10959"/>
              <a:gd name="connsiteY4" fmla="*/ 1751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485 w 10959"/>
              <a:gd name="connsiteY3" fmla="*/ 751 h 10368"/>
              <a:gd name="connsiteX4" fmla="*/ 753 w 10959"/>
              <a:gd name="connsiteY4" fmla="*/ 1751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485 w 10959"/>
              <a:gd name="connsiteY3" fmla="*/ 751 h 10368"/>
              <a:gd name="connsiteX4" fmla="*/ 753 w 10959"/>
              <a:gd name="connsiteY4" fmla="*/ 1751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485 w 10959"/>
              <a:gd name="connsiteY3" fmla="*/ 751 h 10368"/>
              <a:gd name="connsiteX4" fmla="*/ 705 w 10959"/>
              <a:gd name="connsiteY4" fmla="*/ 1574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485 w 10959"/>
              <a:gd name="connsiteY3" fmla="*/ 751 h 10368"/>
              <a:gd name="connsiteX4" fmla="*/ 705 w 10959"/>
              <a:gd name="connsiteY4" fmla="*/ 1574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405 w 10959"/>
              <a:gd name="connsiteY3" fmla="*/ 596 h 10368"/>
              <a:gd name="connsiteX4" fmla="*/ 705 w 10959"/>
              <a:gd name="connsiteY4" fmla="*/ 1574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386 w 10959"/>
              <a:gd name="connsiteY3" fmla="*/ 622 h 10368"/>
              <a:gd name="connsiteX4" fmla="*/ 705 w 10959"/>
              <a:gd name="connsiteY4" fmla="*/ 1574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386 w 10959"/>
              <a:gd name="connsiteY3" fmla="*/ 622 h 10368"/>
              <a:gd name="connsiteX4" fmla="*/ 705 w 10959"/>
              <a:gd name="connsiteY4" fmla="*/ 1574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386 w 10959"/>
              <a:gd name="connsiteY3" fmla="*/ 622 h 10368"/>
              <a:gd name="connsiteX4" fmla="*/ 705 w 10959"/>
              <a:gd name="connsiteY4" fmla="*/ 1574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386 w 10959"/>
              <a:gd name="connsiteY3" fmla="*/ 622 h 10368"/>
              <a:gd name="connsiteX4" fmla="*/ 705 w 10959"/>
              <a:gd name="connsiteY4" fmla="*/ 1574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386 w 10959"/>
              <a:gd name="connsiteY3" fmla="*/ 622 h 10368"/>
              <a:gd name="connsiteX4" fmla="*/ 705 w 10959"/>
              <a:gd name="connsiteY4" fmla="*/ 1574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386 w 10959"/>
              <a:gd name="connsiteY3" fmla="*/ 622 h 10368"/>
              <a:gd name="connsiteX4" fmla="*/ 705 w 10959"/>
              <a:gd name="connsiteY4" fmla="*/ 1574 h 10368"/>
              <a:gd name="connsiteX5" fmla="*/ 901 w 10959"/>
              <a:gd name="connsiteY5" fmla="*/ 2569 h 10368"/>
              <a:gd name="connsiteX6" fmla="*/ 1016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386 w 10959"/>
              <a:gd name="connsiteY3" fmla="*/ 622 h 10368"/>
              <a:gd name="connsiteX4" fmla="*/ 705 w 10959"/>
              <a:gd name="connsiteY4" fmla="*/ 1574 h 10368"/>
              <a:gd name="connsiteX5" fmla="*/ 901 w 10959"/>
              <a:gd name="connsiteY5" fmla="*/ 2569 h 10368"/>
              <a:gd name="connsiteX6" fmla="*/ 1035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386 w 10959"/>
              <a:gd name="connsiteY3" fmla="*/ 622 h 10368"/>
              <a:gd name="connsiteX4" fmla="*/ 705 w 10959"/>
              <a:gd name="connsiteY4" fmla="*/ 1574 h 10368"/>
              <a:gd name="connsiteX5" fmla="*/ 901 w 10959"/>
              <a:gd name="connsiteY5" fmla="*/ 2569 h 10368"/>
              <a:gd name="connsiteX6" fmla="*/ 1035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386 w 10959"/>
              <a:gd name="connsiteY3" fmla="*/ 622 h 10368"/>
              <a:gd name="connsiteX4" fmla="*/ 705 w 10959"/>
              <a:gd name="connsiteY4" fmla="*/ 1574 h 10368"/>
              <a:gd name="connsiteX5" fmla="*/ 901 w 10959"/>
              <a:gd name="connsiteY5" fmla="*/ 2569 h 10368"/>
              <a:gd name="connsiteX6" fmla="*/ 1035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386 w 10959"/>
              <a:gd name="connsiteY3" fmla="*/ 622 h 10368"/>
              <a:gd name="connsiteX4" fmla="*/ 705 w 10959"/>
              <a:gd name="connsiteY4" fmla="*/ 1574 h 10368"/>
              <a:gd name="connsiteX5" fmla="*/ 901 w 10959"/>
              <a:gd name="connsiteY5" fmla="*/ 2569 h 10368"/>
              <a:gd name="connsiteX6" fmla="*/ 1035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366 w 10959"/>
              <a:gd name="connsiteY13" fmla="*/ 10008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 name="connsiteX0" fmla="*/ 10507 w 10959"/>
              <a:gd name="connsiteY0" fmla="*/ 287 h 10368"/>
              <a:gd name="connsiteX1" fmla="*/ 9483 w 10959"/>
              <a:gd name="connsiteY1" fmla="*/ 287 h 10368"/>
              <a:gd name="connsiteX2" fmla="*/ 0 w 10959"/>
              <a:gd name="connsiteY2" fmla="*/ 0 h 10368"/>
              <a:gd name="connsiteX3" fmla="*/ 386 w 10959"/>
              <a:gd name="connsiteY3" fmla="*/ 622 h 10368"/>
              <a:gd name="connsiteX4" fmla="*/ 705 w 10959"/>
              <a:gd name="connsiteY4" fmla="*/ 1574 h 10368"/>
              <a:gd name="connsiteX5" fmla="*/ 901 w 10959"/>
              <a:gd name="connsiteY5" fmla="*/ 2569 h 10368"/>
              <a:gd name="connsiteX6" fmla="*/ 1035 w 10959"/>
              <a:gd name="connsiteY6" fmla="*/ 3537 h 10368"/>
              <a:gd name="connsiteX7" fmla="*/ 1057 w 10959"/>
              <a:gd name="connsiteY7" fmla="*/ 4447 h 10368"/>
              <a:gd name="connsiteX8" fmla="*/ 1089 w 10959"/>
              <a:gd name="connsiteY8" fmla="*/ 5374 h 10368"/>
              <a:gd name="connsiteX9" fmla="*/ 1019 w 10959"/>
              <a:gd name="connsiteY9" fmla="*/ 6455 h 10368"/>
              <a:gd name="connsiteX10" fmla="*/ 880 w 10959"/>
              <a:gd name="connsiteY10" fmla="*/ 7934 h 10368"/>
              <a:gd name="connsiteX11" fmla="*/ 704 w 10959"/>
              <a:gd name="connsiteY11" fmla="*/ 8874 h 10368"/>
              <a:gd name="connsiteX12" fmla="*/ 570 w 10959"/>
              <a:gd name="connsiteY12" fmla="*/ 9475 h 10368"/>
              <a:gd name="connsiteX13" fmla="*/ 422 w 10959"/>
              <a:gd name="connsiteY13" fmla="*/ 9905 h 10368"/>
              <a:gd name="connsiteX14" fmla="*/ 171 w 10959"/>
              <a:gd name="connsiteY14" fmla="*/ 10368 h 10368"/>
              <a:gd name="connsiteX15" fmla="*/ 9697 w 10959"/>
              <a:gd name="connsiteY15" fmla="*/ 10287 h 10368"/>
              <a:gd name="connsiteX16" fmla="*/ 10483 w 10959"/>
              <a:gd name="connsiteY16" fmla="*/ 10287 h 10368"/>
              <a:gd name="connsiteX17" fmla="*/ 10507 w 10959"/>
              <a:gd name="connsiteY17" fmla="*/ 10199 h 10368"/>
              <a:gd name="connsiteX18" fmla="*/ 10602 w 10959"/>
              <a:gd name="connsiteY18" fmla="*/ 9845 h 10368"/>
              <a:gd name="connsiteX19" fmla="*/ 10697 w 10959"/>
              <a:gd name="connsiteY19" fmla="*/ 9402 h 10368"/>
              <a:gd name="connsiteX20" fmla="*/ 10769 w 10959"/>
              <a:gd name="connsiteY20" fmla="*/ 8871 h 10368"/>
              <a:gd name="connsiteX21" fmla="*/ 10840 w 10959"/>
              <a:gd name="connsiteY21" fmla="*/ 8252 h 10368"/>
              <a:gd name="connsiteX22" fmla="*/ 10888 w 10959"/>
              <a:gd name="connsiteY22" fmla="*/ 7632 h 10368"/>
              <a:gd name="connsiteX23" fmla="*/ 10935 w 10959"/>
              <a:gd name="connsiteY23" fmla="*/ 6924 h 10368"/>
              <a:gd name="connsiteX24" fmla="*/ 10959 w 10959"/>
              <a:gd name="connsiteY24" fmla="*/ 6128 h 10368"/>
              <a:gd name="connsiteX25" fmla="*/ 10959 w 10959"/>
              <a:gd name="connsiteY25" fmla="*/ 5331 h 10368"/>
              <a:gd name="connsiteX26" fmla="*/ 10959 w 10959"/>
              <a:gd name="connsiteY26" fmla="*/ 4446 h 10368"/>
              <a:gd name="connsiteX27" fmla="*/ 10935 w 10959"/>
              <a:gd name="connsiteY27" fmla="*/ 3650 h 10368"/>
              <a:gd name="connsiteX28" fmla="*/ 10888 w 10959"/>
              <a:gd name="connsiteY28" fmla="*/ 2942 h 10368"/>
              <a:gd name="connsiteX29" fmla="*/ 10840 w 10959"/>
              <a:gd name="connsiteY29" fmla="*/ 2234 h 10368"/>
              <a:gd name="connsiteX30" fmla="*/ 10769 w 10959"/>
              <a:gd name="connsiteY30" fmla="*/ 1614 h 10368"/>
              <a:gd name="connsiteX31" fmla="*/ 10673 w 10959"/>
              <a:gd name="connsiteY31" fmla="*/ 1083 h 10368"/>
              <a:gd name="connsiteX32" fmla="*/ 10602 w 10959"/>
              <a:gd name="connsiteY32" fmla="*/ 641 h 10368"/>
              <a:gd name="connsiteX33" fmla="*/ 10507 w 10959"/>
              <a:gd name="connsiteY33" fmla="*/ 287 h 1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959" h="10368">
                <a:moveTo>
                  <a:pt x="10507" y="287"/>
                </a:moveTo>
                <a:lnTo>
                  <a:pt x="9483" y="287"/>
                </a:lnTo>
                <a:lnTo>
                  <a:pt x="0" y="0"/>
                </a:lnTo>
                <a:cubicBezTo>
                  <a:pt x="135" y="199"/>
                  <a:pt x="232" y="346"/>
                  <a:pt x="386" y="622"/>
                </a:cubicBezTo>
                <a:cubicBezTo>
                  <a:pt x="522" y="921"/>
                  <a:pt x="584" y="1155"/>
                  <a:pt x="705" y="1574"/>
                </a:cubicBezTo>
                <a:cubicBezTo>
                  <a:pt x="804" y="1854"/>
                  <a:pt x="813" y="2126"/>
                  <a:pt x="901" y="2569"/>
                </a:cubicBezTo>
                <a:cubicBezTo>
                  <a:pt x="942" y="2955"/>
                  <a:pt x="972" y="3040"/>
                  <a:pt x="1035" y="3537"/>
                </a:cubicBezTo>
                <a:cubicBezTo>
                  <a:pt x="1043" y="3868"/>
                  <a:pt x="1048" y="4141"/>
                  <a:pt x="1057" y="4447"/>
                </a:cubicBezTo>
                <a:cubicBezTo>
                  <a:pt x="1066" y="4753"/>
                  <a:pt x="1068" y="4931"/>
                  <a:pt x="1089" y="5374"/>
                </a:cubicBezTo>
                <a:cubicBezTo>
                  <a:pt x="1070" y="5640"/>
                  <a:pt x="1044" y="5976"/>
                  <a:pt x="1019" y="6455"/>
                </a:cubicBezTo>
                <a:cubicBezTo>
                  <a:pt x="987" y="6919"/>
                  <a:pt x="932" y="7531"/>
                  <a:pt x="880" y="7934"/>
                </a:cubicBezTo>
                <a:cubicBezTo>
                  <a:pt x="828" y="8337"/>
                  <a:pt x="798" y="8565"/>
                  <a:pt x="704" y="8874"/>
                </a:cubicBezTo>
                <a:cubicBezTo>
                  <a:pt x="665" y="9052"/>
                  <a:pt x="609" y="9297"/>
                  <a:pt x="570" y="9475"/>
                </a:cubicBezTo>
                <a:cubicBezTo>
                  <a:pt x="511" y="9628"/>
                  <a:pt x="488" y="9756"/>
                  <a:pt x="422" y="9905"/>
                </a:cubicBezTo>
                <a:cubicBezTo>
                  <a:pt x="356" y="10054"/>
                  <a:pt x="143" y="10273"/>
                  <a:pt x="171" y="10368"/>
                </a:cubicBezTo>
                <a:lnTo>
                  <a:pt x="9697" y="10287"/>
                </a:lnTo>
                <a:lnTo>
                  <a:pt x="10483" y="10287"/>
                </a:lnTo>
                <a:cubicBezTo>
                  <a:pt x="10491" y="10258"/>
                  <a:pt x="10499" y="10228"/>
                  <a:pt x="10507" y="10199"/>
                </a:cubicBezTo>
                <a:cubicBezTo>
                  <a:pt x="10539" y="10081"/>
                  <a:pt x="10570" y="9963"/>
                  <a:pt x="10602" y="9845"/>
                </a:cubicBezTo>
                <a:cubicBezTo>
                  <a:pt x="10634" y="9697"/>
                  <a:pt x="10665" y="9550"/>
                  <a:pt x="10697" y="9402"/>
                </a:cubicBezTo>
                <a:lnTo>
                  <a:pt x="10769" y="8871"/>
                </a:lnTo>
                <a:cubicBezTo>
                  <a:pt x="10793" y="8665"/>
                  <a:pt x="10816" y="8458"/>
                  <a:pt x="10840" y="8252"/>
                </a:cubicBezTo>
                <a:cubicBezTo>
                  <a:pt x="10856" y="8045"/>
                  <a:pt x="10872" y="7839"/>
                  <a:pt x="10888" y="7632"/>
                </a:cubicBezTo>
                <a:cubicBezTo>
                  <a:pt x="10904" y="7396"/>
                  <a:pt x="10919" y="7160"/>
                  <a:pt x="10935" y="6924"/>
                </a:cubicBezTo>
                <a:cubicBezTo>
                  <a:pt x="10943" y="6659"/>
                  <a:pt x="10951" y="6393"/>
                  <a:pt x="10959" y="6128"/>
                </a:cubicBezTo>
                <a:lnTo>
                  <a:pt x="10959" y="5331"/>
                </a:lnTo>
                <a:lnTo>
                  <a:pt x="10959" y="4446"/>
                </a:lnTo>
                <a:cubicBezTo>
                  <a:pt x="10951" y="4181"/>
                  <a:pt x="10943" y="3915"/>
                  <a:pt x="10935" y="3650"/>
                </a:cubicBezTo>
                <a:cubicBezTo>
                  <a:pt x="10919" y="3414"/>
                  <a:pt x="10904" y="3178"/>
                  <a:pt x="10888" y="2942"/>
                </a:cubicBezTo>
                <a:lnTo>
                  <a:pt x="10840" y="2234"/>
                </a:lnTo>
                <a:cubicBezTo>
                  <a:pt x="10816" y="2027"/>
                  <a:pt x="10793" y="1821"/>
                  <a:pt x="10769" y="1614"/>
                </a:cubicBezTo>
                <a:lnTo>
                  <a:pt x="10673" y="1083"/>
                </a:lnTo>
                <a:cubicBezTo>
                  <a:pt x="10649" y="936"/>
                  <a:pt x="10626" y="788"/>
                  <a:pt x="10602" y="641"/>
                </a:cubicBezTo>
                <a:cubicBezTo>
                  <a:pt x="10570" y="523"/>
                  <a:pt x="10539" y="405"/>
                  <a:pt x="10507" y="287"/>
                </a:cubicBezTo>
                <a:close/>
              </a:path>
            </a:pathLst>
          </a:custGeom>
          <a:gradFill>
            <a:gsLst>
              <a:gs pos="49000">
                <a:srgbClr val="6600FF">
                  <a:alpha val="87843"/>
                </a:srgbClr>
              </a:gs>
              <a:gs pos="3000">
                <a:srgbClr val="7030A0"/>
              </a:gs>
              <a:gs pos="100000">
                <a:srgbClr val="7030A0"/>
              </a:gs>
            </a:gsLst>
            <a:lin ang="5400000" scaled="1"/>
          </a:gradFill>
          <a:ln w="12700" cap="flat" cmpd="sng">
            <a:solidFill>
              <a:srgbClr val="579BFF"/>
            </a:solidFill>
            <a:prstDash val="solid"/>
            <a:round/>
            <a:headEnd type="none" w="med" len="med"/>
            <a:tailEnd type="none" w="med" len="med"/>
          </a:ln>
          <a:effectLs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47" name="Group 46"/>
          <p:cNvGrpSpPr/>
          <p:nvPr/>
        </p:nvGrpSpPr>
        <p:grpSpPr>
          <a:xfrm>
            <a:off x="5761497" y="4995283"/>
            <a:ext cx="609113" cy="1241255"/>
            <a:chOff x="4293021" y="5037311"/>
            <a:chExt cx="609113" cy="1241255"/>
          </a:xfrm>
        </p:grpSpPr>
        <p:sp>
          <p:nvSpPr>
            <p:cNvPr id="48" name="Chevron 47"/>
            <p:cNvSpPr/>
            <p:nvPr/>
          </p:nvSpPr>
          <p:spPr>
            <a:xfrm rot="6244820">
              <a:off x="4710508" y="5022846"/>
              <a:ext cx="134617" cy="248634"/>
            </a:xfrm>
            <a:prstGeom prst="chevron">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9" name="Chevron 48"/>
            <p:cNvSpPr/>
            <p:nvPr/>
          </p:nvSpPr>
          <p:spPr>
            <a:xfrm rot="5752881">
              <a:off x="4678908" y="5203264"/>
              <a:ext cx="134617" cy="248634"/>
            </a:xfrm>
            <a:prstGeom prst="chevron">
              <a:avLst/>
            </a:prstGeom>
            <a:solidFill>
              <a:srgbClr val="66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0" name="Chevron 49"/>
            <p:cNvSpPr/>
            <p:nvPr/>
          </p:nvSpPr>
          <p:spPr>
            <a:xfrm rot="5610745">
              <a:off x="4681260" y="5376062"/>
              <a:ext cx="134617" cy="248634"/>
            </a:xfrm>
            <a:prstGeom prst="chevron">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1" name="Chevron 50"/>
            <p:cNvSpPr/>
            <p:nvPr/>
          </p:nvSpPr>
          <p:spPr>
            <a:xfrm rot="5083934">
              <a:off x="4654910" y="5534641"/>
              <a:ext cx="134617" cy="248634"/>
            </a:xfrm>
            <a:prstGeom prst="chevron">
              <a:avLst/>
            </a:prstGeom>
            <a:solidFill>
              <a:srgbClr val="66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2" name="Chevron 51"/>
            <p:cNvSpPr/>
            <p:nvPr/>
          </p:nvSpPr>
          <p:spPr>
            <a:xfrm rot="5707006">
              <a:off x="4630482" y="5695913"/>
              <a:ext cx="134617" cy="248634"/>
            </a:xfrm>
            <a:prstGeom prst="chevron">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3" name="Chevron 52"/>
            <p:cNvSpPr/>
            <p:nvPr/>
          </p:nvSpPr>
          <p:spPr>
            <a:xfrm rot="15695579" flipH="1">
              <a:off x="4350029" y="4980303"/>
              <a:ext cx="134617" cy="248634"/>
            </a:xfrm>
            <a:prstGeom prst="chevron">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4" name="Chevron 53"/>
            <p:cNvSpPr/>
            <p:nvPr/>
          </p:nvSpPr>
          <p:spPr>
            <a:xfrm rot="15695579" flipH="1">
              <a:off x="4410536" y="5136745"/>
              <a:ext cx="134617" cy="248634"/>
            </a:xfrm>
            <a:prstGeom prst="chevron">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5" name="Chevron 54"/>
            <p:cNvSpPr/>
            <p:nvPr/>
          </p:nvSpPr>
          <p:spPr>
            <a:xfrm rot="15837715" flipH="1">
              <a:off x="4415531" y="5466098"/>
              <a:ext cx="134617" cy="248634"/>
            </a:xfrm>
            <a:prstGeom prst="chevron">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6" name="Chevron 55"/>
            <p:cNvSpPr/>
            <p:nvPr/>
          </p:nvSpPr>
          <p:spPr>
            <a:xfrm rot="5610745">
              <a:off x="4396844" y="5629759"/>
              <a:ext cx="134617" cy="248634"/>
            </a:xfrm>
            <a:prstGeom prst="chevron">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7" name="Chevron 56"/>
            <p:cNvSpPr/>
            <p:nvPr/>
          </p:nvSpPr>
          <p:spPr>
            <a:xfrm rot="5752881">
              <a:off x="4423137" y="5300212"/>
              <a:ext cx="134617" cy="248634"/>
            </a:xfrm>
            <a:prstGeom prst="chevron">
              <a:avLst/>
            </a:prstGeom>
            <a:solidFill>
              <a:srgbClr val="66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8" name="Chevron 57"/>
            <p:cNvSpPr/>
            <p:nvPr/>
          </p:nvSpPr>
          <p:spPr>
            <a:xfrm rot="5400000">
              <a:off x="4666683" y="5840672"/>
              <a:ext cx="134617" cy="248634"/>
            </a:xfrm>
            <a:prstGeom prst="chevron">
              <a:avLst/>
            </a:prstGeom>
            <a:solidFill>
              <a:srgbClr val="66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9" name="Chevron 58"/>
            <p:cNvSpPr/>
            <p:nvPr/>
          </p:nvSpPr>
          <p:spPr>
            <a:xfrm rot="5813225">
              <a:off x="4648180" y="5993324"/>
              <a:ext cx="134617" cy="248634"/>
            </a:xfrm>
            <a:prstGeom prst="chevron">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0" name="Chevron 59"/>
            <p:cNvSpPr/>
            <p:nvPr/>
          </p:nvSpPr>
          <p:spPr>
            <a:xfrm rot="15837715" flipH="1">
              <a:off x="4426946" y="5947882"/>
              <a:ext cx="134617" cy="248634"/>
            </a:xfrm>
            <a:prstGeom prst="chevron">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1" name="Chevron 60"/>
            <p:cNvSpPr/>
            <p:nvPr/>
          </p:nvSpPr>
          <p:spPr>
            <a:xfrm rot="5025010">
              <a:off x="4409002" y="6086941"/>
              <a:ext cx="134617" cy="248634"/>
            </a:xfrm>
            <a:prstGeom prst="chevron">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2" name="Chevron 61"/>
            <p:cNvSpPr/>
            <p:nvPr/>
          </p:nvSpPr>
          <p:spPr>
            <a:xfrm rot="16200000" flipH="1">
              <a:off x="4398854" y="5794379"/>
              <a:ext cx="134617" cy="248634"/>
            </a:xfrm>
            <a:prstGeom prst="chevron">
              <a:avLst/>
            </a:prstGeom>
            <a:solidFill>
              <a:srgbClr val="66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grpSp>
      <p:grpSp>
        <p:nvGrpSpPr>
          <p:cNvPr id="2" name="Group 1"/>
          <p:cNvGrpSpPr/>
          <p:nvPr/>
        </p:nvGrpSpPr>
        <p:grpSpPr>
          <a:xfrm>
            <a:off x="3178223" y="2735071"/>
            <a:ext cx="1069758" cy="328128"/>
            <a:chOff x="3178223" y="2735071"/>
            <a:chExt cx="1069758" cy="328128"/>
          </a:xfrm>
        </p:grpSpPr>
        <p:grpSp>
          <p:nvGrpSpPr>
            <p:cNvPr id="13" name="Group 12"/>
            <p:cNvGrpSpPr/>
            <p:nvPr/>
          </p:nvGrpSpPr>
          <p:grpSpPr>
            <a:xfrm rot="10314938">
              <a:off x="3753462" y="2735071"/>
              <a:ext cx="494519" cy="240327"/>
              <a:chOff x="5237210" y="5504857"/>
              <a:chExt cx="494519" cy="240327"/>
            </a:xfrm>
            <a:solidFill>
              <a:srgbClr val="002060"/>
            </a:solidFill>
          </p:grpSpPr>
          <p:sp>
            <p:nvSpPr>
              <p:cNvPr id="63" name="Chevron 62"/>
              <p:cNvSpPr/>
              <p:nvPr/>
            </p:nvSpPr>
            <p:spPr>
              <a:xfrm rot="10821327">
                <a:off x="5612635" y="5504857"/>
                <a:ext cx="119094" cy="233774"/>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tx1"/>
                  </a:solidFill>
                </a:endParaRPr>
              </a:p>
            </p:txBody>
          </p:sp>
          <p:sp>
            <p:nvSpPr>
              <p:cNvPr id="64" name="Chevron 63"/>
              <p:cNvSpPr/>
              <p:nvPr/>
            </p:nvSpPr>
            <p:spPr>
              <a:xfrm rot="10821327">
                <a:off x="5424922" y="5508133"/>
                <a:ext cx="119094" cy="233774"/>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5" name="Chevron 64"/>
              <p:cNvSpPr/>
              <p:nvPr/>
            </p:nvSpPr>
            <p:spPr>
              <a:xfrm rot="10821327">
                <a:off x="5237210" y="5511410"/>
                <a:ext cx="119094" cy="233774"/>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72" name="Group 71"/>
            <p:cNvGrpSpPr/>
            <p:nvPr/>
          </p:nvGrpSpPr>
          <p:grpSpPr>
            <a:xfrm rot="10314938">
              <a:off x="3178223" y="2822872"/>
              <a:ext cx="494519" cy="240327"/>
              <a:chOff x="5237210" y="5504857"/>
              <a:chExt cx="494519" cy="240327"/>
            </a:xfrm>
            <a:solidFill>
              <a:srgbClr val="002060"/>
            </a:solidFill>
          </p:grpSpPr>
          <p:sp>
            <p:nvSpPr>
              <p:cNvPr id="73" name="Chevron 72"/>
              <p:cNvSpPr/>
              <p:nvPr/>
            </p:nvSpPr>
            <p:spPr>
              <a:xfrm rot="10821327">
                <a:off x="5612635" y="5504857"/>
                <a:ext cx="119094" cy="233774"/>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tx1"/>
                  </a:solidFill>
                </a:endParaRPr>
              </a:p>
            </p:txBody>
          </p:sp>
          <p:sp>
            <p:nvSpPr>
              <p:cNvPr id="74" name="Chevron 73"/>
              <p:cNvSpPr/>
              <p:nvPr/>
            </p:nvSpPr>
            <p:spPr>
              <a:xfrm rot="10821327">
                <a:off x="5424922" y="5508133"/>
                <a:ext cx="119094" cy="233774"/>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75" name="Chevron 74"/>
              <p:cNvSpPr/>
              <p:nvPr/>
            </p:nvSpPr>
            <p:spPr>
              <a:xfrm rot="10821327">
                <a:off x="5237210" y="5511410"/>
                <a:ext cx="119094" cy="233774"/>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spTree>
    <p:extLst>
      <p:ext uri="{BB962C8B-B14F-4D97-AF65-F5344CB8AC3E}">
        <p14:creationId xmlns:p14="http://schemas.microsoft.com/office/powerpoint/2010/main" val="381781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AEC: Communication Materials </a:t>
            </a:r>
          </a:p>
        </p:txBody>
      </p:sp>
      <p:sp>
        <p:nvSpPr>
          <p:cNvPr id="3" name="Content Placeholder 2"/>
          <p:cNvSpPr>
            <a:spLocks noGrp="1"/>
          </p:cNvSpPr>
          <p:nvPr>
            <p:ph idx="1"/>
          </p:nvPr>
        </p:nvSpPr>
        <p:spPr/>
        <p:txBody>
          <a:bodyPr/>
          <a:lstStyle/>
          <a:p>
            <a:pPr lvl="0"/>
            <a:r>
              <a:rPr lang="en-US" sz="2800" b="1" dirty="0"/>
              <a:t>Protocol Card </a:t>
            </a:r>
          </a:p>
          <a:p>
            <a:pPr lvl="0"/>
            <a:r>
              <a:rPr lang="en-US" sz="2800" b="1" dirty="0"/>
              <a:t>Promotional Video</a:t>
            </a:r>
          </a:p>
          <a:p>
            <a:pPr lvl="0"/>
            <a:r>
              <a:rPr lang="en-US" sz="2800" b="1" dirty="0"/>
              <a:t>Infographics for Social Media Promotion</a:t>
            </a:r>
          </a:p>
          <a:p>
            <a:pPr lvl="0"/>
            <a:r>
              <a:rPr lang="en-US" sz="2800" b="1" dirty="0"/>
              <a:t>E-Brochure for Patient Distribution</a:t>
            </a:r>
          </a:p>
          <a:p>
            <a:pPr lvl="0"/>
            <a:r>
              <a:rPr lang="en-US" sz="2800" b="1" dirty="0"/>
              <a:t>Website Search Engine Optimization</a:t>
            </a:r>
          </a:p>
          <a:p>
            <a:endParaRPr lang="en-US" dirty="0"/>
          </a:p>
        </p:txBody>
      </p:sp>
      <p:sp>
        <p:nvSpPr>
          <p:cNvPr id="4" name="Slide Number Placeholder 3"/>
          <p:cNvSpPr>
            <a:spLocks noGrp="1"/>
          </p:cNvSpPr>
          <p:nvPr>
            <p:ph type="sldNum" sz="quarter" idx="12"/>
          </p:nvPr>
        </p:nvSpPr>
        <p:spPr/>
        <p:txBody>
          <a:bodyPr/>
          <a:lstStyle/>
          <a:p>
            <a:r>
              <a:rPr lang="en-US"/>
              <a:t>Slide: </a:t>
            </a:r>
            <a:fld id="{629637A9-119A-49DA-BD12-AAC58B377D80}" type="slidenum">
              <a:rPr lang="en-US" smtClean="0"/>
              <a:pPr/>
              <a:t>25</a:t>
            </a:fld>
            <a:endParaRPr lang="en-US" dirty="0"/>
          </a:p>
        </p:txBody>
      </p:sp>
    </p:spTree>
    <p:extLst>
      <p:ext uri="{BB962C8B-B14F-4D97-AF65-F5344CB8AC3E}">
        <p14:creationId xmlns:p14="http://schemas.microsoft.com/office/powerpoint/2010/main" val="1325517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 Card- Front</a:t>
            </a:r>
          </a:p>
        </p:txBody>
      </p:sp>
      <p:sp>
        <p:nvSpPr>
          <p:cNvPr id="4" name="Slide Number Placeholder 3"/>
          <p:cNvSpPr>
            <a:spLocks noGrp="1"/>
          </p:cNvSpPr>
          <p:nvPr>
            <p:ph type="sldNum" sz="quarter" idx="12"/>
          </p:nvPr>
        </p:nvSpPr>
        <p:spPr/>
        <p:txBody>
          <a:bodyPr/>
          <a:lstStyle/>
          <a:p>
            <a:r>
              <a:rPr lang="en-US"/>
              <a:t>Slide: </a:t>
            </a:r>
            <a:fld id="{629637A9-119A-49DA-BD12-AAC58B377D80}" type="slidenum">
              <a:rPr lang="en-US" smtClean="0"/>
              <a:pPr/>
              <a:t>26</a:t>
            </a:fld>
            <a:endParaRPr lang="en-US" dirty="0"/>
          </a:p>
        </p:txBody>
      </p:sp>
      <p:pic>
        <p:nvPicPr>
          <p:cNvPr id="5" name="Picture 4"/>
          <p:cNvPicPr>
            <a:picLocks noChangeAspect="1"/>
          </p:cNvPicPr>
          <p:nvPr/>
        </p:nvPicPr>
        <p:blipFill>
          <a:blip r:embed="rId2"/>
          <a:stretch>
            <a:fillRect/>
          </a:stretch>
        </p:blipFill>
        <p:spPr>
          <a:xfrm>
            <a:off x="2233276" y="1492469"/>
            <a:ext cx="7725448" cy="4836516"/>
          </a:xfrm>
          <a:prstGeom prst="rect">
            <a:avLst/>
          </a:prstGeom>
        </p:spPr>
      </p:pic>
    </p:spTree>
    <p:extLst>
      <p:ext uri="{BB962C8B-B14F-4D97-AF65-F5344CB8AC3E}">
        <p14:creationId xmlns:p14="http://schemas.microsoft.com/office/powerpoint/2010/main" val="986031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 Card- Back</a:t>
            </a:r>
          </a:p>
        </p:txBody>
      </p:sp>
      <p:sp>
        <p:nvSpPr>
          <p:cNvPr id="4" name="Slide Number Placeholder 3"/>
          <p:cNvSpPr>
            <a:spLocks noGrp="1"/>
          </p:cNvSpPr>
          <p:nvPr>
            <p:ph type="sldNum" sz="quarter" idx="12"/>
          </p:nvPr>
        </p:nvSpPr>
        <p:spPr/>
        <p:txBody>
          <a:bodyPr/>
          <a:lstStyle/>
          <a:p>
            <a:r>
              <a:rPr lang="en-US"/>
              <a:t>Slide: </a:t>
            </a:r>
            <a:fld id="{629637A9-119A-49DA-BD12-AAC58B377D80}" type="slidenum">
              <a:rPr lang="en-US" smtClean="0"/>
              <a:pPr/>
              <a:t>27</a:t>
            </a:fld>
            <a:endParaRPr lang="en-US" dirty="0"/>
          </a:p>
        </p:txBody>
      </p:sp>
      <p:pic>
        <p:nvPicPr>
          <p:cNvPr id="5" name="Picture 4"/>
          <p:cNvPicPr>
            <a:picLocks noChangeAspect="1"/>
          </p:cNvPicPr>
          <p:nvPr/>
        </p:nvPicPr>
        <p:blipFill>
          <a:blip r:embed="rId2"/>
          <a:stretch>
            <a:fillRect/>
          </a:stretch>
        </p:blipFill>
        <p:spPr>
          <a:xfrm>
            <a:off x="2226317" y="1492468"/>
            <a:ext cx="7739366" cy="4821245"/>
          </a:xfrm>
          <a:prstGeom prst="rect">
            <a:avLst/>
          </a:prstGeom>
        </p:spPr>
      </p:pic>
    </p:spTree>
    <p:extLst>
      <p:ext uri="{BB962C8B-B14F-4D97-AF65-F5344CB8AC3E}">
        <p14:creationId xmlns:p14="http://schemas.microsoft.com/office/powerpoint/2010/main" val="937164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Site Coordinators Committee (SCC)</a:t>
            </a:r>
            <a:endParaRPr lang="en-US" dirty="0"/>
          </a:p>
        </p:txBody>
      </p:sp>
      <p:sp>
        <p:nvSpPr>
          <p:cNvPr id="3" name="Text Placeholder 2"/>
          <p:cNvSpPr>
            <a:spLocks noGrp="1"/>
          </p:cNvSpPr>
          <p:nvPr>
            <p:ph type="body" idx="1"/>
          </p:nvPr>
        </p:nvSpPr>
        <p:spPr/>
        <p:txBody>
          <a:bodyPr>
            <a:normAutofit/>
          </a:bodyPr>
          <a:lstStyle/>
          <a:p>
            <a:r>
              <a:rPr lang="en-US" dirty="0" smtClean="0"/>
              <a:t>Jessica Jordan, BA</a:t>
            </a:r>
            <a:endParaRPr lang="en-US" dirty="0"/>
          </a:p>
          <a:p>
            <a:r>
              <a:rPr lang="en-US" dirty="0" smtClean="0"/>
              <a:t>Site Coordinator Committee Chair</a:t>
            </a:r>
            <a:endParaRPr lang="en-US" dirty="0"/>
          </a:p>
          <a:p>
            <a:endParaRPr lang="en-US" dirty="0"/>
          </a:p>
        </p:txBody>
      </p:sp>
      <p:sp>
        <p:nvSpPr>
          <p:cNvPr id="7" name="Slide Number Placeholder 6"/>
          <p:cNvSpPr>
            <a:spLocks noGrp="1"/>
          </p:cNvSpPr>
          <p:nvPr>
            <p:ph type="sldNum" sz="quarter" idx="12"/>
          </p:nvPr>
        </p:nvSpPr>
        <p:spPr/>
        <p:txBody>
          <a:bodyPr/>
          <a:lstStyle/>
          <a:p>
            <a:r>
              <a:rPr lang="en-US" dirty="0" smtClean="0"/>
              <a:t>Slide: </a:t>
            </a:r>
            <a:fld id="{4FAB73BC-B049-4115-A692-8D63A059BFB8}" type="slidenum">
              <a:rPr lang="en-US" smtClean="0"/>
              <a:pPr/>
              <a:t>28</a:t>
            </a:fld>
            <a:endParaRPr lang="en-US" dirty="0"/>
          </a:p>
        </p:txBody>
      </p:sp>
    </p:spTree>
    <p:extLst>
      <p:ext uri="{BB962C8B-B14F-4D97-AF65-F5344CB8AC3E}">
        <p14:creationId xmlns:p14="http://schemas.microsoft.com/office/powerpoint/2010/main" val="3449622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Coordinators </a:t>
            </a:r>
            <a:r>
              <a:rPr lang="en-US" dirty="0" smtClean="0"/>
              <a:t>Committee (SCC)</a:t>
            </a:r>
            <a:endParaRPr lang="en-US" dirty="0"/>
          </a:p>
        </p:txBody>
      </p:sp>
      <p:sp>
        <p:nvSpPr>
          <p:cNvPr id="5" name="Content Placeholder 4"/>
          <p:cNvSpPr>
            <a:spLocks noGrp="1"/>
          </p:cNvSpPr>
          <p:nvPr>
            <p:ph idx="1"/>
          </p:nvPr>
        </p:nvSpPr>
        <p:spPr>
          <a:xfrm>
            <a:off x="609599" y="2370666"/>
            <a:ext cx="11016343" cy="2692402"/>
          </a:xfrm>
        </p:spPr>
        <p:txBody>
          <a:bodyPr numCol="3">
            <a:normAutofit/>
          </a:bodyPr>
          <a:lstStyle/>
          <a:p>
            <a:pPr>
              <a:lnSpc>
                <a:spcPct val="100000"/>
              </a:lnSpc>
              <a:spcBef>
                <a:spcPts val="200"/>
              </a:spcBef>
            </a:pPr>
            <a:r>
              <a:rPr lang="en-US" sz="3200" b="1" dirty="0" smtClean="0">
                <a:solidFill>
                  <a:schemeClr val="accent2">
                    <a:lumMod val="75000"/>
                  </a:schemeClr>
                </a:solidFill>
              </a:rPr>
              <a:t>Joan </a:t>
            </a:r>
            <a:r>
              <a:rPr lang="en-US" sz="3200" b="1" dirty="0" err="1" smtClean="0">
                <a:solidFill>
                  <a:schemeClr val="accent2">
                    <a:lumMod val="75000"/>
                  </a:schemeClr>
                </a:solidFill>
              </a:rPr>
              <a:t>Aresco</a:t>
            </a:r>
            <a:endParaRPr lang="en-US" sz="3200" b="1" dirty="0" smtClean="0">
              <a:solidFill>
                <a:schemeClr val="accent2">
                  <a:lumMod val="75000"/>
                </a:schemeClr>
              </a:solidFill>
            </a:endParaRPr>
          </a:p>
          <a:p>
            <a:pPr>
              <a:lnSpc>
                <a:spcPct val="100000"/>
              </a:lnSpc>
              <a:spcBef>
                <a:spcPts val="200"/>
              </a:spcBef>
            </a:pPr>
            <a:r>
              <a:rPr lang="en-US" sz="3200" b="1" dirty="0" smtClean="0">
                <a:solidFill>
                  <a:schemeClr val="accent2">
                    <a:lumMod val="75000"/>
                  </a:schemeClr>
                </a:solidFill>
              </a:rPr>
              <a:t>Jamie Arnett</a:t>
            </a:r>
          </a:p>
          <a:p>
            <a:pPr>
              <a:lnSpc>
                <a:spcPct val="100000"/>
              </a:lnSpc>
              <a:spcBef>
                <a:spcPts val="200"/>
              </a:spcBef>
            </a:pPr>
            <a:r>
              <a:rPr lang="en-US" sz="3200" b="1" dirty="0" smtClean="0">
                <a:solidFill>
                  <a:schemeClr val="accent2">
                    <a:lumMod val="75000"/>
                  </a:schemeClr>
                </a:solidFill>
              </a:rPr>
              <a:t>Wanda M. Burdette</a:t>
            </a:r>
          </a:p>
          <a:p>
            <a:pPr>
              <a:lnSpc>
                <a:spcPct val="100000"/>
              </a:lnSpc>
              <a:spcBef>
                <a:spcPts val="200"/>
              </a:spcBef>
            </a:pPr>
            <a:r>
              <a:rPr lang="en-US" sz="3200" b="1" dirty="0" smtClean="0">
                <a:solidFill>
                  <a:schemeClr val="accent2">
                    <a:lumMod val="75000"/>
                  </a:schemeClr>
                </a:solidFill>
              </a:rPr>
              <a:t>Lavinia Dobrea</a:t>
            </a:r>
          </a:p>
          <a:p>
            <a:pPr>
              <a:lnSpc>
                <a:spcPct val="100000"/>
              </a:lnSpc>
              <a:spcBef>
                <a:spcPts val="200"/>
              </a:spcBef>
            </a:pPr>
            <a:r>
              <a:rPr lang="en-US" sz="3200" b="1" dirty="0" smtClean="0">
                <a:solidFill>
                  <a:schemeClr val="accent2">
                    <a:lumMod val="75000"/>
                  </a:schemeClr>
                </a:solidFill>
              </a:rPr>
              <a:t>Jessica Jordan</a:t>
            </a:r>
          </a:p>
          <a:p>
            <a:pPr>
              <a:lnSpc>
                <a:spcPct val="100000"/>
              </a:lnSpc>
              <a:spcBef>
                <a:spcPts val="200"/>
              </a:spcBef>
            </a:pPr>
            <a:r>
              <a:rPr lang="en-US" sz="3200" b="1" dirty="0" smtClean="0">
                <a:solidFill>
                  <a:schemeClr val="accent2">
                    <a:lumMod val="75000"/>
                  </a:schemeClr>
                </a:solidFill>
              </a:rPr>
              <a:t>Steffany Lim</a:t>
            </a:r>
          </a:p>
          <a:p>
            <a:pPr>
              <a:lnSpc>
                <a:spcPct val="100000"/>
              </a:lnSpc>
              <a:spcBef>
                <a:spcPts val="200"/>
              </a:spcBef>
            </a:pPr>
            <a:r>
              <a:rPr lang="en-US" sz="3200" b="1" dirty="0" smtClean="0">
                <a:solidFill>
                  <a:schemeClr val="accent2">
                    <a:lumMod val="75000"/>
                  </a:schemeClr>
                </a:solidFill>
              </a:rPr>
              <a:t>Kathy Malatesta</a:t>
            </a:r>
          </a:p>
          <a:p>
            <a:pPr>
              <a:lnSpc>
                <a:spcPct val="100000"/>
              </a:lnSpc>
              <a:spcBef>
                <a:spcPts val="200"/>
              </a:spcBef>
            </a:pPr>
            <a:r>
              <a:rPr lang="en-US" sz="3200" b="1" dirty="0" smtClean="0">
                <a:solidFill>
                  <a:schemeClr val="accent2">
                    <a:lumMod val="75000"/>
                  </a:schemeClr>
                </a:solidFill>
              </a:rPr>
              <a:t>Joan Moore</a:t>
            </a:r>
          </a:p>
          <a:p>
            <a:pPr>
              <a:lnSpc>
                <a:spcPct val="100000"/>
              </a:lnSpc>
              <a:spcBef>
                <a:spcPts val="200"/>
              </a:spcBef>
            </a:pPr>
            <a:r>
              <a:rPr lang="en-US" sz="3200" b="1" dirty="0" smtClean="0">
                <a:solidFill>
                  <a:schemeClr val="accent2">
                    <a:lumMod val="75000"/>
                  </a:schemeClr>
                </a:solidFill>
              </a:rPr>
              <a:t>Nichole </a:t>
            </a:r>
            <a:r>
              <a:rPr lang="en-US" sz="3200" b="1" dirty="0" err="1" smtClean="0">
                <a:solidFill>
                  <a:schemeClr val="accent2">
                    <a:lumMod val="75000"/>
                  </a:schemeClr>
                </a:solidFill>
              </a:rPr>
              <a:t>Rykbos</a:t>
            </a:r>
            <a:endParaRPr lang="en-US" sz="3200" b="1" dirty="0" smtClean="0">
              <a:solidFill>
                <a:schemeClr val="accent2">
                  <a:lumMod val="75000"/>
                </a:schemeClr>
              </a:solidFill>
            </a:endParaRPr>
          </a:p>
          <a:p>
            <a:pPr>
              <a:lnSpc>
                <a:spcPct val="100000"/>
              </a:lnSpc>
              <a:spcBef>
                <a:spcPts val="200"/>
              </a:spcBef>
            </a:pPr>
            <a:r>
              <a:rPr lang="en-US" sz="3200" b="1" dirty="0" smtClean="0">
                <a:solidFill>
                  <a:schemeClr val="accent2">
                    <a:lumMod val="75000"/>
                  </a:schemeClr>
                </a:solidFill>
              </a:rPr>
              <a:t>Stephanie Smith</a:t>
            </a:r>
          </a:p>
          <a:p>
            <a:pPr>
              <a:lnSpc>
                <a:spcPct val="100000"/>
              </a:lnSpc>
              <a:spcBef>
                <a:spcPts val="200"/>
              </a:spcBef>
            </a:pPr>
            <a:r>
              <a:rPr lang="en-US" sz="3200" b="1" dirty="0" smtClean="0">
                <a:solidFill>
                  <a:schemeClr val="accent2">
                    <a:lumMod val="75000"/>
                  </a:schemeClr>
                </a:solidFill>
              </a:rPr>
              <a:t>Tyler Workman</a:t>
            </a:r>
            <a:endParaRPr lang="en-US" sz="3200" dirty="0">
              <a:solidFill>
                <a:schemeClr val="accent2">
                  <a:lumMod val="75000"/>
                </a:schemeClr>
              </a:solidFill>
            </a:endParaRPr>
          </a:p>
        </p:txBody>
      </p:sp>
      <p:sp>
        <p:nvSpPr>
          <p:cNvPr id="7" name="Slide Number Placeholder 6"/>
          <p:cNvSpPr>
            <a:spLocks noGrp="1"/>
          </p:cNvSpPr>
          <p:nvPr>
            <p:ph type="sldNum" sz="quarter" idx="12"/>
          </p:nvPr>
        </p:nvSpPr>
        <p:spPr/>
        <p:txBody>
          <a:bodyPr/>
          <a:lstStyle/>
          <a:p>
            <a:r>
              <a:rPr lang="en-US" dirty="0" smtClean="0"/>
              <a:t>Slide: </a:t>
            </a:r>
            <a:fld id="{629637A9-119A-49DA-BD12-AAC58B377D80}" type="slidenum">
              <a:rPr lang="en-US" smtClean="0"/>
              <a:pPr/>
              <a:t>29</a:t>
            </a:fld>
            <a:endParaRPr lang="en-US" dirty="0"/>
          </a:p>
        </p:txBody>
      </p:sp>
      <p:sp>
        <p:nvSpPr>
          <p:cNvPr id="3" name="TextBox 2"/>
          <p:cNvSpPr txBox="1"/>
          <p:nvPr/>
        </p:nvSpPr>
        <p:spPr>
          <a:xfrm>
            <a:off x="609600" y="1522568"/>
            <a:ext cx="8681928" cy="954107"/>
          </a:xfrm>
          <a:prstGeom prst="rect">
            <a:avLst/>
          </a:prstGeom>
          <a:noFill/>
        </p:spPr>
        <p:txBody>
          <a:bodyPr wrap="none" rtlCol="0">
            <a:spAutoFit/>
          </a:bodyPr>
          <a:lstStyle/>
          <a:p>
            <a:endParaRPr lang="en-US" sz="1200" b="1" dirty="0" smtClean="0">
              <a:solidFill>
                <a:schemeClr val="tx1">
                  <a:lumMod val="75000"/>
                  <a:lumOff val="25000"/>
                </a:schemeClr>
              </a:solidFill>
            </a:endParaRPr>
          </a:p>
          <a:p>
            <a:r>
              <a:rPr lang="en-US" sz="2600" b="1" dirty="0" smtClean="0">
                <a:solidFill>
                  <a:schemeClr val="tx1">
                    <a:lumMod val="75000"/>
                    <a:lumOff val="25000"/>
                  </a:schemeClr>
                </a:solidFill>
              </a:rPr>
              <a:t>Meet </a:t>
            </a:r>
            <a:r>
              <a:rPr lang="en-US" sz="2600" b="1" dirty="0">
                <a:solidFill>
                  <a:schemeClr val="tx1">
                    <a:lumMod val="75000"/>
                    <a:lumOff val="25000"/>
                  </a:schemeClr>
                </a:solidFill>
              </a:rPr>
              <a:t>your new Lung-MAP Site </a:t>
            </a:r>
            <a:r>
              <a:rPr lang="en-US" sz="2600" b="1" dirty="0" smtClean="0">
                <a:solidFill>
                  <a:schemeClr val="tx1">
                    <a:lumMod val="75000"/>
                    <a:lumOff val="25000"/>
                  </a:schemeClr>
                </a:solidFill>
              </a:rPr>
              <a:t>Coordinators </a:t>
            </a:r>
            <a:r>
              <a:rPr lang="en-US" sz="2600" b="1" dirty="0">
                <a:solidFill>
                  <a:schemeClr val="tx1">
                    <a:lumMod val="75000"/>
                    <a:lumOff val="25000"/>
                  </a:schemeClr>
                </a:solidFill>
              </a:rPr>
              <a:t>Committee (SCC)</a:t>
            </a:r>
          </a:p>
          <a:p>
            <a:endParaRPr lang="en-US" dirty="0"/>
          </a:p>
        </p:txBody>
      </p:sp>
    </p:spTree>
    <p:extLst>
      <p:ext uri="{BB962C8B-B14F-4D97-AF65-F5344CB8AC3E}">
        <p14:creationId xmlns:p14="http://schemas.microsoft.com/office/powerpoint/2010/main" val="2047716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Updates</a:t>
            </a:r>
            <a:br>
              <a:rPr lang="en-US" dirty="0"/>
            </a:br>
            <a:endParaRPr lang="en-US" sz="1200" dirty="0"/>
          </a:p>
        </p:txBody>
      </p:sp>
      <p:sp>
        <p:nvSpPr>
          <p:cNvPr id="3" name="Text Placeholder 2"/>
          <p:cNvSpPr>
            <a:spLocks noGrp="1"/>
          </p:cNvSpPr>
          <p:nvPr>
            <p:ph type="body" idx="1"/>
          </p:nvPr>
        </p:nvSpPr>
        <p:spPr/>
        <p:txBody>
          <a:bodyPr>
            <a:normAutofit/>
          </a:bodyPr>
          <a:lstStyle/>
          <a:p>
            <a:r>
              <a:rPr lang="en-US" dirty="0"/>
              <a:t>Vassiliki Papadimitrakopoulou, MD</a:t>
            </a:r>
          </a:p>
          <a:p>
            <a:r>
              <a:rPr lang="en-US" dirty="0"/>
              <a:t>Study Chair, Medical Oncology</a:t>
            </a:r>
          </a:p>
        </p:txBody>
      </p:sp>
      <p:sp>
        <p:nvSpPr>
          <p:cNvPr id="7" name="Slide Number Placeholder 6"/>
          <p:cNvSpPr>
            <a:spLocks noGrp="1"/>
          </p:cNvSpPr>
          <p:nvPr>
            <p:ph type="sldNum" sz="quarter" idx="12"/>
          </p:nvPr>
        </p:nvSpPr>
        <p:spPr/>
        <p:txBody>
          <a:bodyPr/>
          <a:lstStyle/>
          <a:p>
            <a:r>
              <a:rPr lang="en-US" dirty="0" smtClean="0"/>
              <a:t>Slide: </a:t>
            </a:r>
            <a:fld id="{4FAB73BC-B049-4115-A692-8D63A059BFB8}" type="slidenum">
              <a:rPr lang="en-US" smtClean="0"/>
              <a:pPr/>
              <a:t>3</a:t>
            </a:fld>
            <a:endParaRPr lang="en-US" dirty="0"/>
          </a:p>
        </p:txBody>
      </p:sp>
    </p:spTree>
    <p:extLst>
      <p:ext uri="{BB962C8B-B14F-4D97-AF65-F5344CB8AC3E}">
        <p14:creationId xmlns:p14="http://schemas.microsoft.com/office/powerpoint/2010/main" val="2637468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717" y="338667"/>
            <a:ext cx="10334625" cy="1143000"/>
          </a:xfrm>
        </p:spPr>
        <p:txBody>
          <a:bodyPr>
            <a:normAutofit/>
          </a:bodyPr>
          <a:lstStyle/>
          <a:p>
            <a:r>
              <a:rPr lang="en-US" dirty="0" smtClean="0"/>
              <a:t>SCC Meetings</a:t>
            </a:r>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0085314"/>
              </p:ext>
            </p:extLst>
          </p:nvPr>
        </p:nvGraphicFramePr>
        <p:xfrm>
          <a:off x="611716" y="1625600"/>
          <a:ext cx="10564283" cy="4570307"/>
        </p:xfrm>
        <a:graphic>
          <a:graphicData uri="http://schemas.openxmlformats.org/drawingml/2006/table">
            <a:tbl>
              <a:tblPr bandRow="1">
                <a:tableStyleId>{5C22544A-7EE6-4342-B048-85BDC9FD1C3A}</a:tableStyleId>
              </a:tblPr>
              <a:tblGrid>
                <a:gridCol w="2521844">
                  <a:extLst>
                    <a:ext uri="{9D8B030D-6E8A-4147-A177-3AD203B41FA5}">
                      <a16:colId xmlns="" xmlns:a16="http://schemas.microsoft.com/office/drawing/2014/main" val="789730358"/>
                    </a:ext>
                  </a:extLst>
                </a:gridCol>
                <a:gridCol w="8042439">
                  <a:extLst>
                    <a:ext uri="{9D8B030D-6E8A-4147-A177-3AD203B41FA5}">
                      <a16:colId xmlns="" xmlns:a16="http://schemas.microsoft.com/office/drawing/2014/main" val="1738011947"/>
                    </a:ext>
                  </a:extLst>
                </a:gridCol>
              </a:tblGrid>
              <a:tr h="2302335">
                <a:tc>
                  <a:txBody>
                    <a:bodyPr/>
                    <a:lstStyle/>
                    <a:p>
                      <a:pPr>
                        <a:spcBef>
                          <a:spcPts val="1200"/>
                        </a:spcBef>
                        <a:spcAft>
                          <a:spcPts val="1200"/>
                        </a:spcAft>
                      </a:pPr>
                      <a:r>
                        <a:rPr kumimoji="0" lang="en-US" sz="2400" kern="1200" dirty="0" smtClean="0">
                          <a:effectLst/>
                        </a:rPr>
                        <a:t>July 8, 2016:</a:t>
                      </a:r>
                      <a:endParaRPr lang="en-US" sz="2400" dirty="0">
                        <a:latin typeface="Arial" panose="020B0604020202020204" pitchFamily="34" charset="0"/>
                        <a:cs typeface="Arial" panose="020B0604020202020204" pitchFamily="34" charset="0"/>
                      </a:endParaRPr>
                    </a:p>
                  </a:txBody>
                  <a:tcPr marL="137160" marR="137160" marT="137160" marB="137160"/>
                </a:tc>
                <a:tc>
                  <a:txBody>
                    <a:bodyPr/>
                    <a:lstStyle/>
                    <a:p>
                      <a:pPr>
                        <a:spcBef>
                          <a:spcPts val="1200"/>
                        </a:spcBef>
                        <a:spcAft>
                          <a:spcPts val="600"/>
                        </a:spcAft>
                      </a:pPr>
                      <a:r>
                        <a:rPr kumimoji="0" lang="en-US" sz="2400" kern="1200" dirty="0" smtClean="0">
                          <a:effectLst/>
                        </a:rPr>
                        <a:t>7 member Working Group reviewed 63 applications</a:t>
                      </a:r>
                    </a:p>
                    <a:p>
                      <a:pPr>
                        <a:spcBef>
                          <a:spcPts val="600"/>
                        </a:spcBef>
                        <a:spcAft>
                          <a:spcPts val="600"/>
                        </a:spcAft>
                      </a:pPr>
                      <a:r>
                        <a:rPr kumimoji="0" lang="en-US" sz="2400" kern="1200" dirty="0" smtClean="0">
                          <a:effectLst/>
                        </a:rPr>
                        <a:t>11 of 12 members were selected</a:t>
                      </a:r>
                    </a:p>
                    <a:p>
                      <a:pPr>
                        <a:spcBef>
                          <a:spcPts val="600"/>
                        </a:spcBef>
                        <a:spcAft>
                          <a:spcPts val="1200"/>
                        </a:spcAft>
                      </a:pPr>
                      <a:r>
                        <a:rPr kumimoji="0" lang="en-US" sz="2400" kern="1200" dirty="0" smtClean="0">
                          <a:effectLst/>
                        </a:rPr>
                        <a:t>12</a:t>
                      </a:r>
                      <a:r>
                        <a:rPr kumimoji="0" lang="en-US" sz="2400" kern="1200" baseline="30000" dirty="0" smtClean="0">
                          <a:effectLst/>
                        </a:rPr>
                        <a:t>th</a:t>
                      </a:r>
                      <a:r>
                        <a:rPr kumimoji="0" lang="en-US" sz="2400" kern="1200" dirty="0" smtClean="0">
                          <a:effectLst/>
                        </a:rPr>
                        <a:t> member will be a Canadian site representative to be chosen later this year</a:t>
                      </a:r>
                      <a:endParaRPr lang="en-US" sz="2400" dirty="0">
                        <a:latin typeface="Arial" panose="020B0604020202020204" pitchFamily="34" charset="0"/>
                        <a:cs typeface="Arial" panose="020B0604020202020204" pitchFamily="34" charset="0"/>
                      </a:endParaRPr>
                    </a:p>
                  </a:txBody>
                  <a:tcPr marL="137160" marR="137160" marT="137160" marB="137160"/>
                </a:tc>
                <a:extLst>
                  <a:ext uri="{0D108BD9-81ED-4DB2-BD59-A6C34878D82A}">
                    <a16:rowId xmlns="" xmlns:a16="http://schemas.microsoft.com/office/drawing/2014/main" val="2811007333"/>
                  </a:ext>
                </a:extLst>
              </a:tr>
              <a:tr h="1133986">
                <a:tc>
                  <a:txBody>
                    <a:bodyPr/>
                    <a:lstStyle/>
                    <a:p>
                      <a:pPr>
                        <a:spcBef>
                          <a:spcPts val="1200"/>
                        </a:spcBef>
                        <a:spcAft>
                          <a:spcPts val="1200"/>
                        </a:spcAft>
                      </a:pPr>
                      <a:r>
                        <a:rPr kumimoji="0" lang="en-US" sz="2400" kern="1200" dirty="0" smtClean="0">
                          <a:effectLst/>
                        </a:rPr>
                        <a:t>Aug 10, 2016</a:t>
                      </a:r>
                      <a:endParaRPr lang="en-US" sz="2400" dirty="0">
                        <a:latin typeface="Arial" panose="020B0604020202020204" pitchFamily="34" charset="0"/>
                        <a:cs typeface="Arial" panose="020B0604020202020204" pitchFamily="34" charset="0"/>
                      </a:endParaRPr>
                    </a:p>
                  </a:txBody>
                  <a:tcPr marL="137160" marR="137160" marT="137160" marB="137160" anchor="ctr"/>
                </a:tc>
                <a:tc>
                  <a:txBody>
                    <a:bodyPr/>
                    <a:lstStyle/>
                    <a:p>
                      <a:r>
                        <a:rPr kumimoji="0" lang="en-US" sz="2400" kern="1200" dirty="0" smtClean="0">
                          <a:effectLst/>
                        </a:rPr>
                        <a:t>First SCC Conference Call</a:t>
                      </a:r>
                      <a:endParaRPr lang="en-US" sz="2400" dirty="0">
                        <a:latin typeface="Arial" panose="020B0604020202020204" pitchFamily="34" charset="0"/>
                        <a:cs typeface="Arial" panose="020B0604020202020204" pitchFamily="34" charset="0"/>
                      </a:endParaRPr>
                    </a:p>
                  </a:txBody>
                  <a:tcPr marL="137160" marR="137160" marT="137160" marB="137160" anchor="ctr"/>
                </a:tc>
                <a:extLst>
                  <a:ext uri="{0D108BD9-81ED-4DB2-BD59-A6C34878D82A}">
                    <a16:rowId xmlns="" xmlns:a16="http://schemas.microsoft.com/office/drawing/2014/main" val="965373927"/>
                  </a:ext>
                </a:extLst>
              </a:tr>
              <a:tr h="1133986">
                <a:tc>
                  <a:txBody>
                    <a:bodyPr/>
                    <a:lstStyle/>
                    <a:p>
                      <a:r>
                        <a:rPr kumimoji="0" lang="en-US" sz="2400" kern="1200" dirty="0" smtClean="0">
                          <a:effectLst/>
                        </a:rPr>
                        <a:t>Sept 15, 2016</a:t>
                      </a:r>
                      <a:endParaRPr lang="en-US" sz="2400" dirty="0">
                        <a:latin typeface="Arial" panose="020B0604020202020204" pitchFamily="34" charset="0"/>
                        <a:cs typeface="Arial" panose="020B0604020202020204" pitchFamily="34" charset="0"/>
                      </a:endParaRPr>
                    </a:p>
                  </a:txBody>
                  <a:tcPr marL="137160" marR="137160" marT="137160" marB="137160" anchor="ctr"/>
                </a:tc>
                <a:tc>
                  <a:txBody>
                    <a:bodyPr/>
                    <a:lstStyle/>
                    <a:p>
                      <a:r>
                        <a:rPr kumimoji="0" lang="en-US" sz="2400" kern="1200" dirty="0" smtClean="0">
                          <a:effectLst/>
                        </a:rPr>
                        <a:t>First face-to-face SCC meeting</a:t>
                      </a:r>
                      <a:endParaRPr lang="en-US" sz="2400" dirty="0">
                        <a:latin typeface="Arial" panose="020B0604020202020204" pitchFamily="34" charset="0"/>
                        <a:cs typeface="Arial" panose="020B0604020202020204" pitchFamily="34" charset="0"/>
                      </a:endParaRPr>
                    </a:p>
                  </a:txBody>
                  <a:tcPr marL="137160" marR="137160" marT="137160" marB="137160" anchor="ctr"/>
                </a:tc>
                <a:extLst>
                  <a:ext uri="{0D108BD9-81ED-4DB2-BD59-A6C34878D82A}">
                    <a16:rowId xmlns="" xmlns:a16="http://schemas.microsoft.com/office/drawing/2014/main" val="433536540"/>
                  </a:ext>
                </a:extLst>
              </a:tr>
            </a:tbl>
          </a:graphicData>
        </a:graphic>
      </p:graphicFrame>
    </p:spTree>
    <p:extLst>
      <p:ext uri="{BB962C8B-B14F-4D97-AF65-F5344CB8AC3E}">
        <p14:creationId xmlns:p14="http://schemas.microsoft.com/office/powerpoint/2010/main" val="2740342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SCC Mission</a:t>
            </a:r>
            <a:endParaRPr lang="en-US" dirty="0"/>
          </a:p>
        </p:txBody>
      </p:sp>
      <p:sp>
        <p:nvSpPr>
          <p:cNvPr id="3" name="Content Placeholder 2"/>
          <p:cNvSpPr>
            <a:spLocks noGrp="1"/>
          </p:cNvSpPr>
          <p:nvPr>
            <p:ph idx="1"/>
          </p:nvPr>
        </p:nvSpPr>
        <p:spPr/>
        <p:txBody>
          <a:bodyPr/>
          <a:lstStyle/>
          <a:p>
            <a:pPr marL="82550" indent="0">
              <a:lnSpc>
                <a:spcPct val="100000"/>
              </a:lnSpc>
              <a:buNone/>
            </a:pPr>
            <a:r>
              <a:rPr lang="en-US" sz="2800" b="1" dirty="0"/>
              <a:t>To represent study site staff at the nursing, CRA, data management, and regulatory levels by providing feedback to and from the study leadership to enhance accrual and improve study management. </a:t>
            </a:r>
          </a:p>
          <a:p>
            <a:pPr marL="82550" indent="0">
              <a:buNone/>
            </a:pPr>
            <a:endParaRPr lang="en-US" dirty="0"/>
          </a:p>
        </p:txBody>
      </p:sp>
    </p:spTree>
    <p:extLst>
      <p:ext uri="{BB962C8B-B14F-4D97-AF65-F5344CB8AC3E}">
        <p14:creationId xmlns:p14="http://schemas.microsoft.com/office/powerpoint/2010/main" val="587808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SCC Activities</a:t>
            </a:r>
            <a:r>
              <a:rPr lang="en-US" dirty="0">
                <a:effectLst/>
              </a:rPr>
              <a:t>:</a:t>
            </a:r>
            <a:endParaRPr lang="en-US" dirty="0"/>
          </a:p>
        </p:txBody>
      </p:sp>
      <p:sp>
        <p:nvSpPr>
          <p:cNvPr id="3" name="Content Placeholder 2"/>
          <p:cNvSpPr>
            <a:spLocks noGrp="1"/>
          </p:cNvSpPr>
          <p:nvPr>
            <p:ph idx="1"/>
          </p:nvPr>
        </p:nvSpPr>
        <p:spPr/>
        <p:txBody>
          <a:bodyPr>
            <a:noAutofit/>
          </a:bodyPr>
          <a:lstStyle/>
          <a:p>
            <a:pPr>
              <a:lnSpc>
                <a:spcPct val="110000"/>
              </a:lnSpc>
              <a:spcAft>
                <a:spcPts val="600"/>
              </a:spcAft>
            </a:pPr>
            <a:r>
              <a:rPr lang="en-US" sz="2600" b="1" dirty="0"/>
              <a:t>Review &amp; recommend accrual materials and strategies</a:t>
            </a:r>
          </a:p>
          <a:p>
            <a:pPr>
              <a:lnSpc>
                <a:spcPct val="110000"/>
              </a:lnSpc>
              <a:spcAft>
                <a:spcPts val="600"/>
              </a:spcAft>
            </a:pPr>
            <a:r>
              <a:rPr lang="en-US" sz="2600" b="1" dirty="0"/>
              <a:t>Review changes to study procedures and updates to data collection forms</a:t>
            </a:r>
          </a:p>
          <a:p>
            <a:pPr>
              <a:lnSpc>
                <a:spcPct val="110000"/>
              </a:lnSpc>
              <a:spcAft>
                <a:spcPts val="600"/>
              </a:spcAft>
            </a:pPr>
            <a:r>
              <a:rPr lang="en-US" sz="2600" b="1" dirty="0"/>
              <a:t>Provide content for the Lung-MAP newsletter</a:t>
            </a:r>
          </a:p>
          <a:p>
            <a:pPr>
              <a:lnSpc>
                <a:spcPct val="110000"/>
              </a:lnSpc>
              <a:spcAft>
                <a:spcPts val="600"/>
              </a:spcAft>
            </a:pPr>
            <a:r>
              <a:rPr lang="en-US" sz="2600" b="1" dirty="0"/>
              <a:t>Assist with planning, development, and implementation of staff training tools</a:t>
            </a:r>
          </a:p>
          <a:p>
            <a:pPr>
              <a:lnSpc>
                <a:spcPct val="110000"/>
              </a:lnSpc>
              <a:spcAft>
                <a:spcPts val="600"/>
              </a:spcAft>
            </a:pPr>
            <a:r>
              <a:rPr lang="en-US" sz="2600" b="1" dirty="0"/>
              <a:t>Participate in Update meetings</a:t>
            </a:r>
          </a:p>
          <a:p>
            <a:pPr>
              <a:lnSpc>
                <a:spcPct val="110000"/>
              </a:lnSpc>
              <a:spcAft>
                <a:spcPts val="600"/>
              </a:spcAft>
            </a:pPr>
            <a:r>
              <a:rPr lang="en-US" sz="2600" b="1" dirty="0"/>
              <a:t>Assist in promoting the study and encouraging accrual</a:t>
            </a:r>
          </a:p>
        </p:txBody>
      </p:sp>
    </p:spTree>
    <p:extLst>
      <p:ext uri="{BB962C8B-B14F-4D97-AF65-F5344CB8AC3E}">
        <p14:creationId xmlns:p14="http://schemas.microsoft.com/office/powerpoint/2010/main" val="1566603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09600" y="1845733"/>
            <a:ext cx="10546080" cy="4279295"/>
          </a:xfrm>
        </p:spPr>
        <p:txBody>
          <a:bodyPr>
            <a:normAutofit fontScale="85000" lnSpcReduction="10000"/>
          </a:bodyPr>
          <a:lstStyle/>
          <a:p>
            <a:pPr>
              <a:lnSpc>
                <a:spcPct val="120000"/>
              </a:lnSpc>
              <a:spcAft>
                <a:spcPts val="600"/>
              </a:spcAft>
              <a:buFont typeface="Wingdings" panose="05000000000000000000" pitchFamily="2" charset="2"/>
              <a:buChar char="Ø"/>
            </a:pPr>
            <a:r>
              <a:rPr lang="en-US" sz="2600" b="1" dirty="0"/>
              <a:t>Have a concern or question?</a:t>
            </a:r>
          </a:p>
          <a:p>
            <a:pPr>
              <a:lnSpc>
                <a:spcPct val="120000"/>
              </a:lnSpc>
              <a:spcAft>
                <a:spcPts val="600"/>
              </a:spcAft>
              <a:buFont typeface="Wingdings" panose="05000000000000000000" pitchFamily="2" charset="2"/>
              <a:buChar char="Ø"/>
            </a:pPr>
            <a:r>
              <a:rPr lang="en-US" sz="2600" b="1" dirty="0"/>
              <a:t>Want an opportunity to work with the Site Coordinator Committee members?</a:t>
            </a:r>
          </a:p>
          <a:p>
            <a:pPr>
              <a:lnSpc>
                <a:spcPct val="120000"/>
              </a:lnSpc>
              <a:spcAft>
                <a:spcPts val="600"/>
              </a:spcAft>
              <a:buFont typeface="Wingdings" panose="05000000000000000000" pitchFamily="2" charset="2"/>
              <a:buChar char="Ø"/>
            </a:pPr>
            <a:r>
              <a:rPr lang="en-US" sz="2600" b="1" dirty="0"/>
              <a:t>Do you have an accrual strategy or materials you would like to share?</a:t>
            </a:r>
          </a:p>
          <a:p>
            <a:pPr>
              <a:lnSpc>
                <a:spcPct val="120000"/>
              </a:lnSpc>
              <a:spcAft>
                <a:spcPts val="600"/>
              </a:spcAft>
              <a:buFont typeface="Wingdings" panose="05000000000000000000" pitchFamily="2" charset="2"/>
              <a:buChar char="Ø"/>
            </a:pPr>
            <a:r>
              <a:rPr lang="en-US" sz="2600" b="1" dirty="0"/>
              <a:t>Do you have tracking forms or procedures to help you manage Lung-MAP at your site?</a:t>
            </a:r>
          </a:p>
          <a:p>
            <a:pPr marL="82550" indent="0">
              <a:lnSpc>
                <a:spcPct val="120000"/>
              </a:lnSpc>
              <a:spcBef>
                <a:spcPts val="0"/>
              </a:spcBef>
              <a:spcAft>
                <a:spcPts val="0"/>
              </a:spcAft>
              <a:buNone/>
            </a:pPr>
            <a:r>
              <a:rPr lang="en-US" sz="2600" b="1" dirty="0"/>
              <a:t> </a:t>
            </a:r>
          </a:p>
          <a:p>
            <a:pPr marL="82550" indent="0" algn="ctr">
              <a:lnSpc>
                <a:spcPct val="120000"/>
              </a:lnSpc>
              <a:spcBef>
                <a:spcPts val="200"/>
              </a:spcBef>
              <a:buNone/>
            </a:pPr>
            <a:r>
              <a:rPr lang="en-US" sz="2600" b="1" dirty="0"/>
              <a:t>Send us the information or materials and </a:t>
            </a:r>
            <a:endParaRPr lang="en-US" sz="2600" b="1" dirty="0" smtClean="0"/>
          </a:p>
          <a:p>
            <a:pPr marL="82550" indent="0" algn="ctr">
              <a:lnSpc>
                <a:spcPct val="120000"/>
              </a:lnSpc>
              <a:spcBef>
                <a:spcPts val="200"/>
              </a:spcBef>
              <a:buNone/>
            </a:pPr>
            <a:r>
              <a:rPr lang="en-US" sz="2600" b="1" dirty="0" smtClean="0"/>
              <a:t>include </a:t>
            </a:r>
            <a:r>
              <a:rPr lang="en-US" sz="2600" b="1" dirty="0"/>
              <a:t>your name, study site, and contact info.</a:t>
            </a:r>
          </a:p>
          <a:p>
            <a:pPr marL="82550" indent="0" algn="ctr">
              <a:lnSpc>
                <a:spcPct val="120000"/>
              </a:lnSpc>
              <a:spcBef>
                <a:spcPts val="0"/>
              </a:spcBef>
              <a:spcAft>
                <a:spcPts val="0"/>
              </a:spcAft>
              <a:buNone/>
            </a:pPr>
            <a:endParaRPr lang="en-US" sz="1200" dirty="0"/>
          </a:p>
          <a:p>
            <a:pPr marL="82550" indent="0" algn="ctr">
              <a:lnSpc>
                <a:spcPct val="120000"/>
              </a:lnSpc>
              <a:spcAft>
                <a:spcPts val="600"/>
              </a:spcAft>
              <a:buNone/>
            </a:pPr>
            <a:r>
              <a:rPr lang="en-US" sz="2800" b="1" dirty="0"/>
              <a:t>Contact us at </a:t>
            </a:r>
            <a:r>
              <a:rPr lang="en-US" sz="2800" b="1" dirty="0" smtClean="0">
                <a:hlinkClick r:id="rId2"/>
              </a:rPr>
              <a:t>LungmapSCC@crab.org</a:t>
            </a:r>
            <a:r>
              <a:rPr lang="en-US" sz="2800" b="1" dirty="0" smtClean="0"/>
              <a:t> </a:t>
            </a:r>
            <a:endParaRPr lang="en-US" sz="2800" dirty="0"/>
          </a:p>
        </p:txBody>
      </p:sp>
    </p:spTree>
    <p:extLst>
      <p:ext uri="{BB962C8B-B14F-4D97-AF65-F5344CB8AC3E}">
        <p14:creationId xmlns:p14="http://schemas.microsoft.com/office/powerpoint/2010/main" val="4059180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a:xfrm>
            <a:off x="609600" y="1845734"/>
            <a:ext cx="10546080" cy="2235059"/>
          </a:xfrm>
        </p:spPr>
        <p:txBody>
          <a:bodyPr/>
          <a:lstStyle/>
          <a:p>
            <a:pPr marL="0" indent="0" algn="ctr">
              <a:buNone/>
            </a:pPr>
            <a:endParaRPr lang="en-US" b="1" dirty="0">
              <a:latin typeface="Calibri" pitchFamily="34" charset="0"/>
            </a:endParaRPr>
          </a:p>
          <a:p>
            <a:pPr marL="0" indent="0" algn="ctr">
              <a:buNone/>
            </a:pPr>
            <a:endParaRPr lang="en-US" b="1" dirty="0">
              <a:latin typeface="Calibri" pitchFamily="34" charset="0"/>
            </a:endParaRPr>
          </a:p>
          <a:p>
            <a:pPr marL="0" indent="0" algn="ctr">
              <a:buNone/>
            </a:pPr>
            <a:endParaRPr lang="en-US" b="1" dirty="0">
              <a:latin typeface="Calibri" pitchFamily="34" charset="0"/>
            </a:endParaRPr>
          </a:p>
          <a:p>
            <a:pPr marL="0" indent="0" algn="ctr">
              <a:buNone/>
            </a:pPr>
            <a:r>
              <a:rPr lang="en-US" sz="4400" b="1" dirty="0"/>
              <a:t>Thank you for your time.</a:t>
            </a:r>
          </a:p>
        </p:txBody>
      </p:sp>
      <p:sp>
        <p:nvSpPr>
          <p:cNvPr id="4" name="Content Placeholder 2"/>
          <p:cNvSpPr txBox="1">
            <a:spLocks/>
          </p:cNvSpPr>
          <p:nvPr/>
        </p:nvSpPr>
        <p:spPr>
          <a:xfrm>
            <a:off x="609600" y="4791456"/>
            <a:ext cx="10546080" cy="1463046"/>
          </a:xfrm>
          <a:prstGeom prst="rect">
            <a:avLst/>
          </a:prstGeom>
        </p:spPr>
        <p:txBody>
          <a:bodyPr vert="horz" lIns="0" tIns="45720" rIns="0" bIns="45720" rtlCol="0">
            <a:normAutofit/>
          </a:bodyPr>
          <a:lstStyle>
            <a:lvl1pPr marL="225425" indent="-225425" algn="l" defTabSz="914400" rtl="0" eaLnBrk="1" latinLnBrk="0" hangingPunct="1">
              <a:lnSpc>
                <a:spcPct val="90000"/>
              </a:lnSpc>
              <a:spcBef>
                <a:spcPts val="1200"/>
              </a:spcBef>
              <a:spcAft>
                <a:spcPts val="200"/>
              </a:spcAft>
              <a:buClr>
                <a:schemeClr val="accent2">
                  <a:lumMod val="50000"/>
                </a:schemeClr>
              </a:buClr>
              <a:buSzPct val="100000"/>
              <a:buFont typeface="Courier New" panose="02070309020205020404" pitchFamily="49" charset="0"/>
              <a:buChar char="o"/>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800" dirty="0" smtClean="0"/>
              <a:t>The </a:t>
            </a:r>
            <a:r>
              <a:rPr lang="en-US" sz="2800" dirty="0"/>
              <a:t>slides presented today will be available on the SWOG </a:t>
            </a:r>
            <a:r>
              <a:rPr lang="en-US" sz="2800" dirty="0" smtClean="0"/>
              <a:t>website</a:t>
            </a:r>
            <a:r>
              <a:rPr lang="en-US" sz="2800" dirty="0" smtClean="0">
                <a:sym typeface="Wingdings" panose="05000000000000000000" pitchFamily="2" charset="2"/>
              </a:rPr>
              <a:t></a:t>
            </a:r>
            <a:r>
              <a:rPr lang="en-US" sz="2800" dirty="0" smtClean="0"/>
              <a:t> </a:t>
            </a:r>
            <a:r>
              <a:rPr lang="en-US" sz="2800" dirty="0"/>
              <a:t>S1400 Protocol Abstract </a:t>
            </a:r>
            <a:r>
              <a:rPr lang="en-US" sz="2800" dirty="0" smtClean="0"/>
              <a:t>page</a:t>
            </a:r>
            <a:r>
              <a:rPr lang="en-US" sz="2800" dirty="0" smtClean="0">
                <a:sym typeface="Wingdings" panose="05000000000000000000" pitchFamily="2" charset="2"/>
              </a:rPr>
              <a:t> </a:t>
            </a:r>
            <a:r>
              <a:rPr lang="en-US" sz="2800" dirty="0" smtClean="0"/>
              <a:t>Other </a:t>
            </a:r>
            <a:r>
              <a:rPr lang="en-US" sz="2800" dirty="0"/>
              <a:t>Study </a:t>
            </a:r>
            <a:r>
              <a:rPr lang="en-US" sz="2800" dirty="0" smtClean="0"/>
              <a:t>Materials</a:t>
            </a:r>
            <a:r>
              <a:rPr lang="en-US" sz="2800" dirty="0" smtClean="0">
                <a:sym typeface="Wingdings" panose="05000000000000000000" pitchFamily="2" charset="2"/>
              </a:rPr>
              <a:t></a:t>
            </a:r>
            <a:r>
              <a:rPr lang="en-US" sz="2800" dirty="0" smtClean="0"/>
              <a:t> </a:t>
            </a:r>
            <a:r>
              <a:rPr lang="en-US" sz="2800" b="1" u="sng" dirty="0"/>
              <a:t>S1400</a:t>
            </a:r>
            <a:r>
              <a:rPr lang="en-US" sz="2800" dirty="0"/>
              <a:t> Group Meeting Materials link</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7"/>
          <p:cNvSpPr>
            <a:spLocks noGrp="1"/>
          </p:cNvSpPr>
          <p:nvPr>
            <p:ph type="sldNum" sz="quarter" idx="12"/>
          </p:nvPr>
        </p:nvSpPr>
        <p:spPr/>
        <p:txBody>
          <a:bodyPr/>
          <a:lstStyle/>
          <a:p>
            <a:r>
              <a:rPr lang="en-US" dirty="0" smtClean="0"/>
              <a:t>Slide: </a:t>
            </a:r>
            <a:fld id="{629637A9-119A-49DA-BD12-AAC58B377D80}" type="slidenum">
              <a:rPr lang="en-US" smtClean="0"/>
              <a:pPr/>
              <a:t>34</a:t>
            </a:fld>
            <a:endParaRPr lang="en-US" dirty="0"/>
          </a:p>
        </p:txBody>
      </p:sp>
    </p:spTree>
    <p:extLst>
      <p:ext uri="{BB962C8B-B14F-4D97-AF65-F5344CB8AC3E}">
        <p14:creationId xmlns:p14="http://schemas.microsoft.com/office/powerpoint/2010/main" val="717657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clrChange>
              <a:clrFrom>
                <a:srgbClr val="B3D1FF"/>
              </a:clrFrom>
              <a:clrTo>
                <a:srgbClr val="B3D1FF">
                  <a:alpha val="0"/>
                </a:srgbClr>
              </a:clrTo>
            </a:clrChange>
            <a:extLst>
              <a:ext uri="{28A0092B-C50C-407E-A947-70E740481C1C}">
                <a14:useLocalDpi xmlns:a14="http://schemas.microsoft.com/office/drawing/2010/main" val="0"/>
              </a:ext>
            </a:extLst>
          </a:blip>
          <a:srcRect l="14764" t="11735" r="1457" b="18500"/>
          <a:stretch/>
        </p:blipFill>
        <p:spPr>
          <a:xfrm>
            <a:off x="4982036" y="1595718"/>
            <a:ext cx="6456929" cy="2912487"/>
          </a:xfrm>
          <a:prstGeom prst="rect">
            <a:avLst/>
          </a:prstGeom>
          <a:effectLst>
            <a:outerShdw blurRad="50800" dist="50800" dir="5400000" algn="ctr" rotWithShape="0">
              <a:srgbClr val="000000">
                <a:alpha val="0"/>
              </a:srgbClr>
            </a:outerShdw>
            <a:softEdge rad="0"/>
          </a:effectLst>
        </p:spPr>
      </p:pic>
      <p:sp>
        <p:nvSpPr>
          <p:cNvPr id="2" name="Title 1"/>
          <p:cNvSpPr>
            <a:spLocks noGrp="1"/>
          </p:cNvSpPr>
          <p:nvPr>
            <p:ph type="title"/>
          </p:nvPr>
        </p:nvSpPr>
        <p:spPr/>
        <p:txBody>
          <a:bodyPr/>
          <a:lstStyle/>
          <a:p>
            <a:r>
              <a:rPr lang="en-US" dirty="0">
                <a:latin typeface="Calibri" panose="020F0502020204030204" pitchFamily="34" charset="0"/>
              </a:rPr>
              <a:t>Where are we now?</a:t>
            </a:r>
            <a:endParaRPr lang="en-US" dirty="0"/>
          </a:p>
        </p:txBody>
      </p:sp>
      <p:sp>
        <p:nvSpPr>
          <p:cNvPr id="3" name="Content Placeholder 2"/>
          <p:cNvSpPr>
            <a:spLocks noGrp="1"/>
          </p:cNvSpPr>
          <p:nvPr>
            <p:ph idx="1"/>
          </p:nvPr>
        </p:nvSpPr>
        <p:spPr>
          <a:xfrm>
            <a:off x="609600" y="1845734"/>
            <a:ext cx="10546080" cy="3802712"/>
          </a:xfrm>
          <a:ln>
            <a:noFill/>
          </a:ln>
          <a:effectLst>
            <a:outerShdw dist="50800" sx="1000" sy="1000" algn="ctr" rotWithShape="0">
              <a:schemeClr val="bg1"/>
            </a:outerShdw>
          </a:effectLst>
        </p:spPr>
        <p:txBody>
          <a:bodyPr>
            <a:normAutofit/>
          </a:bodyPr>
          <a:lstStyle/>
          <a:p>
            <a:r>
              <a:rPr lang="en-US" sz="2400" dirty="0">
                <a:latin typeface="Calibri" panose="020F0502020204030204" pitchFamily="34" charset="0"/>
              </a:rPr>
              <a:t>IRB Approvals:</a:t>
            </a:r>
          </a:p>
          <a:p>
            <a:pPr lvl="1"/>
            <a:r>
              <a:rPr lang="en-US" sz="2400" dirty="0" smtClean="0">
                <a:latin typeface="Calibri" panose="020F0502020204030204" pitchFamily="34" charset="0"/>
              </a:rPr>
              <a:t>736 </a:t>
            </a:r>
            <a:r>
              <a:rPr lang="en-US" sz="2400" dirty="0">
                <a:latin typeface="Calibri" panose="020F0502020204030204" pitchFamily="34" charset="0"/>
              </a:rPr>
              <a:t>sites </a:t>
            </a:r>
          </a:p>
          <a:p>
            <a:pPr lvl="1">
              <a:spcBef>
                <a:spcPts val="0"/>
              </a:spcBef>
              <a:spcAft>
                <a:spcPts val="0"/>
              </a:spcAft>
            </a:pPr>
            <a:r>
              <a:rPr lang="en-US" sz="2400" dirty="0" smtClean="0">
                <a:latin typeface="Calibri" panose="020F0502020204030204" pitchFamily="34" charset="0"/>
              </a:rPr>
              <a:t>318 </a:t>
            </a:r>
            <a:r>
              <a:rPr lang="en-US" sz="2400" dirty="0">
                <a:latin typeface="Calibri" panose="020F0502020204030204" pitchFamily="34" charset="0"/>
              </a:rPr>
              <a:t>sites with at least 1 patient </a:t>
            </a:r>
            <a:endParaRPr lang="en-US" sz="2400" dirty="0" smtClean="0">
              <a:latin typeface="Calibri" panose="020F0502020204030204" pitchFamily="34" charset="0"/>
            </a:endParaRPr>
          </a:p>
          <a:p>
            <a:pPr marL="396875" lvl="1" indent="0">
              <a:spcBef>
                <a:spcPts val="0"/>
              </a:spcBef>
              <a:spcAft>
                <a:spcPts val="0"/>
              </a:spcAft>
              <a:buNone/>
            </a:pPr>
            <a:r>
              <a:rPr lang="en-US" sz="2400" dirty="0" smtClean="0">
                <a:latin typeface="Calibri" panose="020F0502020204030204" pitchFamily="34" charset="0"/>
              </a:rPr>
              <a:t>accrued </a:t>
            </a:r>
            <a:endParaRPr lang="en-US" sz="2400" dirty="0">
              <a:latin typeface="Calibri" panose="020F0502020204030204" pitchFamily="34" charset="0"/>
            </a:endParaRPr>
          </a:p>
          <a:p>
            <a:r>
              <a:rPr lang="en-US" sz="2400" dirty="0">
                <a:latin typeface="Calibri" panose="020F0502020204030204" pitchFamily="34" charset="0"/>
              </a:rPr>
              <a:t>Accruals:</a:t>
            </a:r>
          </a:p>
          <a:p>
            <a:pPr lvl="1"/>
            <a:r>
              <a:rPr lang="en-US" sz="2400" dirty="0" smtClean="0">
                <a:latin typeface="Calibri" panose="020F0502020204030204" pitchFamily="34" charset="0"/>
              </a:rPr>
              <a:t>979 </a:t>
            </a:r>
            <a:r>
              <a:rPr lang="en-US" sz="2400" dirty="0">
                <a:latin typeface="Calibri" panose="020F0502020204030204" pitchFamily="34" charset="0"/>
              </a:rPr>
              <a:t>patients registered to </a:t>
            </a:r>
            <a:r>
              <a:rPr lang="en-US" sz="2400" b="1" u="sng" dirty="0">
                <a:latin typeface="Calibri" panose="020F0502020204030204" pitchFamily="34" charset="0"/>
              </a:rPr>
              <a:t>S1400</a:t>
            </a:r>
          </a:p>
          <a:p>
            <a:pPr lvl="2"/>
            <a:r>
              <a:rPr lang="en-US" sz="2000" dirty="0" smtClean="0">
                <a:latin typeface="Calibri" panose="020F0502020204030204" pitchFamily="34" charset="0"/>
              </a:rPr>
              <a:t>459 </a:t>
            </a:r>
            <a:r>
              <a:rPr lang="en-US" sz="2000" dirty="0">
                <a:latin typeface="Calibri" panose="020F0502020204030204" pitchFamily="34" charset="0"/>
              </a:rPr>
              <a:t>patients from SWOG sites</a:t>
            </a:r>
          </a:p>
          <a:p>
            <a:pPr lvl="1"/>
            <a:r>
              <a:rPr lang="en-US" sz="2400" dirty="0" smtClean="0">
                <a:latin typeface="Calibri" panose="020F0502020204030204" pitchFamily="34" charset="0"/>
              </a:rPr>
              <a:t>712 </a:t>
            </a:r>
            <a:r>
              <a:rPr lang="en-US" sz="2400" dirty="0">
                <a:latin typeface="Calibri" panose="020F0502020204030204" pitchFamily="34" charset="0"/>
              </a:rPr>
              <a:t>patients notified of their sub-study assignment</a:t>
            </a:r>
          </a:p>
          <a:p>
            <a:pPr lvl="1"/>
            <a:r>
              <a:rPr lang="en-US" sz="2400" dirty="0" smtClean="0">
                <a:latin typeface="Calibri" panose="020F0502020204030204" pitchFamily="34" charset="0"/>
              </a:rPr>
              <a:t>359 </a:t>
            </a:r>
            <a:r>
              <a:rPr lang="en-US" sz="2400" dirty="0">
                <a:latin typeface="Calibri" panose="020F0502020204030204" pitchFamily="34" charset="0"/>
              </a:rPr>
              <a:t>patients registered to a sub-study</a:t>
            </a:r>
          </a:p>
        </p:txBody>
      </p:sp>
      <p:graphicFrame>
        <p:nvGraphicFramePr>
          <p:cNvPr id="4" name="Table 3"/>
          <p:cNvGraphicFramePr>
            <a:graphicFrameLocks noGrp="1"/>
          </p:cNvGraphicFramePr>
          <p:nvPr>
            <p:extLst>
              <p:ext uri="{D42A27DB-BD31-4B8C-83A1-F6EECF244321}">
                <p14:modId xmlns:p14="http://schemas.microsoft.com/office/powerpoint/2010/main" val="684576916"/>
              </p:ext>
            </p:extLst>
          </p:nvPr>
        </p:nvGraphicFramePr>
        <p:xfrm>
          <a:off x="8558785" y="3691544"/>
          <a:ext cx="3466694" cy="2055870"/>
        </p:xfrm>
        <a:graphic>
          <a:graphicData uri="http://schemas.openxmlformats.org/drawingml/2006/table">
            <a:tbl>
              <a:tblPr firstRow="1" bandRow="1">
                <a:tableStyleId>{5C22544A-7EE6-4342-B048-85BDC9FD1C3A}</a:tableStyleId>
              </a:tblPr>
              <a:tblGrid>
                <a:gridCol w="3466694">
                  <a:extLst>
                    <a:ext uri="{9D8B030D-6E8A-4147-A177-3AD203B41FA5}">
                      <a16:colId xmlns="" xmlns:a16="http://schemas.microsoft.com/office/drawing/2014/main" val="20000"/>
                    </a:ext>
                  </a:extLst>
                </a:gridCol>
              </a:tblGrid>
              <a:tr h="390530">
                <a:tc>
                  <a:txBody>
                    <a:bodyPr/>
                    <a:lstStyle/>
                    <a:p>
                      <a:pPr algn="r"/>
                      <a:r>
                        <a:rPr lang="en-US" b="0" dirty="0">
                          <a:solidFill>
                            <a:schemeClr val="tx1"/>
                          </a:solidFill>
                        </a:rPr>
                        <a:t>S1400B:</a:t>
                      </a:r>
                      <a:r>
                        <a:rPr lang="en-US" b="0" baseline="0" dirty="0">
                          <a:solidFill>
                            <a:schemeClr val="tx1"/>
                          </a:solidFill>
                        </a:rPr>
                        <a:t> </a:t>
                      </a:r>
                      <a:r>
                        <a:rPr lang="en-US" b="0" baseline="0" dirty="0" smtClean="0">
                          <a:solidFill>
                            <a:schemeClr val="tx1"/>
                          </a:solidFill>
                        </a:rPr>
                        <a:t>26</a:t>
                      </a:r>
                      <a:endParaRPr lang="en-US"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8518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S1400</a:t>
                      </a:r>
                      <a:r>
                        <a:rPr lang="en-US" b="0" baseline="0" dirty="0">
                          <a:solidFill>
                            <a:schemeClr val="tx1"/>
                          </a:solidFill>
                        </a:rPr>
                        <a:t>D: </a:t>
                      </a:r>
                      <a:r>
                        <a:rPr lang="en-US" b="0" baseline="0" dirty="0" smtClean="0">
                          <a:solidFill>
                            <a:schemeClr val="tx1"/>
                          </a:solidFill>
                        </a:rPr>
                        <a:t>32</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18151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S1400I: </a:t>
                      </a:r>
                      <a:r>
                        <a:rPr lang="en-US" b="0" dirty="0" smtClean="0">
                          <a:solidFill>
                            <a:schemeClr val="tx1"/>
                          </a:solidFill>
                        </a:rPr>
                        <a:t>104</a:t>
                      </a:r>
                    </a:p>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Closed Sub-studies/treatment:</a:t>
                      </a:r>
                      <a:r>
                        <a:rPr lang="en-US" b="0" baseline="0" dirty="0" smtClean="0">
                          <a:solidFill>
                            <a:schemeClr val="tx1"/>
                          </a:solidFill>
                        </a:rPr>
                        <a:t> 197</a:t>
                      </a:r>
                      <a:endParaRPr lang="en-US"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r>
                        <a:rPr lang="en-US" sz="1200" b="0" i="0" u="none" strike="noStrike" kern="1200" baseline="0" dirty="0">
                          <a:solidFill>
                            <a:schemeClr val="dk1"/>
                          </a:solidFill>
                          <a:latin typeface="+mn-lt"/>
                          <a:ea typeface="+mn-ea"/>
                          <a:cs typeface="+mn-cs"/>
                        </a:rPr>
                        <a:t>SWOG STATISTICAL CENTER and CTSU AS OF</a:t>
                      </a:r>
                    </a:p>
                    <a:p>
                      <a:r>
                        <a:rPr lang="en-US" sz="1200" b="0" i="0" u="none" strike="noStrike" kern="1200" baseline="0" dirty="0" smtClean="0">
                          <a:solidFill>
                            <a:schemeClr val="dk1"/>
                          </a:solidFill>
                          <a:latin typeface="+mn-lt"/>
                          <a:ea typeface="+mn-ea"/>
                          <a:cs typeface="+mn-cs"/>
                        </a:rPr>
                        <a:t>9/12/2016</a:t>
                      </a:r>
                      <a:endParaRPr lang="en-US" sz="1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9" name="Slide Number Placeholder 8"/>
          <p:cNvSpPr>
            <a:spLocks noGrp="1"/>
          </p:cNvSpPr>
          <p:nvPr>
            <p:ph type="sldNum" sz="quarter" idx="12"/>
          </p:nvPr>
        </p:nvSpPr>
        <p:spPr/>
        <p:txBody>
          <a:bodyPr/>
          <a:lstStyle/>
          <a:p>
            <a:r>
              <a:rPr lang="en-US" dirty="0" smtClean="0"/>
              <a:t>Slide: </a:t>
            </a:r>
            <a:fld id="{629637A9-119A-49DA-BD12-AAC58B377D80}" type="slidenum">
              <a:rPr lang="en-US" smtClean="0"/>
              <a:pPr/>
              <a:t>4</a:t>
            </a:fld>
            <a:endParaRPr lang="en-US" dirty="0"/>
          </a:p>
        </p:txBody>
      </p:sp>
    </p:spTree>
    <p:extLst>
      <p:ext uri="{BB962C8B-B14F-4D97-AF65-F5344CB8AC3E}">
        <p14:creationId xmlns:p14="http://schemas.microsoft.com/office/powerpoint/2010/main" val="3868695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of Sub-Studies</a:t>
            </a:r>
            <a:endParaRPr lang="en-US" dirty="0"/>
          </a:p>
        </p:txBody>
      </p:sp>
      <p:sp>
        <p:nvSpPr>
          <p:cNvPr id="3" name="Content Placeholder 2"/>
          <p:cNvSpPr>
            <a:spLocks noGrp="1"/>
          </p:cNvSpPr>
          <p:nvPr>
            <p:ph idx="1"/>
          </p:nvPr>
        </p:nvSpPr>
        <p:spPr>
          <a:xfrm>
            <a:off x="609600" y="1845734"/>
            <a:ext cx="5486400" cy="4023360"/>
          </a:xfrm>
        </p:spPr>
        <p:txBody>
          <a:bodyPr>
            <a:normAutofit/>
          </a:bodyPr>
          <a:lstStyle/>
          <a:p>
            <a:r>
              <a:rPr lang="en-US" sz="2800" b="1" dirty="0"/>
              <a:t>S1400A [MEDI4736]</a:t>
            </a:r>
          </a:p>
          <a:p>
            <a:pPr lvl="1"/>
            <a:r>
              <a:rPr lang="en-US" sz="2400" dirty="0"/>
              <a:t>Closed 11/18/2015</a:t>
            </a:r>
          </a:p>
          <a:p>
            <a:r>
              <a:rPr lang="en-US" sz="2800" b="1" dirty="0"/>
              <a:t>S1400B [GDC-0032]</a:t>
            </a:r>
          </a:p>
          <a:p>
            <a:pPr lvl="1"/>
            <a:r>
              <a:rPr lang="en-US" sz="2400" dirty="0"/>
              <a:t>Actively accruing</a:t>
            </a:r>
          </a:p>
          <a:p>
            <a:r>
              <a:rPr lang="en-US" sz="2800" b="1" dirty="0"/>
              <a:t>S1400C [Palbociclib]</a:t>
            </a:r>
          </a:p>
          <a:p>
            <a:pPr lvl="1"/>
            <a:r>
              <a:rPr lang="en-US" sz="2400" dirty="0"/>
              <a:t>Closed </a:t>
            </a:r>
            <a:r>
              <a:rPr lang="en-US" sz="2400" dirty="0" smtClean="0"/>
              <a:t>9/1/2016</a:t>
            </a:r>
            <a:endParaRPr lang="en-US" sz="2400" dirty="0"/>
          </a:p>
        </p:txBody>
      </p:sp>
      <p:sp>
        <p:nvSpPr>
          <p:cNvPr id="4" name="Slide Number Placeholder 3"/>
          <p:cNvSpPr>
            <a:spLocks noGrp="1"/>
          </p:cNvSpPr>
          <p:nvPr>
            <p:ph type="sldNum" sz="quarter" idx="12"/>
          </p:nvPr>
        </p:nvSpPr>
        <p:spPr/>
        <p:txBody>
          <a:bodyPr/>
          <a:lstStyle/>
          <a:p>
            <a:r>
              <a:rPr lang="en-US" dirty="0" smtClean="0"/>
              <a:t>Slide: </a:t>
            </a:r>
            <a:fld id="{629637A9-119A-49DA-BD12-AAC58B377D80}" type="slidenum">
              <a:rPr lang="en-US" smtClean="0"/>
              <a:pPr/>
              <a:t>5</a:t>
            </a:fld>
            <a:endParaRPr lang="en-US" dirty="0"/>
          </a:p>
        </p:txBody>
      </p:sp>
      <p:sp>
        <p:nvSpPr>
          <p:cNvPr id="5" name="Content Placeholder 2"/>
          <p:cNvSpPr txBox="1">
            <a:spLocks/>
          </p:cNvSpPr>
          <p:nvPr/>
        </p:nvSpPr>
        <p:spPr>
          <a:xfrm>
            <a:off x="6096000" y="1845734"/>
            <a:ext cx="5486400" cy="4023360"/>
          </a:xfrm>
          <a:prstGeom prst="rect">
            <a:avLst/>
          </a:prstGeom>
        </p:spPr>
        <p:txBody>
          <a:bodyPr vert="horz" lIns="0" tIns="45720" rIns="0" bIns="45720" rtlCol="0">
            <a:normAutofit/>
          </a:bodyPr>
          <a:lstStyle>
            <a:lvl1pPr marL="225425" indent="-225425" algn="l" defTabSz="914400" rtl="0" eaLnBrk="1" latinLnBrk="0" hangingPunct="1">
              <a:lnSpc>
                <a:spcPct val="90000"/>
              </a:lnSpc>
              <a:spcBef>
                <a:spcPts val="1200"/>
              </a:spcBef>
              <a:spcAft>
                <a:spcPts val="200"/>
              </a:spcAft>
              <a:buClr>
                <a:schemeClr val="accent2">
                  <a:lumMod val="50000"/>
                </a:schemeClr>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dirty="0" smtClean="0"/>
              <a:t>S1400D [AZD4745]</a:t>
            </a:r>
          </a:p>
          <a:p>
            <a:pPr lvl="1"/>
            <a:r>
              <a:rPr lang="en-US" sz="2400" dirty="0" smtClean="0"/>
              <a:t>Actively accruing</a:t>
            </a:r>
          </a:p>
          <a:p>
            <a:r>
              <a:rPr lang="en-US" sz="2800" b="1" dirty="0" smtClean="0"/>
              <a:t>S1400I [Nivolumab/Ipilimumab]</a:t>
            </a:r>
          </a:p>
          <a:p>
            <a:pPr lvl="1"/>
            <a:r>
              <a:rPr lang="en-US" sz="2400" dirty="0" smtClean="0"/>
              <a:t>Actively accruing </a:t>
            </a:r>
            <a:endParaRPr lang="en-US" sz="2400" dirty="0"/>
          </a:p>
        </p:txBody>
      </p:sp>
    </p:spTree>
    <p:extLst>
      <p:ext uri="{BB962C8B-B14F-4D97-AF65-F5344CB8AC3E}">
        <p14:creationId xmlns:p14="http://schemas.microsoft.com/office/powerpoint/2010/main" val="349087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 </a:t>
            </a:r>
            <a:r>
              <a:rPr lang="en-US" dirty="0" smtClean="0"/>
              <a:t>Updates</a:t>
            </a:r>
            <a:endParaRPr lang="en-US" sz="2800" dirty="0"/>
          </a:p>
        </p:txBody>
      </p:sp>
      <p:sp>
        <p:nvSpPr>
          <p:cNvPr id="3" name="Content Placeholder 2"/>
          <p:cNvSpPr>
            <a:spLocks noGrp="1"/>
          </p:cNvSpPr>
          <p:nvPr>
            <p:ph idx="1"/>
          </p:nvPr>
        </p:nvSpPr>
        <p:spPr>
          <a:xfrm>
            <a:off x="609600" y="1719269"/>
            <a:ext cx="10546080" cy="4540853"/>
          </a:xfrm>
        </p:spPr>
        <p:txBody>
          <a:bodyPr>
            <a:noAutofit/>
          </a:bodyPr>
          <a:lstStyle/>
          <a:p>
            <a:pPr lvl="0">
              <a:buClr>
                <a:srgbClr val="DB8631">
                  <a:lumMod val="50000"/>
                </a:srgbClr>
              </a:buClr>
            </a:pPr>
            <a:r>
              <a:rPr lang="en-US" sz="2800" b="1" u="sng" dirty="0" smtClean="0">
                <a:solidFill>
                  <a:prstClr val="black">
                    <a:lumMod val="75000"/>
                    <a:lumOff val="25000"/>
                  </a:prstClr>
                </a:solidFill>
              </a:rPr>
              <a:t>Revision </a:t>
            </a:r>
            <a:r>
              <a:rPr lang="en-US" sz="2800" b="1" u="sng" dirty="0">
                <a:solidFill>
                  <a:prstClr val="black">
                    <a:lumMod val="75000"/>
                    <a:lumOff val="25000"/>
                  </a:prstClr>
                </a:solidFill>
              </a:rPr>
              <a:t>#5 </a:t>
            </a:r>
            <a:r>
              <a:rPr lang="en-US" sz="2800" b="1" u="sng" dirty="0" smtClean="0">
                <a:solidFill>
                  <a:prstClr val="black">
                    <a:lumMod val="75000"/>
                    <a:lumOff val="25000"/>
                  </a:prstClr>
                </a:solidFill>
              </a:rPr>
              <a:t>(August 2016)</a:t>
            </a:r>
            <a:endParaRPr lang="en-US" sz="2800" b="1" u="sng" dirty="0">
              <a:solidFill>
                <a:prstClr val="black">
                  <a:lumMod val="75000"/>
                  <a:lumOff val="25000"/>
                </a:prstClr>
              </a:solidFill>
            </a:endParaRPr>
          </a:p>
          <a:p>
            <a:pPr lvl="1">
              <a:buClr>
                <a:srgbClr val="DB8631">
                  <a:lumMod val="50000"/>
                </a:srgbClr>
              </a:buClr>
            </a:pPr>
            <a:r>
              <a:rPr lang="en-US" sz="2600" dirty="0">
                <a:solidFill>
                  <a:prstClr val="black">
                    <a:lumMod val="75000"/>
                    <a:lumOff val="25000"/>
                  </a:prstClr>
                </a:solidFill>
              </a:rPr>
              <a:t>Request for </a:t>
            </a:r>
            <a:r>
              <a:rPr lang="en-US" sz="2600" dirty="0" smtClean="0">
                <a:solidFill>
                  <a:prstClr val="black">
                    <a:lumMod val="75000"/>
                    <a:lumOff val="25000"/>
                  </a:prstClr>
                </a:solidFill>
              </a:rPr>
              <a:t>Amendments (RAs) </a:t>
            </a:r>
            <a:r>
              <a:rPr lang="en-US" sz="2600" dirty="0">
                <a:solidFill>
                  <a:prstClr val="black">
                    <a:lumMod val="75000"/>
                    <a:lumOff val="25000"/>
                  </a:prstClr>
                </a:solidFill>
              </a:rPr>
              <a:t>for </a:t>
            </a:r>
            <a:r>
              <a:rPr lang="en-US" sz="2600" dirty="0" smtClean="0">
                <a:solidFill>
                  <a:prstClr val="black">
                    <a:lumMod val="75000"/>
                    <a:lumOff val="25000"/>
                  </a:prstClr>
                </a:solidFill>
              </a:rPr>
              <a:t>MEDI4736, GDC-0032, Palbociclib, AZD4547</a:t>
            </a:r>
            <a:endParaRPr lang="en-US" sz="2600" dirty="0">
              <a:solidFill>
                <a:prstClr val="black">
                  <a:lumMod val="75000"/>
                  <a:lumOff val="25000"/>
                </a:prstClr>
              </a:solidFill>
            </a:endParaRPr>
          </a:p>
          <a:p>
            <a:pPr lvl="1">
              <a:buClr>
                <a:srgbClr val="DB8631">
                  <a:lumMod val="50000"/>
                </a:srgbClr>
              </a:buClr>
            </a:pPr>
            <a:r>
              <a:rPr lang="en-US" sz="2600" b="1" u="sng" dirty="0" smtClean="0">
                <a:solidFill>
                  <a:prstClr val="black">
                    <a:lumMod val="75000"/>
                    <a:lumOff val="25000"/>
                  </a:prstClr>
                </a:solidFill>
              </a:rPr>
              <a:t>S1400I</a:t>
            </a:r>
            <a:r>
              <a:rPr lang="en-US" sz="2600" b="1" dirty="0">
                <a:solidFill>
                  <a:prstClr val="black">
                    <a:lumMod val="75000"/>
                    <a:lumOff val="25000"/>
                  </a:prstClr>
                </a:solidFill>
              </a:rPr>
              <a:t>: </a:t>
            </a:r>
            <a:r>
              <a:rPr lang="en-US" sz="2600" dirty="0">
                <a:solidFill>
                  <a:prstClr val="black">
                    <a:lumMod val="75000"/>
                    <a:lumOff val="25000"/>
                  </a:prstClr>
                </a:solidFill>
              </a:rPr>
              <a:t>Addition of Patient Reported </a:t>
            </a:r>
            <a:r>
              <a:rPr lang="en-US" sz="2600" dirty="0" smtClean="0">
                <a:solidFill>
                  <a:prstClr val="black">
                    <a:lumMod val="75000"/>
                    <a:lumOff val="25000"/>
                  </a:prstClr>
                </a:solidFill>
              </a:rPr>
              <a:t>Outcomes</a:t>
            </a:r>
          </a:p>
          <a:p>
            <a:pPr lvl="1">
              <a:buClr>
                <a:srgbClr val="DB8631">
                  <a:lumMod val="50000"/>
                </a:srgbClr>
              </a:buClr>
            </a:pPr>
            <a:r>
              <a:rPr lang="en-US" sz="2800" dirty="0"/>
              <a:t>the option of enrolling to a </a:t>
            </a:r>
            <a:r>
              <a:rPr lang="en-US" sz="2800" i="1" u="sng" dirty="0"/>
              <a:t>new</a:t>
            </a:r>
            <a:r>
              <a:rPr lang="en-US" sz="2800" dirty="0"/>
              <a:t> sub-study following </a:t>
            </a:r>
            <a:r>
              <a:rPr lang="en-US" sz="2800" dirty="0" smtClean="0"/>
              <a:t>progression on another sub-study </a:t>
            </a:r>
          </a:p>
          <a:p>
            <a:pPr lvl="1">
              <a:buClr>
                <a:srgbClr val="DB8631">
                  <a:lumMod val="50000"/>
                </a:srgbClr>
              </a:buClr>
            </a:pPr>
            <a:endParaRPr lang="en-US" sz="2600" dirty="0">
              <a:solidFill>
                <a:prstClr val="black">
                  <a:lumMod val="75000"/>
                  <a:lumOff val="25000"/>
                </a:prstClr>
              </a:solidFill>
            </a:endParaRPr>
          </a:p>
          <a:p>
            <a:pPr lvl="0">
              <a:buClr>
                <a:srgbClr val="DB8631">
                  <a:lumMod val="50000"/>
                </a:srgbClr>
              </a:buClr>
            </a:pPr>
            <a:r>
              <a:rPr lang="en-US" sz="2800" b="1" u="sng" dirty="0">
                <a:solidFill>
                  <a:prstClr val="black">
                    <a:lumMod val="75000"/>
                    <a:lumOff val="25000"/>
                  </a:prstClr>
                </a:solidFill>
              </a:rPr>
              <a:t>Revision </a:t>
            </a:r>
            <a:r>
              <a:rPr lang="en-US" sz="2800" b="1" u="sng" dirty="0" smtClean="0">
                <a:solidFill>
                  <a:prstClr val="black">
                    <a:lumMod val="75000"/>
                    <a:lumOff val="25000"/>
                  </a:prstClr>
                </a:solidFill>
              </a:rPr>
              <a:t>#6 (Expected Winter 2016)</a:t>
            </a:r>
            <a:endParaRPr lang="en-US" sz="2800" b="1" u="sng" dirty="0">
              <a:solidFill>
                <a:prstClr val="black">
                  <a:lumMod val="75000"/>
                  <a:lumOff val="25000"/>
                </a:prstClr>
              </a:solidFill>
            </a:endParaRPr>
          </a:p>
          <a:p>
            <a:pPr lvl="1">
              <a:buClr>
                <a:srgbClr val="DB8631">
                  <a:lumMod val="50000"/>
                </a:srgbClr>
              </a:buClr>
            </a:pPr>
            <a:r>
              <a:rPr lang="en-US" sz="2600" b="1" dirty="0" smtClean="0">
                <a:solidFill>
                  <a:prstClr val="black">
                    <a:lumMod val="75000"/>
                    <a:lumOff val="25000"/>
                  </a:prstClr>
                </a:solidFill>
              </a:rPr>
              <a:t>New Sub-Study, </a:t>
            </a:r>
            <a:r>
              <a:rPr lang="en-US" sz="2600" b="1" u="sng" dirty="0" smtClean="0">
                <a:solidFill>
                  <a:prstClr val="black">
                    <a:lumMod val="75000"/>
                    <a:lumOff val="25000"/>
                  </a:prstClr>
                </a:solidFill>
              </a:rPr>
              <a:t>S1400G</a:t>
            </a:r>
            <a:r>
              <a:rPr lang="en-US" sz="2600" dirty="0">
                <a:solidFill>
                  <a:prstClr val="black">
                    <a:lumMod val="75000"/>
                    <a:lumOff val="25000"/>
                  </a:prstClr>
                </a:solidFill>
              </a:rPr>
              <a:t>: a biomarker-driven study including a PARP </a:t>
            </a:r>
            <a:r>
              <a:rPr lang="en-US" sz="2600" dirty="0" smtClean="0">
                <a:solidFill>
                  <a:prstClr val="black">
                    <a:lumMod val="75000"/>
                    <a:lumOff val="25000"/>
                  </a:prstClr>
                </a:solidFill>
              </a:rPr>
              <a:t>inhibitor</a:t>
            </a:r>
            <a:endParaRPr lang="en-US" sz="2600"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r>
              <a:rPr lang="en-US" dirty="0" smtClean="0"/>
              <a:t>Slide: </a:t>
            </a:r>
            <a:fld id="{629637A9-119A-49DA-BD12-AAC58B377D80}" type="slidenum">
              <a:rPr lang="en-US" smtClean="0"/>
              <a:pPr/>
              <a:t>6</a:t>
            </a:fld>
            <a:endParaRPr lang="en-US" dirty="0"/>
          </a:p>
        </p:txBody>
      </p:sp>
    </p:spTree>
    <p:extLst>
      <p:ext uri="{BB962C8B-B14F-4D97-AF65-F5344CB8AC3E}">
        <p14:creationId xmlns:p14="http://schemas.microsoft.com/office/powerpoint/2010/main" val="3786286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Upcoming Changes</a:t>
            </a:r>
            <a:endParaRPr lang="en-US" sz="2800" dirty="0"/>
          </a:p>
        </p:txBody>
      </p:sp>
      <p:sp>
        <p:nvSpPr>
          <p:cNvPr id="3" name="Content Placeholder 2"/>
          <p:cNvSpPr>
            <a:spLocks noGrp="1"/>
          </p:cNvSpPr>
          <p:nvPr>
            <p:ph idx="1"/>
          </p:nvPr>
        </p:nvSpPr>
        <p:spPr>
          <a:xfrm>
            <a:off x="609600" y="1719269"/>
            <a:ext cx="10546080" cy="4540853"/>
          </a:xfrm>
        </p:spPr>
        <p:txBody>
          <a:bodyPr>
            <a:noAutofit/>
          </a:bodyPr>
          <a:lstStyle/>
          <a:p>
            <a:pPr marL="0" indent="0">
              <a:buNone/>
            </a:pPr>
            <a:r>
              <a:rPr lang="en-US" sz="2800" b="1" dirty="0" smtClean="0"/>
              <a:t>Subsequent Revision:</a:t>
            </a:r>
          </a:p>
          <a:p>
            <a:pPr lvl="1">
              <a:lnSpc>
                <a:spcPct val="100000"/>
              </a:lnSpc>
              <a:spcAft>
                <a:spcPts val="1200"/>
              </a:spcAft>
            </a:pPr>
            <a:r>
              <a:rPr lang="en-US" sz="2600" b="1" u="sng" dirty="0" smtClean="0"/>
              <a:t>S1400F</a:t>
            </a:r>
            <a:r>
              <a:rPr lang="en-US" sz="2600" dirty="0" smtClean="0"/>
              <a:t>: a non-match study for patients who have failed prior nivolumab</a:t>
            </a:r>
          </a:p>
          <a:p>
            <a:pPr lvl="2">
              <a:lnSpc>
                <a:spcPct val="100000"/>
              </a:lnSpc>
              <a:spcAft>
                <a:spcPts val="1200"/>
              </a:spcAft>
            </a:pPr>
            <a:r>
              <a:rPr lang="en-US" sz="2200" dirty="0" smtClean="0"/>
              <a:t>Concept Redesign approved; </a:t>
            </a:r>
            <a:r>
              <a:rPr lang="en-US" sz="2200" dirty="0"/>
              <a:t>Protocol submission for CTEP Sub-Protocol Review soon</a:t>
            </a:r>
          </a:p>
          <a:p>
            <a:pPr marL="382588" lvl="2" indent="-382588">
              <a:lnSpc>
                <a:spcPct val="100000"/>
              </a:lnSpc>
              <a:spcAft>
                <a:spcPts val="1200"/>
              </a:spcAft>
              <a:buNone/>
            </a:pPr>
            <a:endParaRPr lang="en-US" sz="1600" b="1" dirty="0" smtClean="0"/>
          </a:p>
          <a:p>
            <a:pPr marL="382588" lvl="2" indent="-382588">
              <a:lnSpc>
                <a:spcPct val="100000"/>
              </a:lnSpc>
              <a:spcAft>
                <a:spcPts val="1200"/>
              </a:spcAft>
              <a:buNone/>
            </a:pPr>
            <a:r>
              <a:rPr lang="en-US" sz="2800" b="1" dirty="0" smtClean="0"/>
              <a:t>Proposed </a:t>
            </a:r>
            <a:r>
              <a:rPr lang="en-US" sz="2800" b="1" dirty="0"/>
              <a:t>Sub-Studies:</a:t>
            </a:r>
          </a:p>
          <a:p>
            <a:pPr lvl="1">
              <a:lnSpc>
                <a:spcPct val="100000"/>
              </a:lnSpc>
              <a:spcAft>
                <a:spcPts val="1200"/>
              </a:spcAft>
            </a:pPr>
            <a:r>
              <a:rPr lang="en-US" sz="2600" b="1" u="sng" dirty="0" smtClean="0"/>
              <a:t>S1400K:</a:t>
            </a:r>
            <a:r>
              <a:rPr lang="en-US" sz="2600" dirty="0" smtClean="0"/>
              <a:t> a biomarker-driven study of ABBV-399 in c-MET positive patients</a:t>
            </a:r>
          </a:p>
          <a:p>
            <a:pPr lvl="2">
              <a:lnSpc>
                <a:spcPct val="100000"/>
              </a:lnSpc>
              <a:spcAft>
                <a:spcPts val="1200"/>
              </a:spcAft>
            </a:pPr>
            <a:r>
              <a:rPr lang="en-US" sz="2200" dirty="0" smtClean="0"/>
              <a:t>Very early in development</a:t>
            </a:r>
            <a:endParaRPr lang="en-US" sz="2200" dirty="0"/>
          </a:p>
        </p:txBody>
      </p:sp>
      <p:sp>
        <p:nvSpPr>
          <p:cNvPr id="7" name="Slide Number Placeholder 6"/>
          <p:cNvSpPr>
            <a:spLocks noGrp="1"/>
          </p:cNvSpPr>
          <p:nvPr>
            <p:ph type="sldNum" sz="quarter" idx="12"/>
          </p:nvPr>
        </p:nvSpPr>
        <p:spPr/>
        <p:txBody>
          <a:bodyPr/>
          <a:lstStyle/>
          <a:p>
            <a:r>
              <a:rPr lang="en-US" dirty="0" smtClean="0"/>
              <a:t>Slide: </a:t>
            </a:r>
            <a:fld id="{629637A9-119A-49DA-BD12-AAC58B377D80}" type="slidenum">
              <a:rPr lang="en-US" smtClean="0"/>
              <a:pPr/>
              <a:t>7</a:t>
            </a:fld>
            <a:endParaRPr lang="en-US" dirty="0"/>
          </a:p>
        </p:txBody>
      </p:sp>
    </p:spTree>
    <p:extLst>
      <p:ext uri="{BB962C8B-B14F-4D97-AF65-F5344CB8AC3E}">
        <p14:creationId xmlns:p14="http://schemas.microsoft.com/office/powerpoint/2010/main" val="2098809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a:t>
            </a:r>
            <a:r>
              <a:rPr lang="en-US" dirty="0" smtClean="0"/>
              <a:t>Logistics</a:t>
            </a:r>
            <a:endParaRPr lang="en-US" dirty="0"/>
          </a:p>
        </p:txBody>
      </p:sp>
      <p:sp>
        <p:nvSpPr>
          <p:cNvPr id="3" name="Text Placeholder 2"/>
          <p:cNvSpPr>
            <a:spLocks noGrp="1"/>
          </p:cNvSpPr>
          <p:nvPr>
            <p:ph type="body" idx="1"/>
          </p:nvPr>
        </p:nvSpPr>
        <p:spPr/>
        <p:txBody>
          <a:bodyPr>
            <a:normAutofit/>
          </a:bodyPr>
          <a:lstStyle/>
          <a:p>
            <a:r>
              <a:rPr lang="en-US" dirty="0"/>
              <a:t>Mary Redman, PhD</a:t>
            </a:r>
          </a:p>
          <a:p>
            <a:r>
              <a:rPr lang="en-US" dirty="0" smtClean="0"/>
              <a:t>Study Lead </a:t>
            </a:r>
            <a:r>
              <a:rPr lang="en-US" dirty="0"/>
              <a:t>Biostatistician</a:t>
            </a:r>
          </a:p>
        </p:txBody>
      </p:sp>
      <p:sp>
        <p:nvSpPr>
          <p:cNvPr id="7" name="Slide Number Placeholder 6"/>
          <p:cNvSpPr>
            <a:spLocks noGrp="1"/>
          </p:cNvSpPr>
          <p:nvPr>
            <p:ph type="sldNum" sz="quarter" idx="12"/>
          </p:nvPr>
        </p:nvSpPr>
        <p:spPr/>
        <p:txBody>
          <a:bodyPr/>
          <a:lstStyle/>
          <a:p>
            <a:r>
              <a:rPr lang="en-US" dirty="0" smtClean="0"/>
              <a:t>Slide: </a:t>
            </a:r>
            <a:fld id="{4FAB73BC-B049-4115-A692-8D63A059BFB8}" type="slidenum">
              <a:rPr lang="en-US" smtClean="0"/>
              <a:pPr/>
              <a:t>8</a:t>
            </a:fld>
            <a:endParaRPr lang="en-US" dirty="0"/>
          </a:p>
        </p:txBody>
      </p:sp>
    </p:spTree>
    <p:extLst>
      <p:ext uri="{BB962C8B-B14F-4D97-AF65-F5344CB8AC3E}">
        <p14:creationId xmlns:p14="http://schemas.microsoft.com/office/powerpoint/2010/main" val="2840034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72810" y="3251831"/>
            <a:ext cx="4125432" cy="19900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13"/>
          <p:cNvSpPr>
            <a:spLocks noGrp="1"/>
          </p:cNvSpPr>
          <p:nvPr>
            <p:ph type="sldNum" sz="quarter" idx="12"/>
          </p:nvPr>
        </p:nvSpPr>
        <p:spPr/>
        <p:txBody>
          <a:bodyPr/>
          <a:lstStyle/>
          <a:p>
            <a:r>
              <a:rPr lang="en-US" dirty="0" smtClean="0"/>
              <a:t>Slide: </a:t>
            </a:r>
            <a:fld id="{629637A9-119A-49DA-BD12-AAC58B377D80}" type="slidenum">
              <a:rPr lang="en-US" smtClean="0"/>
              <a:pPr/>
              <a:t>9</a:t>
            </a:fld>
            <a:endParaRPr lang="en-US" dirty="0"/>
          </a:p>
        </p:txBody>
      </p:sp>
      <p:sp>
        <p:nvSpPr>
          <p:cNvPr id="2" name="Title 1"/>
          <p:cNvSpPr>
            <a:spLocks noGrp="1"/>
          </p:cNvSpPr>
          <p:nvPr>
            <p:ph type="title" idx="4294967295"/>
          </p:nvPr>
        </p:nvSpPr>
        <p:spPr>
          <a:xfrm>
            <a:off x="989013" y="188913"/>
            <a:ext cx="11202987" cy="676275"/>
          </a:xfrm>
        </p:spPr>
        <p:txBody>
          <a:bodyPr>
            <a:noAutofit/>
          </a:bodyPr>
          <a:lstStyle/>
          <a:p>
            <a:r>
              <a:rPr lang="en-US" sz="3600" dirty="0"/>
              <a:t>S1400 </a:t>
            </a:r>
            <a:r>
              <a:rPr lang="en-US" sz="3600" dirty="0" smtClean="0"/>
              <a:t>Registration: Pre-screening Option</a:t>
            </a:r>
            <a:endParaRPr lang="en-US" sz="3600" dirty="0"/>
          </a:p>
        </p:txBody>
      </p:sp>
      <p:sp>
        <p:nvSpPr>
          <p:cNvPr id="4" name="Text Box 2"/>
          <p:cNvSpPr txBox="1">
            <a:spLocks noChangeArrowheads="1"/>
          </p:cNvSpPr>
          <p:nvPr/>
        </p:nvSpPr>
        <p:spPr bwMode="auto">
          <a:xfrm>
            <a:off x="1189143" y="882854"/>
            <a:ext cx="7984571" cy="566558"/>
          </a:xfrm>
          <a:prstGeom prst="rect">
            <a:avLst/>
          </a:prstGeom>
          <a:solidFill>
            <a:schemeClr val="accent2"/>
          </a:solidFill>
          <a:ln w="9525">
            <a:solidFill>
              <a:srgbClr val="000000"/>
            </a:solidFill>
            <a:miter lim="800000"/>
            <a:headEnd/>
            <a:tailEnd/>
          </a:ln>
        </p:spPr>
        <p:txBody>
          <a:bodyPr vert="horz" wrap="square" lIns="91440" tIns="91440" rIns="91440" bIns="91440" numCol="1" anchor="ctr" anchorCtr="0" compatLnSpc="1">
            <a:prstTxWarp prst="textNoShape">
              <a:avLst/>
            </a:prstTxWarp>
          </a:bodyPr>
          <a:lstStyle/>
          <a:p>
            <a:pPr lvl="0" algn="ctr" defTabSz="914400" eaLnBrk="0" fontAlgn="base" hangingPunct="0">
              <a:spcBef>
                <a:spcPct val="0"/>
              </a:spcBef>
              <a:spcAft>
                <a:spcPct val="0"/>
              </a:spcAft>
            </a:pPr>
            <a:r>
              <a:rPr lang="en-US" altLang="en-US" dirty="0">
                <a:latin typeface="Arial" panose="020B0604020202020204" pitchFamily="34" charset="0"/>
                <a:cs typeface="Arial" panose="020B0604020202020204" pitchFamily="34" charset="0"/>
              </a:rPr>
              <a:t>Evaluate eligibility, consent </a:t>
            </a:r>
            <a:r>
              <a:rPr lang="en-US" altLang="en-US" dirty="0" smtClean="0">
                <a:latin typeface="Arial" panose="020B0604020202020204" pitchFamily="34" charset="0"/>
                <a:cs typeface="Arial" panose="020B0604020202020204" pitchFamily="34" charset="0"/>
              </a:rPr>
              <a:t>patient*, </a:t>
            </a:r>
            <a:r>
              <a:rPr lang="en-US" altLang="en-US" dirty="0">
                <a:latin typeface="Arial" panose="020B0604020202020204" pitchFamily="34" charset="0"/>
                <a:cs typeface="Arial" panose="020B0604020202020204" pitchFamily="34" charset="0"/>
              </a:rPr>
              <a:t>and confirm evaluable </a:t>
            </a:r>
            <a:r>
              <a:rPr lang="en-US" altLang="en-US" dirty="0" smtClean="0">
                <a:latin typeface="Arial" panose="020B0604020202020204" pitchFamily="34" charset="0"/>
                <a:cs typeface="Arial" panose="020B0604020202020204" pitchFamily="34" charset="0"/>
              </a:rPr>
              <a:t>tissue**</a:t>
            </a:r>
          </a:p>
          <a:p>
            <a:pPr lvl="0" algn="ctr" defTabSz="914400" eaLnBrk="0" fontAlgn="base" hangingPunct="0">
              <a:spcBef>
                <a:spcPct val="0"/>
              </a:spcBef>
              <a:spcAft>
                <a:spcPct val="0"/>
              </a:spcAft>
            </a:pPr>
            <a:r>
              <a:rPr lang="en-US" altLang="en-US" sz="1600" dirty="0" smtClean="0">
                <a:solidFill>
                  <a:schemeClr val="bg1"/>
                </a:solidFill>
                <a:latin typeface="Arial" panose="020B0604020202020204" pitchFamily="34" charset="0"/>
                <a:cs typeface="Arial" panose="020B0604020202020204" pitchFamily="34" charset="0"/>
              </a:rPr>
              <a:t>* Use pre-screening consent; ** Need Pathology Form sign off</a:t>
            </a:r>
            <a:endParaRPr lang="en-US" altLang="en-US" sz="1600" dirty="0">
              <a:solidFill>
                <a:schemeClr val="bg1"/>
              </a:solidFill>
              <a:latin typeface="Arial" panose="020B0604020202020204" pitchFamily="34" charset="0"/>
              <a:cs typeface="Arial" panose="020B0604020202020204" pitchFamily="34" charset="0"/>
            </a:endParaRPr>
          </a:p>
        </p:txBody>
      </p:sp>
      <p:sp>
        <p:nvSpPr>
          <p:cNvPr id="5" name="Text Box 3"/>
          <p:cNvSpPr txBox="1">
            <a:spLocks noChangeArrowheads="1"/>
          </p:cNvSpPr>
          <p:nvPr/>
        </p:nvSpPr>
        <p:spPr bwMode="auto">
          <a:xfrm>
            <a:off x="2932297" y="1618694"/>
            <a:ext cx="4476996" cy="430887"/>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Register to </a:t>
            </a:r>
            <a:r>
              <a:rPr kumimoji="0" lang="en-US" alt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rPr>
              <a:t>S1400</a:t>
            </a: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in OPEN</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3310593" y="2350825"/>
            <a:ext cx="3692397" cy="738664"/>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91440" rIns="91440" bIns="9144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Submit tissue to FMI </a:t>
            </a:r>
            <a:r>
              <a:rPr kumimoji="0" lang="en-US" altLang="en-US" b="1" i="0" u="none" strike="noStrike" cap="none" normalizeH="0" baseline="0" dirty="0">
                <a:ln>
                  <a:noFill/>
                </a:ln>
                <a:solidFill>
                  <a:schemeClr val="accent2">
                    <a:lumMod val="75000"/>
                  </a:schemeClr>
                </a:solidFill>
                <a:effectLst/>
                <a:latin typeface="Arial" panose="020B0604020202020204" pitchFamily="34" charset="0"/>
                <a:cs typeface="Arial" panose="020B0604020202020204" pitchFamily="34" charset="0"/>
              </a:rPr>
              <a:t>within 1 day</a:t>
            </a:r>
            <a:r>
              <a:rPr kumimoji="0" lang="en-US" altLang="en-US" b="0" i="0" u="none" strike="noStrike" cap="none" normalizeH="0" baseline="0" dirty="0">
                <a:ln>
                  <a:noFill/>
                </a:ln>
                <a:solidFill>
                  <a:schemeClr val="accent2">
                    <a:lumMod val="75000"/>
                  </a:schemeClr>
                </a:solidFill>
                <a:effectLst/>
                <a:latin typeface="Arial" panose="020B0604020202020204" pitchFamily="34" charset="0"/>
                <a:cs typeface="Arial" panose="020B0604020202020204" pitchFamily="34" charset="0"/>
              </a:rPr>
              <a:t> </a:t>
            </a:r>
            <a:br>
              <a:rPr kumimoji="0" lang="en-US" altLang="en-US" b="0" i="0" u="none" strike="noStrike" cap="none" normalizeH="0" baseline="0" dirty="0">
                <a:ln>
                  <a:noFill/>
                </a:ln>
                <a:solidFill>
                  <a:schemeClr val="accent2">
                    <a:lumMod val="75000"/>
                  </a:schemeClr>
                </a:solidFill>
                <a:effectLst/>
                <a:latin typeface="Arial" panose="020B0604020202020204" pitchFamily="34" charset="0"/>
                <a:cs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after registration</a:t>
            </a:r>
          </a:p>
        </p:txBody>
      </p:sp>
      <p:cxnSp>
        <p:nvCxnSpPr>
          <p:cNvPr id="3080" name="AutoShape 8"/>
          <p:cNvCxnSpPr>
            <a:cxnSpLocks noChangeShapeType="1"/>
            <a:stCxn id="4" idx="2"/>
            <a:endCxn id="5" idx="0"/>
          </p:cNvCxnSpPr>
          <p:nvPr/>
        </p:nvCxnSpPr>
        <p:spPr bwMode="auto">
          <a:xfrm flipH="1">
            <a:off x="5170795" y="1449412"/>
            <a:ext cx="10634" cy="169282"/>
          </a:xfrm>
          <a:prstGeom prst="straightConnector1">
            <a:avLst/>
          </a:prstGeom>
          <a:ln>
            <a:headEnd/>
            <a:tailEnd type="triangle" w="med" len="med"/>
          </a:ln>
          <a:extLst/>
        </p:spPr>
        <p:style>
          <a:lnRef idx="3">
            <a:schemeClr val="accent2"/>
          </a:lnRef>
          <a:fillRef idx="0">
            <a:schemeClr val="accent2"/>
          </a:fillRef>
          <a:effectRef idx="2">
            <a:schemeClr val="accent2"/>
          </a:effectRef>
          <a:fontRef idx="minor">
            <a:schemeClr val="tx1"/>
          </a:fontRef>
        </p:style>
      </p:cxnSp>
      <p:cxnSp>
        <p:nvCxnSpPr>
          <p:cNvPr id="3081" name="AutoShape 9"/>
          <p:cNvCxnSpPr>
            <a:cxnSpLocks noChangeShapeType="1"/>
          </p:cNvCxnSpPr>
          <p:nvPr/>
        </p:nvCxnSpPr>
        <p:spPr bwMode="auto">
          <a:xfrm>
            <a:off x="5156791" y="2066935"/>
            <a:ext cx="1" cy="266537"/>
          </a:xfrm>
          <a:prstGeom prst="straightConnector1">
            <a:avLst/>
          </a:prstGeom>
          <a:ln>
            <a:headEnd/>
            <a:tailEnd type="triangle" w="med" len="med"/>
          </a:ln>
          <a:extLst/>
        </p:spPr>
        <p:style>
          <a:lnRef idx="3">
            <a:schemeClr val="accent2"/>
          </a:lnRef>
          <a:fillRef idx="0">
            <a:schemeClr val="accent2"/>
          </a:fillRef>
          <a:effectRef idx="2">
            <a:schemeClr val="accent2"/>
          </a:effectRef>
          <a:fontRef idx="minor">
            <a:schemeClr val="tx1"/>
          </a:fontRef>
        </p:style>
      </p:cxnSp>
      <p:cxnSp>
        <p:nvCxnSpPr>
          <p:cNvPr id="3082" name="AutoShape 10"/>
          <p:cNvCxnSpPr>
            <a:cxnSpLocks noChangeShapeType="1"/>
          </p:cNvCxnSpPr>
          <p:nvPr/>
        </p:nvCxnSpPr>
        <p:spPr bwMode="auto">
          <a:xfrm>
            <a:off x="5201289" y="3791873"/>
            <a:ext cx="0" cy="260665"/>
          </a:xfrm>
          <a:prstGeom prst="straightConnector1">
            <a:avLst/>
          </a:prstGeom>
          <a:ln>
            <a:headEnd/>
            <a:tailEnd type="triangle" w="med" len="med"/>
          </a:ln>
          <a:extLst/>
        </p:spPr>
        <p:style>
          <a:lnRef idx="3">
            <a:schemeClr val="dk1"/>
          </a:lnRef>
          <a:fillRef idx="0">
            <a:schemeClr val="dk1"/>
          </a:fillRef>
          <a:effectRef idx="2">
            <a:schemeClr val="dk1"/>
          </a:effectRef>
          <a:fontRef idx="minor">
            <a:schemeClr val="tx1"/>
          </a:fontRef>
        </p:style>
      </p:cxnSp>
      <p:sp>
        <p:nvSpPr>
          <p:cNvPr id="9" name="Text Box 11"/>
          <p:cNvSpPr txBox="1">
            <a:spLocks noChangeArrowheads="1"/>
          </p:cNvSpPr>
          <p:nvPr/>
        </p:nvSpPr>
        <p:spPr bwMode="auto">
          <a:xfrm>
            <a:off x="3721388" y="3382717"/>
            <a:ext cx="2977117" cy="37057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ctr" defTabSz="914400" eaLnBrk="0" fontAlgn="base" hangingPunct="0">
              <a:spcBef>
                <a:spcPct val="0"/>
              </a:spcBef>
              <a:spcAft>
                <a:spcPts val="1000"/>
              </a:spcAft>
            </a:pPr>
            <a:r>
              <a:rPr lang="en-US" altLang="en-US" dirty="0" smtClean="0">
                <a:solidFill>
                  <a:schemeClr val="tx1"/>
                </a:solidFill>
                <a:latin typeface="Arial" panose="020B0604020202020204" pitchFamily="34" charset="0"/>
                <a:cs typeface="Arial" panose="020B0604020202020204" pitchFamily="34" charset="0"/>
              </a:rPr>
              <a:t>Continue current treatment</a:t>
            </a:r>
          </a:p>
          <a:p>
            <a:pPr lvl="0" algn="ctr" defTabSz="914400" eaLnBrk="0" fontAlgn="base" hangingPunct="0">
              <a:spcBef>
                <a:spcPct val="0"/>
              </a:spcBef>
              <a:spcAft>
                <a:spcPts val="1000"/>
              </a:spcAft>
            </a:pPr>
            <a:endParaRPr lang="en-US" altLang="en-US" sz="3200" dirty="0">
              <a:solidFill>
                <a:schemeClr val="tx1"/>
              </a:solidFill>
              <a:latin typeface="Arial" panose="020B0604020202020204" pitchFamily="34" charset="0"/>
              <a:cs typeface="Arial" panose="020B0604020202020204" pitchFamily="34" charset="0"/>
            </a:endParaRPr>
          </a:p>
        </p:txBody>
      </p:sp>
      <p:sp>
        <p:nvSpPr>
          <p:cNvPr id="10" name="Text Box 12"/>
          <p:cNvSpPr txBox="1">
            <a:spLocks noChangeArrowheads="1"/>
          </p:cNvSpPr>
          <p:nvPr/>
        </p:nvSpPr>
        <p:spPr bwMode="auto">
          <a:xfrm>
            <a:off x="4043744" y="4060426"/>
            <a:ext cx="2254102" cy="3385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Follow-up per protocol</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Text Box 13"/>
          <p:cNvSpPr txBox="1">
            <a:spLocks noChangeArrowheads="1"/>
          </p:cNvSpPr>
          <p:nvPr/>
        </p:nvSpPr>
        <p:spPr bwMode="auto">
          <a:xfrm>
            <a:off x="3444949" y="4614913"/>
            <a:ext cx="3455581" cy="5513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Upon Progression: Submit </a:t>
            </a:r>
            <a:r>
              <a:rPr kumimoji="0" lang="en-US" alt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rPr>
              <a:t>S1400</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Notice of Progression in Rave ®</a:t>
            </a:r>
            <a:endParaRPr kumimoji="0" lang="en-US" altLang="en-U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086" name="AutoShape 14"/>
          <p:cNvCxnSpPr>
            <a:cxnSpLocks noChangeShapeType="1"/>
          </p:cNvCxnSpPr>
          <p:nvPr/>
        </p:nvCxnSpPr>
        <p:spPr bwMode="auto">
          <a:xfrm flipH="1">
            <a:off x="10597703" y="5100452"/>
            <a:ext cx="494" cy="449899"/>
          </a:xfrm>
          <a:prstGeom prst="straightConnector1">
            <a:avLst/>
          </a:prstGeom>
          <a:ln>
            <a:headEnd/>
            <a:tailEnd type="triangle" w="med" len="med"/>
          </a:ln>
          <a:extLst/>
        </p:spPr>
        <p:style>
          <a:lnRef idx="3">
            <a:schemeClr val="accent6"/>
          </a:lnRef>
          <a:fillRef idx="0">
            <a:schemeClr val="accent6"/>
          </a:fillRef>
          <a:effectRef idx="2">
            <a:schemeClr val="accent6"/>
          </a:effectRef>
          <a:fontRef idx="minor">
            <a:schemeClr val="tx1"/>
          </a:fontRef>
        </p:style>
      </p:cxnSp>
      <p:cxnSp>
        <p:nvCxnSpPr>
          <p:cNvPr id="22" name="AutoShape 9"/>
          <p:cNvCxnSpPr>
            <a:cxnSpLocks noChangeShapeType="1"/>
          </p:cNvCxnSpPr>
          <p:nvPr/>
        </p:nvCxnSpPr>
        <p:spPr bwMode="auto">
          <a:xfrm>
            <a:off x="5191566" y="3095444"/>
            <a:ext cx="9723" cy="156387"/>
          </a:xfrm>
          <a:prstGeom prst="straightConnector1">
            <a:avLst/>
          </a:prstGeom>
          <a:ln>
            <a:headEnd/>
            <a:tailEnd type="triangle" w="med" len="med"/>
          </a:ln>
          <a:extLst/>
        </p:spPr>
        <p:style>
          <a:lnRef idx="3">
            <a:schemeClr val="accent2"/>
          </a:lnRef>
          <a:fillRef idx="0">
            <a:schemeClr val="accent2"/>
          </a:fillRef>
          <a:effectRef idx="2">
            <a:schemeClr val="accent2"/>
          </a:effectRef>
          <a:fontRef idx="minor">
            <a:schemeClr val="tx1"/>
          </a:fontRef>
        </p:style>
      </p:cxnSp>
      <p:cxnSp>
        <p:nvCxnSpPr>
          <p:cNvPr id="33" name="AutoShape 10"/>
          <p:cNvCxnSpPr>
            <a:cxnSpLocks noChangeShapeType="1"/>
            <a:stCxn id="10" idx="2"/>
            <a:endCxn id="11" idx="0"/>
          </p:cNvCxnSpPr>
          <p:nvPr/>
        </p:nvCxnSpPr>
        <p:spPr bwMode="auto">
          <a:xfrm>
            <a:off x="5170795" y="4398980"/>
            <a:ext cx="1945" cy="215933"/>
          </a:xfrm>
          <a:prstGeom prst="straightConnector1">
            <a:avLst/>
          </a:prstGeom>
          <a:ln>
            <a:headEnd/>
            <a:tailEnd type="triangle" w="med" len="med"/>
          </a:ln>
          <a:extLst/>
        </p:spPr>
        <p:style>
          <a:lnRef idx="3">
            <a:schemeClr val="dk1"/>
          </a:lnRef>
          <a:fillRef idx="0">
            <a:schemeClr val="dk1"/>
          </a:fillRef>
          <a:effectRef idx="2">
            <a:schemeClr val="dk1"/>
          </a:effectRef>
          <a:fontRef idx="minor">
            <a:schemeClr val="tx1"/>
          </a:fontRef>
        </p:style>
      </p:cxnSp>
      <p:cxnSp>
        <p:nvCxnSpPr>
          <p:cNvPr id="40" name="AutoShape 9"/>
          <p:cNvCxnSpPr>
            <a:cxnSpLocks noChangeShapeType="1"/>
          </p:cNvCxnSpPr>
          <p:nvPr/>
        </p:nvCxnSpPr>
        <p:spPr bwMode="auto">
          <a:xfrm>
            <a:off x="5183372" y="5233278"/>
            <a:ext cx="0" cy="334915"/>
          </a:xfrm>
          <a:prstGeom prst="straightConnector1">
            <a:avLst/>
          </a:prstGeom>
          <a:ln>
            <a:headEnd/>
            <a:tailEnd type="triangle" w="med" len="med"/>
          </a:ln>
          <a:extLst/>
        </p:spPr>
        <p:style>
          <a:lnRef idx="3">
            <a:schemeClr val="accent6"/>
          </a:lnRef>
          <a:fillRef idx="0">
            <a:schemeClr val="accent6"/>
          </a:fillRef>
          <a:effectRef idx="2">
            <a:schemeClr val="accent6"/>
          </a:effectRef>
          <a:fontRef idx="minor">
            <a:schemeClr val="tx1"/>
          </a:fontRef>
        </p:style>
      </p:cxnSp>
      <p:cxnSp>
        <p:nvCxnSpPr>
          <p:cNvPr id="41" name="AutoShape 9"/>
          <p:cNvCxnSpPr>
            <a:cxnSpLocks noChangeShapeType="1"/>
          </p:cNvCxnSpPr>
          <p:nvPr/>
        </p:nvCxnSpPr>
        <p:spPr bwMode="auto">
          <a:xfrm>
            <a:off x="10651362" y="3899728"/>
            <a:ext cx="0" cy="321397"/>
          </a:xfrm>
          <a:prstGeom prst="straightConnector1">
            <a:avLst/>
          </a:prstGeom>
          <a:ln>
            <a:headEnd/>
            <a:tailEnd type="triangle" w="med" len="med"/>
          </a:ln>
          <a:extLst/>
        </p:spPr>
        <p:style>
          <a:lnRef idx="3">
            <a:schemeClr val="dk1"/>
          </a:lnRef>
          <a:fillRef idx="0">
            <a:schemeClr val="dk1"/>
          </a:fillRef>
          <a:effectRef idx="2">
            <a:schemeClr val="dk1"/>
          </a:effectRef>
          <a:fontRef idx="minor">
            <a:schemeClr val="tx1"/>
          </a:fontRef>
        </p:style>
      </p:cxnSp>
      <p:sp>
        <p:nvSpPr>
          <p:cNvPr id="52" name="Text Box 13"/>
          <p:cNvSpPr txBox="1">
            <a:spLocks noChangeArrowheads="1"/>
          </p:cNvSpPr>
          <p:nvPr/>
        </p:nvSpPr>
        <p:spPr bwMode="auto">
          <a:xfrm>
            <a:off x="9362364" y="4221125"/>
            <a:ext cx="2663060" cy="87932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Submit Notice of Intention Not to</a:t>
            </a:r>
            <a:r>
              <a:rPr kumimoji="0" lang="en-US" altLang="en-US" sz="1600" b="0" i="0" u="none" strike="noStrike" cap="none" normalizeH="0" dirty="0">
                <a:ln>
                  <a:noFill/>
                </a:ln>
                <a:solidFill>
                  <a:schemeClr val="tx1"/>
                </a:solidFill>
                <a:effectLst/>
                <a:latin typeface="Arial" panose="020B0604020202020204" pitchFamily="34" charset="0"/>
                <a:cs typeface="Arial" panose="020B0604020202020204" pitchFamily="34" charset="0"/>
              </a:rPr>
              <a:t> Register </a:t>
            </a:r>
            <a:br>
              <a:rPr kumimoji="0" lang="en-US" altLang="en-US" sz="1600" b="0" i="0" u="none" strike="noStrike" cap="none" normalizeH="0" dirty="0">
                <a:ln>
                  <a:noFill/>
                </a:ln>
                <a:solidFill>
                  <a:schemeClr val="tx1"/>
                </a:solidFill>
                <a:effectLst/>
                <a:latin typeface="Arial" panose="020B0604020202020204" pitchFamily="34" charset="0"/>
                <a:cs typeface="Arial" panose="020B0604020202020204" pitchFamily="34" charset="0"/>
              </a:rPr>
            </a:br>
            <a:r>
              <a:rPr kumimoji="0" lang="en-US" altLang="en-US" sz="1600" b="0" i="0" u="none" strike="noStrike" cap="none" normalizeH="0" dirty="0">
                <a:ln>
                  <a:noFill/>
                </a:ln>
                <a:solidFill>
                  <a:schemeClr val="tx1"/>
                </a:solidFill>
                <a:effectLst/>
                <a:latin typeface="Arial" panose="020B0604020202020204" pitchFamily="34" charset="0"/>
                <a:cs typeface="Arial" panose="020B0604020202020204" pitchFamily="34" charset="0"/>
              </a:rPr>
              <a:t>Form in Rave ®</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1" name="Text Box 13"/>
          <p:cNvSpPr txBox="1">
            <a:spLocks noChangeArrowheads="1"/>
          </p:cNvSpPr>
          <p:nvPr/>
        </p:nvSpPr>
        <p:spPr bwMode="auto">
          <a:xfrm>
            <a:off x="1350335" y="5571460"/>
            <a:ext cx="7666074" cy="682961"/>
          </a:xfrm>
          <a:prstGeom prst="rect">
            <a:avLst/>
          </a:prstGeom>
          <a:gradFill>
            <a:gsLst>
              <a:gs pos="0">
                <a:srgbClr val="B8B91F"/>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gra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pPr lvl="0" algn="ctr" defTabSz="914400" eaLnBrk="0" fontAlgn="base" hangingPunct="0">
              <a:spcBef>
                <a:spcPct val="0"/>
              </a:spcBef>
              <a:spcAft>
                <a:spcPct val="0"/>
              </a:spcAft>
            </a:pPr>
            <a:r>
              <a:rPr lang="en-US" altLang="en-US" dirty="0">
                <a:solidFill>
                  <a:schemeClr val="tx1"/>
                </a:solidFill>
                <a:latin typeface="Arial" panose="020B0604020202020204" pitchFamily="34" charset="0"/>
                <a:cs typeface="Arial" panose="020B0604020202020204" pitchFamily="34" charset="0"/>
              </a:rPr>
              <a:t>Sub-study assignment</a:t>
            </a:r>
          </a:p>
          <a:p>
            <a:pPr lvl="0" algn="ctr" defTabSz="914400" eaLnBrk="0" fontAlgn="base" hangingPunct="0">
              <a:spcBef>
                <a:spcPct val="0"/>
              </a:spcBef>
              <a:spcAft>
                <a:spcPct val="0"/>
              </a:spcAft>
            </a:pPr>
            <a:r>
              <a:rPr lang="en-US" altLang="en-US" sz="1400" dirty="0" smtClean="0">
                <a:solidFill>
                  <a:schemeClr val="bg1"/>
                </a:solidFill>
                <a:latin typeface="Arial" panose="020B0604020202020204" pitchFamily="34" charset="0"/>
                <a:cs typeface="Arial" panose="020B0604020202020204" pitchFamily="34" charset="0"/>
              </a:rPr>
              <a:t>(</a:t>
            </a:r>
            <a:r>
              <a:rPr lang="en-US" altLang="en-US" sz="1400" dirty="0" smtClean="0">
                <a:solidFill>
                  <a:schemeClr val="bg1"/>
                </a:solidFill>
                <a:cs typeface="Arial" panose="020B0604020202020204" pitchFamily="34" charset="0"/>
              </a:rPr>
              <a:t>received within </a:t>
            </a:r>
            <a:r>
              <a:rPr lang="en-US" altLang="en-US" sz="1400" dirty="0">
                <a:solidFill>
                  <a:schemeClr val="bg1"/>
                </a:solidFill>
                <a:cs typeface="Arial" panose="020B0604020202020204" pitchFamily="34" charset="0"/>
              </a:rPr>
              <a:t>1 day from Notice of </a:t>
            </a:r>
            <a:r>
              <a:rPr lang="en-US" altLang="en-US" sz="1400" dirty="0" smtClean="0">
                <a:solidFill>
                  <a:schemeClr val="bg1"/>
                </a:solidFill>
                <a:cs typeface="Arial" panose="020B0604020202020204" pitchFamily="34" charset="0"/>
              </a:rPr>
              <a:t>Progression if </a:t>
            </a:r>
            <a:r>
              <a:rPr lang="en-US" sz="1400" dirty="0" smtClean="0">
                <a:solidFill>
                  <a:schemeClr val="bg1"/>
                </a:solidFill>
              </a:rPr>
              <a:t>at </a:t>
            </a:r>
            <a:r>
              <a:rPr lang="en-US" sz="1400" dirty="0">
                <a:solidFill>
                  <a:schemeClr val="bg1"/>
                </a:solidFill>
              </a:rPr>
              <a:t>least 16 days since tissue submission</a:t>
            </a:r>
            <a:r>
              <a:rPr lang="en-US" altLang="en-US" sz="1400" dirty="0">
                <a:solidFill>
                  <a:schemeClr val="bg1"/>
                </a:solidFill>
                <a:latin typeface="Arial" panose="020B0604020202020204" pitchFamily="34" charset="0"/>
                <a:cs typeface="Arial" panose="020B0604020202020204" pitchFamily="34" charset="0"/>
              </a:rPr>
              <a:t>)</a:t>
            </a:r>
          </a:p>
        </p:txBody>
      </p:sp>
      <p:cxnSp>
        <p:nvCxnSpPr>
          <p:cNvPr id="168" name="AutoShape 10"/>
          <p:cNvCxnSpPr>
            <a:cxnSpLocks noChangeShapeType="1"/>
          </p:cNvCxnSpPr>
          <p:nvPr/>
        </p:nvCxnSpPr>
        <p:spPr bwMode="auto">
          <a:xfrm flipV="1">
            <a:off x="7439272" y="3657600"/>
            <a:ext cx="1734442" cy="921465"/>
          </a:xfrm>
          <a:prstGeom prst="straightConnector1">
            <a:avLst/>
          </a:prstGeom>
          <a:ln>
            <a:prstDash val="sysDash"/>
            <a:headEnd/>
            <a:tailEnd type="triangle" w="med" len="med"/>
          </a:ln>
          <a:extLst/>
        </p:spPr>
        <p:style>
          <a:lnRef idx="3">
            <a:schemeClr val="dk1"/>
          </a:lnRef>
          <a:fillRef idx="0">
            <a:schemeClr val="dk1"/>
          </a:fillRef>
          <a:effectRef idx="2">
            <a:schemeClr val="dk1"/>
          </a:effectRef>
          <a:fontRef idx="minor">
            <a:schemeClr val="tx1"/>
          </a:fontRef>
        </p:style>
      </p:cxnSp>
      <p:sp>
        <p:nvSpPr>
          <p:cNvPr id="39" name="Text Box 13"/>
          <p:cNvSpPr txBox="1">
            <a:spLocks noChangeArrowheads="1"/>
          </p:cNvSpPr>
          <p:nvPr/>
        </p:nvSpPr>
        <p:spPr bwMode="auto">
          <a:xfrm>
            <a:off x="9362364" y="5582354"/>
            <a:ext cx="2663060" cy="640064"/>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20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Follow-up for 3 </a:t>
            </a: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years</a:t>
            </a:r>
          </a:p>
        </p:txBody>
      </p:sp>
      <p:sp>
        <p:nvSpPr>
          <p:cNvPr id="24" name="Text Box 13"/>
          <p:cNvSpPr txBox="1">
            <a:spLocks noChangeArrowheads="1"/>
          </p:cNvSpPr>
          <p:nvPr/>
        </p:nvSpPr>
        <p:spPr bwMode="auto">
          <a:xfrm>
            <a:off x="9362363" y="2643531"/>
            <a:ext cx="2663061" cy="119637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ts val="1000"/>
              </a:spcAft>
            </a:pPr>
            <a:r>
              <a:rPr lang="en-US" altLang="en-US" sz="1600" dirty="0" smtClean="0">
                <a:solidFill>
                  <a:schemeClr val="tx1"/>
                </a:solidFill>
                <a:latin typeface="Arial" panose="020B0604020202020204" pitchFamily="34" charset="0"/>
                <a:cs typeface="Arial" panose="020B0604020202020204" pitchFamily="34" charset="0"/>
              </a:rPr>
              <a:t>If P</a:t>
            </a:r>
            <a:r>
              <a:rPr kumimoji="0" lang="en-US" alt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atient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will not be registered to a sub-study </a:t>
            </a:r>
            <a:r>
              <a:rPr lang="en-US" altLang="en-US" sz="1600" dirty="0">
                <a:solidFill>
                  <a:schemeClr val="tx1"/>
                </a:solidFill>
                <a:latin typeface="Arial" pitchFamily="34" charset="0"/>
                <a:cs typeface="Arial" pitchFamily="34" charset="0"/>
              </a:rPr>
              <a:t>for any </a:t>
            </a:r>
            <a:r>
              <a:rPr lang="en-US" altLang="en-US" sz="1600" dirty="0" smtClean="0">
                <a:solidFill>
                  <a:schemeClr val="tx1"/>
                </a:solidFill>
                <a:latin typeface="Arial" pitchFamily="34" charset="0"/>
                <a:cs typeface="Arial" pitchFamily="34" charset="0"/>
              </a:rPr>
              <a:t>reason</a:t>
            </a:r>
          </a:p>
          <a:p>
            <a:pPr lvl="0" algn="ctr" defTabSz="914400" eaLnBrk="0" fontAlgn="base" hangingPunct="0">
              <a:spcBef>
                <a:spcPct val="0"/>
              </a:spcBef>
              <a:spcAft>
                <a:spcPts val="1000"/>
              </a:spcAft>
            </a:pPr>
            <a:r>
              <a:rPr kumimoji="0" lang="en-US" altLang="en-US" sz="1600" b="0" i="0" u="none" strike="noStrike" cap="none" normalizeH="0" baseline="0" dirty="0" smtClean="0">
                <a:ln>
                  <a:noFill/>
                </a:ln>
                <a:solidFill>
                  <a:srgbClr val="B8B91F"/>
                </a:solidFill>
                <a:effectLst/>
                <a:latin typeface="Arial" pitchFamily="34" charset="0"/>
                <a:cs typeface="Arial" pitchFamily="34" charset="0"/>
              </a:rPr>
              <a:t>Note: </a:t>
            </a:r>
            <a:r>
              <a:rPr lang="en-US" altLang="en-US" sz="1600" dirty="0" smtClean="0">
                <a:solidFill>
                  <a:srgbClr val="B8B91F"/>
                </a:solidFill>
                <a:latin typeface="Arial" panose="020B0604020202020204" pitchFamily="34" charset="0"/>
                <a:cs typeface="Arial" panose="020B0604020202020204" pitchFamily="34" charset="0"/>
              </a:rPr>
              <a:t>Can </a:t>
            </a:r>
            <a:r>
              <a:rPr lang="en-US" altLang="en-US" sz="1600" dirty="0">
                <a:solidFill>
                  <a:srgbClr val="B8B91F"/>
                </a:solidFill>
                <a:latin typeface="Arial" panose="020B0604020202020204" pitchFamily="34" charset="0"/>
                <a:cs typeface="Arial" panose="020B0604020202020204" pitchFamily="34" charset="0"/>
              </a:rPr>
              <a:t>change </a:t>
            </a:r>
            <a:r>
              <a:rPr lang="en-US" altLang="en-US" sz="1600" dirty="0" smtClean="0">
                <a:solidFill>
                  <a:srgbClr val="B8B91F"/>
                </a:solidFill>
                <a:latin typeface="Arial" panose="020B0604020202020204" pitchFamily="34" charset="0"/>
                <a:cs typeface="Arial" panose="020B0604020202020204" pitchFamily="34" charset="0"/>
              </a:rPr>
              <a:t>decision</a:t>
            </a:r>
            <a:endParaRPr lang="en-US" altLang="en-US" sz="1600" dirty="0">
              <a:solidFill>
                <a:srgbClr val="B8B91F"/>
              </a:solidFill>
              <a:latin typeface="Arial" panose="020B0604020202020204" pitchFamily="34" charset="0"/>
              <a:cs typeface="Arial" panose="020B0604020202020204" pitchFamily="34" charset="0"/>
            </a:endParaRPr>
          </a:p>
          <a:p>
            <a:pPr algn="ctr" defTabSz="914400" eaLnBrk="0" fontAlgn="base" hangingPunct="0">
              <a:spcBef>
                <a:spcPct val="0"/>
              </a:spcBef>
              <a:spcAft>
                <a:spcPts val="1000"/>
              </a:spcAf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300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9dab94b-f61e-445b-bf4d-5a6513d209d2">A2QN7SZZU2H6-21-7</_dlc_DocId>
    <_dlc_DocIdUrl xmlns="69dab94b-f61e-445b-bf4d-5a6513d209d2">
      <Url>https://thehopefoundationswog.sharepoint.com/sites/SWOG/S1400/_layouts/15/DocIdRedir.aspx?ID=A2QN7SZZU2H6-21-7</Url>
      <Description>A2QN7SZZU2H6-21-7</Description>
    </_dlc_DocIdUrl>
    <SharedWithUsers xmlns="2248488c-cf63-44fb-bd92-6fc8332c4fba">
      <UserInfo>
        <DisplayName>Crystal Miwa</DisplayName>
        <AccountId>18</AccountId>
        <AccountType/>
      </UserInfo>
    </SharedWithUser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79BF28C2E620F4FAB9669FC920A0674" ma:contentTypeVersion="3" ma:contentTypeDescription="Create a new document." ma:contentTypeScope="" ma:versionID="79d143170e963f5a2a2cd465dafcf6f3">
  <xsd:schema xmlns:xsd="http://www.w3.org/2001/XMLSchema" xmlns:xs="http://www.w3.org/2001/XMLSchema" xmlns:p="http://schemas.microsoft.com/office/2006/metadata/properties" xmlns:ns2="69dab94b-f61e-445b-bf4d-5a6513d209d2" xmlns:ns3="2248488c-cf63-44fb-bd92-6fc8332c4fba" targetNamespace="http://schemas.microsoft.com/office/2006/metadata/properties" ma:root="true" ma:fieldsID="06302fc41f82150538a4ef0b50e01999" ns2:_="" ns3:_="">
    <xsd:import namespace="69dab94b-f61e-445b-bf4d-5a6513d209d2"/>
    <xsd:import namespace="2248488c-cf63-44fb-bd92-6fc8332c4fba"/>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ab94b-f61e-445b-bf4d-5a6513d209d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248488c-cf63-44fb-bd92-6fc8332c4f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7D5CB6-F5A8-4B7C-9EFA-F7E479B51CCC}">
  <ds:schemaRefs>
    <ds:schemaRef ds:uri="69dab94b-f61e-445b-bf4d-5a6513d209d2"/>
    <ds:schemaRef ds:uri="http://schemas.openxmlformats.org/package/2006/metadata/core-propertie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www.w3.org/XML/1998/namespace"/>
    <ds:schemaRef ds:uri="http://schemas.microsoft.com/office/infopath/2007/PartnerControls"/>
    <ds:schemaRef ds:uri="2248488c-cf63-44fb-bd92-6fc8332c4fba"/>
  </ds:schemaRefs>
</ds:datastoreItem>
</file>

<file path=customXml/itemProps2.xml><?xml version="1.0" encoding="utf-8"?>
<ds:datastoreItem xmlns:ds="http://schemas.openxmlformats.org/officeDocument/2006/customXml" ds:itemID="{78FD633B-3B25-4C9E-A955-91B7E07B630B}">
  <ds:schemaRefs>
    <ds:schemaRef ds:uri="http://schemas.microsoft.com/sharepoint/events"/>
  </ds:schemaRefs>
</ds:datastoreItem>
</file>

<file path=customXml/itemProps3.xml><?xml version="1.0" encoding="utf-8"?>
<ds:datastoreItem xmlns:ds="http://schemas.openxmlformats.org/officeDocument/2006/customXml" ds:itemID="{96AFA652-0687-424B-AC77-0C38F540DE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ab94b-f61e-445b-bf4d-5a6513d209d2"/>
    <ds:schemaRef ds:uri="2248488c-cf63-44fb-bd92-6fc8332c4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9BE2DEB-71A4-408F-94D3-079DF478BA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76787</TotalTime>
  <Words>1953</Words>
  <Application>Microsoft Office PowerPoint</Application>
  <PresentationFormat>Widescreen</PresentationFormat>
  <Paragraphs>397</Paragraphs>
  <Slides>34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Black</vt:lpstr>
      <vt:lpstr>Calibri</vt:lpstr>
      <vt:lpstr>Calibri Light</vt:lpstr>
      <vt:lpstr>Courier New</vt:lpstr>
      <vt:lpstr>Symbol</vt:lpstr>
      <vt:lpstr>Verdana</vt:lpstr>
      <vt:lpstr>Wingdings</vt:lpstr>
      <vt:lpstr>Retrospect</vt:lpstr>
      <vt:lpstr> LUNG-MAP </vt:lpstr>
      <vt:lpstr>Welcome </vt:lpstr>
      <vt:lpstr>Study Updates </vt:lpstr>
      <vt:lpstr>Where are we now?</vt:lpstr>
      <vt:lpstr>Current Status of Sub-Studies</vt:lpstr>
      <vt:lpstr>Study Design Updates</vt:lpstr>
      <vt:lpstr>Overview of Upcoming Changes</vt:lpstr>
      <vt:lpstr>Study Logistics</vt:lpstr>
      <vt:lpstr>S1400 Registration: Pre-screening Option</vt:lpstr>
      <vt:lpstr>S1400 Registration: Screening at Progression Option</vt:lpstr>
      <vt:lpstr>Sub-study Registration: From Sub-study Assignment</vt:lpstr>
      <vt:lpstr>Notice of Intention Not to Register Reasons: Within last 3 months</vt:lpstr>
      <vt:lpstr>New Sub-study Registration Option (In Revision #5 v.7/19/16)</vt:lpstr>
      <vt:lpstr>Data Submission Requirements</vt:lpstr>
      <vt:lpstr>S1400I Patient Reported Outcomes</vt:lpstr>
      <vt:lpstr>S1400I PRO Overview</vt:lpstr>
      <vt:lpstr>Assessment Schedule</vt:lpstr>
      <vt:lpstr>PRO Data Submission</vt:lpstr>
      <vt:lpstr>PRO Training and Contacts</vt:lpstr>
      <vt:lpstr>Quality Assurance and Monitoring</vt:lpstr>
      <vt:lpstr>QA/Monitoring Common Problems</vt:lpstr>
      <vt:lpstr>QA/Monitoring Common Problems</vt:lpstr>
      <vt:lpstr>Accrual Enhancement Committee</vt:lpstr>
      <vt:lpstr>AEC: How We Drive Trial Enrollment</vt:lpstr>
      <vt:lpstr>AEC: Communication Materials </vt:lpstr>
      <vt:lpstr>Protocol Card- Front</vt:lpstr>
      <vt:lpstr>Protocol Card- Back</vt:lpstr>
      <vt:lpstr>Site Coordinators Committee (SCC)</vt:lpstr>
      <vt:lpstr>Site Coordinators Committee (SCC)</vt:lpstr>
      <vt:lpstr>SCC Meetings</vt:lpstr>
      <vt:lpstr>SCC Mission</vt:lpstr>
      <vt:lpstr>SCC Activities:</vt:lpstr>
      <vt:lpstr>Questions?</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Schofield, Mark</dc:creator>
  <cp:lastModifiedBy>Miwa, Crystal</cp:lastModifiedBy>
  <cp:revision>436</cp:revision>
  <cp:lastPrinted>2015-09-25T17:31:55Z</cp:lastPrinted>
  <dcterms:created xsi:type="dcterms:W3CDTF">2015-02-03T14:24:03Z</dcterms:created>
  <dcterms:modified xsi:type="dcterms:W3CDTF">2016-10-10T18:04:41Z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0x010100779BF28C2E620F4FAB9669FC920A0674</vt:lpwstr>
  </property>
  <property fmtid="{D5CDD505-2E9C-101B-9397-08002B2CF9AE}" pid="3" name="_dlc_DocIdItemGuid">
    <vt:lpwstr>07ee0818-1e73-421b-809e-382568a8c1d0</vt:lpwstr>
  </property>
</Properties>
</file>