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5"/>
  </p:sldMasterIdLst>
  <p:notesMasterIdLst>
    <p:notesMasterId r:id="rId70"/>
  </p:notesMasterIdLst>
  <p:handoutMasterIdLst>
    <p:handoutMasterId r:id="rId71"/>
  </p:handoutMasterIdLst>
  <p:sldIdLst>
    <p:sldId id="256" r:id="rId6"/>
    <p:sldId id="258" r:id="rId7"/>
    <p:sldId id="260" r:id="rId8"/>
    <p:sldId id="380" r:id="rId9"/>
    <p:sldId id="359" r:id="rId10"/>
    <p:sldId id="360" r:id="rId11"/>
    <p:sldId id="355" r:id="rId12"/>
    <p:sldId id="417" r:id="rId13"/>
    <p:sldId id="439" r:id="rId14"/>
    <p:sldId id="440" r:id="rId15"/>
    <p:sldId id="441" r:id="rId16"/>
    <p:sldId id="444" r:id="rId17"/>
    <p:sldId id="445" r:id="rId18"/>
    <p:sldId id="447" r:id="rId19"/>
    <p:sldId id="473" r:id="rId20"/>
    <p:sldId id="448" r:id="rId21"/>
    <p:sldId id="465" r:id="rId22"/>
    <p:sldId id="466" r:id="rId23"/>
    <p:sldId id="467" r:id="rId24"/>
    <p:sldId id="468" r:id="rId25"/>
    <p:sldId id="469" r:id="rId26"/>
    <p:sldId id="470" r:id="rId27"/>
    <p:sldId id="471" r:id="rId28"/>
    <p:sldId id="266" r:id="rId29"/>
    <p:sldId id="390" r:id="rId30"/>
    <p:sldId id="396" r:id="rId31"/>
    <p:sldId id="397" r:id="rId32"/>
    <p:sldId id="398" r:id="rId33"/>
    <p:sldId id="309" r:id="rId34"/>
    <p:sldId id="391" r:id="rId35"/>
    <p:sldId id="270" r:id="rId36"/>
    <p:sldId id="381" r:id="rId37"/>
    <p:sldId id="382" r:id="rId38"/>
    <p:sldId id="462" r:id="rId39"/>
    <p:sldId id="472" r:id="rId40"/>
    <p:sldId id="463" r:id="rId41"/>
    <p:sldId id="464" r:id="rId42"/>
    <p:sldId id="368" r:id="rId43"/>
    <p:sldId id="399" r:id="rId44"/>
    <p:sldId id="400" r:id="rId45"/>
    <p:sldId id="455" r:id="rId46"/>
    <p:sldId id="456" r:id="rId47"/>
    <p:sldId id="457" r:id="rId48"/>
    <p:sldId id="458" r:id="rId49"/>
    <p:sldId id="459" r:id="rId50"/>
    <p:sldId id="460" r:id="rId51"/>
    <p:sldId id="407" r:id="rId52"/>
    <p:sldId id="461" r:id="rId53"/>
    <p:sldId id="408" r:id="rId54"/>
    <p:sldId id="409" r:id="rId55"/>
    <p:sldId id="438" r:id="rId56"/>
    <p:sldId id="411" r:id="rId57"/>
    <p:sldId id="412" r:id="rId58"/>
    <p:sldId id="413" r:id="rId59"/>
    <p:sldId id="410" r:id="rId60"/>
    <p:sldId id="415" r:id="rId61"/>
    <p:sldId id="367" r:id="rId62"/>
    <p:sldId id="442" r:id="rId63"/>
    <p:sldId id="443" r:id="rId64"/>
    <p:sldId id="446" r:id="rId65"/>
    <p:sldId id="449" r:id="rId66"/>
    <p:sldId id="450" r:id="rId67"/>
    <p:sldId id="451" r:id="rId68"/>
    <p:sldId id="452" r:id="rId6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81BD"/>
    <a:srgbClr val="003399"/>
    <a:srgbClr val="000066"/>
    <a:srgbClr val="B8B91F"/>
    <a:srgbClr val="728C8B"/>
    <a:srgbClr val="927C61"/>
    <a:srgbClr val="E1E1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5" autoAdjust="0"/>
    <p:restoredTop sz="79133" autoAdjust="0"/>
  </p:normalViewPr>
  <p:slideViewPr>
    <p:cSldViewPr snapToGrid="0">
      <p:cViewPr varScale="1">
        <p:scale>
          <a:sx n="44" d="100"/>
          <a:sy n="44" d="100"/>
        </p:scale>
        <p:origin x="-5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9893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C0-4C64-B850-48D2F6ABF8F7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C0-4C64-B850-48D2F6ABF8F7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C0-4C64-B850-48D2F6ABF8F7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BC0-4C64-B850-48D2F6ABF8F7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BC0-4C64-B850-48D2F6ABF8F7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BC0-4C64-B850-48D2F6ABF8F7}"/>
              </c:ext>
            </c:extLst>
          </c:dPt>
          <c:val>
            <c:numRef>
              <c:f>Sheet1!$A$2:$A$7</c:f>
              <c:numCache>
                <c:formatCode>0%</c:formatCode>
                <c:ptCount val="6"/>
                <c:pt idx="0">
                  <c:v>0.56999999999999995</c:v>
                </c:pt>
                <c:pt idx="1">
                  <c:v>0.37000000000000005</c:v>
                </c:pt>
                <c:pt idx="2">
                  <c:v>0.34000000000000008</c:v>
                </c:pt>
                <c:pt idx="3">
                  <c:v>0.32000000000000006</c:v>
                </c:pt>
                <c:pt idx="4">
                  <c:v>0.13</c:v>
                </c:pt>
                <c:pt idx="5">
                  <c:v>6.0000000000000012E-2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BC0-4C64-B850-48D2F6ABF8F7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2293A4-3F09-426C-921C-6BEA8198F1B8}" type="doc">
      <dgm:prSet loTypeId="urn:microsoft.com/office/officeart/2005/8/layout/cycle2" loCatId="cycle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E42F7B3-3DB3-40F4-8BA9-40C0752EAB98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800" b="1" dirty="0" smtClean="0"/>
            <a:t>SWOG</a:t>
          </a:r>
          <a:endParaRPr lang="en-US" sz="2800" b="1" dirty="0"/>
        </a:p>
      </dgm:t>
    </dgm:pt>
    <dgm:pt modelId="{0F6B33A8-A9F6-4CFA-9880-8C7939F92F57}" type="parTrans" cxnId="{DCDBAD35-202D-4085-9FCE-2ED9906E25EE}">
      <dgm:prSet/>
      <dgm:spPr/>
      <dgm:t>
        <a:bodyPr/>
        <a:lstStyle/>
        <a:p>
          <a:endParaRPr lang="en-US"/>
        </a:p>
      </dgm:t>
    </dgm:pt>
    <dgm:pt modelId="{52FDFE28-B0E2-4831-8AED-438AAA02B06C}" type="sibTrans" cxnId="{DCDBAD35-202D-4085-9FCE-2ED9906E25EE}">
      <dgm:prSet/>
      <dgm:spPr/>
      <dgm:t>
        <a:bodyPr/>
        <a:lstStyle/>
        <a:p>
          <a:endParaRPr lang="en-US" dirty="0"/>
        </a:p>
      </dgm:t>
    </dgm:pt>
    <dgm:pt modelId="{6E316AA7-785E-409D-8160-CF8DA3FE4C45}">
      <dgm:prSet phldrT="[Text]"/>
      <dgm:spPr/>
      <dgm:t>
        <a:bodyPr/>
        <a:lstStyle/>
        <a:p>
          <a:r>
            <a:rPr lang="en-US" dirty="0" smtClean="0"/>
            <a:t>ECOG-ACRIN</a:t>
          </a:r>
          <a:endParaRPr lang="en-US" dirty="0"/>
        </a:p>
      </dgm:t>
    </dgm:pt>
    <dgm:pt modelId="{893E0454-86A3-4BB9-ABFB-AB7AFDB8B579}" type="parTrans" cxnId="{E98B5792-59EF-495A-89B8-98EDCE30D177}">
      <dgm:prSet/>
      <dgm:spPr/>
      <dgm:t>
        <a:bodyPr/>
        <a:lstStyle/>
        <a:p>
          <a:endParaRPr lang="en-US"/>
        </a:p>
      </dgm:t>
    </dgm:pt>
    <dgm:pt modelId="{872D09D6-A9E9-4157-8735-28DAEC4B339B}" type="sibTrans" cxnId="{E98B5792-59EF-495A-89B8-98EDCE30D177}">
      <dgm:prSet/>
      <dgm:spPr/>
      <dgm:t>
        <a:bodyPr/>
        <a:lstStyle/>
        <a:p>
          <a:endParaRPr lang="en-US" dirty="0"/>
        </a:p>
      </dgm:t>
    </dgm:pt>
    <dgm:pt modelId="{E26AC98D-AE7B-4173-8F46-AFEFD388650A}">
      <dgm:prSet phldrT="[Text]"/>
      <dgm:spPr/>
      <dgm:t>
        <a:bodyPr/>
        <a:lstStyle/>
        <a:p>
          <a:r>
            <a:rPr lang="en-US" dirty="0" smtClean="0"/>
            <a:t>NRG</a:t>
          </a:r>
          <a:endParaRPr lang="en-US" dirty="0"/>
        </a:p>
      </dgm:t>
    </dgm:pt>
    <dgm:pt modelId="{2A4C10C3-1108-4BFF-8A73-F0902B05A3F7}" type="parTrans" cxnId="{C5043E5B-5FD4-41DC-8B6C-80B4F834CC22}">
      <dgm:prSet/>
      <dgm:spPr/>
      <dgm:t>
        <a:bodyPr/>
        <a:lstStyle/>
        <a:p>
          <a:endParaRPr lang="en-US"/>
        </a:p>
      </dgm:t>
    </dgm:pt>
    <dgm:pt modelId="{87AA1D69-D179-4789-A6F9-2F0E43155FBB}" type="sibTrans" cxnId="{C5043E5B-5FD4-41DC-8B6C-80B4F834CC22}">
      <dgm:prSet/>
      <dgm:spPr/>
      <dgm:t>
        <a:bodyPr/>
        <a:lstStyle/>
        <a:p>
          <a:endParaRPr lang="en-US" dirty="0"/>
        </a:p>
      </dgm:t>
    </dgm:pt>
    <dgm:pt modelId="{4589C1E9-248B-4C78-8C28-1A55E16DFA07}">
      <dgm:prSet phldrT="[Text]"/>
      <dgm:spPr/>
      <dgm:t>
        <a:bodyPr/>
        <a:lstStyle/>
        <a:p>
          <a:r>
            <a:rPr lang="en-US" dirty="0" smtClean="0"/>
            <a:t>NCIC-CTG</a:t>
          </a:r>
          <a:endParaRPr lang="en-US" dirty="0"/>
        </a:p>
      </dgm:t>
    </dgm:pt>
    <dgm:pt modelId="{9743BB93-116F-4333-8D6E-8BB572F0C053}" type="parTrans" cxnId="{7F105217-A714-4F82-8737-8268C114465A}">
      <dgm:prSet/>
      <dgm:spPr/>
      <dgm:t>
        <a:bodyPr/>
        <a:lstStyle/>
        <a:p>
          <a:endParaRPr lang="en-US"/>
        </a:p>
      </dgm:t>
    </dgm:pt>
    <dgm:pt modelId="{B5AE762C-8B27-4557-8752-BAAC6897D49A}" type="sibTrans" cxnId="{7F105217-A714-4F82-8737-8268C114465A}">
      <dgm:prSet/>
      <dgm:spPr/>
      <dgm:t>
        <a:bodyPr/>
        <a:lstStyle/>
        <a:p>
          <a:endParaRPr lang="en-US" dirty="0"/>
        </a:p>
      </dgm:t>
    </dgm:pt>
    <dgm:pt modelId="{4571180A-2F8F-4269-9B98-198EFE04298E}">
      <dgm:prSet phldrT="[Text]"/>
      <dgm:spPr>
        <a:solidFill>
          <a:srgbClr val="927C61"/>
        </a:solidFill>
      </dgm:spPr>
      <dgm:t>
        <a:bodyPr/>
        <a:lstStyle/>
        <a:p>
          <a:r>
            <a:rPr lang="en-US" dirty="0" smtClean="0"/>
            <a:t>Alliance</a:t>
          </a:r>
          <a:endParaRPr lang="en-US" dirty="0"/>
        </a:p>
      </dgm:t>
    </dgm:pt>
    <dgm:pt modelId="{3AA7F163-7966-43A5-8698-2BC0BA1C8304}" type="parTrans" cxnId="{59DD2127-CD87-4F92-A408-369713B80D66}">
      <dgm:prSet/>
      <dgm:spPr/>
      <dgm:t>
        <a:bodyPr/>
        <a:lstStyle/>
        <a:p>
          <a:endParaRPr lang="en-US"/>
        </a:p>
      </dgm:t>
    </dgm:pt>
    <dgm:pt modelId="{7065C381-C6F0-4DB7-851C-42D035BA29A7}" type="sibTrans" cxnId="{59DD2127-CD87-4F92-A408-369713B80D66}">
      <dgm:prSet/>
      <dgm:spPr/>
      <dgm:t>
        <a:bodyPr/>
        <a:lstStyle/>
        <a:p>
          <a:endParaRPr lang="en-US" dirty="0"/>
        </a:p>
      </dgm:t>
    </dgm:pt>
    <dgm:pt modelId="{4F8467A0-0C18-4947-A566-6CADDE0D2FDC}" type="pres">
      <dgm:prSet presAssocID="{242293A4-3F09-426C-921C-6BEA8198F1B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803A3A-82AD-4C04-941A-A08CC189DC7A}" type="pres">
      <dgm:prSet presAssocID="{DE42F7B3-3DB3-40F4-8BA9-40C0752EAB98}" presName="node" presStyleLbl="node1" presStyleIdx="0" presStyleCnt="5" custScaleX="110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021FF-03A7-4B43-9E94-59281E74F1D5}" type="pres">
      <dgm:prSet presAssocID="{52FDFE28-B0E2-4831-8AED-438AAA02B06C}" presName="sibTrans" presStyleLbl="sibTrans2D1" presStyleIdx="0" presStyleCnt="5" custAng="5775310"/>
      <dgm:spPr/>
      <dgm:t>
        <a:bodyPr/>
        <a:lstStyle/>
        <a:p>
          <a:endParaRPr lang="en-US"/>
        </a:p>
      </dgm:t>
    </dgm:pt>
    <dgm:pt modelId="{D03E680B-0432-4C58-92CC-6FDB4AC209CB}" type="pres">
      <dgm:prSet presAssocID="{52FDFE28-B0E2-4831-8AED-438AAA02B06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6A6FFBD-C72F-4107-97FF-5119FFA2FAFD}" type="pres">
      <dgm:prSet presAssocID="{6E316AA7-785E-409D-8160-CF8DA3FE4C4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BA77D-24EF-491C-BAD5-416C5715A84B}" type="pres">
      <dgm:prSet presAssocID="{872D09D6-A9E9-4157-8735-28DAEC4B339B}" presName="sibTrans" presStyleLbl="sibTrans2D1" presStyleIdx="1" presStyleCnt="5" custAng="5775310"/>
      <dgm:spPr/>
      <dgm:t>
        <a:bodyPr/>
        <a:lstStyle/>
        <a:p>
          <a:endParaRPr lang="en-US"/>
        </a:p>
      </dgm:t>
    </dgm:pt>
    <dgm:pt modelId="{BC7DA69E-084D-4819-84B1-10BF2B7605EF}" type="pres">
      <dgm:prSet presAssocID="{872D09D6-A9E9-4157-8735-28DAEC4B339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B2B3FB2-5FBD-40BB-933C-8610BB8223C7}" type="pres">
      <dgm:prSet presAssocID="{E26AC98D-AE7B-4173-8F46-AFEFD388650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4F2CB-E165-42CB-A510-D9C4825AC342}" type="pres">
      <dgm:prSet presAssocID="{87AA1D69-D179-4789-A6F9-2F0E43155FBB}" presName="sibTrans" presStyleLbl="sibTrans2D1" presStyleIdx="2" presStyleCnt="5" custAng="5400000"/>
      <dgm:spPr/>
      <dgm:t>
        <a:bodyPr/>
        <a:lstStyle/>
        <a:p>
          <a:endParaRPr lang="en-US"/>
        </a:p>
      </dgm:t>
    </dgm:pt>
    <dgm:pt modelId="{32E076CB-A05E-4EDC-B92A-051DAEB298CF}" type="pres">
      <dgm:prSet presAssocID="{87AA1D69-D179-4789-A6F9-2F0E43155FB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245AAC0-E9D3-4A55-B7AA-3287FC2E35CE}" type="pres">
      <dgm:prSet presAssocID="{4589C1E9-248B-4C78-8C28-1A55E16DFA0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0811D-28E6-479B-8BF7-ABC914C0F186}" type="pres">
      <dgm:prSet presAssocID="{B5AE762C-8B27-4557-8752-BAAC6897D49A}" presName="sibTrans" presStyleLbl="sibTrans2D1" presStyleIdx="3" presStyleCnt="5" custAng="5775310"/>
      <dgm:spPr/>
      <dgm:t>
        <a:bodyPr/>
        <a:lstStyle/>
        <a:p>
          <a:endParaRPr lang="en-US"/>
        </a:p>
      </dgm:t>
    </dgm:pt>
    <dgm:pt modelId="{C7B8C835-9849-4E57-93A3-447E41D64AF5}" type="pres">
      <dgm:prSet presAssocID="{B5AE762C-8B27-4557-8752-BAAC6897D49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76FAB26-EF16-408D-8B6D-EF8618B7E4B1}" type="pres">
      <dgm:prSet presAssocID="{4571180A-2F8F-4269-9B98-198EFE04298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38257-86A1-4D98-B7F4-90D0B6D9B8F8}" type="pres">
      <dgm:prSet presAssocID="{7065C381-C6F0-4DB7-851C-42D035BA29A7}" presName="sibTrans" presStyleLbl="sibTrans2D1" presStyleIdx="4" presStyleCnt="5" custAng="5775310"/>
      <dgm:spPr/>
      <dgm:t>
        <a:bodyPr/>
        <a:lstStyle/>
        <a:p>
          <a:endParaRPr lang="en-US"/>
        </a:p>
      </dgm:t>
    </dgm:pt>
    <dgm:pt modelId="{04EC14C3-3CE5-4B7B-9616-B8FCEE0D8205}" type="pres">
      <dgm:prSet presAssocID="{7065C381-C6F0-4DB7-851C-42D035BA29A7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4D21C41E-F7F4-4E91-8295-F221E4829DB0}" type="presOf" srcId="{87AA1D69-D179-4789-A6F9-2F0E43155FBB}" destId="{4874F2CB-E165-42CB-A510-D9C4825AC342}" srcOrd="0" destOrd="0" presId="urn:microsoft.com/office/officeart/2005/8/layout/cycle2"/>
    <dgm:cxn modelId="{8C948487-C87F-427B-9604-12541B1CBBB5}" type="presOf" srcId="{4589C1E9-248B-4C78-8C28-1A55E16DFA07}" destId="{8245AAC0-E9D3-4A55-B7AA-3287FC2E35CE}" srcOrd="0" destOrd="0" presId="urn:microsoft.com/office/officeart/2005/8/layout/cycle2"/>
    <dgm:cxn modelId="{7F105217-A714-4F82-8737-8268C114465A}" srcId="{242293A4-3F09-426C-921C-6BEA8198F1B8}" destId="{4589C1E9-248B-4C78-8C28-1A55E16DFA07}" srcOrd="3" destOrd="0" parTransId="{9743BB93-116F-4333-8D6E-8BB572F0C053}" sibTransId="{B5AE762C-8B27-4557-8752-BAAC6897D49A}"/>
    <dgm:cxn modelId="{A93CF013-7A1B-42D6-9C21-47B23DE208CC}" type="presOf" srcId="{872D09D6-A9E9-4157-8735-28DAEC4B339B}" destId="{968BA77D-24EF-491C-BAD5-416C5715A84B}" srcOrd="0" destOrd="0" presId="urn:microsoft.com/office/officeart/2005/8/layout/cycle2"/>
    <dgm:cxn modelId="{F391CBB5-3159-444E-92C6-418E2C3731DD}" type="presOf" srcId="{7065C381-C6F0-4DB7-851C-42D035BA29A7}" destId="{BB938257-86A1-4D98-B7F4-90D0B6D9B8F8}" srcOrd="0" destOrd="0" presId="urn:microsoft.com/office/officeart/2005/8/layout/cycle2"/>
    <dgm:cxn modelId="{D63E3199-2E42-4368-9740-03259253A75C}" type="presOf" srcId="{87AA1D69-D179-4789-A6F9-2F0E43155FBB}" destId="{32E076CB-A05E-4EDC-B92A-051DAEB298CF}" srcOrd="1" destOrd="0" presId="urn:microsoft.com/office/officeart/2005/8/layout/cycle2"/>
    <dgm:cxn modelId="{580762FC-546E-420F-8CB6-534098AA4559}" type="presOf" srcId="{52FDFE28-B0E2-4831-8AED-438AAA02B06C}" destId="{D03E680B-0432-4C58-92CC-6FDB4AC209CB}" srcOrd="1" destOrd="0" presId="urn:microsoft.com/office/officeart/2005/8/layout/cycle2"/>
    <dgm:cxn modelId="{E7539BA8-A810-43BC-B6C8-F6D5C772F792}" type="presOf" srcId="{E26AC98D-AE7B-4173-8F46-AFEFD388650A}" destId="{3B2B3FB2-5FBD-40BB-933C-8610BB8223C7}" srcOrd="0" destOrd="0" presId="urn:microsoft.com/office/officeart/2005/8/layout/cycle2"/>
    <dgm:cxn modelId="{DCDBAD35-202D-4085-9FCE-2ED9906E25EE}" srcId="{242293A4-3F09-426C-921C-6BEA8198F1B8}" destId="{DE42F7B3-3DB3-40F4-8BA9-40C0752EAB98}" srcOrd="0" destOrd="0" parTransId="{0F6B33A8-A9F6-4CFA-9880-8C7939F92F57}" sibTransId="{52FDFE28-B0E2-4831-8AED-438AAA02B06C}"/>
    <dgm:cxn modelId="{02DE5CCB-9091-4FB9-97DC-0F00DE2C626C}" type="presOf" srcId="{B5AE762C-8B27-4557-8752-BAAC6897D49A}" destId="{1A20811D-28E6-479B-8BF7-ABC914C0F186}" srcOrd="0" destOrd="0" presId="urn:microsoft.com/office/officeart/2005/8/layout/cycle2"/>
    <dgm:cxn modelId="{74D63FF8-2ADB-4F60-A1D1-EB4C251DA82B}" type="presOf" srcId="{872D09D6-A9E9-4157-8735-28DAEC4B339B}" destId="{BC7DA69E-084D-4819-84B1-10BF2B7605EF}" srcOrd="1" destOrd="0" presId="urn:microsoft.com/office/officeart/2005/8/layout/cycle2"/>
    <dgm:cxn modelId="{E98B5792-59EF-495A-89B8-98EDCE30D177}" srcId="{242293A4-3F09-426C-921C-6BEA8198F1B8}" destId="{6E316AA7-785E-409D-8160-CF8DA3FE4C45}" srcOrd="1" destOrd="0" parTransId="{893E0454-86A3-4BB9-ABFB-AB7AFDB8B579}" sibTransId="{872D09D6-A9E9-4157-8735-28DAEC4B339B}"/>
    <dgm:cxn modelId="{EE426A7D-9F6D-4F81-ABDE-84184D4B827B}" type="presOf" srcId="{6E316AA7-785E-409D-8160-CF8DA3FE4C45}" destId="{16A6FFBD-C72F-4107-97FF-5119FFA2FAFD}" srcOrd="0" destOrd="0" presId="urn:microsoft.com/office/officeart/2005/8/layout/cycle2"/>
    <dgm:cxn modelId="{59DD2127-CD87-4F92-A408-369713B80D66}" srcId="{242293A4-3F09-426C-921C-6BEA8198F1B8}" destId="{4571180A-2F8F-4269-9B98-198EFE04298E}" srcOrd="4" destOrd="0" parTransId="{3AA7F163-7966-43A5-8698-2BC0BA1C8304}" sibTransId="{7065C381-C6F0-4DB7-851C-42D035BA29A7}"/>
    <dgm:cxn modelId="{8BE0200F-E72A-4F53-9F03-E1D24F206EF0}" type="presOf" srcId="{4571180A-2F8F-4269-9B98-198EFE04298E}" destId="{076FAB26-EF16-408D-8B6D-EF8618B7E4B1}" srcOrd="0" destOrd="0" presId="urn:microsoft.com/office/officeart/2005/8/layout/cycle2"/>
    <dgm:cxn modelId="{F7ADA95F-F279-4B01-9206-6D1AF22EE24B}" type="presOf" srcId="{7065C381-C6F0-4DB7-851C-42D035BA29A7}" destId="{04EC14C3-3CE5-4B7B-9616-B8FCEE0D8205}" srcOrd="1" destOrd="0" presId="urn:microsoft.com/office/officeart/2005/8/layout/cycle2"/>
    <dgm:cxn modelId="{D73AAF75-12E2-4183-9641-48D91FA3C850}" type="presOf" srcId="{B5AE762C-8B27-4557-8752-BAAC6897D49A}" destId="{C7B8C835-9849-4E57-93A3-447E41D64AF5}" srcOrd="1" destOrd="0" presId="urn:microsoft.com/office/officeart/2005/8/layout/cycle2"/>
    <dgm:cxn modelId="{74909318-A339-4E6C-AC45-687E457FE838}" type="presOf" srcId="{52FDFE28-B0E2-4831-8AED-438AAA02B06C}" destId="{8D1021FF-03A7-4B43-9E94-59281E74F1D5}" srcOrd="0" destOrd="0" presId="urn:microsoft.com/office/officeart/2005/8/layout/cycle2"/>
    <dgm:cxn modelId="{DF79A49C-D518-431B-9988-FD0AB7A7184B}" type="presOf" srcId="{DE42F7B3-3DB3-40F4-8BA9-40C0752EAB98}" destId="{A9803A3A-82AD-4C04-941A-A08CC189DC7A}" srcOrd="0" destOrd="0" presId="urn:microsoft.com/office/officeart/2005/8/layout/cycle2"/>
    <dgm:cxn modelId="{015D3B38-E7FE-48DE-AD1B-30BE7A86D56A}" type="presOf" srcId="{242293A4-3F09-426C-921C-6BEA8198F1B8}" destId="{4F8467A0-0C18-4947-A566-6CADDE0D2FDC}" srcOrd="0" destOrd="0" presId="urn:microsoft.com/office/officeart/2005/8/layout/cycle2"/>
    <dgm:cxn modelId="{C5043E5B-5FD4-41DC-8B6C-80B4F834CC22}" srcId="{242293A4-3F09-426C-921C-6BEA8198F1B8}" destId="{E26AC98D-AE7B-4173-8F46-AFEFD388650A}" srcOrd="2" destOrd="0" parTransId="{2A4C10C3-1108-4BFF-8A73-F0902B05A3F7}" sibTransId="{87AA1D69-D179-4789-A6F9-2F0E43155FBB}"/>
    <dgm:cxn modelId="{21F4443E-640C-45F6-8D3B-425D0C3FFFF1}" type="presParOf" srcId="{4F8467A0-0C18-4947-A566-6CADDE0D2FDC}" destId="{A9803A3A-82AD-4C04-941A-A08CC189DC7A}" srcOrd="0" destOrd="0" presId="urn:microsoft.com/office/officeart/2005/8/layout/cycle2"/>
    <dgm:cxn modelId="{9294C440-950E-45E1-8F37-1304EA81FECC}" type="presParOf" srcId="{4F8467A0-0C18-4947-A566-6CADDE0D2FDC}" destId="{8D1021FF-03A7-4B43-9E94-59281E74F1D5}" srcOrd="1" destOrd="0" presId="urn:microsoft.com/office/officeart/2005/8/layout/cycle2"/>
    <dgm:cxn modelId="{ADD94F13-BBF7-467D-8760-6CE1F044A536}" type="presParOf" srcId="{8D1021FF-03A7-4B43-9E94-59281E74F1D5}" destId="{D03E680B-0432-4C58-92CC-6FDB4AC209CB}" srcOrd="0" destOrd="0" presId="urn:microsoft.com/office/officeart/2005/8/layout/cycle2"/>
    <dgm:cxn modelId="{AE8DE9D9-FDF4-4F78-90D6-AEF90B072F8C}" type="presParOf" srcId="{4F8467A0-0C18-4947-A566-6CADDE0D2FDC}" destId="{16A6FFBD-C72F-4107-97FF-5119FFA2FAFD}" srcOrd="2" destOrd="0" presId="urn:microsoft.com/office/officeart/2005/8/layout/cycle2"/>
    <dgm:cxn modelId="{34C72C71-999B-4CF8-8BB4-470E945B28BA}" type="presParOf" srcId="{4F8467A0-0C18-4947-A566-6CADDE0D2FDC}" destId="{968BA77D-24EF-491C-BAD5-416C5715A84B}" srcOrd="3" destOrd="0" presId="urn:microsoft.com/office/officeart/2005/8/layout/cycle2"/>
    <dgm:cxn modelId="{CE7B6F8E-0E3B-45CC-9E32-728DF125DD96}" type="presParOf" srcId="{968BA77D-24EF-491C-BAD5-416C5715A84B}" destId="{BC7DA69E-084D-4819-84B1-10BF2B7605EF}" srcOrd="0" destOrd="0" presId="urn:microsoft.com/office/officeart/2005/8/layout/cycle2"/>
    <dgm:cxn modelId="{829B3174-1747-4681-A80C-3DE3102DBFA4}" type="presParOf" srcId="{4F8467A0-0C18-4947-A566-6CADDE0D2FDC}" destId="{3B2B3FB2-5FBD-40BB-933C-8610BB8223C7}" srcOrd="4" destOrd="0" presId="urn:microsoft.com/office/officeart/2005/8/layout/cycle2"/>
    <dgm:cxn modelId="{54ACE9F0-66FC-48D5-8644-E64A873023F8}" type="presParOf" srcId="{4F8467A0-0C18-4947-A566-6CADDE0D2FDC}" destId="{4874F2CB-E165-42CB-A510-D9C4825AC342}" srcOrd="5" destOrd="0" presId="urn:microsoft.com/office/officeart/2005/8/layout/cycle2"/>
    <dgm:cxn modelId="{2D60AE55-C3AA-4FA8-BB97-1B2D507AFF7B}" type="presParOf" srcId="{4874F2CB-E165-42CB-A510-D9C4825AC342}" destId="{32E076CB-A05E-4EDC-B92A-051DAEB298CF}" srcOrd="0" destOrd="0" presId="urn:microsoft.com/office/officeart/2005/8/layout/cycle2"/>
    <dgm:cxn modelId="{8A969E3E-2415-479B-BFF3-E158AFC14C6F}" type="presParOf" srcId="{4F8467A0-0C18-4947-A566-6CADDE0D2FDC}" destId="{8245AAC0-E9D3-4A55-B7AA-3287FC2E35CE}" srcOrd="6" destOrd="0" presId="urn:microsoft.com/office/officeart/2005/8/layout/cycle2"/>
    <dgm:cxn modelId="{0F56BEB2-A8FD-4940-B913-6879B16C2886}" type="presParOf" srcId="{4F8467A0-0C18-4947-A566-6CADDE0D2FDC}" destId="{1A20811D-28E6-479B-8BF7-ABC914C0F186}" srcOrd="7" destOrd="0" presId="urn:microsoft.com/office/officeart/2005/8/layout/cycle2"/>
    <dgm:cxn modelId="{7B692C35-8139-49A0-87C7-62CBF7BCD912}" type="presParOf" srcId="{1A20811D-28E6-479B-8BF7-ABC914C0F186}" destId="{C7B8C835-9849-4E57-93A3-447E41D64AF5}" srcOrd="0" destOrd="0" presId="urn:microsoft.com/office/officeart/2005/8/layout/cycle2"/>
    <dgm:cxn modelId="{1EA76B51-F147-4809-89CE-475C83507292}" type="presParOf" srcId="{4F8467A0-0C18-4947-A566-6CADDE0D2FDC}" destId="{076FAB26-EF16-408D-8B6D-EF8618B7E4B1}" srcOrd="8" destOrd="0" presId="urn:microsoft.com/office/officeart/2005/8/layout/cycle2"/>
    <dgm:cxn modelId="{D1C7E7A9-9BEE-4E92-9149-BE503B330190}" type="presParOf" srcId="{4F8467A0-0C18-4947-A566-6CADDE0D2FDC}" destId="{BB938257-86A1-4D98-B7F4-90D0B6D9B8F8}" srcOrd="9" destOrd="0" presId="urn:microsoft.com/office/officeart/2005/8/layout/cycle2"/>
    <dgm:cxn modelId="{0A10ADE8-E1BC-4D7D-806F-2A16589942C1}" type="presParOf" srcId="{BB938257-86A1-4D98-B7F4-90D0B6D9B8F8}" destId="{04EC14C3-3CE5-4B7B-9616-B8FCEE0D820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803A3A-82AD-4C04-941A-A08CC189DC7A}">
      <dsp:nvSpPr>
        <dsp:cNvPr id="0" name=""/>
        <dsp:cNvSpPr/>
      </dsp:nvSpPr>
      <dsp:spPr>
        <a:xfrm>
          <a:off x="2945870" y="1571"/>
          <a:ext cx="1631661" cy="1480435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SWOG</a:t>
          </a:r>
          <a:endParaRPr lang="en-US" sz="2800" b="1" kern="1200" dirty="0"/>
        </a:p>
      </dsp:txBody>
      <dsp:txXfrm>
        <a:off x="2945870" y="1571"/>
        <a:ext cx="1631661" cy="1480435"/>
      </dsp:txXfrm>
    </dsp:sp>
    <dsp:sp modelId="{8D1021FF-03A7-4B43-9E94-59281E74F1D5}">
      <dsp:nvSpPr>
        <dsp:cNvPr id="0" name=""/>
        <dsp:cNvSpPr/>
      </dsp:nvSpPr>
      <dsp:spPr>
        <a:xfrm rot="7935310">
          <a:off x="4486981" y="1152624"/>
          <a:ext cx="368078" cy="4996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7935310">
        <a:off x="4486981" y="1152624"/>
        <a:ext cx="368078" cy="499646"/>
      </dsp:txXfrm>
    </dsp:sp>
    <dsp:sp modelId="{16A6FFBD-C72F-4107-97FF-5119FFA2FAFD}">
      <dsp:nvSpPr>
        <dsp:cNvPr id="0" name=""/>
        <dsp:cNvSpPr/>
      </dsp:nvSpPr>
      <dsp:spPr>
        <a:xfrm>
          <a:off x="4819004" y="1307546"/>
          <a:ext cx="1480435" cy="148043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ECOG-ACRIN</a:t>
          </a:r>
          <a:endParaRPr lang="en-US" sz="2400" kern="1200" dirty="0"/>
        </a:p>
      </dsp:txBody>
      <dsp:txXfrm>
        <a:off x="4819004" y="1307546"/>
        <a:ext cx="1480435" cy="1480435"/>
      </dsp:txXfrm>
    </dsp:sp>
    <dsp:sp modelId="{968BA77D-24EF-491C-BAD5-416C5715A84B}">
      <dsp:nvSpPr>
        <dsp:cNvPr id="0" name=""/>
        <dsp:cNvSpPr/>
      </dsp:nvSpPr>
      <dsp:spPr>
        <a:xfrm rot="12255310">
          <a:off x="5022885" y="2843920"/>
          <a:ext cx="392954" cy="4996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2255310">
        <a:off x="5022885" y="2843920"/>
        <a:ext cx="392954" cy="499646"/>
      </dsp:txXfrm>
    </dsp:sp>
    <dsp:sp modelId="{3B2B3FB2-5FBD-40BB-933C-8610BB8223C7}">
      <dsp:nvSpPr>
        <dsp:cNvPr id="0" name=""/>
        <dsp:cNvSpPr/>
      </dsp:nvSpPr>
      <dsp:spPr>
        <a:xfrm>
          <a:off x="4132412" y="3420659"/>
          <a:ext cx="1480435" cy="148043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NRG</a:t>
          </a:r>
          <a:endParaRPr lang="en-US" sz="2400" kern="1200" dirty="0"/>
        </a:p>
      </dsp:txBody>
      <dsp:txXfrm>
        <a:off x="4132412" y="3420659"/>
        <a:ext cx="1480435" cy="1480435"/>
      </dsp:txXfrm>
    </dsp:sp>
    <dsp:sp modelId="{4874F2CB-E165-42CB-A510-D9C4825AC342}">
      <dsp:nvSpPr>
        <dsp:cNvPr id="0" name=""/>
        <dsp:cNvSpPr/>
      </dsp:nvSpPr>
      <dsp:spPr>
        <a:xfrm rot="16200000">
          <a:off x="3576345" y="3911053"/>
          <a:ext cx="392954" cy="4996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6200000">
        <a:off x="3576345" y="3911053"/>
        <a:ext cx="392954" cy="499646"/>
      </dsp:txXfrm>
    </dsp:sp>
    <dsp:sp modelId="{8245AAC0-E9D3-4A55-B7AA-3287FC2E35CE}">
      <dsp:nvSpPr>
        <dsp:cNvPr id="0" name=""/>
        <dsp:cNvSpPr/>
      </dsp:nvSpPr>
      <dsp:spPr>
        <a:xfrm>
          <a:off x="1910554" y="3420659"/>
          <a:ext cx="1480435" cy="148043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NCIC-CTG</a:t>
          </a:r>
          <a:endParaRPr lang="en-US" sz="2400" kern="1200" dirty="0"/>
        </a:p>
      </dsp:txBody>
      <dsp:txXfrm>
        <a:off x="1910554" y="3420659"/>
        <a:ext cx="1480435" cy="1480435"/>
      </dsp:txXfrm>
    </dsp:sp>
    <dsp:sp modelId="{1A20811D-28E6-479B-8BF7-ABC914C0F186}">
      <dsp:nvSpPr>
        <dsp:cNvPr id="0" name=""/>
        <dsp:cNvSpPr/>
      </dsp:nvSpPr>
      <dsp:spPr>
        <a:xfrm rot="20895310">
          <a:off x="2114435" y="2865074"/>
          <a:ext cx="392954" cy="4996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20895310">
        <a:off x="2114435" y="2865074"/>
        <a:ext cx="392954" cy="499646"/>
      </dsp:txXfrm>
    </dsp:sp>
    <dsp:sp modelId="{076FAB26-EF16-408D-8B6D-EF8618B7E4B1}">
      <dsp:nvSpPr>
        <dsp:cNvPr id="0" name=""/>
        <dsp:cNvSpPr/>
      </dsp:nvSpPr>
      <dsp:spPr>
        <a:xfrm>
          <a:off x="1223962" y="1307546"/>
          <a:ext cx="1480435" cy="1480435"/>
        </a:xfrm>
        <a:prstGeom prst="ellipse">
          <a:avLst/>
        </a:prstGeom>
        <a:solidFill>
          <a:srgbClr val="927C6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Alliance</a:t>
          </a:r>
          <a:endParaRPr lang="en-US" sz="2400" kern="1200" dirty="0"/>
        </a:p>
      </dsp:txBody>
      <dsp:txXfrm>
        <a:off x="1223962" y="1307546"/>
        <a:ext cx="1480435" cy="1480435"/>
      </dsp:txXfrm>
    </dsp:sp>
    <dsp:sp modelId="{BB938257-86A1-4D98-B7F4-90D0B6D9B8F8}">
      <dsp:nvSpPr>
        <dsp:cNvPr id="0" name=""/>
        <dsp:cNvSpPr/>
      </dsp:nvSpPr>
      <dsp:spPr>
        <a:xfrm rot="3615310">
          <a:off x="2651487" y="1164870"/>
          <a:ext cx="368078" cy="4996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3615310">
        <a:off x="2651487" y="1164870"/>
        <a:ext cx="368078" cy="499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1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24232-942B-4CF1-8762-123AA10E60FC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6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623E-D155-4303-8FF8-80A9A000AD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342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1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A9970-2462-43B0-9C9B-51114862A4FD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73576"/>
            <a:ext cx="560832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29676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32826-4357-451F-99FB-6C9607A54F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2075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32826-4357-451F-99FB-6C9607A54F6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1167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0557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174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32826-4357-451F-99FB-6C9607A54F6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7917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32826-4357-451F-99FB-6C9607A54F6E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1214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Year</a:t>
            </a:r>
            <a:r>
              <a:rPr lang="en-US" baseline="0" dirty="0" smtClean="0"/>
              <a:t> 1 from NCI is 100% for infrastructure and training.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32826-4357-451F-99FB-6C9607A54F6E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989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32826-4357-451F-99FB-6C9607A54F6E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4280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303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32826-4357-451F-99FB-6C9607A54F6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93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3133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69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8351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8242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Separate out into 3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5934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8111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Protocol page example</a:t>
            </a:r>
            <a:r>
              <a:rPr lang="en-US" sz="1600" baseline="0" dirty="0" smtClean="0"/>
              <a:t> resources</a:t>
            </a:r>
            <a:r>
              <a:rPr lang="en-US" sz="1600" dirty="0" smtClean="0"/>
              <a:t>: Master Forms Set, TRIAD Fact Sheet)</a:t>
            </a:r>
          </a:p>
          <a:p>
            <a:r>
              <a:rPr lang="en-US" dirty="0" smtClean="0"/>
              <a:t>CRA</a:t>
            </a:r>
            <a:r>
              <a:rPr lang="en-US" baseline="0" dirty="0" smtClean="0"/>
              <a:t> Workbench example resources: </a:t>
            </a:r>
            <a:r>
              <a:rPr lang="en-US" sz="1200" dirty="0" smtClean="0"/>
              <a:t>ORP Manual, BSA Calculator,  expectation</a:t>
            </a:r>
            <a:r>
              <a:rPr lang="en-US" sz="1200" baseline="0" dirty="0" smtClean="0"/>
              <a:t> &amp; ineligible patient </a:t>
            </a:r>
            <a:r>
              <a:rPr lang="en-US" sz="1200" dirty="0" smtClean="0"/>
              <a:t>reports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Mary: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suggest referring the attendees to the handout: S1400 Registration and Study Flow schema, the Tissue Specifications information sheet, and the Who Do I Ask Contact Sheet.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32826-4357-451F-99FB-6C9607A54F6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278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BC94-4F12-4EC0-AA9F-06211B111863}" type="datetime1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120" y="6446836"/>
            <a:ext cx="811139" cy="365125"/>
          </a:xfrm>
        </p:spPr>
        <p:txBody>
          <a:bodyPr/>
          <a:lstStyle/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255" y="6420793"/>
            <a:ext cx="2866449" cy="417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1434" y="6334316"/>
            <a:ext cx="1160217" cy="493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5963"/>
          </a:xfrm>
        </p:spPr>
        <p:txBody>
          <a:bodyPr lIns="274320"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915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083"/>
            <a:ext cx="10546080" cy="1456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845734"/>
            <a:ext cx="10546080" cy="4023360"/>
          </a:xfrm>
        </p:spPr>
        <p:txBody>
          <a:bodyPr/>
          <a:lstStyle>
            <a:lvl1pPr marL="225425" indent="-225425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384048" indent="-182880"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−"/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2">
                  <a:lumMod val="50000"/>
                </a:schemeClr>
              </a:buClr>
              <a:defRPr/>
            </a:lvl4pPr>
            <a:lvl5pPr>
              <a:buClr>
                <a:schemeClr val="accent2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E996-30E7-49AF-A6AE-46E10BB2BF6E}" type="datetime1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5078" y="6459784"/>
            <a:ext cx="48228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58952"/>
            <a:ext cx="1054608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53128"/>
            <a:ext cx="1054608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C2B-E689-4779-84CF-7FF69DFAB136}" type="datetime1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4325112"/>
            <a:ext cx="10473578" cy="182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255" y="6420793"/>
            <a:ext cx="2866449" cy="417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1434" y="6334316"/>
            <a:ext cx="1160217" cy="493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99090" y="36083"/>
            <a:ext cx="1055659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99090" y="1845735"/>
            <a:ext cx="5183700" cy="4023360"/>
          </a:xfrm>
        </p:spPr>
        <p:txBody>
          <a:bodyPr/>
          <a:lstStyle>
            <a:lvl1pPr>
              <a:buClr>
                <a:schemeClr val="accent2">
                  <a:lumMod val="50000"/>
                </a:schemeClr>
              </a:buClr>
              <a:defRPr/>
            </a:lvl1pPr>
            <a:lvl2pPr>
              <a:buClr>
                <a:schemeClr val="accent2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2">
                  <a:lumMod val="50000"/>
                </a:schemeClr>
              </a:buClr>
              <a:defRPr/>
            </a:lvl4pPr>
            <a:lvl5pPr>
              <a:buClr>
                <a:schemeClr val="accent2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85793" y="1845735"/>
            <a:ext cx="5269887" cy="4023360"/>
          </a:xfrm>
        </p:spPr>
        <p:txBody>
          <a:bodyPr/>
          <a:lstStyle>
            <a:lvl1pPr>
              <a:buClr>
                <a:schemeClr val="accent2">
                  <a:lumMod val="50000"/>
                </a:schemeClr>
              </a:buClr>
              <a:defRPr/>
            </a:lvl1pPr>
            <a:lvl2pPr>
              <a:buClr>
                <a:schemeClr val="accent2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2">
                  <a:lumMod val="50000"/>
                </a:schemeClr>
              </a:buClr>
              <a:defRPr/>
            </a:lvl4pPr>
            <a:lvl5pPr>
              <a:buClr>
                <a:schemeClr val="accent2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4514-59B8-4E8D-90EC-EA809576936A}" type="datetime1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5499" y="6444629"/>
            <a:ext cx="867182" cy="365125"/>
          </a:xfrm>
        </p:spPr>
        <p:txBody>
          <a:bodyPr/>
          <a:lstStyle/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6356" y="38058"/>
            <a:ext cx="10489324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356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6356" y="2582334"/>
            <a:ext cx="4937760" cy="337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A7F2-2F9A-4A0A-BE56-4174A97FED99}" type="datetime1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43" y="6459784"/>
            <a:ext cx="970303" cy="365125"/>
          </a:xfrm>
        </p:spPr>
        <p:txBody>
          <a:bodyPr/>
          <a:lstStyle/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083"/>
            <a:ext cx="1054608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D502-FC6F-42E3-91B9-072037D479A0}" type="datetime1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549" y="6456986"/>
            <a:ext cx="995731" cy="365125"/>
          </a:xfrm>
        </p:spPr>
        <p:txBody>
          <a:bodyPr/>
          <a:lstStyle/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7FE9-50BC-4451-A9B1-964D268AB840}" type="datetime1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960" y="6430351"/>
            <a:ext cx="939938" cy="365125"/>
          </a:xfrm>
        </p:spPr>
        <p:txBody>
          <a:bodyPr/>
          <a:lstStyle/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255" y="6420793"/>
            <a:ext cx="2866449" cy="417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1434" y="6334316"/>
            <a:ext cx="1160217" cy="493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79977FC-6BCD-4D96-8A1B-1BA662181DFB}" type="datetime1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175" y="6407697"/>
            <a:ext cx="2866449" cy="417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1434" y="6334316"/>
            <a:ext cx="1160217" cy="493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F11-5243-4B2D-A84F-620A9C276CEA}" type="datetime1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283" y="6446836"/>
            <a:ext cx="982823" cy="365125"/>
          </a:xfrm>
        </p:spPr>
        <p:txBody>
          <a:bodyPr/>
          <a:lstStyle/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255" y="6420793"/>
            <a:ext cx="2866449" cy="417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1434" y="6334316"/>
            <a:ext cx="1160217" cy="493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9090" y="36083"/>
            <a:ext cx="1055659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090" y="1845734"/>
            <a:ext cx="1055659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B6911E7-A33F-4685-BC8B-219156F07E61}" type="datetime1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59" y="6459785"/>
            <a:ext cx="94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99090" y="1486840"/>
            <a:ext cx="10561402" cy="48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255" y="6420793"/>
            <a:ext cx="2866449" cy="417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1434" y="6334316"/>
            <a:ext cx="1160217" cy="4930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>
            <a:lumMod val="50000"/>
          </a:schemeClr>
        </a:buClr>
        <a:buSzPct val="100000"/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>
            <a:lumMod val="50000"/>
          </a:schemeClr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>
            <a:lumMod val="50000"/>
          </a:schemeClr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>
            <a:lumMod val="50000"/>
          </a:schemeClr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>
            <a:lumMod val="50000"/>
          </a:schemeClr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1400question@crab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surveymonkey.com/r/LMAPSCC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31510"/>
            <a:ext cx="5111574" cy="2893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84670"/>
            <a:ext cx="10058400" cy="2840441"/>
          </a:xfrm>
          <a:ln>
            <a:noFill/>
          </a:ln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6600" b="1" i="1" kern="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 LUNG-MAP </a:t>
            </a:r>
            <a:endParaRPr lang="en-US" sz="6600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en-US" sz="4600" b="1" kern="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S1400 Lung Master Protocol</a:t>
            </a:r>
          </a:p>
          <a:p>
            <a:pPr algn="ctr"/>
            <a:r>
              <a:rPr lang="en-US" b="1" kern="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SWOG Spring meeting</a:t>
            </a:r>
          </a:p>
          <a:p>
            <a:pPr algn="ctr"/>
            <a:r>
              <a:rPr lang="en-US" b="1" kern="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April 29, 2016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" y="52173"/>
            <a:ext cx="2155750" cy="11102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9861" y="110057"/>
            <a:ext cx="2477251" cy="10523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9243" y="52173"/>
            <a:ext cx="1248827" cy="1248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1434" y="6334316"/>
            <a:ext cx="1160217" cy="4930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4350" y="104255"/>
            <a:ext cx="1606761" cy="1202545"/>
          </a:xfrm>
          <a:prstGeom prst="rect">
            <a:avLst/>
          </a:prstGeom>
        </p:spPr>
      </p:pic>
      <p:pic>
        <p:nvPicPr>
          <p:cNvPr id="1026" name="Picture 2" descr="NCTN Horizontal Bad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6305" y="289861"/>
            <a:ext cx="2436658" cy="83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279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7980" y="540899"/>
            <a:ext cx="10539918" cy="879339"/>
          </a:xfrm>
        </p:spPr>
        <p:txBody>
          <a:bodyPr>
            <a:noAutofit/>
          </a:bodyPr>
          <a:lstStyle/>
          <a:p>
            <a:r>
              <a:rPr lang="en-US" dirty="0"/>
              <a:t>Master Protocol Design Changes Required Alteration of PRO Design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7980" y="1615109"/>
            <a:ext cx="10539918" cy="457168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/>
              <a:t>Initial Lung-MAP design involved randomized Phase II trials that, if successful, moved to Phase III </a:t>
            </a:r>
          </a:p>
          <a:p>
            <a:pPr marL="571500" lvl="1" indent="-236538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−"/>
            </a:pPr>
            <a:r>
              <a:rPr lang="en-US" sz="2600" dirty="0" smtClean="0"/>
              <a:t>Focus on symptom status measures based on intended use in Phase II setting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b="1" u="sng" dirty="0" smtClean="0"/>
              <a:t>S1400I</a:t>
            </a:r>
            <a:r>
              <a:rPr lang="en-US" sz="2800" b="1" dirty="0" smtClean="0"/>
              <a:t> retained symptom focus: still key scientific issue</a:t>
            </a:r>
          </a:p>
          <a:p>
            <a:pPr marL="571500" lvl="1" indent="-238125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−"/>
            </a:pPr>
            <a:r>
              <a:rPr lang="en-US" sz="2600" dirty="0" smtClean="0"/>
              <a:t>Symptoms remain important in this advanced stage disease setting </a:t>
            </a:r>
          </a:p>
          <a:p>
            <a:pPr marL="571500" lvl="1" indent="-238125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−"/>
            </a:pPr>
            <a:r>
              <a:rPr lang="en-US" sz="2600" dirty="0" smtClean="0"/>
              <a:t>Provides opportunity to examine correlation(s) between symptoms status and clinical outcomes  </a:t>
            </a:r>
          </a:p>
          <a:p>
            <a:pPr marL="571500" lvl="1" indent="-238125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−"/>
            </a:pPr>
            <a:r>
              <a:rPr lang="en-US" sz="2600" dirty="0" smtClean="0"/>
              <a:t>Minimized number </a:t>
            </a:r>
            <a:r>
              <a:rPr lang="en-US" sz="2600" dirty="0"/>
              <a:t>of changes occurring in </a:t>
            </a:r>
            <a:r>
              <a:rPr lang="en-US" sz="2600" dirty="0" smtClean="0"/>
              <a:t>Lung-MAP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91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2"/>
          <p:cNvSpPr/>
          <p:nvPr/>
        </p:nvSpPr>
        <p:spPr>
          <a:xfrm>
            <a:off x="642026" y="564654"/>
            <a:ext cx="9763763" cy="832948"/>
          </a:xfrm>
          <a:custGeom>
            <a:avLst/>
            <a:gdLst/>
            <a:ahLst/>
            <a:cxnLst/>
            <a:rect l="l" t="t" r="r" b="b"/>
            <a:pathLst>
              <a:path w="8686800" h="1205230">
                <a:moveTo>
                  <a:pt x="0" y="0"/>
                </a:moveTo>
                <a:lnTo>
                  <a:pt x="0" y="1204722"/>
                </a:lnTo>
                <a:lnTo>
                  <a:pt x="8686800" y="1204721"/>
                </a:lnTo>
                <a:lnTo>
                  <a:pt x="86868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r>
              <a:rPr lang="en-US" sz="48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Lung-MAP </a:t>
            </a:r>
            <a:r>
              <a:rPr lang="en-US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Trial </a:t>
            </a:r>
            <a:r>
              <a:rPr lang="en-US" sz="48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Schema</a:t>
            </a:r>
            <a:endParaRPr lang="en-US" sz="48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" name="Left Bracket 44"/>
          <p:cNvSpPr/>
          <p:nvPr/>
        </p:nvSpPr>
        <p:spPr>
          <a:xfrm rot="5400000">
            <a:off x="5837238" y="-1376362"/>
            <a:ext cx="506412" cy="6684962"/>
          </a:xfrm>
          <a:prstGeom prst="leftBracke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kern="0" dirty="0">
              <a:solidFill>
                <a:srgbClr val="C0504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6" name="TextBox 11"/>
          <p:cNvSpPr txBox="1">
            <a:spLocks noChangeArrowheads="1"/>
          </p:cNvSpPr>
          <p:nvPr/>
        </p:nvSpPr>
        <p:spPr bwMode="auto">
          <a:xfrm>
            <a:off x="4627563" y="1381126"/>
            <a:ext cx="2925762" cy="769441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kern="0" dirty="0">
                <a:solidFill>
                  <a:schemeClr val="bg1"/>
                </a:solidFill>
              </a:rPr>
              <a:t>S1400</a:t>
            </a:r>
          </a:p>
          <a:p>
            <a:pPr algn="ctr">
              <a:defRPr/>
            </a:pPr>
            <a:r>
              <a:rPr lang="en-US" sz="1600" b="1" kern="0" dirty="0" smtClean="0">
                <a:solidFill>
                  <a:schemeClr val="bg1"/>
                </a:solidFill>
                <a:latin typeface="+mj-lt"/>
              </a:rPr>
              <a:t>Centralized Biomarker Profiling</a:t>
            </a:r>
            <a:endParaRPr lang="en-US" sz="16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90438" y="2226218"/>
            <a:ext cx="2693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Biomarker-driven sub-studies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57406" y="2168044"/>
            <a:ext cx="215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Non-match sub-studies</a:t>
            </a:r>
          </a:p>
        </p:txBody>
      </p:sp>
      <p:sp>
        <p:nvSpPr>
          <p:cNvPr id="81" name="TextBox 3"/>
          <p:cNvSpPr txBox="1">
            <a:spLocks noChangeArrowheads="1"/>
          </p:cNvSpPr>
          <p:nvPr/>
        </p:nvSpPr>
        <p:spPr bwMode="auto">
          <a:xfrm>
            <a:off x="8714813" y="4333875"/>
            <a:ext cx="168050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3600"/>
              </a:lnSpc>
              <a:spcBef>
                <a:spcPct val="20000"/>
              </a:spcBef>
              <a:buClr>
                <a:schemeClr val="bg1"/>
              </a:buClr>
              <a:defRPr sz="2800"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1pPr>
            <a:lvl2pPr indent="-285750" eaLnBrk="0" hangingPunct="0">
              <a:spcBef>
                <a:spcPct val="20000"/>
              </a:spcBef>
              <a:buClr>
                <a:schemeClr val="bg1"/>
              </a:buClr>
              <a:buSzPct val="90000"/>
              <a:buFont typeface="Times New Roman" pitchFamily="18" charset="0"/>
              <a:buChar char="–"/>
              <a:defRPr sz="2400"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2pPr>
            <a:lvl3pPr indent="-228600" eaLnBrk="0" hangingPunct="0">
              <a:spcBef>
                <a:spcPct val="20000"/>
              </a:spcBef>
              <a:buClr>
                <a:schemeClr val="bg1"/>
              </a:buClr>
              <a:buSzPct val="90000"/>
              <a:buChar char="•"/>
              <a:defRPr sz="2000"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3pPr>
            <a:lvl4pPr indent="-228600" eaLnBrk="0" hangingPunct="0">
              <a:spcBef>
                <a:spcPct val="20000"/>
              </a:spcBef>
              <a:buClr>
                <a:schemeClr val="bg1"/>
              </a:buClr>
              <a:buSzPct val="80000"/>
              <a:buFont typeface="Times New Roman" pitchFamily="18" charset="0"/>
              <a:buChar char="–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4pPr>
            <a:lvl5pPr indent="-228600" eaLnBrk="0" hangingPunct="0">
              <a:spcBef>
                <a:spcPct val="20000"/>
              </a:spcBef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altLang="en-US" sz="1400" b="1" dirty="0">
                <a:solidFill>
                  <a:schemeClr val="tx2"/>
                </a:solidFill>
                <a:latin typeface="+mn-lt"/>
              </a:rPr>
              <a:t>Nivo/Ipilumumab vs.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altLang="en-US" sz="1400" b="1" dirty="0">
                <a:solidFill>
                  <a:schemeClr val="tx2"/>
                </a:solidFill>
                <a:latin typeface="+mn-lt"/>
              </a:rPr>
              <a:t>Nivolumab</a:t>
            </a:r>
          </a:p>
        </p:txBody>
      </p:sp>
      <p:grpSp>
        <p:nvGrpSpPr>
          <p:cNvPr id="82" name="Group 48"/>
          <p:cNvGrpSpPr>
            <a:grpSpLocks/>
          </p:cNvGrpSpPr>
          <p:nvPr/>
        </p:nvGrpSpPr>
        <p:grpSpPr bwMode="auto">
          <a:xfrm rot="5400000">
            <a:off x="9205376" y="3622798"/>
            <a:ext cx="665726" cy="640080"/>
            <a:chOff x="3962401" y="1869895"/>
            <a:chExt cx="990600" cy="761998"/>
          </a:xfrm>
        </p:grpSpPr>
        <p:cxnSp>
          <p:nvCxnSpPr>
            <p:cNvPr id="83" name="Straight Arrow Connector 49"/>
            <p:cNvCxnSpPr>
              <a:cxnSpLocks noChangeShapeType="1"/>
            </p:cNvCxnSpPr>
            <p:nvPr/>
          </p:nvCxnSpPr>
          <p:spPr bwMode="auto">
            <a:xfrm flipV="1">
              <a:off x="3962402" y="1869895"/>
              <a:ext cx="990598" cy="381000"/>
            </a:xfrm>
            <a:prstGeom prst="straightConnector1">
              <a:avLst/>
            </a:prstGeom>
            <a:noFill/>
            <a:ln w="28575" algn="ctr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4" name="Straight Arrow Connector 52"/>
            <p:cNvCxnSpPr>
              <a:cxnSpLocks noChangeShapeType="1"/>
            </p:cNvCxnSpPr>
            <p:nvPr/>
          </p:nvCxnSpPr>
          <p:spPr bwMode="auto">
            <a:xfrm>
              <a:off x="3962401" y="2250893"/>
              <a:ext cx="990600" cy="381000"/>
            </a:xfrm>
            <a:prstGeom prst="straightConnector1">
              <a:avLst/>
            </a:prstGeom>
            <a:noFill/>
            <a:ln w="28575" algn="ctr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85" name="TextBox 84"/>
          <p:cNvSpPr txBox="1"/>
          <p:nvPr/>
        </p:nvSpPr>
        <p:spPr>
          <a:xfrm>
            <a:off x="8986835" y="2697739"/>
            <a:ext cx="1136465" cy="830997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u="sng" dirty="0" smtClean="0">
                <a:latin typeface="+mj-lt"/>
              </a:rPr>
              <a:t>S1400I</a:t>
            </a:r>
            <a:endParaRPr lang="en-US" sz="1600" b="1" u="sng" dirty="0">
              <a:latin typeface="+mj-lt"/>
            </a:endParaRPr>
          </a:p>
          <a:p>
            <a:pPr algn="ctr">
              <a:defRPr/>
            </a:pPr>
            <a:r>
              <a:rPr lang="en-US" sz="1600" b="1" dirty="0">
                <a:latin typeface="+mj-lt"/>
              </a:rPr>
              <a:t>Checkpoint </a:t>
            </a:r>
          </a:p>
          <a:p>
            <a:pPr algn="ctr">
              <a:defRPr/>
            </a:pPr>
            <a:r>
              <a:rPr lang="en-US" sz="1600" b="1" dirty="0">
                <a:latin typeface="+mj-lt"/>
              </a:rPr>
              <a:t>Naive</a:t>
            </a:r>
          </a:p>
        </p:txBody>
      </p:sp>
      <p:sp>
        <p:nvSpPr>
          <p:cNvPr id="88" name="Left Bracket 87"/>
          <p:cNvSpPr/>
          <p:nvPr/>
        </p:nvSpPr>
        <p:spPr>
          <a:xfrm rot="5400000">
            <a:off x="9532621" y="1847711"/>
            <a:ext cx="45719" cy="1479842"/>
          </a:xfrm>
          <a:prstGeom prst="leftBracket">
            <a:avLst/>
          </a:prstGeom>
          <a:noFill/>
          <a:ln w="19050" cap="flat" cmpd="sng" algn="ctr">
            <a:solidFill>
              <a:schemeClr val="tx2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455034" y="5885796"/>
            <a:ext cx="2773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baseline="30000" dirty="0">
                <a:solidFill>
                  <a:srgbClr val="003399"/>
                </a:solidFill>
                <a:latin typeface="+mj-lt"/>
              </a:rPr>
              <a:t>1</a:t>
            </a:r>
            <a:r>
              <a:rPr lang="en-US" sz="1200" b="1" dirty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1200" b="1" dirty="0" smtClean="0">
                <a:solidFill>
                  <a:srgbClr val="003399"/>
                </a:solidFill>
                <a:latin typeface="+mj-lt"/>
                <a:cs typeface="Arial" panose="020B0604020202020204" pitchFamily="34" charset="0"/>
              </a:rPr>
              <a:t>Upcoming Revision #5 Expected Fall 2016</a:t>
            </a:r>
            <a:endParaRPr lang="en-US" sz="1200" b="1" u="sng" baseline="30000" dirty="0">
              <a:solidFill>
                <a:srgbClr val="00339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4" name="TextBox 3"/>
          <p:cNvSpPr txBox="1">
            <a:spLocks noChangeArrowheads="1"/>
          </p:cNvSpPr>
          <p:nvPr/>
        </p:nvSpPr>
        <p:spPr bwMode="auto">
          <a:xfrm>
            <a:off x="640049" y="3695024"/>
            <a:ext cx="17187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US" altLang="en-US" sz="1600" b="1" dirty="0" smtClean="0">
                <a:solidFill>
                  <a:srgbClr val="FF0000"/>
                </a:solidFill>
                <a:latin typeface="+mj-lt"/>
              </a:rPr>
              <a:t>Single Arm Phase II</a:t>
            </a:r>
            <a:endParaRPr lang="en-US" altLang="en-US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5" name="TextBox 37"/>
          <p:cNvSpPr txBox="1">
            <a:spLocks noChangeArrowheads="1"/>
          </p:cNvSpPr>
          <p:nvPr/>
        </p:nvSpPr>
        <p:spPr bwMode="auto">
          <a:xfrm>
            <a:off x="638507" y="4786344"/>
            <a:ext cx="1899687" cy="33855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US" altLang="en-US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Randomized Phase III</a:t>
            </a:r>
            <a:endParaRPr lang="en-US" altLang="en-US" sz="16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06" name="Left Bracket 105"/>
          <p:cNvSpPr/>
          <p:nvPr/>
        </p:nvSpPr>
        <p:spPr>
          <a:xfrm rot="5400000">
            <a:off x="4245315" y="679126"/>
            <a:ext cx="45719" cy="3817013"/>
          </a:xfrm>
          <a:prstGeom prst="leftBracket">
            <a:avLst/>
          </a:prstGeom>
          <a:noFill/>
          <a:ln w="19050" cap="flat" cmpd="sng" algn="ctr">
            <a:solidFill>
              <a:schemeClr val="tx2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64208" y="2820850"/>
            <a:ext cx="3713684" cy="3074471"/>
            <a:chOff x="778308" y="2820849"/>
            <a:chExt cx="3713684" cy="3074471"/>
          </a:xfrm>
        </p:grpSpPr>
        <p:grpSp>
          <p:nvGrpSpPr>
            <p:cNvPr id="16" name="Group 15"/>
            <p:cNvGrpSpPr/>
            <p:nvPr/>
          </p:nvGrpSpPr>
          <p:grpSpPr>
            <a:xfrm>
              <a:off x="778308" y="2820849"/>
              <a:ext cx="1279525" cy="3055421"/>
              <a:chOff x="692583" y="2820849"/>
              <a:chExt cx="1279525" cy="3055421"/>
            </a:xfrm>
          </p:grpSpPr>
          <p:sp>
            <p:nvSpPr>
              <p:cNvPr id="54" name="TextBox 3"/>
              <p:cNvSpPr txBox="1">
                <a:spLocks noChangeArrowheads="1"/>
              </p:cNvSpPr>
              <p:nvPr/>
            </p:nvSpPr>
            <p:spPr bwMode="auto">
              <a:xfrm>
                <a:off x="692583" y="5353050"/>
                <a:ext cx="1279525" cy="52322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lnSpc>
                    <a:spcPts val="3600"/>
                  </a:lnSpc>
                  <a:spcBef>
                    <a:spcPct val="20000"/>
                  </a:spcBef>
                  <a:buClr>
                    <a:schemeClr val="bg1"/>
                  </a:buClr>
                  <a:defRPr sz="2800">
                    <a:solidFill>
                      <a:srgbClr val="1C3B61"/>
                    </a:solidFill>
                    <a:latin typeface="Calibri" pitchFamily="34" charset="0"/>
                    <a:ea typeface="ヒラギノ角ゴ Pro W3" charset="-128"/>
                  </a:defRPr>
                </a:lvl1pPr>
                <a:lvl2pPr indent="-285750" eaLnBrk="0" hangingPunct="0">
                  <a:spcBef>
                    <a:spcPct val="20000"/>
                  </a:spcBef>
                  <a:buClr>
                    <a:schemeClr val="bg1"/>
                  </a:buClr>
                  <a:buSzPct val="90000"/>
                  <a:buFont typeface="Times New Roman" pitchFamily="18" charset="0"/>
                  <a:buChar char="–"/>
                  <a:defRPr sz="2400">
                    <a:solidFill>
                      <a:srgbClr val="1C3B61"/>
                    </a:solidFill>
                    <a:latin typeface="Calibri" pitchFamily="34" charset="0"/>
                    <a:ea typeface="ヒラギノ角ゴ Pro W3" charset="-128"/>
                  </a:defRPr>
                </a:lvl2pPr>
                <a:lvl3pPr indent="-228600" eaLnBrk="0" hangingPunct="0">
                  <a:spcBef>
                    <a:spcPct val="20000"/>
                  </a:spcBef>
                  <a:buClr>
                    <a:schemeClr val="bg1"/>
                  </a:buClr>
                  <a:buSzPct val="90000"/>
                  <a:buChar char="•"/>
                  <a:defRPr sz="2000">
                    <a:solidFill>
                      <a:srgbClr val="1C3B61"/>
                    </a:solidFill>
                    <a:latin typeface="Calibri" pitchFamily="34" charset="0"/>
                    <a:ea typeface="ヒラギノ角ゴ Pro W3" charset="-128"/>
                  </a:defRPr>
                </a:lvl3pPr>
                <a:lvl4pPr indent="-228600" eaLnBrk="0" hangingPunct="0">
                  <a:spcBef>
                    <a:spcPct val="20000"/>
                  </a:spcBef>
                  <a:buClr>
                    <a:schemeClr val="bg1"/>
                  </a:buClr>
                  <a:buSzPct val="80000"/>
                  <a:buFont typeface="Times New Roman" pitchFamily="18" charset="0"/>
                  <a:buChar char="–"/>
                  <a:defRPr>
                    <a:solidFill>
                      <a:srgbClr val="1C3B61"/>
                    </a:solidFill>
                    <a:latin typeface="Calibri" pitchFamily="34" charset="0"/>
                    <a:ea typeface="ヒラギノ角ゴ Pro W3" charset="-128"/>
                  </a:defRPr>
                </a:lvl4pPr>
                <a:lvl5pPr indent="-228600" eaLnBrk="0" hangingPunct="0">
                  <a:spcBef>
                    <a:spcPct val="20000"/>
                  </a:spcBef>
                  <a:buClr>
                    <a:schemeClr val="bg1"/>
                  </a:buClr>
                  <a:buSzPct val="70000"/>
                  <a:buChar char="•"/>
                  <a:defRPr>
                    <a:solidFill>
                      <a:srgbClr val="1C3B61"/>
                    </a:solidFill>
                    <a:latin typeface="Calibri" pitchFamily="34" charset="0"/>
                    <a:ea typeface="ヒラギノ角ゴ Pro W3" charset="-128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70000"/>
                  <a:buChar char="•"/>
                  <a:defRPr>
                    <a:solidFill>
                      <a:srgbClr val="1C3B61"/>
                    </a:solidFill>
                    <a:latin typeface="Calibri" pitchFamily="34" charset="0"/>
                    <a:ea typeface="ヒラギノ角ゴ Pro W3" charset="-128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70000"/>
                  <a:buChar char="•"/>
                  <a:defRPr>
                    <a:solidFill>
                      <a:srgbClr val="1C3B61"/>
                    </a:solidFill>
                    <a:latin typeface="Calibri" pitchFamily="34" charset="0"/>
                    <a:ea typeface="ヒラギノ角ゴ Pro W3" charset="-128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70000"/>
                  <a:buChar char="•"/>
                  <a:defRPr>
                    <a:solidFill>
                      <a:srgbClr val="1C3B61"/>
                    </a:solidFill>
                    <a:latin typeface="Calibri" pitchFamily="34" charset="0"/>
                    <a:ea typeface="ヒラギノ角ゴ Pro W3" charset="-128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70000"/>
                  <a:buChar char="•"/>
                  <a:defRPr>
                    <a:solidFill>
                      <a:srgbClr val="1C3B61"/>
                    </a:solidFill>
                    <a:latin typeface="Calibri" pitchFamily="34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defRPr/>
                </a:pPr>
                <a:r>
                  <a:rPr lang="en-US" altLang="en-US" sz="1400" b="1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</a:rPr>
                  <a:t>GDC-0032  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defRPr/>
                </a:pPr>
                <a:r>
                  <a:rPr lang="en-US" altLang="en-US" sz="1400" b="1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</a:rPr>
                  <a:t>vs. TBD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787164" y="4332387"/>
                <a:ext cx="966931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400" b="1" dirty="0">
                    <a:solidFill>
                      <a:schemeClr val="tx2"/>
                    </a:solidFill>
                    <a:latin typeface="+mn-lt"/>
                  </a:rPr>
                  <a:t> GDC-0032</a:t>
                </a:r>
              </a:p>
            </p:txBody>
          </p:sp>
          <p:cxnSp>
            <p:nvCxnSpPr>
              <p:cNvPr id="69" name="Straight Arrow Connector 29"/>
              <p:cNvCxnSpPr>
                <a:cxnSpLocks noChangeShapeType="1"/>
              </p:cNvCxnSpPr>
              <p:nvPr/>
            </p:nvCxnSpPr>
            <p:spPr bwMode="auto">
              <a:xfrm flipH="1">
                <a:off x="1325995" y="3609975"/>
                <a:ext cx="12700" cy="640080"/>
              </a:xfrm>
              <a:prstGeom prst="straightConnector1">
                <a:avLst/>
              </a:prstGeom>
              <a:noFill/>
              <a:ln w="28575" algn="ctr">
                <a:solidFill>
                  <a:srgbClr val="4A7EBB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79" name="TextBox 2"/>
              <p:cNvSpPr txBox="1">
                <a:spLocks noChangeArrowheads="1"/>
              </p:cNvSpPr>
              <p:nvPr/>
            </p:nvSpPr>
            <p:spPr bwMode="auto">
              <a:xfrm>
                <a:off x="835080" y="2820849"/>
                <a:ext cx="994531" cy="584775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anchor="ctr">
                <a:spAutoFit/>
              </a:bodyPr>
              <a:lstStyle/>
              <a:p>
                <a:pPr algn="ctr">
                  <a:defRPr/>
                </a:pPr>
                <a:r>
                  <a:rPr lang="en-US" sz="1600" b="1" u="sng" kern="0" dirty="0" smtClean="0">
                    <a:latin typeface="+mj-lt"/>
                  </a:rPr>
                  <a:t>S1400B</a:t>
                </a:r>
                <a:endParaRPr lang="en-US" sz="1600" b="1" u="sng" kern="0" dirty="0">
                  <a:latin typeface="+mj-lt"/>
                </a:endParaRPr>
              </a:p>
              <a:p>
                <a:pPr algn="ctr">
                  <a:defRPr/>
                </a:pPr>
                <a:r>
                  <a:rPr lang="en-US" sz="1600" kern="0" dirty="0">
                    <a:latin typeface="+mj-lt"/>
                  </a:rPr>
                  <a:t>PI3K+</a:t>
                </a: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018814" y="4730473"/>
                <a:ext cx="627062" cy="504825"/>
                <a:chOff x="999095" y="4730473"/>
                <a:chExt cx="627062" cy="504825"/>
              </a:xfrm>
            </p:grpSpPr>
            <p:cxnSp>
              <p:nvCxnSpPr>
                <p:cNvPr id="91" name="Straight Arrow Connector 83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1216979" y="4826120"/>
                  <a:ext cx="504824" cy="313532"/>
                </a:xfrm>
                <a:prstGeom prst="straightConnector1">
                  <a:avLst/>
                </a:prstGeom>
                <a:solidFill>
                  <a:schemeClr val="bg2"/>
                </a:solidFill>
                <a:ln w="28575" algn="ctr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arrow" w="med" len="med"/>
                </a:ln>
                <a:extLst/>
              </p:spPr>
            </p:cxnSp>
            <p:cxnSp>
              <p:nvCxnSpPr>
                <p:cNvPr id="92" name="Straight Arrow Connector 8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903448" y="4826120"/>
                  <a:ext cx="504825" cy="313532"/>
                </a:xfrm>
                <a:prstGeom prst="straightConnector1">
                  <a:avLst/>
                </a:prstGeom>
                <a:solidFill>
                  <a:schemeClr val="bg2"/>
                </a:solidFill>
                <a:ln w="28575" algn="ctr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arrow" w="med" len="med"/>
                </a:ln>
                <a:extLst/>
              </p:spPr>
            </p:cxnSp>
          </p:grpSp>
        </p:grpSp>
        <p:grpSp>
          <p:nvGrpSpPr>
            <p:cNvPr id="15" name="Group 14"/>
            <p:cNvGrpSpPr/>
            <p:nvPr/>
          </p:nvGrpSpPr>
          <p:grpSpPr>
            <a:xfrm>
              <a:off x="2166418" y="2820849"/>
              <a:ext cx="1151758" cy="3064946"/>
              <a:chOff x="2093850" y="2820849"/>
              <a:chExt cx="1151758" cy="3064946"/>
            </a:xfrm>
          </p:grpSpPr>
          <p:sp>
            <p:nvSpPr>
              <p:cNvPr id="59" name="TextBox 50"/>
              <p:cNvSpPr txBox="1">
                <a:spLocks noChangeArrowheads="1"/>
              </p:cNvSpPr>
              <p:nvPr/>
            </p:nvSpPr>
            <p:spPr bwMode="auto">
              <a:xfrm>
                <a:off x="2190992" y="5362575"/>
                <a:ext cx="984244" cy="52322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3600"/>
                  </a:lnSpc>
                  <a:spcBef>
                    <a:spcPct val="20000"/>
                  </a:spcBef>
                  <a:buClr>
                    <a:schemeClr val="bg1"/>
                  </a:buClr>
                  <a:defRPr sz="2800">
                    <a:solidFill>
                      <a:srgbClr val="1C3B61"/>
                    </a:solidFill>
                    <a:latin typeface="Calibri" pitchFamily="34" charset="0"/>
                    <a:ea typeface="ヒラギノ角ゴ Pro W3" charset="-128"/>
                  </a:defRPr>
                </a:lvl1pPr>
                <a:lvl2pPr indent="-285750" eaLnBrk="0" hangingPunct="0">
                  <a:spcBef>
                    <a:spcPct val="20000"/>
                  </a:spcBef>
                  <a:buClr>
                    <a:schemeClr val="bg1"/>
                  </a:buClr>
                  <a:buSzPct val="90000"/>
                  <a:buFont typeface="Times New Roman" pitchFamily="18" charset="0"/>
                  <a:buChar char="–"/>
                  <a:defRPr sz="2400">
                    <a:solidFill>
                      <a:srgbClr val="1C3B61"/>
                    </a:solidFill>
                    <a:latin typeface="Calibri" pitchFamily="34" charset="0"/>
                    <a:ea typeface="ヒラギノ角ゴ Pro W3" charset="-128"/>
                  </a:defRPr>
                </a:lvl2pPr>
                <a:lvl3pPr indent="-228600" eaLnBrk="0" hangingPunct="0">
                  <a:spcBef>
                    <a:spcPct val="20000"/>
                  </a:spcBef>
                  <a:buClr>
                    <a:schemeClr val="bg1"/>
                  </a:buClr>
                  <a:buSzPct val="90000"/>
                  <a:buChar char="•"/>
                  <a:defRPr sz="2000">
                    <a:solidFill>
                      <a:srgbClr val="1C3B61"/>
                    </a:solidFill>
                    <a:latin typeface="Calibri" pitchFamily="34" charset="0"/>
                    <a:ea typeface="ヒラギノ角ゴ Pro W3" charset="-128"/>
                  </a:defRPr>
                </a:lvl3pPr>
                <a:lvl4pPr indent="-228600" eaLnBrk="0" hangingPunct="0">
                  <a:spcBef>
                    <a:spcPct val="20000"/>
                  </a:spcBef>
                  <a:buClr>
                    <a:schemeClr val="bg1"/>
                  </a:buClr>
                  <a:buSzPct val="80000"/>
                  <a:buFont typeface="Times New Roman" pitchFamily="18" charset="0"/>
                  <a:buChar char="–"/>
                  <a:defRPr>
                    <a:solidFill>
                      <a:srgbClr val="1C3B61"/>
                    </a:solidFill>
                    <a:latin typeface="Calibri" pitchFamily="34" charset="0"/>
                    <a:ea typeface="ヒラギノ角ゴ Pro W3" charset="-128"/>
                  </a:defRPr>
                </a:lvl4pPr>
                <a:lvl5pPr indent="-228600" eaLnBrk="0" hangingPunct="0">
                  <a:spcBef>
                    <a:spcPct val="20000"/>
                  </a:spcBef>
                  <a:buClr>
                    <a:schemeClr val="bg1"/>
                  </a:buClr>
                  <a:buSzPct val="70000"/>
                  <a:buChar char="•"/>
                  <a:defRPr>
                    <a:solidFill>
                      <a:srgbClr val="1C3B61"/>
                    </a:solidFill>
                    <a:latin typeface="Calibri" pitchFamily="34" charset="0"/>
                    <a:ea typeface="ヒラギノ角ゴ Pro W3" charset="-128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70000"/>
                  <a:buChar char="•"/>
                  <a:defRPr>
                    <a:solidFill>
                      <a:srgbClr val="1C3B61"/>
                    </a:solidFill>
                    <a:latin typeface="Calibri" pitchFamily="34" charset="0"/>
                    <a:ea typeface="ヒラギノ角ゴ Pro W3" charset="-128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70000"/>
                  <a:buChar char="•"/>
                  <a:defRPr>
                    <a:solidFill>
                      <a:srgbClr val="1C3B61"/>
                    </a:solidFill>
                    <a:latin typeface="Calibri" pitchFamily="34" charset="0"/>
                    <a:ea typeface="ヒラギノ角ゴ Pro W3" charset="-128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70000"/>
                  <a:buChar char="•"/>
                  <a:defRPr>
                    <a:solidFill>
                      <a:srgbClr val="1C3B61"/>
                    </a:solidFill>
                    <a:latin typeface="Calibri" pitchFamily="34" charset="0"/>
                    <a:ea typeface="ヒラギノ角ゴ Pro W3" charset="-128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70000"/>
                  <a:buChar char="•"/>
                  <a:defRPr>
                    <a:solidFill>
                      <a:srgbClr val="1C3B61"/>
                    </a:solidFill>
                    <a:latin typeface="Calibri" pitchFamily="34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defRPr/>
                </a:pPr>
                <a:r>
                  <a:rPr lang="en-US" altLang="en-US" sz="1400" b="1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</a:rPr>
                  <a:t>Palbociclib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defRPr/>
                </a:pPr>
                <a:r>
                  <a:rPr lang="en-US" altLang="en-US" sz="1400" b="1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</a:rPr>
                  <a:t>vs. TBD</a:t>
                </a:r>
              </a:p>
            </p:txBody>
          </p:sp>
          <p:sp>
            <p:nvSpPr>
              <p:cNvPr id="70" name="TextBox 62"/>
              <p:cNvSpPr txBox="1"/>
              <p:nvPr/>
            </p:nvSpPr>
            <p:spPr>
              <a:xfrm>
                <a:off x="2093850" y="4332387"/>
                <a:ext cx="1024319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400" b="1" dirty="0">
                    <a:solidFill>
                      <a:schemeClr val="tx2"/>
                    </a:solidFill>
                    <a:latin typeface="+mn-lt"/>
                  </a:rPr>
                  <a:t> Palbociclib</a:t>
                </a:r>
              </a:p>
            </p:txBody>
          </p:sp>
          <p:cxnSp>
            <p:nvCxnSpPr>
              <p:cNvPr id="71" name="Straight Arrow Connector 31"/>
              <p:cNvCxnSpPr>
                <a:cxnSpLocks noChangeShapeType="1"/>
              </p:cNvCxnSpPr>
              <p:nvPr/>
            </p:nvCxnSpPr>
            <p:spPr bwMode="auto">
              <a:xfrm flipH="1">
                <a:off x="2676764" y="3609975"/>
                <a:ext cx="12700" cy="640080"/>
              </a:xfrm>
              <a:prstGeom prst="straightConnector1">
                <a:avLst/>
              </a:prstGeom>
              <a:noFill/>
              <a:ln w="28575" algn="ctr">
                <a:solidFill>
                  <a:srgbClr val="4A7EBB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78" name="TextBox 2"/>
              <p:cNvSpPr txBox="1">
                <a:spLocks noChangeArrowheads="1"/>
              </p:cNvSpPr>
              <p:nvPr/>
            </p:nvSpPr>
            <p:spPr bwMode="auto">
              <a:xfrm>
                <a:off x="2120620" y="2820849"/>
                <a:ext cx="1124988" cy="584775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anchor="ctr">
                <a:spAutoFit/>
              </a:bodyPr>
              <a:lstStyle/>
              <a:p>
                <a:pPr algn="ctr">
                  <a:defRPr/>
                </a:pPr>
                <a:r>
                  <a:rPr lang="en-US" sz="1600" b="1" u="sng" kern="0" dirty="0" smtClean="0">
                    <a:latin typeface="+mj-lt"/>
                  </a:rPr>
                  <a:t>S1400C</a:t>
                </a:r>
                <a:endParaRPr lang="en-US" sz="1600" b="1" u="sng" kern="0" dirty="0">
                  <a:latin typeface="+mj-lt"/>
                </a:endParaRPr>
              </a:p>
              <a:p>
                <a:pPr algn="ctr">
                  <a:defRPr/>
                </a:pPr>
                <a:r>
                  <a:rPr lang="en-US" sz="1600" kern="0" dirty="0">
                    <a:latin typeface="+mj-lt"/>
                  </a:rPr>
                  <a:t>CCGA+</a:t>
                </a:r>
              </a:p>
            </p:txBody>
          </p:sp>
          <p:grpSp>
            <p:nvGrpSpPr>
              <p:cNvPr id="108" name="Group 107"/>
              <p:cNvGrpSpPr/>
              <p:nvPr/>
            </p:nvGrpSpPr>
            <p:grpSpPr>
              <a:xfrm>
                <a:off x="2369583" y="4730473"/>
                <a:ext cx="627062" cy="504825"/>
                <a:chOff x="999095" y="4730473"/>
                <a:chExt cx="627062" cy="504825"/>
              </a:xfrm>
            </p:grpSpPr>
            <p:cxnSp>
              <p:nvCxnSpPr>
                <p:cNvPr id="109" name="Straight Arrow Connector 83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1216979" y="4826120"/>
                  <a:ext cx="504824" cy="313532"/>
                </a:xfrm>
                <a:prstGeom prst="straightConnector1">
                  <a:avLst/>
                </a:prstGeom>
                <a:solidFill>
                  <a:schemeClr val="bg2"/>
                </a:solidFill>
                <a:ln w="28575" algn="ctr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arrow" w="med" len="med"/>
                </a:ln>
                <a:extLst/>
              </p:spPr>
            </p:cxnSp>
            <p:cxnSp>
              <p:nvCxnSpPr>
                <p:cNvPr id="110" name="Straight Arrow Connector 8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903448" y="4826120"/>
                  <a:ext cx="504825" cy="313532"/>
                </a:xfrm>
                <a:prstGeom prst="straightConnector1">
                  <a:avLst/>
                </a:prstGeom>
                <a:solidFill>
                  <a:schemeClr val="bg2"/>
                </a:solidFill>
                <a:ln w="28575" algn="ctr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arrow" w="med" len="med"/>
                </a:ln>
                <a:extLst/>
              </p:spPr>
            </p:cxnSp>
          </p:grpSp>
        </p:grpSp>
        <p:grpSp>
          <p:nvGrpSpPr>
            <p:cNvPr id="14" name="Group 13"/>
            <p:cNvGrpSpPr/>
            <p:nvPr/>
          </p:nvGrpSpPr>
          <p:grpSpPr>
            <a:xfrm>
              <a:off x="3501156" y="2820849"/>
              <a:ext cx="990836" cy="3074471"/>
              <a:chOff x="3399174" y="2820849"/>
              <a:chExt cx="990836" cy="3074471"/>
            </a:xfrm>
          </p:grpSpPr>
          <p:sp>
            <p:nvSpPr>
              <p:cNvPr id="60" name="TextBox 51"/>
              <p:cNvSpPr txBox="1">
                <a:spLocks noChangeArrowheads="1"/>
              </p:cNvSpPr>
              <p:nvPr/>
            </p:nvSpPr>
            <p:spPr bwMode="auto">
              <a:xfrm>
                <a:off x="3464827" y="5372100"/>
                <a:ext cx="859530" cy="52322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3600"/>
                  </a:lnSpc>
                  <a:spcBef>
                    <a:spcPct val="20000"/>
                  </a:spcBef>
                  <a:buClr>
                    <a:schemeClr val="bg1"/>
                  </a:buClr>
                  <a:defRPr sz="2800">
                    <a:solidFill>
                      <a:srgbClr val="1C3B61"/>
                    </a:solidFill>
                    <a:latin typeface="Calibri" pitchFamily="34" charset="0"/>
                    <a:ea typeface="ヒラギノ角ゴ Pro W3" charset="-128"/>
                  </a:defRPr>
                </a:lvl1pPr>
                <a:lvl2pPr indent="-285750" eaLnBrk="0" hangingPunct="0">
                  <a:spcBef>
                    <a:spcPct val="20000"/>
                  </a:spcBef>
                  <a:buClr>
                    <a:schemeClr val="bg1"/>
                  </a:buClr>
                  <a:buSzPct val="90000"/>
                  <a:buFont typeface="Times New Roman" pitchFamily="18" charset="0"/>
                  <a:buChar char="–"/>
                  <a:defRPr sz="2400">
                    <a:solidFill>
                      <a:srgbClr val="1C3B61"/>
                    </a:solidFill>
                    <a:latin typeface="Calibri" pitchFamily="34" charset="0"/>
                    <a:ea typeface="ヒラギノ角ゴ Pro W3" charset="-128"/>
                  </a:defRPr>
                </a:lvl2pPr>
                <a:lvl3pPr indent="-228600" eaLnBrk="0" hangingPunct="0">
                  <a:spcBef>
                    <a:spcPct val="20000"/>
                  </a:spcBef>
                  <a:buClr>
                    <a:schemeClr val="bg1"/>
                  </a:buClr>
                  <a:buSzPct val="90000"/>
                  <a:buChar char="•"/>
                  <a:defRPr sz="2000">
                    <a:solidFill>
                      <a:srgbClr val="1C3B61"/>
                    </a:solidFill>
                    <a:latin typeface="Calibri" pitchFamily="34" charset="0"/>
                    <a:ea typeface="ヒラギノ角ゴ Pro W3" charset="-128"/>
                  </a:defRPr>
                </a:lvl3pPr>
                <a:lvl4pPr indent="-228600" eaLnBrk="0" hangingPunct="0">
                  <a:spcBef>
                    <a:spcPct val="20000"/>
                  </a:spcBef>
                  <a:buClr>
                    <a:schemeClr val="bg1"/>
                  </a:buClr>
                  <a:buSzPct val="80000"/>
                  <a:buFont typeface="Times New Roman" pitchFamily="18" charset="0"/>
                  <a:buChar char="–"/>
                  <a:defRPr>
                    <a:solidFill>
                      <a:srgbClr val="1C3B61"/>
                    </a:solidFill>
                    <a:latin typeface="Calibri" pitchFamily="34" charset="0"/>
                    <a:ea typeface="ヒラギノ角ゴ Pro W3" charset="-128"/>
                  </a:defRPr>
                </a:lvl4pPr>
                <a:lvl5pPr indent="-228600" eaLnBrk="0" hangingPunct="0">
                  <a:spcBef>
                    <a:spcPct val="20000"/>
                  </a:spcBef>
                  <a:buClr>
                    <a:schemeClr val="bg1"/>
                  </a:buClr>
                  <a:buSzPct val="70000"/>
                  <a:buChar char="•"/>
                  <a:defRPr>
                    <a:solidFill>
                      <a:srgbClr val="1C3B61"/>
                    </a:solidFill>
                    <a:latin typeface="Calibri" pitchFamily="34" charset="0"/>
                    <a:ea typeface="ヒラギノ角ゴ Pro W3" charset="-128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70000"/>
                  <a:buChar char="•"/>
                  <a:defRPr>
                    <a:solidFill>
                      <a:srgbClr val="1C3B61"/>
                    </a:solidFill>
                    <a:latin typeface="Calibri" pitchFamily="34" charset="0"/>
                    <a:ea typeface="ヒラギノ角ゴ Pro W3" charset="-128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70000"/>
                  <a:buChar char="•"/>
                  <a:defRPr>
                    <a:solidFill>
                      <a:srgbClr val="1C3B61"/>
                    </a:solidFill>
                    <a:latin typeface="Calibri" pitchFamily="34" charset="0"/>
                    <a:ea typeface="ヒラギノ角ゴ Pro W3" charset="-128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70000"/>
                  <a:buChar char="•"/>
                  <a:defRPr>
                    <a:solidFill>
                      <a:srgbClr val="1C3B61"/>
                    </a:solidFill>
                    <a:latin typeface="Calibri" pitchFamily="34" charset="0"/>
                    <a:ea typeface="ヒラギノ角ゴ Pro W3" charset="-128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70000"/>
                  <a:buChar char="•"/>
                  <a:defRPr>
                    <a:solidFill>
                      <a:srgbClr val="1C3B61"/>
                    </a:solidFill>
                    <a:latin typeface="Calibri" pitchFamily="34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defRPr/>
                </a:pPr>
                <a:r>
                  <a:rPr lang="en-US" altLang="en-US" sz="1400" b="1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</a:rPr>
                  <a:t>AZD4547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defRPr/>
                </a:pPr>
                <a:r>
                  <a:rPr lang="en-US" altLang="en-US" sz="1400" b="1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</a:rPr>
                  <a:t>vs. TBD</a:t>
                </a:r>
              </a:p>
            </p:txBody>
          </p:sp>
          <p:sp>
            <p:nvSpPr>
              <p:cNvPr id="72" name="TextBox 62"/>
              <p:cNvSpPr txBox="1"/>
              <p:nvPr/>
            </p:nvSpPr>
            <p:spPr>
              <a:xfrm>
                <a:off x="3419142" y="4332387"/>
                <a:ext cx="859531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400" b="1" dirty="0">
                    <a:solidFill>
                      <a:schemeClr val="tx2"/>
                    </a:solidFill>
                    <a:latin typeface="+mn-lt"/>
                  </a:rPr>
                  <a:t>AZD4547</a:t>
                </a:r>
              </a:p>
            </p:txBody>
          </p:sp>
          <p:cxnSp>
            <p:nvCxnSpPr>
              <p:cNvPr id="73" name="Straight Arrow Connector 33"/>
              <p:cNvCxnSpPr>
                <a:cxnSpLocks noChangeShapeType="1"/>
              </p:cNvCxnSpPr>
              <p:nvPr/>
            </p:nvCxnSpPr>
            <p:spPr bwMode="auto">
              <a:xfrm flipH="1">
                <a:off x="3887448" y="3609975"/>
                <a:ext cx="14288" cy="640080"/>
              </a:xfrm>
              <a:prstGeom prst="straightConnector1">
                <a:avLst/>
              </a:prstGeom>
              <a:noFill/>
              <a:ln w="28575" algn="ctr">
                <a:solidFill>
                  <a:srgbClr val="4A7EBB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77" name="TextBox 2"/>
              <p:cNvSpPr txBox="1">
                <a:spLocks noChangeArrowheads="1"/>
              </p:cNvSpPr>
              <p:nvPr/>
            </p:nvSpPr>
            <p:spPr bwMode="auto">
              <a:xfrm>
                <a:off x="3399174" y="2820849"/>
                <a:ext cx="990836" cy="584775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600" b="1" u="sng" kern="0" dirty="0" smtClean="0">
                    <a:latin typeface="+mj-lt"/>
                  </a:rPr>
                  <a:t>S1400D</a:t>
                </a:r>
                <a:endParaRPr lang="en-US" sz="1600" b="1" u="sng" kern="0" dirty="0">
                  <a:latin typeface="+mj-lt"/>
                </a:endParaRPr>
              </a:p>
              <a:p>
                <a:pPr algn="ctr">
                  <a:defRPr/>
                </a:pPr>
                <a:r>
                  <a:rPr lang="en-US" sz="1600" kern="0" dirty="0">
                    <a:latin typeface="+mj-lt"/>
                  </a:rPr>
                  <a:t>FGFR+</a:t>
                </a:r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>
                <a:off x="3581061" y="4730473"/>
                <a:ext cx="627062" cy="504825"/>
                <a:chOff x="999095" y="4730473"/>
                <a:chExt cx="627062" cy="504825"/>
              </a:xfrm>
            </p:grpSpPr>
            <p:cxnSp>
              <p:nvCxnSpPr>
                <p:cNvPr id="112" name="Straight Arrow Connector 83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1216979" y="4826120"/>
                  <a:ext cx="504824" cy="313532"/>
                </a:xfrm>
                <a:prstGeom prst="straightConnector1">
                  <a:avLst/>
                </a:prstGeom>
                <a:solidFill>
                  <a:schemeClr val="bg2"/>
                </a:solidFill>
                <a:ln w="28575" algn="ctr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arrow" w="med" len="med"/>
                </a:ln>
                <a:extLst/>
              </p:spPr>
            </p:cxnSp>
            <p:cxnSp>
              <p:nvCxnSpPr>
                <p:cNvPr id="113" name="Straight Arrow Connector 8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903448" y="4826120"/>
                  <a:ext cx="504825" cy="313532"/>
                </a:xfrm>
                <a:prstGeom prst="straightConnector1">
                  <a:avLst/>
                </a:prstGeom>
                <a:solidFill>
                  <a:schemeClr val="bg2"/>
                </a:solidFill>
                <a:ln w="28575" algn="ctr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arrow" w="med" len="med"/>
                </a:ln>
                <a:extLst/>
              </p:spPr>
            </p:cxnSp>
          </p:grpSp>
        </p:grpSp>
      </p:grpSp>
      <p:sp>
        <p:nvSpPr>
          <p:cNvPr id="3" name="TextBox 2"/>
          <p:cNvSpPr txBox="1"/>
          <p:nvPr/>
        </p:nvSpPr>
        <p:spPr>
          <a:xfrm>
            <a:off x="8766527" y="5439520"/>
            <a:ext cx="1639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F497D"/>
                </a:solidFill>
              </a:rPr>
              <a:t>Patient Reported Outcomes </a:t>
            </a:r>
            <a:r>
              <a:rPr lang="en-US" sz="1600" b="1" baseline="30000" dirty="0" smtClean="0">
                <a:solidFill>
                  <a:srgbClr val="1F497D"/>
                </a:solidFill>
              </a:rPr>
              <a:t>1</a:t>
            </a:r>
            <a:endParaRPr lang="en-US" sz="1600" b="1" baseline="30000" dirty="0">
              <a:solidFill>
                <a:srgbClr val="1F497D"/>
              </a:solidFill>
            </a:endParaRPr>
          </a:p>
        </p:txBody>
      </p:sp>
      <p:cxnSp>
        <p:nvCxnSpPr>
          <p:cNvPr id="56" name="Straight Arrow Connector 49"/>
          <p:cNvCxnSpPr>
            <a:cxnSpLocks noChangeShapeType="1"/>
          </p:cNvCxnSpPr>
          <p:nvPr/>
        </p:nvCxnSpPr>
        <p:spPr bwMode="auto">
          <a:xfrm>
            <a:off x="9586350" y="5103495"/>
            <a:ext cx="0" cy="274320"/>
          </a:xfrm>
          <a:prstGeom prst="straightConnector1">
            <a:avLst/>
          </a:prstGeom>
          <a:noFill/>
          <a:ln w="28575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82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44" y="834443"/>
            <a:ext cx="8588393" cy="680012"/>
          </a:xfrm>
        </p:spPr>
        <p:txBody>
          <a:bodyPr>
            <a:noAutofit/>
          </a:bodyPr>
          <a:lstStyle/>
          <a:p>
            <a:r>
              <a:rPr lang="en-US" dirty="0"/>
              <a:t>Final S1400I PRO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951" y="1514455"/>
            <a:ext cx="10544500" cy="4654845"/>
          </a:xfrm>
        </p:spPr>
        <p:txBody>
          <a:bodyPr>
            <a:normAutofit/>
          </a:bodyPr>
          <a:lstStyle/>
          <a:p>
            <a:pPr marL="573088" indent="-457200"/>
            <a:r>
              <a:rPr lang="en-US" sz="2600" b="1" u="sng" dirty="0">
                <a:cs typeface="Arial" panose="020B0604020202020204" pitchFamily="34" charset="0"/>
              </a:rPr>
              <a:t>Validated Measures</a:t>
            </a:r>
          </a:p>
          <a:p>
            <a:pPr marL="914400" lvl="2" indent="-344488">
              <a:buSzPct val="100000"/>
              <a:buFont typeface="Arial" panose="020B0604020202020204" pitchFamily="34" charset="0"/>
              <a:buChar char="−"/>
            </a:pPr>
            <a:r>
              <a:rPr lang="en-US" sz="2000" dirty="0">
                <a:cs typeface="Arial" panose="020B0604020202020204" pitchFamily="34" charset="0"/>
              </a:rPr>
              <a:t>MDASI-LC: 21 total items: 13 core symptoms, 2 lung cancer symptoms, and 6 interference items</a:t>
            </a:r>
          </a:p>
          <a:p>
            <a:pPr marL="914400" lvl="2" indent="-344488">
              <a:buSzPct val="100000"/>
              <a:buFont typeface="Arial" panose="020B0604020202020204" pitchFamily="34" charset="0"/>
              <a:buChar char="−"/>
            </a:pPr>
            <a:r>
              <a:rPr lang="en-US" sz="2000" dirty="0">
                <a:cs typeface="Arial" panose="020B0604020202020204" pitchFamily="34" charset="0"/>
              </a:rPr>
              <a:t>Single item patient rating of performance status</a:t>
            </a:r>
          </a:p>
          <a:p>
            <a:pPr marL="914400" lvl="2" indent="-344488">
              <a:buSzPct val="100000"/>
              <a:buFont typeface="Arial" panose="020B0604020202020204" pitchFamily="34" charset="0"/>
              <a:buChar char="−"/>
            </a:pPr>
            <a:r>
              <a:rPr lang="en-US" sz="2000" dirty="0">
                <a:cs typeface="Arial" panose="020B0604020202020204" pitchFamily="34" charset="0"/>
              </a:rPr>
              <a:t>Single item patient rating of global change in symptom status</a:t>
            </a:r>
          </a:p>
          <a:p>
            <a:pPr marL="515938" lvl="1" indent="0">
              <a:buNone/>
            </a:pPr>
            <a:endParaRPr lang="en-US" sz="1200" dirty="0">
              <a:cs typeface="Arial" panose="020B0604020202020204" pitchFamily="34" charset="0"/>
            </a:endParaRPr>
          </a:p>
          <a:p>
            <a:pPr marL="573088" indent="-457200"/>
            <a:r>
              <a:rPr lang="en-US" sz="2600" b="1" u="sng" dirty="0">
                <a:cs typeface="Arial" panose="020B0604020202020204" pitchFamily="34" charset="0"/>
              </a:rPr>
              <a:t>Non Validated Measures</a:t>
            </a:r>
          </a:p>
          <a:p>
            <a:pPr marL="914400" lvl="2" indent="-344488">
              <a:buSzPct val="100000"/>
              <a:buFont typeface="Arial" panose="020B0604020202020204" pitchFamily="34" charset="0"/>
              <a:buChar char="−"/>
            </a:pPr>
            <a:r>
              <a:rPr lang="en-US" sz="2000" dirty="0">
                <a:cs typeface="Arial" panose="020B0604020202020204" pitchFamily="34" charset="0"/>
              </a:rPr>
              <a:t>NSCLC-SAQ: 7 core symptom items </a:t>
            </a:r>
          </a:p>
          <a:p>
            <a:pPr marL="569912" lvl="2" indent="0">
              <a:buClrTx/>
              <a:buSzPct val="100000"/>
              <a:buNone/>
            </a:pPr>
            <a:endParaRPr lang="en-US" sz="1200" dirty="0">
              <a:cs typeface="Arial" panose="020B0604020202020204" pitchFamily="34" charset="0"/>
            </a:endParaRPr>
          </a:p>
          <a:p>
            <a:pPr marL="630238" indent="-514350"/>
            <a:r>
              <a:rPr lang="en-US" sz="2600" b="1" u="sng" dirty="0">
                <a:cs typeface="Arial" panose="020B0604020202020204" pitchFamily="34" charset="0"/>
              </a:rPr>
              <a:t>PROs in future Lung-MAP Phase III trials</a:t>
            </a:r>
          </a:p>
          <a:p>
            <a:pPr marL="914400" lvl="2" indent="-344488">
              <a:buSzPct val="100000"/>
              <a:buFont typeface="Arial" panose="020B0604020202020204" pitchFamily="34" charset="0"/>
              <a:buChar char="−"/>
            </a:pPr>
            <a:r>
              <a:rPr lang="en-US" sz="2000" dirty="0">
                <a:cs typeface="Arial" panose="020B0604020202020204" pitchFamily="34" charset="0"/>
              </a:rPr>
              <a:t>Include other validated PRO measures in place of NSCLC-SAQ </a:t>
            </a:r>
          </a:p>
          <a:p>
            <a:pPr marL="914400" lvl="2" indent="-344488">
              <a:buSzPct val="100000"/>
              <a:buFont typeface="Arial" panose="020B0604020202020204" pitchFamily="34" charset="0"/>
              <a:buChar char="−"/>
            </a:pPr>
            <a:r>
              <a:rPr lang="en-US" sz="2000" dirty="0">
                <a:cs typeface="Arial" panose="020B0604020202020204" pitchFamily="34" charset="0"/>
              </a:rPr>
              <a:t>Purpose: Better address impact/reach factor &amp; prognostic value of symptoms/functional status for later clinical outcomes</a:t>
            </a:r>
            <a:endParaRPr lang="en-US" b="1" dirty="0" smtClean="0">
              <a:cs typeface="Arial" panose="020B0604020202020204" pitchFamily="34" charset="0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47888" y="64589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81B0BA-4025-614A-8BC1-66E7E1798A6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36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0865" y="965792"/>
            <a:ext cx="8229600" cy="521208"/>
          </a:xfrm>
        </p:spPr>
        <p:txBody>
          <a:bodyPr>
            <a:noAutofit/>
          </a:bodyPr>
          <a:lstStyle/>
          <a:p>
            <a:r>
              <a:rPr lang="en-US" dirty="0"/>
              <a:t>Lung-MAP PRO 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0864" y="1702310"/>
            <a:ext cx="10480159" cy="3975476"/>
          </a:xfrm>
        </p:spPr>
        <p:txBody>
          <a:bodyPr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Compare symptom status by treatment arm using the MDASI, a validated PRO symptom measure 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Identify PRO-based symptoms and functional status/interference items prognostic for time to progression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Develop a statistical model that identifies a PRO-based symptom score optimally prognostic for survival outcomes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Collect psychometric information data for the Non-Small Cell Lung Cancer Symptom Assessment Questionnaire 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endParaRPr lang="en-US" sz="2300" b="1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endParaRPr lang="en-US" sz="23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15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38566" y="1646044"/>
            <a:ext cx="10614987" cy="3800015"/>
          </a:xfrm>
        </p:spPr>
        <p:txBody>
          <a:bodyPr wrap="square" anchor="ctr">
            <a:spAutoFit/>
          </a:bodyPr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2800" b="1" dirty="0">
                <a:cs typeface="Arial" panose="020B0604020202020204" pitchFamily="34" charset="0"/>
              </a:rPr>
              <a:t>Use of PROs in the Phase III Non-Match Trial</a:t>
            </a:r>
          </a:p>
          <a:p>
            <a:pPr lvl="1" indent="-228600">
              <a:buClrTx/>
              <a:buSzPct val="100000"/>
              <a:buFont typeface="Arial" panose="020B0604020202020204" pitchFamily="34" charset="0"/>
              <a:buChar char="−"/>
            </a:pPr>
            <a:r>
              <a:rPr lang="en-US" sz="2600" dirty="0">
                <a:cs typeface="Arial" panose="020B0604020202020204" pitchFamily="34" charset="0"/>
              </a:rPr>
              <a:t>Accrual higher in non-match </a:t>
            </a:r>
            <a:r>
              <a:rPr lang="en-US" sz="2600" dirty="0" smtClean="0">
                <a:cs typeface="Arial" panose="020B0604020202020204" pitchFamily="34" charset="0"/>
              </a:rPr>
              <a:t>studies</a:t>
            </a:r>
          </a:p>
          <a:p>
            <a:pPr lvl="1" indent="-228600">
              <a:buClrTx/>
              <a:buSzPct val="100000"/>
              <a:buFont typeface="Arial" panose="020B0604020202020204" pitchFamily="34" charset="0"/>
              <a:buChar char="−"/>
            </a:pPr>
            <a:endParaRPr lang="en-US" dirty="0">
              <a:cs typeface="Arial" panose="020B0604020202020204" pitchFamily="34" charset="0"/>
            </a:endParaRPr>
          </a:p>
          <a:p>
            <a:pPr marL="228600" indent="-2286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cs typeface="Arial" panose="020B0604020202020204" pitchFamily="34" charset="0"/>
              </a:rPr>
              <a:t>Limited eligibility criteria  </a:t>
            </a:r>
          </a:p>
          <a:p>
            <a:pPr marL="454025" lvl="2" indent="-225425">
              <a:buClrTx/>
              <a:buSzPct val="100000"/>
              <a:buFont typeface="Arial" panose="020B0604020202020204" pitchFamily="34" charset="0"/>
              <a:buChar char="−"/>
            </a:pPr>
            <a:r>
              <a:rPr lang="en-US" sz="2600" dirty="0">
                <a:cs typeface="Arial" panose="020B0604020202020204" pitchFamily="34" charset="0"/>
              </a:rPr>
              <a:t>Patients must be eligible for the clinical component of </a:t>
            </a:r>
            <a:r>
              <a:rPr lang="en-US" sz="2600" b="1" u="sng" dirty="0" smtClean="0">
                <a:cs typeface="Arial" panose="020B0604020202020204" pitchFamily="34" charset="0"/>
              </a:rPr>
              <a:t>S1400I</a:t>
            </a:r>
            <a:endParaRPr lang="en-US" sz="2600" b="1" u="sng" dirty="0">
              <a:cs typeface="Arial" panose="020B0604020202020204" pitchFamily="34" charset="0"/>
            </a:endParaRPr>
          </a:p>
          <a:p>
            <a:pPr marL="454025" lvl="2" indent="-225425">
              <a:buClrTx/>
              <a:buSzPct val="100000"/>
              <a:buFont typeface="Arial" panose="020B0604020202020204" pitchFamily="34" charset="0"/>
              <a:buChar char="−"/>
            </a:pPr>
            <a:r>
              <a:rPr lang="en-US" sz="2600" dirty="0">
                <a:cs typeface="Arial" panose="020B0604020202020204" pitchFamily="34" charset="0"/>
              </a:rPr>
              <a:t>Patients must be able to complete the PRO measures in English</a:t>
            </a:r>
          </a:p>
          <a:p>
            <a:pPr marL="454025" lvl="2" indent="-225425">
              <a:buClrTx/>
              <a:buSzPct val="100000"/>
              <a:buFont typeface="Arial" panose="020B0604020202020204" pitchFamily="34" charset="0"/>
              <a:buChar char="−"/>
            </a:pPr>
            <a:r>
              <a:rPr lang="en-US" sz="2600" dirty="0">
                <a:cs typeface="Arial" panose="020B0604020202020204" pitchFamily="34" charset="0"/>
              </a:rPr>
              <a:t>Baseline PRO assessment is required</a:t>
            </a:r>
          </a:p>
          <a:p>
            <a:pPr marL="1097280" lvl="1" indent="-457200">
              <a:buFont typeface="+mj-lt"/>
              <a:buAutoNum type="alphaL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0" lvl="1" indent="-457200">
              <a:buFont typeface="+mj-lt"/>
              <a:buAutoNum type="alphaL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0" lvl="1" indent="-457200">
              <a:buFont typeface="+mj-lt"/>
              <a:buAutoNum type="alphaL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8566" y="675709"/>
            <a:ext cx="25608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Feasibility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0626" y="6425717"/>
            <a:ext cx="540737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53" y="490539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Limited Site and Patient Burden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383" y="2002970"/>
            <a:ext cx="10602525" cy="4219409"/>
          </a:xfrm>
        </p:spPr>
        <p:txBody>
          <a:bodyPr>
            <a:normAutofit/>
          </a:bodyPr>
          <a:lstStyle/>
          <a:p>
            <a:pPr marL="342900" lvl="1" indent="-342900">
              <a:buSzPct val="100000"/>
              <a:buFont typeface="Wingdings" pitchFamily="2" charset="2"/>
              <a:buChar char="§"/>
            </a:pPr>
            <a:r>
              <a:rPr lang="en-US" sz="2800" dirty="0" smtClean="0"/>
              <a:t>Two Questionnaires for  the patient to complete</a:t>
            </a:r>
          </a:p>
          <a:p>
            <a:pPr marL="525780" lvl="2" indent="-342900">
              <a:buSzPct val="100000"/>
              <a:buFont typeface="Calibri" pitchFamily="34" charset="0"/>
              <a:buChar char="—"/>
            </a:pPr>
            <a:r>
              <a:rPr lang="en-US" sz="2400" b="1" dirty="0" smtClean="0">
                <a:solidFill>
                  <a:schemeClr val="accent2"/>
                </a:solidFill>
              </a:rPr>
              <a:t>39 questions </a:t>
            </a:r>
            <a:r>
              <a:rPr lang="en-US" sz="2400" dirty="0" smtClean="0"/>
              <a:t>to complete on a paper form</a:t>
            </a:r>
          </a:p>
          <a:p>
            <a:pPr marL="525780" lvl="2" indent="-342900">
              <a:buSzPct val="100000"/>
              <a:buFont typeface="Calibri" pitchFamily="34" charset="0"/>
              <a:buChar char="—"/>
            </a:pPr>
            <a:r>
              <a:rPr lang="en-US" sz="2400" dirty="0" smtClean="0"/>
              <a:t>Estimated time </a:t>
            </a:r>
            <a:r>
              <a:rPr lang="en-US" sz="2400" u="sng" dirty="0" smtClean="0"/>
              <a:t>15 minutes</a:t>
            </a:r>
          </a:p>
          <a:p>
            <a:pPr marL="525780" lvl="2" indent="-342900">
              <a:buSzPct val="100000"/>
              <a:buNone/>
            </a:pPr>
            <a:endParaRPr lang="en-US" sz="2800" dirty="0" smtClean="0"/>
          </a:p>
          <a:p>
            <a:pPr marL="392113" lvl="2" indent="-392113">
              <a:buSzPct val="100000"/>
              <a:buFont typeface="Wingdings" pitchFamily="2" charset="2"/>
              <a:buChar char="§"/>
            </a:pPr>
            <a:r>
              <a:rPr lang="en-US" sz="2800" dirty="0" smtClean="0"/>
              <a:t>Sites are required to enter the responses into RAVE® as well as upload the original patient-completed forms into RAVE®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771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53" y="490539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Limited Site and Patient Burden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383" y="1672262"/>
            <a:ext cx="10602525" cy="633563"/>
          </a:xfrm>
        </p:spPr>
        <p:txBody>
          <a:bodyPr>
            <a:normAutofit/>
          </a:bodyPr>
          <a:lstStyle/>
          <a:p>
            <a:pPr marL="342900" lvl="1" indent="-342900">
              <a:buSzPct val="100000"/>
              <a:buFont typeface="Wingdings" panose="05000000000000000000" pitchFamily="2" charset="2"/>
              <a:buChar char="§"/>
            </a:pPr>
            <a:r>
              <a:rPr lang="en-US" sz="2600" b="1" dirty="0">
                <a:cs typeface="Arial" panose="020B0604020202020204" pitchFamily="34" charset="0"/>
              </a:rPr>
              <a:t>PRO assessment schedule built on existing clinical assessments: </a:t>
            </a:r>
          </a:p>
          <a:p>
            <a:pPr marL="0" indent="0">
              <a:buNone/>
            </a:pP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0105" y="4682312"/>
            <a:ext cx="10719773" cy="1476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cs typeface="Arial" panose="020B0604020202020204" pitchFamily="34" charset="0"/>
              </a:rPr>
              <a:t>Especially in advanced stage cancer setting, a more limited PRO administration schedule will </a:t>
            </a:r>
            <a:r>
              <a:rPr lang="en-US" sz="2400" b="1" u="sng" dirty="0">
                <a:cs typeface="Arial" panose="020B0604020202020204" pitchFamily="34" charset="0"/>
              </a:rPr>
              <a:t>reduce </a:t>
            </a:r>
            <a:r>
              <a:rPr lang="en-US" sz="2400" b="1" dirty="0">
                <a:cs typeface="Arial" panose="020B0604020202020204" pitchFamily="34" charset="0"/>
              </a:rPr>
              <a:t>missing data (improves interpretation)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cs typeface="Arial" panose="020B0604020202020204" pitchFamily="34" charset="0"/>
              </a:rPr>
              <a:t>Implemented through RAVE (current system)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92137" y="3505200"/>
            <a:ext cx="0" cy="365760"/>
          </a:xfrm>
          <a:prstGeom prst="line">
            <a:avLst/>
          </a:prstGeom>
          <a:ln w="38100">
            <a:solidFill>
              <a:srgbClr val="00808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43136" y="3857625"/>
            <a:ext cx="898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8080"/>
                </a:solidFill>
              </a:rPr>
              <a:t>Baseline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217917" y="3505200"/>
            <a:ext cx="0" cy="365760"/>
          </a:xfrm>
          <a:prstGeom prst="line">
            <a:avLst/>
          </a:prstGeom>
          <a:ln w="38100">
            <a:solidFill>
              <a:srgbClr val="00808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09441" y="3857625"/>
            <a:ext cx="816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8080"/>
                </a:solidFill>
              </a:rPr>
              <a:t>Week 5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374480" y="3505200"/>
            <a:ext cx="0" cy="365760"/>
          </a:xfrm>
          <a:prstGeom prst="line">
            <a:avLst/>
          </a:prstGeom>
          <a:ln w="38100">
            <a:solidFill>
              <a:srgbClr val="00808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66004" y="3857625"/>
            <a:ext cx="816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8080"/>
                </a:solidFill>
              </a:rPr>
              <a:t>Week 7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500936" y="3505200"/>
            <a:ext cx="0" cy="365760"/>
          </a:xfrm>
          <a:prstGeom prst="line">
            <a:avLst/>
          </a:prstGeom>
          <a:ln w="38100">
            <a:solidFill>
              <a:srgbClr val="00808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92460" y="3857625"/>
            <a:ext cx="816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8080"/>
                </a:solidFill>
              </a:rPr>
              <a:t>Week 9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9770630" y="3505200"/>
            <a:ext cx="0" cy="365760"/>
          </a:xfrm>
          <a:prstGeom prst="line">
            <a:avLst/>
          </a:prstGeom>
          <a:ln w="38100">
            <a:solidFill>
              <a:srgbClr val="00808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310056" y="3857625"/>
            <a:ext cx="921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8080"/>
                </a:solidFill>
              </a:rPr>
              <a:t>Week 13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381250" y="3257551"/>
            <a:ext cx="7715250" cy="200025"/>
            <a:chOff x="857250" y="3181350"/>
            <a:chExt cx="7715250" cy="200025"/>
          </a:xfrm>
        </p:grpSpPr>
        <p:sp>
          <p:nvSpPr>
            <p:cNvPr id="6" name="Right Arrow 5"/>
            <p:cNvSpPr/>
            <p:nvPr/>
          </p:nvSpPr>
          <p:spPr>
            <a:xfrm>
              <a:off x="866775" y="3181350"/>
              <a:ext cx="7705725" cy="200025"/>
            </a:xfrm>
            <a:prstGeom prst="rightArrow">
              <a:avLst/>
            </a:prstGeom>
            <a:solidFill>
              <a:srgbClr val="CC6600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857250" y="3221926"/>
              <a:ext cx="0" cy="1188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425664" y="3221926"/>
              <a:ext cx="0" cy="1188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994078" y="3221926"/>
              <a:ext cx="0" cy="1188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562492" y="3221926"/>
              <a:ext cx="0" cy="1188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130906" y="3221926"/>
              <a:ext cx="0" cy="1188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699320" y="3221926"/>
              <a:ext cx="0" cy="1188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267734" y="3221926"/>
              <a:ext cx="0" cy="1188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836148" y="3221926"/>
              <a:ext cx="0" cy="1188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404562" y="3221926"/>
              <a:ext cx="0" cy="1188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972976" y="3221926"/>
              <a:ext cx="0" cy="1188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541390" y="3221926"/>
              <a:ext cx="0" cy="1188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109804" y="3221926"/>
              <a:ext cx="0" cy="1188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678218" y="3221926"/>
              <a:ext cx="0" cy="1188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246630" y="3221926"/>
              <a:ext cx="0" cy="1188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1541202" y="3181351"/>
            <a:ext cx="678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Weeks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0750" y="2495550"/>
            <a:ext cx="364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CC6600"/>
                </a:solidFill>
              </a:rPr>
              <a:t>S1400I</a:t>
            </a:r>
            <a:r>
              <a:rPr lang="en-US" b="1" dirty="0">
                <a:solidFill>
                  <a:srgbClr val="CC6600"/>
                </a:solidFill>
              </a:rPr>
              <a:t> Clinical Assessment Schedule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4543" y="29505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64485" y="2950548"/>
            <a:ext cx="285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08571" y="29505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36627" y="29410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63074" y="29410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1130" y="29410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28711" y="293149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64683" y="293149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792739" y="293149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79117" y="293149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10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56767" y="293149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9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40068" y="2931498"/>
            <a:ext cx="373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11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571204" y="293149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13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007173" y="293149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12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250057" y="2931498"/>
            <a:ext cx="314510" cy="326053"/>
          </a:xfrm>
          <a:prstGeom prst="round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3929237" y="2922032"/>
            <a:ext cx="314510" cy="326053"/>
          </a:xfrm>
          <a:prstGeom prst="round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5060663" y="2922032"/>
            <a:ext cx="314510" cy="326053"/>
          </a:xfrm>
          <a:prstGeom prst="round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6213482" y="2905900"/>
            <a:ext cx="314510" cy="326053"/>
          </a:xfrm>
          <a:prstGeom prst="round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61"/>
          <p:cNvSpPr/>
          <p:nvPr/>
        </p:nvSpPr>
        <p:spPr>
          <a:xfrm>
            <a:off x="7343682" y="2905900"/>
            <a:ext cx="314510" cy="326053"/>
          </a:xfrm>
          <a:prstGeom prst="round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ounded Rectangle 62"/>
          <p:cNvSpPr/>
          <p:nvPr/>
        </p:nvSpPr>
        <p:spPr>
          <a:xfrm>
            <a:off x="8469594" y="2915037"/>
            <a:ext cx="314510" cy="326053"/>
          </a:xfrm>
          <a:prstGeom prst="round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9613375" y="2905899"/>
            <a:ext cx="314510" cy="326053"/>
          </a:xfrm>
          <a:prstGeom prst="round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2190750" y="4219575"/>
            <a:ext cx="437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8080"/>
                </a:solidFill>
              </a:rPr>
              <a:t>S1400I</a:t>
            </a:r>
            <a:r>
              <a:rPr lang="en-US" b="1" dirty="0">
                <a:solidFill>
                  <a:srgbClr val="008080"/>
                </a:solidFill>
              </a:rPr>
              <a:t> PRO </a:t>
            </a:r>
            <a:r>
              <a:rPr lang="en-US" b="1" dirty="0" smtClean="0">
                <a:solidFill>
                  <a:srgbClr val="008080"/>
                </a:solidFill>
              </a:rPr>
              <a:t>Sub-study </a:t>
            </a:r>
            <a:r>
              <a:rPr lang="en-US" b="1" dirty="0">
                <a:solidFill>
                  <a:srgbClr val="008080"/>
                </a:solidFill>
              </a:rPr>
              <a:t>Assessment Schedule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771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</a:t>
            </a:r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 Redman, PhD</a:t>
            </a:r>
          </a:p>
          <a:p>
            <a:r>
              <a:rPr lang="en-US" dirty="0" smtClean="0"/>
              <a:t>Study Lead </a:t>
            </a:r>
            <a:r>
              <a:rPr lang="en-US" dirty="0"/>
              <a:t>Biostatistician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003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72810" y="3251831"/>
            <a:ext cx="4125432" cy="199003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89013" y="188913"/>
            <a:ext cx="11202987" cy="676275"/>
          </a:xfrm>
        </p:spPr>
        <p:txBody>
          <a:bodyPr>
            <a:noAutofit/>
          </a:bodyPr>
          <a:lstStyle/>
          <a:p>
            <a:r>
              <a:rPr lang="en-US" sz="3600" dirty="0"/>
              <a:t>S1400 </a:t>
            </a:r>
            <a:r>
              <a:rPr lang="en-US" sz="3600" dirty="0" smtClean="0"/>
              <a:t>Registration: Pre-screening Option</a:t>
            </a:r>
            <a:endParaRPr lang="en-US" sz="36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89143" y="882854"/>
            <a:ext cx="7984571" cy="566558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Evaluate eligibility, consent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patient*,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 confirm evaluable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tissue**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Use pre-screening consent; ** Need Pathology Form sign off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32297" y="1618694"/>
            <a:ext cx="4476996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Register to </a:t>
            </a:r>
            <a:r>
              <a:rPr kumimoji="0" lang="en-US" altLang="en-US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S1400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OPEN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310593" y="2350825"/>
            <a:ext cx="3692397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Submit tissue to FMI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within 1 day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after registration</a:t>
            </a:r>
          </a:p>
        </p:txBody>
      </p:sp>
      <p:cxnSp>
        <p:nvCxnSpPr>
          <p:cNvPr id="3080" name="AutoShape 8"/>
          <p:cNvCxnSpPr>
            <a:cxnSpLocks noChangeShapeType="1"/>
            <a:stCxn id="4" idx="2"/>
            <a:endCxn id="5" idx="0"/>
          </p:cNvCxnSpPr>
          <p:nvPr/>
        </p:nvCxnSpPr>
        <p:spPr bwMode="auto">
          <a:xfrm flipH="1">
            <a:off x="5170795" y="1449412"/>
            <a:ext cx="10634" cy="169282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81" name="AutoShape 9"/>
          <p:cNvCxnSpPr>
            <a:cxnSpLocks noChangeShapeType="1"/>
          </p:cNvCxnSpPr>
          <p:nvPr/>
        </p:nvCxnSpPr>
        <p:spPr bwMode="auto">
          <a:xfrm>
            <a:off x="5156791" y="2066935"/>
            <a:ext cx="1" cy="266537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82" name="AutoShape 10"/>
          <p:cNvCxnSpPr>
            <a:cxnSpLocks noChangeShapeType="1"/>
          </p:cNvCxnSpPr>
          <p:nvPr/>
        </p:nvCxnSpPr>
        <p:spPr bwMode="auto">
          <a:xfrm>
            <a:off x="5201289" y="3791873"/>
            <a:ext cx="0" cy="260665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721388" y="3382717"/>
            <a:ext cx="2977117" cy="3705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current treatment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ts val="1000"/>
              </a:spcAft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043744" y="4060426"/>
            <a:ext cx="2254102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Follow-up per protocol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444949" y="4614913"/>
            <a:ext cx="3455581" cy="551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Upon Progression: Submit </a:t>
            </a:r>
            <a:r>
              <a:rPr kumimoji="0" lang="en-US" altLang="en-US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S1400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Notice of Progression in Rave ®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86" name="AutoShape 14"/>
          <p:cNvCxnSpPr>
            <a:cxnSpLocks noChangeShapeType="1"/>
          </p:cNvCxnSpPr>
          <p:nvPr/>
        </p:nvCxnSpPr>
        <p:spPr bwMode="auto">
          <a:xfrm flipH="1">
            <a:off x="10597703" y="5100452"/>
            <a:ext cx="494" cy="449899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5191566" y="3095444"/>
            <a:ext cx="9723" cy="156387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AutoShape 10"/>
          <p:cNvCxnSpPr>
            <a:cxnSpLocks noChangeShapeType="1"/>
            <a:stCxn id="10" idx="2"/>
            <a:endCxn id="11" idx="0"/>
          </p:cNvCxnSpPr>
          <p:nvPr/>
        </p:nvCxnSpPr>
        <p:spPr bwMode="auto">
          <a:xfrm>
            <a:off x="5170795" y="4398980"/>
            <a:ext cx="1945" cy="215933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AutoShape 9"/>
          <p:cNvCxnSpPr>
            <a:cxnSpLocks noChangeShapeType="1"/>
          </p:cNvCxnSpPr>
          <p:nvPr/>
        </p:nvCxnSpPr>
        <p:spPr bwMode="auto">
          <a:xfrm>
            <a:off x="5183372" y="5233278"/>
            <a:ext cx="0" cy="334915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AutoShape 9"/>
          <p:cNvCxnSpPr>
            <a:cxnSpLocks noChangeShapeType="1"/>
          </p:cNvCxnSpPr>
          <p:nvPr/>
        </p:nvCxnSpPr>
        <p:spPr bwMode="auto">
          <a:xfrm>
            <a:off x="10651362" y="3899728"/>
            <a:ext cx="0" cy="321397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9362364" y="4221125"/>
            <a:ext cx="2663060" cy="87932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Submit Notice of Intention Not to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Register </a:t>
            </a:r>
            <a:b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 in Rave ®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1350335" y="5571460"/>
            <a:ext cx="7666074" cy="682961"/>
          </a:xfrm>
          <a:prstGeom prst="rect">
            <a:avLst/>
          </a:prstGeom>
          <a:gradFill>
            <a:gsLst>
              <a:gs pos="0">
                <a:srgbClr val="B8B91F"/>
              </a:gs>
              <a:gs pos="34000">
                <a:schemeClr val="accent6">
                  <a:shade val="87000"/>
                  <a:satMod val="125000"/>
                </a:schemeClr>
              </a:gs>
              <a:gs pos="70000">
                <a:schemeClr val="accent6">
                  <a:tint val="100000"/>
                  <a:shade val="90000"/>
                  <a:satMod val="130000"/>
                </a:schemeClr>
              </a:gs>
              <a:gs pos="100000">
                <a:schemeClr val="accent6">
                  <a:tint val="100000"/>
                  <a:shade val="100000"/>
                  <a:satMod val="11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Sub-study assignment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received within 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1 day from Notice of </a:t>
            </a:r>
            <a:r>
              <a:rPr lang="en-US" altLang="en-US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Progression if </a:t>
            </a:r>
            <a:r>
              <a:rPr lang="en-US" sz="1400" dirty="0" smtClean="0">
                <a:solidFill>
                  <a:schemeClr val="bg1"/>
                </a:solidFill>
              </a:rPr>
              <a:t>at </a:t>
            </a:r>
            <a:r>
              <a:rPr lang="en-US" sz="1400" dirty="0">
                <a:solidFill>
                  <a:schemeClr val="bg1"/>
                </a:solidFill>
              </a:rPr>
              <a:t>least 16 days since tissue submission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68" name="AutoShape 10"/>
          <p:cNvCxnSpPr>
            <a:cxnSpLocks noChangeShapeType="1"/>
          </p:cNvCxnSpPr>
          <p:nvPr/>
        </p:nvCxnSpPr>
        <p:spPr bwMode="auto">
          <a:xfrm flipV="1">
            <a:off x="7439272" y="3657600"/>
            <a:ext cx="1734442" cy="921465"/>
          </a:xfrm>
          <a:prstGeom prst="straightConnector1">
            <a:avLst/>
          </a:prstGeom>
          <a:ln>
            <a:prstDash val="sysDash"/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9362364" y="5582354"/>
            <a:ext cx="2663060" cy="640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Follow-up for 3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9362363" y="2643531"/>
            <a:ext cx="2663061" cy="119637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P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atient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will not be registered to a sub-study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any </a:t>
            </a:r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reason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B8B91F"/>
                </a:solidFill>
                <a:effectLst/>
                <a:latin typeface="Arial" pitchFamily="34" charset="0"/>
                <a:cs typeface="Arial" pitchFamily="34" charset="0"/>
              </a:rPr>
              <a:t>Note: </a:t>
            </a:r>
            <a:r>
              <a:rPr lang="en-US" altLang="en-US" sz="1600" dirty="0" smtClean="0">
                <a:solidFill>
                  <a:srgbClr val="B8B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altLang="en-US" sz="1600" dirty="0">
                <a:solidFill>
                  <a:srgbClr val="B8B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lang="en-US" altLang="en-US" sz="1600" dirty="0" smtClean="0">
                <a:solidFill>
                  <a:srgbClr val="B8B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endParaRPr lang="en-US" altLang="en-US" sz="1600" dirty="0">
              <a:solidFill>
                <a:srgbClr val="B8B9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ts val="1000"/>
              </a:spcAf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3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55643" y="3251831"/>
            <a:ext cx="3248762" cy="1990030"/>
          </a:xfrm>
          <a:prstGeom prst="roundRect">
            <a:avLst/>
          </a:prstGeom>
          <a:solidFill>
            <a:srgbClr val="927C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89013" y="188913"/>
            <a:ext cx="11202987" cy="676275"/>
          </a:xfrm>
        </p:spPr>
        <p:txBody>
          <a:bodyPr>
            <a:noAutofit/>
          </a:bodyPr>
          <a:lstStyle/>
          <a:p>
            <a:r>
              <a:rPr lang="en-US" sz="3600" dirty="0"/>
              <a:t>S1400 </a:t>
            </a:r>
            <a:r>
              <a:rPr lang="en-US" sz="3600" dirty="0" smtClean="0"/>
              <a:t>Registration: Screening at Progression Option</a:t>
            </a:r>
            <a:endParaRPr lang="en-US" sz="36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32297" y="1618694"/>
            <a:ext cx="4476996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Register to </a:t>
            </a:r>
            <a:r>
              <a:rPr kumimoji="0" lang="en-US" altLang="en-US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S1400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OPEN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310593" y="2350825"/>
            <a:ext cx="3692397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Submit tissue to FMI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within 1 day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after registration</a:t>
            </a:r>
          </a:p>
        </p:txBody>
      </p:sp>
      <p:cxnSp>
        <p:nvCxnSpPr>
          <p:cNvPr id="3080" name="AutoShape 8"/>
          <p:cNvCxnSpPr>
            <a:cxnSpLocks noChangeShapeType="1"/>
            <a:endCxn id="5" idx="0"/>
          </p:cNvCxnSpPr>
          <p:nvPr/>
        </p:nvCxnSpPr>
        <p:spPr bwMode="auto">
          <a:xfrm flipH="1">
            <a:off x="5170795" y="1432147"/>
            <a:ext cx="10634" cy="186547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81" name="AutoShape 9"/>
          <p:cNvCxnSpPr>
            <a:cxnSpLocks noChangeShapeType="1"/>
          </p:cNvCxnSpPr>
          <p:nvPr/>
        </p:nvCxnSpPr>
        <p:spPr bwMode="auto">
          <a:xfrm>
            <a:off x="5156791" y="2066935"/>
            <a:ext cx="1" cy="266537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86" name="AutoShape 14"/>
          <p:cNvCxnSpPr>
            <a:cxnSpLocks noChangeShapeType="1"/>
          </p:cNvCxnSpPr>
          <p:nvPr/>
        </p:nvCxnSpPr>
        <p:spPr bwMode="auto">
          <a:xfrm flipH="1">
            <a:off x="10597703" y="5100452"/>
            <a:ext cx="494" cy="449899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5191566" y="3095444"/>
            <a:ext cx="0" cy="130532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AutoShape 9"/>
          <p:cNvCxnSpPr>
            <a:cxnSpLocks noChangeShapeType="1"/>
          </p:cNvCxnSpPr>
          <p:nvPr/>
        </p:nvCxnSpPr>
        <p:spPr bwMode="auto">
          <a:xfrm>
            <a:off x="5183372" y="5233278"/>
            <a:ext cx="0" cy="334915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AutoShape 9"/>
          <p:cNvCxnSpPr>
            <a:cxnSpLocks noChangeShapeType="1"/>
          </p:cNvCxnSpPr>
          <p:nvPr/>
        </p:nvCxnSpPr>
        <p:spPr bwMode="auto">
          <a:xfrm>
            <a:off x="10651362" y="3899728"/>
            <a:ext cx="0" cy="321397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9362363" y="2643531"/>
            <a:ext cx="2663061" cy="119637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P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atient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will not be registered to a sub-study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any </a:t>
            </a:r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reason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B8B91F"/>
                </a:solidFill>
                <a:effectLst/>
                <a:latin typeface="Arial" pitchFamily="34" charset="0"/>
                <a:cs typeface="Arial" pitchFamily="34" charset="0"/>
              </a:rPr>
              <a:t>Note: </a:t>
            </a:r>
            <a:r>
              <a:rPr lang="en-US" altLang="en-US" sz="1600" dirty="0" smtClean="0">
                <a:solidFill>
                  <a:srgbClr val="B8B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altLang="en-US" sz="1600" dirty="0">
                <a:solidFill>
                  <a:srgbClr val="B8B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lang="en-US" altLang="en-US" sz="1600" dirty="0" smtClean="0">
                <a:solidFill>
                  <a:srgbClr val="B8B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endParaRPr lang="en-US" altLang="en-US" sz="1600" dirty="0">
              <a:solidFill>
                <a:srgbClr val="B8B9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ts val="1000"/>
              </a:spcAf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9362364" y="4221125"/>
            <a:ext cx="2663060" cy="87932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Submit Notice of Intention Not to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Register </a:t>
            </a:r>
            <a:b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 in Rave ®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1350335" y="5571460"/>
            <a:ext cx="7666074" cy="682961"/>
          </a:xfrm>
          <a:prstGeom prst="rect">
            <a:avLst/>
          </a:prstGeom>
          <a:gradFill>
            <a:gsLst>
              <a:gs pos="0">
                <a:srgbClr val="B8B91F"/>
              </a:gs>
              <a:gs pos="34000">
                <a:schemeClr val="accent6">
                  <a:shade val="87000"/>
                  <a:satMod val="125000"/>
                </a:schemeClr>
              </a:gs>
              <a:gs pos="70000">
                <a:schemeClr val="accent6">
                  <a:tint val="100000"/>
                  <a:shade val="90000"/>
                  <a:satMod val="130000"/>
                </a:schemeClr>
              </a:gs>
              <a:gs pos="100000">
                <a:schemeClr val="accent6">
                  <a:tint val="100000"/>
                  <a:shade val="100000"/>
                  <a:satMod val="11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Sub-study assignment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(received within </a:t>
            </a:r>
            <a:r>
              <a:rPr lang="en-US" sz="1400" dirty="0" smtClean="0">
                <a:solidFill>
                  <a:schemeClr val="bg1"/>
                </a:solidFill>
              </a:rPr>
              <a:t>16 </a:t>
            </a:r>
            <a:r>
              <a:rPr lang="en-US" sz="1400" dirty="0">
                <a:solidFill>
                  <a:schemeClr val="bg1"/>
                </a:solidFill>
              </a:rPr>
              <a:t>days </a:t>
            </a:r>
            <a:r>
              <a:rPr lang="en-US" sz="1400" dirty="0" smtClean="0">
                <a:solidFill>
                  <a:schemeClr val="bg1"/>
                </a:solidFill>
              </a:rPr>
              <a:t>following tissue </a:t>
            </a:r>
            <a:r>
              <a:rPr lang="en-US" sz="1400" dirty="0">
                <a:solidFill>
                  <a:schemeClr val="bg1"/>
                </a:solidFill>
              </a:rPr>
              <a:t>submission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68" name="AutoShape 10"/>
          <p:cNvCxnSpPr>
            <a:cxnSpLocks noChangeShapeType="1"/>
          </p:cNvCxnSpPr>
          <p:nvPr/>
        </p:nvCxnSpPr>
        <p:spPr bwMode="auto">
          <a:xfrm flipV="1">
            <a:off x="7439272" y="3657600"/>
            <a:ext cx="1734442" cy="921465"/>
          </a:xfrm>
          <a:prstGeom prst="straightConnector1">
            <a:avLst/>
          </a:prstGeom>
          <a:ln>
            <a:prstDash val="sysDash"/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9362364" y="5582354"/>
            <a:ext cx="2663060" cy="640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Follow-up for 3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233450" y="3667422"/>
            <a:ext cx="1935678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Wait to receive sub-study assignment from SWOG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189143" y="882854"/>
            <a:ext cx="7984571" cy="566558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Evaluate eligibility, consent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patient*,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 confirm evaluable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tissue**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Use Screen at PD consent; ** Need Pathology Form sign off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25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Welcome</a:t>
            </a:r>
            <a:br>
              <a:rPr lang="en-US" dirty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53128"/>
            <a:ext cx="10546080" cy="18078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Karen Kelly, MD</a:t>
            </a:r>
          </a:p>
          <a:p>
            <a:r>
              <a:rPr lang="en-US" dirty="0"/>
              <a:t>swog lung cancer committee chair</a:t>
            </a:r>
          </a:p>
          <a:p>
            <a:r>
              <a:rPr lang="en-US" dirty="0"/>
              <a:t>David Gandara, md</a:t>
            </a:r>
          </a:p>
          <a:p>
            <a:r>
              <a:rPr lang="en-US" dirty="0" smtClean="0"/>
              <a:t>Study Co-Chair, </a:t>
            </a:r>
            <a:r>
              <a:rPr lang="en-US" dirty="0"/>
              <a:t>Medical Oncology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110051" y="260182"/>
            <a:ext cx="7523402" cy="6000750"/>
            <a:chOff x="4186477" y="106679"/>
            <a:chExt cx="8128000" cy="6632323"/>
          </a:xfrm>
        </p:grpSpPr>
        <p:graphicFrame>
          <p:nvGraphicFramePr>
            <p:cNvPr id="24" name="Diagram 23"/>
            <p:cNvGraphicFramePr/>
            <p:nvPr>
              <p:extLst>
                <p:ext uri="{D42A27DB-BD31-4B8C-83A1-F6EECF244321}">
                  <p14:modId xmlns:p14="http://schemas.microsoft.com/office/powerpoint/2010/main" xmlns="" val="545085386"/>
                </p:ext>
              </p:extLst>
            </p:nvPr>
          </p:nvGraphicFramePr>
          <p:xfrm>
            <a:off x="4186477" y="594359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5" name="Donut 24"/>
            <p:cNvSpPr/>
            <p:nvPr/>
          </p:nvSpPr>
          <p:spPr>
            <a:xfrm>
              <a:off x="4682646" y="106679"/>
              <a:ext cx="6991611" cy="6632323"/>
            </a:xfrm>
            <a:prstGeom prst="donut">
              <a:avLst>
                <a:gd name="adj" fmla="val 2736"/>
              </a:avLst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606631" y="4511510"/>
              <a:ext cx="1103151" cy="82562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59105" y="909742"/>
              <a:ext cx="1541944" cy="655013"/>
            </a:xfrm>
            <a:prstGeom prst="rect">
              <a:avLst/>
            </a:prstGeom>
          </p:spPr>
        </p:pic>
        <p:pic>
          <p:nvPicPr>
            <p:cNvPr id="28" name="Picture 27" descr="C:\Users\dgandara\Desktop\Logos\fdalogodhhs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6477" y="4511510"/>
              <a:ext cx="1620445" cy="776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Oval 28"/>
            <p:cNvSpPr/>
            <p:nvPr/>
          </p:nvSpPr>
          <p:spPr>
            <a:xfrm>
              <a:off x="7258793" y="2625213"/>
              <a:ext cx="2016536" cy="1651819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S1400 Master Protocol</a:t>
              </a:r>
              <a:endParaRPr lang="en-US" sz="2400" b="1" dirty="0"/>
            </a:p>
          </p:txBody>
        </p:sp>
        <p:pic>
          <p:nvPicPr>
            <p:cNvPr id="30" name="Picture 2" descr="NCTN Horizontal Badg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4936" y="909996"/>
              <a:ext cx="1919117" cy="654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5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130574"/>
            <a:ext cx="10547350" cy="7521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 Light" panose="020F0302020204030204" pitchFamily="34" charset="0"/>
              </a:rPr>
              <a:t>Sub-study Registration: From Sub-study </a:t>
            </a:r>
            <a:r>
              <a:rPr lang="en-US" sz="3600" dirty="0">
                <a:latin typeface="Calibri Light" panose="020F0302020204030204" pitchFamily="34" charset="0"/>
              </a:rPr>
              <a:t>Assignment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948763" y="1205474"/>
            <a:ext cx="6294474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Sub-study common and specific eligibility criteria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8466819" y="1913230"/>
            <a:ext cx="3194974" cy="4059159"/>
            <a:chOff x="8466819" y="2274752"/>
            <a:chExt cx="3194974" cy="4059159"/>
          </a:xfrm>
        </p:grpSpPr>
        <p:sp>
          <p:nvSpPr>
            <p:cNvPr id="36" name="Rounded Rectangle 35"/>
            <p:cNvSpPr/>
            <p:nvPr/>
          </p:nvSpPr>
          <p:spPr>
            <a:xfrm>
              <a:off x="8466819" y="2274752"/>
              <a:ext cx="3194974" cy="405915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>
              <a:off x="8801691" y="2661056"/>
              <a:ext cx="2469279" cy="9233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latin typeface="Arial" pitchFamily="34" charset="0"/>
                  <a:cs typeface="Arial" pitchFamily="34" charset="0"/>
                </a:rPr>
                <a:t>If patient is not going to register to a sub-study for </a:t>
              </a:r>
              <a:r>
                <a:rPr lang="en-US" altLang="en-US" sz="1600" i="1" dirty="0">
                  <a:latin typeface="Arial" pitchFamily="34" charset="0"/>
                  <a:cs typeface="Arial" pitchFamily="34" charset="0"/>
                </a:rPr>
                <a:t>any</a:t>
              </a:r>
              <a:r>
                <a:rPr lang="en-US" altLang="en-US" sz="1600" dirty="0">
                  <a:latin typeface="Arial" pitchFamily="34" charset="0"/>
                  <a:cs typeface="Arial" pitchFamily="34" charset="0"/>
                </a:rPr>
                <a:t> reason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8801691" y="5368716"/>
              <a:ext cx="2464239" cy="430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Follow-up for 3 years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27" name="AutoShape 31"/>
            <p:cNvCxnSpPr>
              <a:cxnSpLocks noChangeShapeType="1"/>
              <a:stCxn id="18" idx="2"/>
              <a:endCxn id="21" idx="0"/>
            </p:cNvCxnSpPr>
            <p:nvPr/>
          </p:nvCxnSpPr>
          <p:spPr bwMode="auto">
            <a:xfrm>
              <a:off x="10036331" y="3584386"/>
              <a:ext cx="1231" cy="436717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8801691" y="4021103"/>
              <a:ext cx="2471742" cy="9233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Submit </a:t>
              </a:r>
              <a:r>
                <a:rPr kumimoji="0" lang="en-US" altLang="en-US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Notice of Intention not to Register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Form in Rave</a:t>
              </a:r>
              <a:r>
                <a:rPr kumimoji="0" lang="en-US" altLang="en-US" sz="16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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31" name="AutoShape 35"/>
            <p:cNvCxnSpPr>
              <a:cxnSpLocks noChangeShapeType="1"/>
              <a:stCxn id="21" idx="2"/>
              <a:endCxn id="19" idx="0"/>
            </p:cNvCxnSpPr>
            <p:nvPr/>
          </p:nvCxnSpPr>
          <p:spPr bwMode="auto">
            <a:xfrm flipH="1">
              <a:off x="10033811" y="4944433"/>
              <a:ext cx="3751" cy="424283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129" name="AutoShape 33"/>
          <p:cNvCxnSpPr>
            <a:cxnSpLocks noChangeShapeType="1"/>
            <a:endCxn id="36" idx="0"/>
          </p:cNvCxnSpPr>
          <p:nvPr/>
        </p:nvCxnSpPr>
        <p:spPr bwMode="auto">
          <a:xfrm>
            <a:off x="9253809" y="1441283"/>
            <a:ext cx="810497" cy="471947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366028" y="1913230"/>
            <a:ext cx="3234406" cy="4038943"/>
            <a:chOff x="366028" y="2494593"/>
            <a:chExt cx="3234406" cy="4038943"/>
          </a:xfrm>
        </p:grpSpPr>
        <p:sp>
          <p:nvSpPr>
            <p:cNvPr id="30" name="Rounded Rectangle 29"/>
            <p:cNvSpPr/>
            <p:nvPr/>
          </p:nvSpPr>
          <p:spPr>
            <a:xfrm>
              <a:off x="366028" y="2494593"/>
              <a:ext cx="3234406" cy="4038943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620341" y="2800785"/>
              <a:ext cx="2711303" cy="16619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If patient is assigned to sub-study and meets sub-study common eligibility criteria but does </a:t>
              </a: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NOT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meet study-specific eligibility criteria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625613" y="5124212"/>
              <a:ext cx="2711303" cy="9233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Submit </a:t>
              </a:r>
              <a:r>
                <a:rPr kumimoji="0" lang="en-US" altLang="en-US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Request for Sub-study Reassignment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Form in Rave</a:t>
              </a:r>
              <a:r>
                <a:rPr kumimoji="0" lang="en-US" altLang="en-US" sz="16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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AutoShape 32"/>
            <p:cNvCxnSpPr>
              <a:cxnSpLocks noChangeShapeType="1"/>
              <a:stCxn id="31" idx="2"/>
              <a:endCxn id="32" idx="0"/>
            </p:cNvCxnSpPr>
            <p:nvPr/>
          </p:nvCxnSpPr>
          <p:spPr bwMode="auto">
            <a:xfrm>
              <a:off x="1975993" y="4462778"/>
              <a:ext cx="5272" cy="661434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246951" y="1913230"/>
            <a:ext cx="3573351" cy="4038943"/>
            <a:chOff x="4246951" y="2274752"/>
            <a:chExt cx="3573351" cy="4038943"/>
          </a:xfrm>
        </p:grpSpPr>
        <p:sp>
          <p:nvSpPr>
            <p:cNvPr id="38" name="Rounded Rectangle 37"/>
            <p:cNvSpPr/>
            <p:nvPr/>
          </p:nvSpPr>
          <p:spPr>
            <a:xfrm>
              <a:off x="4246951" y="2274752"/>
              <a:ext cx="3573351" cy="403894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4441295" y="2382675"/>
              <a:ext cx="3153476" cy="9233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If patient </a:t>
              </a: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IS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eligible for and consents to assigned </a:t>
              </a:r>
              <a:b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</a:b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sub-study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4435205" y="3337518"/>
              <a:ext cx="3153476" cy="9233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Register to </a:t>
              </a:r>
              <a:r>
                <a:rPr kumimoji="0" lang="en-US" altLang="en-US" sz="16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S1400X</a:t>
              </a: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sub-study in OPEN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1600" dirty="0">
                  <a:latin typeface="Arial" pitchFamily="34" charset="0"/>
                  <a:cs typeface="Arial" pitchFamily="34" charset="0"/>
                </a:rPr>
                <a:t>after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receiving sub-study assignment email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 Box 26"/>
            <p:cNvSpPr txBox="1">
              <a:spLocks noChangeArrowheads="1"/>
            </p:cNvSpPr>
            <p:nvPr/>
          </p:nvSpPr>
          <p:spPr bwMode="auto">
            <a:xfrm>
              <a:off x="4435205" y="4414176"/>
              <a:ext cx="3153476" cy="7532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Protocol treatment within 7 working days of sub-study registration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2" name="AutoShape 28"/>
            <p:cNvCxnSpPr>
              <a:cxnSpLocks noChangeShapeType="1"/>
              <a:stCxn id="39" idx="2"/>
              <a:endCxn id="40" idx="0"/>
            </p:cNvCxnSpPr>
            <p:nvPr/>
          </p:nvCxnSpPr>
          <p:spPr bwMode="auto">
            <a:xfrm flipH="1">
              <a:off x="6011943" y="3306005"/>
              <a:ext cx="6090" cy="315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" name="AutoShape 30"/>
            <p:cNvCxnSpPr>
              <a:cxnSpLocks noChangeShapeType="1"/>
              <a:stCxn id="40" idx="2"/>
              <a:endCxn id="41" idx="0"/>
            </p:cNvCxnSpPr>
            <p:nvPr/>
          </p:nvCxnSpPr>
          <p:spPr bwMode="auto">
            <a:xfrm>
              <a:off x="6011943" y="4260848"/>
              <a:ext cx="0" cy="15332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4435205" y="5305580"/>
              <a:ext cx="3153476" cy="8472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Follow-up, obtain and submit specimens and forms per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sub-study protocol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5" name="AutoShape 30"/>
            <p:cNvCxnSpPr>
              <a:cxnSpLocks noChangeShapeType="1"/>
              <a:stCxn id="41" idx="2"/>
              <a:endCxn id="44" idx="0"/>
            </p:cNvCxnSpPr>
            <p:nvPr/>
          </p:nvCxnSpPr>
          <p:spPr bwMode="auto">
            <a:xfrm>
              <a:off x="6011943" y="5167393"/>
              <a:ext cx="0" cy="1381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4123" name="AutoShape 27"/>
          <p:cNvCxnSpPr>
            <a:cxnSpLocks noChangeShapeType="1"/>
            <a:endCxn id="38" idx="0"/>
          </p:cNvCxnSpPr>
          <p:nvPr/>
        </p:nvCxnSpPr>
        <p:spPr bwMode="auto">
          <a:xfrm>
            <a:off x="6017342" y="1570517"/>
            <a:ext cx="16285" cy="342713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AutoShape 29"/>
          <p:cNvCxnSpPr>
            <a:cxnSpLocks noChangeShapeType="1"/>
            <a:endCxn id="30" idx="0"/>
          </p:cNvCxnSpPr>
          <p:nvPr/>
        </p:nvCxnSpPr>
        <p:spPr bwMode="auto">
          <a:xfrm flipH="1">
            <a:off x="1983231" y="1456029"/>
            <a:ext cx="981317" cy="457201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21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585" y="435953"/>
            <a:ext cx="10546080" cy="857052"/>
          </a:xfrm>
        </p:spPr>
        <p:txBody>
          <a:bodyPr>
            <a:noAutofit/>
          </a:bodyPr>
          <a:lstStyle/>
          <a:p>
            <a:r>
              <a:rPr lang="en-US" sz="3600" dirty="0" smtClean="0"/>
              <a:t>Notice of Intention Not to Register Reasons:</a:t>
            </a:r>
            <a:br>
              <a:rPr lang="en-US" sz="3600" dirty="0" smtClean="0"/>
            </a:br>
            <a:r>
              <a:rPr lang="en-US" sz="3600" dirty="0" smtClean="0"/>
              <a:t>Within last 3 months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65810054"/>
              </p:ext>
            </p:extLst>
          </p:nvPr>
        </p:nvGraphicFramePr>
        <p:xfrm>
          <a:off x="2069433" y="1748583"/>
          <a:ext cx="7571872" cy="437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3377"/>
                <a:gridCol w="1718495"/>
              </a:tblGrid>
              <a:tr h="437950">
                <a:tc>
                  <a:txBody>
                    <a:bodyPr/>
                    <a:lstStyle/>
                    <a:p>
                      <a:r>
                        <a:rPr lang="en-US" dirty="0" smtClean="0"/>
                        <a:t>Reason (N=44)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437950">
                <a:tc>
                  <a:txBody>
                    <a:bodyPr/>
                    <a:lstStyle/>
                    <a:p>
                      <a:r>
                        <a:rPr lang="en-US" dirty="0" smtClean="0"/>
                        <a:t>Tissue Inadequate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b"/>
                </a:tc>
              </a:tr>
              <a:tr h="437950">
                <a:tc>
                  <a:txBody>
                    <a:bodyPr/>
                    <a:lstStyle/>
                    <a:p>
                      <a:r>
                        <a:rPr lang="en-US" dirty="0" smtClean="0"/>
                        <a:t>Not eligible for screening</a:t>
                      </a:r>
                      <a:r>
                        <a:rPr lang="en-US" baseline="0" dirty="0" smtClean="0"/>
                        <a:t> at PD/prescreening reg.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</a:tr>
              <a:tr h="437950">
                <a:tc>
                  <a:txBody>
                    <a:bodyPr/>
                    <a:lstStyle/>
                    <a:p>
                      <a:r>
                        <a:rPr lang="en-US" dirty="0" smtClean="0"/>
                        <a:t>Not eligible for any</a:t>
                      </a:r>
                      <a:r>
                        <a:rPr lang="en-US" baseline="0" dirty="0" smtClean="0"/>
                        <a:t> sub-study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9525" marR="9525" marT="9525" marB="0" anchor="b"/>
                </a:tc>
              </a:tr>
              <a:tr h="437950">
                <a:tc>
                  <a:txBody>
                    <a:bodyPr/>
                    <a:lstStyle/>
                    <a:p>
                      <a:r>
                        <a:rPr lang="en-US" dirty="0" smtClean="0"/>
                        <a:t>Symptomatic deterioration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b"/>
                </a:tc>
              </a:tr>
              <a:tr h="437950">
                <a:tc>
                  <a:txBody>
                    <a:bodyPr/>
                    <a:lstStyle/>
                    <a:p>
                      <a:r>
                        <a:rPr lang="en-US" dirty="0" smtClean="0"/>
                        <a:t>Patient Death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b"/>
                </a:tc>
              </a:tr>
              <a:tr h="437950">
                <a:tc>
                  <a:txBody>
                    <a:bodyPr/>
                    <a:lstStyle/>
                    <a:p>
                      <a:r>
                        <a:rPr lang="en-US" dirty="0" smtClean="0"/>
                        <a:t>Preference</a:t>
                      </a:r>
                      <a:r>
                        <a:rPr lang="en-US" baseline="0" dirty="0" smtClean="0"/>
                        <a:t> to receive nivolumab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b"/>
                </a:tc>
              </a:tr>
              <a:tr h="437950">
                <a:tc>
                  <a:txBody>
                    <a:bodyPr/>
                    <a:lstStyle/>
                    <a:p>
                      <a:r>
                        <a:rPr lang="en-US" dirty="0" smtClean="0"/>
                        <a:t>Investigator</a:t>
                      </a:r>
                      <a:r>
                        <a:rPr lang="en-US" baseline="0" dirty="0" smtClean="0"/>
                        <a:t> decision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</a:tr>
              <a:tr h="437950">
                <a:tc>
                  <a:txBody>
                    <a:bodyPr/>
                    <a:lstStyle/>
                    <a:p>
                      <a:r>
                        <a:rPr lang="en-US" dirty="0" smtClean="0"/>
                        <a:t>Patient refusal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b"/>
                </a:tc>
              </a:tr>
              <a:tr h="43795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326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89013" y="206375"/>
            <a:ext cx="11202987" cy="676275"/>
          </a:xfrm>
        </p:spPr>
        <p:txBody>
          <a:bodyPr>
            <a:noAutofit/>
          </a:bodyPr>
          <a:lstStyle/>
          <a:p>
            <a:r>
              <a:rPr lang="en-US" sz="3600" dirty="0" smtClean="0"/>
              <a:t>New Sub-study Registration Option (In Revision #5)</a:t>
            </a:r>
            <a:endParaRPr lang="en-US" sz="3600" dirty="0"/>
          </a:p>
        </p:txBody>
      </p:sp>
      <p:cxnSp>
        <p:nvCxnSpPr>
          <p:cNvPr id="3086" name="AutoShape 14"/>
          <p:cNvCxnSpPr>
            <a:cxnSpLocks noChangeShapeType="1"/>
          </p:cNvCxnSpPr>
          <p:nvPr/>
        </p:nvCxnSpPr>
        <p:spPr bwMode="auto">
          <a:xfrm flipH="1">
            <a:off x="10581661" y="4480110"/>
            <a:ext cx="494" cy="449899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AutoShape 9"/>
          <p:cNvCxnSpPr>
            <a:cxnSpLocks noChangeShapeType="1"/>
          </p:cNvCxnSpPr>
          <p:nvPr/>
        </p:nvCxnSpPr>
        <p:spPr bwMode="auto">
          <a:xfrm>
            <a:off x="5135431" y="4497740"/>
            <a:ext cx="0" cy="334915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AutoShape 9"/>
          <p:cNvCxnSpPr>
            <a:cxnSpLocks noChangeShapeType="1"/>
          </p:cNvCxnSpPr>
          <p:nvPr/>
        </p:nvCxnSpPr>
        <p:spPr bwMode="auto">
          <a:xfrm>
            <a:off x="10635320" y="3279386"/>
            <a:ext cx="0" cy="321397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9346321" y="2023189"/>
            <a:ext cx="2663061" cy="119637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P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atient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will not be registered to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sub-study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any </a:t>
            </a:r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reason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B8B91F"/>
                </a:solidFill>
                <a:effectLst/>
                <a:latin typeface="Arial" pitchFamily="34" charset="0"/>
                <a:cs typeface="Arial" pitchFamily="34" charset="0"/>
              </a:rPr>
              <a:t>Note: </a:t>
            </a:r>
            <a:r>
              <a:rPr lang="en-US" altLang="en-US" sz="1600" dirty="0" smtClean="0">
                <a:solidFill>
                  <a:srgbClr val="B8B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altLang="en-US" sz="1600" dirty="0">
                <a:solidFill>
                  <a:srgbClr val="B8B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lang="en-US" altLang="en-US" sz="1600" dirty="0" smtClean="0">
                <a:solidFill>
                  <a:srgbClr val="B8B9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endParaRPr lang="en-US" altLang="en-US" sz="1600" dirty="0">
              <a:solidFill>
                <a:srgbClr val="B8B9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ts val="1000"/>
              </a:spcAf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9346322" y="3600783"/>
            <a:ext cx="2663060" cy="87932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Submit Notice of Intention Not to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Register </a:t>
            </a:r>
            <a:b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 in Rave ®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1306857" y="4969228"/>
            <a:ext cx="7666074" cy="682961"/>
          </a:xfrm>
          <a:prstGeom prst="rect">
            <a:avLst/>
          </a:prstGeom>
          <a:gradFill>
            <a:gsLst>
              <a:gs pos="0">
                <a:srgbClr val="B8B91F"/>
              </a:gs>
              <a:gs pos="34000">
                <a:schemeClr val="accent6">
                  <a:shade val="87000"/>
                  <a:satMod val="125000"/>
                </a:schemeClr>
              </a:gs>
              <a:gs pos="70000">
                <a:schemeClr val="accent6">
                  <a:tint val="100000"/>
                  <a:shade val="90000"/>
                  <a:satMod val="130000"/>
                </a:schemeClr>
              </a:gs>
              <a:gs pos="100000">
                <a:schemeClr val="accent6">
                  <a:tint val="100000"/>
                  <a:shade val="100000"/>
                  <a:satMod val="11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Sub-study assignment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(received within </a:t>
            </a:r>
            <a:r>
              <a:rPr lang="en-US" sz="1400" dirty="0" smtClean="0">
                <a:solidFill>
                  <a:schemeClr val="bg1"/>
                </a:solidFill>
              </a:rPr>
              <a:t>1 day following request submission</a:t>
            </a: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8" name="AutoShape 10"/>
          <p:cNvCxnSpPr>
            <a:cxnSpLocks noChangeShapeType="1"/>
          </p:cNvCxnSpPr>
          <p:nvPr/>
        </p:nvCxnSpPr>
        <p:spPr bwMode="auto">
          <a:xfrm flipV="1">
            <a:off x="7499842" y="2934554"/>
            <a:ext cx="1734442" cy="1105892"/>
          </a:xfrm>
          <a:prstGeom prst="straightConnector1">
            <a:avLst/>
          </a:prstGeom>
          <a:ln>
            <a:prstDash val="sysDash"/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9346322" y="4962012"/>
            <a:ext cx="2663060" cy="640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Follow-up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 current Sub-study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173101" y="1034909"/>
            <a:ext cx="8061183" cy="566558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Revision #5, patients who progress on a Lung-MAP sub-study may register to another Lung-MAP sub-study, if eligible for one of the other studies 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910938" y="1875825"/>
            <a:ext cx="4476996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Progress on Lung-MAP sub-study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AutoShape 8"/>
          <p:cNvCxnSpPr>
            <a:cxnSpLocks noChangeShapeType="1"/>
          </p:cNvCxnSpPr>
          <p:nvPr/>
        </p:nvCxnSpPr>
        <p:spPr bwMode="auto">
          <a:xfrm flipH="1">
            <a:off x="5138802" y="2363445"/>
            <a:ext cx="10634" cy="186547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2924968" y="2620596"/>
            <a:ext cx="4476996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Common Eligibility Criteria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900304" y="3454441"/>
            <a:ext cx="447699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Request for New Sub-study Assignment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(See S1400 main Protocol Section 14)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AutoShape 8"/>
          <p:cNvCxnSpPr>
            <a:cxnSpLocks noChangeShapeType="1"/>
          </p:cNvCxnSpPr>
          <p:nvPr/>
        </p:nvCxnSpPr>
        <p:spPr bwMode="auto">
          <a:xfrm flipH="1">
            <a:off x="5144119" y="3209809"/>
            <a:ext cx="10634" cy="186547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AutoShape 14"/>
          <p:cNvCxnSpPr>
            <a:cxnSpLocks noChangeShapeType="1"/>
          </p:cNvCxnSpPr>
          <p:nvPr/>
        </p:nvCxnSpPr>
        <p:spPr bwMode="auto">
          <a:xfrm flipH="1">
            <a:off x="5120075" y="5680551"/>
            <a:ext cx="494" cy="209880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561124" y="5916792"/>
            <a:ext cx="3148613" cy="3612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Follow-up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 new Sub-study</a:t>
            </a:r>
          </a:p>
        </p:txBody>
      </p:sp>
    </p:spTree>
    <p:extLst>
      <p:ext uri="{BB962C8B-B14F-4D97-AF65-F5344CB8AC3E}">
        <p14:creationId xmlns:p14="http://schemas.microsoft.com/office/powerpoint/2010/main" xmlns="" val="8876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Submission Requirements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1407911"/>
              </p:ext>
            </p:extLst>
          </p:nvPr>
        </p:nvGraphicFramePr>
        <p:xfrm>
          <a:off x="590972" y="2156680"/>
          <a:ext cx="10545762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254"/>
                <a:gridCol w="3515254"/>
                <a:gridCol w="35152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Medidata</a:t>
                      </a:r>
                      <a:r>
                        <a:rPr lang="en-US" baseline="0" dirty="0" smtClean="0"/>
                        <a:t> Rave®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TRIAD application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SWOG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Specimen Tracking System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All case report forms &amp;</a:t>
                      </a:r>
                      <a:r>
                        <a:rPr lang="en-US" b="1" baseline="0" dirty="0" smtClean="0"/>
                        <a:t> specified </a:t>
                      </a:r>
                      <a:r>
                        <a:rPr lang="en-US" b="1" dirty="0" smtClean="0"/>
                        <a:t>source documentation</a:t>
                      </a:r>
                      <a:endParaRPr lang="en-US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Radiology images</a:t>
                      </a:r>
                      <a:endParaRPr lang="en-US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All specimens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Protocol </a:t>
                      </a:r>
                      <a:r>
                        <a:rPr lang="en-US" baseline="0" dirty="0" smtClean="0"/>
                        <a:t>Section 14 for submission schedule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Protocol Section</a:t>
                      </a:r>
                      <a:r>
                        <a:rPr lang="en-US" baseline="0" dirty="0" smtClean="0"/>
                        <a:t> 14 for schedule</a:t>
                      </a: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Protocol </a:t>
                      </a:r>
                      <a:r>
                        <a:rPr lang="en-US" baseline="0" dirty="0" smtClean="0"/>
                        <a:t>Section 15 for details</a:t>
                      </a:r>
                      <a:endParaRPr lang="en-US" dirty="0" smtClean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Protocol </a:t>
                      </a:r>
                      <a:r>
                        <a:rPr lang="en-US" baseline="0" dirty="0" smtClean="0"/>
                        <a:t>Section 15 for details and schedule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Forms due on Monthly Expectation Report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Queries</a:t>
                      </a:r>
                      <a:r>
                        <a:rPr lang="en-US" baseline="0" dirty="0" smtClean="0"/>
                        <a:t> in Rave at each disease assessment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3142" y="4861228"/>
            <a:ext cx="10688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Many resources available to </a:t>
            </a:r>
            <a:r>
              <a:rPr lang="en-US" sz="2000" b="1" dirty="0" smtClean="0"/>
              <a:t>help:</a:t>
            </a: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Protocol abstract </a:t>
            </a:r>
            <a:r>
              <a:rPr lang="en-US" sz="2000" dirty="0"/>
              <a:t>page on SWOG.org and CTSU.org (ex: Master Forms Set, TRIAD Fact Sheet</a:t>
            </a:r>
            <a:r>
              <a:rPr lang="en-US" sz="2000" dirty="0" smtClean="0"/>
              <a:t>)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SWOG </a:t>
            </a:r>
            <a:r>
              <a:rPr lang="en-US" sz="2000" dirty="0"/>
              <a:t>CRA Workbench (ex: ORP Manual, BSA Calculator, reports</a:t>
            </a:r>
            <a:r>
              <a:rPr lang="en-US" sz="2000" dirty="0" smtClean="0"/>
              <a:t>)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Lung-MAP Data Coordinators: email </a:t>
            </a:r>
            <a:r>
              <a:rPr lang="en-US" sz="2000" dirty="0">
                <a:hlinkClick r:id="rId3"/>
              </a:rPr>
              <a:t>S1400question@crab.org</a:t>
            </a:r>
            <a:r>
              <a:rPr lang="en-US" sz="2000" dirty="0"/>
              <a:t> or call (206) 652-2267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2471" y="4447760"/>
            <a:ext cx="8282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Timely submission of data is critical to trial success!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3143" y="1516543"/>
            <a:ext cx="4609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All data is submitted electronically: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7418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Tissue Requirements</a:t>
            </a:r>
            <a:br>
              <a:rPr lang="en-US" dirty="0"/>
            </a:b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Philip C. Mack, PhD</a:t>
            </a:r>
            <a:br>
              <a:rPr lang="en-US" dirty="0"/>
            </a:br>
            <a:r>
              <a:rPr lang="en-US" dirty="0"/>
              <a:t>Study </a:t>
            </a:r>
            <a:r>
              <a:rPr lang="en-US" dirty="0" smtClean="0"/>
              <a:t>co-Chair</a:t>
            </a:r>
            <a:r>
              <a:rPr lang="en-US" dirty="0"/>
              <a:t>, Translational Medicine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68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Tissue Requirements:</a:t>
            </a:r>
          </a:p>
        </p:txBody>
      </p:sp>
      <p:pic>
        <p:nvPicPr>
          <p:cNvPr id="8" name="Picture 7" descr="LUNG.Slide1"/>
          <p:cNvPicPr>
            <a:picLocks noGrp="1" noChangeAspect="1"/>
          </p:cNvPicPr>
          <p:nvPr isPhoto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558" t="16543" r="21852" b="51370"/>
          <a:stretch/>
        </p:blipFill>
        <p:spPr>
          <a:xfrm rot="10800000">
            <a:off x="7688621" y="-511011"/>
            <a:ext cx="4503379" cy="5829892"/>
          </a:xfrm>
          <a:prstGeom prst="rect">
            <a:avLst/>
          </a:prstGeom>
          <a:noFill/>
          <a:ln>
            <a:noFill/>
          </a:ln>
          <a:effectLst>
            <a:outerShdw blurRad="508000" dist="50800" dir="5400000" algn="ctr" rotWithShape="0">
              <a:schemeClr val="bg2">
                <a:alpha val="0"/>
              </a:schemeClr>
            </a:outerShdw>
            <a:softEdge rad="0"/>
          </a:effectLst>
        </p:spPr>
      </p:pic>
      <p:sp>
        <p:nvSpPr>
          <p:cNvPr id="2" name="TextBox 1"/>
          <p:cNvSpPr txBox="1"/>
          <p:nvPr/>
        </p:nvSpPr>
        <p:spPr>
          <a:xfrm>
            <a:off x="533945" y="1600200"/>
            <a:ext cx="520391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</a:rPr>
              <a:t>S1400</a:t>
            </a:r>
            <a:r>
              <a:rPr lang="en-US" sz="2400" b="1" dirty="0">
                <a:solidFill>
                  <a:schemeClr val="tx2"/>
                </a:solidFill>
              </a:rPr>
              <a:t> requires adequate tissue for biomarker profiling.</a:t>
            </a:r>
          </a:p>
          <a:p>
            <a:r>
              <a:rPr lang="en-US" sz="2000" dirty="0">
                <a:solidFill>
                  <a:schemeClr val="tx2"/>
                </a:solidFill>
              </a:rPr>
              <a:t>For details, refer to the </a:t>
            </a:r>
            <a:r>
              <a:rPr lang="en-US" sz="2000" b="1" u="sng" dirty="0">
                <a:solidFill>
                  <a:schemeClr val="tx2"/>
                </a:solidFill>
              </a:rPr>
              <a:t>S1400</a:t>
            </a:r>
            <a:r>
              <a:rPr lang="en-US" sz="2000" dirty="0">
                <a:solidFill>
                  <a:schemeClr val="tx2"/>
                </a:solidFill>
              </a:rPr>
              <a:t> protocol Section 5 for eligibility requirements and Section 15 for a complete description of tissue requirements. Specimens must be submitted using the SWOG Specimen Tracking System, a process outlined in the </a:t>
            </a:r>
            <a:r>
              <a:rPr lang="en-US" sz="2000" b="1" u="sng" dirty="0">
                <a:solidFill>
                  <a:schemeClr val="tx2"/>
                </a:solidFill>
              </a:rPr>
              <a:t>S1400</a:t>
            </a:r>
            <a:r>
              <a:rPr lang="en-US" sz="2000" dirty="0">
                <a:solidFill>
                  <a:schemeClr val="tx2"/>
                </a:solidFill>
              </a:rPr>
              <a:t> protocol Section 15.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2000" b="1" dirty="0">
                <a:solidFill>
                  <a:schemeClr val="tx2"/>
                </a:solidFill>
              </a:rPr>
              <a:t>NOTE for </a:t>
            </a:r>
            <a:r>
              <a:rPr lang="en-US" sz="2000" b="1" dirty="0" smtClean="0">
                <a:solidFill>
                  <a:schemeClr val="tx2"/>
                </a:solidFill>
              </a:rPr>
              <a:t>LIVER </a:t>
            </a:r>
            <a:r>
              <a:rPr lang="en-US" sz="2000" b="1" dirty="0">
                <a:solidFill>
                  <a:schemeClr val="tx2"/>
                </a:solidFill>
              </a:rPr>
              <a:t>SPECIMENS: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It is recommended that at least 40% of the specimen contain malignant cells to ensure sufficient tumor DNA.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10200" y="4000501"/>
            <a:ext cx="5745480" cy="2234956"/>
          </a:xfrm>
          <a:prstGeom prst="rect">
            <a:avLst/>
          </a:prstGeom>
        </p:spPr>
        <p:txBody>
          <a:bodyPr vert="horz" lIns="0" tIns="45720" rIns="0" bIns="45720" numCol="1" rtlCol="0">
            <a:normAutofit fontScale="92500"/>
          </a:bodyPr>
          <a:lstStyle>
            <a:lvl1pPr marL="225425" indent="-225425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−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114300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2"/>
                </a:solidFill>
              </a:rPr>
              <a:t>Tumor Content </a:t>
            </a:r>
            <a:r>
              <a:rPr lang="en-US" sz="3200" b="1" u="sng" dirty="0">
                <a:solidFill>
                  <a:schemeClr val="accent2"/>
                </a:solidFill>
              </a:rPr>
              <a:t>&gt;</a:t>
            </a:r>
            <a:r>
              <a:rPr lang="en-US" sz="3200" b="1" dirty="0">
                <a:solidFill>
                  <a:schemeClr val="accent2"/>
                </a:solidFill>
              </a:rPr>
              <a:t> 20% </a:t>
            </a:r>
          </a:p>
          <a:p>
            <a:pPr marL="114300" indent="-114300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2"/>
                </a:solidFill>
              </a:rPr>
              <a:t>including tumor volume </a:t>
            </a:r>
            <a:r>
              <a:rPr lang="en-US" sz="2400" b="1" u="sng" dirty="0">
                <a:solidFill>
                  <a:schemeClr val="tx2"/>
                </a:solidFill>
              </a:rPr>
              <a:t>&gt;</a:t>
            </a:r>
            <a:r>
              <a:rPr lang="en-US" sz="2400" b="1" dirty="0">
                <a:solidFill>
                  <a:schemeClr val="tx2"/>
                </a:solidFill>
              </a:rPr>
              <a:t> 0.2 mm</a:t>
            </a:r>
            <a:r>
              <a:rPr lang="en-US" sz="2400" b="1" baseline="30000" dirty="0">
                <a:solidFill>
                  <a:schemeClr val="tx2"/>
                </a:solidFill>
              </a:rPr>
              <a:t>3</a:t>
            </a:r>
          </a:p>
          <a:p>
            <a:pPr marL="114300" indent="-114300">
              <a:spcBef>
                <a:spcPts val="200"/>
              </a:spcBef>
              <a:buFont typeface="Arial" panose="020B0604020202020204" pitchFamily="34" charset="0"/>
              <a:buNone/>
            </a:pPr>
            <a:endParaRPr lang="en-US" sz="1200" b="1" dirty="0">
              <a:solidFill>
                <a:schemeClr val="accent2"/>
              </a:solidFill>
            </a:endParaRPr>
          </a:p>
          <a:p>
            <a:pPr marL="0" indent="0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sz="2400" dirty="0"/>
              <a:t>It is important that the specimen contains as much tumor content as possible to ensure that there’s enough DNA needed for sequencing.</a:t>
            </a:r>
            <a:endParaRPr lang="en-US" baseline="30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242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UNG.Slide2"/>
          <p:cNvPicPr>
            <a:picLocks noGrp="1" noChangeAspect="1"/>
          </p:cNvPicPr>
          <p:nvPr isPhoto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89" t="15556" b="44074"/>
          <a:stretch/>
        </p:blipFill>
        <p:spPr>
          <a:xfrm rot="2484870">
            <a:off x="3387012" y="2605426"/>
            <a:ext cx="6787910" cy="32309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Best Results – Use These Specifications: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88083"/>
            <a:ext cx="4800600" cy="4609516"/>
          </a:xfrm>
        </p:spPr>
        <p:txBody>
          <a:bodyPr numCol="1">
            <a:normAutofit lnSpcReduction="10000"/>
          </a:bodyPr>
          <a:lstStyle/>
          <a:p>
            <a:pPr marL="114300" indent="-114300">
              <a:spcBef>
                <a:spcPts val="200"/>
              </a:spcBef>
              <a:buNone/>
            </a:pPr>
            <a:r>
              <a:rPr lang="en-US" sz="3200" b="1" dirty="0">
                <a:solidFill>
                  <a:schemeClr val="accent2"/>
                </a:solidFill>
              </a:rPr>
              <a:t>Specimen Type</a:t>
            </a:r>
          </a:p>
          <a:p>
            <a:pPr marL="114300" indent="-114300">
              <a:spcBef>
                <a:spcPts val="200"/>
              </a:spcBef>
              <a:buNone/>
            </a:pPr>
            <a:endParaRPr lang="en-US" sz="1200" b="1" dirty="0">
              <a:solidFill>
                <a:schemeClr val="accent2"/>
              </a:solidFill>
            </a:endParaRPr>
          </a:p>
          <a:p>
            <a:pPr marL="114300" indent="-114300">
              <a:spcBef>
                <a:spcPts val="200"/>
              </a:spcBef>
              <a:buNone/>
            </a:pPr>
            <a:r>
              <a:rPr lang="en-US" sz="2400" b="1" dirty="0"/>
              <a:t>FFPE BLOCK or 12-20 SLIDES</a:t>
            </a:r>
          </a:p>
          <a:p>
            <a:pPr marL="114300" indent="-114300">
              <a:spcBef>
                <a:spcPts val="200"/>
              </a:spcBef>
              <a:buNone/>
            </a:pPr>
            <a:r>
              <a:rPr lang="en-US" sz="2400" b="1" dirty="0"/>
              <a:t>(+H&amp;E SLIDES)</a:t>
            </a:r>
          </a:p>
          <a:p>
            <a:pPr marL="114300" lvl="1" indent="-114300">
              <a:spcAft>
                <a:spcPts val="200"/>
              </a:spcAft>
            </a:pPr>
            <a:r>
              <a:rPr lang="en-US" sz="2000" dirty="0"/>
              <a:t>Tissue must be formalin-fixed and</a:t>
            </a:r>
          </a:p>
          <a:p>
            <a:pPr marL="114300" lvl="1" indent="0">
              <a:spcAft>
                <a:spcPts val="200"/>
              </a:spcAft>
              <a:buNone/>
            </a:pPr>
            <a:r>
              <a:rPr lang="en-US" sz="2000" dirty="0"/>
              <a:t>paraffin embedded.  A tissue block is preferred.</a:t>
            </a:r>
          </a:p>
          <a:p>
            <a:pPr marL="0" indent="0"/>
            <a:r>
              <a:rPr lang="en-US" sz="2400" b="1" dirty="0"/>
              <a:t>If sending slides:</a:t>
            </a:r>
          </a:p>
          <a:p>
            <a:pPr marL="114300" lvl="1" indent="-114300"/>
            <a:r>
              <a:rPr lang="en-US" sz="2000" dirty="0"/>
              <a:t>A minimum of 12 unstained, charged, and unbaked 4-5 micron slides are required.</a:t>
            </a:r>
          </a:p>
          <a:p>
            <a:pPr marL="0" lvl="1" indent="0"/>
            <a:r>
              <a:rPr lang="en-US" sz="2000" dirty="0"/>
              <a:t>20 slides are highly recommended.</a:t>
            </a:r>
          </a:p>
          <a:p>
            <a:pPr marL="114300" lvl="1" indent="-114300"/>
            <a:r>
              <a:rPr lang="en-US" sz="2000" dirty="0"/>
              <a:t>Slides should include an additional H&amp;E or Aperio stained slide (If unavailable, submit an extra unstained slide).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151732" y="1588082"/>
            <a:ext cx="3773568" cy="4609517"/>
          </a:xfrm>
          <a:prstGeom prst="rect">
            <a:avLst/>
          </a:prstGeom>
        </p:spPr>
        <p:txBody>
          <a:bodyPr vert="horz" lIns="0" tIns="45720" rIns="0" bIns="45720" numCol="1" rtlCol="0">
            <a:normAutofit/>
          </a:bodyPr>
          <a:lstStyle>
            <a:lvl1pPr marL="225425" indent="-225425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−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n-US" b="1" dirty="0"/>
              <a:t>For core biopsy tissue</a:t>
            </a:r>
            <a:r>
              <a:rPr lang="en-US" dirty="0"/>
              <a:t>, use 3-5 cores embedded in a single block, aligned so that when cut, the blade is running parallel to the long axis of the cores.</a:t>
            </a:r>
          </a:p>
          <a:p>
            <a:pPr marL="0" indent="0" algn="r">
              <a:lnSpc>
                <a:spcPct val="100000"/>
              </a:lnSpc>
              <a:spcAft>
                <a:spcPts val="600"/>
              </a:spcAft>
            </a:pPr>
            <a:r>
              <a:rPr lang="en-US" b="1" dirty="0"/>
              <a:t>Fine needle aspirates </a:t>
            </a:r>
            <a:r>
              <a:rPr lang="en-US" dirty="0"/>
              <a:t>with good cellularity are acceptable as long as cell blocks are established.</a:t>
            </a:r>
          </a:p>
          <a:p>
            <a:pPr marL="0" indent="0" algn="r">
              <a:lnSpc>
                <a:spcPct val="100000"/>
              </a:lnSpc>
              <a:spcAft>
                <a:spcPts val="600"/>
              </a:spcAft>
            </a:pPr>
            <a:r>
              <a:rPr lang="en-US" b="1" dirty="0"/>
              <a:t>Biopsy tissue </a:t>
            </a:r>
            <a:r>
              <a:rPr lang="en-US" dirty="0"/>
              <a:t>can be from primary or metastatic sites.  Bone biopsies are not allowed.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106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Best Results – Use These Specifications: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88083"/>
            <a:ext cx="3886200" cy="4609516"/>
          </a:xfrm>
        </p:spPr>
        <p:txBody>
          <a:bodyPr numCol="1">
            <a:normAutofit/>
          </a:bodyPr>
          <a:lstStyle/>
          <a:p>
            <a:pPr marL="114300" indent="-114300">
              <a:spcBef>
                <a:spcPts val="200"/>
              </a:spcBef>
              <a:buNone/>
            </a:pPr>
            <a:r>
              <a:rPr lang="en-US" sz="3200" b="1" dirty="0">
                <a:solidFill>
                  <a:schemeClr val="accent2"/>
                </a:solidFill>
              </a:rPr>
              <a:t>Surface Area </a:t>
            </a:r>
            <a:r>
              <a:rPr lang="en-US" sz="3200" b="1" u="sng" dirty="0">
                <a:solidFill>
                  <a:schemeClr val="accent2"/>
                </a:solidFill>
              </a:rPr>
              <a:t>&gt;</a:t>
            </a:r>
            <a:r>
              <a:rPr lang="en-US" sz="3200" b="1" dirty="0">
                <a:solidFill>
                  <a:schemeClr val="accent2"/>
                </a:solidFill>
              </a:rPr>
              <a:t> 25 mm</a:t>
            </a:r>
            <a:r>
              <a:rPr lang="en-US" sz="3200" b="1" baseline="30000" dirty="0">
                <a:solidFill>
                  <a:schemeClr val="accent2"/>
                </a:solidFill>
              </a:rPr>
              <a:t>2</a:t>
            </a:r>
          </a:p>
          <a:p>
            <a:pPr marL="114300" indent="-114300">
              <a:spcBef>
                <a:spcPts val="200"/>
              </a:spcBef>
              <a:buNone/>
            </a:pPr>
            <a:endParaRPr lang="en-US" sz="1200" b="1" dirty="0">
              <a:solidFill>
                <a:schemeClr val="accent2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2400" dirty="0"/>
              <a:t>The face of the block or slide should be at least 25 mm</a:t>
            </a:r>
            <a:r>
              <a:rPr lang="en-US" sz="2400" baseline="30000" dirty="0"/>
              <a:t>2 </a:t>
            </a:r>
            <a:r>
              <a:rPr lang="en-US" sz="2400" dirty="0"/>
              <a:t>in area (for example, 5x5 mm or 2.5x10 mm).</a:t>
            </a:r>
            <a:endParaRPr lang="en-US" sz="2000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91501">
            <a:off x="307634" y="2876240"/>
            <a:ext cx="3545842" cy="3628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3850" y="2381863"/>
            <a:ext cx="4610100" cy="3276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067300" y="1588083"/>
            <a:ext cx="4813300" cy="4609516"/>
          </a:xfrm>
          <a:prstGeom prst="rect">
            <a:avLst/>
          </a:prstGeom>
        </p:spPr>
        <p:txBody>
          <a:bodyPr vert="horz" lIns="0" tIns="45720" rIns="0" bIns="45720" numCol="1" rtlCol="0">
            <a:normAutofit/>
          </a:bodyPr>
          <a:lstStyle>
            <a:lvl1pPr marL="225425" indent="-225425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−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114300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2"/>
                </a:solidFill>
              </a:rPr>
              <a:t>Specimen Volume </a:t>
            </a:r>
            <a:r>
              <a:rPr lang="en-US" sz="3200" b="1" u="sng" dirty="0">
                <a:solidFill>
                  <a:schemeClr val="accent2"/>
                </a:solidFill>
              </a:rPr>
              <a:t>&gt;</a:t>
            </a:r>
            <a:r>
              <a:rPr lang="en-US" sz="3200" b="1" dirty="0">
                <a:solidFill>
                  <a:schemeClr val="accent2"/>
                </a:solidFill>
              </a:rPr>
              <a:t> 1 mm</a:t>
            </a:r>
            <a:r>
              <a:rPr lang="en-US" sz="3200" b="1" baseline="30000" dirty="0">
                <a:solidFill>
                  <a:schemeClr val="accent2"/>
                </a:solidFill>
              </a:rPr>
              <a:t>3</a:t>
            </a:r>
          </a:p>
          <a:p>
            <a:pPr marL="114300" indent="-114300">
              <a:spcBef>
                <a:spcPts val="200"/>
              </a:spcBef>
              <a:buFont typeface="Arial" panose="020B0604020202020204" pitchFamily="34" charset="0"/>
              <a:buNone/>
            </a:pPr>
            <a:endParaRPr lang="en-US" sz="1200" b="1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400" dirty="0"/>
              <a:t>The total volume (surface area x depth) of the block or stacked slides should be at least 1 mm</a:t>
            </a:r>
            <a:r>
              <a:rPr lang="en-US" sz="2400" baseline="30000" dirty="0"/>
              <a:t>3</a:t>
            </a:r>
            <a:r>
              <a:rPr lang="en-US" sz="2400" dirty="0"/>
              <a:t>.  If the surface area is 25 mm</a:t>
            </a:r>
            <a:r>
              <a:rPr lang="en-US" sz="2400" baseline="30000" dirty="0"/>
              <a:t>2</a:t>
            </a:r>
            <a:r>
              <a:rPr lang="en-US" sz="2400" dirty="0"/>
              <a:t> as recommended,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400" dirty="0"/>
              <a:t>the depth should be at least 40 microns.  For this reason, 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400" dirty="0"/>
              <a:t>minimum of 12 slides is required.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400" dirty="0"/>
              <a:t>In addition, the specimen must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400" dirty="0"/>
              <a:t>contain a tumor volume &gt; 0.2 mm</a:t>
            </a:r>
            <a:r>
              <a:rPr lang="en-US" sz="2400" baseline="30000" dirty="0"/>
              <a:t>3</a:t>
            </a:r>
            <a:r>
              <a:rPr lang="en-US" sz="2400" dirty="0"/>
              <a:t>.</a:t>
            </a:r>
            <a:endParaRPr lang="en-US" baseline="30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19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Best Results – Use These Specifications: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0638"/>
            <a:ext cx="5753100" cy="4609516"/>
          </a:xfrm>
        </p:spPr>
        <p:txBody>
          <a:bodyPr numCol="1">
            <a:normAutofit/>
          </a:bodyPr>
          <a:lstStyle/>
          <a:p>
            <a:pPr marL="114300" indent="-114300">
              <a:spcBef>
                <a:spcPts val="200"/>
              </a:spcBef>
              <a:buNone/>
            </a:pPr>
            <a:r>
              <a:rPr lang="en-US" sz="3200" b="1" dirty="0">
                <a:solidFill>
                  <a:schemeClr val="accent2"/>
                </a:solidFill>
              </a:rPr>
              <a:t>Nucleated Cellularity </a:t>
            </a:r>
            <a:r>
              <a:rPr lang="en-US" sz="3200" b="1" u="sng" dirty="0">
                <a:solidFill>
                  <a:schemeClr val="accent2"/>
                </a:solidFill>
              </a:rPr>
              <a:t>&gt;</a:t>
            </a:r>
            <a:r>
              <a:rPr lang="en-US" sz="3200" b="1" dirty="0">
                <a:solidFill>
                  <a:schemeClr val="accent2"/>
                </a:solidFill>
              </a:rPr>
              <a:t> 80%</a:t>
            </a:r>
            <a:endParaRPr lang="en-US" sz="3200" b="1" baseline="30000" dirty="0">
              <a:solidFill>
                <a:schemeClr val="accent2"/>
              </a:solidFill>
            </a:endParaRPr>
          </a:p>
          <a:p>
            <a:pPr marL="114300" indent="-114300">
              <a:spcBef>
                <a:spcPts val="200"/>
              </a:spcBef>
              <a:buNone/>
            </a:pPr>
            <a:endParaRPr lang="en-US" sz="1200" b="1" dirty="0">
              <a:solidFill>
                <a:schemeClr val="accent2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2400" dirty="0"/>
              <a:t>Specimens containing less than 80% nucleated cells require greater total volume and may not be suitable to assay.  A total of 75,000 to 150,000 nucleated cells are recommended.</a:t>
            </a:r>
            <a:endParaRPr lang="en-US" sz="2000" baseline="30000" dirty="0"/>
          </a:p>
        </p:txBody>
      </p:sp>
      <p:pic>
        <p:nvPicPr>
          <p:cNvPr id="8" name="Picture 7" descr="LUNG.Slide4"/>
          <p:cNvPicPr>
            <a:picLocks noGrp="1" noChangeAspect="1"/>
          </p:cNvPicPr>
          <p:nvPr isPhoto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108" t="28089" r="22250" b="43472"/>
          <a:stretch/>
        </p:blipFill>
        <p:spPr>
          <a:xfrm>
            <a:off x="6362700" y="1100262"/>
            <a:ext cx="5499100" cy="54197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03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113118" y="2802623"/>
            <a:ext cx="702235" cy="2347601"/>
            <a:chOff x="1130300" y="2133600"/>
            <a:chExt cx="812800" cy="2835677"/>
          </a:xfrm>
        </p:grpSpPr>
        <p:sp>
          <p:nvSpPr>
            <p:cNvPr id="17" name="Rectangle 16"/>
            <p:cNvSpPr/>
            <p:nvPr/>
          </p:nvSpPr>
          <p:spPr>
            <a:xfrm>
              <a:off x="1130300" y="2641600"/>
              <a:ext cx="812800" cy="3937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30300" y="3125094"/>
              <a:ext cx="812800" cy="3937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30300" y="3608588"/>
              <a:ext cx="812800" cy="393700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30300" y="4092082"/>
              <a:ext cx="812800" cy="393700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30300" y="4575577"/>
              <a:ext cx="812800" cy="3937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30300" y="2133600"/>
              <a:ext cx="812800" cy="3937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Tissue Is The Issue: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801499"/>
              </p:ext>
            </p:extLst>
          </p:nvPr>
        </p:nvGraphicFramePr>
        <p:xfrm>
          <a:off x="6692900" y="1648962"/>
          <a:ext cx="5016499" cy="4654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9601" y="1766194"/>
            <a:ext cx="718969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3200" b="1" dirty="0">
                <a:solidFill>
                  <a:schemeClr val="tx2"/>
                </a:solidFill>
              </a:rPr>
              <a:t>About 14% of tissue submissions are determined to be inadequate for:</a:t>
            </a:r>
          </a:p>
          <a:p>
            <a:pPr marL="514350" indent="-51435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58%</a:t>
            </a:r>
            <a:r>
              <a:rPr lang="en-US" sz="2600" dirty="0">
                <a:solidFill>
                  <a:schemeClr val="tx2"/>
                </a:solidFill>
              </a:rPr>
              <a:t>	Insufficient amount of tissue</a:t>
            </a:r>
          </a:p>
          <a:p>
            <a:pPr marL="514350" indent="-51435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39%</a:t>
            </a:r>
            <a:r>
              <a:rPr lang="en-US" sz="2600" dirty="0">
                <a:solidFill>
                  <a:schemeClr val="tx2"/>
                </a:solidFill>
              </a:rPr>
              <a:t>	Insufficient tumor cells</a:t>
            </a:r>
          </a:p>
          <a:p>
            <a:pPr marL="514350" indent="-51435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33%</a:t>
            </a:r>
            <a:r>
              <a:rPr lang="en-US" sz="2600" dirty="0">
                <a:solidFill>
                  <a:schemeClr val="tx2"/>
                </a:solidFill>
              </a:rPr>
              <a:t>	Insufficient DNA</a:t>
            </a:r>
          </a:p>
          <a:p>
            <a:pPr marL="514350" indent="-51435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30%</a:t>
            </a:r>
            <a:r>
              <a:rPr lang="en-US" sz="2600" dirty="0">
                <a:solidFill>
                  <a:schemeClr val="tx2"/>
                </a:solidFill>
              </a:rPr>
              <a:t>	Insufficient tumor size</a:t>
            </a:r>
          </a:p>
          <a:p>
            <a:pPr marL="514350" indent="-51435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12%</a:t>
            </a:r>
            <a:r>
              <a:rPr lang="en-US" sz="2600" dirty="0">
                <a:solidFill>
                  <a:schemeClr val="tx2"/>
                </a:solidFill>
              </a:rPr>
              <a:t>	Failed Sequencing</a:t>
            </a:r>
          </a:p>
          <a:p>
            <a:pPr marL="514350" indent="-51435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7%</a:t>
            </a:r>
            <a:r>
              <a:rPr lang="en-US" sz="2600" dirty="0">
                <a:solidFill>
                  <a:schemeClr val="tx2"/>
                </a:solidFill>
              </a:rPr>
              <a:t>	Other Reasons</a:t>
            </a:r>
          </a:p>
          <a:p>
            <a:endParaRPr lang="en-US" sz="2000" dirty="0"/>
          </a:p>
          <a:p>
            <a:r>
              <a:rPr lang="en-US" sz="2000" dirty="0"/>
              <a:t> (Note: a sample could have multiple reasons for inadequacy.) 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Data as of </a:t>
            </a:r>
            <a:r>
              <a:rPr lang="en-US" dirty="0" smtClean="0"/>
              <a:t>April 22, </a:t>
            </a:r>
            <a:r>
              <a:rPr lang="en-US" dirty="0"/>
              <a:t>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76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Updates</a:t>
            </a:r>
            <a:br>
              <a:rPr lang="en-US" dirty="0"/>
            </a:br>
            <a:endParaRPr lang="en-US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Vassiliki Papadimitrakopoulou, MD</a:t>
            </a:r>
          </a:p>
          <a:p>
            <a:r>
              <a:rPr lang="en-US" dirty="0"/>
              <a:t>Study Chair, Medical Oncology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74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Tissue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2600" dirty="0"/>
              <a:t>“There must be local quality control at every step: acquisition, procession and submitting the tissue, to get good quality.” - </a:t>
            </a:r>
            <a:r>
              <a:rPr lang="en-US" dirty="0"/>
              <a:t>Dr. Fred Hirsch, Pathology Study Chair</a:t>
            </a:r>
          </a:p>
          <a:p>
            <a:pPr marL="201168" lvl="1" indent="0">
              <a:buNone/>
            </a:pPr>
            <a:endParaRPr lang="en-US" sz="2600" dirty="0"/>
          </a:p>
          <a:p>
            <a:pPr marL="544068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600" dirty="0"/>
              <a:t>Meeting with the Chief of Pathology to review the tissue requirements and timeline, discuss barriers and resolutions</a:t>
            </a:r>
          </a:p>
          <a:p>
            <a:pPr marL="544068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600" dirty="0"/>
              <a:t>Identifying a pathology staff member to work with</a:t>
            </a:r>
          </a:p>
          <a:p>
            <a:pPr marL="544068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600" dirty="0"/>
              <a:t>Checking the status of available tissue as soon as a potential patient is identified</a:t>
            </a:r>
          </a:p>
          <a:p>
            <a:pPr marL="566928" lvl="3" indent="0" algn="r">
              <a:lnSpc>
                <a:spcPct val="100000"/>
              </a:lnSpc>
              <a:buNone/>
            </a:pPr>
            <a:r>
              <a:rPr lang="en-US" sz="1800" dirty="0"/>
              <a:t>- Naomi L. Hullinger, RN, Supervisor, San Antonio Military Medical Center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49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Quality Assurance and Monitoring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Elaine Armstrong, ms</a:t>
            </a:r>
          </a:p>
          <a:p>
            <a:r>
              <a:rPr lang="en-US" dirty="0"/>
              <a:t>SWOG Quality Assurance Manager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4FAB73BC-B049-4115-A692-8D63A059BFB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98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QA/Monitoring Common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5734"/>
            <a:ext cx="10952480" cy="4392506"/>
          </a:xfrm>
        </p:spPr>
        <p:txBody>
          <a:bodyPr>
            <a:normAutofit/>
          </a:bodyPr>
          <a:lstStyle/>
          <a:p>
            <a:r>
              <a:rPr lang="en-US" sz="2800" b="1" dirty="0"/>
              <a:t>Regulatory: For sites using the CIRB:</a:t>
            </a:r>
          </a:p>
          <a:p>
            <a:pPr lvl="1"/>
            <a:r>
              <a:rPr lang="en-US" sz="2600" dirty="0"/>
              <a:t>Consent forms deviate from the approved boilerplate language</a:t>
            </a:r>
          </a:p>
          <a:p>
            <a:pPr lvl="1"/>
            <a:r>
              <a:rPr lang="en-US" sz="2600" dirty="0"/>
              <a:t>Unable to determine when consent versions were implemented</a:t>
            </a:r>
          </a:p>
          <a:p>
            <a:r>
              <a:rPr lang="en-US" sz="2800" b="1" dirty="0"/>
              <a:t>Patient Case Review: Eligibility</a:t>
            </a:r>
          </a:p>
          <a:p>
            <a:pPr lvl="1"/>
            <a:r>
              <a:rPr lang="en-US" sz="2600" b="1" u="sng" dirty="0"/>
              <a:t>S1400</a:t>
            </a:r>
            <a:r>
              <a:rPr lang="en-US" sz="2600" dirty="0"/>
              <a:t>: Failure to confirm ≥ 20% tumor cells by local pathologist</a:t>
            </a:r>
          </a:p>
          <a:p>
            <a:pPr lvl="1"/>
            <a:r>
              <a:rPr lang="en-US" sz="2600" b="1" u="sng" dirty="0"/>
              <a:t>S1400A</a:t>
            </a:r>
            <a:r>
              <a:rPr lang="en-US" sz="2600" dirty="0"/>
              <a:t> &amp; </a:t>
            </a:r>
            <a:r>
              <a:rPr lang="en-US" sz="2600" b="1" u="sng" dirty="0" smtClean="0"/>
              <a:t>S1400C</a:t>
            </a:r>
            <a:r>
              <a:rPr lang="en-US" sz="2600" dirty="0"/>
              <a:t>: No CT scan within 28 days</a:t>
            </a:r>
          </a:p>
          <a:p>
            <a:pPr lvl="1"/>
            <a:r>
              <a:rPr lang="en-US" sz="2600" b="1" u="sng" dirty="0"/>
              <a:t>S1400C</a:t>
            </a:r>
            <a:r>
              <a:rPr lang="en-US" sz="2600" dirty="0"/>
              <a:t>: No triplicate EKGs, taking medication that prolongs QTc interval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QA/Monitoring Common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5734"/>
            <a:ext cx="10952480" cy="4392506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Patient Signing the correct consent form</a:t>
            </a:r>
          </a:p>
          <a:p>
            <a:pPr lvl="1"/>
            <a:r>
              <a:rPr lang="en-US" sz="2600" dirty="0"/>
              <a:t>Mixing up the screening consent and the prescreening consent</a:t>
            </a:r>
          </a:p>
          <a:p>
            <a:r>
              <a:rPr lang="en-US" sz="2800" b="1" dirty="0"/>
              <a:t>Patient Case Review: Treatment</a:t>
            </a:r>
            <a:endParaRPr lang="en-US" sz="2600" dirty="0"/>
          </a:p>
          <a:p>
            <a:pPr lvl="1"/>
            <a:r>
              <a:rPr lang="en-US" sz="2600" dirty="0"/>
              <a:t>Failure to dose reduce per protocol</a:t>
            </a:r>
          </a:p>
          <a:p>
            <a:pPr lvl="1"/>
            <a:r>
              <a:rPr lang="en-US" sz="2600" dirty="0"/>
              <a:t>Failure to document compliance to oral drugs</a:t>
            </a:r>
          </a:p>
          <a:p>
            <a:r>
              <a:rPr lang="en-US" sz="2800" b="1" dirty="0"/>
              <a:t>Patient Case Review: Adverse Events</a:t>
            </a:r>
          </a:p>
          <a:p>
            <a:pPr lvl="1"/>
            <a:r>
              <a:rPr lang="en-US" sz="2600" dirty="0"/>
              <a:t>Failure to report adverse events</a:t>
            </a:r>
          </a:p>
          <a:p>
            <a:r>
              <a:rPr lang="en-US" sz="2800" b="1" dirty="0"/>
              <a:t>Patient Case Review: Data Quality</a:t>
            </a:r>
          </a:p>
          <a:p>
            <a:pPr lvl="1"/>
            <a:r>
              <a:rPr lang="en-US" sz="2600" dirty="0"/>
              <a:t>Delinquent data</a:t>
            </a:r>
          </a:p>
          <a:p>
            <a:pPr lvl="1"/>
            <a:r>
              <a:rPr lang="en-US" sz="2600" dirty="0"/>
              <a:t>Failure to collect and submit specimens</a:t>
            </a:r>
          </a:p>
          <a:p>
            <a:endParaRPr lang="en-US" sz="2800" b="1" dirty="0"/>
          </a:p>
          <a:p>
            <a:pPr lvl="1"/>
            <a:endParaRPr lang="en-US" sz="2600" dirty="0"/>
          </a:p>
        </p:txBody>
      </p:sp>
      <p:pic>
        <p:nvPicPr>
          <p:cNvPr id="4098" name="Picture 2" descr="https://encrypted-tbn3.gstatic.com/images?q=tbn:ANd9GcTDcufGkD__kvBy0vzTz_3IQmAvG_jyJY41sNaOVt9DlZQZZ--b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55646" y="27662399"/>
            <a:ext cx="354850" cy="35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26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Accrual Enhancement Committee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Roy Herbst, MD, PhD</a:t>
            </a:r>
            <a:endParaRPr lang="en-US" dirty="0"/>
          </a:p>
          <a:p>
            <a:r>
              <a:rPr lang="en-US" dirty="0"/>
              <a:t>Study </a:t>
            </a:r>
            <a:r>
              <a:rPr lang="en-US" dirty="0" smtClean="0"/>
              <a:t>co-Chair</a:t>
            </a:r>
            <a:r>
              <a:rPr lang="en-US" dirty="0"/>
              <a:t>, Medical Oncology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4FAB73BC-B049-4115-A692-8D63A059BFB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9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Placeholder 5"/>
          <p:cNvSpPr txBox="1">
            <a:spLocks/>
          </p:cNvSpPr>
          <p:nvPr/>
        </p:nvSpPr>
        <p:spPr>
          <a:xfrm>
            <a:off x="609600" y="1576322"/>
            <a:ext cx="3236433" cy="260864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b="1" u="sng" dirty="0">
                <a:solidFill>
                  <a:srgbClr val="002060"/>
                </a:solidFill>
              </a:rPr>
              <a:t>Help Sites Already Accruing</a:t>
            </a:r>
            <a:r>
              <a:rPr lang="en-US" sz="1800" b="1" dirty="0">
                <a:solidFill>
                  <a:srgbClr val="002060"/>
                </a:solidFill>
              </a:rPr>
              <a:t>:</a:t>
            </a:r>
          </a:p>
          <a:p>
            <a:pPr marL="228600" lvl="1" indent="-115888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2060"/>
                </a:solidFill>
              </a:rPr>
              <a:t>Phone Outreach</a:t>
            </a:r>
          </a:p>
          <a:p>
            <a:pPr marL="228600" lvl="1" indent="-115888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2060"/>
                </a:solidFill>
              </a:rPr>
              <a:t>Tracking Data</a:t>
            </a:r>
          </a:p>
          <a:p>
            <a:pPr marL="228600" lvl="1" indent="-115888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2060"/>
                </a:solidFill>
              </a:rPr>
              <a:t>Troubleshooting</a:t>
            </a:r>
          </a:p>
          <a:p>
            <a:pPr marL="228600" lvl="1" indent="-115888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2060"/>
                </a:solidFill>
              </a:rPr>
              <a:t>Materials</a:t>
            </a:r>
          </a:p>
          <a:p>
            <a:pPr marL="228600" lvl="1" indent="-115888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2060"/>
                </a:solidFill>
              </a:rPr>
              <a:t>Training</a:t>
            </a:r>
          </a:p>
          <a:p>
            <a:pPr marL="228600" lvl="1" indent="-115888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2060"/>
                </a:solidFill>
              </a:rPr>
              <a:t>Lung-</a:t>
            </a:r>
            <a:r>
              <a:rPr lang="en-US" sz="1800" b="1" dirty="0" err="1">
                <a:solidFill>
                  <a:srgbClr val="002060"/>
                </a:solidFill>
              </a:rPr>
              <a:t>MAP.org</a:t>
            </a:r>
            <a:r>
              <a:rPr lang="en-US" sz="1800" b="1" dirty="0">
                <a:solidFill>
                  <a:srgbClr val="002060"/>
                </a:solidFill>
              </a:rPr>
              <a:t> Website</a:t>
            </a:r>
          </a:p>
          <a:p>
            <a:pPr marL="228600" lvl="1" indent="-115888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2060"/>
                </a:solidFill>
              </a:rPr>
              <a:t>Medical Affairs Liaison</a:t>
            </a:r>
          </a:p>
          <a:p>
            <a:pPr marL="228600" lvl="1" indent="-115888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2060"/>
                </a:solidFill>
              </a:rPr>
              <a:t>Leadership Calls/Emails to PIs</a:t>
            </a:r>
          </a:p>
        </p:txBody>
      </p:sp>
      <p:sp>
        <p:nvSpPr>
          <p:cNvPr id="129" name="Text Placeholder 5"/>
          <p:cNvSpPr txBox="1">
            <a:spLocks/>
          </p:cNvSpPr>
          <p:nvPr/>
        </p:nvSpPr>
        <p:spPr>
          <a:xfrm>
            <a:off x="8665154" y="1576322"/>
            <a:ext cx="2818824" cy="2234922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u="sng">
                <a:solidFill>
                  <a:schemeClr val="bg1"/>
                </a:solidFill>
              </a:defRPr>
            </a:lvl1pPr>
            <a:lvl2pPr marL="228600" lvl="1" indent="-11588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800" b="1" dirty="0">
                <a:solidFill>
                  <a:srgbClr val="006600"/>
                </a:solidFill>
              </a:rPr>
              <a:t>Recruit New Participants</a:t>
            </a:r>
          </a:p>
          <a:p>
            <a:pPr lvl="1"/>
            <a:r>
              <a:rPr lang="en-US" sz="1800" b="1" dirty="0">
                <a:solidFill>
                  <a:srgbClr val="006600"/>
                </a:solidFill>
              </a:rPr>
              <a:t>Social Media Campaigns</a:t>
            </a:r>
          </a:p>
          <a:p>
            <a:pPr lvl="1"/>
            <a:r>
              <a:rPr lang="en-US" sz="1800" b="1" dirty="0">
                <a:solidFill>
                  <a:srgbClr val="006600"/>
                </a:solidFill>
              </a:rPr>
              <a:t>Webinars</a:t>
            </a:r>
          </a:p>
          <a:p>
            <a:pPr lvl="1"/>
            <a:r>
              <a:rPr lang="en-US" sz="1800" b="1" dirty="0">
                <a:solidFill>
                  <a:srgbClr val="006600"/>
                </a:solidFill>
              </a:rPr>
              <a:t>Press/Media</a:t>
            </a:r>
          </a:p>
          <a:p>
            <a:pPr lvl="1"/>
            <a:r>
              <a:rPr lang="en-US" sz="1800" b="1" dirty="0">
                <a:solidFill>
                  <a:srgbClr val="006600"/>
                </a:solidFill>
              </a:rPr>
              <a:t>Promotional Video</a:t>
            </a:r>
          </a:p>
          <a:p>
            <a:pPr lvl="1"/>
            <a:r>
              <a:rPr lang="en-US" sz="1800" b="1" dirty="0">
                <a:solidFill>
                  <a:srgbClr val="006600"/>
                </a:solidFill>
              </a:rPr>
              <a:t>Outreach to Lung Cancer Advocacy Groups</a:t>
            </a:r>
          </a:p>
          <a:p>
            <a:pPr lvl="1"/>
            <a:r>
              <a:rPr lang="en-US" sz="1800" b="1" dirty="0">
                <a:solidFill>
                  <a:srgbClr val="006600"/>
                </a:solidFill>
              </a:rPr>
              <a:t>Outreach to Lung Cancer Physicians</a:t>
            </a:r>
          </a:p>
        </p:txBody>
      </p:sp>
      <p:sp>
        <p:nvSpPr>
          <p:cNvPr id="130" name="Text Placeholder 5"/>
          <p:cNvSpPr txBox="1">
            <a:spLocks/>
          </p:cNvSpPr>
          <p:nvPr/>
        </p:nvSpPr>
        <p:spPr>
          <a:xfrm>
            <a:off x="7349114" y="4072861"/>
            <a:ext cx="4606796" cy="230906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u="sng">
                <a:solidFill>
                  <a:schemeClr val="bg1"/>
                </a:solidFill>
              </a:defRPr>
            </a:lvl1pPr>
            <a:lvl2pPr marL="228600" lvl="1" indent="-11588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800" b="1" dirty="0">
                <a:solidFill>
                  <a:srgbClr val="660066"/>
                </a:solidFill>
              </a:rPr>
              <a:t>Provide Extra Support for High Accruing Sites:</a:t>
            </a:r>
            <a:endParaRPr lang="en-US" sz="1800" b="1" u="none" dirty="0">
              <a:solidFill>
                <a:srgbClr val="660066"/>
              </a:solidFill>
            </a:endParaRPr>
          </a:p>
          <a:p>
            <a:pPr lvl="1"/>
            <a:r>
              <a:rPr lang="en-US" sz="1800" b="1" dirty="0">
                <a:solidFill>
                  <a:srgbClr val="660066"/>
                </a:solidFill>
              </a:rPr>
              <a:t>Accrual Planning</a:t>
            </a:r>
          </a:p>
          <a:p>
            <a:pPr lvl="1"/>
            <a:r>
              <a:rPr lang="en-US" sz="1800" b="1" dirty="0">
                <a:solidFill>
                  <a:srgbClr val="660066"/>
                </a:solidFill>
              </a:rPr>
              <a:t>Frequent Contact with Site Staff</a:t>
            </a:r>
          </a:p>
          <a:p>
            <a:pPr lvl="1"/>
            <a:r>
              <a:rPr lang="en-US" sz="1800" b="1" dirty="0">
                <a:solidFill>
                  <a:srgbClr val="660066"/>
                </a:solidFill>
              </a:rPr>
              <a:t>Personalized Materials</a:t>
            </a:r>
          </a:p>
          <a:p>
            <a:pPr lvl="1"/>
            <a:r>
              <a:rPr lang="en-US" sz="1800" b="1" dirty="0">
                <a:solidFill>
                  <a:srgbClr val="660066"/>
                </a:solidFill>
              </a:rPr>
              <a:t>Personalized Social Media</a:t>
            </a:r>
          </a:p>
          <a:p>
            <a:pPr lvl="1"/>
            <a:r>
              <a:rPr lang="en-US" sz="1800" b="1" dirty="0">
                <a:solidFill>
                  <a:srgbClr val="660066"/>
                </a:solidFill>
              </a:rPr>
              <a:t>Personalized Outreach to</a:t>
            </a:r>
            <a:br>
              <a:rPr lang="en-US" sz="1800" b="1" dirty="0">
                <a:solidFill>
                  <a:srgbClr val="660066"/>
                </a:solidFill>
              </a:rPr>
            </a:br>
            <a:r>
              <a:rPr lang="en-US" sz="1800" b="1" dirty="0">
                <a:solidFill>
                  <a:srgbClr val="660066"/>
                </a:solidFill>
              </a:rPr>
              <a:t>Patient Advocates</a:t>
            </a:r>
          </a:p>
          <a:p>
            <a:pPr lvl="1"/>
            <a:r>
              <a:rPr lang="en-US" sz="1800" b="1" dirty="0">
                <a:solidFill>
                  <a:srgbClr val="660066"/>
                </a:solidFill>
              </a:rPr>
              <a:t>Investigator Teleconferences</a:t>
            </a:r>
          </a:p>
          <a:p>
            <a:pPr lvl="1"/>
            <a:endParaRPr lang="en-US" sz="1400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348586" y="4874526"/>
            <a:ext cx="3359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Our Advisors</a:t>
            </a:r>
            <a:r>
              <a:rPr lang="en-US" b="1" dirty="0"/>
              <a:t>: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b="1" dirty="0"/>
              <a:t>Trial Oversight Committee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b="1" dirty="0"/>
              <a:t>Trial Leadership Team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b="1" dirty="0"/>
              <a:t>Site Coordinators Committee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b="1" dirty="0"/>
              <a:t>Public Affairs Committee</a:t>
            </a: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 rot="5400000">
            <a:off x="5846869" y="4097346"/>
            <a:ext cx="538459" cy="1440206"/>
          </a:xfrm>
          <a:custGeom>
            <a:avLst/>
            <a:gdLst>
              <a:gd name="T0" fmla="*/ 353961 w 372"/>
              <a:gd name="T1" fmla="*/ 187353 h 690"/>
              <a:gd name="T2" fmla="*/ 322006 w 372"/>
              <a:gd name="T3" fmla="*/ 171202 h 690"/>
              <a:gd name="T4" fmla="*/ 0 w 372"/>
              <a:gd name="T5" fmla="*/ 0 h 690"/>
              <a:gd name="T6" fmla="*/ 0 w 372"/>
              <a:gd name="T7" fmla="*/ 0 h 690"/>
              <a:gd name="T8" fmla="*/ 17206 w 372"/>
              <a:gd name="T9" fmla="*/ 16151 h 690"/>
              <a:gd name="T10" fmla="*/ 31955 w 372"/>
              <a:gd name="T11" fmla="*/ 35532 h 690"/>
              <a:gd name="T12" fmla="*/ 46703 w 372"/>
              <a:gd name="T13" fmla="*/ 54914 h 690"/>
              <a:gd name="T14" fmla="*/ 61452 w 372"/>
              <a:gd name="T15" fmla="*/ 80755 h 690"/>
              <a:gd name="T16" fmla="*/ 76200 w 372"/>
              <a:gd name="T17" fmla="*/ 109827 h 690"/>
              <a:gd name="T18" fmla="*/ 88490 w 372"/>
              <a:gd name="T19" fmla="*/ 138899 h 690"/>
              <a:gd name="T20" fmla="*/ 100781 w 372"/>
              <a:gd name="T21" fmla="*/ 171202 h 690"/>
              <a:gd name="T22" fmla="*/ 113071 w 372"/>
              <a:gd name="T23" fmla="*/ 206734 h 690"/>
              <a:gd name="T24" fmla="*/ 122903 w 372"/>
              <a:gd name="T25" fmla="*/ 245497 h 690"/>
              <a:gd name="T26" fmla="*/ 130277 w 372"/>
              <a:gd name="T27" fmla="*/ 284259 h 690"/>
              <a:gd name="T28" fmla="*/ 137652 w 372"/>
              <a:gd name="T29" fmla="*/ 326252 h 690"/>
              <a:gd name="T30" fmla="*/ 145026 w 372"/>
              <a:gd name="T31" fmla="*/ 368245 h 690"/>
              <a:gd name="T32" fmla="*/ 149942 w 372"/>
              <a:gd name="T33" fmla="*/ 413468 h 690"/>
              <a:gd name="T34" fmla="*/ 154858 w 372"/>
              <a:gd name="T35" fmla="*/ 461921 h 690"/>
              <a:gd name="T36" fmla="*/ 157316 w 372"/>
              <a:gd name="T37" fmla="*/ 507144 h 690"/>
              <a:gd name="T38" fmla="*/ 157316 w 372"/>
              <a:gd name="T39" fmla="*/ 558828 h 690"/>
              <a:gd name="T40" fmla="*/ 157316 w 372"/>
              <a:gd name="T41" fmla="*/ 558828 h 690"/>
              <a:gd name="T42" fmla="*/ 157316 w 372"/>
              <a:gd name="T43" fmla="*/ 607281 h 690"/>
              <a:gd name="T44" fmla="*/ 154858 w 372"/>
              <a:gd name="T45" fmla="*/ 652504 h 690"/>
              <a:gd name="T46" fmla="*/ 149942 w 372"/>
              <a:gd name="T47" fmla="*/ 700957 h 690"/>
              <a:gd name="T48" fmla="*/ 145026 w 372"/>
              <a:gd name="T49" fmla="*/ 746180 h 690"/>
              <a:gd name="T50" fmla="*/ 137652 w 372"/>
              <a:gd name="T51" fmla="*/ 788173 h 690"/>
              <a:gd name="T52" fmla="*/ 130277 w 372"/>
              <a:gd name="T53" fmla="*/ 830166 h 690"/>
              <a:gd name="T54" fmla="*/ 122903 w 372"/>
              <a:gd name="T55" fmla="*/ 868928 h 690"/>
              <a:gd name="T56" fmla="*/ 113071 w 372"/>
              <a:gd name="T57" fmla="*/ 907691 h 690"/>
              <a:gd name="T58" fmla="*/ 100781 w 372"/>
              <a:gd name="T59" fmla="*/ 943223 h 690"/>
              <a:gd name="T60" fmla="*/ 88490 w 372"/>
              <a:gd name="T61" fmla="*/ 975526 h 690"/>
              <a:gd name="T62" fmla="*/ 76200 w 372"/>
              <a:gd name="T63" fmla="*/ 1004598 h 690"/>
              <a:gd name="T64" fmla="*/ 61452 w 372"/>
              <a:gd name="T65" fmla="*/ 1033670 h 690"/>
              <a:gd name="T66" fmla="*/ 46703 w 372"/>
              <a:gd name="T67" fmla="*/ 1059511 h 690"/>
              <a:gd name="T68" fmla="*/ 31955 w 372"/>
              <a:gd name="T69" fmla="*/ 1078893 h 690"/>
              <a:gd name="T70" fmla="*/ 17206 w 372"/>
              <a:gd name="T71" fmla="*/ 1098274 h 690"/>
              <a:gd name="T72" fmla="*/ 0 w 372"/>
              <a:gd name="T73" fmla="*/ 1114425 h 690"/>
              <a:gd name="T74" fmla="*/ 322006 w 372"/>
              <a:gd name="T75" fmla="*/ 943223 h 690"/>
              <a:gd name="T76" fmla="*/ 353961 w 372"/>
              <a:gd name="T77" fmla="*/ 927072 h 690"/>
              <a:gd name="T78" fmla="*/ 353961 w 372"/>
              <a:gd name="T79" fmla="*/ 927072 h 690"/>
              <a:gd name="T80" fmla="*/ 366252 w 372"/>
              <a:gd name="T81" fmla="*/ 914152 h 690"/>
              <a:gd name="T82" fmla="*/ 376084 w 372"/>
              <a:gd name="T83" fmla="*/ 901231 h 690"/>
              <a:gd name="T84" fmla="*/ 395748 w 372"/>
              <a:gd name="T85" fmla="*/ 872159 h 690"/>
              <a:gd name="T86" fmla="*/ 412955 w 372"/>
              <a:gd name="T87" fmla="*/ 833396 h 690"/>
              <a:gd name="T88" fmla="*/ 427703 w 372"/>
              <a:gd name="T89" fmla="*/ 788173 h 690"/>
              <a:gd name="T90" fmla="*/ 439994 w 372"/>
              <a:gd name="T91" fmla="*/ 736490 h 690"/>
              <a:gd name="T92" fmla="*/ 449826 w 372"/>
              <a:gd name="T93" fmla="*/ 681576 h 690"/>
              <a:gd name="T94" fmla="*/ 454742 w 372"/>
              <a:gd name="T95" fmla="*/ 620202 h 690"/>
              <a:gd name="T96" fmla="*/ 457200 w 372"/>
              <a:gd name="T97" fmla="*/ 558828 h 690"/>
              <a:gd name="T98" fmla="*/ 457200 w 372"/>
              <a:gd name="T99" fmla="*/ 558828 h 690"/>
              <a:gd name="T100" fmla="*/ 454742 w 372"/>
              <a:gd name="T101" fmla="*/ 494223 h 690"/>
              <a:gd name="T102" fmla="*/ 449826 w 372"/>
              <a:gd name="T103" fmla="*/ 432849 h 690"/>
              <a:gd name="T104" fmla="*/ 439994 w 372"/>
              <a:gd name="T105" fmla="*/ 377935 h 690"/>
              <a:gd name="T106" fmla="*/ 427703 w 372"/>
              <a:gd name="T107" fmla="*/ 326252 h 690"/>
              <a:gd name="T108" fmla="*/ 412955 w 372"/>
              <a:gd name="T109" fmla="*/ 281029 h 690"/>
              <a:gd name="T110" fmla="*/ 395748 w 372"/>
              <a:gd name="T111" fmla="*/ 242266 h 690"/>
              <a:gd name="T112" fmla="*/ 376084 w 372"/>
              <a:gd name="T113" fmla="*/ 213194 h 690"/>
              <a:gd name="T114" fmla="*/ 366252 w 372"/>
              <a:gd name="T115" fmla="*/ 200273 h 690"/>
              <a:gd name="T116" fmla="*/ 353961 w 372"/>
              <a:gd name="T117" fmla="*/ 187353 h 690"/>
              <a:gd name="T118" fmla="*/ 353961 w 372"/>
              <a:gd name="T119" fmla="*/ 187353 h 69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72" h="690">
                <a:moveTo>
                  <a:pt x="288" y="116"/>
                </a:moveTo>
                <a:lnTo>
                  <a:pt x="262" y="106"/>
                </a:lnTo>
                <a:lnTo>
                  <a:pt x="0" y="0"/>
                </a:lnTo>
                <a:lnTo>
                  <a:pt x="14" y="10"/>
                </a:lnTo>
                <a:lnTo>
                  <a:pt x="26" y="22"/>
                </a:lnTo>
                <a:lnTo>
                  <a:pt x="38" y="34"/>
                </a:lnTo>
                <a:lnTo>
                  <a:pt x="50" y="50"/>
                </a:lnTo>
                <a:lnTo>
                  <a:pt x="62" y="68"/>
                </a:lnTo>
                <a:lnTo>
                  <a:pt x="72" y="86"/>
                </a:lnTo>
                <a:lnTo>
                  <a:pt x="82" y="106"/>
                </a:lnTo>
                <a:lnTo>
                  <a:pt x="92" y="128"/>
                </a:lnTo>
                <a:lnTo>
                  <a:pt x="100" y="152"/>
                </a:lnTo>
                <a:lnTo>
                  <a:pt x="106" y="176"/>
                </a:lnTo>
                <a:lnTo>
                  <a:pt x="112" y="202"/>
                </a:lnTo>
                <a:lnTo>
                  <a:pt x="118" y="228"/>
                </a:lnTo>
                <a:lnTo>
                  <a:pt x="122" y="256"/>
                </a:lnTo>
                <a:lnTo>
                  <a:pt x="126" y="286"/>
                </a:lnTo>
                <a:lnTo>
                  <a:pt x="128" y="314"/>
                </a:lnTo>
                <a:lnTo>
                  <a:pt x="128" y="346"/>
                </a:lnTo>
                <a:lnTo>
                  <a:pt x="128" y="376"/>
                </a:lnTo>
                <a:lnTo>
                  <a:pt x="126" y="404"/>
                </a:lnTo>
                <a:lnTo>
                  <a:pt x="122" y="434"/>
                </a:lnTo>
                <a:lnTo>
                  <a:pt x="118" y="462"/>
                </a:lnTo>
                <a:lnTo>
                  <a:pt x="112" y="488"/>
                </a:lnTo>
                <a:lnTo>
                  <a:pt x="106" y="514"/>
                </a:lnTo>
                <a:lnTo>
                  <a:pt x="100" y="538"/>
                </a:lnTo>
                <a:lnTo>
                  <a:pt x="92" y="562"/>
                </a:lnTo>
                <a:lnTo>
                  <a:pt x="82" y="584"/>
                </a:lnTo>
                <a:lnTo>
                  <a:pt x="72" y="604"/>
                </a:lnTo>
                <a:lnTo>
                  <a:pt x="62" y="622"/>
                </a:lnTo>
                <a:lnTo>
                  <a:pt x="50" y="640"/>
                </a:lnTo>
                <a:lnTo>
                  <a:pt x="38" y="656"/>
                </a:lnTo>
                <a:lnTo>
                  <a:pt x="26" y="668"/>
                </a:lnTo>
                <a:lnTo>
                  <a:pt x="14" y="680"/>
                </a:lnTo>
                <a:lnTo>
                  <a:pt x="0" y="690"/>
                </a:lnTo>
                <a:lnTo>
                  <a:pt x="262" y="584"/>
                </a:lnTo>
                <a:lnTo>
                  <a:pt x="288" y="574"/>
                </a:lnTo>
                <a:lnTo>
                  <a:pt x="298" y="566"/>
                </a:lnTo>
                <a:lnTo>
                  <a:pt x="306" y="558"/>
                </a:lnTo>
                <a:lnTo>
                  <a:pt x="322" y="540"/>
                </a:lnTo>
                <a:lnTo>
                  <a:pt x="336" y="516"/>
                </a:lnTo>
                <a:lnTo>
                  <a:pt x="348" y="488"/>
                </a:lnTo>
                <a:lnTo>
                  <a:pt x="358" y="456"/>
                </a:lnTo>
                <a:lnTo>
                  <a:pt x="366" y="422"/>
                </a:lnTo>
                <a:lnTo>
                  <a:pt x="370" y="384"/>
                </a:lnTo>
                <a:lnTo>
                  <a:pt x="372" y="346"/>
                </a:lnTo>
                <a:lnTo>
                  <a:pt x="370" y="306"/>
                </a:lnTo>
                <a:lnTo>
                  <a:pt x="366" y="268"/>
                </a:lnTo>
                <a:lnTo>
                  <a:pt x="358" y="234"/>
                </a:lnTo>
                <a:lnTo>
                  <a:pt x="348" y="202"/>
                </a:lnTo>
                <a:lnTo>
                  <a:pt x="336" y="174"/>
                </a:lnTo>
                <a:lnTo>
                  <a:pt x="322" y="150"/>
                </a:lnTo>
                <a:lnTo>
                  <a:pt x="306" y="132"/>
                </a:lnTo>
                <a:lnTo>
                  <a:pt x="298" y="124"/>
                </a:lnTo>
                <a:lnTo>
                  <a:pt x="288" y="116"/>
                </a:lnTo>
                <a:close/>
              </a:path>
            </a:pathLst>
          </a:custGeom>
          <a:gradFill>
            <a:gsLst>
              <a:gs pos="54000">
                <a:srgbClr val="9900CC"/>
              </a:gs>
              <a:gs pos="79000">
                <a:srgbClr val="9933FF"/>
              </a:gs>
            </a:gsLst>
            <a:lin ang="5400000" scaled="1"/>
          </a:gradFill>
          <a:ln w="12700" cap="flat" cmpd="sng">
            <a:solidFill>
              <a:srgbClr val="579B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 rot="5400000">
            <a:off x="5814148" y="3461994"/>
            <a:ext cx="603898" cy="1924378"/>
          </a:xfrm>
          <a:custGeom>
            <a:avLst/>
            <a:gdLst>
              <a:gd name="T0" fmla="*/ 314037 w 418"/>
              <a:gd name="T1" fmla="*/ 167965 h 922"/>
              <a:gd name="T2" fmla="*/ 0 w 418"/>
              <a:gd name="T3" fmla="*/ 0 h 922"/>
              <a:gd name="T4" fmla="*/ 44161 w 418"/>
              <a:gd name="T5" fmla="*/ 45221 h 922"/>
              <a:gd name="T6" fmla="*/ 85869 w 418"/>
              <a:gd name="T7" fmla="*/ 109823 h 922"/>
              <a:gd name="T8" fmla="*/ 125124 w 418"/>
              <a:gd name="T9" fmla="*/ 190576 h 922"/>
              <a:gd name="T10" fmla="*/ 154565 w 418"/>
              <a:gd name="T11" fmla="*/ 287479 h 922"/>
              <a:gd name="T12" fmla="*/ 169285 w 418"/>
              <a:gd name="T13" fmla="*/ 335930 h 922"/>
              <a:gd name="T14" fmla="*/ 188913 w 418"/>
              <a:gd name="T15" fmla="*/ 442523 h 922"/>
              <a:gd name="T16" fmla="*/ 203633 w 418"/>
              <a:gd name="T17" fmla="*/ 558807 h 922"/>
              <a:gd name="T18" fmla="*/ 210993 w 418"/>
              <a:gd name="T19" fmla="*/ 681551 h 922"/>
              <a:gd name="T20" fmla="*/ 213447 w 418"/>
              <a:gd name="T21" fmla="*/ 746153 h 922"/>
              <a:gd name="T22" fmla="*/ 208540 w 418"/>
              <a:gd name="T23" fmla="*/ 868896 h 922"/>
              <a:gd name="T24" fmla="*/ 198726 w 418"/>
              <a:gd name="T25" fmla="*/ 988410 h 922"/>
              <a:gd name="T26" fmla="*/ 179099 w 418"/>
              <a:gd name="T27" fmla="*/ 1101463 h 922"/>
              <a:gd name="T28" fmla="*/ 154565 w 418"/>
              <a:gd name="T29" fmla="*/ 1201596 h 922"/>
              <a:gd name="T30" fmla="*/ 139844 w 418"/>
              <a:gd name="T31" fmla="*/ 1253278 h 922"/>
              <a:gd name="T32" fmla="*/ 105497 w 418"/>
              <a:gd name="T33" fmla="*/ 1340491 h 922"/>
              <a:gd name="T34" fmla="*/ 66242 w 418"/>
              <a:gd name="T35" fmla="*/ 1414783 h 922"/>
              <a:gd name="T36" fmla="*/ 22081 w 418"/>
              <a:gd name="T37" fmla="*/ 1469694 h 922"/>
              <a:gd name="T38" fmla="*/ 314037 w 418"/>
              <a:gd name="T39" fmla="*/ 1324340 h 922"/>
              <a:gd name="T40" fmla="*/ 355745 w 418"/>
              <a:gd name="T41" fmla="*/ 1301729 h 922"/>
              <a:gd name="T42" fmla="*/ 387639 w 418"/>
              <a:gd name="T43" fmla="*/ 1266198 h 922"/>
              <a:gd name="T44" fmla="*/ 417080 w 418"/>
              <a:gd name="T45" fmla="*/ 1220977 h 922"/>
              <a:gd name="T46" fmla="*/ 444067 w 418"/>
              <a:gd name="T47" fmla="*/ 1162835 h 922"/>
              <a:gd name="T48" fmla="*/ 468602 w 418"/>
              <a:gd name="T49" fmla="*/ 1095003 h 922"/>
              <a:gd name="T50" fmla="*/ 485775 w 418"/>
              <a:gd name="T51" fmla="*/ 1017481 h 922"/>
              <a:gd name="T52" fmla="*/ 500496 w 418"/>
              <a:gd name="T53" fmla="*/ 933498 h 922"/>
              <a:gd name="T54" fmla="*/ 510310 w 418"/>
              <a:gd name="T55" fmla="*/ 839825 h 922"/>
              <a:gd name="T56" fmla="*/ 512763 w 418"/>
              <a:gd name="T57" fmla="*/ 746153 h 922"/>
              <a:gd name="T58" fmla="*/ 512763 w 418"/>
              <a:gd name="T59" fmla="*/ 694471 h 922"/>
              <a:gd name="T60" fmla="*/ 505403 w 418"/>
              <a:gd name="T61" fmla="*/ 600798 h 922"/>
              <a:gd name="T62" fmla="*/ 493136 w 418"/>
              <a:gd name="T63" fmla="*/ 513586 h 922"/>
              <a:gd name="T64" fmla="*/ 478415 w 418"/>
              <a:gd name="T65" fmla="*/ 432833 h 922"/>
              <a:gd name="T66" fmla="*/ 456335 w 418"/>
              <a:gd name="T67" fmla="*/ 358541 h 922"/>
              <a:gd name="T68" fmla="*/ 431800 w 418"/>
              <a:gd name="T69" fmla="*/ 297169 h 922"/>
              <a:gd name="T70" fmla="*/ 402359 w 418"/>
              <a:gd name="T71" fmla="*/ 242257 h 922"/>
              <a:gd name="T72" fmla="*/ 372919 w 418"/>
              <a:gd name="T73" fmla="*/ 203496 h 922"/>
              <a:gd name="T74" fmla="*/ 355745 w 418"/>
              <a:gd name="T75" fmla="*/ 187346 h 92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18" h="922">
                <a:moveTo>
                  <a:pt x="290" y="116"/>
                </a:moveTo>
                <a:lnTo>
                  <a:pt x="256" y="104"/>
                </a:lnTo>
                <a:lnTo>
                  <a:pt x="0" y="0"/>
                </a:lnTo>
                <a:lnTo>
                  <a:pt x="18" y="12"/>
                </a:lnTo>
                <a:lnTo>
                  <a:pt x="36" y="28"/>
                </a:lnTo>
                <a:lnTo>
                  <a:pt x="54" y="46"/>
                </a:lnTo>
                <a:lnTo>
                  <a:pt x="70" y="68"/>
                </a:lnTo>
                <a:lnTo>
                  <a:pt x="86" y="92"/>
                </a:lnTo>
                <a:lnTo>
                  <a:pt x="102" y="118"/>
                </a:lnTo>
                <a:lnTo>
                  <a:pt x="114" y="146"/>
                </a:lnTo>
                <a:lnTo>
                  <a:pt x="126" y="178"/>
                </a:lnTo>
                <a:lnTo>
                  <a:pt x="138" y="208"/>
                </a:lnTo>
                <a:lnTo>
                  <a:pt x="146" y="240"/>
                </a:lnTo>
                <a:lnTo>
                  <a:pt x="154" y="274"/>
                </a:lnTo>
                <a:lnTo>
                  <a:pt x="162" y="310"/>
                </a:lnTo>
                <a:lnTo>
                  <a:pt x="166" y="346"/>
                </a:lnTo>
                <a:lnTo>
                  <a:pt x="170" y="384"/>
                </a:lnTo>
                <a:lnTo>
                  <a:pt x="172" y="422"/>
                </a:lnTo>
                <a:lnTo>
                  <a:pt x="174" y="462"/>
                </a:lnTo>
                <a:lnTo>
                  <a:pt x="172" y="500"/>
                </a:lnTo>
                <a:lnTo>
                  <a:pt x="170" y="538"/>
                </a:lnTo>
                <a:lnTo>
                  <a:pt x="166" y="576"/>
                </a:lnTo>
                <a:lnTo>
                  <a:pt x="162" y="612"/>
                </a:lnTo>
                <a:lnTo>
                  <a:pt x="154" y="648"/>
                </a:lnTo>
                <a:lnTo>
                  <a:pt x="146" y="682"/>
                </a:lnTo>
                <a:lnTo>
                  <a:pt x="138" y="714"/>
                </a:lnTo>
                <a:lnTo>
                  <a:pt x="126" y="744"/>
                </a:lnTo>
                <a:lnTo>
                  <a:pt x="114" y="776"/>
                </a:lnTo>
                <a:lnTo>
                  <a:pt x="102" y="804"/>
                </a:lnTo>
                <a:lnTo>
                  <a:pt x="86" y="830"/>
                </a:lnTo>
                <a:lnTo>
                  <a:pt x="70" y="854"/>
                </a:lnTo>
                <a:lnTo>
                  <a:pt x="54" y="876"/>
                </a:lnTo>
                <a:lnTo>
                  <a:pt x="36" y="894"/>
                </a:lnTo>
                <a:lnTo>
                  <a:pt x="18" y="910"/>
                </a:lnTo>
                <a:lnTo>
                  <a:pt x="0" y="922"/>
                </a:lnTo>
                <a:lnTo>
                  <a:pt x="256" y="820"/>
                </a:lnTo>
                <a:lnTo>
                  <a:pt x="290" y="806"/>
                </a:lnTo>
                <a:lnTo>
                  <a:pt x="304" y="796"/>
                </a:lnTo>
                <a:lnTo>
                  <a:pt x="316" y="784"/>
                </a:lnTo>
                <a:lnTo>
                  <a:pt x="328" y="772"/>
                </a:lnTo>
                <a:lnTo>
                  <a:pt x="340" y="756"/>
                </a:lnTo>
                <a:lnTo>
                  <a:pt x="352" y="738"/>
                </a:lnTo>
                <a:lnTo>
                  <a:pt x="362" y="720"/>
                </a:lnTo>
                <a:lnTo>
                  <a:pt x="372" y="700"/>
                </a:lnTo>
                <a:lnTo>
                  <a:pt x="382" y="678"/>
                </a:lnTo>
                <a:lnTo>
                  <a:pt x="390" y="654"/>
                </a:lnTo>
                <a:lnTo>
                  <a:pt x="396" y="630"/>
                </a:lnTo>
                <a:lnTo>
                  <a:pt x="402" y="604"/>
                </a:lnTo>
                <a:lnTo>
                  <a:pt x="408" y="578"/>
                </a:lnTo>
                <a:lnTo>
                  <a:pt x="412" y="550"/>
                </a:lnTo>
                <a:lnTo>
                  <a:pt x="416" y="520"/>
                </a:lnTo>
                <a:lnTo>
                  <a:pt x="418" y="492"/>
                </a:lnTo>
                <a:lnTo>
                  <a:pt x="418" y="462"/>
                </a:lnTo>
                <a:lnTo>
                  <a:pt x="418" y="430"/>
                </a:lnTo>
                <a:lnTo>
                  <a:pt x="416" y="402"/>
                </a:lnTo>
                <a:lnTo>
                  <a:pt x="412" y="372"/>
                </a:lnTo>
                <a:lnTo>
                  <a:pt x="408" y="344"/>
                </a:lnTo>
                <a:lnTo>
                  <a:pt x="402" y="318"/>
                </a:lnTo>
                <a:lnTo>
                  <a:pt x="396" y="292"/>
                </a:lnTo>
                <a:lnTo>
                  <a:pt x="390" y="268"/>
                </a:lnTo>
                <a:lnTo>
                  <a:pt x="382" y="244"/>
                </a:lnTo>
                <a:lnTo>
                  <a:pt x="372" y="222"/>
                </a:lnTo>
                <a:lnTo>
                  <a:pt x="362" y="202"/>
                </a:lnTo>
                <a:lnTo>
                  <a:pt x="352" y="184"/>
                </a:lnTo>
                <a:lnTo>
                  <a:pt x="340" y="166"/>
                </a:lnTo>
                <a:lnTo>
                  <a:pt x="328" y="150"/>
                </a:lnTo>
                <a:lnTo>
                  <a:pt x="316" y="138"/>
                </a:lnTo>
                <a:lnTo>
                  <a:pt x="304" y="126"/>
                </a:lnTo>
                <a:lnTo>
                  <a:pt x="290" y="116"/>
                </a:lnTo>
                <a:close/>
              </a:path>
            </a:pathLst>
          </a:custGeom>
          <a:gradFill>
            <a:gsLst>
              <a:gs pos="6000">
                <a:srgbClr val="CC99FF"/>
              </a:gs>
              <a:gs pos="23000">
                <a:srgbClr val="CC66FF">
                  <a:alpha val="87843"/>
                </a:srgbClr>
              </a:gs>
              <a:gs pos="98000">
                <a:srgbClr val="7030A0"/>
              </a:gs>
              <a:gs pos="100000">
                <a:srgbClr val="7030A0"/>
              </a:gs>
            </a:gsLst>
            <a:lin ang="5400000" scaled="1"/>
          </a:gradFill>
          <a:ln w="12700" cap="flat" cmpd="sng">
            <a:solidFill>
              <a:srgbClr val="579B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 rot="5400000">
            <a:off x="5779559" y="2850634"/>
            <a:ext cx="673074" cy="2416756"/>
          </a:xfrm>
          <a:custGeom>
            <a:avLst/>
            <a:gdLst>
              <a:gd name="T0" fmla="*/ 512633 w 466"/>
              <a:gd name="T1" fmla="*/ 478016 h 1158"/>
              <a:gd name="T2" fmla="*/ 483200 w 466"/>
              <a:gd name="T3" fmla="*/ 381121 h 1158"/>
              <a:gd name="T4" fmla="*/ 443955 w 466"/>
              <a:gd name="T5" fmla="*/ 300375 h 1158"/>
              <a:gd name="T6" fmla="*/ 402258 w 466"/>
              <a:gd name="T7" fmla="*/ 235778 h 1158"/>
              <a:gd name="T8" fmla="*/ 358107 w 466"/>
              <a:gd name="T9" fmla="*/ 190560 h 1158"/>
              <a:gd name="T10" fmla="*/ 0 w 466"/>
              <a:gd name="T11" fmla="*/ 0 h 1158"/>
              <a:gd name="T12" fmla="*/ 22075 w 466"/>
              <a:gd name="T13" fmla="*/ 19379 h 1158"/>
              <a:gd name="T14" fmla="*/ 63773 w 466"/>
              <a:gd name="T15" fmla="*/ 64597 h 1158"/>
              <a:gd name="T16" fmla="*/ 103017 w 466"/>
              <a:gd name="T17" fmla="*/ 122734 h 1158"/>
              <a:gd name="T18" fmla="*/ 137356 w 466"/>
              <a:gd name="T19" fmla="*/ 190560 h 1158"/>
              <a:gd name="T20" fmla="*/ 154526 w 466"/>
              <a:gd name="T21" fmla="*/ 229318 h 1158"/>
              <a:gd name="T22" fmla="*/ 203582 w 466"/>
              <a:gd name="T23" fmla="*/ 374661 h 1158"/>
              <a:gd name="T24" fmla="*/ 240373 w 466"/>
              <a:gd name="T25" fmla="*/ 542612 h 1158"/>
              <a:gd name="T26" fmla="*/ 262448 w 466"/>
              <a:gd name="T27" fmla="*/ 733173 h 1158"/>
              <a:gd name="T28" fmla="*/ 272260 w 466"/>
              <a:gd name="T29" fmla="*/ 936652 h 1158"/>
              <a:gd name="T30" fmla="*/ 269807 w 466"/>
              <a:gd name="T31" fmla="*/ 1036777 h 1158"/>
              <a:gd name="T32" fmla="*/ 252637 w 466"/>
              <a:gd name="T33" fmla="*/ 1233797 h 1158"/>
              <a:gd name="T34" fmla="*/ 223204 w 466"/>
              <a:gd name="T35" fmla="*/ 1414668 h 1158"/>
              <a:gd name="T36" fmla="*/ 181506 w 466"/>
              <a:gd name="T37" fmla="*/ 1572930 h 1158"/>
              <a:gd name="T38" fmla="*/ 154526 w 466"/>
              <a:gd name="T39" fmla="*/ 1640757 h 1158"/>
              <a:gd name="T40" fmla="*/ 120187 w 466"/>
              <a:gd name="T41" fmla="*/ 1715043 h 1158"/>
              <a:gd name="T42" fmla="*/ 83395 w 466"/>
              <a:gd name="T43" fmla="*/ 1779640 h 1158"/>
              <a:gd name="T44" fmla="*/ 44150 w 466"/>
              <a:gd name="T45" fmla="*/ 1831317 h 1158"/>
              <a:gd name="T46" fmla="*/ 0 w 466"/>
              <a:gd name="T47" fmla="*/ 1870075 h 1158"/>
              <a:gd name="T48" fmla="*/ 358107 w 466"/>
              <a:gd name="T49" fmla="*/ 1679515 h 1158"/>
              <a:gd name="T50" fmla="*/ 380182 w 466"/>
              <a:gd name="T51" fmla="*/ 1660136 h 1158"/>
              <a:gd name="T52" fmla="*/ 424333 w 466"/>
              <a:gd name="T53" fmla="*/ 1605228 h 1158"/>
              <a:gd name="T54" fmla="*/ 463577 w 466"/>
              <a:gd name="T55" fmla="*/ 1530942 h 1158"/>
              <a:gd name="T56" fmla="*/ 497916 w 466"/>
              <a:gd name="T57" fmla="*/ 1443737 h 1158"/>
              <a:gd name="T58" fmla="*/ 512633 w 466"/>
              <a:gd name="T59" fmla="*/ 1392059 h 1158"/>
              <a:gd name="T60" fmla="*/ 537161 w 466"/>
              <a:gd name="T61" fmla="*/ 1291934 h 1158"/>
              <a:gd name="T62" fmla="*/ 556783 w 466"/>
              <a:gd name="T63" fmla="*/ 1178890 h 1158"/>
              <a:gd name="T64" fmla="*/ 566594 w 466"/>
              <a:gd name="T65" fmla="*/ 1059386 h 1158"/>
              <a:gd name="T66" fmla="*/ 571500 w 466"/>
              <a:gd name="T67" fmla="*/ 936652 h 1158"/>
              <a:gd name="T68" fmla="*/ 569047 w 466"/>
              <a:gd name="T69" fmla="*/ 872056 h 1158"/>
              <a:gd name="T70" fmla="*/ 561689 w 466"/>
              <a:gd name="T71" fmla="*/ 749322 h 1158"/>
              <a:gd name="T72" fmla="*/ 546972 w 466"/>
              <a:gd name="T73" fmla="*/ 633048 h 1158"/>
              <a:gd name="T74" fmla="*/ 527350 w 466"/>
              <a:gd name="T75" fmla="*/ 526463 h 1158"/>
              <a:gd name="T76" fmla="*/ 512633 w 466"/>
              <a:gd name="T77" fmla="*/ 478016 h 115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66" h="1158">
                <a:moveTo>
                  <a:pt x="418" y="296"/>
                </a:moveTo>
                <a:lnTo>
                  <a:pt x="418" y="296"/>
                </a:lnTo>
                <a:lnTo>
                  <a:pt x="406" y="264"/>
                </a:lnTo>
                <a:lnTo>
                  <a:pt x="394" y="236"/>
                </a:lnTo>
                <a:lnTo>
                  <a:pt x="378" y="210"/>
                </a:lnTo>
                <a:lnTo>
                  <a:pt x="362" y="186"/>
                </a:lnTo>
                <a:lnTo>
                  <a:pt x="346" y="164"/>
                </a:lnTo>
                <a:lnTo>
                  <a:pt x="328" y="146"/>
                </a:lnTo>
                <a:lnTo>
                  <a:pt x="310" y="130"/>
                </a:lnTo>
                <a:lnTo>
                  <a:pt x="292" y="118"/>
                </a:lnTo>
                <a:lnTo>
                  <a:pt x="254" y="102"/>
                </a:lnTo>
                <a:lnTo>
                  <a:pt x="0" y="0"/>
                </a:lnTo>
                <a:lnTo>
                  <a:pt x="18" y="12"/>
                </a:lnTo>
                <a:lnTo>
                  <a:pt x="36" y="24"/>
                </a:lnTo>
                <a:lnTo>
                  <a:pt x="52" y="40"/>
                </a:lnTo>
                <a:lnTo>
                  <a:pt x="68" y="56"/>
                </a:lnTo>
                <a:lnTo>
                  <a:pt x="84" y="76"/>
                </a:lnTo>
                <a:lnTo>
                  <a:pt x="98" y="96"/>
                </a:lnTo>
                <a:lnTo>
                  <a:pt x="112" y="118"/>
                </a:lnTo>
                <a:lnTo>
                  <a:pt x="126" y="142"/>
                </a:lnTo>
                <a:lnTo>
                  <a:pt x="148" y="184"/>
                </a:lnTo>
                <a:lnTo>
                  <a:pt x="166" y="232"/>
                </a:lnTo>
                <a:lnTo>
                  <a:pt x="182" y="282"/>
                </a:lnTo>
                <a:lnTo>
                  <a:pt x="196" y="336"/>
                </a:lnTo>
                <a:lnTo>
                  <a:pt x="206" y="394"/>
                </a:lnTo>
                <a:lnTo>
                  <a:pt x="214" y="454"/>
                </a:lnTo>
                <a:lnTo>
                  <a:pt x="220" y="516"/>
                </a:lnTo>
                <a:lnTo>
                  <a:pt x="222" y="580"/>
                </a:lnTo>
                <a:lnTo>
                  <a:pt x="220" y="642"/>
                </a:lnTo>
                <a:lnTo>
                  <a:pt x="214" y="704"/>
                </a:lnTo>
                <a:lnTo>
                  <a:pt x="206" y="764"/>
                </a:lnTo>
                <a:lnTo>
                  <a:pt x="196" y="822"/>
                </a:lnTo>
                <a:lnTo>
                  <a:pt x="182" y="876"/>
                </a:lnTo>
                <a:lnTo>
                  <a:pt x="166" y="926"/>
                </a:lnTo>
                <a:lnTo>
                  <a:pt x="148" y="974"/>
                </a:lnTo>
                <a:lnTo>
                  <a:pt x="126" y="1016"/>
                </a:lnTo>
                <a:lnTo>
                  <a:pt x="112" y="1040"/>
                </a:lnTo>
                <a:lnTo>
                  <a:pt x="98" y="1062"/>
                </a:lnTo>
                <a:lnTo>
                  <a:pt x="84" y="1084"/>
                </a:lnTo>
                <a:lnTo>
                  <a:pt x="68" y="1102"/>
                </a:lnTo>
                <a:lnTo>
                  <a:pt x="52" y="1118"/>
                </a:lnTo>
                <a:lnTo>
                  <a:pt x="36" y="1134"/>
                </a:lnTo>
                <a:lnTo>
                  <a:pt x="18" y="1146"/>
                </a:lnTo>
                <a:lnTo>
                  <a:pt x="0" y="1158"/>
                </a:lnTo>
                <a:lnTo>
                  <a:pt x="254" y="1056"/>
                </a:lnTo>
                <a:lnTo>
                  <a:pt x="292" y="1040"/>
                </a:lnTo>
                <a:lnTo>
                  <a:pt x="310" y="1028"/>
                </a:lnTo>
                <a:lnTo>
                  <a:pt x="328" y="1012"/>
                </a:lnTo>
                <a:lnTo>
                  <a:pt x="346" y="994"/>
                </a:lnTo>
                <a:lnTo>
                  <a:pt x="362" y="972"/>
                </a:lnTo>
                <a:lnTo>
                  <a:pt x="378" y="948"/>
                </a:lnTo>
                <a:lnTo>
                  <a:pt x="394" y="922"/>
                </a:lnTo>
                <a:lnTo>
                  <a:pt x="406" y="894"/>
                </a:lnTo>
                <a:lnTo>
                  <a:pt x="418" y="862"/>
                </a:lnTo>
                <a:lnTo>
                  <a:pt x="430" y="832"/>
                </a:lnTo>
                <a:lnTo>
                  <a:pt x="438" y="800"/>
                </a:lnTo>
                <a:lnTo>
                  <a:pt x="446" y="766"/>
                </a:lnTo>
                <a:lnTo>
                  <a:pt x="454" y="730"/>
                </a:lnTo>
                <a:lnTo>
                  <a:pt x="458" y="694"/>
                </a:lnTo>
                <a:lnTo>
                  <a:pt x="462" y="656"/>
                </a:lnTo>
                <a:lnTo>
                  <a:pt x="464" y="618"/>
                </a:lnTo>
                <a:lnTo>
                  <a:pt x="466" y="580"/>
                </a:lnTo>
                <a:lnTo>
                  <a:pt x="464" y="540"/>
                </a:lnTo>
                <a:lnTo>
                  <a:pt x="462" y="502"/>
                </a:lnTo>
                <a:lnTo>
                  <a:pt x="458" y="464"/>
                </a:lnTo>
                <a:lnTo>
                  <a:pt x="454" y="428"/>
                </a:lnTo>
                <a:lnTo>
                  <a:pt x="446" y="392"/>
                </a:lnTo>
                <a:lnTo>
                  <a:pt x="438" y="358"/>
                </a:lnTo>
                <a:lnTo>
                  <a:pt x="430" y="326"/>
                </a:lnTo>
                <a:lnTo>
                  <a:pt x="418" y="296"/>
                </a:lnTo>
                <a:close/>
              </a:path>
            </a:pathLst>
          </a:custGeom>
          <a:gradFill>
            <a:gsLst>
              <a:gs pos="8000">
                <a:srgbClr val="0070C0"/>
              </a:gs>
              <a:gs pos="93000">
                <a:srgbClr val="0070C0"/>
              </a:gs>
              <a:gs pos="50000">
                <a:schemeClr val="accent5">
                  <a:lumMod val="50000"/>
                </a:schemeClr>
              </a:gs>
              <a:gs pos="70000">
                <a:srgbClr val="0070C0"/>
              </a:gs>
              <a:gs pos="24000">
                <a:srgbClr val="00B0F0">
                  <a:alpha val="85000"/>
                </a:srgbClr>
              </a:gs>
              <a:gs pos="82000">
                <a:srgbClr val="00B0F0"/>
              </a:gs>
            </a:gsLst>
            <a:lin ang="5400000" scaled="1"/>
          </a:gradFill>
          <a:ln w="12700" cap="flat" cmpd="sng">
            <a:solidFill>
              <a:srgbClr val="579B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 rot="5400000">
            <a:off x="5746842" y="2220025"/>
            <a:ext cx="738511" cy="2900928"/>
          </a:xfrm>
          <a:custGeom>
            <a:avLst/>
            <a:gdLst>
              <a:gd name="T0" fmla="*/ 509488 w 512"/>
              <a:gd name="T1" fmla="*/ 416647 h 1390"/>
              <a:gd name="T2" fmla="*/ 475195 w 512"/>
              <a:gd name="T3" fmla="*/ 342361 h 1390"/>
              <a:gd name="T4" fmla="*/ 438454 w 512"/>
              <a:gd name="T5" fmla="*/ 277765 h 1390"/>
              <a:gd name="T6" fmla="*/ 399262 w 512"/>
              <a:gd name="T7" fmla="*/ 226087 h 1390"/>
              <a:gd name="T8" fmla="*/ 355172 w 512"/>
              <a:gd name="T9" fmla="*/ 187330 h 1390"/>
              <a:gd name="T10" fmla="*/ 306183 w 512"/>
              <a:gd name="T11" fmla="*/ 161491 h 1390"/>
              <a:gd name="T12" fmla="*/ 0 w 512"/>
              <a:gd name="T13" fmla="*/ 0 h 1390"/>
              <a:gd name="T14" fmla="*/ 41641 w 512"/>
              <a:gd name="T15" fmla="*/ 35528 h 1390"/>
              <a:gd name="T16" fmla="*/ 80832 w 512"/>
              <a:gd name="T17" fmla="*/ 77516 h 1390"/>
              <a:gd name="T18" fmla="*/ 117574 w 512"/>
              <a:gd name="T19" fmla="*/ 132423 h 1390"/>
              <a:gd name="T20" fmla="*/ 151867 w 512"/>
              <a:gd name="T21" fmla="*/ 193789 h 1390"/>
              <a:gd name="T22" fmla="*/ 191058 w 512"/>
              <a:gd name="T23" fmla="*/ 280994 h 1390"/>
              <a:gd name="T24" fmla="*/ 222901 w 512"/>
              <a:gd name="T25" fmla="*/ 377889 h 1390"/>
              <a:gd name="T26" fmla="*/ 254744 w 512"/>
              <a:gd name="T27" fmla="*/ 481243 h 1390"/>
              <a:gd name="T28" fmla="*/ 279239 w 512"/>
              <a:gd name="T29" fmla="*/ 597517 h 1390"/>
              <a:gd name="T30" fmla="*/ 298834 w 512"/>
              <a:gd name="T31" fmla="*/ 717020 h 1390"/>
              <a:gd name="T32" fmla="*/ 313531 w 512"/>
              <a:gd name="T33" fmla="*/ 846213 h 1390"/>
              <a:gd name="T34" fmla="*/ 323329 w 512"/>
              <a:gd name="T35" fmla="*/ 981865 h 1390"/>
              <a:gd name="T36" fmla="*/ 325778 w 512"/>
              <a:gd name="T37" fmla="*/ 1123977 h 1390"/>
              <a:gd name="T38" fmla="*/ 325778 w 512"/>
              <a:gd name="T39" fmla="*/ 1191804 h 1390"/>
              <a:gd name="T40" fmla="*/ 320879 w 512"/>
              <a:gd name="T41" fmla="*/ 1330686 h 1390"/>
              <a:gd name="T42" fmla="*/ 308632 w 512"/>
              <a:gd name="T43" fmla="*/ 1463109 h 1390"/>
              <a:gd name="T44" fmla="*/ 289036 w 512"/>
              <a:gd name="T45" fmla="*/ 1589072 h 1390"/>
              <a:gd name="T46" fmla="*/ 266991 w 512"/>
              <a:gd name="T47" fmla="*/ 1705345 h 1390"/>
              <a:gd name="T48" fmla="*/ 240047 w 512"/>
              <a:gd name="T49" fmla="*/ 1818389 h 1390"/>
              <a:gd name="T50" fmla="*/ 208204 w 512"/>
              <a:gd name="T51" fmla="*/ 1918513 h 1390"/>
              <a:gd name="T52" fmla="*/ 171462 w 512"/>
              <a:gd name="T53" fmla="*/ 2008948 h 1390"/>
              <a:gd name="T54" fmla="*/ 151867 w 512"/>
              <a:gd name="T55" fmla="*/ 2050936 h 1390"/>
              <a:gd name="T56" fmla="*/ 100428 w 512"/>
              <a:gd name="T57" fmla="*/ 2141371 h 1390"/>
              <a:gd name="T58" fmla="*/ 61237 w 512"/>
              <a:gd name="T59" fmla="*/ 2189818 h 1390"/>
              <a:gd name="T60" fmla="*/ 22045 w 512"/>
              <a:gd name="T61" fmla="*/ 2228576 h 1390"/>
              <a:gd name="T62" fmla="*/ 306183 w 512"/>
              <a:gd name="T63" fmla="*/ 2083234 h 1390"/>
              <a:gd name="T64" fmla="*/ 355172 w 512"/>
              <a:gd name="T65" fmla="*/ 2057395 h 1390"/>
              <a:gd name="T66" fmla="*/ 377217 w 512"/>
              <a:gd name="T67" fmla="*/ 2038017 h 1390"/>
              <a:gd name="T68" fmla="*/ 418858 w 512"/>
              <a:gd name="T69" fmla="*/ 1992799 h 1390"/>
              <a:gd name="T70" fmla="*/ 458049 w 512"/>
              <a:gd name="T71" fmla="*/ 1937892 h 1390"/>
              <a:gd name="T72" fmla="*/ 492342 w 512"/>
              <a:gd name="T73" fmla="*/ 1866836 h 1390"/>
              <a:gd name="T74" fmla="*/ 509488 w 512"/>
              <a:gd name="T75" fmla="*/ 1828078 h 1390"/>
              <a:gd name="T76" fmla="*/ 558477 w 512"/>
              <a:gd name="T77" fmla="*/ 1682736 h 1390"/>
              <a:gd name="T78" fmla="*/ 595219 w 512"/>
              <a:gd name="T79" fmla="*/ 1514786 h 1390"/>
              <a:gd name="T80" fmla="*/ 617264 w 512"/>
              <a:gd name="T81" fmla="*/ 1324226 h 1390"/>
              <a:gd name="T82" fmla="*/ 627062 w 512"/>
              <a:gd name="T83" fmla="*/ 1123977 h 1390"/>
              <a:gd name="T84" fmla="*/ 624613 w 512"/>
              <a:gd name="T85" fmla="*/ 1020623 h 1390"/>
              <a:gd name="T86" fmla="*/ 607466 w 512"/>
              <a:gd name="T87" fmla="*/ 823604 h 1390"/>
              <a:gd name="T88" fmla="*/ 578073 w 512"/>
              <a:gd name="T89" fmla="*/ 642734 h 1390"/>
              <a:gd name="T90" fmla="*/ 536432 w 512"/>
              <a:gd name="T91" fmla="*/ 484473 h 1390"/>
              <a:gd name="T92" fmla="*/ 509488 w 512"/>
              <a:gd name="T93" fmla="*/ 416647 h 139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2" h="1390">
                <a:moveTo>
                  <a:pt x="416" y="258"/>
                </a:moveTo>
                <a:lnTo>
                  <a:pt x="416" y="258"/>
                </a:lnTo>
                <a:lnTo>
                  <a:pt x="402" y="234"/>
                </a:lnTo>
                <a:lnTo>
                  <a:pt x="388" y="212"/>
                </a:lnTo>
                <a:lnTo>
                  <a:pt x="374" y="192"/>
                </a:lnTo>
                <a:lnTo>
                  <a:pt x="358" y="172"/>
                </a:lnTo>
                <a:lnTo>
                  <a:pt x="342" y="156"/>
                </a:lnTo>
                <a:lnTo>
                  <a:pt x="326" y="140"/>
                </a:lnTo>
                <a:lnTo>
                  <a:pt x="308" y="128"/>
                </a:lnTo>
                <a:lnTo>
                  <a:pt x="290" y="116"/>
                </a:lnTo>
                <a:lnTo>
                  <a:pt x="256" y="102"/>
                </a:lnTo>
                <a:lnTo>
                  <a:pt x="250" y="100"/>
                </a:lnTo>
                <a:lnTo>
                  <a:pt x="0" y="0"/>
                </a:lnTo>
                <a:lnTo>
                  <a:pt x="18" y="10"/>
                </a:lnTo>
                <a:lnTo>
                  <a:pt x="34" y="22"/>
                </a:lnTo>
                <a:lnTo>
                  <a:pt x="50" y="34"/>
                </a:lnTo>
                <a:lnTo>
                  <a:pt x="66" y="48"/>
                </a:lnTo>
                <a:lnTo>
                  <a:pt x="82" y="64"/>
                </a:lnTo>
                <a:lnTo>
                  <a:pt x="96" y="82"/>
                </a:lnTo>
                <a:lnTo>
                  <a:pt x="124" y="120"/>
                </a:lnTo>
                <a:lnTo>
                  <a:pt x="140" y="146"/>
                </a:lnTo>
                <a:lnTo>
                  <a:pt x="156" y="174"/>
                </a:lnTo>
                <a:lnTo>
                  <a:pt x="170" y="202"/>
                </a:lnTo>
                <a:lnTo>
                  <a:pt x="182" y="234"/>
                </a:lnTo>
                <a:lnTo>
                  <a:pt x="196" y="266"/>
                </a:lnTo>
                <a:lnTo>
                  <a:pt x="208" y="298"/>
                </a:lnTo>
                <a:lnTo>
                  <a:pt x="218" y="334"/>
                </a:lnTo>
                <a:lnTo>
                  <a:pt x="228" y="370"/>
                </a:lnTo>
                <a:lnTo>
                  <a:pt x="236" y="406"/>
                </a:lnTo>
                <a:lnTo>
                  <a:pt x="244" y="444"/>
                </a:lnTo>
                <a:lnTo>
                  <a:pt x="252" y="484"/>
                </a:lnTo>
                <a:lnTo>
                  <a:pt x="256" y="524"/>
                </a:lnTo>
                <a:lnTo>
                  <a:pt x="262" y="566"/>
                </a:lnTo>
                <a:lnTo>
                  <a:pt x="264" y="608"/>
                </a:lnTo>
                <a:lnTo>
                  <a:pt x="266" y="652"/>
                </a:lnTo>
                <a:lnTo>
                  <a:pt x="266" y="696"/>
                </a:lnTo>
                <a:lnTo>
                  <a:pt x="266" y="738"/>
                </a:lnTo>
                <a:lnTo>
                  <a:pt x="264" y="782"/>
                </a:lnTo>
                <a:lnTo>
                  <a:pt x="262" y="824"/>
                </a:lnTo>
                <a:lnTo>
                  <a:pt x="256" y="866"/>
                </a:lnTo>
                <a:lnTo>
                  <a:pt x="252" y="906"/>
                </a:lnTo>
                <a:lnTo>
                  <a:pt x="244" y="946"/>
                </a:lnTo>
                <a:lnTo>
                  <a:pt x="236" y="984"/>
                </a:lnTo>
                <a:lnTo>
                  <a:pt x="228" y="1020"/>
                </a:lnTo>
                <a:lnTo>
                  <a:pt x="218" y="1056"/>
                </a:lnTo>
                <a:lnTo>
                  <a:pt x="208" y="1092"/>
                </a:lnTo>
                <a:lnTo>
                  <a:pt x="196" y="1126"/>
                </a:lnTo>
                <a:lnTo>
                  <a:pt x="182" y="1158"/>
                </a:lnTo>
                <a:lnTo>
                  <a:pt x="170" y="1188"/>
                </a:lnTo>
                <a:lnTo>
                  <a:pt x="156" y="1216"/>
                </a:lnTo>
                <a:lnTo>
                  <a:pt x="140" y="1244"/>
                </a:lnTo>
                <a:lnTo>
                  <a:pt x="124" y="1270"/>
                </a:lnTo>
                <a:lnTo>
                  <a:pt x="96" y="1308"/>
                </a:lnTo>
                <a:lnTo>
                  <a:pt x="82" y="1326"/>
                </a:lnTo>
                <a:lnTo>
                  <a:pt x="66" y="1342"/>
                </a:lnTo>
                <a:lnTo>
                  <a:pt x="50" y="1356"/>
                </a:lnTo>
                <a:lnTo>
                  <a:pt x="34" y="1368"/>
                </a:lnTo>
                <a:lnTo>
                  <a:pt x="18" y="1380"/>
                </a:lnTo>
                <a:lnTo>
                  <a:pt x="2" y="1390"/>
                </a:lnTo>
                <a:lnTo>
                  <a:pt x="250" y="1290"/>
                </a:lnTo>
                <a:lnTo>
                  <a:pt x="256" y="1288"/>
                </a:lnTo>
                <a:lnTo>
                  <a:pt x="290" y="1274"/>
                </a:lnTo>
                <a:lnTo>
                  <a:pt x="308" y="1262"/>
                </a:lnTo>
                <a:lnTo>
                  <a:pt x="326" y="1250"/>
                </a:lnTo>
                <a:lnTo>
                  <a:pt x="342" y="1234"/>
                </a:lnTo>
                <a:lnTo>
                  <a:pt x="358" y="1218"/>
                </a:lnTo>
                <a:lnTo>
                  <a:pt x="374" y="1200"/>
                </a:lnTo>
                <a:lnTo>
                  <a:pt x="388" y="1178"/>
                </a:lnTo>
                <a:lnTo>
                  <a:pt x="402" y="1156"/>
                </a:lnTo>
                <a:lnTo>
                  <a:pt x="416" y="1132"/>
                </a:lnTo>
                <a:lnTo>
                  <a:pt x="438" y="1090"/>
                </a:lnTo>
                <a:lnTo>
                  <a:pt x="456" y="1042"/>
                </a:lnTo>
                <a:lnTo>
                  <a:pt x="472" y="992"/>
                </a:lnTo>
                <a:lnTo>
                  <a:pt x="486" y="938"/>
                </a:lnTo>
                <a:lnTo>
                  <a:pt x="496" y="880"/>
                </a:lnTo>
                <a:lnTo>
                  <a:pt x="504" y="820"/>
                </a:lnTo>
                <a:lnTo>
                  <a:pt x="510" y="758"/>
                </a:lnTo>
                <a:lnTo>
                  <a:pt x="512" y="696"/>
                </a:lnTo>
                <a:lnTo>
                  <a:pt x="510" y="632"/>
                </a:lnTo>
                <a:lnTo>
                  <a:pt x="504" y="570"/>
                </a:lnTo>
                <a:lnTo>
                  <a:pt x="496" y="510"/>
                </a:lnTo>
                <a:lnTo>
                  <a:pt x="486" y="452"/>
                </a:lnTo>
                <a:lnTo>
                  <a:pt x="472" y="398"/>
                </a:lnTo>
                <a:lnTo>
                  <a:pt x="456" y="348"/>
                </a:lnTo>
                <a:lnTo>
                  <a:pt x="438" y="300"/>
                </a:lnTo>
                <a:lnTo>
                  <a:pt x="416" y="258"/>
                </a:lnTo>
                <a:close/>
              </a:path>
            </a:pathLst>
          </a:custGeom>
          <a:gradFill>
            <a:gsLst>
              <a:gs pos="5000">
                <a:srgbClr val="66FFFF"/>
              </a:gs>
              <a:gs pos="95000">
                <a:srgbClr val="66FFFF"/>
              </a:gs>
              <a:gs pos="50000">
                <a:srgbClr val="00B0F0"/>
              </a:gs>
              <a:gs pos="70000">
                <a:srgbClr val="00B0F0"/>
              </a:gs>
              <a:gs pos="24000">
                <a:srgbClr val="00B0F0">
                  <a:alpha val="85000"/>
                </a:srgbClr>
              </a:gs>
              <a:gs pos="82000">
                <a:srgbClr val="00B0F0"/>
              </a:gs>
            </a:gsLst>
            <a:lin ang="5400000" scaled="1"/>
          </a:gradFill>
          <a:ln w="12700" cap="flat" cmpd="sng">
            <a:solidFill>
              <a:srgbClr val="579B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 rot="5400000">
            <a:off x="5715058" y="1586819"/>
            <a:ext cx="802079" cy="3393306"/>
          </a:xfrm>
          <a:custGeom>
            <a:avLst/>
            <a:gdLst>
              <a:gd name="T0" fmla="*/ 507103 w 556"/>
              <a:gd name="T1" fmla="*/ 384331 h 1626"/>
              <a:gd name="T2" fmla="*/ 455658 w 556"/>
              <a:gd name="T3" fmla="*/ 293900 h 1626"/>
              <a:gd name="T4" fmla="*/ 416461 w 556"/>
              <a:gd name="T5" fmla="*/ 245455 h 1626"/>
              <a:gd name="T6" fmla="*/ 377265 w 556"/>
              <a:gd name="T7" fmla="*/ 206699 h 1626"/>
              <a:gd name="T8" fmla="*/ 301322 w 556"/>
              <a:gd name="T9" fmla="*/ 161484 h 1626"/>
              <a:gd name="T10" fmla="*/ 0 w 556"/>
              <a:gd name="T11" fmla="*/ 0 h 1626"/>
              <a:gd name="T12" fmla="*/ 39196 w 556"/>
              <a:gd name="T13" fmla="*/ 32297 h 1626"/>
              <a:gd name="T14" fmla="*/ 115139 w 556"/>
              <a:gd name="T15" fmla="*/ 119498 h 1626"/>
              <a:gd name="T16" fmla="*/ 149436 w 556"/>
              <a:gd name="T17" fmla="*/ 174402 h 1626"/>
              <a:gd name="T18" fmla="*/ 203331 w 556"/>
              <a:gd name="T19" fmla="*/ 284211 h 1626"/>
              <a:gd name="T20" fmla="*/ 252327 w 556"/>
              <a:gd name="T21" fmla="*/ 406939 h 1626"/>
              <a:gd name="T22" fmla="*/ 293973 w 556"/>
              <a:gd name="T23" fmla="*/ 549045 h 1626"/>
              <a:gd name="T24" fmla="*/ 328270 w 556"/>
              <a:gd name="T25" fmla="*/ 704069 h 1626"/>
              <a:gd name="T26" fmla="*/ 340519 w 556"/>
              <a:gd name="T27" fmla="*/ 771892 h 1626"/>
              <a:gd name="T28" fmla="*/ 360117 w 556"/>
              <a:gd name="T29" fmla="*/ 920457 h 1626"/>
              <a:gd name="T30" fmla="*/ 374815 w 556"/>
              <a:gd name="T31" fmla="*/ 1072252 h 1626"/>
              <a:gd name="T32" fmla="*/ 382165 w 556"/>
              <a:gd name="T33" fmla="*/ 1230506 h 1626"/>
              <a:gd name="T34" fmla="*/ 382165 w 556"/>
              <a:gd name="T35" fmla="*/ 1314477 h 1626"/>
              <a:gd name="T36" fmla="*/ 379715 w 556"/>
              <a:gd name="T37" fmla="*/ 1475961 h 1626"/>
              <a:gd name="T38" fmla="*/ 369916 w 556"/>
              <a:gd name="T39" fmla="*/ 1630985 h 1626"/>
              <a:gd name="T40" fmla="*/ 352767 w 556"/>
              <a:gd name="T41" fmla="*/ 1779550 h 1626"/>
              <a:gd name="T42" fmla="*/ 328270 w 556"/>
              <a:gd name="T43" fmla="*/ 1921656 h 1626"/>
              <a:gd name="T44" fmla="*/ 311121 w 556"/>
              <a:gd name="T45" fmla="*/ 2002398 h 1626"/>
              <a:gd name="T46" fmla="*/ 274375 w 556"/>
              <a:gd name="T47" fmla="*/ 2147733 h 1626"/>
              <a:gd name="T48" fmla="*/ 227829 w 556"/>
              <a:gd name="T49" fmla="*/ 2283380 h 1626"/>
              <a:gd name="T50" fmla="*/ 176384 w 556"/>
              <a:gd name="T51" fmla="*/ 2399648 h 1626"/>
              <a:gd name="T52" fmla="*/ 149436 w 556"/>
              <a:gd name="T53" fmla="*/ 2451323 h 1626"/>
              <a:gd name="T54" fmla="*/ 78393 w 556"/>
              <a:gd name="T55" fmla="*/ 2551442 h 1626"/>
              <a:gd name="T56" fmla="*/ 19598 w 556"/>
              <a:gd name="T57" fmla="*/ 2609577 h 1626"/>
              <a:gd name="T58" fmla="*/ 301322 w 556"/>
              <a:gd name="T59" fmla="*/ 2464241 h 1626"/>
              <a:gd name="T60" fmla="*/ 357667 w 556"/>
              <a:gd name="T61" fmla="*/ 2435174 h 1626"/>
              <a:gd name="T62" fmla="*/ 396863 w 556"/>
              <a:gd name="T63" fmla="*/ 2399648 h 1626"/>
              <a:gd name="T64" fmla="*/ 436060 w 556"/>
              <a:gd name="T65" fmla="*/ 2357662 h 1626"/>
              <a:gd name="T66" fmla="*/ 472806 w 556"/>
              <a:gd name="T67" fmla="*/ 2302758 h 1626"/>
              <a:gd name="T68" fmla="*/ 507103 w 556"/>
              <a:gd name="T69" fmla="*/ 2241394 h 1626"/>
              <a:gd name="T70" fmla="*/ 546299 w 556"/>
              <a:gd name="T71" fmla="*/ 2154193 h 1626"/>
              <a:gd name="T72" fmla="*/ 578147 w 556"/>
              <a:gd name="T73" fmla="*/ 2060532 h 1626"/>
              <a:gd name="T74" fmla="*/ 609994 w 556"/>
              <a:gd name="T75" fmla="*/ 1953953 h 1626"/>
              <a:gd name="T76" fmla="*/ 634491 w 556"/>
              <a:gd name="T77" fmla="*/ 1837685 h 1626"/>
              <a:gd name="T78" fmla="*/ 654089 w 556"/>
              <a:gd name="T79" fmla="*/ 1718187 h 1626"/>
              <a:gd name="T80" fmla="*/ 668788 w 556"/>
              <a:gd name="T81" fmla="*/ 1589000 h 1626"/>
              <a:gd name="T82" fmla="*/ 678587 w 556"/>
              <a:gd name="T83" fmla="*/ 1453353 h 1626"/>
              <a:gd name="T84" fmla="*/ 681037 w 556"/>
              <a:gd name="T85" fmla="*/ 1314477 h 1626"/>
              <a:gd name="T86" fmla="*/ 681037 w 556"/>
              <a:gd name="T87" fmla="*/ 1243425 h 1626"/>
              <a:gd name="T88" fmla="*/ 676137 w 556"/>
              <a:gd name="T89" fmla="*/ 1104549 h 1626"/>
              <a:gd name="T90" fmla="*/ 663889 w 556"/>
              <a:gd name="T91" fmla="*/ 972132 h 1626"/>
              <a:gd name="T92" fmla="*/ 644290 w 556"/>
              <a:gd name="T93" fmla="*/ 846175 h 1626"/>
              <a:gd name="T94" fmla="*/ 622242 w 556"/>
              <a:gd name="T95" fmla="*/ 729906 h 1626"/>
              <a:gd name="T96" fmla="*/ 595295 w 556"/>
              <a:gd name="T97" fmla="*/ 620097 h 1626"/>
              <a:gd name="T98" fmla="*/ 563448 w 556"/>
              <a:gd name="T99" fmla="*/ 516748 h 1626"/>
              <a:gd name="T100" fmla="*/ 526701 w 556"/>
              <a:gd name="T101" fmla="*/ 426317 h 1626"/>
              <a:gd name="T102" fmla="*/ 507103 w 556"/>
              <a:gd name="T103" fmla="*/ 384331 h 16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56" h="1626">
                <a:moveTo>
                  <a:pt x="414" y="238"/>
                </a:moveTo>
                <a:lnTo>
                  <a:pt x="414" y="238"/>
                </a:lnTo>
                <a:lnTo>
                  <a:pt x="386" y="200"/>
                </a:lnTo>
                <a:lnTo>
                  <a:pt x="372" y="182"/>
                </a:lnTo>
                <a:lnTo>
                  <a:pt x="356" y="166"/>
                </a:lnTo>
                <a:lnTo>
                  <a:pt x="340" y="152"/>
                </a:lnTo>
                <a:lnTo>
                  <a:pt x="324" y="140"/>
                </a:lnTo>
                <a:lnTo>
                  <a:pt x="308" y="128"/>
                </a:lnTo>
                <a:lnTo>
                  <a:pt x="290" y="118"/>
                </a:lnTo>
                <a:lnTo>
                  <a:pt x="246" y="100"/>
                </a:lnTo>
                <a:lnTo>
                  <a:pt x="0" y="0"/>
                </a:lnTo>
                <a:lnTo>
                  <a:pt x="16" y="10"/>
                </a:lnTo>
                <a:lnTo>
                  <a:pt x="32" y="20"/>
                </a:lnTo>
                <a:lnTo>
                  <a:pt x="64" y="46"/>
                </a:lnTo>
                <a:lnTo>
                  <a:pt x="94" y="74"/>
                </a:lnTo>
                <a:lnTo>
                  <a:pt x="122" y="108"/>
                </a:lnTo>
                <a:lnTo>
                  <a:pt x="144" y="140"/>
                </a:lnTo>
                <a:lnTo>
                  <a:pt x="166" y="176"/>
                </a:lnTo>
                <a:lnTo>
                  <a:pt x="186" y="212"/>
                </a:lnTo>
                <a:lnTo>
                  <a:pt x="206" y="252"/>
                </a:lnTo>
                <a:lnTo>
                  <a:pt x="224" y="296"/>
                </a:lnTo>
                <a:lnTo>
                  <a:pt x="240" y="340"/>
                </a:lnTo>
                <a:lnTo>
                  <a:pt x="254" y="386"/>
                </a:lnTo>
                <a:lnTo>
                  <a:pt x="268" y="436"/>
                </a:lnTo>
                <a:lnTo>
                  <a:pt x="278" y="478"/>
                </a:lnTo>
                <a:lnTo>
                  <a:pt x="288" y="524"/>
                </a:lnTo>
                <a:lnTo>
                  <a:pt x="294" y="570"/>
                </a:lnTo>
                <a:lnTo>
                  <a:pt x="302" y="616"/>
                </a:lnTo>
                <a:lnTo>
                  <a:pt x="306" y="664"/>
                </a:lnTo>
                <a:lnTo>
                  <a:pt x="310" y="712"/>
                </a:lnTo>
                <a:lnTo>
                  <a:pt x="312" y="762"/>
                </a:lnTo>
                <a:lnTo>
                  <a:pt x="312" y="814"/>
                </a:lnTo>
                <a:lnTo>
                  <a:pt x="312" y="864"/>
                </a:lnTo>
                <a:lnTo>
                  <a:pt x="310" y="914"/>
                </a:lnTo>
                <a:lnTo>
                  <a:pt x="306" y="962"/>
                </a:lnTo>
                <a:lnTo>
                  <a:pt x="302" y="1010"/>
                </a:lnTo>
                <a:lnTo>
                  <a:pt x="294" y="1056"/>
                </a:lnTo>
                <a:lnTo>
                  <a:pt x="288" y="1102"/>
                </a:lnTo>
                <a:lnTo>
                  <a:pt x="278" y="1148"/>
                </a:lnTo>
                <a:lnTo>
                  <a:pt x="268" y="1190"/>
                </a:lnTo>
                <a:lnTo>
                  <a:pt x="254" y="1240"/>
                </a:lnTo>
                <a:lnTo>
                  <a:pt x="240" y="1286"/>
                </a:lnTo>
                <a:lnTo>
                  <a:pt x="224" y="1330"/>
                </a:lnTo>
                <a:lnTo>
                  <a:pt x="206" y="1374"/>
                </a:lnTo>
                <a:lnTo>
                  <a:pt x="186" y="1414"/>
                </a:lnTo>
                <a:lnTo>
                  <a:pt x="166" y="1450"/>
                </a:lnTo>
                <a:lnTo>
                  <a:pt x="144" y="1486"/>
                </a:lnTo>
                <a:lnTo>
                  <a:pt x="122" y="1518"/>
                </a:lnTo>
                <a:lnTo>
                  <a:pt x="94" y="1552"/>
                </a:lnTo>
                <a:lnTo>
                  <a:pt x="64" y="1580"/>
                </a:lnTo>
                <a:lnTo>
                  <a:pt x="32" y="1606"/>
                </a:lnTo>
                <a:lnTo>
                  <a:pt x="16" y="1616"/>
                </a:lnTo>
                <a:lnTo>
                  <a:pt x="0" y="1626"/>
                </a:lnTo>
                <a:lnTo>
                  <a:pt x="246" y="1526"/>
                </a:lnTo>
                <a:lnTo>
                  <a:pt x="292" y="1508"/>
                </a:lnTo>
                <a:lnTo>
                  <a:pt x="308" y="1498"/>
                </a:lnTo>
                <a:lnTo>
                  <a:pt x="324" y="1486"/>
                </a:lnTo>
                <a:lnTo>
                  <a:pt x="340" y="1474"/>
                </a:lnTo>
                <a:lnTo>
                  <a:pt x="356" y="1460"/>
                </a:lnTo>
                <a:lnTo>
                  <a:pt x="372" y="1444"/>
                </a:lnTo>
                <a:lnTo>
                  <a:pt x="386" y="1426"/>
                </a:lnTo>
                <a:lnTo>
                  <a:pt x="414" y="1388"/>
                </a:lnTo>
                <a:lnTo>
                  <a:pt x="430" y="1362"/>
                </a:lnTo>
                <a:lnTo>
                  <a:pt x="446" y="1334"/>
                </a:lnTo>
                <a:lnTo>
                  <a:pt x="460" y="1306"/>
                </a:lnTo>
                <a:lnTo>
                  <a:pt x="472" y="1276"/>
                </a:lnTo>
                <a:lnTo>
                  <a:pt x="486" y="1244"/>
                </a:lnTo>
                <a:lnTo>
                  <a:pt x="498" y="1210"/>
                </a:lnTo>
                <a:lnTo>
                  <a:pt x="508" y="1174"/>
                </a:lnTo>
                <a:lnTo>
                  <a:pt x="518" y="1138"/>
                </a:lnTo>
                <a:lnTo>
                  <a:pt x="526" y="1102"/>
                </a:lnTo>
                <a:lnTo>
                  <a:pt x="534" y="1064"/>
                </a:lnTo>
                <a:lnTo>
                  <a:pt x="542" y="1024"/>
                </a:lnTo>
                <a:lnTo>
                  <a:pt x="546" y="984"/>
                </a:lnTo>
                <a:lnTo>
                  <a:pt x="552" y="942"/>
                </a:lnTo>
                <a:lnTo>
                  <a:pt x="554" y="900"/>
                </a:lnTo>
                <a:lnTo>
                  <a:pt x="556" y="856"/>
                </a:lnTo>
                <a:lnTo>
                  <a:pt x="556" y="814"/>
                </a:lnTo>
                <a:lnTo>
                  <a:pt x="556" y="770"/>
                </a:lnTo>
                <a:lnTo>
                  <a:pt x="554" y="726"/>
                </a:lnTo>
                <a:lnTo>
                  <a:pt x="552" y="684"/>
                </a:lnTo>
                <a:lnTo>
                  <a:pt x="546" y="642"/>
                </a:lnTo>
                <a:lnTo>
                  <a:pt x="542" y="602"/>
                </a:lnTo>
                <a:lnTo>
                  <a:pt x="534" y="562"/>
                </a:lnTo>
                <a:lnTo>
                  <a:pt x="526" y="524"/>
                </a:lnTo>
                <a:lnTo>
                  <a:pt x="518" y="488"/>
                </a:lnTo>
                <a:lnTo>
                  <a:pt x="508" y="452"/>
                </a:lnTo>
                <a:lnTo>
                  <a:pt x="498" y="416"/>
                </a:lnTo>
                <a:lnTo>
                  <a:pt x="486" y="384"/>
                </a:lnTo>
                <a:lnTo>
                  <a:pt x="472" y="352"/>
                </a:lnTo>
                <a:lnTo>
                  <a:pt x="460" y="320"/>
                </a:lnTo>
                <a:lnTo>
                  <a:pt x="446" y="292"/>
                </a:lnTo>
                <a:lnTo>
                  <a:pt x="430" y="264"/>
                </a:lnTo>
                <a:lnTo>
                  <a:pt x="414" y="238"/>
                </a:lnTo>
                <a:close/>
              </a:path>
            </a:pathLst>
          </a:custGeom>
          <a:gradFill flip="none" rotWithShape="1">
            <a:gsLst>
              <a:gs pos="41000">
                <a:srgbClr val="00B050"/>
              </a:gs>
              <a:gs pos="65000">
                <a:srgbClr val="00B050"/>
              </a:gs>
              <a:gs pos="0">
                <a:srgbClr val="92D050">
                  <a:alpha val="67059"/>
                </a:srgbClr>
              </a:gs>
              <a:gs pos="84000">
                <a:srgbClr val="92D050"/>
              </a:gs>
            </a:gsLst>
            <a:lin ang="2700000" scaled="1"/>
            <a:tileRect/>
          </a:gradFill>
          <a:ln w="12700" cap="flat" cmpd="sng">
            <a:solidFill>
              <a:srgbClr val="579B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 rot="5400000">
            <a:off x="5681403" y="961639"/>
            <a:ext cx="869387" cy="3873376"/>
          </a:xfrm>
          <a:custGeom>
            <a:avLst/>
            <a:gdLst>
              <a:gd name="T0" fmla="*/ 684233 w 602"/>
              <a:gd name="T1" fmla="*/ 890449 h 1858"/>
              <a:gd name="T2" fmla="*/ 649899 w 602"/>
              <a:gd name="T3" fmla="*/ 735588 h 1858"/>
              <a:gd name="T4" fmla="*/ 608207 w 602"/>
              <a:gd name="T5" fmla="*/ 593633 h 1858"/>
              <a:gd name="T6" fmla="*/ 559158 w 602"/>
              <a:gd name="T7" fmla="*/ 471035 h 1858"/>
              <a:gd name="T8" fmla="*/ 505204 w 602"/>
              <a:gd name="T9" fmla="*/ 361342 h 1858"/>
              <a:gd name="T10" fmla="*/ 470870 w 602"/>
              <a:gd name="T11" fmla="*/ 306495 h 1858"/>
              <a:gd name="T12" fmla="*/ 394844 w 602"/>
              <a:gd name="T13" fmla="*/ 219386 h 1858"/>
              <a:gd name="T14" fmla="*/ 355605 w 602"/>
              <a:gd name="T15" fmla="*/ 187123 h 1858"/>
              <a:gd name="T16" fmla="*/ 0 w 602"/>
              <a:gd name="T17" fmla="*/ 0 h 1858"/>
              <a:gd name="T18" fmla="*/ 39239 w 602"/>
              <a:gd name="T19" fmla="*/ 29036 h 1858"/>
              <a:gd name="T20" fmla="*/ 110360 w 602"/>
              <a:gd name="T21" fmla="*/ 109693 h 1858"/>
              <a:gd name="T22" fmla="*/ 147147 w 602"/>
              <a:gd name="T23" fmla="*/ 158087 h 1858"/>
              <a:gd name="T24" fmla="*/ 196196 w 602"/>
              <a:gd name="T25" fmla="*/ 245196 h 1858"/>
              <a:gd name="T26" fmla="*/ 245245 w 602"/>
              <a:gd name="T27" fmla="*/ 348437 h 1858"/>
              <a:gd name="T28" fmla="*/ 286936 w 602"/>
              <a:gd name="T29" fmla="*/ 458130 h 1858"/>
              <a:gd name="T30" fmla="*/ 326176 w 602"/>
              <a:gd name="T31" fmla="*/ 583954 h 1858"/>
              <a:gd name="T32" fmla="*/ 350700 w 602"/>
              <a:gd name="T33" fmla="*/ 680742 h 1858"/>
              <a:gd name="T34" fmla="*/ 392392 w 602"/>
              <a:gd name="T35" fmla="*/ 893675 h 1858"/>
              <a:gd name="T36" fmla="*/ 421821 w 602"/>
              <a:gd name="T37" fmla="*/ 1125966 h 1858"/>
              <a:gd name="T38" fmla="*/ 436536 w 602"/>
              <a:gd name="T39" fmla="*/ 1371163 h 1858"/>
              <a:gd name="T40" fmla="*/ 438988 w 602"/>
              <a:gd name="T41" fmla="*/ 1500213 h 1858"/>
              <a:gd name="T42" fmla="*/ 431631 w 602"/>
              <a:gd name="T43" fmla="*/ 1748636 h 1858"/>
              <a:gd name="T44" fmla="*/ 409559 w 602"/>
              <a:gd name="T45" fmla="*/ 1987379 h 1858"/>
              <a:gd name="T46" fmla="*/ 372772 w 602"/>
              <a:gd name="T47" fmla="*/ 2209991 h 1858"/>
              <a:gd name="T48" fmla="*/ 326176 w 602"/>
              <a:gd name="T49" fmla="*/ 2413246 h 1858"/>
              <a:gd name="T50" fmla="*/ 306556 w 602"/>
              <a:gd name="T51" fmla="*/ 2477771 h 1858"/>
              <a:gd name="T52" fmla="*/ 267317 w 602"/>
              <a:gd name="T53" fmla="*/ 2597143 h 1858"/>
              <a:gd name="T54" fmla="*/ 220720 w 602"/>
              <a:gd name="T55" fmla="*/ 2703610 h 1858"/>
              <a:gd name="T56" fmla="*/ 171671 w 602"/>
              <a:gd name="T57" fmla="*/ 2797172 h 1858"/>
              <a:gd name="T58" fmla="*/ 147147 w 602"/>
              <a:gd name="T59" fmla="*/ 2839113 h 1858"/>
              <a:gd name="T60" fmla="*/ 76026 w 602"/>
              <a:gd name="T61" fmla="*/ 2929448 h 1858"/>
              <a:gd name="T62" fmla="*/ 0 w 602"/>
              <a:gd name="T63" fmla="*/ 2997200 h 1858"/>
              <a:gd name="T64" fmla="*/ 355605 w 602"/>
              <a:gd name="T65" fmla="*/ 2810077 h 1858"/>
              <a:gd name="T66" fmla="*/ 375225 w 602"/>
              <a:gd name="T67" fmla="*/ 2793945 h 1858"/>
              <a:gd name="T68" fmla="*/ 434083 w 602"/>
              <a:gd name="T69" fmla="*/ 2735873 h 1858"/>
              <a:gd name="T70" fmla="*/ 505204 w 602"/>
              <a:gd name="T71" fmla="*/ 2635858 h 1858"/>
              <a:gd name="T72" fmla="*/ 532181 w 602"/>
              <a:gd name="T73" fmla="*/ 2584238 h 1858"/>
              <a:gd name="T74" fmla="*/ 583683 w 602"/>
              <a:gd name="T75" fmla="*/ 2468093 h 1858"/>
              <a:gd name="T76" fmla="*/ 630279 w 602"/>
              <a:gd name="T77" fmla="*/ 2332589 h 1858"/>
              <a:gd name="T78" fmla="*/ 667066 w 602"/>
              <a:gd name="T79" fmla="*/ 2187408 h 1858"/>
              <a:gd name="T80" fmla="*/ 684233 w 602"/>
              <a:gd name="T81" fmla="*/ 2106751 h 1858"/>
              <a:gd name="T82" fmla="*/ 708758 w 602"/>
              <a:gd name="T83" fmla="*/ 1964795 h 1858"/>
              <a:gd name="T84" fmla="*/ 725925 w 602"/>
              <a:gd name="T85" fmla="*/ 1816387 h 1858"/>
              <a:gd name="T86" fmla="*/ 735735 w 602"/>
              <a:gd name="T87" fmla="*/ 1661526 h 1858"/>
              <a:gd name="T88" fmla="*/ 738187 w 602"/>
              <a:gd name="T89" fmla="*/ 1500213 h 1858"/>
              <a:gd name="T90" fmla="*/ 738187 w 602"/>
              <a:gd name="T91" fmla="*/ 1416330 h 1858"/>
              <a:gd name="T92" fmla="*/ 730830 w 602"/>
              <a:gd name="T93" fmla="*/ 1258243 h 1858"/>
              <a:gd name="T94" fmla="*/ 716115 w 602"/>
              <a:gd name="T95" fmla="*/ 1106609 h 1858"/>
              <a:gd name="T96" fmla="*/ 696495 w 602"/>
              <a:gd name="T97" fmla="*/ 958201 h 1858"/>
              <a:gd name="T98" fmla="*/ 684233 w 602"/>
              <a:gd name="T99" fmla="*/ 890449 h 185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02" h="1858">
                <a:moveTo>
                  <a:pt x="558" y="552"/>
                </a:moveTo>
                <a:lnTo>
                  <a:pt x="558" y="552"/>
                </a:lnTo>
                <a:lnTo>
                  <a:pt x="544" y="502"/>
                </a:lnTo>
                <a:lnTo>
                  <a:pt x="530" y="456"/>
                </a:lnTo>
                <a:lnTo>
                  <a:pt x="514" y="412"/>
                </a:lnTo>
                <a:lnTo>
                  <a:pt x="496" y="368"/>
                </a:lnTo>
                <a:lnTo>
                  <a:pt x="476" y="328"/>
                </a:lnTo>
                <a:lnTo>
                  <a:pt x="456" y="292"/>
                </a:lnTo>
                <a:lnTo>
                  <a:pt x="434" y="256"/>
                </a:lnTo>
                <a:lnTo>
                  <a:pt x="412" y="224"/>
                </a:lnTo>
                <a:lnTo>
                  <a:pt x="384" y="190"/>
                </a:lnTo>
                <a:lnTo>
                  <a:pt x="354" y="162"/>
                </a:lnTo>
                <a:lnTo>
                  <a:pt x="322" y="136"/>
                </a:lnTo>
                <a:lnTo>
                  <a:pt x="306" y="126"/>
                </a:lnTo>
                <a:lnTo>
                  <a:pt x="290" y="116"/>
                </a:lnTo>
                <a:lnTo>
                  <a:pt x="242" y="98"/>
                </a:lnTo>
                <a:lnTo>
                  <a:pt x="0" y="0"/>
                </a:lnTo>
                <a:lnTo>
                  <a:pt x="32" y="18"/>
                </a:lnTo>
                <a:lnTo>
                  <a:pt x="62" y="42"/>
                </a:lnTo>
                <a:lnTo>
                  <a:pt x="90" y="68"/>
                </a:lnTo>
                <a:lnTo>
                  <a:pt x="120" y="98"/>
                </a:lnTo>
                <a:lnTo>
                  <a:pt x="140" y="124"/>
                </a:lnTo>
                <a:lnTo>
                  <a:pt x="160" y="152"/>
                </a:lnTo>
                <a:lnTo>
                  <a:pt x="180" y="182"/>
                </a:lnTo>
                <a:lnTo>
                  <a:pt x="200" y="216"/>
                </a:lnTo>
                <a:lnTo>
                  <a:pt x="218" y="248"/>
                </a:lnTo>
                <a:lnTo>
                  <a:pt x="234" y="284"/>
                </a:lnTo>
                <a:lnTo>
                  <a:pt x="250" y="322"/>
                </a:lnTo>
                <a:lnTo>
                  <a:pt x="266" y="362"/>
                </a:lnTo>
                <a:lnTo>
                  <a:pt x="286" y="422"/>
                </a:lnTo>
                <a:lnTo>
                  <a:pt x="304" y="488"/>
                </a:lnTo>
                <a:lnTo>
                  <a:pt x="320" y="554"/>
                </a:lnTo>
                <a:lnTo>
                  <a:pt x="334" y="626"/>
                </a:lnTo>
                <a:lnTo>
                  <a:pt x="344" y="698"/>
                </a:lnTo>
                <a:lnTo>
                  <a:pt x="352" y="774"/>
                </a:lnTo>
                <a:lnTo>
                  <a:pt x="356" y="850"/>
                </a:lnTo>
                <a:lnTo>
                  <a:pt x="358" y="930"/>
                </a:lnTo>
                <a:lnTo>
                  <a:pt x="356" y="1008"/>
                </a:lnTo>
                <a:lnTo>
                  <a:pt x="352" y="1084"/>
                </a:lnTo>
                <a:lnTo>
                  <a:pt x="344" y="1160"/>
                </a:lnTo>
                <a:lnTo>
                  <a:pt x="334" y="1232"/>
                </a:lnTo>
                <a:lnTo>
                  <a:pt x="320" y="1304"/>
                </a:lnTo>
                <a:lnTo>
                  <a:pt x="304" y="1370"/>
                </a:lnTo>
                <a:lnTo>
                  <a:pt x="286" y="1436"/>
                </a:lnTo>
                <a:lnTo>
                  <a:pt x="266" y="1496"/>
                </a:lnTo>
                <a:lnTo>
                  <a:pt x="250" y="1536"/>
                </a:lnTo>
                <a:lnTo>
                  <a:pt x="234" y="1574"/>
                </a:lnTo>
                <a:lnTo>
                  <a:pt x="218" y="1610"/>
                </a:lnTo>
                <a:lnTo>
                  <a:pt x="200" y="1644"/>
                </a:lnTo>
                <a:lnTo>
                  <a:pt x="180" y="1676"/>
                </a:lnTo>
                <a:lnTo>
                  <a:pt x="160" y="1706"/>
                </a:lnTo>
                <a:lnTo>
                  <a:pt x="140" y="1734"/>
                </a:lnTo>
                <a:lnTo>
                  <a:pt x="120" y="1760"/>
                </a:lnTo>
                <a:lnTo>
                  <a:pt x="90" y="1790"/>
                </a:lnTo>
                <a:lnTo>
                  <a:pt x="62" y="1816"/>
                </a:lnTo>
                <a:lnTo>
                  <a:pt x="32" y="1840"/>
                </a:lnTo>
                <a:lnTo>
                  <a:pt x="0" y="1858"/>
                </a:lnTo>
                <a:lnTo>
                  <a:pt x="242" y="1760"/>
                </a:lnTo>
                <a:lnTo>
                  <a:pt x="290" y="1742"/>
                </a:lnTo>
                <a:lnTo>
                  <a:pt x="306" y="1732"/>
                </a:lnTo>
                <a:lnTo>
                  <a:pt x="322" y="1722"/>
                </a:lnTo>
                <a:lnTo>
                  <a:pt x="354" y="1696"/>
                </a:lnTo>
                <a:lnTo>
                  <a:pt x="384" y="1668"/>
                </a:lnTo>
                <a:lnTo>
                  <a:pt x="412" y="1634"/>
                </a:lnTo>
                <a:lnTo>
                  <a:pt x="434" y="1602"/>
                </a:lnTo>
                <a:lnTo>
                  <a:pt x="456" y="1566"/>
                </a:lnTo>
                <a:lnTo>
                  <a:pt x="476" y="1530"/>
                </a:lnTo>
                <a:lnTo>
                  <a:pt x="496" y="1490"/>
                </a:lnTo>
                <a:lnTo>
                  <a:pt x="514" y="1446"/>
                </a:lnTo>
                <a:lnTo>
                  <a:pt x="530" y="1402"/>
                </a:lnTo>
                <a:lnTo>
                  <a:pt x="544" y="1356"/>
                </a:lnTo>
                <a:lnTo>
                  <a:pt x="558" y="1306"/>
                </a:lnTo>
                <a:lnTo>
                  <a:pt x="568" y="1264"/>
                </a:lnTo>
                <a:lnTo>
                  <a:pt x="578" y="1218"/>
                </a:lnTo>
                <a:lnTo>
                  <a:pt x="584" y="1172"/>
                </a:lnTo>
                <a:lnTo>
                  <a:pt x="592" y="1126"/>
                </a:lnTo>
                <a:lnTo>
                  <a:pt x="596" y="1078"/>
                </a:lnTo>
                <a:lnTo>
                  <a:pt x="600" y="1030"/>
                </a:lnTo>
                <a:lnTo>
                  <a:pt x="602" y="980"/>
                </a:lnTo>
                <a:lnTo>
                  <a:pt x="602" y="930"/>
                </a:lnTo>
                <a:lnTo>
                  <a:pt x="602" y="878"/>
                </a:lnTo>
                <a:lnTo>
                  <a:pt x="600" y="828"/>
                </a:lnTo>
                <a:lnTo>
                  <a:pt x="596" y="780"/>
                </a:lnTo>
                <a:lnTo>
                  <a:pt x="592" y="732"/>
                </a:lnTo>
                <a:lnTo>
                  <a:pt x="584" y="686"/>
                </a:lnTo>
                <a:lnTo>
                  <a:pt x="578" y="640"/>
                </a:lnTo>
                <a:lnTo>
                  <a:pt x="568" y="594"/>
                </a:lnTo>
                <a:lnTo>
                  <a:pt x="558" y="552"/>
                </a:lnTo>
                <a:close/>
              </a:path>
            </a:pathLst>
          </a:custGeom>
          <a:gradFill flip="none" rotWithShape="1">
            <a:gsLst>
              <a:gs pos="10000">
                <a:srgbClr val="00B050"/>
              </a:gs>
              <a:gs pos="73000">
                <a:srgbClr val="45BFA5"/>
              </a:gs>
              <a:gs pos="0">
                <a:srgbClr val="92D050">
                  <a:alpha val="67059"/>
                </a:srgbClr>
              </a:gs>
              <a:gs pos="100000">
                <a:srgbClr val="92D050"/>
              </a:gs>
            </a:gsLst>
            <a:lin ang="2700000" scaled="1"/>
            <a:tileRect/>
          </a:gradFill>
          <a:ln w="12700" cap="flat" cmpd="sng">
            <a:solidFill>
              <a:srgbClr val="579B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 rot="5400000">
            <a:off x="5494953" y="373071"/>
            <a:ext cx="1242287" cy="3950546"/>
          </a:xfrm>
          <a:custGeom>
            <a:avLst/>
            <a:gdLst>
              <a:gd name="T0" fmla="*/ 1118415 w 1200"/>
              <a:gd name="T1" fmla="*/ 889826 h 2400"/>
              <a:gd name="T2" fmla="*/ 1071489 w 1200"/>
              <a:gd name="T3" fmla="*/ 671227 h 2400"/>
              <a:gd name="T4" fmla="*/ 1010875 w 1200"/>
              <a:gd name="T5" fmla="*/ 475774 h 2400"/>
              <a:gd name="T6" fmla="*/ 956128 w 1200"/>
              <a:gd name="T7" fmla="*/ 342043 h 2400"/>
              <a:gd name="T8" fmla="*/ 883783 w 1200"/>
              <a:gd name="T9" fmla="*/ 210884 h 2400"/>
              <a:gd name="T10" fmla="*/ 844677 w 1200"/>
              <a:gd name="T11" fmla="*/ 156877 h 2400"/>
              <a:gd name="T12" fmla="*/ 760601 w 1200"/>
              <a:gd name="T13" fmla="*/ 66866 h 2400"/>
              <a:gd name="T14" fmla="*/ 696077 w 1200"/>
              <a:gd name="T15" fmla="*/ 25718 h 2400"/>
              <a:gd name="T16" fmla="*/ 586582 w 1200"/>
              <a:gd name="T17" fmla="*/ 0 h 2400"/>
              <a:gd name="T18" fmla="*/ 525968 w 1200"/>
              <a:gd name="T19" fmla="*/ 7715 h 2400"/>
              <a:gd name="T20" fmla="*/ 439936 w 1200"/>
              <a:gd name="T21" fmla="*/ 46292 h 2400"/>
              <a:gd name="T22" fmla="*/ 357815 w 1200"/>
              <a:gd name="T23" fmla="*/ 120872 h 2400"/>
              <a:gd name="T24" fmla="*/ 281559 w 1200"/>
              <a:gd name="T25" fmla="*/ 221171 h 2400"/>
              <a:gd name="T26" fmla="*/ 213125 w 1200"/>
              <a:gd name="T27" fmla="*/ 352330 h 2400"/>
              <a:gd name="T28" fmla="*/ 152511 w 1200"/>
              <a:gd name="T29" fmla="*/ 504063 h 2400"/>
              <a:gd name="T30" fmla="*/ 99719 w 1200"/>
              <a:gd name="T31" fmla="*/ 678942 h 2400"/>
              <a:gd name="T32" fmla="*/ 58658 w 1200"/>
              <a:gd name="T33" fmla="*/ 871823 h 2400"/>
              <a:gd name="T34" fmla="*/ 25419 w 1200"/>
              <a:gd name="T35" fmla="*/ 1082707 h 2400"/>
              <a:gd name="T36" fmla="*/ 5866 w 1200"/>
              <a:gd name="T37" fmla="*/ 1306449 h 2400"/>
              <a:gd name="T38" fmla="*/ 0 w 1200"/>
              <a:gd name="T39" fmla="*/ 1543050 h 2400"/>
              <a:gd name="T40" fmla="*/ 1955 w 1200"/>
              <a:gd name="T41" fmla="*/ 1699927 h 2400"/>
              <a:gd name="T42" fmla="*/ 17597 w 1200"/>
              <a:gd name="T43" fmla="*/ 1926241 h 2400"/>
              <a:gd name="T44" fmla="*/ 46927 w 1200"/>
              <a:gd name="T45" fmla="*/ 2142268 h 2400"/>
              <a:gd name="T46" fmla="*/ 84077 w 1200"/>
              <a:gd name="T47" fmla="*/ 2342864 h 2400"/>
              <a:gd name="T48" fmla="*/ 132958 w 1200"/>
              <a:gd name="T49" fmla="*/ 2522887 h 2400"/>
              <a:gd name="T50" fmla="*/ 191617 w 1200"/>
              <a:gd name="T51" fmla="*/ 2684907 h 2400"/>
              <a:gd name="T52" fmla="*/ 258096 w 1200"/>
              <a:gd name="T53" fmla="*/ 2821210 h 2400"/>
              <a:gd name="T54" fmla="*/ 332396 w 1200"/>
              <a:gd name="T55" fmla="*/ 2931795 h 2400"/>
              <a:gd name="T56" fmla="*/ 412562 w 1200"/>
              <a:gd name="T57" fmla="*/ 3016663 h 2400"/>
              <a:gd name="T58" fmla="*/ 496639 w 1200"/>
              <a:gd name="T59" fmla="*/ 3068098 h 2400"/>
              <a:gd name="T60" fmla="*/ 586582 w 1200"/>
              <a:gd name="T61" fmla="*/ 3086100 h 2400"/>
              <a:gd name="T62" fmla="*/ 660882 w 1200"/>
              <a:gd name="T63" fmla="*/ 3073241 h 2400"/>
              <a:gd name="T64" fmla="*/ 731272 w 1200"/>
              <a:gd name="T65" fmla="*/ 3037237 h 2400"/>
              <a:gd name="T66" fmla="*/ 817304 w 1200"/>
              <a:gd name="T67" fmla="*/ 2960084 h 2400"/>
              <a:gd name="T68" fmla="*/ 864230 w 1200"/>
              <a:gd name="T69" fmla="*/ 2900934 h 2400"/>
              <a:gd name="T70" fmla="*/ 920933 w 1200"/>
              <a:gd name="T71" fmla="*/ 2810923 h 2400"/>
              <a:gd name="T72" fmla="*/ 987412 w 1200"/>
              <a:gd name="T73" fmla="*/ 2666905 h 2400"/>
              <a:gd name="T74" fmla="*/ 1051936 w 1200"/>
              <a:gd name="T75" fmla="*/ 2481739 h 2400"/>
              <a:gd name="T76" fmla="*/ 1104728 w 1200"/>
              <a:gd name="T77" fmla="*/ 2268284 h 2400"/>
              <a:gd name="T78" fmla="*/ 1130147 w 1200"/>
              <a:gd name="T79" fmla="*/ 2116550 h 2400"/>
              <a:gd name="T80" fmla="*/ 1155566 w 1200"/>
              <a:gd name="T81" fmla="*/ 1910810 h 2400"/>
              <a:gd name="T82" fmla="*/ 1171208 w 1200"/>
              <a:gd name="T83" fmla="*/ 1692212 h 2400"/>
              <a:gd name="T84" fmla="*/ 1173163 w 1200"/>
              <a:gd name="T85" fmla="*/ 1543050 h 2400"/>
              <a:gd name="T86" fmla="*/ 1167297 w 1200"/>
              <a:gd name="T87" fmla="*/ 1316736 h 2400"/>
              <a:gd name="T88" fmla="*/ 1149700 w 1200"/>
              <a:gd name="T89" fmla="*/ 1103281 h 2400"/>
              <a:gd name="T90" fmla="*/ 1130147 w 1200"/>
              <a:gd name="T91" fmla="*/ 966978 h 240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200" h="2400">
                <a:moveTo>
                  <a:pt x="1156" y="752"/>
                </a:moveTo>
                <a:lnTo>
                  <a:pt x="1156" y="752"/>
                </a:lnTo>
                <a:lnTo>
                  <a:pt x="1144" y="692"/>
                </a:lnTo>
                <a:lnTo>
                  <a:pt x="1130" y="634"/>
                </a:lnTo>
                <a:lnTo>
                  <a:pt x="1112" y="576"/>
                </a:lnTo>
                <a:lnTo>
                  <a:pt x="1096" y="522"/>
                </a:lnTo>
                <a:lnTo>
                  <a:pt x="1076" y="468"/>
                </a:lnTo>
                <a:lnTo>
                  <a:pt x="1056" y="418"/>
                </a:lnTo>
                <a:lnTo>
                  <a:pt x="1034" y="370"/>
                </a:lnTo>
                <a:lnTo>
                  <a:pt x="1010" y="324"/>
                </a:lnTo>
                <a:lnTo>
                  <a:pt x="978" y="266"/>
                </a:lnTo>
                <a:lnTo>
                  <a:pt x="942" y="212"/>
                </a:lnTo>
                <a:lnTo>
                  <a:pt x="922" y="188"/>
                </a:lnTo>
                <a:lnTo>
                  <a:pt x="904" y="164"/>
                </a:lnTo>
                <a:lnTo>
                  <a:pt x="884" y="142"/>
                </a:lnTo>
                <a:lnTo>
                  <a:pt x="864" y="122"/>
                </a:lnTo>
                <a:lnTo>
                  <a:pt x="836" y="96"/>
                </a:lnTo>
                <a:lnTo>
                  <a:pt x="808" y="72"/>
                </a:lnTo>
                <a:lnTo>
                  <a:pt x="778" y="52"/>
                </a:lnTo>
                <a:lnTo>
                  <a:pt x="748" y="36"/>
                </a:lnTo>
                <a:lnTo>
                  <a:pt x="712" y="20"/>
                </a:lnTo>
                <a:lnTo>
                  <a:pt x="676" y="8"/>
                </a:lnTo>
                <a:lnTo>
                  <a:pt x="638" y="2"/>
                </a:lnTo>
                <a:lnTo>
                  <a:pt x="600" y="0"/>
                </a:lnTo>
                <a:lnTo>
                  <a:pt x="570" y="0"/>
                </a:lnTo>
                <a:lnTo>
                  <a:pt x="538" y="6"/>
                </a:lnTo>
                <a:lnTo>
                  <a:pt x="508" y="12"/>
                </a:lnTo>
                <a:lnTo>
                  <a:pt x="478" y="24"/>
                </a:lnTo>
                <a:lnTo>
                  <a:pt x="450" y="36"/>
                </a:lnTo>
                <a:lnTo>
                  <a:pt x="422" y="52"/>
                </a:lnTo>
                <a:lnTo>
                  <a:pt x="394" y="72"/>
                </a:lnTo>
                <a:lnTo>
                  <a:pt x="366" y="94"/>
                </a:lnTo>
                <a:lnTo>
                  <a:pt x="340" y="118"/>
                </a:lnTo>
                <a:lnTo>
                  <a:pt x="314" y="144"/>
                </a:lnTo>
                <a:lnTo>
                  <a:pt x="288" y="172"/>
                </a:lnTo>
                <a:lnTo>
                  <a:pt x="264" y="204"/>
                </a:lnTo>
                <a:lnTo>
                  <a:pt x="240" y="238"/>
                </a:lnTo>
                <a:lnTo>
                  <a:pt x="218" y="274"/>
                </a:lnTo>
                <a:lnTo>
                  <a:pt x="196" y="310"/>
                </a:lnTo>
                <a:lnTo>
                  <a:pt x="176" y="350"/>
                </a:lnTo>
                <a:lnTo>
                  <a:pt x="156" y="392"/>
                </a:lnTo>
                <a:lnTo>
                  <a:pt x="136" y="436"/>
                </a:lnTo>
                <a:lnTo>
                  <a:pt x="120" y="482"/>
                </a:lnTo>
                <a:lnTo>
                  <a:pt x="102" y="528"/>
                </a:lnTo>
                <a:lnTo>
                  <a:pt x="86" y="576"/>
                </a:lnTo>
                <a:lnTo>
                  <a:pt x="72" y="628"/>
                </a:lnTo>
                <a:lnTo>
                  <a:pt x="60" y="678"/>
                </a:lnTo>
                <a:lnTo>
                  <a:pt x="48" y="732"/>
                </a:lnTo>
                <a:lnTo>
                  <a:pt x="36" y="786"/>
                </a:lnTo>
                <a:lnTo>
                  <a:pt x="26" y="842"/>
                </a:lnTo>
                <a:lnTo>
                  <a:pt x="18" y="900"/>
                </a:lnTo>
                <a:lnTo>
                  <a:pt x="12" y="958"/>
                </a:lnTo>
                <a:lnTo>
                  <a:pt x="6" y="1016"/>
                </a:lnTo>
                <a:lnTo>
                  <a:pt x="2" y="1076"/>
                </a:lnTo>
                <a:lnTo>
                  <a:pt x="0" y="1138"/>
                </a:lnTo>
                <a:lnTo>
                  <a:pt x="0" y="1200"/>
                </a:lnTo>
                <a:lnTo>
                  <a:pt x="0" y="1260"/>
                </a:lnTo>
                <a:lnTo>
                  <a:pt x="2" y="1322"/>
                </a:lnTo>
                <a:lnTo>
                  <a:pt x="6" y="1382"/>
                </a:lnTo>
                <a:lnTo>
                  <a:pt x="12" y="1440"/>
                </a:lnTo>
                <a:lnTo>
                  <a:pt x="18" y="1498"/>
                </a:lnTo>
                <a:lnTo>
                  <a:pt x="26" y="1556"/>
                </a:lnTo>
                <a:lnTo>
                  <a:pt x="36" y="1612"/>
                </a:lnTo>
                <a:lnTo>
                  <a:pt x="48" y="1666"/>
                </a:lnTo>
                <a:lnTo>
                  <a:pt x="60" y="1720"/>
                </a:lnTo>
                <a:lnTo>
                  <a:pt x="72" y="1772"/>
                </a:lnTo>
                <a:lnTo>
                  <a:pt x="86" y="1822"/>
                </a:lnTo>
                <a:lnTo>
                  <a:pt x="102" y="1870"/>
                </a:lnTo>
                <a:lnTo>
                  <a:pt x="120" y="1916"/>
                </a:lnTo>
                <a:lnTo>
                  <a:pt x="136" y="1962"/>
                </a:lnTo>
                <a:lnTo>
                  <a:pt x="156" y="2006"/>
                </a:lnTo>
                <a:lnTo>
                  <a:pt x="176" y="2048"/>
                </a:lnTo>
                <a:lnTo>
                  <a:pt x="196" y="2088"/>
                </a:lnTo>
                <a:lnTo>
                  <a:pt x="218" y="2124"/>
                </a:lnTo>
                <a:lnTo>
                  <a:pt x="240" y="2160"/>
                </a:lnTo>
                <a:lnTo>
                  <a:pt x="264" y="2194"/>
                </a:lnTo>
                <a:lnTo>
                  <a:pt x="288" y="2226"/>
                </a:lnTo>
                <a:lnTo>
                  <a:pt x="314" y="2254"/>
                </a:lnTo>
                <a:lnTo>
                  <a:pt x="340" y="2280"/>
                </a:lnTo>
                <a:lnTo>
                  <a:pt x="366" y="2304"/>
                </a:lnTo>
                <a:lnTo>
                  <a:pt x="394" y="2326"/>
                </a:lnTo>
                <a:lnTo>
                  <a:pt x="422" y="2346"/>
                </a:lnTo>
                <a:lnTo>
                  <a:pt x="450" y="2362"/>
                </a:lnTo>
                <a:lnTo>
                  <a:pt x="478" y="2374"/>
                </a:lnTo>
                <a:lnTo>
                  <a:pt x="508" y="2386"/>
                </a:lnTo>
                <a:lnTo>
                  <a:pt x="538" y="2392"/>
                </a:lnTo>
                <a:lnTo>
                  <a:pt x="570" y="2398"/>
                </a:lnTo>
                <a:lnTo>
                  <a:pt x="600" y="2400"/>
                </a:lnTo>
                <a:lnTo>
                  <a:pt x="638" y="2396"/>
                </a:lnTo>
                <a:lnTo>
                  <a:pt x="676" y="2390"/>
                </a:lnTo>
                <a:lnTo>
                  <a:pt x="712" y="2378"/>
                </a:lnTo>
                <a:lnTo>
                  <a:pt x="748" y="2362"/>
                </a:lnTo>
                <a:lnTo>
                  <a:pt x="778" y="2346"/>
                </a:lnTo>
                <a:lnTo>
                  <a:pt x="808" y="2326"/>
                </a:lnTo>
                <a:lnTo>
                  <a:pt x="836" y="2302"/>
                </a:lnTo>
                <a:lnTo>
                  <a:pt x="864" y="2276"/>
                </a:lnTo>
                <a:lnTo>
                  <a:pt x="884" y="2256"/>
                </a:lnTo>
                <a:lnTo>
                  <a:pt x="904" y="2234"/>
                </a:lnTo>
                <a:lnTo>
                  <a:pt x="922" y="2210"/>
                </a:lnTo>
                <a:lnTo>
                  <a:pt x="942" y="2186"/>
                </a:lnTo>
                <a:lnTo>
                  <a:pt x="978" y="2132"/>
                </a:lnTo>
                <a:lnTo>
                  <a:pt x="1010" y="2074"/>
                </a:lnTo>
                <a:lnTo>
                  <a:pt x="1034" y="2028"/>
                </a:lnTo>
                <a:lnTo>
                  <a:pt x="1056" y="1980"/>
                </a:lnTo>
                <a:lnTo>
                  <a:pt x="1076" y="1930"/>
                </a:lnTo>
                <a:lnTo>
                  <a:pt x="1096" y="1876"/>
                </a:lnTo>
                <a:lnTo>
                  <a:pt x="1112" y="1822"/>
                </a:lnTo>
                <a:lnTo>
                  <a:pt x="1130" y="1764"/>
                </a:lnTo>
                <a:lnTo>
                  <a:pt x="1144" y="1706"/>
                </a:lnTo>
                <a:lnTo>
                  <a:pt x="1156" y="1646"/>
                </a:lnTo>
                <a:lnTo>
                  <a:pt x="1166" y="1594"/>
                </a:lnTo>
                <a:lnTo>
                  <a:pt x="1176" y="1540"/>
                </a:lnTo>
                <a:lnTo>
                  <a:pt x="1182" y="1486"/>
                </a:lnTo>
                <a:lnTo>
                  <a:pt x="1188" y="1430"/>
                </a:lnTo>
                <a:lnTo>
                  <a:pt x="1194" y="1374"/>
                </a:lnTo>
                <a:lnTo>
                  <a:pt x="1198" y="1316"/>
                </a:lnTo>
                <a:lnTo>
                  <a:pt x="1200" y="1258"/>
                </a:lnTo>
                <a:lnTo>
                  <a:pt x="1200" y="1200"/>
                </a:lnTo>
                <a:lnTo>
                  <a:pt x="1200" y="1140"/>
                </a:lnTo>
                <a:lnTo>
                  <a:pt x="1198" y="1082"/>
                </a:lnTo>
                <a:lnTo>
                  <a:pt x="1194" y="1024"/>
                </a:lnTo>
                <a:lnTo>
                  <a:pt x="1188" y="968"/>
                </a:lnTo>
                <a:lnTo>
                  <a:pt x="1182" y="912"/>
                </a:lnTo>
                <a:lnTo>
                  <a:pt x="1176" y="858"/>
                </a:lnTo>
                <a:lnTo>
                  <a:pt x="1166" y="804"/>
                </a:lnTo>
                <a:lnTo>
                  <a:pt x="1156" y="752"/>
                </a:lnTo>
                <a:close/>
              </a:path>
            </a:pathLst>
          </a:custGeom>
          <a:gradFill>
            <a:gsLst>
              <a:gs pos="67000">
                <a:srgbClr val="45BFA5"/>
              </a:gs>
              <a:gs pos="21000">
                <a:srgbClr val="45BFA5"/>
              </a:gs>
              <a:gs pos="6000">
                <a:srgbClr val="92D050">
                  <a:alpha val="67059"/>
                </a:srgbClr>
              </a:gs>
              <a:gs pos="93000">
                <a:srgbClr val="92D050"/>
              </a:gs>
            </a:gsLst>
            <a:lin ang="5400000" scaled="1"/>
          </a:gradFill>
          <a:ln w="12700" cmpd="sng">
            <a:solidFill>
              <a:srgbClr val="579B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7" name="TextBox 146"/>
          <p:cNvSpPr txBox="1"/>
          <p:nvPr/>
        </p:nvSpPr>
        <p:spPr>
          <a:xfrm>
            <a:off x="4570871" y="1830623"/>
            <a:ext cx="3079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Funnel</a:t>
            </a:r>
          </a:p>
          <a:p>
            <a:pPr algn="ctr"/>
            <a:r>
              <a:rPr lang="en-US" sz="1400" b="1" dirty="0"/>
              <a:t>Screening/Prescreening</a:t>
            </a:r>
          </a:p>
          <a:p>
            <a:pPr algn="ctr"/>
            <a:r>
              <a:rPr lang="en-US" sz="1400" b="1" dirty="0"/>
              <a:t>Protocol Revisions/New Sub-studies</a:t>
            </a:r>
          </a:p>
        </p:txBody>
      </p:sp>
      <p:sp>
        <p:nvSpPr>
          <p:cNvPr id="74" name="Chevron 73"/>
          <p:cNvSpPr/>
          <p:nvPr/>
        </p:nvSpPr>
        <p:spPr>
          <a:xfrm rot="6942400">
            <a:off x="6595093" y="4357773"/>
            <a:ext cx="134617" cy="248634"/>
          </a:xfrm>
          <a:prstGeom prst="chevron">
            <a:avLst/>
          </a:prstGeom>
          <a:solidFill>
            <a:srgbClr val="99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Chevron 74"/>
          <p:cNvSpPr/>
          <p:nvPr/>
        </p:nvSpPr>
        <p:spPr>
          <a:xfrm rot="6942400">
            <a:off x="6410396" y="4469045"/>
            <a:ext cx="134617" cy="248634"/>
          </a:xfrm>
          <a:prstGeom prst="chevron">
            <a:avLst/>
          </a:prstGeom>
          <a:solidFill>
            <a:srgbClr val="99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hevron 75"/>
          <p:cNvSpPr/>
          <p:nvPr/>
        </p:nvSpPr>
        <p:spPr>
          <a:xfrm rot="6942400">
            <a:off x="6372291" y="4654158"/>
            <a:ext cx="134617" cy="248634"/>
          </a:xfrm>
          <a:prstGeom prst="chevron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hevron 76"/>
          <p:cNvSpPr/>
          <p:nvPr/>
        </p:nvSpPr>
        <p:spPr>
          <a:xfrm rot="6027688">
            <a:off x="6219389" y="4813351"/>
            <a:ext cx="134617" cy="248634"/>
          </a:xfrm>
          <a:prstGeom prst="chevron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hevron 37"/>
          <p:cNvSpPr/>
          <p:nvPr/>
        </p:nvSpPr>
        <p:spPr>
          <a:xfrm rot="7068211">
            <a:off x="7221981" y="3004785"/>
            <a:ext cx="134617" cy="248634"/>
          </a:xfrm>
          <a:prstGeom prst="chevron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hevron 38"/>
          <p:cNvSpPr/>
          <p:nvPr/>
        </p:nvSpPr>
        <p:spPr>
          <a:xfrm rot="7068211">
            <a:off x="7173369" y="3225781"/>
            <a:ext cx="134617" cy="248634"/>
          </a:xfrm>
          <a:prstGeom prst="chevron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hevron 39"/>
          <p:cNvSpPr/>
          <p:nvPr/>
        </p:nvSpPr>
        <p:spPr>
          <a:xfrm rot="7068211">
            <a:off x="6994308" y="3379634"/>
            <a:ext cx="134617" cy="248634"/>
          </a:xfrm>
          <a:prstGeom prst="chevron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Chevron 40"/>
          <p:cNvSpPr/>
          <p:nvPr/>
        </p:nvSpPr>
        <p:spPr>
          <a:xfrm rot="7068211">
            <a:off x="7032008" y="3621154"/>
            <a:ext cx="134617" cy="248634"/>
          </a:xfrm>
          <a:prstGeom prst="chevro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 rot="7068211">
            <a:off x="6839647" y="3736016"/>
            <a:ext cx="134617" cy="248634"/>
          </a:xfrm>
          <a:prstGeom prst="chevro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Chevron 42"/>
          <p:cNvSpPr/>
          <p:nvPr/>
        </p:nvSpPr>
        <p:spPr>
          <a:xfrm rot="7068211">
            <a:off x="6819371" y="3991399"/>
            <a:ext cx="134617" cy="248634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Chevron 44"/>
          <p:cNvSpPr/>
          <p:nvPr/>
        </p:nvSpPr>
        <p:spPr>
          <a:xfrm rot="7068211">
            <a:off x="6640169" y="4108592"/>
            <a:ext cx="134617" cy="248635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Chevron 90"/>
          <p:cNvSpPr/>
          <p:nvPr/>
        </p:nvSpPr>
        <p:spPr>
          <a:xfrm rot="7068211">
            <a:off x="7454008" y="2862540"/>
            <a:ext cx="134617" cy="248634"/>
          </a:xfrm>
          <a:prstGeom prst="chevron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5" name="Chevron 154"/>
          <p:cNvSpPr/>
          <p:nvPr/>
        </p:nvSpPr>
        <p:spPr>
          <a:xfrm rot="14506060" flipH="1">
            <a:off x="5513502" y="4329048"/>
            <a:ext cx="134617" cy="248634"/>
          </a:xfrm>
          <a:prstGeom prst="chevron">
            <a:avLst/>
          </a:prstGeom>
          <a:solidFill>
            <a:srgbClr val="99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6" name="Chevron 155"/>
          <p:cNvSpPr/>
          <p:nvPr/>
        </p:nvSpPr>
        <p:spPr>
          <a:xfrm rot="14506060" flipH="1">
            <a:off x="5727059" y="4412548"/>
            <a:ext cx="134617" cy="248634"/>
          </a:xfrm>
          <a:prstGeom prst="chevron">
            <a:avLst/>
          </a:prstGeom>
          <a:solidFill>
            <a:srgbClr val="99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Chevron 156"/>
          <p:cNvSpPr/>
          <p:nvPr/>
        </p:nvSpPr>
        <p:spPr>
          <a:xfrm rot="14506060" flipH="1">
            <a:off x="5728400" y="4626036"/>
            <a:ext cx="134617" cy="248634"/>
          </a:xfrm>
          <a:prstGeom prst="chevron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Chevron 169"/>
          <p:cNvSpPr/>
          <p:nvPr/>
        </p:nvSpPr>
        <p:spPr>
          <a:xfrm rot="15420772" flipH="1">
            <a:off x="5902655" y="4780983"/>
            <a:ext cx="134617" cy="248634"/>
          </a:xfrm>
          <a:prstGeom prst="chevron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Chevron 161"/>
          <p:cNvSpPr/>
          <p:nvPr/>
        </p:nvSpPr>
        <p:spPr>
          <a:xfrm rot="14380249" flipH="1">
            <a:off x="4838022" y="3006178"/>
            <a:ext cx="134617" cy="248634"/>
          </a:xfrm>
          <a:prstGeom prst="chevron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3" name="Chevron 162"/>
          <p:cNvSpPr/>
          <p:nvPr/>
        </p:nvSpPr>
        <p:spPr>
          <a:xfrm rot="14380249" flipH="1">
            <a:off x="4864402" y="3236993"/>
            <a:ext cx="134617" cy="248634"/>
          </a:xfrm>
          <a:prstGeom prst="chevron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4" name="Chevron 163"/>
          <p:cNvSpPr/>
          <p:nvPr/>
        </p:nvSpPr>
        <p:spPr>
          <a:xfrm rot="14380249" flipH="1">
            <a:off x="5050069" y="3382806"/>
            <a:ext cx="134617" cy="248634"/>
          </a:xfrm>
          <a:prstGeom prst="chevron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5" name="Chevron 164"/>
          <p:cNvSpPr/>
          <p:nvPr/>
        </p:nvSpPr>
        <p:spPr>
          <a:xfrm rot="14380249" flipH="1">
            <a:off x="5067835" y="3622248"/>
            <a:ext cx="134617" cy="248634"/>
          </a:xfrm>
          <a:prstGeom prst="chevro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6" name="Chevron 165"/>
          <p:cNvSpPr/>
          <p:nvPr/>
        </p:nvSpPr>
        <p:spPr>
          <a:xfrm rot="14380249" flipH="1">
            <a:off x="5255117" y="3756437"/>
            <a:ext cx="134617" cy="248634"/>
          </a:xfrm>
          <a:prstGeom prst="chevro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7" name="Chevron 166"/>
          <p:cNvSpPr/>
          <p:nvPr/>
        </p:nvSpPr>
        <p:spPr>
          <a:xfrm rot="14380249" flipH="1">
            <a:off x="5306207" y="3988773"/>
            <a:ext cx="134617" cy="248634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8" name="Chevron 167"/>
          <p:cNvSpPr/>
          <p:nvPr/>
        </p:nvSpPr>
        <p:spPr>
          <a:xfrm rot="14380249" flipH="1">
            <a:off x="5513441" y="4087021"/>
            <a:ext cx="134617" cy="248635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9" name="Chevron 168"/>
          <p:cNvSpPr/>
          <p:nvPr/>
        </p:nvSpPr>
        <p:spPr>
          <a:xfrm rot="14380249" flipH="1">
            <a:off x="4627421" y="2874870"/>
            <a:ext cx="134617" cy="248634"/>
          </a:xfrm>
          <a:prstGeom prst="chevron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7"/>
          <p:cNvSpPr>
            <a:spLocks/>
          </p:cNvSpPr>
          <p:nvPr/>
        </p:nvSpPr>
        <p:spPr bwMode="auto">
          <a:xfrm rot="5400000">
            <a:off x="5420705" y="5169552"/>
            <a:ext cx="1398565" cy="961096"/>
          </a:xfrm>
          <a:custGeom>
            <a:avLst/>
            <a:gdLst>
              <a:gd name="T0" fmla="*/ 983680 w 840"/>
              <a:gd name="T1" fmla="*/ 0 h 226"/>
              <a:gd name="T2" fmla="*/ 878198 w 840"/>
              <a:gd name="T3" fmla="*/ 0 h 226"/>
              <a:gd name="T4" fmla="*/ 878198 w 840"/>
              <a:gd name="T5" fmla="*/ 0 h 226"/>
              <a:gd name="T6" fmla="*/ 0 w 840"/>
              <a:gd name="T7" fmla="*/ 0 h 226"/>
              <a:gd name="T8" fmla="*/ 0 w 840"/>
              <a:gd name="T9" fmla="*/ 3315 h 226"/>
              <a:gd name="T10" fmla="*/ 0 w 840"/>
              <a:gd name="T11" fmla="*/ 3315 h 226"/>
              <a:gd name="T12" fmla="*/ 0 w 840"/>
              <a:gd name="T13" fmla="*/ 3315 h 226"/>
              <a:gd name="T14" fmla="*/ 9812 w 840"/>
              <a:gd name="T15" fmla="*/ 16577 h 226"/>
              <a:gd name="T16" fmla="*/ 19625 w 840"/>
              <a:gd name="T17" fmla="*/ 33155 h 226"/>
              <a:gd name="T18" fmla="*/ 26984 w 840"/>
              <a:gd name="T19" fmla="*/ 53048 h 226"/>
              <a:gd name="T20" fmla="*/ 34343 w 840"/>
              <a:gd name="T21" fmla="*/ 72941 h 226"/>
              <a:gd name="T22" fmla="*/ 39249 w 840"/>
              <a:gd name="T23" fmla="*/ 99465 h 226"/>
              <a:gd name="T24" fmla="*/ 44155 w 840"/>
              <a:gd name="T25" fmla="*/ 125988 h 226"/>
              <a:gd name="T26" fmla="*/ 46608 w 840"/>
              <a:gd name="T27" fmla="*/ 155828 h 226"/>
              <a:gd name="T28" fmla="*/ 46608 w 840"/>
              <a:gd name="T29" fmla="*/ 188983 h 226"/>
              <a:gd name="T30" fmla="*/ 46608 w 840"/>
              <a:gd name="T31" fmla="*/ 188983 h 226"/>
              <a:gd name="T32" fmla="*/ 46608 w 840"/>
              <a:gd name="T33" fmla="*/ 218822 h 226"/>
              <a:gd name="T34" fmla="*/ 44155 w 840"/>
              <a:gd name="T35" fmla="*/ 248662 h 226"/>
              <a:gd name="T36" fmla="*/ 39249 w 840"/>
              <a:gd name="T37" fmla="*/ 275185 h 226"/>
              <a:gd name="T38" fmla="*/ 34343 w 840"/>
              <a:gd name="T39" fmla="*/ 301709 h 226"/>
              <a:gd name="T40" fmla="*/ 26984 w 840"/>
              <a:gd name="T41" fmla="*/ 324918 h 226"/>
              <a:gd name="T42" fmla="*/ 19625 w 840"/>
              <a:gd name="T43" fmla="*/ 344811 h 226"/>
              <a:gd name="T44" fmla="*/ 9812 w 840"/>
              <a:gd name="T45" fmla="*/ 361388 h 226"/>
              <a:gd name="T46" fmla="*/ 0 w 840"/>
              <a:gd name="T47" fmla="*/ 371335 h 226"/>
              <a:gd name="T48" fmla="*/ 0 w 840"/>
              <a:gd name="T49" fmla="*/ 374650 h 226"/>
              <a:gd name="T50" fmla="*/ 0 w 840"/>
              <a:gd name="T51" fmla="*/ 374650 h 226"/>
              <a:gd name="T52" fmla="*/ 900275 w 840"/>
              <a:gd name="T53" fmla="*/ 374650 h 226"/>
              <a:gd name="T54" fmla="*/ 981227 w 840"/>
              <a:gd name="T55" fmla="*/ 374650 h 226"/>
              <a:gd name="T56" fmla="*/ 983680 w 840"/>
              <a:gd name="T57" fmla="*/ 371335 h 226"/>
              <a:gd name="T58" fmla="*/ 983680 w 840"/>
              <a:gd name="T59" fmla="*/ 371335 h 226"/>
              <a:gd name="T60" fmla="*/ 993492 w 840"/>
              <a:gd name="T61" fmla="*/ 358073 h 226"/>
              <a:gd name="T62" fmla="*/ 1003304 w 840"/>
              <a:gd name="T63" fmla="*/ 341495 h 226"/>
              <a:gd name="T64" fmla="*/ 1010663 w 840"/>
              <a:gd name="T65" fmla="*/ 321602 h 226"/>
              <a:gd name="T66" fmla="*/ 1018023 w 840"/>
              <a:gd name="T67" fmla="*/ 298394 h 226"/>
              <a:gd name="T68" fmla="*/ 1022929 w 840"/>
              <a:gd name="T69" fmla="*/ 275185 h 226"/>
              <a:gd name="T70" fmla="*/ 1027835 w 840"/>
              <a:gd name="T71" fmla="*/ 248662 h 226"/>
              <a:gd name="T72" fmla="*/ 1030288 w 840"/>
              <a:gd name="T73" fmla="*/ 218822 h 226"/>
              <a:gd name="T74" fmla="*/ 1030288 w 840"/>
              <a:gd name="T75" fmla="*/ 188983 h 226"/>
              <a:gd name="T76" fmla="*/ 1030288 w 840"/>
              <a:gd name="T77" fmla="*/ 188983 h 226"/>
              <a:gd name="T78" fmla="*/ 1030288 w 840"/>
              <a:gd name="T79" fmla="*/ 155828 h 226"/>
              <a:gd name="T80" fmla="*/ 1027835 w 840"/>
              <a:gd name="T81" fmla="*/ 125988 h 226"/>
              <a:gd name="T82" fmla="*/ 1022929 w 840"/>
              <a:gd name="T83" fmla="*/ 99465 h 226"/>
              <a:gd name="T84" fmla="*/ 1018023 w 840"/>
              <a:gd name="T85" fmla="*/ 72941 h 226"/>
              <a:gd name="T86" fmla="*/ 1010663 w 840"/>
              <a:gd name="T87" fmla="*/ 49732 h 226"/>
              <a:gd name="T88" fmla="*/ 1000851 w 840"/>
              <a:gd name="T89" fmla="*/ 29839 h 226"/>
              <a:gd name="T90" fmla="*/ 993492 w 840"/>
              <a:gd name="T91" fmla="*/ 13262 h 226"/>
              <a:gd name="T92" fmla="*/ 983680 w 840"/>
              <a:gd name="T93" fmla="*/ 0 h 226"/>
              <a:gd name="T94" fmla="*/ 983680 w 840"/>
              <a:gd name="T95" fmla="*/ 0 h 2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connsiteX0" fmla="*/ 10468 w 10920"/>
              <a:gd name="connsiteY0" fmla="*/ 294 h 10294"/>
              <a:gd name="connsiteX1" fmla="*/ 9444 w 10920"/>
              <a:gd name="connsiteY1" fmla="*/ 294 h 10294"/>
              <a:gd name="connsiteX2" fmla="*/ 920 w 10920"/>
              <a:gd name="connsiteY2" fmla="*/ 294 h 10294"/>
              <a:gd name="connsiteX3" fmla="*/ 0 w 10920"/>
              <a:gd name="connsiteY3" fmla="*/ 0 h 10294"/>
              <a:gd name="connsiteX4" fmla="*/ 1015 w 10920"/>
              <a:gd name="connsiteY4" fmla="*/ 736 h 10294"/>
              <a:gd name="connsiteX5" fmla="*/ 1110 w 10920"/>
              <a:gd name="connsiteY5" fmla="*/ 1179 h 10294"/>
              <a:gd name="connsiteX6" fmla="*/ 1182 w 10920"/>
              <a:gd name="connsiteY6" fmla="*/ 1710 h 10294"/>
              <a:gd name="connsiteX7" fmla="*/ 1253 w 10920"/>
              <a:gd name="connsiteY7" fmla="*/ 2241 h 10294"/>
              <a:gd name="connsiteX8" fmla="*/ 1301 w 10920"/>
              <a:gd name="connsiteY8" fmla="*/ 2949 h 10294"/>
              <a:gd name="connsiteX9" fmla="*/ 1349 w 10920"/>
              <a:gd name="connsiteY9" fmla="*/ 3657 h 10294"/>
              <a:gd name="connsiteX10" fmla="*/ 1372 w 10920"/>
              <a:gd name="connsiteY10" fmla="*/ 4453 h 10294"/>
              <a:gd name="connsiteX11" fmla="*/ 1372 w 10920"/>
              <a:gd name="connsiteY11" fmla="*/ 5338 h 10294"/>
              <a:gd name="connsiteX12" fmla="*/ 1372 w 10920"/>
              <a:gd name="connsiteY12" fmla="*/ 6135 h 10294"/>
              <a:gd name="connsiteX13" fmla="*/ 1349 w 10920"/>
              <a:gd name="connsiteY13" fmla="*/ 6931 h 10294"/>
              <a:gd name="connsiteX14" fmla="*/ 1301 w 10920"/>
              <a:gd name="connsiteY14" fmla="*/ 7639 h 10294"/>
              <a:gd name="connsiteX15" fmla="*/ 1253 w 10920"/>
              <a:gd name="connsiteY15" fmla="*/ 8347 h 10294"/>
              <a:gd name="connsiteX16" fmla="*/ 1182 w 10920"/>
              <a:gd name="connsiteY16" fmla="*/ 8967 h 10294"/>
              <a:gd name="connsiteX17" fmla="*/ 1110 w 10920"/>
              <a:gd name="connsiteY17" fmla="*/ 9498 h 10294"/>
              <a:gd name="connsiteX18" fmla="*/ 1015 w 10920"/>
              <a:gd name="connsiteY18" fmla="*/ 9940 h 10294"/>
              <a:gd name="connsiteX19" fmla="*/ 920 w 10920"/>
              <a:gd name="connsiteY19" fmla="*/ 10206 h 10294"/>
              <a:gd name="connsiteX20" fmla="*/ 920 w 10920"/>
              <a:gd name="connsiteY20" fmla="*/ 10294 h 10294"/>
              <a:gd name="connsiteX21" fmla="*/ 9658 w 10920"/>
              <a:gd name="connsiteY21" fmla="*/ 10294 h 10294"/>
              <a:gd name="connsiteX22" fmla="*/ 10444 w 10920"/>
              <a:gd name="connsiteY22" fmla="*/ 10294 h 10294"/>
              <a:gd name="connsiteX23" fmla="*/ 10468 w 10920"/>
              <a:gd name="connsiteY23" fmla="*/ 10206 h 10294"/>
              <a:gd name="connsiteX24" fmla="*/ 10563 w 10920"/>
              <a:gd name="connsiteY24" fmla="*/ 9852 h 10294"/>
              <a:gd name="connsiteX25" fmla="*/ 10658 w 10920"/>
              <a:gd name="connsiteY25" fmla="*/ 9409 h 10294"/>
              <a:gd name="connsiteX26" fmla="*/ 10730 w 10920"/>
              <a:gd name="connsiteY26" fmla="*/ 8878 h 10294"/>
              <a:gd name="connsiteX27" fmla="*/ 10801 w 10920"/>
              <a:gd name="connsiteY27" fmla="*/ 8259 h 10294"/>
              <a:gd name="connsiteX28" fmla="*/ 10849 w 10920"/>
              <a:gd name="connsiteY28" fmla="*/ 7639 h 10294"/>
              <a:gd name="connsiteX29" fmla="*/ 10896 w 10920"/>
              <a:gd name="connsiteY29" fmla="*/ 6931 h 10294"/>
              <a:gd name="connsiteX30" fmla="*/ 10920 w 10920"/>
              <a:gd name="connsiteY30" fmla="*/ 6135 h 10294"/>
              <a:gd name="connsiteX31" fmla="*/ 10920 w 10920"/>
              <a:gd name="connsiteY31" fmla="*/ 5338 h 10294"/>
              <a:gd name="connsiteX32" fmla="*/ 10920 w 10920"/>
              <a:gd name="connsiteY32" fmla="*/ 4453 h 10294"/>
              <a:gd name="connsiteX33" fmla="*/ 10896 w 10920"/>
              <a:gd name="connsiteY33" fmla="*/ 3657 h 10294"/>
              <a:gd name="connsiteX34" fmla="*/ 10849 w 10920"/>
              <a:gd name="connsiteY34" fmla="*/ 2949 h 10294"/>
              <a:gd name="connsiteX35" fmla="*/ 10801 w 10920"/>
              <a:gd name="connsiteY35" fmla="*/ 2241 h 10294"/>
              <a:gd name="connsiteX36" fmla="*/ 10730 w 10920"/>
              <a:gd name="connsiteY36" fmla="*/ 1621 h 10294"/>
              <a:gd name="connsiteX37" fmla="*/ 10634 w 10920"/>
              <a:gd name="connsiteY37" fmla="*/ 1090 h 10294"/>
              <a:gd name="connsiteX38" fmla="*/ 10563 w 10920"/>
              <a:gd name="connsiteY38" fmla="*/ 648 h 10294"/>
              <a:gd name="connsiteX39" fmla="*/ 10468 w 10920"/>
              <a:gd name="connsiteY39" fmla="*/ 294 h 10294"/>
              <a:gd name="connsiteX0" fmla="*/ 10468 w 10920"/>
              <a:gd name="connsiteY0" fmla="*/ 294 h 10294"/>
              <a:gd name="connsiteX1" fmla="*/ 9444 w 10920"/>
              <a:gd name="connsiteY1" fmla="*/ 294 h 10294"/>
              <a:gd name="connsiteX2" fmla="*/ 920 w 10920"/>
              <a:gd name="connsiteY2" fmla="*/ 294 h 10294"/>
              <a:gd name="connsiteX3" fmla="*/ 0 w 10920"/>
              <a:gd name="connsiteY3" fmla="*/ 0 h 10294"/>
              <a:gd name="connsiteX4" fmla="*/ 641 w 10920"/>
              <a:gd name="connsiteY4" fmla="*/ 883 h 10294"/>
              <a:gd name="connsiteX5" fmla="*/ 1110 w 10920"/>
              <a:gd name="connsiteY5" fmla="*/ 1179 h 10294"/>
              <a:gd name="connsiteX6" fmla="*/ 1182 w 10920"/>
              <a:gd name="connsiteY6" fmla="*/ 1710 h 10294"/>
              <a:gd name="connsiteX7" fmla="*/ 1253 w 10920"/>
              <a:gd name="connsiteY7" fmla="*/ 2241 h 10294"/>
              <a:gd name="connsiteX8" fmla="*/ 1301 w 10920"/>
              <a:gd name="connsiteY8" fmla="*/ 2949 h 10294"/>
              <a:gd name="connsiteX9" fmla="*/ 1349 w 10920"/>
              <a:gd name="connsiteY9" fmla="*/ 3657 h 10294"/>
              <a:gd name="connsiteX10" fmla="*/ 1372 w 10920"/>
              <a:gd name="connsiteY10" fmla="*/ 4453 h 10294"/>
              <a:gd name="connsiteX11" fmla="*/ 1372 w 10920"/>
              <a:gd name="connsiteY11" fmla="*/ 5338 h 10294"/>
              <a:gd name="connsiteX12" fmla="*/ 1372 w 10920"/>
              <a:gd name="connsiteY12" fmla="*/ 6135 h 10294"/>
              <a:gd name="connsiteX13" fmla="*/ 1349 w 10920"/>
              <a:gd name="connsiteY13" fmla="*/ 6931 h 10294"/>
              <a:gd name="connsiteX14" fmla="*/ 1301 w 10920"/>
              <a:gd name="connsiteY14" fmla="*/ 7639 h 10294"/>
              <a:gd name="connsiteX15" fmla="*/ 1253 w 10920"/>
              <a:gd name="connsiteY15" fmla="*/ 8347 h 10294"/>
              <a:gd name="connsiteX16" fmla="*/ 1182 w 10920"/>
              <a:gd name="connsiteY16" fmla="*/ 8967 h 10294"/>
              <a:gd name="connsiteX17" fmla="*/ 1110 w 10920"/>
              <a:gd name="connsiteY17" fmla="*/ 9498 h 10294"/>
              <a:gd name="connsiteX18" fmla="*/ 1015 w 10920"/>
              <a:gd name="connsiteY18" fmla="*/ 9940 h 10294"/>
              <a:gd name="connsiteX19" fmla="*/ 920 w 10920"/>
              <a:gd name="connsiteY19" fmla="*/ 10206 h 10294"/>
              <a:gd name="connsiteX20" fmla="*/ 920 w 10920"/>
              <a:gd name="connsiteY20" fmla="*/ 10294 h 10294"/>
              <a:gd name="connsiteX21" fmla="*/ 9658 w 10920"/>
              <a:gd name="connsiteY21" fmla="*/ 10294 h 10294"/>
              <a:gd name="connsiteX22" fmla="*/ 10444 w 10920"/>
              <a:gd name="connsiteY22" fmla="*/ 10294 h 10294"/>
              <a:gd name="connsiteX23" fmla="*/ 10468 w 10920"/>
              <a:gd name="connsiteY23" fmla="*/ 10206 h 10294"/>
              <a:gd name="connsiteX24" fmla="*/ 10563 w 10920"/>
              <a:gd name="connsiteY24" fmla="*/ 9852 h 10294"/>
              <a:gd name="connsiteX25" fmla="*/ 10658 w 10920"/>
              <a:gd name="connsiteY25" fmla="*/ 9409 h 10294"/>
              <a:gd name="connsiteX26" fmla="*/ 10730 w 10920"/>
              <a:gd name="connsiteY26" fmla="*/ 8878 h 10294"/>
              <a:gd name="connsiteX27" fmla="*/ 10801 w 10920"/>
              <a:gd name="connsiteY27" fmla="*/ 8259 h 10294"/>
              <a:gd name="connsiteX28" fmla="*/ 10849 w 10920"/>
              <a:gd name="connsiteY28" fmla="*/ 7639 h 10294"/>
              <a:gd name="connsiteX29" fmla="*/ 10896 w 10920"/>
              <a:gd name="connsiteY29" fmla="*/ 6931 h 10294"/>
              <a:gd name="connsiteX30" fmla="*/ 10920 w 10920"/>
              <a:gd name="connsiteY30" fmla="*/ 6135 h 10294"/>
              <a:gd name="connsiteX31" fmla="*/ 10920 w 10920"/>
              <a:gd name="connsiteY31" fmla="*/ 5338 h 10294"/>
              <a:gd name="connsiteX32" fmla="*/ 10920 w 10920"/>
              <a:gd name="connsiteY32" fmla="*/ 4453 h 10294"/>
              <a:gd name="connsiteX33" fmla="*/ 10896 w 10920"/>
              <a:gd name="connsiteY33" fmla="*/ 3657 h 10294"/>
              <a:gd name="connsiteX34" fmla="*/ 10849 w 10920"/>
              <a:gd name="connsiteY34" fmla="*/ 2949 h 10294"/>
              <a:gd name="connsiteX35" fmla="*/ 10801 w 10920"/>
              <a:gd name="connsiteY35" fmla="*/ 2241 h 10294"/>
              <a:gd name="connsiteX36" fmla="*/ 10730 w 10920"/>
              <a:gd name="connsiteY36" fmla="*/ 1621 h 10294"/>
              <a:gd name="connsiteX37" fmla="*/ 10634 w 10920"/>
              <a:gd name="connsiteY37" fmla="*/ 1090 h 10294"/>
              <a:gd name="connsiteX38" fmla="*/ 10563 w 10920"/>
              <a:gd name="connsiteY38" fmla="*/ 648 h 10294"/>
              <a:gd name="connsiteX39" fmla="*/ 10468 w 10920"/>
              <a:gd name="connsiteY39" fmla="*/ 294 h 10294"/>
              <a:gd name="connsiteX0" fmla="*/ 10468 w 10920"/>
              <a:gd name="connsiteY0" fmla="*/ 294 h 10294"/>
              <a:gd name="connsiteX1" fmla="*/ 9444 w 10920"/>
              <a:gd name="connsiteY1" fmla="*/ 294 h 10294"/>
              <a:gd name="connsiteX2" fmla="*/ 920 w 10920"/>
              <a:gd name="connsiteY2" fmla="*/ 294 h 10294"/>
              <a:gd name="connsiteX3" fmla="*/ 0 w 10920"/>
              <a:gd name="connsiteY3" fmla="*/ 0 h 10294"/>
              <a:gd name="connsiteX4" fmla="*/ 641 w 10920"/>
              <a:gd name="connsiteY4" fmla="*/ 883 h 10294"/>
              <a:gd name="connsiteX5" fmla="*/ 822 w 10920"/>
              <a:gd name="connsiteY5" fmla="*/ 1531 h 10294"/>
              <a:gd name="connsiteX6" fmla="*/ 1182 w 10920"/>
              <a:gd name="connsiteY6" fmla="*/ 1710 h 10294"/>
              <a:gd name="connsiteX7" fmla="*/ 1253 w 10920"/>
              <a:gd name="connsiteY7" fmla="*/ 2241 h 10294"/>
              <a:gd name="connsiteX8" fmla="*/ 1301 w 10920"/>
              <a:gd name="connsiteY8" fmla="*/ 2949 h 10294"/>
              <a:gd name="connsiteX9" fmla="*/ 1349 w 10920"/>
              <a:gd name="connsiteY9" fmla="*/ 3657 h 10294"/>
              <a:gd name="connsiteX10" fmla="*/ 1372 w 10920"/>
              <a:gd name="connsiteY10" fmla="*/ 4453 h 10294"/>
              <a:gd name="connsiteX11" fmla="*/ 1372 w 10920"/>
              <a:gd name="connsiteY11" fmla="*/ 5338 h 10294"/>
              <a:gd name="connsiteX12" fmla="*/ 1372 w 10920"/>
              <a:gd name="connsiteY12" fmla="*/ 6135 h 10294"/>
              <a:gd name="connsiteX13" fmla="*/ 1349 w 10920"/>
              <a:gd name="connsiteY13" fmla="*/ 6931 h 10294"/>
              <a:gd name="connsiteX14" fmla="*/ 1301 w 10920"/>
              <a:gd name="connsiteY14" fmla="*/ 7639 h 10294"/>
              <a:gd name="connsiteX15" fmla="*/ 1253 w 10920"/>
              <a:gd name="connsiteY15" fmla="*/ 8347 h 10294"/>
              <a:gd name="connsiteX16" fmla="*/ 1182 w 10920"/>
              <a:gd name="connsiteY16" fmla="*/ 8967 h 10294"/>
              <a:gd name="connsiteX17" fmla="*/ 1110 w 10920"/>
              <a:gd name="connsiteY17" fmla="*/ 9498 h 10294"/>
              <a:gd name="connsiteX18" fmla="*/ 1015 w 10920"/>
              <a:gd name="connsiteY18" fmla="*/ 9940 h 10294"/>
              <a:gd name="connsiteX19" fmla="*/ 920 w 10920"/>
              <a:gd name="connsiteY19" fmla="*/ 10206 h 10294"/>
              <a:gd name="connsiteX20" fmla="*/ 920 w 10920"/>
              <a:gd name="connsiteY20" fmla="*/ 10294 h 10294"/>
              <a:gd name="connsiteX21" fmla="*/ 9658 w 10920"/>
              <a:gd name="connsiteY21" fmla="*/ 10294 h 10294"/>
              <a:gd name="connsiteX22" fmla="*/ 10444 w 10920"/>
              <a:gd name="connsiteY22" fmla="*/ 10294 h 10294"/>
              <a:gd name="connsiteX23" fmla="*/ 10468 w 10920"/>
              <a:gd name="connsiteY23" fmla="*/ 10206 h 10294"/>
              <a:gd name="connsiteX24" fmla="*/ 10563 w 10920"/>
              <a:gd name="connsiteY24" fmla="*/ 9852 h 10294"/>
              <a:gd name="connsiteX25" fmla="*/ 10658 w 10920"/>
              <a:gd name="connsiteY25" fmla="*/ 9409 h 10294"/>
              <a:gd name="connsiteX26" fmla="*/ 10730 w 10920"/>
              <a:gd name="connsiteY26" fmla="*/ 8878 h 10294"/>
              <a:gd name="connsiteX27" fmla="*/ 10801 w 10920"/>
              <a:gd name="connsiteY27" fmla="*/ 8259 h 10294"/>
              <a:gd name="connsiteX28" fmla="*/ 10849 w 10920"/>
              <a:gd name="connsiteY28" fmla="*/ 7639 h 10294"/>
              <a:gd name="connsiteX29" fmla="*/ 10896 w 10920"/>
              <a:gd name="connsiteY29" fmla="*/ 6931 h 10294"/>
              <a:gd name="connsiteX30" fmla="*/ 10920 w 10920"/>
              <a:gd name="connsiteY30" fmla="*/ 6135 h 10294"/>
              <a:gd name="connsiteX31" fmla="*/ 10920 w 10920"/>
              <a:gd name="connsiteY31" fmla="*/ 5338 h 10294"/>
              <a:gd name="connsiteX32" fmla="*/ 10920 w 10920"/>
              <a:gd name="connsiteY32" fmla="*/ 4453 h 10294"/>
              <a:gd name="connsiteX33" fmla="*/ 10896 w 10920"/>
              <a:gd name="connsiteY33" fmla="*/ 3657 h 10294"/>
              <a:gd name="connsiteX34" fmla="*/ 10849 w 10920"/>
              <a:gd name="connsiteY34" fmla="*/ 2949 h 10294"/>
              <a:gd name="connsiteX35" fmla="*/ 10801 w 10920"/>
              <a:gd name="connsiteY35" fmla="*/ 2241 h 10294"/>
              <a:gd name="connsiteX36" fmla="*/ 10730 w 10920"/>
              <a:gd name="connsiteY36" fmla="*/ 1621 h 10294"/>
              <a:gd name="connsiteX37" fmla="*/ 10634 w 10920"/>
              <a:gd name="connsiteY37" fmla="*/ 1090 h 10294"/>
              <a:gd name="connsiteX38" fmla="*/ 10563 w 10920"/>
              <a:gd name="connsiteY38" fmla="*/ 648 h 10294"/>
              <a:gd name="connsiteX39" fmla="*/ 10468 w 10920"/>
              <a:gd name="connsiteY39" fmla="*/ 294 h 10294"/>
              <a:gd name="connsiteX0" fmla="*/ 10468 w 10920"/>
              <a:gd name="connsiteY0" fmla="*/ 294 h 10294"/>
              <a:gd name="connsiteX1" fmla="*/ 9444 w 10920"/>
              <a:gd name="connsiteY1" fmla="*/ 294 h 10294"/>
              <a:gd name="connsiteX2" fmla="*/ 920 w 10920"/>
              <a:gd name="connsiteY2" fmla="*/ 294 h 10294"/>
              <a:gd name="connsiteX3" fmla="*/ 0 w 10920"/>
              <a:gd name="connsiteY3" fmla="*/ 0 h 10294"/>
              <a:gd name="connsiteX4" fmla="*/ 641 w 10920"/>
              <a:gd name="connsiteY4" fmla="*/ 883 h 10294"/>
              <a:gd name="connsiteX5" fmla="*/ 822 w 10920"/>
              <a:gd name="connsiteY5" fmla="*/ 1531 h 10294"/>
              <a:gd name="connsiteX6" fmla="*/ 1009 w 10920"/>
              <a:gd name="connsiteY6" fmla="*/ 1916 h 10294"/>
              <a:gd name="connsiteX7" fmla="*/ 1253 w 10920"/>
              <a:gd name="connsiteY7" fmla="*/ 2241 h 10294"/>
              <a:gd name="connsiteX8" fmla="*/ 1301 w 10920"/>
              <a:gd name="connsiteY8" fmla="*/ 2949 h 10294"/>
              <a:gd name="connsiteX9" fmla="*/ 1349 w 10920"/>
              <a:gd name="connsiteY9" fmla="*/ 3657 h 10294"/>
              <a:gd name="connsiteX10" fmla="*/ 1372 w 10920"/>
              <a:gd name="connsiteY10" fmla="*/ 4453 h 10294"/>
              <a:gd name="connsiteX11" fmla="*/ 1372 w 10920"/>
              <a:gd name="connsiteY11" fmla="*/ 5338 h 10294"/>
              <a:gd name="connsiteX12" fmla="*/ 1372 w 10920"/>
              <a:gd name="connsiteY12" fmla="*/ 6135 h 10294"/>
              <a:gd name="connsiteX13" fmla="*/ 1349 w 10920"/>
              <a:gd name="connsiteY13" fmla="*/ 6931 h 10294"/>
              <a:gd name="connsiteX14" fmla="*/ 1301 w 10920"/>
              <a:gd name="connsiteY14" fmla="*/ 7639 h 10294"/>
              <a:gd name="connsiteX15" fmla="*/ 1253 w 10920"/>
              <a:gd name="connsiteY15" fmla="*/ 8347 h 10294"/>
              <a:gd name="connsiteX16" fmla="*/ 1182 w 10920"/>
              <a:gd name="connsiteY16" fmla="*/ 8967 h 10294"/>
              <a:gd name="connsiteX17" fmla="*/ 1110 w 10920"/>
              <a:gd name="connsiteY17" fmla="*/ 9498 h 10294"/>
              <a:gd name="connsiteX18" fmla="*/ 1015 w 10920"/>
              <a:gd name="connsiteY18" fmla="*/ 9940 h 10294"/>
              <a:gd name="connsiteX19" fmla="*/ 920 w 10920"/>
              <a:gd name="connsiteY19" fmla="*/ 10206 h 10294"/>
              <a:gd name="connsiteX20" fmla="*/ 920 w 10920"/>
              <a:gd name="connsiteY20" fmla="*/ 10294 h 10294"/>
              <a:gd name="connsiteX21" fmla="*/ 9658 w 10920"/>
              <a:gd name="connsiteY21" fmla="*/ 10294 h 10294"/>
              <a:gd name="connsiteX22" fmla="*/ 10444 w 10920"/>
              <a:gd name="connsiteY22" fmla="*/ 10294 h 10294"/>
              <a:gd name="connsiteX23" fmla="*/ 10468 w 10920"/>
              <a:gd name="connsiteY23" fmla="*/ 10206 h 10294"/>
              <a:gd name="connsiteX24" fmla="*/ 10563 w 10920"/>
              <a:gd name="connsiteY24" fmla="*/ 9852 h 10294"/>
              <a:gd name="connsiteX25" fmla="*/ 10658 w 10920"/>
              <a:gd name="connsiteY25" fmla="*/ 9409 h 10294"/>
              <a:gd name="connsiteX26" fmla="*/ 10730 w 10920"/>
              <a:gd name="connsiteY26" fmla="*/ 8878 h 10294"/>
              <a:gd name="connsiteX27" fmla="*/ 10801 w 10920"/>
              <a:gd name="connsiteY27" fmla="*/ 8259 h 10294"/>
              <a:gd name="connsiteX28" fmla="*/ 10849 w 10920"/>
              <a:gd name="connsiteY28" fmla="*/ 7639 h 10294"/>
              <a:gd name="connsiteX29" fmla="*/ 10896 w 10920"/>
              <a:gd name="connsiteY29" fmla="*/ 6931 h 10294"/>
              <a:gd name="connsiteX30" fmla="*/ 10920 w 10920"/>
              <a:gd name="connsiteY30" fmla="*/ 6135 h 10294"/>
              <a:gd name="connsiteX31" fmla="*/ 10920 w 10920"/>
              <a:gd name="connsiteY31" fmla="*/ 5338 h 10294"/>
              <a:gd name="connsiteX32" fmla="*/ 10920 w 10920"/>
              <a:gd name="connsiteY32" fmla="*/ 4453 h 10294"/>
              <a:gd name="connsiteX33" fmla="*/ 10896 w 10920"/>
              <a:gd name="connsiteY33" fmla="*/ 3657 h 10294"/>
              <a:gd name="connsiteX34" fmla="*/ 10849 w 10920"/>
              <a:gd name="connsiteY34" fmla="*/ 2949 h 10294"/>
              <a:gd name="connsiteX35" fmla="*/ 10801 w 10920"/>
              <a:gd name="connsiteY35" fmla="*/ 2241 h 10294"/>
              <a:gd name="connsiteX36" fmla="*/ 10730 w 10920"/>
              <a:gd name="connsiteY36" fmla="*/ 1621 h 10294"/>
              <a:gd name="connsiteX37" fmla="*/ 10634 w 10920"/>
              <a:gd name="connsiteY37" fmla="*/ 1090 h 10294"/>
              <a:gd name="connsiteX38" fmla="*/ 10563 w 10920"/>
              <a:gd name="connsiteY38" fmla="*/ 648 h 10294"/>
              <a:gd name="connsiteX39" fmla="*/ 10468 w 10920"/>
              <a:gd name="connsiteY39" fmla="*/ 294 h 10294"/>
              <a:gd name="connsiteX0" fmla="*/ 10468 w 10920"/>
              <a:gd name="connsiteY0" fmla="*/ 294 h 10294"/>
              <a:gd name="connsiteX1" fmla="*/ 9444 w 10920"/>
              <a:gd name="connsiteY1" fmla="*/ 294 h 10294"/>
              <a:gd name="connsiteX2" fmla="*/ 920 w 10920"/>
              <a:gd name="connsiteY2" fmla="*/ 294 h 10294"/>
              <a:gd name="connsiteX3" fmla="*/ 0 w 10920"/>
              <a:gd name="connsiteY3" fmla="*/ 0 h 10294"/>
              <a:gd name="connsiteX4" fmla="*/ 641 w 10920"/>
              <a:gd name="connsiteY4" fmla="*/ 883 h 10294"/>
              <a:gd name="connsiteX5" fmla="*/ 822 w 10920"/>
              <a:gd name="connsiteY5" fmla="*/ 1531 h 10294"/>
              <a:gd name="connsiteX6" fmla="*/ 1009 w 10920"/>
              <a:gd name="connsiteY6" fmla="*/ 1916 h 10294"/>
              <a:gd name="connsiteX7" fmla="*/ 1109 w 10920"/>
              <a:gd name="connsiteY7" fmla="*/ 2358 h 10294"/>
              <a:gd name="connsiteX8" fmla="*/ 1301 w 10920"/>
              <a:gd name="connsiteY8" fmla="*/ 2949 h 10294"/>
              <a:gd name="connsiteX9" fmla="*/ 1349 w 10920"/>
              <a:gd name="connsiteY9" fmla="*/ 3657 h 10294"/>
              <a:gd name="connsiteX10" fmla="*/ 1372 w 10920"/>
              <a:gd name="connsiteY10" fmla="*/ 4453 h 10294"/>
              <a:gd name="connsiteX11" fmla="*/ 1372 w 10920"/>
              <a:gd name="connsiteY11" fmla="*/ 5338 h 10294"/>
              <a:gd name="connsiteX12" fmla="*/ 1372 w 10920"/>
              <a:gd name="connsiteY12" fmla="*/ 6135 h 10294"/>
              <a:gd name="connsiteX13" fmla="*/ 1349 w 10920"/>
              <a:gd name="connsiteY13" fmla="*/ 6931 h 10294"/>
              <a:gd name="connsiteX14" fmla="*/ 1301 w 10920"/>
              <a:gd name="connsiteY14" fmla="*/ 7639 h 10294"/>
              <a:gd name="connsiteX15" fmla="*/ 1253 w 10920"/>
              <a:gd name="connsiteY15" fmla="*/ 8347 h 10294"/>
              <a:gd name="connsiteX16" fmla="*/ 1182 w 10920"/>
              <a:gd name="connsiteY16" fmla="*/ 8967 h 10294"/>
              <a:gd name="connsiteX17" fmla="*/ 1110 w 10920"/>
              <a:gd name="connsiteY17" fmla="*/ 9498 h 10294"/>
              <a:gd name="connsiteX18" fmla="*/ 1015 w 10920"/>
              <a:gd name="connsiteY18" fmla="*/ 9940 h 10294"/>
              <a:gd name="connsiteX19" fmla="*/ 920 w 10920"/>
              <a:gd name="connsiteY19" fmla="*/ 10206 h 10294"/>
              <a:gd name="connsiteX20" fmla="*/ 920 w 10920"/>
              <a:gd name="connsiteY20" fmla="*/ 10294 h 10294"/>
              <a:gd name="connsiteX21" fmla="*/ 9658 w 10920"/>
              <a:gd name="connsiteY21" fmla="*/ 10294 h 10294"/>
              <a:gd name="connsiteX22" fmla="*/ 10444 w 10920"/>
              <a:gd name="connsiteY22" fmla="*/ 10294 h 10294"/>
              <a:gd name="connsiteX23" fmla="*/ 10468 w 10920"/>
              <a:gd name="connsiteY23" fmla="*/ 10206 h 10294"/>
              <a:gd name="connsiteX24" fmla="*/ 10563 w 10920"/>
              <a:gd name="connsiteY24" fmla="*/ 9852 h 10294"/>
              <a:gd name="connsiteX25" fmla="*/ 10658 w 10920"/>
              <a:gd name="connsiteY25" fmla="*/ 9409 h 10294"/>
              <a:gd name="connsiteX26" fmla="*/ 10730 w 10920"/>
              <a:gd name="connsiteY26" fmla="*/ 8878 h 10294"/>
              <a:gd name="connsiteX27" fmla="*/ 10801 w 10920"/>
              <a:gd name="connsiteY27" fmla="*/ 8259 h 10294"/>
              <a:gd name="connsiteX28" fmla="*/ 10849 w 10920"/>
              <a:gd name="connsiteY28" fmla="*/ 7639 h 10294"/>
              <a:gd name="connsiteX29" fmla="*/ 10896 w 10920"/>
              <a:gd name="connsiteY29" fmla="*/ 6931 h 10294"/>
              <a:gd name="connsiteX30" fmla="*/ 10920 w 10920"/>
              <a:gd name="connsiteY30" fmla="*/ 6135 h 10294"/>
              <a:gd name="connsiteX31" fmla="*/ 10920 w 10920"/>
              <a:gd name="connsiteY31" fmla="*/ 5338 h 10294"/>
              <a:gd name="connsiteX32" fmla="*/ 10920 w 10920"/>
              <a:gd name="connsiteY32" fmla="*/ 4453 h 10294"/>
              <a:gd name="connsiteX33" fmla="*/ 10896 w 10920"/>
              <a:gd name="connsiteY33" fmla="*/ 3657 h 10294"/>
              <a:gd name="connsiteX34" fmla="*/ 10849 w 10920"/>
              <a:gd name="connsiteY34" fmla="*/ 2949 h 10294"/>
              <a:gd name="connsiteX35" fmla="*/ 10801 w 10920"/>
              <a:gd name="connsiteY35" fmla="*/ 2241 h 10294"/>
              <a:gd name="connsiteX36" fmla="*/ 10730 w 10920"/>
              <a:gd name="connsiteY36" fmla="*/ 1621 h 10294"/>
              <a:gd name="connsiteX37" fmla="*/ 10634 w 10920"/>
              <a:gd name="connsiteY37" fmla="*/ 1090 h 10294"/>
              <a:gd name="connsiteX38" fmla="*/ 10563 w 10920"/>
              <a:gd name="connsiteY38" fmla="*/ 648 h 10294"/>
              <a:gd name="connsiteX39" fmla="*/ 10468 w 10920"/>
              <a:gd name="connsiteY39" fmla="*/ 294 h 10294"/>
              <a:gd name="connsiteX0" fmla="*/ 10468 w 10920"/>
              <a:gd name="connsiteY0" fmla="*/ 294 h 10294"/>
              <a:gd name="connsiteX1" fmla="*/ 9444 w 10920"/>
              <a:gd name="connsiteY1" fmla="*/ 294 h 10294"/>
              <a:gd name="connsiteX2" fmla="*/ 920 w 10920"/>
              <a:gd name="connsiteY2" fmla="*/ 294 h 10294"/>
              <a:gd name="connsiteX3" fmla="*/ 0 w 10920"/>
              <a:gd name="connsiteY3" fmla="*/ 0 h 10294"/>
              <a:gd name="connsiteX4" fmla="*/ 641 w 10920"/>
              <a:gd name="connsiteY4" fmla="*/ 883 h 10294"/>
              <a:gd name="connsiteX5" fmla="*/ 822 w 10920"/>
              <a:gd name="connsiteY5" fmla="*/ 1531 h 10294"/>
              <a:gd name="connsiteX6" fmla="*/ 1009 w 10920"/>
              <a:gd name="connsiteY6" fmla="*/ 1916 h 10294"/>
              <a:gd name="connsiteX7" fmla="*/ 1109 w 10920"/>
              <a:gd name="connsiteY7" fmla="*/ 2358 h 10294"/>
              <a:gd name="connsiteX8" fmla="*/ 1243 w 10920"/>
              <a:gd name="connsiteY8" fmla="*/ 3037 h 10294"/>
              <a:gd name="connsiteX9" fmla="*/ 1349 w 10920"/>
              <a:gd name="connsiteY9" fmla="*/ 3657 h 10294"/>
              <a:gd name="connsiteX10" fmla="*/ 1372 w 10920"/>
              <a:gd name="connsiteY10" fmla="*/ 4453 h 10294"/>
              <a:gd name="connsiteX11" fmla="*/ 1372 w 10920"/>
              <a:gd name="connsiteY11" fmla="*/ 5338 h 10294"/>
              <a:gd name="connsiteX12" fmla="*/ 1372 w 10920"/>
              <a:gd name="connsiteY12" fmla="*/ 6135 h 10294"/>
              <a:gd name="connsiteX13" fmla="*/ 1349 w 10920"/>
              <a:gd name="connsiteY13" fmla="*/ 6931 h 10294"/>
              <a:gd name="connsiteX14" fmla="*/ 1301 w 10920"/>
              <a:gd name="connsiteY14" fmla="*/ 7639 h 10294"/>
              <a:gd name="connsiteX15" fmla="*/ 1253 w 10920"/>
              <a:gd name="connsiteY15" fmla="*/ 8347 h 10294"/>
              <a:gd name="connsiteX16" fmla="*/ 1182 w 10920"/>
              <a:gd name="connsiteY16" fmla="*/ 8967 h 10294"/>
              <a:gd name="connsiteX17" fmla="*/ 1110 w 10920"/>
              <a:gd name="connsiteY17" fmla="*/ 9498 h 10294"/>
              <a:gd name="connsiteX18" fmla="*/ 1015 w 10920"/>
              <a:gd name="connsiteY18" fmla="*/ 9940 h 10294"/>
              <a:gd name="connsiteX19" fmla="*/ 920 w 10920"/>
              <a:gd name="connsiteY19" fmla="*/ 10206 h 10294"/>
              <a:gd name="connsiteX20" fmla="*/ 920 w 10920"/>
              <a:gd name="connsiteY20" fmla="*/ 10294 h 10294"/>
              <a:gd name="connsiteX21" fmla="*/ 9658 w 10920"/>
              <a:gd name="connsiteY21" fmla="*/ 10294 h 10294"/>
              <a:gd name="connsiteX22" fmla="*/ 10444 w 10920"/>
              <a:gd name="connsiteY22" fmla="*/ 10294 h 10294"/>
              <a:gd name="connsiteX23" fmla="*/ 10468 w 10920"/>
              <a:gd name="connsiteY23" fmla="*/ 10206 h 10294"/>
              <a:gd name="connsiteX24" fmla="*/ 10563 w 10920"/>
              <a:gd name="connsiteY24" fmla="*/ 9852 h 10294"/>
              <a:gd name="connsiteX25" fmla="*/ 10658 w 10920"/>
              <a:gd name="connsiteY25" fmla="*/ 9409 h 10294"/>
              <a:gd name="connsiteX26" fmla="*/ 10730 w 10920"/>
              <a:gd name="connsiteY26" fmla="*/ 8878 h 10294"/>
              <a:gd name="connsiteX27" fmla="*/ 10801 w 10920"/>
              <a:gd name="connsiteY27" fmla="*/ 8259 h 10294"/>
              <a:gd name="connsiteX28" fmla="*/ 10849 w 10920"/>
              <a:gd name="connsiteY28" fmla="*/ 7639 h 10294"/>
              <a:gd name="connsiteX29" fmla="*/ 10896 w 10920"/>
              <a:gd name="connsiteY29" fmla="*/ 6931 h 10294"/>
              <a:gd name="connsiteX30" fmla="*/ 10920 w 10920"/>
              <a:gd name="connsiteY30" fmla="*/ 6135 h 10294"/>
              <a:gd name="connsiteX31" fmla="*/ 10920 w 10920"/>
              <a:gd name="connsiteY31" fmla="*/ 5338 h 10294"/>
              <a:gd name="connsiteX32" fmla="*/ 10920 w 10920"/>
              <a:gd name="connsiteY32" fmla="*/ 4453 h 10294"/>
              <a:gd name="connsiteX33" fmla="*/ 10896 w 10920"/>
              <a:gd name="connsiteY33" fmla="*/ 3657 h 10294"/>
              <a:gd name="connsiteX34" fmla="*/ 10849 w 10920"/>
              <a:gd name="connsiteY34" fmla="*/ 2949 h 10294"/>
              <a:gd name="connsiteX35" fmla="*/ 10801 w 10920"/>
              <a:gd name="connsiteY35" fmla="*/ 2241 h 10294"/>
              <a:gd name="connsiteX36" fmla="*/ 10730 w 10920"/>
              <a:gd name="connsiteY36" fmla="*/ 1621 h 10294"/>
              <a:gd name="connsiteX37" fmla="*/ 10634 w 10920"/>
              <a:gd name="connsiteY37" fmla="*/ 1090 h 10294"/>
              <a:gd name="connsiteX38" fmla="*/ 10563 w 10920"/>
              <a:gd name="connsiteY38" fmla="*/ 648 h 10294"/>
              <a:gd name="connsiteX39" fmla="*/ 10468 w 10920"/>
              <a:gd name="connsiteY39" fmla="*/ 294 h 10294"/>
              <a:gd name="connsiteX0" fmla="*/ 10468 w 10920"/>
              <a:gd name="connsiteY0" fmla="*/ 294 h 10294"/>
              <a:gd name="connsiteX1" fmla="*/ 9444 w 10920"/>
              <a:gd name="connsiteY1" fmla="*/ 294 h 10294"/>
              <a:gd name="connsiteX2" fmla="*/ 920 w 10920"/>
              <a:gd name="connsiteY2" fmla="*/ 294 h 10294"/>
              <a:gd name="connsiteX3" fmla="*/ 0 w 10920"/>
              <a:gd name="connsiteY3" fmla="*/ 0 h 10294"/>
              <a:gd name="connsiteX4" fmla="*/ 641 w 10920"/>
              <a:gd name="connsiteY4" fmla="*/ 883 h 10294"/>
              <a:gd name="connsiteX5" fmla="*/ 822 w 10920"/>
              <a:gd name="connsiteY5" fmla="*/ 1531 h 10294"/>
              <a:gd name="connsiteX6" fmla="*/ 1009 w 10920"/>
              <a:gd name="connsiteY6" fmla="*/ 1916 h 10294"/>
              <a:gd name="connsiteX7" fmla="*/ 1109 w 10920"/>
              <a:gd name="connsiteY7" fmla="*/ 2358 h 10294"/>
              <a:gd name="connsiteX8" fmla="*/ 1243 w 10920"/>
              <a:gd name="connsiteY8" fmla="*/ 3037 h 10294"/>
              <a:gd name="connsiteX9" fmla="*/ 1349 w 10920"/>
              <a:gd name="connsiteY9" fmla="*/ 3657 h 10294"/>
              <a:gd name="connsiteX10" fmla="*/ 1372 w 10920"/>
              <a:gd name="connsiteY10" fmla="*/ 4453 h 10294"/>
              <a:gd name="connsiteX11" fmla="*/ 1372 w 10920"/>
              <a:gd name="connsiteY11" fmla="*/ 5338 h 10294"/>
              <a:gd name="connsiteX12" fmla="*/ 1372 w 10920"/>
              <a:gd name="connsiteY12" fmla="*/ 6135 h 10294"/>
              <a:gd name="connsiteX13" fmla="*/ 1349 w 10920"/>
              <a:gd name="connsiteY13" fmla="*/ 6931 h 10294"/>
              <a:gd name="connsiteX14" fmla="*/ 1100 w 10920"/>
              <a:gd name="connsiteY14" fmla="*/ 7786 h 10294"/>
              <a:gd name="connsiteX15" fmla="*/ 1253 w 10920"/>
              <a:gd name="connsiteY15" fmla="*/ 8347 h 10294"/>
              <a:gd name="connsiteX16" fmla="*/ 1182 w 10920"/>
              <a:gd name="connsiteY16" fmla="*/ 8967 h 10294"/>
              <a:gd name="connsiteX17" fmla="*/ 1110 w 10920"/>
              <a:gd name="connsiteY17" fmla="*/ 9498 h 10294"/>
              <a:gd name="connsiteX18" fmla="*/ 1015 w 10920"/>
              <a:gd name="connsiteY18" fmla="*/ 9940 h 10294"/>
              <a:gd name="connsiteX19" fmla="*/ 920 w 10920"/>
              <a:gd name="connsiteY19" fmla="*/ 10206 h 10294"/>
              <a:gd name="connsiteX20" fmla="*/ 920 w 10920"/>
              <a:gd name="connsiteY20" fmla="*/ 10294 h 10294"/>
              <a:gd name="connsiteX21" fmla="*/ 9658 w 10920"/>
              <a:gd name="connsiteY21" fmla="*/ 10294 h 10294"/>
              <a:gd name="connsiteX22" fmla="*/ 10444 w 10920"/>
              <a:gd name="connsiteY22" fmla="*/ 10294 h 10294"/>
              <a:gd name="connsiteX23" fmla="*/ 10468 w 10920"/>
              <a:gd name="connsiteY23" fmla="*/ 10206 h 10294"/>
              <a:gd name="connsiteX24" fmla="*/ 10563 w 10920"/>
              <a:gd name="connsiteY24" fmla="*/ 9852 h 10294"/>
              <a:gd name="connsiteX25" fmla="*/ 10658 w 10920"/>
              <a:gd name="connsiteY25" fmla="*/ 9409 h 10294"/>
              <a:gd name="connsiteX26" fmla="*/ 10730 w 10920"/>
              <a:gd name="connsiteY26" fmla="*/ 8878 h 10294"/>
              <a:gd name="connsiteX27" fmla="*/ 10801 w 10920"/>
              <a:gd name="connsiteY27" fmla="*/ 8259 h 10294"/>
              <a:gd name="connsiteX28" fmla="*/ 10849 w 10920"/>
              <a:gd name="connsiteY28" fmla="*/ 7639 h 10294"/>
              <a:gd name="connsiteX29" fmla="*/ 10896 w 10920"/>
              <a:gd name="connsiteY29" fmla="*/ 6931 h 10294"/>
              <a:gd name="connsiteX30" fmla="*/ 10920 w 10920"/>
              <a:gd name="connsiteY30" fmla="*/ 6135 h 10294"/>
              <a:gd name="connsiteX31" fmla="*/ 10920 w 10920"/>
              <a:gd name="connsiteY31" fmla="*/ 5338 h 10294"/>
              <a:gd name="connsiteX32" fmla="*/ 10920 w 10920"/>
              <a:gd name="connsiteY32" fmla="*/ 4453 h 10294"/>
              <a:gd name="connsiteX33" fmla="*/ 10896 w 10920"/>
              <a:gd name="connsiteY33" fmla="*/ 3657 h 10294"/>
              <a:gd name="connsiteX34" fmla="*/ 10849 w 10920"/>
              <a:gd name="connsiteY34" fmla="*/ 2949 h 10294"/>
              <a:gd name="connsiteX35" fmla="*/ 10801 w 10920"/>
              <a:gd name="connsiteY35" fmla="*/ 2241 h 10294"/>
              <a:gd name="connsiteX36" fmla="*/ 10730 w 10920"/>
              <a:gd name="connsiteY36" fmla="*/ 1621 h 10294"/>
              <a:gd name="connsiteX37" fmla="*/ 10634 w 10920"/>
              <a:gd name="connsiteY37" fmla="*/ 1090 h 10294"/>
              <a:gd name="connsiteX38" fmla="*/ 10563 w 10920"/>
              <a:gd name="connsiteY38" fmla="*/ 648 h 10294"/>
              <a:gd name="connsiteX39" fmla="*/ 10468 w 10920"/>
              <a:gd name="connsiteY39" fmla="*/ 294 h 10294"/>
              <a:gd name="connsiteX0" fmla="*/ 10468 w 10920"/>
              <a:gd name="connsiteY0" fmla="*/ 294 h 10294"/>
              <a:gd name="connsiteX1" fmla="*/ 9444 w 10920"/>
              <a:gd name="connsiteY1" fmla="*/ 294 h 10294"/>
              <a:gd name="connsiteX2" fmla="*/ 920 w 10920"/>
              <a:gd name="connsiteY2" fmla="*/ 294 h 10294"/>
              <a:gd name="connsiteX3" fmla="*/ 0 w 10920"/>
              <a:gd name="connsiteY3" fmla="*/ 0 h 10294"/>
              <a:gd name="connsiteX4" fmla="*/ 641 w 10920"/>
              <a:gd name="connsiteY4" fmla="*/ 883 h 10294"/>
              <a:gd name="connsiteX5" fmla="*/ 822 w 10920"/>
              <a:gd name="connsiteY5" fmla="*/ 1531 h 10294"/>
              <a:gd name="connsiteX6" fmla="*/ 1009 w 10920"/>
              <a:gd name="connsiteY6" fmla="*/ 1916 h 10294"/>
              <a:gd name="connsiteX7" fmla="*/ 1109 w 10920"/>
              <a:gd name="connsiteY7" fmla="*/ 2358 h 10294"/>
              <a:gd name="connsiteX8" fmla="*/ 1243 w 10920"/>
              <a:gd name="connsiteY8" fmla="*/ 3037 h 10294"/>
              <a:gd name="connsiteX9" fmla="*/ 1349 w 10920"/>
              <a:gd name="connsiteY9" fmla="*/ 3657 h 10294"/>
              <a:gd name="connsiteX10" fmla="*/ 1372 w 10920"/>
              <a:gd name="connsiteY10" fmla="*/ 4453 h 10294"/>
              <a:gd name="connsiteX11" fmla="*/ 1372 w 10920"/>
              <a:gd name="connsiteY11" fmla="*/ 5338 h 10294"/>
              <a:gd name="connsiteX12" fmla="*/ 1372 w 10920"/>
              <a:gd name="connsiteY12" fmla="*/ 6135 h 10294"/>
              <a:gd name="connsiteX13" fmla="*/ 1349 w 10920"/>
              <a:gd name="connsiteY13" fmla="*/ 6931 h 10294"/>
              <a:gd name="connsiteX14" fmla="*/ 1100 w 10920"/>
              <a:gd name="connsiteY14" fmla="*/ 7786 h 10294"/>
              <a:gd name="connsiteX15" fmla="*/ 1023 w 10920"/>
              <a:gd name="connsiteY15" fmla="*/ 8523 h 10294"/>
              <a:gd name="connsiteX16" fmla="*/ 1182 w 10920"/>
              <a:gd name="connsiteY16" fmla="*/ 8967 h 10294"/>
              <a:gd name="connsiteX17" fmla="*/ 1110 w 10920"/>
              <a:gd name="connsiteY17" fmla="*/ 9498 h 10294"/>
              <a:gd name="connsiteX18" fmla="*/ 1015 w 10920"/>
              <a:gd name="connsiteY18" fmla="*/ 9940 h 10294"/>
              <a:gd name="connsiteX19" fmla="*/ 920 w 10920"/>
              <a:gd name="connsiteY19" fmla="*/ 10206 h 10294"/>
              <a:gd name="connsiteX20" fmla="*/ 920 w 10920"/>
              <a:gd name="connsiteY20" fmla="*/ 10294 h 10294"/>
              <a:gd name="connsiteX21" fmla="*/ 9658 w 10920"/>
              <a:gd name="connsiteY21" fmla="*/ 10294 h 10294"/>
              <a:gd name="connsiteX22" fmla="*/ 10444 w 10920"/>
              <a:gd name="connsiteY22" fmla="*/ 10294 h 10294"/>
              <a:gd name="connsiteX23" fmla="*/ 10468 w 10920"/>
              <a:gd name="connsiteY23" fmla="*/ 10206 h 10294"/>
              <a:gd name="connsiteX24" fmla="*/ 10563 w 10920"/>
              <a:gd name="connsiteY24" fmla="*/ 9852 h 10294"/>
              <a:gd name="connsiteX25" fmla="*/ 10658 w 10920"/>
              <a:gd name="connsiteY25" fmla="*/ 9409 h 10294"/>
              <a:gd name="connsiteX26" fmla="*/ 10730 w 10920"/>
              <a:gd name="connsiteY26" fmla="*/ 8878 h 10294"/>
              <a:gd name="connsiteX27" fmla="*/ 10801 w 10920"/>
              <a:gd name="connsiteY27" fmla="*/ 8259 h 10294"/>
              <a:gd name="connsiteX28" fmla="*/ 10849 w 10920"/>
              <a:gd name="connsiteY28" fmla="*/ 7639 h 10294"/>
              <a:gd name="connsiteX29" fmla="*/ 10896 w 10920"/>
              <a:gd name="connsiteY29" fmla="*/ 6931 h 10294"/>
              <a:gd name="connsiteX30" fmla="*/ 10920 w 10920"/>
              <a:gd name="connsiteY30" fmla="*/ 6135 h 10294"/>
              <a:gd name="connsiteX31" fmla="*/ 10920 w 10920"/>
              <a:gd name="connsiteY31" fmla="*/ 5338 h 10294"/>
              <a:gd name="connsiteX32" fmla="*/ 10920 w 10920"/>
              <a:gd name="connsiteY32" fmla="*/ 4453 h 10294"/>
              <a:gd name="connsiteX33" fmla="*/ 10896 w 10920"/>
              <a:gd name="connsiteY33" fmla="*/ 3657 h 10294"/>
              <a:gd name="connsiteX34" fmla="*/ 10849 w 10920"/>
              <a:gd name="connsiteY34" fmla="*/ 2949 h 10294"/>
              <a:gd name="connsiteX35" fmla="*/ 10801 w 10920"/>
              <a:gd name="connsiteY35" fmla="*/ 2241 h 10294"/>
              <a:gd name="connsiteX36" fmla="*/ 10730 w 10920"/>
              <a:gd name="connsiteY36" fmla="*/ 1621 h 10294"/>
              <a:gd name="connsiteX37" fmla="*/ 10634 w 10920"/>
              <a:gd name="connsiteY37" fmla="*/ 1090 h 10294"/>
              <a:gd name="connsiteX38" fmla="*/ 10563 w 10920"/>
              <a:gd name="connsiteY38" fmla="*/ 648 h 10294"/>
              <a:gd name="connsiteX39" fmla="*/ 10468 w 10920"/>
              <a:gd name="connsiteY39" fmla="*/ 294 h 10294"/>
              <a:gd name="connsiteX0" fmla="*/ 10468 w 10920"/>
              <a:gd name="connsiteY0" fmla="*/ 294 h 10294"/>
              <a:gd name="connsiteX1" fmla="*/ 9444 w 10920"/>
              <a:gd name="connsiteY1" fmla="*/ 294 h 10294"/>
              <a:gd name="connsiteX2" fmla="*/ 920 w 10920"/>
              <a:gd name="connsiteY2" fmla="*/ 294 h 10294"/>
              <a:gd name="connsiteX3" fmla="*/ 0 w 10920"/>
              <a:gd name="connsiteY3" fmla="*/ 0 h 10294"/>
              <a:gd name="connsiteX4" fmla="*/ 641 w 10920"/>
              <a:gd name="connsiteY4" fmla="*/ 883 h 10294"/>
              <a:gd name="connsiteX5" fmla="*/ 822 w 10920"/>
              <a:gd name="connsiteY5" fmla="*/ 1531 h 10294"/>
              <a:gd name="connsiteX6" fmla="*/ 1009 w 10920"/>
              <a:gd name="connsiteY6" fmla="*/ 1916 h 10294"/>
              <a:gd name="connsiteX7" fmla="*/ 1109 w 10920"/>
              <a:gd name="connsiteY7" fmla="*/ 2358 h 10294"/>
              <a:gd name="connsiteX8" fmla="*/ 1243 w 10920"/>
              <a:gd name="connsiteY8" fmla="*/ 3037 h 10294"/>
              <a:gd name="connsiteX9" fmla="*/ 1349 w 10920"/>
              <a:gd name="connsiteY9" fmla="*/ 3657 h 10294"/>
              <a:gd name="connsiteX10" fmla="*/ 1372 w 10920"/>
              <a:gd name="connsiteY10" fmla="*/ 4453 h 10294"/>
              <a:gd name="connsiteX11" fmla="*/ 1372 w 10920"/>
              <a:gd name="connsiteY11" fmla="*/ 5338 h 10294"/>
              <a:gd name="connsiteX12" fmla="*/ 1372 w 10920"/>
              <a:gd name="connsiteY12" fmla="*/ 6135 h 10294"/>
              <a:gd name="connsiteX13" fmla="*/ 1349 w 10920"/>
              <a:gd name="connsiteY13" fmla="*/ 6931 h 10294"/>
              <a:gd name="connsiteX14" fmla="*/ 1100 w 10920"/>
              <a:gd name="connsiteY14" fmla="*/ 7786 h 10294"/>
              <a:gd name="connsiteX15" fmla="*/ 1023 w 10920"/>
              <a:gd name="connsiteY15" fmla="*/ 8523 h 10294"/>
              <a:gd name="connsiteX16" fmla="*/ 894 w 10920"/>
              <a:gd name="connsiteY16" fmla="*/ 9143 h 10294"/>
              <a:gd name="connsiteX17" fmla="*/ 1110 w 10920"/>
              <a:gd name="connsiteY17" fmla="*/ 9498 h 10294"/>
              <a:gd name="connsiteX18" fmla="*/ 1015 w 10920"/>
              <a:gd name="connsiteY18" fmla="*/ 9940 h 10294"/>
              <a:gd name="connsiteX19" fmla="*/ 920 w 10920"/>
              <a:gd name="connsiteY19" fmla="*/ 10206 h 10294"/>
              <a:gd name="connsiteX20" fmla="*/ 920 w 10920"/>
              <a:gd name="connsiteY20" fmla="*/ 10294 h 10294"/>
              <a:gd name="connsiteX21" fmla="*/ 9658 w 10920"/>
              <a:gd name="connsiteY21" fmla="*/ 10294 h 10294"/>
              <a:gd name="connsiteX22" fmla="*/ 10444 w 10920"/>
              <a:gd name="connsiteY22" fmla="*/ 10294 h 10294"/>
              <a:gd name="connsiteX23" fmla="*/ 10468 w 10920"/>
              <a:gd name="connsiteY23" fmla="*/ 10206 h 10294"/>
              <a:gd name="connsiteX24" fmla="*/ 10563 w 10920"/>
              <a:gd name="connsiteY24" fmla="*/ 9852 h 10294"/>
              <a:gd name="connsiteX25" fmla="*/ 10658 w 10920"/>
              <a:gd name="connsiteY25" fmla="*/ 9409 h 10294"/>
              <a:gd name="connsiteX26" fmla="*/ 10730 w 10920"/>
              <a:gd name="connsiteY26" fmla="*/ 8878 h 10294"/>
              <a:gd name="connsiteX27" fmla="*/ 10801 w 10920"/>
              <a:gd name="connsiteY27" fmla="*/ 8259 h 10294"/>
              <a:gd name="connsiteX28" fmla="*/ 10849 w 10920"/>
              <a:gd name="connsiteY28" fmla="*/ 7639 h 10294"/>
              <a:gd name="connsiteX29" fmla="*/ 10896 w 10920"/>
              <a:gd name="connsiteY29" fmla="*/ 6931 h 10294"/>
              <a:gd name="connsiteX30" fmla="*/ 10920 w 10920"/>
              <a:gd name="connsiteY30" fmla="*/ 6135 h 10294"/>
              <a:gd name="connsiteX31" fmla="*/ 10920 w 10920"/>
              <a:gd name="connsiteY31" fmla="*/ 5338 h 10294"/>
              <a:gd name="connsiteX32" fmla="*/ 10920 w 10920"/>
              <a:gd name="connsiteY32" fmla="*/ 4453 h 10294"/>
              <a:gd name="connsiteX33" fmla="*/ 10896 w 10920"/>
              <a:gd name="connsiteY33" fmla="*/ 3657 h 10294"/>
              <a:gd name="connsiteX34" fmla="*/ 10849 w 10920"/>
              <a:gd name="connsiteY34" fmla="*/ 2949 h 10294"/>
              <a:gd name="connsiteX35" fmla="*/ 10801 w 10920"/>
              <a:gd name="connsiteY35" fmla="*/ 2241 h 10294"/>
              <a:gd name="connsiteX36" fmla="*/ 10730 w 10920"/>
              <a:gd name="connsiteY36" fmla="*/ 1621 h 10294"/>
              <a:gd name="connsiteX37" fmla="*/ 10634 w 10920"/>
              <a:gd name="connsiteY37" fmla="*/ 1090 h 10294"/>
              <a:gd name="connsiteX38" fmla="*/ 10563 w 10920"/>
              <a:gd name="connsiteY38" fmla="*/ 648 h 10294"/>
              <a:gd name="connsiteX39" fmla="*/ 10468 w 10920"/>
              <a:gd name="connsiteY39" fmla="*/ 294 h 10294"/>
              <a:gd name="connsiteX0" fmla="*/ 10468 w 10920"/>
              <a:gd name="connsiteY0" fmla="*/ 294 h 10294"/>
              <a:gd name="connsiteX1" fmla="*/ 9444 w 10920"/>
              <a:gd name="connsiteY1" fmla="*/ 294 h 10294"/>
              <a:gd name="connsiteX2" fmla="*/ 920 w 10920"/>
              <a:gd name="connsiteY2" fmla="*/ 294 h 10294"/>
              <a:gd name="connsiteX3" fmla="*/ 0 w 10920"/>
              <a:gd name="connsiteY3" fmla="*/ 0 h 10294"/>
              <a:gd name="connsiteX4" fmla="*/ 641 w 10920"/>
              <a:gd name="connsiteY4" fmla="*/ 883 h 10294"/>
              <a:gd name="connsiteX5" fmla="*/ 822 w 10920"/>
              <a:gd name="connsiteY5" fmla="*/ 1531 h 10294"/>
              <a:gd name="connsiteX6" fmla="*/ 1009 w 10920"/>
              <a:gd name="connsiteY6" fmla="*/ 1916 h 10294"/>
              <a:gd name="connsiteX7" fmla="*/ 1109 w 10920"/>
              <a:gd name="connsiteY7" fmla="*/ 2358 h 10294"/>
              <a:gd name="connsiteX8" fmla="*/ 1243 w 10920"/>
              <a:gd name="connsiteY8" fmla="*/ 3037 h 10294"/>
              <a:gd name="connsiteX9" fmla="*/ 1349 w 10920"/>
              <a:gd name="connsiteY9" fmla="*/ 3657 h 10294"/>
              <a:gd name="connsiteX10" fmla="*/ 1372 w 10920"/>
              <a:gd name="connsiteY10" fmla="*/ 4453 h 10294"/>
              <a:gd name="connsiteX11" fmla="*/ 1372 w 10920"/>
              <a:gd name="connsiteY11" fmla="*/ 5338 h 10294"/>
              <a:gd name="connsiteX12" fmla="*/ 1372 w 10920"/>
              <a:gd name="connsiteY12" fmla="*/ 6135 h 10294"/>
              <a:gd name="connsiteX13" fmla="*/ 1349 w 10920"/>
              <a:gd name="connsiteY13" fmla="*/ 6931 h 10294"/>
              <a:gd name="connsiteX14" fmla="*/ 1100 w 10920"/>
              <a:gd name="connsiteY14" fmla="*/ 7786 h 10294"/>
              <a:gd name="connsiteX15" fmla="*/ 1023 w 10920"/>
              <a:gd name="connsiteY15" fmla="*/ 8523 h 10294"/>
              <a:gd name="connsiteX16" fmla="*/ 894 w 10920"/>
              <a:gd name="connsiteY16" fmla="*/ 9143 h 10294"/>
              <a:gd name="connsiteX17" fmla="*/ 621 w 10920"/>
              <a:gd name="connsiteY17" fmla="*/ 9615 h 10294"/>
              <a:gd name="connsiteX18" fmla="*/ 1015 w 10920"/>
              <a:gd name="connsiteY18" fmla="*/ 9940 h 10294"/>
              <a:gd name="connsiteX19" fmla="*/ 920 w 10920"/>
              <a:gd name="connsiteY19" fmla="*/ 10206 h 10294"/>
              <a:gd name="connsiteX20" fmla="*/ 920 w 10920"/>
              <a:gd name="connsiteY20" fmla="*/ 10294 h 10294"/>
              <a:gd name="connsiteX21" fmla="*/ 9658 w 10920"/>
              <a:gd name="connsiteY21" fmla="*/ 10294 h 10294"/>
              <a:gd name="connsiteX22" fmla="*/ 10444 w 10920"/>
              <a:gd name="connsiteY22" fmla="*/ 10294 h 10294"/>
              <a:gd name="connsiteX23" fmla="*/ 10468 w 10920"/>
              <a:gd name="connsiteY23" fmla="*/ 10206 h 10294"/>
              <a:gd name="connsiteX24" fmla="*/ 10563 w 10920"/>
              <a:gd name="connsiteY24" fmla="*/ 9852 h 10294"/>
              <a:gd name="connsiteX25" fmla="*/ 10658 w 10920"/>
              <a:gd name="connsiteY25" fmla="*/ 9409 h 10294"/>
              <a:gd name="connsiteX26" fmla="*/ 10730 w 10920"/>
              <a:gd name="connsiteY26" fmla="*/ 8878 h 10294"/>
              <a:gd name="connsiteX27" fmla="*/ 10801 w 10920"/>
              <a:gd name="connsiteY27" fmla="*/ 8259 h 10294"/>
              <a:gd name="connsiteX28" fmla="*/ 10849 w 10920"/>
              <a:gd name="connsiteY28" fmla="*/ 7639 h 10294"/>
              <a:gd name="connsiteX29" fmla="*/ 10896 w 10920"/>
              <a:gd name="connsiteY29" fmla="*/ 6931 h 10294"/>
              <a:gd name="connsiteX30" fmla="*/ 10920 w 10920"/>
              <a:gd name="connsiteY30" fmla="*/ 6135 h 10294"/>
              <a:gd name="connsiteX31" fmla="*/ 10920 w 10920"/>
              <a:gd name="connsiteY31" fmla="*/ 5338 h 10294"/>
              <a:gd name="connsiteX32" fmla="*/ 10920 w 10920"/>
              <a:gd name="connsiteY32" fmla="*/ 4453 h 10294"/>
              <a:gd name="connsiteX33" fmla="*/ 10896 w 10920"/>
              <a:gd name="connsiteY33" fmla="*/ 3657 h 10294"/>
              <a:gd name="connsiteX34" fmla="*/ 10849 w 10920"/>
              <a:gd name="connsiteY34" fmla="*/ 2949 h 10294"/>
              <a:gd name="connsiteX35" fmla="*/ 10801 w 10920"/>
              <a:gd name="connsiteY35" fmla="*/ 2241 h 10294"/>
              <a:gd name="connsiteX36" fmla="*/ 10730 w 10920"/>
              <a:gd name="connsiteY36" fmla="*/ 1621 h 10294"/>
              <a:gd name="connsiteX37" fmla="*/ 10634 w 10920"/>
              <a:gd name="connsiteY37" fmla="*/ 1090 h 10294"/>
              <a:gd name="connsiteX38" fmla="*/ 10563 w 10920"/>
              <a:gd name="connsiteY38" fmla="*/ 648 h 10294"/>
              <a:gd name="connsiteX39" fmla="*/ 10468 w 10920"/>
              <a:gd name="connsiteY39" fmla="*/ 294 h 10294"/>
              <a:gd name="connsiteX0" fmla="*/ 10468 w 10920"/>
              <a:gd name="connsiteY0" fmla="*/ 294 h 10294"/>
              <a:gd name="connsiteX1" fmla="*/ 9444 w 10920"/>
              <a:gd name="connsiteY1" fmla="*/ 294 h 10294"/>
              <a:gd name="connsiteX2" fmla="*/ 920 w 10920"/>
              <a:gd name="connsiteY2" fmla="*/ 294 h 10294"/>
              <a:gd name="connsiteX3" fmla="*/ 0 w 10920"/>
              <a:gd name="connsiteY3" fmla="*/ 0 h 10294"/>
              <a:gd name="connsiteX4" fmla="*/ 641 w 10920"/>
              <a:gd name="connsiteY4" fmla="*/ 883 h 10294"/>
              <a:gd name="connsiteX5" fmla="*/ 822 w 10920"/>
              <a:gd name="connsiteY5" fmla="*/ 1531 h 10294"/>
              <a:gd name="connsiteX6" fmla="*/ 1009 w 10920"/>
              <a:gd name="connsiteY6" fmla="*/ 1916 h 10294"/>
              <a:gd name="connsiteX7" fmla="*/ 1109 w 10920"/>
              <a:gd name="connsiteY7" fmla="*/ 2358 h 10294"/>
              <a:gd name="connsiteX8" fmla="*/ 1243 w 10920"/>
              <a:gd name="connsiteY8" fmla="*/ 3037 h 10294"/>
              <a:gd name="connsiteX9" fmla="*/ 1349 w 10920"/>
              <a:gd name="connsiteY9" fmla="*/ 3657 h 10294"/>
              <a:gd name="connsiteX10" fmla="*/ 1372 w 10920"/>
              <a:gd name="connsiteY10" fmla="*/ 4453 h 10294"/>
              <a:gd name="connsiteX11" fmla="*/ 1372 w 10920"/>
              <a:gd name="connsiteY11" fmla="*/ 5338 h 10294"/>
              <a:gd name="connsiteX12" fmla="*/ 1372 w 10920"/>
              <a:gd name="connsiteY12" fmla="*/ 6135 h 10294"/>
              <a:gd name="connsiteX13" fmla="*/ 1349 w 10920"/>
              <a:gd name="connsiteY13" fmla="*/ 6931 h 10294"/>
              <a:gd name="connsiteX14" fmla="*/ 1100 w 10920"/>
              <a:gd name="connsiteY14" fmla="*/ 7786 h 10294"/>
              <a:gd name="connsiteX15" fmla="*/ 1023 w 10920"/>
              <a:gd name="connsiteY15" fmla="*/ 8523 h 10294"/>
              <a:gd name="connsiteX16" fmla="*/ 894 w 10920"/>
              <a:gd name="connsiteY16" fmla="*/ 9143 h 10294"/>
              <a:gd name="connsiteX17" fmla="*/ 621 w 10920"/>
              <a:gd name="connsiteY17" fmla="*/ 9615 h 10294"/>
              <a:gd name="connsiteX18" fmla="*/ 497 w 10920"/>
              <a:gd name="connsiteY18" fmla="*/ 10058 h 10294"/>
              <a:gd name="connsiteX19" fmla="*/ 920 w 10920"/>
              <a:gd name="connsiteY19" fmla="*/ 10206 h 10294"/>
              <a:gd name="connsiteX20" fmla="*/ 920 w 10920"/>
              <a:gd name="connsiteY20" fmla="*/ 10294 h 10294"/>
              <a:gd name="connsiteX21" fmla="*/ 9658 w 10920"/>
              <a:gd name="connsiteY21" fmla="*/ 10294 h 10294"/>
              <a:gd name="connsiteX22" fmla="*/ 10444 w 10920"/>
              <a:gd name="connsiteY22" fmla="*/ 10294 h 10294"/>
              <a:gd name="connsiteX23" fmla="*/ 10468 w 10920"/>
              <a:gd name="connsiteY23" fmla="*/ 10206 h 10294"/>
              <a:gd name="connsiteX24" fmla="*/ 10563 w 10920"/>
              <a:gd name="connsiteY24" fmla="*/ 9852 h 10294"/>
              <a:gd name="connsiteX25" fmla="*/ 10658 w 10920"/>
              <a:gd name="connsiteY25" fmla="*/ 9409 h 10294"/>
              <a:gd name="connsiteX26" fmla="*/ 10730 w 10920"/>
              <a:gd name="connsiteY26" fmla="*/ 8878 h 10294"/>
              <a:gd name="connsiteX27" fmla="*/ 10801 w 10920"/>
              <a:gd name="connsiteY27" fmla="*/ 8259 h 10294"/>
              <a:gd name="connsiteX28" fmla="*/ 10849 w 10920"/>
              <a:gd name="connsiteY28" fmla="*/ 7639 h 10294"/>
              <a:gd name="connsiteX29" fmla="*/ 10896 w 10920"/>
              <a:gd name="connsiteY29" fmla="*/ 6931 h 10294"/>
              <a:gd name="connsiteX30" fmla="*/ 10920 w 10920"/>
              <a:gd name="connsiteY30" fmla="*/ 6135 h 10294"/>
              <a:gd name="connsiteX31" fmla="*/ 10920 w 10920"/>
              <a:gd name="connsiteY31" fmla="*/ 5338 h 10294"/>
              <a:gd name="connsiteX32" fmla="*/ 10920 w 10920"/>
              <a:gd name="connsiteY32" fmla="*/ 4453 h 10294"/>
              <a:gd name="connsiteX33" fmla="*/ 10896 w 10920"/>
              <a:gd name="connsiteY33" fmla="*/ 3657 h 10294"/>
              <a:gd name="connsiteX34" fmla="*/ 10849 w 10920"/>
              <a:gd name="connsiteY34" fmla="*/ 2949 h 10294"/>
              <a:gd name="connsiteX35" fmla="*/ 10801 w 10920"/>
              <a:gd name="connsiteY35" fmla="*/ 2241 h 10294"/>
              <a:gd name="connsiteX36" fmla="*/ 10730 w 10920"/>
              <a:gd name="connsiteY36" fmla="*/ 1621 h 10294"/>
              <a:gd name="connsiteX37" fmla="*/ 10634 w 10920"/>
              <a:gd name="connsiteY37" fmla="*/ 1090 h 10294"/>
              <a:gd name="connsiteX38" fmla="*/ 10563 w 10920"/>
              <a:gd name="connsiteY38" fmla="*/ 648 h 10294"/>
              <a:gd name="connsiteX39" fmla="*/ 10468 w 10920"/>
              <a:gd name="connsiteY39" fmla="*/ 294 h 10294"/>
              <a:gd name="connsiteX0" fmla="*/ 10468 w 10920"/>
              <a:gd name="connsiteY0" fmla="*/ 294 h 10353"/>
              <a:gd name="connsiteX1" fmla="*/ 9444 w 10920"/>
              <a:gd name="connsiteY1" fmla="*/ 294 h 10353"/>
              <a:gd name="connsiteX2" fmla="*/ 920 w 10920"/>
              <a:gd name="connsiteY2" fmla="*/ 294 h 10353"/>
              <a:gd name="connsiteX3" fmla="*/ 0 w 10920"/>
              <a:gd name="connsiteY3" fmla="*/ 0 h 10353"/>
              <a:gd name="connsiteX4" fmla="*/ 641 w 10920"/>
              <a:gd name="connsiteY4" fmla="*/ 883 h 10353"/>
              <a:gd name="connsiteX5" fmla="*/ 822 w 10920"/>
              <a:gd name="connsiteY5" fmla="*/ 1531 h 10353"/>
              <a:gd name="connsiteX6" fmla="*/ 1009 w 10920"/>
              <a:gd name="connsiteY6" fmla="*/ 1916 h 10353"/>
              <a:gd name="connsiteX7" fmla="*/ 1109 w 10920"/>
              <a:gd name="connsiteY7" fmla="*/ 2358 h 10353"/>
              <a:gd name="connsiteX8" fmla="*/ 1243 w 10920"/>
              <a:gd name="connsiteY8" fmla="*/ 3037 h 10353"/>
              <a:gd name="connsiteX9" fmla="*/ 1349 w 10920"/>
              <a:gd name="connsiteY9" fmla="*/ 3657 h 10353"/>
              <a:gd name="connsiteX10" fmla="*/ 1372 w 10920"/>
              <a:gd name="connsiteY10" fmla="*/ 4453 h 10353"/>
              <a:gd name="connsiteX11" fmla="*/ 1372 w 10920"/>
              <a:gd name="connsiteY11" fmla="*/ 5338 h 10353"/>
              <a:gd name="connsiteX12" fmla="*/ 1372 w 10920"/>
              <a:gd name="connsiteY12" fmla="*/ 6135 h 10353"/>
              <a:gd name="connsiteX13" fmla="*/ 1349 w 10920"/>
              <a:gd name="connsiteY13" fmla="*/ 6931 h 10353"/>
              <a:gd name="connsiteX14" fmla="*/ 1100 w 10920"/>
              <a:gd name="connsiteY14" fmla="*/ 7786 h 10353"/>
              <a:gd name="connsiteX15" fmla="*/ 1023 w 10920"/>
              <a:gd name="connsiteY15" fmla="*/ 8523 h 10353"/>
              <a:gd name="connsiteX16" fmla="*/ 894 w 10920"/>
              <a:gd name="connsiteY16" fmla="*/ 9143 h 10353"/>
              <a:gd name="connsiteX17" fmla="*/ 621 w 10920"/>
              <a:gd name="connsiteY17" fmla="*/ 9615 h 10353"/>
              <a:gd name="connsiteX18" fmla="*/ 497 w 10920"/>
              <a:gd name="connsiteY18" fmla="*/ 10058 h 10353"/>
              <a:gd name="connsiteX19" fmla="*/ 920 w 10920"/>
              <a:gd name="connsiteY19" fmla="*/ 10206 h 10353"/>
              <a:gd name="connsiteX20" fmla="*/ 115 w 10920"/>
              <a:gd name="connsiteY20" fmla="*/ 10353 h 10353"/>
              <a:gd name="connsiteX21" fmla="*/ 9658 w 10920"/>
              <a:gd name="connsiteY21" fmla="*/ 10294 h 10353"/>
              <a:gd name="connsiteX22" fmla="*/ 10444 w 10920"/>
              <a:gd name="connsiteY22" fmla="*/ 10294 h 10353"/>
              <a:gd name="connsiteX23" fmla="*/ 10468 w 10920"/>
              <a:gd name="connsiteY23" fmla="*/ 10206 h 10353"/>
              <a:gd name="connsiteX24" fmla="*/ 10563 w 10920"/>
              <a:gd name="connsiteY24" fmla="*/ 9852 h 10353"/>
              <a:gd name="connsiteX25" fmla="*/ 10658 w 10920"/>
              <a:gd name="connsiteY25" fmla="*/ 9409 h 10353"/>
              <a:gd name="connsiteX26" fmla="*/ 10730 w 10920"/>
              <a:gd name="connsiteY26" fmla="*/ 8878 h 10353"/>
              <a:gd name="connsiteX27" fmla="*/ 10801 w 10920"/>
              <a:gd name="connsiteY27" fmla="*/ 8259 h 10353"/>
              <a:gd name="connsiteX28" fmla="*/ 10849 w 10920"/>
              <a:gd name="connsiteY28" fmla="*/ 7639 h 10353"/>
              <a:gd name="connsiteX29" fmla="*/ 10896 w 10920"/>
              <a:gd name="connsiteY29" fmla="*/ 6931 h 10353"/>
              <a:gd name="connsiteX30" fmla="*/ 10920 w 10920"/>
              <a:gd name="connsiteY30" fmla="*/ 6135 h 10353"/>
              <a:gd name="connsiteX31" fmla="*/ 10920 w 10920"/>
              <a:gd name="connsiteY31" fmla="*/ 5338 h 10353"/>
              <a:gd name="connsiteX32" fmla="*/ 10920 w 10920"/>
              <a:gd name="connsiteY32" fmla="*/ 4453 h 10353"/>
              <a:gd name="connsiteX33" fmla="*/ 10896 w 10920"/>
              <a:gd name="connsiteY33" fmla="*/ 3657 h 10353"/>
              <a:gd name="connsiteX34" fmla="*/ 10849 w 10920"/>
              <a:gd name="connsiteY34" fmla="*/ 2949 h 10353"/>
              <a:gd name="connsiteX35" fmla="*/ 10801 w 10920"/>
              <a:gd name="connsiteY35" fmla="*/ 2241 h 10353"/>
              <a:gd name="connsiteX36" fmla="*/ 10730 w 10920"/>
              <a:gd name="connsiteY36" fmla="*/ 1621 h 10353"/>
              <a:gd name="connsiteX37" fmla="*/ 10634 w 10920"/>
              <a:gd name="connsiteY37" fmla="*/ 1090 h 10353"/>
              <a:gd name="connsiteX38" fmla="*/ 10563 w 10920"/>
              <a:gd name="connsiteY38" fmla="*/ 648 h 10353"/>
              <a:gd name="connsiteX39" fmla="*/ 10468 w 10920"/>
              <a:gd name="connsiteY39" fmla="*/ 294 h 10353"/>
              <a:gd name="connsiteX0" fmla="*/ 10468 w 10920"/>
              <a:gd name="connsiteY0" fmla="*/ 294 h 10353"/>
              <a:gd name="connsiteX1" fmla="*/ 9444 w 10920"/>
              <a:gd name="connsiteY1" fmla="*/ 294 h 10353"/>
              <a:gd name="connsiteX2" fmla="*/ 1006 w 10920"/>
              <a:gd name="connsiteY2" fmla="*/ 235 h 10353"/>
              <a:gd name="connsiteX3" fmla="*/ 0 w 10920"/>
              <a:gd name="connsiteY3" fmla="*/ 0 h 10353"/>
              <a:gd name="connsiteX4" fmla="*/ 641 w 10920"/>
              <a:gd name="connsiteY4" fmla="*/ 883 h 10353"/>
              <a:gd name="connsiteX5" fmla="*/ 822 w 10920"/>
              <a:gd name="connsiteY5" fmla="*/ 1531 h 10353"/>
              <a:gd name="connsiteX6" fmla="*/ 1009 w 10920"/>
              <a:gd name="connsiteY6" fmla="*/ 1916 h 10353"/>
              <a:gd name="connsiteX7" fmla="*/ 1109 w 10920"/>
              <a:gd name="connsiteY7" fmla="*/ 2358 h 10353"/>
              <a:gd name="connsiteX8" fmla="*/ 1243 w 10920"/>
              <a:gd name="connsiteY8" fmla="*/ 3037 h 10353"/>
              <a:gd name="connsiteX9" fmla="*/ 1349 w 10920"/>
              <a:gd name="connsiteY9" fmla="*/ 3657 h 10353"/>
              <a:gd name="connsiteX10" fmla="*/ 1372 w 10920"/>
              <a:gd name="connsiteY10" fmla="*/ 4453 h 10353"/>
              <a:gd name="connsiteX11" fmla="*/ 1372 w 10920"/>
              <a:gd name="connsiteY11" fmla="*/ 5338 h 10353"/>
              <a:gd name="connsiteX12" fmla="*/ 1372 w 10920"/>
              <a:gd name="connsiteY12" fmla="*/ 6135 h 10353"/>
              <a:gd name="connsiteX13" fmla="*/ 1349 w 10920"/>
              <a:gd name="connsiteY13" fmla="*/ 6931 h 10353"/>
              <a:gd name="connsiteX14" fmla="*/ 1100 w 10920"/>
              <a:gd name="connsiteY14" fmla="*/ 7786 h 10353"/>
              <a:gd name="connsiteX15" fmla="*/ 1023 w 10920"/>
              <a:gd name="connsiteY15" fmla="*/ 8523 h 10353"/>
              <a:gd name="connsiteX16" fmla="*/ 894 w 10920"/>
              <a:gd name="connsiteY16" fmla="*/ 9143 h 10353"/>
              <a:gd name="connsiteX17" fmla="*/ 621 w 10920"/>
              <a:gd name="connsiteY17" fmla="*/ 9615 h 10353"/>
              <a:gd name="connsiteX18" fmla="*/ 497 w 10920"/>
              <a:gd name="connsiteY18" fmla="*/ 10058 h 10353"/>
              <a:gd name="connsiteX19" fmla="*/ 920 w 10920"/>
              <a:gd name="connsiteY19" fmla="*/ 10206 h 10353"/>
              <a:gd name="connsiteX20" fmla="*/ 115 w 10920"/>
              <a:gd name="connsiteY20" fmla="*/ 10353 h 10353"/>
              <a:gd name="connsiteX21" fmla="*/ 9658 w 10920"/>
              <a:gd name="connsiteY21" fmla="*/ 10294 h 10353"/>
              <a:gd name="connsiteX22" fmla="*/ 10444 w 10920"/>
              <a:gd name="connsiteY22" fmla="*/ 10294 h 10353"/>
              <a:gd name="connsiteX23" fmla="*/ 10468 w 10920"/>
              <a:gd name="connsiteY23" fmla="*/ 10206 h 10353"/>
              <a:gd name="connsiteX24" fmla="*/ 10563 w 10920"/>
              <a:gd name="connsiteY24" fmla="*/ 9852 h 10353"/>
              <a:gd name="connsiteX25" fmla="*/ 10658 w 10920"/>
              <a:gd name="connsiteY25" fmla="*/ 9409 h 10353"/>
              <a:gd name="connsiteX26" fmla="*/ 10730 w 10920"/>
              <a:gd name="connsiteY26" fmla="*/ 8878 h 10353"/>
              <a:gd name="connsiteX27" fmla="*/ 10801 w 10920"/>
              <a:gd name="connsiteY27" fmla="*/ 8259 h 10353"/>
              <a:gd name="connsiteX28" fmla="*/ 10849 w 10920"/>
              <a:gd name="connsiteY28" fmla="*/ 7639 h 10353"/>
              <a:gd name="connsiteX29" fmla="*/ 10896 w 10920"/>
              <a:gd name="connsiteY29" fmla="*/ 6931 h 10353"/>
              <a:gd name="connsiteX30" fmla="*/ 10920 w 10920"/>
              <a:gd name="connsiteY30" fmla="*/ 6135 h 10353"/>
              <a:gd name="connsiteX31" fmla="*/ 10920 w 10920"/>
              <a:gd name="connsiteY31" fmla="*/ 5338 h 10353"/>
              <a:gd name="connsiteX32" fmla="*/ 10920 w 10920"/>
              <a:gd name="connsiteY32" fmla="*/ 4453 h 10353"/>
              <a:gd name="connsiteX33" fmla="*/ 10896 w 10920"/>
              <a:gd name="connsiteY33" fmla="*/ 3657 h 10353"/>
              <a:gd name="connsiteX34" fmla="*/ 10849 w 10920"/>
              <a:gd name="connsiteY34" fmla="*/ 2949 h 10353"/>
              <a:gd name="connsiteX35" fmla="*/ 10801 w 10920"/>
              <a:gd name="connsiteY35" fmla="*/ 2241 h 10353"/>
              <a:gd name="connsiteX36" fmla="*/ 10730 w 10920"/>
              <a:gd name="connsiteY36" fmla="*/ 1621 h 10353"/>
              <a:gd name="connsiteX37" fmla="*/ 10634 w 10920"/>
              <a:gd name="connsiteY37" fmla="*/ 1090 h 10353"/>
              <a:gd name="connsiteX38" fmla="*/ 10563 w 10920"/>
              <a:gd name="connsiteY38" fmla="*/ 648 h 10353"/>
              <a:gd name="connsiteX39" fmla="*/ 10468 w 10920"/>
              <a:gd name="connsiteY39" fmla="*/ 294 h 10353"/>
              <a:gd name="connsiteX0" fmla="*/ 10468 w 10920"/>
              <a:gd name="connsiteY0" fmla="*/ 294 h 10353"/>
              <a:gd name="connsiteX1" fmla="*/ 9444 w 10920"/>
              <a:gd name="connsiteY1" fmla="*/ 294 h 10353"/>
              <a:gd name="connsiteX2" fmla="*/ 1006 w 10920"/>
              <a:gd name="connsiteY2" fmla="*/ 235 h 10353"/>
              <a:gd name="connsiteX3" fmla="*/ 0 w 10920"/>
              <a:gd name="connsiteY3" fmla="*/ 0 h 10353"/>
              <a:gd name="connsiteX4" fmla="*/ 641 w 10920"/>
              <a:gd name="connsiteY4" fmla="*/ 883 h 10353"/>
              <a:gd name="connsiteX5" fmla="*/ 822 w 10920"/>
              <a:gd name="connsiteY5" fmla="*/ 1531 h 10353"/>
              <a:gd name="connsiteX6" fmla="*/ 1009 w 10920"/>
              <a:gd name="connsiteY6" fmla="*/ 1916 h 10353"/>
              <a:gd name="connsiteX7" fmla="*/ 1109 w 10920"/>
              <a:gd name="connsiteY7" fmla="*/ 2358 h 10353"/>
              <a:gd name="connsiteX8" fmla="*/ 1243 w 10920"/>
              <a:gd name="connsiteY8" fmla="*/ 3037 h 10353"/>
              <a:gd name="connsiteX9" fmla="*/ 1349 w 10920"/>
              <a:gd name="connsiteY9" fmla="*/ 3657 h 10353"/>
              <a:gd name="connsiteX10" fmla="*/ 1372 w 10920"/>
              <a:gd name="connsiteY10" fmla="*/ 4453 h 10353"/>
              <a:gd name="connsiteX11" fmla="*/ 1372 w 10920"/>
              <a:gd name="connsiteY11" fmla="*/ 5338 h 10353"/>
              <a:gd name="connsiteX12" fmla="*/ 1372 w 10920"/>
              <a:gd name="connsiteY12" fmla="*/ 6135 h 10353"/>
              <a:gd name="connsiteX13" fmla="*/ 1349 w 10920"/>
              <a:gd name="connsiteY13" fmla="*/ 6931 h 10353"/>
              <a:gd name="connsiteX14" fmla="*/ 1100 w 10920"/>
              <a:gd name="connsiteY14" fmla="*/ 7786 h 10353"/>
              <a:gd name="connsiteX15" fmla="*/ 1023 w 10920"/>
              <a:gd name="connsiteY15" fmla="*/ 8523 h 10353"/>
              <a:gd name="connsiteX16" fmla="*/ 894 w 10920"/>
              <a:gd name="connsiteY16" fmla="*/ 9143 h 10353"/>
              <a:gd name="connsiteX17" fmla="*/ 621 w 10920"/>
              <a:gd name="connsiteY17" fmla="*/ 9615 h 10353"/>
              <a:gd name="connsiteX18" fmla="*/ 497 w 10920"/>
              <a:gd name="connsiteY18" fmla="*/ 10058 h 10353"/>
              <a:gd name="connsiteX19" fmla="*/ 920 w 10920"/>
              <a:gd name="connsiteY19" fmla="*/ 10206 h 10353"/>
              <a:gd name="connsiteX20" fmla="*/ 115 w 10920"/>
              <a:gd name="connsiteY20" fmla="*/ 10353 h 10353"/>
              <a:gd name="connsiteX21" fmla="*/ 9658 w 10920"/>
              <a:gd name="connsiteY21" fmla="*/ 10294 h 10353"/>
              <a:gd name="connsiteX22" fmla="*/ 10444 w 10920"/>
              <a:gd name="connsiteY22" fmla="*/ 10294 h 10353"/>
              <a:gd name="connsiteX23" fmla="*/ 10468 w 10920"/>
              <a:gd name="connsiteY23" fmla="*/ 10206 h 10353"/>
              <a:gd name="connsiteX24" fmla="*/ 10563 w 10920"/>
              <a:gd name="connsiteY24" fmla="*/ 9852 h 10353"/>
              <a:gd name="connsiteX25" fmla="*/ 10658 w 10920"/>
              <a:gd name="connsiteY25" fmla="*/ 9409 h 10353"/>
              <a:gd name="connsiteX26" fmla="*/ 10730 w 10920"/>
              <a:gd name="connsiteY26" fmla="*/ 8878 h 10353"/>
              <a:gd name="connsiteX27" fmla="*/ 10801 w 10920"/>
              <a:gd name="connsiteY27" fmla="*/ 8259 h 10353"/>
              <a:gd name="connsiteX28" fmla="*/ 10849 w 10920"/>
              <a:gd name="connsiteY28" fmla="*/ 7639 h 10353"/>
              <a:gd name="connsiteX29" fmla="*/ 10896 w 10920"/>
              <a:gd name="connsiteY29" fmla="*/ 6931 h 10353"/>
              <a:gd name="connsiteX30" fmla="*/ 10920 w 10920"/>
              <a:gd name="connsiteY30" fmla="*/ 6135 h 10353"/>
              <a:gd name="connsiteX31" fmla="*/ 10920 w 10920"/>
              <a:gd name="connsiteY31" fmla="*/ 5338 h 10353"/>
              <a:gd name="connsiteX32" fmla="*/ 10920 w 10920"/>
              <a:gd name="connsiteY32" fmla="*/ 4453 h 10353"/>
              <a:gd name="connsiteX33" fmla="*/ 10896 w 10920"/>
              <a:gd name="connsiteY33" fmla="*/ 3657 h 10353"/>
              <a:gd name="connsiteX34" fmla="*/ 10849 w 10920"/>
              <a:gd name="connsiteY34" fmla="*/ 2949 h 10353"/>
              <a:gd name="connsiteX35" fmla="*/ 10801 w 10920"/>
              <a:gd name="connsiteY35" fmla="*/ 2241 h 10353"/>
              <a:gd name="connsiteX36" fmla="*/ 10730 w 10920"/>
              <a:gd name="connsiteY36" fmla="*/ 1621 h 10353"/>
              <a:gd name="connsiteX37" fmla="*/ 10634 w 10920"/>
              <a:gd name="connsiteY37" fmla="*/ 1090 h 10353"/>
              <a:gd name="connsiteX38" fmla="*/ 10563 w 10920"/>
              <a:gd name="connsiteY38" fmla="*/ 648 h 10353"/>
              <a:gd name="connsiteX39" fmla="*/ 10468 w 10920"/>
              <a:gd name="connsiteY39" fmla="*/ 294 h 10353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948 w 10862"/>
              <a:gd name="connsiteY2" fmla="*/ 206 h 10324"/>
              <a:gd name="connsiteX3" fmla="*/ 0 w 10862"/>
              <a:gd name="connsiteY3" fmla="*/ 0 h 10324"/>
              <a:gd name="connsiteX4" fmla="*/ 583 w 10862"/>
              <a:gd name="connsiteY4" fmla="*/ 854 h 10324"/>
              <a:gd name="connsiteX5" fmla="*/ 764 w 10862"/>
              <a:gd name="connsiteY5" fmla="*/ 1502 h 10324"/>
              <a:gd name="connsiteX6" fmla="*/ 951 w 10862"/>
              <a:gd name="connsiteY6" fmla="*/ 1887 h 10324"/>
              <a:gd name="connsiteX7" fmla="*/ 1051 w 10862"/>
              <a:gd name="connsiteY7" fmla="*/ 2329 h 10324"/>
              <a:gd name="connsiteX8" fmla="*/ 1185 w 10862"/>
              <a:gd name="connsiteY8" fmla="*/ 3008 h 10324"/>
              <a:gd name="connsiteX9" fmla="*/ 1291 w 10862"/>
              <a:gd name="connsiteY9" fmla="*/ 3628 h 10324"/>
              <a:gd name="connsiteX10" fmla="*/ 1314 w 10862"/>
              <a:gd name="connsiteY10" fmla="*/ 4424 h 10324"/>
              <a:gd name="connsiteX11" fmla="*/ 1314 w 10862"/>
              <a:gd name="connsiteY11" fmla="*/ 5309 h 10324"/>
              <a:gd name="connsiteX12" fmla="*/ 1314 w 10862"/>
              <a:gd name="connsiteY12" fmla="*/ 6106 h 10324"/>
              <a:gd name="connsiteX13" fmla="*/ 1291 w 10862"/>
              <a:gd name="connsiteY13" fmla="*/ 6902 h 10324"/>
              <a:gd name="connsiteX14" fmla="*/ 1042 w 10862"/>
              <a:gd name="connsiteY14" fmla="*/ 7757 h 10324"/>
              <a:gd name="connsiteX15" fmla="*/ 965 w 10862"/>
              <a:gd name="connsiteY15" fmla="*/ 8494 h 10324"/>
              <a:gd name="connsiteX16" fmla="*/ 836 w 10862"/>
              <a:gd name="connsiteY16" fmla="*/ 9114 h 10324"/>
              <a:gd name="connsiteX17" fmla="*/ 563 w 10862"/>
              <a:gd name="connsiteY17" fmla="*/ 9586 h 10324"/>
              <a:gd name="connsiteX18" fmla="*/ 439 w 10862"/>
              <a:gd name="connsiteY18" fmla="*/ 10029 h 10324"/>
              <a:gd name="connsiteX19" fmla="*/ 862 w 10862"/>
              <a:gd name="connsiteY19" fmla="*/ 10177 h 10324"/>
              <a:gd name="connsiteX20" fmla="*/ 57 w 10862"/>
              <a:gd name="connsiteY20" fmla="*/ 10324 h 10324"/>
              <a:gd name="connsiteX21" fmla="*/ 9600 w 10862"/>
              <a:gd name="connsiteY21" fmla="*/ 10265 h 10324"/>
              <a:gd name="connsiteX22" fmla="*/ 10386 w 10862"/>
              <a:gd name="connsiteY22" fmla="*/ 10265 h 10324"/>
              <a:gd name="connsiteX23" fmla="*/ 10410 w 10862"/>
              <a:gd name="connsiteY23" fmla="*/ 10177 h 10324"/>
              <a:gd name="connsiteX24" fmla="*/ 10505 w 10862"/>
              <a:gd name="connsiteY24" fmla="*/ 9823 h 10324"/>
              <a:gd name="connsiteX25" fmla="*/ 10600 w 10862"/>
              <a:gd name="connsiteY25" fmla="*/ 9380 h 10324"/>
              <a:gd name="connsiteX26" fmla="*/ 10672 w 10862"/>
              <a:gd name="connsiteY26" fmla="*/ 8849 h 10324"/>
              <a:gd name="connsiteX27" fmla="*/ 10743 w 10862"/>
              <a:gd name="connsiteY27" fmla="*/ 8230 h 10324"/>
              <a:gd name="connsiteX28" fmla="*/ 10791 w 10862"/>
              <a:gd name="connsiteY28" fmla="*/ 7610 h 10324"/>
              <a:gd name="connsiteX29" fmla="*/ 10838 w 10862"/>
              <a:gd name="connsiteY29" fmla="*/ 6902 h 10324"/>
              <a:gd name="connsiteX30" fmla="*/ 10862 w 10862"/>
              <a:gd name="connsiteY30" fmla="*/ 6106 h 10324"/>
              <a:gd name="connsiteX31" fmla="*/ 10862 w 10862"/>
              <a:gd name="connsiteY31" fmla="*/ 5309 h 10324"/>
              <a:gd name="connsiteX32" fmla="*/ 10862 w 10862"/>
              <a:gd name="connsiteY32" fmla="*/ 4424 h 10324"/>
              <a:gd name="connsiteX33" fmla="*/ 10838 w 10862"/>
              <a:gd name="connsiteY33" fmla="*/ 3628 h 10324"/>
              <a:gd name="connsiteX34" fmla="*/ 10791 w 10862"/>
              <a:gd name="connsiteY34" fmla="*/ 2920 h 10324"/>
              <a:gd name="connsiteX35" fmla="*/ 10743 w 10862"/>
              <a:gd name="connsiteY35" fmla="*/ 2212 h 10324"/>
              <a:gd name="connsiteX36" fmla="*/ 10672 w 10862"/>
              <a:gd name="connsiteY36" fmla="*/ 1592 h 10324"/>
              <a:gd name="connsiteX37" fmla="*/ 10576 w 10862"/>
              <a:gd name="connsiteY37" fmla="*/ 1061 h 10324"/>
              <a:gd name="connsiteX38" fmla="*/ 10505 w 10862"/>
              <a:gd name="connsiteY38" fmla="*/ 619 h 10324"/>
              <a:gd name="connsiteX39" fmla="*/ 10410 w 10862"/>
              <a:gd name="connsiteY39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583 w 10862"/>
              <a:gd name="connsiteY3" fmla="*/ 854 h 10324"/>
              <a:gd name="connsiteX4" fmla="*/ 764 w 10862"/>
              <a:gd name="connsiteY4" fmla="*/ 1502 h 10324"/>
              <a:gd name="connsiteX5" fmla="*/ 951 w 10862"/>
              <a:gd name="connsiteY5" fmla="*/ 1887 h 10324"/>
              <a:gd name="connsiteX6" fmla="*/ 1051 w 10862"/>
              <a:gd name="connsiteY6" fmla="*/ 2329 h 10324"/>
              <a:gd name="connsiteX7" fmla="*/ 1185 w 10862"/>
              <a:gd name="connsiteY7" fmla="*/ 3008 h 10324"/>
              <a:gd name="connsiteX8" fmla="*/ 1291 w 10862"/>
              <a:gd name="connsiteY8" fmla="*/ 3628 h 10324"/>
              <a:gd name="connsiteX9" fmla="*/ 1314 w 10862"/>
              <a:gd name="connsiteY9" fmla="*/ 4424 h 10324"/>
              <a:gd name="connsiteX10" fmla="*/ 1314 w 10862"/>
              <a:gd name="connsiteY10" fmla="*/ 5309 h 10324"/>
              <a:gd name="connsiteX11" fmla="*/ 1314 w 10862"/>
              <a:gd name="connsiteY11" fmla="*/ 6106 h 10324"/>
              <a:gd name="connsiteX12" fmla="*/ 1291 w 10862"/>
              <a:gd name="connsiteY12" fmla="*/ 6902 h 10324"/>
              <a:gd name="connsiteX13" fmla="*/ 1042 w 10862"/>
              <a:gd name="connsiteY13" fmla="*/ 7757 h 10324"/>
              <a:gd name="connsiteX14" fmla="*/ 965 w 10862"/>
              <a:gd name="connsiteY14" fmla="*/ 8494 h 10324"/>
              <a:gd name="connsiteX15" fmla="*/ 836 w 10862"/>
              <a:gd name="connsiteY15" fmla="*/ 9114 h 10324"/>
              <a:gd name="connsiteX16" fmla="*/ 563 w 10862"/>
              <a:gd name="connsiteY16" fmla="*/ 9586 h 10324"/>
              <a:gd name="connsiteX17" fmla="*/ 439 w 10862"/>
              <a:gd name="connsiteY17" fmla="*/ 10029 h 10324"/>
              <a:gd name="connsiteX18" fmla="*/ 862 w 10862"/>
              <a:gd name="connsiteY18" fmla="*/ 10177 h 10324"/>
              <a:gd name="connsiteX19" fmla="*/ 57 w 10862"/>
              <a:gd name="connsiteY19" fmla="*/ 10324 h 10324"/>
              <a:gd name="connsiteX20" fmla="*/ 9600 w 10862"/>
              <a:gd name="connsiteY20" fmla="*/ 10265 h 10324"/>
              <a:gd name="connsiteX21" fmla="*/ 10386 w 10862"/>
              <a:gd name="connsiteY21" fmla="*/ 10265 h 10324"/>
              <a:gd name="connsiteX22" fmla="*/ 10410 w 10862"/>
              <a:gd name="connsiteY22" fmla="*/ 10177 h 10324"/>
              <a:gd name="connsiteX23" fmla="*/ 10505 w 10862"/>
              <a:gd name="connsiteY23" fmla="*/ 9823 h 10324"/>
              <a:gd name="connsiteX24" fmla="*/ 10600 w 10862"/>
              <a:gd name="connsiteY24" fmla="*/ 9380 h 10324"/>
              <a:gd name="connsiteX25" fmla="*/ 10672 w 10862"/>
              <a:gd name="connsiteY25" fmla="*/ 8849 h 10324"/>
              <a:gd name="connsiteX26" fmla="*/ 10743 w 10862"/>
              <a:gd name="connsiteY26" fmla="*/ 8230 h 10324"/>
              <a:gd name="connsiteX27" fmla="*/ 10791 w 10862"/>
              <a:gd name="connsiteY27" fmla="*/ 7610 h 10324"/>
              <a:gd name="connsiteX28" fmla="*/ 10838 w 10862"/>
              <a:gd name="connsiteY28" fmla="*/ 6902 h 10324"/>
              <a:gd name="connsiteX29" fmla="*/ 10862 w 10862"/>
              <a:gd name="connsiteY29" fmla="*/ 6106 h 10324"/>
              <a:gd name="connsiteX30" fmla="*/ 10862 w 10862"/>
              <a:gd name="connsiteY30" fmla="*/ 5309 h 10324"/>
              <a:gd name="connsiteX31" fmla="*/ 10862 w 10862"/>
              <a:gd name="connsiteY31" fmla="*/ 4424 h 10324"/>
              <a:gd name="connsiteX32" fmla="*/ 10838 w 10862"/>
              <a:gd name="connsiteY32" fmla="*/ 3628 h 10324"/>
              <a:gd name="connsiteX33" fmla="*/ 10791 w 10862"/>
              <a:gd name="connsiteY33" fmla="*/ 2920 h 10324"/>
              <a:gd name="connsiteX34" fmla="*/ 10743 w 10862"/>
              <a:gd name="connsiteY34" fmla="*/ 2212 h 10324"/>
              <a:gd name="connsiteX35" fmla="*/ 10672 w 10862"/>
              <a:gd name="connsiteY35" fmla="*/ 1592 h 10324"/>
              <a:gd name="connsiteX36" fmla="*/ 10576 w 10862"/>
              <a:gd name="connsiteY36" fmla="*/ 1061 h 10324"/>
              <a:gd name="connsiteX37" fmla="*/ 10505 w 10862"/>
              <a:gd name="connsiteY37" fmla="*/ 619 h 10324"/>
              <a:gd name="connsiteX38" fmla="*/ 10410 w 10862"/>
              <a:gd name="connsiteY38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554 w 10862"/>
              <a:gd name="connsiteY3" fmla="*/ 795 h 10324"/>
              <a:gd name="connsiteX4" fmla="*/ 764 w 10862"/>
              <a:gd name="connsiteY4" fmla="*/ 1502 h 10324"/>
              <a:gd name="connsiteX5" fmla="*/ 951 w 10862"/>
              <a:gd name="connsiteY5" fmla="*/ 1887 h 10324"/>
              <a:gd name="connsiteX6" fmla="*/ 1051 w 10862"/>
              <a:gd name="connsiteY6" fmla="*/ 2329 h 10324"/>
              <a:gd name="connsiteX7" fmla="*/ 1185 w 10862"/>
              <a:gd name="connsiteY7" fmla="*/ 3008 h 10324"/>
              <a:gd name="connsiteX8" fmla="*/ 1291 w 10862"/>
              <a:gd name="connsiteY8" fmla="*/ 3628 h 10324"/>
              <a:gd name="connsiteX9" fmla="*/ 1314 w 10862"/>
              <a:gd name="connsiteY9" fmla="*/ 4424 h 10324"/>
              <a:gd name="connsiteX10" fmla="*/ 1314 w 10862"/>
              <a:gd name="connsiteY10" fmla="*/ 5309 h 10324"/>
              <a:gd name="connsiteX11" fmla="*/ 1314 w 10862"/>
              <a:gd name="connsiteY11" fmla="*/ 6106 h 10324"/>
              <a:gd name="connsiteX12" fmla="*/ 1291 w 10862"/>
              <a:gd name="connsiteY12" fmla="*/ 6902 h 10324"/>
              <a:gd name="connsiteX13" fmla="*/ 1042 w 10862"/>
              <a:gd name="connsiteY13" fmla="*/ 7757 h 10324"/>
              <a:gd name="connsiteX14" fmla="*/ 965 w 10862"/>
              <a:gd name="connsiteY14" fmla="*/ 8494 h 10324"/>
              <a:gd name="connsiteX15" fmla="*/ 836 w 10862"/>
              <a:gd name="connsiteY15" fmla="*/ 9114 h 10324"/>
              <a:gd name="connsiteX16" fmla="*/ 563 w 10862"/>
              <a:gd name="connsiteY16" fmla="*/ 9586 h 10324"/>
              <a:gd name="connsiteX17" fmla="*/ 439 w 10862"/>
              <a:gd name="connsiteY17" fmla="*/ 10029 h 10324"/>
              <a:gd name="connsiteX18" fmla="*/ 862 w 10862"/>
              <a:gd name="connsiteY18" fmla="*/ 10177 h 10324"/>
              <a:gd name="connsiteX19" fmla="*/ 57 w 10862"/>
              <a:gd name="connsiteY19" fmla="*/ 10324 h 10324"/>
              <a:gd name="connsiteX20" fmla="*/ 9600 w 10862"/>
              <a:gd name="connsiteY20" fmla="*/ 10265 h 10324"/>
              <a:gd name="connsiteX21" fmla="*/ 10386 w 10862"/>
              <a:gd name="connsiteY21" fmla="*/ 10265 h 10324"/>
              <a:gd name="connsiteX22" fmla="*/ 10410 w 10862"/>
              <a:gd name="connsiteY22" fmla="*/ 10177 h 10324"/>
              <a:gd name="connsiteX23" fmla="*/ 10505 w 10862"/>
              <a:gd name="connsiteY23" fmla="*/ 9823 h 10324"/>
              <a:gd name="connsiteX24" fmla="*/ 10600 w 10862"/>
              <a:gd name="connsiteY24" fmla="*/ 9380 h 10324"/>
              <a:gd name="connsiteX25" fmla="*/ 10672 w 10862"/>
              <a:gd name="connsiteY25" fmla="*/ 8849 h 10324"/>
              <a:gd name="connsiteX26" fmla="*/ 10743 w 10862"/>
              <a:gd name="connsiteY26" fmla="*/ 8230 h 10324"/>
              <a:gd name="connsiteX27" fmla="*/ 10791 w 10862"/>
              <a:gd name="connsiteY27" fmla="*/ 7610 h 10324"/>
              <a:gd name="connsiteX28" fmla="*/ 10838 w 10862"/>
              <a:gd name="connsiteY28" fmla="*/ 6902 h 10324"/>
              <a:gd name="connsiteX29" fmla="*/ 10862 w 10862"/>
              <a:gd name="connsiteY29" fmla="*/ 6106 h 10324"/>
              <a:gd name="connsiteX30" fmla="*/ 10862 w 10862"/>
              <a:gd name="connsiteY30" fmla="*/ 5309 h 10324"/>
              <a:gd name="connsiteX31" fmla="*/ 10862 w 10862"/>
              <a:gd name="connsiteY31" fmla="*/ 4424 h 10324"/>
              <a:gd name="connsiteX32" fmla="*/ 10838 w 10862"/>
              <a:gd name="connsiteY32" fmla="*/ 3628 h 10324"/>
              <a:gd name="connsiteX33" fmla="*/ 10791 w 10862"/>
              <a:gd name="connsiteY33" fmla="*/ 2920 h 10324"/>
              <a:gd name="connsiteX34" fmla="*/ 10743 w 10862"/>
              <a:gd name="connsiteY34" fmla="*/ 2212 h 10324"/>
              <a:gd name="connsiteX35" fmla="*/ 10672 w 10862"/>
              <a:gd name="connsiteY35" fmla="*/ 1592 h 10324"/>
              <a:gd name="connsiteX36" fmla="*/ 10576 w 10862"/>
              <a:gd name="connsiteY36" fmla="*/ 1061 h 10324"/>
              <a:gd name="connsiteX37" fmla="*/ 10505 w 10862"/>
              <a:gd name="connsiteY37" fmla="*/ 619 h 10324"/>
              <a:gd name="connsiteX38" fmla="*/ 10410 w 10862"/>
              <a:gd name="connsiteY38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554 w 10862"/>
              <a:gd name="connsiteY3" fmla="*/ 795 h 10324"/>
              <a:gd name="connsiteX4" fmla="*/ 764 w 10862"/>
              <a:gd name="connsiteY4" fmla="*/ 1502 h 10324"/>
              <a:gd name="connsiteX5" fmla="*/ 951 w 10862"/>
              <a:gd name="connsiteY5" fmla="*/ 1887 h 10324"/>
              <a:gd name="connsiteX6" fmla="*/ 1051 w 10862"/>
              <a:gd name="connsiteY6" fmla="*/ 2329 h 10324"/>
              <a:gd name="connsiteX7" fmla="*/ 1185 w 10862"/>
              <a:gd name="connsiteY7" fmla="*/ 3008 h 10324"/>
              <a:gd name="connsiteX8" fmla="*/ 1291 w 10862"/>
              <a:gd name="connsiteY8" fmla="*/ 3628 h 10324"/>
              <a:gd name="connsiteX9" fmla="*/ 1314 w 10862"/>
              <a:gd name="connsiteY9" fmla="*/ 4424 h 10324"/>
              <a:gd name="connsiteX10" fmla="*/ 1314 w 10862"/>
              <a:gd name="connsiteY10" fmla="*/ 5309 h 10324"/>
              <a:gd name="connsiteX11" fmla="*/ 1314 w 10862"/>
              <a:gd name="connsiteY11" fmla="*/ 6106 h 10324"/>
              <a:gd name="connsiteX12" fmla="*/ 1320 w 10862"/>
              <a:gd name="connsiteY12" fmla="*/ 6961 h 10324"/>
              <a:gd name="connsiteX13" fmla="*/ 1042 w 10862"/>
              <a:gd name="connsiteY13" fmla="*/ 7757 h 10324"/>
              <a:gd name="connsiteX14" fmla="*/ 965 w 10862"/>
              <a:gd name="connsiteY14" fmla="*/ 8494 h 10324"/>
              <a:gd name="connsiteX15" fmla="*/ 836 w 10862"/>
              <a:gd name="connsiteY15" fmla="*/ 9114 h 10324"/>
              <a:gd name="connsiteX16" fmla="*/ 563 w 10862"/>
              <a:gd name="connsiteY16" fmla="*/ 9586 h 10324"/>
              <a:gd name="connsiteX17" fmla="*/ 439 w 10862"/>
              <a:gd name="connsiteY17" fmla="*/ 10029 h 10324"/>
              <a:gd name="connsiteX18" fmla="*/ 862 w 10862"/>
              <a:gd name="connsiteY18" fmla="*/ 10177 h 10324"/>
              <a:gd name="connsiteX19" fmla="*/ 57 w 10862"/>
              <a:gd name="connsiteY19" fmla="*/ 10324 h 10324"/>
              <a:gd name="connsiteX20" fmla="*/ 9600 w 10862"/>
              <a:gd name="connsiteY20" fmla="*/ 10265 h 10324"/>
              <a:gd name="connsiteX21" fmla="*/ 10386 w 10862"/>
              <a:gd name="connsiteY21" fmla="*/ 10265 h 10324"/>
              <a:gd name="connsiteX22" fmla="*/ 10410 w 10862"/>
              <a:gd name="connsiteY22" fmla="*/ 10177 h 10324"/>
              <a:gd name="connsiteX23" fmla="*/ 10505 w 10862"/>
              <a:gd name="connsiteY23" fmla="*/ 9823 h 10324"/>
              <a:gd name="connsiteX24" fmla="*/ 10600 w 10862"/>
              <a:gd name="connsiteY24" fmla="*/ 9380 h 10324"/>
              <a:gd name="connsiteX25" fmla="*/ 10672 w 10862"/>
              <a:gd name="connsiteY25" fmla="*/ 8849 h 10324"/>
              <a:gd name="connsiteX26" fmla="*/ 10743 w 10862"/>
              <a:gd name="connsiteY26" fmla="*/ 8230 h 10324"/>
              <a:gd name="connsiteX27" fmla="*/ 10791 w 10862"/>
              <a:gd name="connsiteY27" fmla="*/ 7610 h 10324"/>
              <a:gd name="connsiteX28" fmla="*/ 10838 w 10862"/>
              <a:gd name="connsiteY28" fmla="*/ 6902 h 10324"/>
              <a:gd name="connsiteX29" fmla="*/ 10862 w 10862"/>
              <a:gd name="connsiteY29" fmla="*/ 6106 h 10324"/>
              <a:gd name="connsiteX30" fmla="*/ 10862 w 10862"/>
              <a:gd name="connsiteY30" fmla="*/ 5309 h 10324"/>
              <a:gd name="connsiteX31" fmla="*/ 10862 w 10862"/>
              <a:gd name="connsiteY31" fmla="*/ 4424 h 10324"/>
              <a:gd name="connsiteX32" fmla="*/ 10838 w 10862"/>
              <a:gd name="connsiteY32" fmla="*/ 3628 h 10324"/>
              <a:gd name="connsiteX33" fmla="*/ 10791 w 10862"/>
              <a:gd name="connsiteY33" fmla="*/ 2920 h 10324"/>
              <a:gd name="connsiteX34" fmla="*/ 10743 w 10862"/>
              <a:gd name="connsiteY34" fmla="*/ 2212 h 10324"/>
              <a:gd name="connsiteX35" fmla="*/ 10672 w 10862"/>
              <a:gd name="connsiteY35" fmla="*/ 1592 h 10324"/>
              <a:gd name="connsiteX36" fmla="*/ 10576 w 10862"/>
              <a:gd name="connsiteY36" fmla="*/ 1061 h 10324"/>
              <a:gd name="connsiteX37" fmla="*/ 10505 w 10862"/>
              <a:gd name="connsiteY37" fmla="*/ 619 h 10324"/>
              <a:gd name="connsiteX38" fmla="*/ 10410 w 10862"/>
              <a:gd name="connsiteY38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554 w 10862"/>
              <a:gd name="connsiteY3" fmla="*/ 795 h 10324"/>
              <a:gd name="connsiteX4" fmla="*/ 764 w 10862"/>
              <a:gd name="connsiteY4" fmla="*/ 1502 h 10324"/>
              <a:gd name="connsiteX5" fmla="*/ 951 w 10862"/>
              <a:gd name="connsiteY5" fmla="*/ 1887 h 10324"/>
              <a:gd name="connsiteX6" fmla="*/ 1051 w 10862"/>
              <a:gd name="connsiteY6" fmla="*/ 2329 h 10324"/>
              <a:gd name="connsiteX7" fmla="*/ 1185 w 10862"/>
              <a:gd name="connsiteY7" fmla="*/ 3008 h 10324"/>
              <a:gd name="connsiteX8" fmla="*/ 1291 w 10862"/>
              <a:gd name="connsiteY8" fmla="*/ 3628 h 10324"/>
              <a:gd name="connsiteX9" fmla="*/ 1314 w 10862"/>
              <a:gd name="connsiteY9" fmla="*/ 4424 h 10324"/>
              <a:gd name="connsiteX10" fmla="*/ 1314 w 10862"/>
              <a:gd name="connsiteY10" fmla="*/ 5309 h 10324"/>
              <a:gd name="connsiteX11" fmla="*/ 1314 w 10862"/>
              <a:gd name="connsiteY11" fmla="*/ 6106 h 10324"/>
              <a:gd name="connsiteX12" fmla="*/ 1320 w 10862"/>
              <a:gd name="connsiteY12" fmla="*/ 6961 h 10324"/>
              <a:gd name="connsiteX13" fmla="*/ 1128 w 10862"/>
              <a:gd name="connsiteY13" fmla="*/ 7728 h 10324"/>
              <a:gd name="connsiteX14" fmla="*/ 965 w 10862"/>
              <a:gd name="connsiteY14" fmla="*/ 8494 h 10324"/>
              <a:gd name="connsiteX15" fmla="*/ 836 w 10862"/>
              <a:gd name="connsiteY15" fmla="*/ 9114 h 10324"/>
              <a:gd name="connsiteX16" fmla="*/ 563 w 10862"/>
              <a:gd name="connsiteY16" fmla="*/ 9586 h 10324"/>
              <a:gd name="connsiteX17" fmla="*/ 439 w 10862"/>
              <a:gd name="connsiteY17" fmla="*/ 10029 h 10324"/>
              <a:gd name="connsiteX18" fmla="*/ 862 w 10862"/>
              <a:gd name="connsiteY18" fmla="*/ 10177 h 10324"/>
              <a:gd name="connsiteX19" fmla="*/ 57 w 10862"/>
              <a:gd name="connsiteY19" fmla="*/ 10324 h 10324"/>
              <a:gd name="connsiteX20" fmla="*/ 9600 w 10862"/>
              <a:gd name="connsiteY20" fmla="*/ 10265 h 10324"/>
              <a:gd name="connsiteX21" fmla="*/ 10386 w 10862"/>
              <a:gd name="connsiteY21" fmla="*/ 10265 h 10324"/>
              <a:gd name="connsiteX22" fmla="*/ 10410 w 10862"/>
              <a:gd name="connsiteY22" fmla="*/ 10177 h 10324"/>
              <a:gd name="connsiteX23" fmla="*/ 10505 w 10862"/>
              <a:gd name="connsiteY23" fmla="*/ 9823 h 10324"/>
              <a:gd name="connsiteX24" fmla="*/ 10600 w 10862"/>
              <a:gd name="connsiteY24" fmla="*/ 9380 h 10324"/>
              <a:gd name="connsiteX25" fmla="*/ 10672 w 10862"/>
              <a:gd name="connsiteY25" fmla="*/ 8849 h 10324"/>
              <a:gd name="connsiteX26" fmla="*/ 10743 w 10862"/>
              <a:gd name="connsiteY26" fmla="*/ 8230 h 10324"/>
              <a:gd name="connsiteX27" fmla="*/ 10791 w 10862"/>
              <a:gd name="connsiteY27" fmla="*/ 7610 h 10324"/>
              <a:gd name="connsiteX28" fmla="*/ 10838 w 10862"/>
              <a:gd name="connsiteY28" fmla="*/ 6902 h 10324"/>
              <a:gd name="connsiteX29" fmla="*/ 10862 w 10862"/>
              <a:gd name="connsiteY29" fmla="*/ 6106 h 10324"/>
              <a:gd name="connsiteX30" fmla="*/ 10862 w 10862"/>
              <a:gd name="connsiteY30" fmla="*/ 5309 h 10324"/>
              <a:gd name="connsiteX31" fmla="*/ 10862 w 10862"/>
              <a:gd name="connsiteY31" fmla="*/ 4424 h 10324"/>
              <a:gd name="connsiteX32" fmla="*/ 10838 w 10862"/>
              <a:gd name="connsiteY32" fmla="*/ 3628 h 10324"/>
              <a:gd name="connsiteX33" fmla="*/ 10791 w 10862"/>
              <a:gd name="connsiteY33" fmla="*/ 2920 h 10324"/>
              <a:gd name="connsiteX34" fmla="*/ 10743 w 10862"/>
              <a:gd name="connsiteY34" fmla="*/ 2212 h 10324"/>
              <a:gd name="connsiteX35" fmla="*/ 10672 w 10862"/>
              <a:gd name="connsiteY35" fmla="*/ 1592 h 10324"/>
              <a:gd name="connsiteX36" fmla="*/ 10576 w 10862"/>
              <a:gd name="connsiteY36" fmla="*/ 1061 h 10324"/>
              <a:gd name="connsiteX37" fmla="*/ 10505 w 10862"/>
              <a:gd name="connsiteY37" fmla="*/ 619 h 10324"/>
              <a:gd name="connsiteX38" fmla="*/ 10410 w 10862"/>
              <a:gd name="connsiteY38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554 w 10862"/>
              <a:gd name="connsiteY3" fmla="*/ 795 h 10324"/>
              <a:gd name="connsiteX4" fmla="*/ 764 w 10862"/>
              <a:gd name="connsiteY4" fmla="*/ 1502 h 10324"/>
              <a:gd name="connsiteX5" fmla="*/ 951 w 10862"/>
              <a:gd name="connsiteY5" fmla="*/ 1887 h 10324"/>
              <a:gd name="connsiteX6" fmla="*/ 1051 w 10862"/>
              <a:gd name="connsiteY6" fmla="*/ 2329 h 10324"/>
              <a:gd name="connsiteX7" fmla="*/ 1185 w 10862"/>
              <a:gd name="connsiteY7" fmla="*/ 3008 h 10324"/>
              <a:gd name="connsiteX8" fmla="*/ 1291 w 10862"/>
              <a:gd name="connsiteY8" fmla="*/ 3628 h 10324"/>
              <a:gd name="connsiteX9" fmla="*/ 1314 w 10862"/>
              <a:gd name="connsiteY9" fmla="*/ 4424 h 10324"/>
              <a:gd name="connsiteX10" fmla="*/ 1314 w 10862"/>
              <a:gd name="connsiteY10" fmla="*/ 5309 h 10324"/>
              <a:gd name="connsiteX11" fmla="*/ 1314 w 10862"/>
              <a:gd name="connsiteY11" fmla="*/ 6106 h 10324"/>
              <a:gd name="connsiteX12" fmla="*/ 1234 w 10862"/>
              <a:gd name="connsiteY12" fmla="*/ 6961 h 10324"/>
              <a:gd name="connsiteX13" fmla="*/ 1128 w 10862"/>
              <a:gd name="connsiteY13" fmla="*/ 7728 h 10324"/>
              <a:gd name="connsiteX14" fmla="*/ 965 w 10862"/>
              <a:gd name="connsiteY14" fmla="*/ 8494 h 10324"/>
              <a:gd name="connsiteX15" fmla="*/ 836 w 10862"/>
              <a:gd name="connsiteY15" fmla="*/ 9114 h 10324"/>
              <a:gd name="connsiteX16" fmla="*/ 563 w 10862"/>
              <a:gd name="connsiteY16" fmla="*/ 9586 h 10324"/>
              <a:gd name="connsiteX17" fmla="*/ 439 w 10862"/>
              <a:gd name="connsiteY17" fmla="*/ 10029 h 10324"/>
              <a:gd name="connsiteX18" fmla="*/ 862 w 10862"/>
              <a:gd name="connsiteY18" fmla="*/ 10177 h 10324"/>
              <a:gd name="connsiteX19" fmla="*/ 57 w 10862"/>
              <a:gd name="connsiteY19" fmla="*/ 10324 h 10324"/>
              <a:gd name="connsiteX20" fmla="*/ 9600 w 10862"/>
              <a:gd name="connsiteY20" fmla="*/ 10265 h 10324"/>
              <a:gd name="connsiteX21" fmla="*/ 10386 w 10862"/>
              <a:gd name="connsiteY21" fmla="*/ 10265 h 10324"/>
              <a:gd name="connsiteX22" fmla="*/ 10410 w 10862"/>
              <a:gd name="connsiteY22" fmla="*/ 10177 h 10324"/>
              <a:gd name="connsiteX23" fmla="*/ 10505 w 10862"/>
              <a:gd name="connsiteY23" fmla="*/ 9823 h 10324"/>
              <a:gd name="connsiteX24" fmla="*/ 10600 w 10862"/>
              <a:gd name="connsiteY24" fmla="*/ 9380 h 10324"/>
              <a:gd name="connsiteX25" fmla="*/ 10672 w 10862"/>
              <a:gd name="connsiteY25" fmla="*/ 8849 h 10324"/>
              <a:gd name="connsiteX26" fmla="*/ 10743 w 10862"/>
              <a:gd name="connsiteY26" fmla="*/ 8230 h 10324"/>
              <a:gd name="connsiteX27" fmla="*/ 10791 w 10862"/>
              <a:gd name="connsiteY27" fmla="*/ 7610 h 10324"/>
              <a:gd name="connsiteX28" fmla="*/ 10838 w 10862"/>
              <a:gd name="connsiteY28" fmla="*/ 6902 h 10324"/>
              <a:gd name="connsiteX29" fmla="*/ 10862 w 10862"/>
              <a:gd name="connsiteY29" fmla="*/ 6106 h 10324"/>
              <a:gd name="connsiteX30" fmla="*/ 10862 w 10862"/>
              <a:gd name="connsiteY30" fmla="*/ 5309 h 10324"/>
              <a:gd name="connsiteX31" fmla="*/ 10862 w 10862"/>
              <a:gd name="connsiteY31" fmla="*/ 4424 h 10324"/>
              <a:gd name="connsiteX32" fmla="*/ 10838 w 10862"/>
              <a:gd name="connsiteY32" fmla="*/ 3628 h 10324"/>
              <a:gd name="connsiteX33" fmla="*/ 10791 w 10862"/>
              <a:gd name="connsiteY33" fmla="*/ 2920 h 10324"/>
              <a:gd name="connsiteX34" fmla="*/ 10743 w 10862"/>
              <a:gd name="connsiteY34" fmla="*/ 2212 h 10324"/>
              <a:gd name="connsiteX35" fmla="*/ 10672 w 10862"/>
              <a:gd name="connsiteY35" fmla="*/ 1592 h 10324"/>
              <a:gd name="connsiteX36" fmla="*/ 10576 w 10862"/>
              <a:gd name="connsiteY36" fmla="*/ 1061 h 10324"/>
              <a:gd name="connsiteX37" fmla="*/ 10505 w 10862"/>
              <a:gd name="connsiteY37" fmla="*/ 619 h 10324"/>
              <a:gd name="connsiteX38" fmla="*/ 10410 w 10862"/>
              <a:gd name="connsiteY38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554 w 10862"/>
              <a:gd name="connsiteY3" fmla="*/ 795 h 10324"/>
              <a:gd name="connsiteX4" fmla="*/ 764 w 10862"/>
              <a:gd name="connsiteY4" fmla="*/ 1502 h 10324"/>
              <a:gd name="connsiteX5" fmla="*/ 951 w 10862"/>
              <a:gd name="connsiteY5" fmla="*/ 1887 h 10324"/>
              <a:gd name="connsiteX6" fmla="*/ 1051 w 10862"/>
              <a:gd name="connsiteY6" fmla="*/ 2329 h 10324"/>
              <a:gd name="connsiteX7" fmla="*/ 1185 w 10862"/>
              <a:gd name="connsiteY7" fmla="*/ 3008 h 10324"/>
              <a:gd name="connsiteX8" fmla="*/ 1291 w 10862"/>
              <a:gd name="connsiteY8" fmla="*/ 3628 h 10324"/>
              <a:gd name="connsiteX9" fmla="*/ 1314 w 10862"/>
              <a:gd name="connsiteY9" fmla="*/ 4424 h 10324"/>
              <a:gd name="connsiteX10" fmla="*/ 1314 w 10862"/>
              <a:gd name="connsiteY10" fmla="*/ 5309 h 10324"/>
              <a:gd name="connsiteX11" fmla="*/ 1314 w 10862"/>
              <a:gd name="connsiteY11" fmla="*/ 6106 h 10324"/>
              <a:gd name="connsiteX12" fmla="*/ 1234 w 10862"/>
              <a:gd name="connsiteY12" fmla="*/ 6961 h 10324"/>
              <a:gd name="connsiteX13" fmla="*/ 1128 w 10862"/>
              <a:gd name="connsiteY13" fmla="*/ 7728 h 10324"/>
              <a:gd name="connsiteX14" fmla="*/ 965 w 10862"/>
              <a:gd name="connsiteY14" fmla="*/ 8494 h 10324"/>
              <a:gd name="connsiteX15" fmla="*/ 836 w 10862"/>
              <a:gd name="connsiteY15" fmla="*/ 9114 h 10324"/>
              <a:gd name="connsiteX16" fmla="*/ 563 w 10862"/>
              <a:gd name="connsiteY16" fmla="*/ 9586 h 10324"/>
              <a:gd name="connsiteX17" fmla="*/ 439 w 10862"/>
              <a:gd name="connsiteY17" fmla="*/ 10029 h 10324"/>
              <a:gd name="connsiteX18" fmla="*/ 402 w 10862"/>
              <a:gd name="connsiteY18" fmla="*/ 10236 h 10324"/>
              <a:gd name="connsiteX19" fmla="*/ 57 w 10862"/>
              <a:gd name="connsiteY19" fmla="*/ 10324 h 10324"/>
              <a:gd name="connsiteX20" fmla="*/ 9600 w 10862"/>
              <a:gd name="connsiteY20" fmla="*/ 10265 h 10324"/>
              <a:gd name="connsiteX21" fmla="*/ 10386 w 10862"/>
              <a:gd name="connsiteY21" fmla="*/ 10265 h 10324"/>
              <a:gd name="connsiteX22" fmla="*/ 10410 w 10862"/>
              <a:gd name="connsiteY22" fmla="*/ 10177 h 10324"/>
              <a:gd name="connsiteX23" fmla="*/ 10505 w 10862"/>
              <a:gd name="connsiteY23" fmla="*/ 9823 h 10324"/>
              <a:gd name="connsiteX24" fmla="*/ 10600 w 10862"/>
              <a:gd name="connsiteY24" fmla="*/ 9380 h 10324"/>
              <a:gd name="connsiteX25" fmla="*/ 10672 w 10862"/>
              <a:gd name="connsiteY25" fmla="*/ 8849 h 10324"/>
              <a:gd name="connsiteX26" fmla="*/ 10743 w 10862"/>
              <a:gd name="connsiteY26" fmla="*/ 8230 h 10324"/>
              <a:gd name="connsiteX27" fmla="*/ 10791 w 10862"/>
              <a:gd name="connsiteY27" fmla="*/ 7610 h 10324"/>
              <a:gd name="connsiteX28" fmla="*/ 10838 w 10862"/>
              <a:gd name="connsiteY28" fmla="*/ 6902 h 10324"/>
              <a:gd name="connsiteX29" fmla="*/ 10862 w 10862"/>
              <a:gd name="connsiteY29" fmla="*/ 6106 h 10324"/>
              <a:gd name="connsiteX30" fmla="*/ 10862 w 10862"/>
              <a:gd name="connsiteY30" fmla="*/ 5309 h 10324"/>
              <a:gd name="connsiteX31" fmla="*/ 10862 w 10862"/>
              <a:gd name="connsiteY31" fmla="*/ 4424 h 10324"/>
              <a:gd name="connsiteX32" fmla="*/ 10838 w 10862"/>
              <a:gd name="connsiteY32" fmla="*/ 3628 h 10324"/>
              <a:gd name="connsiteX33" fmla="*/ 10791 w 10862"/>
              <a:gd name="connsiteY33" fmla="*/ 2920 h 10324"/>
              <a:gd name="connsiteX34" fmla="*/ 10743 w 10862"/>
              <a:gd name="connsiteY34" fmla="*/ 2212 h 10324"/>
              <a:gd name="connsiteX35" fmla="*/ 10672 w 10862"/>
              <a:gd name="connsiteY35" fmla="*/ 1592 h 10324"/>
              <a:gd name="connsiteX36" fmla="*/ 10576 w 10862"/>
              <a:gd name="connsiteY36" fmla="*/ 1061 h 10324"/>
              <a:gd name="connsiteX37" fmla="*/ 10505 w 10862"/>
              <a:gd name="connsiteY37" fmla="*/ 619 h 10324"/>
              <a:gd name="connsiteX38" fmla="*/ 10410 w 10862"/>
              <a:gd name="connsiteY38" fmla="*/ 265 h 10324"/>
              <a:gd name="connsiteX0" fmla="*/ 10960 w 11412"/>
              <a:gd name="connsiteY0" fmla="*/ 265 h 10324"/>
              <a:gd name="connsiteX1" fmla="*/ 9936 w 11412"/>
              <a:gd name="connsiteY1" fmla="*/ 265 h 10324"/>
              <a:gd name="connsiteX2" fmla="*/ 550 w 11412"/>
              <a:gd name="connsiteY2" fmla="*/ 0 h 10324"/>
              <a:gd name="connsiteX3" fmla="*/ 1104 w 11412"/>
              <a:gd name="connsiteY3" fmla="*/ 795 h 10324"/>
              <a:gd name="connsiteX4" fmla="*/ 1314 w 11412"/>
              <a:gd name="connsiteY4" fmla="*/ 1502 h 10324"/>
              <a:gd name="connsiteX5" fmla="*/ 1501 w 11412"/>
              <a:gd name="connsiteY5" fmla="*/ 1887 h 10324"/>
              <a:gd name="connsiteX6" fmla="*/ 1601 w 11412"/>
              <a:gd name="connsiteY6" fmla="*/ 2329 h 10324"/>
              <a:gd name="connsiteX7" fmla="*/ 1735 w 11412"/>
              <a:gd name="connsiteY7" fmla="*/ 3008 h 10324"/>
              <a:gd name="connsiteX8" fmla="*/ 1841 w 11412"/>
              <a:gd name="connsiteY8" fmla="*/ 3628 h 10324"/>
              <a:gd name="connsiteX9" fmla="*/ 1864 w 11412"/>
              <a:gd name="connsiteY9" fmla="*/ 4424 h 10324"/>
              <a:gd name="connsiteX10" fmla="*/ 1864 w 11412"/>
              <a:gd name="connsiteY10" fmla="*/ 5309 h 10324"/>
              <a:gd name="connsiteX11" fmla="*/ 1864 w 11412"/>
              <a:gd name="connsiteY11" fmla="*/ 6106 h 10324"/>
              <a:gd name="connsiteX12" fmla="*/ 1784 w 11412"/>
              <a:gd name="connsiteY12" fmla="*/ 6961 h 10324"/>
              <a:gd name="connsiteX13" fmla="*/ 1678 w 11412"/>
              <a:gd name="connsiteY13" fmla="*/ 7728 h 10324"/>
              <a:gd name="connsiteX14" fmla="*/ 1515 w 11412"/>
              <a:gd name="connsiteY14" fmla="*/ 8494 h 10324"/>
              <a:gd name="connsiteX15" fmla="*/ 1386 w 11412"/>
              <a:gd name="connsiteY15" fmla="*/ 9114 h 10324"/>
              <a:gd name="connsiteX16" fmla="*/ 1113 w 11412"/>
              <a:gd name="connsiteY16" fmla="*/ 9586 h 10324"/>
              <a:gd name="connsiteX17" fmla="*/ 989 w 11412"/>
              <a:gd name="connsiteY17" fmla="*/ 10029 h 10324"/>
              <a:gd name="connsiteX18" fmla="*/ 607 w 11412"/>
              <a:gd name="connsiteY18" fmla="*/ 10324 h 10324"/>
              <a:gd name="connsiteX19" fmla="*/ 10150 w 11412"/>
              <a:gd name="connsiteY19" fmla="*/ 10265 h 10324"/>
              <a:gd name="connsiteX20" fmla="*/ 10936 w 11412"/>
              <a:gd name="connsiteY20" fmla="*/ 10265 h 10324"/>
              <a:gd name="connsiteX21" fmla="*/ 10960 w 11412"/>
              <a:gd name="connsiteY21" fmla="*/ 10177 h 10324"/>
              <a:gd name="connsiteX22" fmla="*/ 11055 w 11412"/>
              <a:gd name="connsiteY22" fmla="*/ 9823 h 10324"/>
              <a:gd name="connsiteX23" fmla="*/ 11150 w 11412"/>
              <a:gd name="connsiteY23" fmla="*/ 9380 h 10324"/>
              <a:gd name="connsiteX24" fmla="*/ 11222 w 11412"/>
              <a:gd name="connsiteY24" fmla="*/ 8849 h 10324"/>
              <a:gd name="connsiteX25" fmla="*/ 11293 w 11412"/>
              <a:gd name="connsiteY25" fmla="*/ 8230 h 10324"/>
              <a:gd name="connsiteX26" fmla="*/ 11341 w 11412"/>
              <a:gd name="connsiteY26" fmla="*/ 7610 h 10324"/>
              <a:gd name="connsiteX27" fmla="*/ 11388 w 11412"/>
              <a:gd name="connsiteY27" fmla="*/ 6902 h 10324"/>
              <a:gd name="connsiteX28" fmla="*/ 11412 w 11412"/>
              <a:gd name="connsiteY28" fmla="*/ 6106 h 10324"/>
              <a:gd name="connsiteX29" fmla="*/ 11412 w 11412"/>
              <a:gd name="connsiteY29" fmla="*/ 5309 h 10324"/>
              <a:gd name="connsiteX30" fmla="*/ 11412 w 11412"/>
              <a:gd name="connsiteY30" fmla="*/ 4424 h 10324"/>
              <a:gd name="connsiteX31" fmla="*/ 11388 w 11412"/>
              <a:gd name="connsiteY31" fmla="*/ 3628 h 10324"/>
              <a:gd name="connsiteX32" fmla="*/ 11341 w 11412"/>
              <a:gd name="connsiteY32" fmla="*/ 2920 h 10324"/>
              <a:gd name="connsiteX33" fmla="*/ 11293 w 11412"/>
              <a:gd name="connsiteY33" fmla="*/ 2212 h 10324"/>
              <a:gd name="connsiteX34" fmla="*/ 11222 w 11412"/>
              <a:gd name="connsiteY34" fmla="*/ 1592 h 10324"/>
              <a:gd name="connsiteX35" fmla="*/ 11126 w 11412"/>
              <a:gd name="connsiteY35" fmla="*/ 1061 h 10324"/>
              <a:gd name="connsiteX36" fmla="*/ 11055 w 11412"/>
              <a:gd name="connsiteY36" fmla="*/ 619 h 10324"/>
              <a:gd name="connsiteX37" fmla="*/ 10960 w 11412"/>
              <a:gd name="connsiteY37" fmla="*/ 265 h 10324"/>
              <a:gd name="connsiteX0" fmla="*/ 10697 w 11149"/>
              <a:gd name="connsiteY0" fmla="*/ 265 h 10324"/>
              <a:gd name="connsiteX1" fmla="*/ 9673 w 11149"/>
              <a:gd name="connsiteY1" fmla="*/ 265 h 10324"/>
              <a:gd name="connsiteX2" fmla="*/ 287 w 11149"/>
              <a:gd name="connsiteY2" fmla="*/ 0 h 10324"/>
              <a:gd name="connsiteX3" fmla="*/ 841 w 11149"/>
              <a:gd name="connsiteY3" fmla="*/ 795 h 10324"/>
              <a:gd name="connsiteX4" fmla="*/ 1051 w 11149"/>
              <a:gd name="connsiteY4" fmla="*/ 1502 h 10324"/>
              <a:gd name="connsiteX5" fmla="*/ 1238 w 11149"/>
              <a:gd name="connsiteY5" fmla="*/ 1887 h 10324"/>
              <a:gd name="connsiteX6" fmla="*/ 1338 w 11149"/>
              <a:gd name="connsiteY6" fmla="*/ 2329 h 10324"/>
              <a:gd name="connsiteX7" fmla="*/ 1472 w 11149"/>
              <a:gd name="connsiteY7" fmla="*/ 3008 h 10324"/>
              <a:gd name="connsiteX8" fmla="*/ 1578 w 11149"/>
              <a:gd name="connsiteY8" fmla="*/ 3628 h 10324"/>
              <a:gd name="connsiteX9" fmla="*/ 1601 w 11149"/>
              <a:gd name="connsiteY9" fmla="*/ 4424 h 10324"/>
              <a:gd name="connsiteX10" fmla="*/ 1601 w 11149"/>
              <a:gd name="connsiteY10" fmla="*/ 5309 h 10324"/>
              <a:gd name="connsiteX11" fmla="*/ 1601 w 11149"/>
              <a:gd name="connsiteY11" fmla="*/ 6106 h 10324"/>
              <a:gd name="connsiteX12" fmla="*/ 1521 w 11149"/>
              <a:gd name="connsiteY12" fmla="*/ 6961 h 10324"/>
              <a:gd name="connsiteX13" fmla="*/ 1415 w 11149"/>
              <a:gd name="connsiteY13" fmla="*/ 7728 h 10324"/>
              <a:gd name="connsiteX14" fmla="*/ 1252 w 11149"/>
              <a:gd name="connsiteY14" fmla="*/ 8494 h 10324"/>
              <a:gd name="connsiteX15" fmla="*/ 1123 w 11149"/>
              <a:gd name="connsiteY15" fmla="*/ 9114 h 10324"/>
              <a:gd name="connsiteX16" fmla="*/ 850 w 11149"/>
              <a:gd name="connsiteY16" fmla="*/ 9586 h 10324"/>
              <a:gd name="connsiteX17" fmla="*/ 726 w 11149"/>
              <a:gd name="connsiteY17" fmla="*/ 10029 h 10324"/>
              <a:gd name="connsiteX18" fmla="*/ 344 w 11149"/>
              <a:gd name="connsiteY18" fmla="*/ 10324 h 10324"/>
              <a:gd name="connsiteX19" fmla="*/ 9887 w 11149"/>
              <a:gd name="connsiteY19" fmla="*/ 10265 h 10324"/>
              <a:gd name="connsiteX20" fmla="*/ 10673 w 11149"/>
              <a:gd name="connsiteY20" fmla="*/ 10265 h 10324"/>
              <a:gd name="connsiteX21" fmla="*/ 10697 w 11149"/>
              <a:gd name="connsiteY21" fmla="*/ 10177 h 10324"/>
              <a:gd name="connsiteX22" fmla="*/ 10792 w 11149"/>
              <a:gd name="connsiteY22" fmla="*/ 9823 h 10324"/>
              <a:gd name="connsiteX23" fmla="*/ 10887 w 11149"/>
              <a:gd name="connsiteY23" fmla="*/ 9380 h 10324"/>
              <a:gd name="connsiteX24" fmla="*/ 10959 w 11149"/>
              <a:gd name="connsiteY24" fmla="*/ 8849 h 10324"/>
              <a:gd name="connsiteX25" fmla="*/ 11030 w 11149"/>
              <a:gd name="connsiteY25" fmla="*/ 8230 h 10324"/>
              <a:gd name="connsiteX26" fmla="*/ 11078 w 11149"/>
              <a:gd name="connsiteY26" fmla="*/ 7610 h 10324"/>
              <a:gd name="connsiteX27" fmla="*/ 11125 w 11149"/>
              <a:gd name="connsiteY27" fmla="*/ 6902 h 10324"/>
              <a:gd name="connsiteX28" fmla="*/ 11149 w 11149"/>
              <a:gd name="connsiteY28" fmla="*/ 6106 h 10324"/>
              <a:gd name="connsiteX29" fmla="*/ 11149 w 11149"/>
              <a:gd name="connsiteY29" fmla="*/ 5309 h 10324"/>
              <a:gd name="connsiteX30" fmla="*/ 11149 w 11149"/>
              <a:gd name="connsiteY30" fmla="*/ 4424 h 10324"/>
              <a:gd name="connsiteX31" fmla="*/ 11125 w 11149"/>
              <a:gd name="connsiteY31" fmla="*/ 3628 h 10324"/>
              <a:gd name="connsiteX32" fmla="*/ 11078 w 11149"/>
              <a:gd name="connsiteY32" fmla="*/ 2920 h 10324"/>
              <a:gd name="connsiteX33" fmla="*/ 11030 w 11149"/>
              <a:gd name="connsiteY33" fmla="*/ 2212 h 10324"/>
              <a:gd name="connsiteX34" fmla="*/ 10959 w 11149"/>
              <a:gd name="connsiteY34" fmla="*/ 1592 h 10324"/>
              <a:gd name="connsiteX35" fmla="*/ 10863 w 11149"/>
              <a:gd name="connsiteY35" fmla="*/ 1061 h 10324"/>
              <a:gd name="connsiteX36" fmla="*/ 10792 w 11149"/>
              <a:gd name="connsiteY36" fmla="*/ 619 h 10324"/>
              <a:gd name="connsiteX37" fmla="*/ 10697 w 11149"/>
              <a:gd name="connsiteY37" fmla="*/ 265 h 10324"/>
              <a:gd name="connsiteX0" fmla="*/ 10562 w 11014"/>
              <a:gd name="connsiteY0" fmla="*/ 265 h 10324"/>
              <a:gd name="connsiteX1" fmla="*/ 9538 w 11014"/>
              <a:gd name="connsiteY1" fmla="*/ 265 h 10324"/>
              <a:gd name="connsiteX2" fmla="*/ 152 w 11014"/>
              <a:gd name="connsiteY2" fmla="*/ 0 h 10324"/>
              <a:gd name="connsiteX3" fmla="*/ 706 w 11014"/>
              <a:gd name="connsiteY3" fmla="*/ 795 h 10324"/>
              <a:gd name="connsiteX4" fmla="*/ 916 w 11014"/>
              <a:gd name="connsiteY4" fmla="*/ 1502 h 10324"/>
              <a:gd name="connsiteX5" fmla="*/ 1103 w 11014"/>
              <a:gd name="connsiteY5" fmla="*/ 1887 h 10324"/>
              <a:gd name="connsiteX6" fmla="*/ 1203 w 11014"/>
              <a:gd name="connsiteY6" fmla="*/ 2329 h 10324"/>
              <a:gd name="connsiteX7" fmla="*/ 1337 w 11014"/>
              <a:gd name="connsiteY7" fmla="*/ 3008 h 10324"/>
              <a:gd name="connsiteX8" fmla="*/ 1443 w 11014"/>
              <a:gd name="connsiteY8" fmla="*/ 3628 h 10324"/>
              <a:gd name="connsiteX9" fmla="*/ 1466 w 11014"/>
              <a:gd name="connsiteY9" fmla="*/ 4424 h 10324"/>
              <a:gd name="connsiteX10" fmla="*/ 1466 w 11014"/>
              <a:gd name="connsiteY10" fmla="*/ 5309 h 10324"/>
              <a:gd name="connsiteX11" fmla="*/ 1466 w 11014"/>
              <a:gd name="connsiteY11" fmla="*/ 6106 h 10324"/>
              <a:gd name="connsiteX12" fmla="*/ 1386 w 11014"/>
              <a:gd name="connsiteY12" fmla="*/ 6961 h 10324"/>
              <a:gd name="connsiteX13" fmla="*/ 1280 w 11014"/>
              <a:gd name="connsiteY13" fmla="*/ 7728 h 10324"/>
              <a:gd name="connsiteX14" fmla="*/ 1117 w 11014"/>
              <a:gd name="connsiteY14" fmla="*/ 8494 h 10324"/>
              <a:gd name="connsiteX15" fmla="*/ 988 w 11014"/>
              <a:gd name="connsiteY15" fmla="*/ 9114 h 10324"/>
              <a:gd name="connsiteX16" fmla="*/ 715 w 11014"/>
              <a:gd name="connsiteY16" fmla="*/ 9586 h 10324"/>
              <a:gd name="connsiteX17" fmla="*/ 591 w 11014"/>
              <a:gd name="connsiteY17" fmla="*/ 10029 h 10324"/>
              <a:gd name="connsiteX18" fmla="*/ 209 w 11014"/>
              <a:gd name="connsiteY18" fmla="*/ 10324 h 10324"/>
              <a:gd name="connsiteX19" fmla="*/ 9752 w 11014"/>
              <a:gd name="connsiteY19" fmla="*/ 10265 h 10324"/>
              <a:gd name="connsiteX20" fmla="*/ 10538 w 11014"/>
              <a:gd name="connsiteY20" fmla="*/ 10265 h 10324"/>
              <a:gd name="connsiteX21" fmla="*/ 10562 w 11014"/>
              <a:gd name="connsiteY21" fmla="*/ 10177 h 10324"/>
              <a:gd name="connsiteX22" fmla="*/ 10657 w 11014"/>
              <a:gd name="connsiteY22" fmla="*/ 9823 h 10324"/>
              <a:gd name="connsiteX23" fmla="*/ 10752 w 11014"/>
              <a:gd name="connsiteY23" fmla="*/ 9380 h 10324"/>
              <a:gd name="connsiteX24" fmla="*/ 10824 w 11014"/>
              <a:gd name="connsiteY24" fmla="*/ 8849 h 10324"/>
              <a:gd name="connsiteX25" fmla="*/ 10895 w 11014"/>
              <a:gd name="connsiteY25" fmla="*/ 8230 h 10324"/>
              <a:gd name="connsiteX26" fmla="*/ 10943 w 11014"/>
              <a:gd name="connsiteY26" fmla="*/ 7610 h 10324"/>
              <a:gd name="connsiteX27" fmla="*/ 10990 w 11014"/>
              <a:gd name="connsiteY27" fmla="*/ 6902 h 10324"/>
              <a:gd name="connsiteX28" fmla="*/ 11014 w 11014"/>
              <a:gd name="connsiteY28" fmla="*/ 6106 h 10324"/>
              <a:gd name="connsiteX29" fmla="*/ 11014 w 11014"/>
              <a:gd name="connsiteY29" fmla="*/ 5309 h 10324"/>
              <a:gd name="connsiteX30" fmla="*/ 11014 w 11014"/>
              <a:gd name="connsiteY30" fmla="*/ 4424 h 10324"/>
              <a:gd name="connsiteX31" fmla="*/ 10990 w 11014"/>
              <a:gd name="connsiteY31" fmla="*/ 3628 h 10324"/>
              <a:gd name="connsiteX32" fmla="*/ 10943 w 11014"/>
              <a:gd name="connsiteY32" fmla="*/ 2920 h 10324"/>
              <a:gd name="connsiteX33" fmla="*/ 10895 w 11014"/>
              <a:gd name="connsiteY33" fmla="*/ 2212 h 10324"/>
              <a:gd name="connsiteX34" fmla="*/ 10824 w 11014"/>
              <a:gd name="connsiteY34" fmla="*/ 1592 h 10324"/>
              <a:gd name="connsiteX35" fmla="*/ 10728 w 11014"/>
              <a:gd name="connsiteY35" fmla="*/ 1061 h 10324"/>
              <a:gd name="connsiteX36" fmla="*/ 10657 w 11014"/>
              <a:gd name="connsiteY36" fmla="*/ 619 h 10324"/>
              <a:gd name="connsiteX37" fmla="*/ 10562 w 11014"/>
              <a:gd name="connsiteY37" fmla="*/ 265 h 10324"/>
              <a:gd name="connsiteX0" fmla="*/ 10456 w 10908"/>
              <a:gd name="connsiteY0" fmla="*/ 265 h 10324"/>
              <a:gd name="connsiteX1" fmla="*/ 9432 w 10908"/>
              <a:gd name="connsiteY1" fmla="*/ 265 h 10324"/>
              <a:gd name="connsiteX2" fmla="*/ 46 w 10908"/>
              <a:gd name="connsiteY2" fmla="*/ 0 h 10324"/>
              <a:gd name="connsiteX3" fmla="*/ 600 w 10908"/>
              <a:gd name="connsiteY3" fmla="*/ 795 h 10324"/>
              <a:gd name="connsiteX4" fmla="*/ 810 w 10908"/>
              <a:gd name="connsiteY4" fmla="*/ 1502 h 10324"/>
              <a:gd name="connsiteX5" fmla="*/ 997 w 10908"/>
              <a:gd name="connsiteY5" fmla="*/ 1887 h 10324"/>
              <a:gd name="connsiteX6" fmla="*/ 1097 w 10908"/>
              <a:gd name="connsiteY6" fmla="*/ 2329 h 10324"/>
              <a:gd name="connsiteX7" fmla="*/ 1231 w 10908"/>
              <a:gd name="connsiteY7" fmla="*/ 3008 h 10324"/>
              <a:gd name="connsiteX8" fmla="*/ 1337 w 10908"/>
              <a:gd name="connsiteY8" fmla="*/ 3628 h 10324"/>
              <a:gd name="connsiteX9" fmla="*/ 1360 w 10908"/>
              <a:gd name="connsiteY9" fmla="*/ 4424 h 10324"/>
              <a:gd name="connsiteX10" fmla="*/ 1360 w 10908"/>
              <a:gd name="connsiteY10" fmla="*/ 5309 h 10324"/>
              <a:gd name="connsiteX11" fmla="*/ 1360 w 10908"/>
              <a:gd name="connsiteY11" fmla="*/ 6106 h 10324"/>
              <a:gd name="connsiteX12" fmla="*/ 1280 w 10908"/>
              <a:gd name="connsiteY12" fmla="*/ 6961 h 10324"/>
              <a:gd name="connsiteX13" fmla="*/ 1174 w 10908"/>
              <a:gd name="connsiteY13" fmla="*/ 7728 h 10324"/>
              <a:gd name="connsiteX14" fmla="*/ 1011 w 10908"/>
              <a:gd name="connsiteY14" fmla="*/ 8494 h 10324"/>
              <a:gd name="connsiteX15" fmla="*/ 882 w 10908"/>
              <a:gd name="connsiteY15" fmla="*/ 9114 h 10324"/>
              <a:gd name="connsiteX16" fmla="*/ 609 w 10908"/>
              <a:gd name="connsiteY16" fmla="*/ 9586 h 10324"/>
              <a:gd name="connsiteX17" fmla="*/ 485 w 10908"/>
              <a:gd name="connsiteY17" fmla="*/ 10029 h 10324"/>
              <a:gd name="connsiteX18" fmla="*/ 103 w 10908"/>
              <a:gd name="connsiteY18" fmla="*/ 10324 h 10324"/>
              <a:gd name="connsiteX19" fmla="*/ 9646 w 10908"/>
              <a:gd name="connsiteY19" fmla="*/ 10265 h 10324"/>
              <a:gd name="connsiteX20" fmla="*/ 10432 w 10908"/>
              <a:gd name="connsiteY20" fmla="*/ 10265 h 10324"/>
              <a:gd name="connsiteX21" fmla="*/ 10456 w 10908"/>
              <a:gd name="connsiteY21" fmla="*/ 10177 h 10324"/>
              <a:gd name="connsiteX22" fmla="*/ 10551 w 10908"/>
              <a:gd name="connsiteY22" fmla="*/ 9823 h 10324"/>
              <a:gd name="connsiteX23" fmla="*/ 10646 w 10908"/>
              <a:gd name="connsiteY23" fmla="*/ 9380 h 10324"/>
              <a:gd name="connsiteX24" fmla="*/ 10718 w 10908"/>
              <a:gd name="connsiteY24" fmla="*/ 8849 h 10324"/>
              <a:gd name="connsiteX25" fmla="*/ 10789 w 10908"/>
              <a:gd name="connsiteY25" fmla="*/ 8230 h 10324"/>
              <a:gd name="connsiteX26" fmla="*/ 10837 w 10908"/>
              <a:gd name="connsiteY26" fmla="*/ 7610 h 10324"/>
              <a:gd name="connsiteX27" fmla="*/ 10884 w 10908"/>
              <a:gd name="connsiteY27" fmla="*/ 6902 h 10324"/>
              <a:gd name="connsiteX28" fmla="*/ 10908 w 10908"/>
              <a:gd name="connsiteY28" fmla="*/ 6106 h 10324"/>
              <a:gd name="connsiteX29" fmla="*/ 10908 w 10908"/>
              <a:gd name="connsiteY29" fmla="*/ 5309 h 10324"/>
              <a:gd name="connsiteX30" fmla="*/ 10908 w 10908"/>
              <a:gd name="connsiteY30" fmla="*/ 4424 h 10324"/>
              <a:gd name="connsiteX31" fmla="*/ 10884 w 10908"/>
              <a:gd name="connsiteY31" fmla="*/ 3628 h 10324"/>
              <a:gd name="connsiteX32" fmla="*/ 10837 w 10908"/>
              <a:gd name="connsiteY32" fmla="*/ 2920 h 10324"/>
              <a:gd name="connsiteX33" fmla="*/ 10789 w 10908"/>
              <a:gd name="connsiteY33" fmla="*/ 2212 h 10324"/>
              <a:gd name="connsiteX34" fmla="*/ 10718 w 10908"/>
              <a:gd name="connsiteY34" fmla="*/ 1592 h 10324"/>
              <a:gd name="connsiteX35" fmla="*/ 10622 w 10908"/>
              <a:gd name="connsiteY35" fmla="*/ 1061 h 10324"/>
              <a:gd name="connsiteX36" fmla="*/ 10551 w 10908"/>
              <a:gd name="connsiteY36" fmla="*/ 619 h 10324"/>
              <a:gd name="connsiteX37" fmla="*/ 10456 w 10908"/>
              <a:gd name="connsiteY37" fmla="*/ 265 h 10324"/>
              <a:gd name="connsiteX0" fmla="*/ 10423 w 10875"/>
              <a:gd name="connsiteY0" fmla="*/ 265 h 10324"/>
              <a:gd name="connsiteX1" fmla="*/ 9399 w 10875"/>
              <a:gd name="connsiteY1" fmla="*/ 265 h 10324"/>
              <a:gd name="connsiteX2" fmla="*/ 13 w 10875"/>
              <a:gd name="connsiteY2" fmla="*/ 0 h 10324"/>
              <a:gd name="connsiteX3" fmla="*/ 567 w 10875"/>
              <a:gd name="connsiteY3" fmla="*/ 795 h 10324"/>
              <a:gd name="connsiteX4" fmla="*/ 777 w 10875"/>
              <a:gd name="connsiteY4" fmla="*/ 1502 h 10324"/>
              <a:gd name="connsiteX5" fmla="*/ 964 w 10875"/>
              <a:gd name="connsiteY5" fmla="*/ 1887 h 10324"/>
              <a:gd name="connsiteX6" fmla="*/ 1064 w 10875"/>
              <a:gd name="connsiteY6" fmla="*/ 2329 h 10324"/>
              <a:gd name="connsiteX7" fmla="*/ 1198 w 10875"/>
              <a:gd name="connsiteY7" fmla="*/ 3008 h 10324"/>
              <a:gd name="connsiteX8" fmla="*/ 1304 w 10875"/>
              <a:gd name="connsiteY8" fmla="*/ 3628 h 10324"/>
              <a:gd name="connsiteX9" fmla="*/ 1327 w 10875"/>
              <a:gd name="connsiteY9" fmla="*/ 4424 h 10324"/>
              <a:gd name="connsiteX10" fmla="*/ 1327 w 10875"/>
              <a:gd name="connsiteY10" fmla="*/ 5309 h 10324"/>
              <a:gd name="connsiteX11" fmla="*/ 1327 w 10875"/>
              <a:gd name="connsiteY11" fmla="*/ 6106 h 10324"/>
              <a:gd name="connsiteX12" fmla="*/ 1247 w 10875"/>
              <a:gd name="connsiteY12" fmla="*/ 6961 h 10324"/>
              <a:gd name="connsiteX13" fmla="*/ 1141 w 10875"/>
              <a:gd name="connsiteY13" fmla="*/ 7728 h 10324"/>
              <a:gd name="connsiteX14" fmla="*/ 978 w 10875"/>
              <a:gd name="connsiteY14" fmla="*/ 8494 h 10324"/>
              <a:gd name="connsiteX15" fmla="*/ 849 w 10875"/>
              <a:gd name="connsiteY15" fmla="*/ 9114 h 10324"/>
              <a:gd name="connsiteX16" fmla="*/ 576 w 10875"/>
              <a:gd name="connsiteY16" fmla="*/ 9586 h 10324"/>
              <a:gd name="connsiteX17" fmla="*/ 452 w 10875"/>
              <a:gd name="connsiteY17" fmla="*/ 10029 h 10324"/>
              <a:gd name="connsiteX18" fmla="*/ 70 w 10875"/>
              <a:gd name="connsiteY18" fmla="*/ 10324 h 10324"/>
              <a:gd name="connsiteX19" fmla="*/ 9613 w 10875"/>
              <a:gd name="connsiteY19" fmla="*/ 10265 h 10324"/>
              <a:gd name="connsiteX20" fmla="*/ 10399 w 10875"/>
              <a:gd name="connsiteY20" fmla="*/ 10265 h 10324"/>
              <a:gd name="connsiteX21" fmla="*/ 10423 w 10875"/>
              <a:gd name="connsiteY21" fmla="*/ 10177 h 10324"/>
              <a:gd name="connsiteX22" fmla="*/ 10518 w 10875"/>
              <a:gd name="connsiteY22" fmla="*/ 9823 h 10324"/>
              <a:gd name="connsiteX23" fmla="*/ 10613 w 10875"/>
              <a:gd name="connsiteY23" fmla="*/ 9380 h 10324"/>
              <a:gd name="connsiteX24" fmla="*/ 10685 w 10875"/>
              <a:gd name="connsiteY24" fmla="*/ 8849 h 10324"/>
              <a:gd name="connsiteX25" fmla="*/ 10756 w 10875"/>
              <a:gd name="connsiteY25" fmla="*/ 8230 h 10324"/>
              <a:gd name="connsiteX26" fmla="*/ 10804 w 10875"/>
              <a:gd name="connsiteY26" fmla="*/ 7610 h 10324"/>
              <a:gd name="connsiteX27" fmla="*/ 10851 w 10875"/>
              <a:gd name="connsiteY27" fmla="*/ 6902 h 10324"/>
              <a:gd name="connsiteX28" fmla="*/ 10875 w 10875"/>
              <a:gd name="connsiteY28" fmla="*/ 6106 h 10324"/>
              <a:gd name="connsiteX29" fmla="*/ 10875 w 10875"/>
              <a:gd name="connsiteY29" fmla="*/ 5309 h 10324"/>
              <a:gd name="connsiteX30" fmla="*/ 10875 w 10875"/>
              <a:gd name="connsiteY30" fmla="*/ 4424 h 10324"/>
              <a:gd name="connsiteX31" fmla="*/ 10851 w 10875"/>
              <a:gd name="connsiteY31" fmla="*/ 3628 h 10324"/>
              <a:gd name="connsiteX32" fmla="*/ 10804 w 10875"/>
              <a:gd name="connsiteY32" fmla="*/ 2920 h 10324"/>
              <a:gd name="connsiteX33" fmla="*/ 10756 w 10875"/>
              <a:gd name="connsiteY33" fmla="*/ 2212 h 10324"/>
              <a:gd name="connsiteX34" fmla="*/ 10685 w 10875"/>
              <a:gd name="connsiteY34" fmla="*/ 1592 h 10324"/>
              <a:gd name="connsiteX35" fmla="*/ 10589 w 10875"/>
              <a:gd name="connsiteY35" fmla="*/ 1061 h 10324"/>
              <a:gd name="connsiteX36" fmla="*/ 10518 w 10875"/>
              <a:gd name="connsiteY36" fmla="*/ 619 h 10324"/>
              <a:gd name="connsiteX37" fmla="*/ 10423 w 10875"/>
              <a:gd name="connsiteY37" fmla="*/ 265 h 10324"/>
              <a:gd name="connsiteX0" fmla="*/ 10423 w 10875"/>
              <a:gd name="connsiteY0" fmla="*/ 265 h 10324"/>
              <a:gd name="connsiteX1" fmla="*/ 9399 w 10875"/>
              <a:gd name="connsiteY1" fmla="*/ 265 h 10324"/>
              <a:gd name="connsiteX2" fmla="*/ 13 w 10875"/>
              <a:gd name="connsiteY2" fmla="*/ 0 h 10324"/>
              <a:gd name="connsiteX3" fmla="*/ 567 w 10875"/>
              <a:gd name="connsiteY3" fmla="*/ 795 h 10324"/>
              <a:gd name="connsiteX4" fmla="*/ 777 w 10875"/>
              <a:gd name="connsiteY4" fmla="*/ 1502 h 10324"/>
              <a:gd name="connsiteX5" fmla="*/ 964 w 10875"/>
              <a:gd name="connsiteY5" fmla="*/ 1887 h 10324"/>
              <a:gd name="connsiteX6" fmla="*/ 1064 w 10875"/>
              <a:gd name="connsiteY6" fmla="*/ 2329 h 10324"/>
              <a:gd name="connsiteX7" fmla="*/ 1198 w 10875"/>
              <a:gd name="connsiteY7" fmla="*/ 3008 h 10324"/>
              <a:gd name="connsiteX8" fmla="*/ 1304 w 10875"/>
              <a:gd name="connsiteY8" fmla="*/ 3628 h 10324"/>
              <a:gd name="connsiteX9" fmla="*/ 1327 w 10875"/>
              <a:gd name="connsiteY9" fmla="*/ 4424 h 10324"/>
              <a:gd name="connsiteX10" fmla="*/ 1327 w 10875"/>
              <a:gd name="connsiteY10" fmla="*/ 5309 h 10324"/>
              <a:gd name="connsiteX11" fmla="*/ 1327 w 10875"/>
              <a:gd name="connsiteY11" fmla="*/ 6106 h 10324"/>
              <a:gd name="connsiteX12" fmla="*/ 1333 w 10875"/>
              <a:gd name="connsiteY12" fmla="*/ 6990 h 10324"/>
              <a:gd name="connsiteX13" fmla="*/ 1141 w 10875"/>
              <a:gd name="connsiteY13" fmla="*/ 7728 h 10324"/>
              <a:gd name="connsiteX14" fmla="*/ 978 w 10875"/>
              <a:gd name="connsiteY14" fmla="*/ 8494 h 10324"/>
              <a:gd name="connsiteX15" fmla="*/ 849 w 10875"/>
              <a:gd name="connsiteY15" fmla="*/ 9114 h 10324"/>
              <a:gd name="connsiteX16" fmla="*/ 576 w 10875"/>
              <a:gd name="connsiteY16" fmla="*/ 9586 h 10324"/>
              <a:gd name="connsiteX17" fmla="*/ 452 w 10875"/>
              <a:gd name="connsiteY17" fmla="*/ 10029 h 10324"/>
              <a:gd name="connsiteX18" fmla="*/ 70 w 10875"/>
              <a:gd name="connsiteY18" fmla="*/ 10324 h 10324"/>
              <a:gd name="connsiteX19" fmla="*/ 9613 w 10875"/>
              <a:gd name="connsiteY19" fmla="*/ 10265 h 10324"/>
              <a:gd name="connsiteX20" fmla="*/ 10399 w 10875"/>
              <a:gd name="connsiteY20" fmla="*/ 10265 h 10324"/>
              <a:gd name="connsiteX21" fmla="*/ 10423 w 10875"/>
              <a:gd name="connsiteY21" fmla="*/ 10177 h 10324"/>
              <a:gd name="connsiteX22" fmla="*/ 10518 w 10875"/>
              <a:gd name="connsiteY22" fmla="*/ 9823 h 10324"/>
              <a:gd name="connsiteX23" fmla="*/ 10613 w 10875"/>
              <a:gd name="connsiteY23" fmla="*/ 9380 h 10324"/>
              <a:gd name="connsiteX24" fmla="*/ 10685 w 10875"/>
              <a:gd name="connsiteY24" fmla="*/ 8849 h 10324"/>
              <a:gd name="connsiteX25" fmla="*/ 10756 w 10875"/>
              <a:gd name="connsiteY25" fmla="*/ 8230 h 10324"/>
              <a:gd name="connsiteX26" fmla="*/ 10804 w 10875"/>
              <a:gd name="connsiteY26" fmla="*/ 7610 h 10324"/>
              <a:gd name="connsiteX27" fmla="*/ 10851 w 10875"/>
              <a:gd name="connsiteY27" fmla="*/ 6902 h 10324"/>
              <a:gd name="connsiteX28" fmla="*/ 10875 w 10875"/>
              <a:gd name="connsiteY28" fmla="*/ 6106 h 10324"/>
              <a:gd name="connsiteX29" fmla="*/ 10875 w 10875"/>
              <a:gd name="connsiteY29" fmla="*/ 5309 h 10324"/>
              <a:gd name="connsiteX30" fmla="*/ 10875 w 10875"/>
              <a:gd name="connsiteY30" fmla="*/ 4424 h 10324"/>
              <a:gd name="connsiteX31" fmla="*/ 10851 w 10875"/>
              <a:gd name="connsiteY31" fmla="*/ 3628 h 10324"/>
              <a:gd name="connsiteX32" fmla="*/ 10804 w 10875"/>
              <a:gd name="connsiteY32" fmla="*/ 2920 h 10324"/>
              <a:gd name="connsiteX33" fmla="*/ 10756 w 10875"/>
              <a:gd name="connsiteY33" fmla="*/ 2212 h 10324"/>
              <a:gd name="connsiteX34" fmla="*/ 10685 w 10875"/>
              <a:gd name="connsiteY34" fmla="*/ 1592 h 10324"/>
              <a:gd name="connsiteX35" fmla="*/ 10589 w 10875"/>
              <a:gd name="connsiteY35" fmla="*/ 1061 h 10324"/>
              <a:gd name="connsiteX36" fmla="*/ 10518 w 10875"/>
              <a:gd name="connsiteY36" fmla="*/ 619 h 10324"/>
              <a:gd name="connsiteX37" fmla="*/ 10423 w 10875"/>
              <a:gd name="connsiteY37" fmla="*/ 265 h 10324"/>
              <a:gd name="connsiteX0" fmla="*/ 10423 w 10875"/>
              <a:gd name="connsiteY0" fmla="*/ 265 h 10324"/>
              <a:gd name="connsiteX1" fmla="*/ 9399 w 10875"/>
              <a:gd name="connsiteY1" fmla="*/ 265 h 10324"/>
              <a:gd name="connsiteX2" fmla="*/ 13 w 10875"/>
              <a:gd name="connsiteY2" fmla="*/ 0 h 10324"/>
              <a:gd name="connsiteX3" fmla="*/ 567 w 10875"/>
              <a:gd name="connsiteY3" fmla="*/ 795 h 10324"/>
              <a:gd name="connsiteX4" fmla="*/ 777 w 10875"/>
              <a:gd name="connsiteY4" fmla="*/ 1502 h 10324"/>
              <a:gd name="connsiteX5" fmla="*/ 964 w 10875"/>
              <a:gd name="connsiteY5" fmla="*/ 1887 h 10324"/>
              <a:gd name="connsiteX6" fmla="*/ 1064 w 10875"/>
              <a:gd name="connsiteY6" fmla="*/ 2329 h 10324"/>
              <a:gd name="connsiteX7" fmla="*/ 1198 w 10875"/>
              <a:gd name="connsiteY7" fmla="*/ 3008 h 10324"/>
              <a:gd name="connsiteX8" fmla="*/ 1304 w 10875"/>
              <a:gd name="connsiteY8" fmla="*/ 3628 h 10324"/>
              <a:gd name="connsiteX9" fmla="*/ 1327 w 10875"/>
              <a:gd name="connsiteY9" fmla="*/ 4424 h 10324"/>
              <a:gd name="connsiteX10" fmla="*/ 1327 w 10875"/>
              <a:gd name="connsiteY10" fmla="*/ 5309 h 10324"/>
              <a:gd name="connsiteX11" fmla="*/ 1327 w 10875"/>
              <a:gd name="connsiteY11" fmla="*/ 6106 h 10324"/>
              <a:gd name="connsiteX12" fmla="*/ 1333 w 10875"/>
              <a:gd name="connsiteY12" fmla="*/ 6990 h 10324"/>
              <a:gd name="connsiteX13" fmla="*/ 1141 w 10875"/>
              <a:gd name="connsiteY13" fmla="*/ 7728 h 10324"/>
              <a:gd name="connsiteX14" fmla="*/ 978 w 10875"/>
              <a:gd name="connsiteY14" fmla="*/ 8494 h 10324"/>
              <a:gd name="connsiteX15" fmla="*/ 849 w 10875"/>
              <a:gd name="connsiteY15" fmla="*/ 9114 h 10324"/>
              <a:gd name="connsiteX16" fmla="*/ 576 w 10875"/>
              <a:gd name="connsiteY16" fmla="*/ 9586 h 10324"/>
              <a:gd name="connsiteX17" fmla="*/ 452 w 10875"/>
              <a:gd name="connsiteY17" fmla="*/ 10029 h 10324"/>
              <a:gd name="connsiteX18" fmla="*/ 70 w 10875"/>
              <a:gd name="connsiteY18" fmla="*/ 10324 h 10324"/>
              <a:gd name="connsiteX19" fmla="*/ 9613 w 10875"/>
              <a:gd name="connsiteY19" fmla="*/ 10265 h 10324"/>
              <a:gd name="connsiteX20" fmla="*/ 10399 w 10875"/>
              <a:gd name="connsiteY20" fmla="*/ 10265 h 10324"/>
              <a:gd name="connsiteX21" fmla="*/ 10423 w 10875"/>
              <a:gd name="connsiteY21" fmla="*/ 10177 h 10324"/>
              <a:gd name="connsiteX22" fmla="*/ 10518 w 10875"/>
              <a:gd name="connsiteY22" fmla="*/ 9823 h 10324"/>
              <a:gd name="connsiteX23" fmla="*/ 10613 w 10875"/>
              <a:gd name="connsiteY23" fmla="*/ 9380 h 10324"/>
              <a:gd name="connsiteX24" fmla="*/ 10685 w 10875"/>
              <a:gd name="connsiteY24" fmla="*/ 8849 h 10324"/>
              <a:gd name="connsiteX25" fmla="*/ 10756 w 10875"/>
              <a:gd name="connsiteY25" fmla="*/ 8230 h 10324"/>
              <a:gd name="connsiteX26" fmla="*/ 10804 w 10875"/>
              <a:gd name="connsiteY26" fmla="*/ 7610 h 10324"/>
              <a:gd name="connsiteX27" fmla="*/ 10851 w 10875"/>
              <a:gd name="connsiteY27" fmla="*/ 6902 h 10324"/>
              <a:gd name="connsiteX28" fmla="*/ 10875 w 10875"/>
              <a:gd name="connsiteY28" fmla="*/ 6106 h 10324"/>
              <a:gd name="connsiteX29" fmla="*/ 10875 w 10875"/>
              <a:gd name="connsiteY29" fmla="*/ 5309 h 10324"/>
              <a:gd name="connsiteX30" fmla="*/ 10875 w 10875"/>
              <a:gd name="connsiteY30" fmla="*/ 4424 h 10324"/>
              <a:gd name="connsiteX31" fmla="*/ 10851 w 10875"/>
              <a:gd name="connsiteY31" fmla="*/ 3628 h 10324"/>
              <a:gd name="connsiteX32" fmla="*/ 10804 w 10875"/>
              <a:gd name="connsiteY32" fmla="*/ 2920 h 10324"/>
              <a:gd name="connsiteX33" fmla="*/ 10756 w 10875"/>
              <a:gd name="connsiteY33" fmla="*/ 2212 h 10324"/>
              <a:gd name="connsiteX34" fmla="*/ 10685 w 10875"/>
              <a:gd name="connsiteY34" fmla="*/ 1592 h 10324"/>
              <a:gd name="connsiteX35" fmla="*/ 10589 w 10875"/>
              <a:gd name="connsiteY35" fmla="*/ 1061 h 10324"/>
              <a:gd name="connsiteX36" fmla="*/ 10518 w 10875"/>
              <a:gd name="connsiteY36" fmla="*/ 619 h 10324"/>
              <a:gd name="connsiteX37" fmla="*/ 10423 w 10875"/>
              <a:gd name="connsiteY37" fmla="*/ 265 h 10324"/>
              <a:gd name="connsiteX0" fmla="*/ 10423 w 10875"/>
              <a:gd name="connsiteY0" fmla="*/ 265 h 10324"/>
              <a:gd name="connsiteX1" fmla="*/ 9399 w 10875"/>
              <a:gd name="connsiteY1" fmla="*/ 265 h 10324"/>
              <a:gd name="connsiteX2" fmla="*/ 13 w 10875"/>
              <a:gd name="connsiteY2" fmla="*/ 0 h 10324"/>
              <a:gd name="connsiteX3" fmla="*/ 567 w 10875"/>
              <a:gd name="connsiteY3" fmla="*/ 795 h 10324"/>
              <a:gd name="connsiteX4" fmla="*/ 777 w 10875"/>
              <a:gd name="connsiteY4" fmla="*/ 1502 h 10324"/>
              <a:gd name="connsiteX5" fmla="*/ 964 w 10875"/>
              <a:gd name="connsiteY5" fmla="*/ 1887 h 10324"/>
              <a:gd name="connsiteX6" fmla="*/ 1064 w 10875"/>
              <a:gd name="connsiteY6" fmla="*/ 2329 h 10324"/>
              <a:gd name="connsiteX7" fmla="*/ 1198 w 10875"/>
              <a:gd name="connsiteY7" fmla="*/ 3008 h 10324"/>
              <a:gd name="connsiteX8" fmla="*/ 1304 w 10875"/>
              <a:gd name="connsiteY8" fmla="*/ 3628 h 10324"/>
              <a:gd name="connsiteX9" fmla="*/ 1327 w 10875"/>
              <a:gd name="connsiteY9" fmla="*/ 4424 h 10324"/>
              <a:gd name="connsiteX10" fmla="*/ 1327 w 10875"/>
              <a:gd name="connsiteY10" fmla="*/ 5309 h 10324"/>
              <a:gd name="connsiteX11" fmla="*/ 1269 w 10875"/>
              <a:gd name="connsiteY11" fmla="*/ 6106 h 10324"/>
              <a:gd name="connsiteX12" fmla="*/ 1333 w 10875"/>
              <a:gd name="connsiteY12" fmla="*/ 6990 h 10324"/>
              <a:gd name="connsiteX13" fmla="*/ 1141 w 10875"/>
              <a:gd name="connsiteY13" fmla="*/ 7728 h 10324"/>
              <a:gd name="connsiteX14" fmla="*/ 978 w 10875"/>
              <a:gd name="connsiteY14" fmla="*/ 8494 h 10324"/>
              <a:gd name="connsiteX15" fmla="*/ 849 w 10875"/>
              <a:gd name="connsiteY15" fmla="*/ 9114 h 10324"/>
              <a:gd name="connsiteX16" fmla="*/ 576 w 10875"/>
              <a:gd name="connsiteY16" fmla="*/ 9586 h 10324"/>
              <a:gd name="connsiteX17" fmla="*/ 452 w 10875"/>
              <a:gd name="connsiteY17" fmla="*/ 10029 h 10324"/>
              <a:gd name="connsiteX18" fmla="*/ 70 w 10875"/>
              <a:gd name="connsiteY18" fmla="*/ 10324 h 10324"/>
              <a:gd name="connsiteX19" fmla="*/ 9613 w 10875"/>
              <a:gd name="connsiteY19" fmla="*/ 10265 h 10324"/>
              <a:gd name="connsiteX20" fmla="*/ 10399 w 10875"/>
              <a:gd name="connsiteY20" fmla="*/ 10265 h 10324"/>
              <a:gd name="connsiteX21" fmla="*/ 10423 w 10875"/>
              <a:gd name="connsiteY21" fmla="*/ 10177 h 10324"/>
              <a:gd name="connsiteX22" fmla="*/ 10518 w 10875"/>
              <a:gd name="connsiteY22" fmla="*/ 9823 h 10324"/>
              <a:gd name="connsiteX23" fmla="*/ 10613 w 10875"/>
              <a:gd name="connsiteY23" fmla="*/ 9380 h 10324"/>
              <a:gd name="connsiteX24" fmla="*/ 10685 w 10875"/>
              <a:gd name="connsiteY24" fmla="*/ 8849 h 10324"/>
              <a:gd name="connsiteX25" fmla="*/ 10756 w 10875"/>
              <a:gd name="connsiteY25" fmla="*/ 8230 h 10324"/>
              <a:gd name="connsiteX26" fmla="*/ 10804 w 10875"/>
              <a:gd name="connsiteY26" fmla="*/ 7610 h 10324"/>
              <a:gd name="connsiteX27" fmla="*/ 10851 w 10875"/>
              <a:gd name="connsiteY27" fmla="*/ 6902 h 10324"/>
              <a:gd name="connsiteX28" fmla="*/ 10875 w 10875"/>
              <a:gd name="connsiteY28" fmla="*/ 6106 h 10324"/>
              <a:gd name="connsiteX29" fmla="*/ 10875 w 10875"/>
              <a:gd name="connsiteY29" fmla="*/ 5309 h 10324"/>
              <a:gd name="connsiteX30" fmla="*/ 10875 w 10875"/>
              <a:gd name="connsiteY30" fmla="*/ 4424 h 10324"/>
              <a:gd name="connsiteX31" fmla="*/ 10851 w 10875"/>
              <a:gd name="connsiteY31" fmla="*/ 3628 h 10324"/>
              <a:gd name="connsiteX32" fmla="*/ 10804 w 10875"/>
              <a:gd name="connsiteY32" fmla="*/ 2920 h 10324"/>
              <a:gd name="connsiteX33" fmla="*/ 10756 w 10875"/>
              <a:gd name="connsiteY33" fmla="*/ 2212 h 10324"/>
              <a:gd name="connsiteX34" fmla="*/ 10685 w 10875"/>
              <a:gd name="connsiteY34" fmla="*/ 1592 h 10324"/>
              <a:gd name="connsiteX35" fmla="*/ 10589 w 10875"/>
              <a:gd name="connsiteY35" fmla="*/ 1061 h 10324"/>
              <a:gd name="connsiteX36" fmla="*/ 10518 w 10875"/>
              <a:gd name="connsiteY36" fmla="*/ 619 h 10324"/>
              <a:gd name="connsiteX37" fmla="*/ 10423 w 10875"/>
              <a:gd name="connsiteY37" fmla="*/ 265 h 10324"/>
              <a:gd name="connsiteX0" fmla="*/ 10423 w 10875"/>
              <a:gd name="connsiteY0" fmla="*/ 265 h 10324"/>
              <a:gd name="connsiteX1" fmla="*/ 9399 w 10875"/>
              <a:gd name="connsiteY1" fmla="*/ 265 h 10324"/>
              <a:gd name="connsiteX2" fmla="*/ 13 w 10875"/>
              <a:gd name="connsiteY2" fmla="*/ 0 h 10324"/>
              <a:gd name="connsiteX3" fmla="*/ 567 w 10875"/>
              <a:gd name="connsiteY3" fmla="*/ 795 h 10324"/>
              <a:gd name="connsiteX4" fmla="*/ 777 w 10875"/>
              <a:gd name="connsiteY4" fmla="*/ 1502 h 10324"/>
              <a:gd name="connsiteX5" fmla="*/ 964 w 10875"/>
              <a:gd name="connsiteY5" fmla="*/ 1887 h 10324"/>
              <a:gd name="connsiteX6" fmla="*/ 1064 w 10875"/>
              <a:gd name="connsiteY6" fmla="*/ 2329 h 10324"/>
              <a:gd name="connsiteX7" fmla="*/ 1198 w 10875"/>
              <a:gd name="connsiteY7" fmla="*/ 3008 h 10324"/>
              <a:gd name="connsiteX8" fmla="*/ 1275 w 10875"/>
              <a:gd name="connsiteY8" fmla="*/ 3628 h 10324"/>
              <a:gd name="connsiteX9" fmla="*/ 1327 w 10875"/>
              <a:gd name="connsiteY9" fmla="*/ 4424 h 10324"/>
              <a:gd name="connsiteX10" fmla="*/ 1327 w 10875"/>
              <a:gd name="connsiteY10" fmla="*/ 5309 h 10324"/>
              <a:gd name="connsiteX11" fmla="*/ 1269 w 10875"/>
              <a:gd name="connsiteY11" fmla="*/ 6106 h 10324"/>
              <a:gd name="connsiteX12" fmla="*/ 1333 w 10875"/>
              <a:gd name="connsiteY12" fmla="*/ 6990 h 10324"/>
              <a:gd name="connsiteX13" fmla="*/ 1141 w 10875"/>
              <a:gd name="connsiteY13" fmla="*/ 7728 h 10324"/>
              <a:gd name="connsiteX14" fmla="*/ 978 w 10875"/>
              <a:gd name="connsiteY14" fmla="*/ 8494 h 10324"/>
              <a:gd name="connsiteX15" fmla="*/ 849 w 10875"/>
              <a:gd name="connsiteY15" fmla="*/ 9114 h 10324"/>
              <a:gd name="connsiteX16" fmla="*/ 576 w 10875"/>
              <a:gd name="connsiteY16" fmla="*/ 9586 h 10324"/>
              <a:gd name="connsiteX17" fmla="*/ 452 w 10875"/>
              <a:gd name="connsiteY17" fmla="*/ 10029 h 10324"/>
              <a:gd name="connsiteX18" fmla="*/ 70 w 10875"/>
              <a:gd name="connsiteY18" fmla="*/ 10324 h 10324"/>
              <a:gd name="connsiteX19" fmla="*/ 9613 w 10875"/>
              <a:gd name="connsiteY19" fmla="*/ 10265 h 10324"/>
              <a:gd name="connsiteX20" fmla="*/ 10399 w 10875"/>
              <a:gd name="connsiteY20" fmla="*/ 10265 h 10324"/>
              <a:gd name="connsiteX21" fmla="*/ 10423 w 10875"/>
              <a:gd name="connsiteY21" fmla="*/ 10177 h 10324"/>
              <a:gd name="connsiteX22" fmla="*/ 10518 w 10875"/>
              <a:gd name="connsiteY22" fmla="*/ 9823 h 10324"/>
              <a:gd name="connsiteX23" fmla="*/ 10613 w 10875"/>
              <a:gd name="connsiteY23" fmla="*/ 9380 h 10324"/>
              <a:gd name="connsiteX24" fmla="*/ 10685 w 10875"/>
              <a:gd name="connsiteY24" fmla="*/ 8849 h 10324"/>
              <a:gd name="connsiteX25" fmla="*/ 10756 w 10875"/>
              <a:gd name="connsiteY25" fmla="*/ 8230 h 10324"/>
              <a:gd name="connsiteX26" fmla="*/ 10804 w 10875"/>
              <a:gd name="connsiteY26" fmla="*/ 7610 h 10324"/>
              <a:gd name="connsiteX27" fmla="*/ 10851 w 10875"/>
              <a:gd name="connsiteY27" fmla="*/ 6902 h 10324"/>
              <a:gd name="connsiteX28" fmla="*/ 10875 w 10875"/>
              <a:gd name="connsiteY28" fmla="*/ 6106 h 10324"/>
              <a:gd name="connsiteX29" fmla="*/ 10875 w 10875"/>
              <a:gd name="connsiteY29" fmla="*/ 5309 h 10324"/>
              <a:gd name="connsiteX30" fmla="*/ 10875 w 10875"/>
              <a:gd name="connsiteY30" fmla="*/ 4424 h 10324"/>
              <a:gd name="connsiteX31" fmla="*/ 10851 w 10875"/>
              <a:gd name="connsiteY31" fmla="*/ 3628 h 10324"/>
              <a:gd name="connsiteX32" fmla="*/ 10804 w 10875"/>
              <a:gd name="connsiteY32" fmla="*/ 2920 h 10324"/>
              <a:gd name="connsiteX33" fmla="*/ 10756 w 10875"/>
              <a:gd name="connsiteY33" fmla="*/ 2212 h 10324"/>
              <a:gd name="connsiteX34" fmla="*/ 10685 w 10875"/>
              <a:gd name="connsiteY34" fmla="*/ 1592 h 10324"/>
              <a:gd name="connsiteX35" fmla="*/ 10589 w 10875"/>
              <a:gd name="connsiteY35" fmla="*/ 1061 h 10324"/>
              <a:gd name="connsiteX36" fmla="*/ 10518 w 10875"/>
              <a:gd name="connsiteY36" fmla="*/ 619 h 10324"/>
              <a:gd name="connsiteX37" fmla="*/ 10423 w 10875"/>
              <a:gd name="connsiteY37" fmla="*/ 265 h 10324"/>
              <a:gd name="connsiteX0" fmla="*/ 10423 w 10875"/>
              <a:gd name="connsiteY0" fmla="*/ 265 h 10324"/>
              <a:gd name="connsiteX1" fmla="*/ 9399 w 10875"/>
              <a:gd name="connsiteY1" fmla="*/ 265 h 10324"/>
              <a:gd name="connsiteX2" fmla="*/ 13 w 10875"/>
              <a:gd name="connsiteY2" fmla="*/ 0 h 10324"/>
              <a:gd name="connsiteX3" fmla="*/ 567 w 10875"/>
              <a:gd name="connsiteY3" fmla="*/ 795 h 10324"/>
              <a:gd name="connsiteX4" fmla="*/ 777 w 10875"/>
              <a:gd name="connsiteY4" fmla="*/ 1502 h 10324"/>
              <a:gd name="connsiteX5" fmla="*/ 943 w 10875"/>
              <a:gd name="connsiteY5" fmla="*/ 2017 h 10324"/>
              <a:gd name="connsiteX6" fmla="*/ 1064 w 10875"/>
              <a:gd name="connsiteY6" fmla="*/ 2329 h 10324"/>
              <a:gd name="connsiteX7" fmla="*/ 1198 w 10875"/>
              <a:gd name="connsiteY7" fmla="*/ 3008 h 10324"/>
              <a:gd name="connsiteX8" fmla="*/ 1275 w 10875"/>
              <a:gd name="connsiteY8" fmla="*/ 3628 h 10324"/>
              <a:gd name="connsiteX9" fmla="*/ 1327 w 10875"/>
              <a:gd name="connsiteY9" fmla="*/ 4424 h 10324"/>
              <a:gd name="connsiteX10" fmla="*/ 1327 w 10875"/>
              <a:gd name="connsiteY10" fmla="*/ 5309 h 10324"/>
              <a:gd name="connsiteX11" fmla="*/ 1269 w 10875"/>
              <a:gd name="connsiteY11" fmla="*/ 6106 h 10324"/>
              <a:gd name="connsiteX12" fmla="*/ 1333 w 10875"/>
              <a:gd name="connsiteY12" fmla="*/ 6990 h 10324"/>
              <a:gd name="connsiteX13" fmla="*/ 1141 w 10875"/>
              <a:gd name="connsiteY13" fmla="*/ 7728 h 10324"/>
              <a:gd name="connsiteX14" fmla="*/ 978 w 10875"/>
              <a:gd name="connsiteY14" fmla="*/ 8494 h 10324"/>
              <a:gd name="connsiteX15" fmla="*/ 849 w 10875"/>
              <a:gd name="connsiteY15" fmla="*/ 9114 h 10324"/>
              <a:gd name="connsiteX16" fmla="*/ 576 w 10875"/>
              <a:gd name="connsiteY16" fmla="*/ 9586 h 10324"/>
              <a:gd name="connsiteX17" fmla="*/ 452 w 10875"/>
              <a:gd name="connsiteY17" fmla="*/ 10029 h 10324"/>
              <a:gd name="connsiteX18" fmla="*/ 70 w 10875"/>
              <a:gd name="connsiteY18" fmla="*/ 10324 h 10324"/>
              <a:gd name="connsiteX19" fmla="*/ 9613 w 10875"/>
              <a:gd name="connsiteY19" fmla="*/ 10265 h 10324"/>
              <a:gd name="connsiteX20" fmla="*/ 10399 w 10875"/>
              <a:gd name="connsiteY20" fmla="*/ 10265 h 10324"/>
              <a:gd name="connsiteX21" fmla="*/ 10423 w 10875"/>
              <a:gd name="connsiteY21" fmla="*/ 10177 h 10324"/>
              <a:gd name="connsiteX22" fmla="*/ 10518 w 10875"/>
              <a:gd name="connsiteY22" fmla="*/ 9823 h 10324"/>
              <a:gd name="connsiteX23" fmla="*/ 10613 w 10875"/>
              <a:gd name="connsiteY23" fmla="*/ 9380 h 10324"/>
              <a:gd name="connsiteX24" fmla="*/ 10685 w 10875"/>
              <a:gd name="connsiteY24" fmla="*/ 8849 h 10324"/>
              <a:gd name="connsiteX25" fmla="*/ 10756 w 10875"/>
              <a:gd name="connsiteY25" fmla="*/ 8230 h 10324"/>
              <a:gd name="connsiteX26" fmla="*/ 10804 w 10875"/>
              <a:gd name="connsiteY26" fmla="*/ 7610 h 10324"/>
              <a:gd name="connsiteX27" fmla="*/ 10851 w 10875"/>
              <a:gd name="connsiteY27" fmla="*/ 6902 h 10324"/>
              <a:gd name="connsiteX28" fmla="*/ 10875 w 10875"/>
              <a:gd name="connsiteY28" fmla="*/ 6106 h 10324"/>
              <a:gd name="connsiteX29" fmla="*/ 10875 w 10875"/>
              <a:gd name="connsiteY29" fmla="*/ 5309 h 10324"/>
              <a:gd name="connsiteX30" fmla="*/ 10875 w 10875"/>
              <a:gd name="connsiteY30" fmla="*/ 4424 h 10324"/>
              <a:gd name="connsiteX31" fmla="*/ 10851 w 10875"/>
              <a:gd name="connsiteY31" fmla="*/ 3628 h 10324"/>
              <a:gd name="connsiteX32" fmla="*/ 10804 w 10875"/>
              <a:gd name="connsiteY32" fmla="*/ 2920 h 10324"/>
              <a:gd name="connsiteX33" fmla="*/ 10756 w 10875"/>
              <a:gd name="connsiteY33" fmla="*/ 2212 h 10324"/>
              <a:gd name="connsiteX34" fmla="*/ 10685 w 10875"/>
              <a:gd name="connsiteY34" fmla="*/ 1592 h 10324"/>
              <a:gd name="connsiteX35" fmla="*/ 10589 w 10875"/>
              <a:gd name="connsiteY35" fmla="*/ 1061 h 10324"/>
              <a:gd name="connsiteX36" fmla="*/ 10518 w 10875"/>
              <a:gd name="connsiteY36" fmla="*/ 619 h 10324"/>
              <a:gd name="connsiteX37" fmla="*/ 10423 w 10875"/>
              <a:gd name="connsiteY37" fmla="*/ 265 h 10324"/>
              <a:gd name="connsiteX0" fmla="*/ 10423 w 10875"/>
              <a:gd name="connsiteY0" fmla="*/ 265 h 10324"/>
              <a:gd name="connsiteX1" fmla="*/ 9399 w 10875"/>
              <a:gd name="connsiteY1" fmla="*/ 265 h 10324"/>
              <a:gd name="connsiteX2" fmla="*/ 13 w 10875"/>
              <a:gd name="connsiteY2" fmla="*/ 0 h 10324"/>
              <a:gd name="connsiteX3" fmla="*/ 567 w 10875"/>
              <a:gd name="connsiteY3" fmla="*/ 795 h 10324"/>
              <a:gd name="connsiteX4" fmla="*/ 777 w 10875"/>
              <a:gd name="connsiteY4" fmla="*/ 1502 h 10324"/>
              <a:gd name="connsiteX5" fmla="*/ 943 w 10875"/>
              <a:gd name="connsiteY5" fmla="*/ 2017 h 10324"/>
              <a:gd name="connsiteX6" fmla="*/ 1043 w 10875"/>
              <a:gd name="connsiteY6" fmla="*/ 2503 h 10324"/>
              <a:gd name="connsiteX7" fmla="*/ 1198 w 10875"/>
              <a:gd name="connsiteY7" fmla="*/ 3008 h 10324"/>
              <a:gd name="connsiteX8" fmla="*/ 1275 w 10875"/>
              <a:gd name="connsiteY8" fmla="*/ 3628 h 10324"/>
              <a:gd name="connsiteX9" fmla="*/ 1327 w 10875"/>
              <a:gd name="connsiteY9" fmla="*/ 4424 h 10324"/>
              <a:gd name="connsiteX10" fmla="*/ 1327 w 10875"/>
              <a:gd name="connsiteY10" fmla="*/ 5309 h 10324"/>
              <a:gd name="connsiteX11" fmla="*/ 1269 w 10875"/>
              <a:gd name="connsiteY11" fmla="*/ 6106 h 10324"/>
              <a:gd name="connsiteX12" fmla="*/ 1333 w 10875"/>
              <a:gd name="connsiteY12" fmla="*/ 6990 h 10324"/>
              <a:gd name="connsiteX13" fmla="*/ 1141 w 10875"/>
              <a:gd name="connsiteY13" fmla="*/ 7728 h 10324"/>
              <a:gd name="connsiteX14" fmla="*/ 978 w 10875"/>
              <a:gd name="connsiteY14" fmla="*/ 8494 h 10324"/>
              <a:gd name="connsiteX15" fmla="*/ 849 w 10875"/>
              <a:gd name="connsiteY15" fmla="*/ 9114 h 10324"/>
              <a:gd name="connsiteX16" fmla="*/ 576 w 10875"/>
              <a:gd name="connsiteY16" fmla="*/ 9586 h 10324"/>
              <a:gd name="connsiteX17" fmla="*/ 452 w 10875"/>
              <a:gd name="connsiteY17" fmla="*/ 10029 h 10324"/>
              <a:gd name="connsiteX18" fmla="*/ 70 w 10875"/>
              <a:gd name="connsiteY18" fmla="*/ 10324 h 10324"/>
              <a:gd name="connsiteX19" fmla="*/ 9613 w 10875"/>
              <a:gd name="connsiteY19" fmla="*/ 10265 h 10324"/>
              <a:gd name="connsiteX20" fmla="*/ 10399 w 10875"/>
              <a:gd name="connsiteY20" fmla="*/ 10265 h 10324"/>
              <a:gd name="connsiteX21" fmla="*/ 10423 w 10875"/>
              <a:gd name="connsiteY21" fmla="*/ 10177 h 10324"/>
              <a:gd name="connsiteX22" fmla="*/ 10518 w 10875"/>
              <a:gd name="connsiteY22" fmla="*/ 9823 h 10324"/>
              <a:gd name="connsiteX23" fmla="*/ 10613 w 10875"/>
              <a:gd name="connsiteY23" fmla="*/ 9380 h 10324"/>
              <a:gd name="connsiteX24" fmla="*/ 10685 w 10875"/>
              <a:gd name="connsiteY24" fmla="*/ 8849 h 10324"/>
              <a:gd name="connsiteX25" fmla="*/ 10756 w 10875"/>
              <a:gd name="connsiteY25" fmla="*/ 8230 h 10324"/>
              <a:gd name="connsiteX26" fmla="*/ 10804 w 10875"/>
              <a:gd name="connsiteY26" fmla="*/ 7610 h 10324"/>
              <a:gd name="connsiteX27" fmla="*/ 10851 w 10875"/>
              <a:gd name="connsiteY27" fmla="*/ 6902 h 10324"/>
              <a:gd name="connsiteX28" fmla="*/ 10875 w 10875"/>
              <a:gd name="connsiteY28" fmla="*/ 6106 h 10324"/>
              <a:gd name="connsiteX29" fmla="*/ 10875 w 10875"/>
              <a:gd name="connsiteY29" fmla="*/ 5309 h 10324"/>
              <a:gd name="connsiteX30" fmla="*/ 10875 w 10875"/>
              <a:gd name="connsiteY30" fmla="*/ 4424 h 10324"/>
              <a:gd name="connsiteX31" fmla="*/ 10851 w 10875"/>
              <a:gd name="connsiteY31" fmla="*/ 3628 h 10324"/>
              <a:gd name="connsiteX32" fmla="*/ 10804 w 10875"/>
              <a:gd name="connsiteY32" fmla="*/ 2920 h 10324"/>
              <a:gd name="connsiteX33" fmla="*/ 10756 w 10875"/>
              <a:gd name="connsiteY33" fmla="*/ 2212 h 10324"/>
              <a:gd name="connsiteX34" fmla="*/ 10685 w 10875"/>
              <a:gd name="connsiteY34" fmla="*/ 1592 h 10324"/>
              <a:gd name="connsiteX35" fmla="*/ 10589 w 10875"/>
              <a:gd name="connsiteY35" fmla="*/ 1061 h 10324"/>
              <a:gd name="connsiteX36" fmla="*/ 10518 w 10875"/>
              <a:gd name="connsiteY36" fmla="*/ 619 h 10324"/>
              <a:gd name="connsiteX37" fmla="*/ 10423 w 10875"/>
              <a:gd name="connsiteY37" fmla="*/ 265 h 10324"/>
              <a:gd name="connsiteX0" fmla="*/ 10423 w 10875"/>
              <a:gd name="connsiteY0" fmla="*/ 265 h 10324"/>
              <a:gd name="connsiteX1" fmla="*/ 9399 w 10875"/>
              <a:gd name="connsiteY1" fmla="*/ 265 h 10324"/>
              <a:gd name="connsiteX2" fmla="*/ 13 w 10875"/>
              <a:gd name="connsiteY2" fmla="*/ 0 h 10324"/>
              <a:gd name="connsiteX3" fmla="*/ 567 w 10875"/>
              <a:gd name="connsiteY3" fmla="*/ 795 h 10324"/>
              <a:gd name="connsiteX4" fmla="*/ 777 w 10875"/>
              <a:gd name="connsiteY4" fmla="*/ 1502 h 10324"/>
              <a:gd name="connsiteX5" fmla="*/ 943 w 10875"/>
              <a:gd name="connsiteY5" fmla="*/ 2017 h 10324"/>
              <a:gd name="connsiteX6" fmla="*/ 1043 w 10875"/>
              <a:gd name="connsiteY6" fmla="*/ 2503 h 10324"/>
              <a:gd name="connsiteX7" fmla="*/ 1198 w 10875"/>
              <a:gd name="connsiteY7" fmla="*/ 3160 h 10324"/>
              <a:gd name="connsiteX8" fmla="*/ 1275 w 10875"/>
              <a:gd name="connsiteY8" fmla="*/ 3628 h 10324"/>
              <a:gd name="connsiteX9" fmla="*/ 1327 w 10875"/>
              <a:gd name="connsiteY9" fmla="*/ 4424 h 10324"/>
              <a:gd name="connsiteX10" fmla="*/ 1327 w 10875"/>
              <a:gd name="connsiteY10" fmla="*/ 5309 h 10324"/>
              <a:gd name="connsiteX11" fmla="*/ 1269 w 10875"/>
              <a:gd name="connsiteY11" fmla="*/ 6106 h 10324"/>
              <a:gd name="connsiteX12" fmla="*/ 1333 w 10875"/>
              <a:gd name="connsiteY12" fmla="*/ 6990 h 10324"/>
              <a:gd name="connsiteX13" fmla="*/ 1141 w 10875"/>
              <a:gd name="connsiteY13" fmla="*/ 7728 h 10324"/>
              <a:gd name="connsiteX14" fmla="*/ 978 w 10875"/>
              <a:gd name="connsiteY14" fmla="*/ 8494 h 10324"/>
              <a:gd name="connsiteX15" fmla="*/ 849 w 10875"/>
              <a:gd name="connsiteY15" fmla="*/ 9114 h 10324"/>
              <a:gd name="connsiteX16" fmla="*/ 576 w 10875"/>
              <a:gd name="connsiteY16" fmla="*/ 9586 h 10324"/>
              <a:gd name="connsiteX17" fmla="*/ 452 w 10875"/>
              <a:gd name="connsiteY17" fmla="*/ 10029 h 10324"/>
              <a:gd name="connsiteX18" fmla="*/ 70 w 10875"/>
              <a:gd name="connsiteY18" fmla="*/ 10324 h 10324"/>
              <a:gd name="connsiteX19" fmla="*/ 9613 w 10875"/>
              <a:gd name="connsiteY19" fmla="*/ 10265 h 10324"/>
              <a:gd name="connsiteX20" fmla="*/ 10399 w 10875"/>
              <a:gd name="connsiteY20" fmla="*/ 10265 h 10324"/>
              <a:gd name="connsiteX21" fmla="*/ 10423 w 10875"/>
              <a:gd name="connsiteY21" fmla="*/ 10177 h 10324"/>
              <a:gd name="connsiteX22" fmla="*/ 10518 w 10875"/>
              <a:gd name="connsiteY22" fmla="*/ 9823 h 10324"/>
              <a:gd name="connsiteX23" fmla="*/ 10613 w 10875"/>
              <a:gd name="connsiteY23" fmla="*/ 9380 h 10324"/>
              <a:gd name="connsiteX24" fmla="*/ 10685 w 10875"/>
              <a:gd name="connsiteY24" fmla="*/ 8849 h 10324"/>
              <a:gd name="connsiteX25" fmla="*/ 10756 w 10875"/>
              <a:gd name="connsiteY25" fmla="*/ 8230 h 10324"/>
              <a:gd name="connsiteX26" fmla="*/ 10804 w 10875"/>
              <a:gd name="connsiteY26" fmla="*/ 7610 h 10324"/>
              <a:gd name="connsiteX27" fmla="*/ 10851 w 10875"/>
              <a:gd name="connsiteY27" fmla="*/ 6902 h 10324"/>
              <a:gd name="connsiteX28" fmla="*/ 10875 w 10875"/>
              <a:gd name="connsiteY28" fmla="*/ 6106 h 10324"/>
              <a:gd name="connsiteX29" fmla="*/ 10875 w 10875"/>
              <a:gd name="connsiteY29" fmla="*/ 5309 h 10324"/>
              <a:gd name="connsiteX30" fmla="*/ 10875 w 10875"/>
              <a:gd name="connsiteY30" fmla="*/ 4424 h 10324"/>
              <a:gd name="connsiteX31" fmla="*/ 10851 w 10875"/>
              <a:gd name="connsiteY31" fmla="*/ 3628 h 10324"/>
              <a:gd name="connsiteX32" fmla="*/ 10804 w 10875"/>
              <a:gd name="connsiteY32" fmla="*/ 2920 h 10324"/>
              <a:gd name="connsiteX33" fmla="*/ 10756 w 10875"/>
              <a:gd name="connsiteY33" fmla="*/ 2212 h 10324"/>
              <a:gd name="connsiteX34" fmla="*/ 10685 w 10875"/>
              <a:gd name="connsiteY34" fmla="*/ 1592 h 10324"/>
              <a:gd name="connsiteX35" fmla="*/ 10589 w 10875"/>
              <a:gd name="connsiteY35" fmla="*/ 1061 h 10324"/>
              <a:gd name="connsiteX36" fmla="*/ 10518 w 10875"/>
              <a:gd name="connsiteY36" fmla="*/ 619 h 10324"/>
              <a:gd name="connsiteX37" fmla="*/ 10423 w 10875"/>
              <a:gd name="connsiteY37" fmla="*/ 265 h 10324"/>
              <a:gd name="connsiteX0" fmla="*/ 10423 w 10875"/>
              <a:gd name="connsiteY0" fmla="*/ 265 h 10324"/>
              <a:gd name="connsiteX1" fmla="*/ 9399 w 10875"/>
              <a:gd name="connsiteY1" fmla="*/ 265 h 10324"/>
              <a:gd name="connsiteX2" fmla="*/ 13 w 10875"/>
              <a:gd name="connsiteY2" fmla="*/ 0 h 10324"/>
              <a:gd name="connsiteX3" fmla="*/ 567 w 10875"/>
              <a:gd name="connsiteY3" fmla="*/ 795 h 10324"/>
              <a:gd name="connsiteX4" fmla="*/ 777 w 10875"/>
              <a:gd name="connsiteY4" fmla="*/ 1502 h 10324"/>
              <a:gd name="connsiteX5" fmla="*/ 943 w 10875"/>
              <a:gd name="connsiteY5" fmla="*/ 2017 h 10324"/>
              <a:gd name="connsiteX6" fmla="*/ 1043 w 10875"/>
              <a:gd name="connsiteY6" fmla="*/ 2503 h 10324"/>
              <a:gd name="connsiteX7" fmla="*/ 1198 w 10875"/>
              <a:gd name="connsiteY7" fmla="*/ 3160 h 10324"/>
              <a:gd name="connsiteX8" fmla="*/ 1254 w 10875"/>
              <a:gd name="connsiteY8" fmla="*/ 3780 h 10324"/>
              <a:gd name="connsiteX9" fmla="*/ 1327 w 10875"/>
              <a:gd name="connsiteY9" fmla="*/ 4424 h 10324"/>
              <a:gd name="connsiteX10" fmla="*/ 1327 w 10875"/>
              <a:gd name="connsiteY10" fmla="*/ 5309 h 10324"/>
              <a:gd name="connsiteX11" fmla="*/ 1269 w 10875"/>
              <a:gd name="connsiteY11" fmla="*/ 6106 h 10324"/>
              <a:gd name="connsiteX12" fmla="*/ 1333 w 10875"/>
              <a:gd name="connsiteY12" fmla="*/ 6990 h 10324"/>
              <a:gd name="connsiteX13" fmla="*/ 1141 w 10875"/>
              <a:gd name="connsiteY13" fmla="*/ 7728 h 10324"/>
              <a:gd name="connsiteX14" fmla="*/ 978 w 10875"/>
              <a:gd name="connsiteY14" fmla="*/ 8494 h 10324"/>
              <a:gd name="connsiteX15" fmla="*/ 849 w 10875"/>
              <a:gd name="connsiteY15" fmla="*/ 9114 h 10324"/>
              <a:gd name="connsiteX16" fmla="*/ 576 w 10875"/>
              <a:gd name="connsiteY16" fmla="*/ 9586 h 10324"/>
              <a:gd name="connsiteX17" fmla="*/ 452 w 10875"/>
              <a:gd name="connsiteY17" fmla="*/ 10029 h 10324"/>
              <a:gd name="connsiteX18" fmla="*/ 70 w 10875"/>
              <a:gd name="connsiteY18" fmla="*/ 10324 h 10324"/>
              <a:gd name="connsiteX19" fmla="*/ 9613 w 10875"/>
              <a:gd name="connsiteY19" fmla="*/ 10265 h 10324"/>
              <a:gd name="connsiteX20" fmla="*/ 10399 w 10875"/>
              <a:gd name="connsiteY20" fmla="*/ 10265 h 10324"/>
              <a:gd name="connsiteX21" fmla="*/ 10423 w 10875"/>
              <a:gd name="connsiteY21" fmla="*/ 10177 h 10324"/>
              <a:gd name="connsiteX22" fmla="*/ 10518 w 10875"/>
              <a:gd name="connsiteY22" fmla="*/ 9823 h 10324"/>
              <a:gd name="connsiteX23" fmla="*/ 10613 w 10875"/>
              <a:gd name="connsiteY23" fmla="*/ 9380 h 10324"/>
              <a:gd name="connsiteX24" fmla="*/ 10685 w 10875"/>
              <a:gd name="connsiteY24" fmla="*/ 8849 h 10324"/>
              <a:gd name="connsiteX25" fmla="*/ 10756 w 10875"/>
              <a:gd name="connsiteY25" fmla="*/ 8230 h 10324"/>
              <a:gd name="connsiteX26" fmla="*/ 10804 w 10875"/>
              <a:gd name="connsiteY26" fmla="*/ 7610 h 10324"/>
              <a:gd name="connsiteX27" fmla="*/ 10851 w 10875"/>
              <a:gd name="connsiteY27" fmla="*/ 6902 h 10324"/>
              <a:gd name="connsiteX28" fmla="*/ 10875 w 10875"/>
              <a:gd name="connsiteY28" fmla="*/ 6106 h 10324"/>
              <a:gd name="connsiteX29" fmla="*/ 10875 w 10875"/>
              <a:gd name="connsiteY29" fmla="*/ 5309 h 10324"/>
              <a:gd name="connsiteX30" fmla="*/ 10875 w 10875"/>
              <a:gd name="connsiteY30" fmla="*/ 4424 h 10324"/>
              <a:gd name="connsiteX31" fmla="*/ 10851 w 10875"/>
              <a:gd name="connsiteY31" fmla="*/ 3628 h 10324"/>
              <a:gd name="connsiteX32" fmla="*/ 10804 w 10875"/>
              <a:gd name="connsiteY32" fmla="*/ 2920 h 10324"/>
              <a:gd name="connsiteX33" fmla="*/ 10756 w 10875"/>
              <a:gd name="connsiteY33" fmla="*/ 2212 h 10324"/>
              <a:gd name="connsiteX34" fmla="*/ 10685 w 10875"/>
              <a:gd name="connsiteY34" fmla="*/ 1592 h 10324"/>
              <a:gd name="connsiteX35" fmla="*/ 10589 w 10875"/>
              <a:gd name="connsiteY35" fmla="*/ 1061 h 10324"/>
              <a:gd name="connsiteX36" fmla="*/ 10518 w 10875"/>
              <a:gd name="connsiteY36" fmla="*/ 619 h 10324"/>
              <a:gd name="connsiteX37" fmla="*/ 10423 w 10875"/>
              <a:gd name="connsiteY37" fmla="*/ 265 h 10324"/>
              <a:gd name="connsiteX0" fmla="*/ 10423 w 10875"/>
              <a:gd name="connsiteY0" fmla="*/ 265 h 10324"/>
              <a:gd name="connsiteX1" fmla="*/ 9399 w 10875"/>
              <a:gd name="connsiteY1" fmla="*/ 265 h 10324"/>
              <a:gd name="connsiteX2" fmla="*/ 13 w 10875"/>
              <a:gd name="connsiteY2" fmla="*/ 0 h 10324"/>
              <a:gd name="connsiteX3" fmla="*/ 567 w 10875"/>
              <a:gd name="connsiteY3" fmla="*/ 795 h 10324"/>
              <a:gd name="connsiteX4" fmla="*/ 777 w 10875"/>
              <a:gd name="connsiteY4" fmla="*/ 1502 h 10324"/>
              <a:gd name="connsiteX5" fmla="*/ 943 w 10875"/>
              <a:gd name="connsiteY5" fmla="*/ 2017 h 10324"/>
              <a:gd name="connsiteX6" fmla="*/ 1043 w 10875"/>
              <a:gd name="connsiteY6" fmla="*/ 2503 h 10324"/>
              <a:gd name="connsiteX7" fmla="*/ 1198 w 10875"/>
              <a:gd name="connsiteY7" fmla="*/ 3160 h 10324"/>
              <a:gd name="connsiteX8" fmla="*/ 1254 w 10875"/>
              <a:gd name="connsiteY8" fmla="*/ 3780 h 10324"/>
              <a:gd name="connsiteX9" fmla="*/ 1327 w 10875"/>
              <a:gd name="connsiteY9" fmla="*/ 4489 h 10324"/>
              <a:gd name="connsiteX10" fmla="*/ 1327 w 10875"/>
              <a:gd name="connsiteY10" fmla="*/ 5309 h 10324"/>
              <a:gd name="connsiteX11" fmla="*/ 1269 w 10875"/>
              <a:gd name="connsiteY11" fmla="*/ 6106 h 10324"/>
              <a:gd name="connsiteX12" fmla="*/ 1333 w 10875"/>
              <a:gd name="connsiteY12" fmla="*/ 6990 h 10324"/>
              <a:gd name="connsiteX13" fmla="*/ 1141 w 10875"/>
              <a:gd name="connsiteY13" fmla="*/ 7728 h 10324"/>
              <a:gd name="connsiteX14" fmla="*/ 978 w 10875"/>
              <a:gd name="connsiteY14" fmla="*/ 8494 h 10324"/>
              <a:gd name="connsiteX15" fmla="*/ 849 w 10875"/>
              <a:gd name="connsiteY15" fmla="*/ 9114 h 10324"/>
              <a:gd name="connsiteX16" fmla="*/ 576 w 10875"/>
              <a:gd name="connsiteY16" fmla="*/ 9586 h 10324"/>
              <a:gd name="connsiteX17" fmla="*/ 452 w 10875"/>
              <a:gd name="connsiteY17" fmla="*/ 10029 h 10324"/>
              <a:gd name="connsiteX18" fmla="*/ 70 w 10875"/>
              <a:gd name="connsiteY18" fmla="*/ 10324 h 10324"/>
              <a:gd name="connsiteX19" fmla="*/ 9613 w 10875"/>
              <a:gd name="connsiteY19" fmla="*/ 10265 h 10324"/>
              <a:gd name="connsiteX20" fmla="*/ 10399 w 10875"/>
              <a:gd name="connsiteY20" fmla="*/ 10265 h 10324"/>
              <a:gd name="connsiteX21" fmla="*/ 10423 w 10875"/>
              <a:gd name="connsiteY21" fmla="*/ 10177 h 10324"/>
              <a:gd name="connsiteX22" fmla="*/ 10518 w 10875"/>
              <a:gd name="connsiteY22" fmla="*/ 9823 h 10324"/>
              <a:gd name="connsiteX23" fmla="*/ 10613 w 10875"/>
              <a:gd name="connsiteY23" fmla="*/ 9380 h 10324"/>
              <a:gd name="connsiteX24" fmla="*/ 10685 w 10875"/>
              <a:gd name="connsiteY24" fmla="*/ 8849 h 10324"/>
              <a:gd name="connsiteX25" fmla="*/ 10756 w 10875"/>
              <a:gd name="connsiteY25" fmla="*/ 8230 h 10324"/>
              <a:gd name="connsiteX26" fmla="*/ 10804 w 10875"/>
              <a:gd name="connsiteY26" fmla="*/ 7610 h 10324"/>
              <a:gd name="connsiteX27" fmla="*/ 10851 w 10875"/>
              <a:gd name="connsiteY27" fmla="*/ 6902 h 10324"/>
              <a:gd name="connsiteX28" fmla="*/ 10875 w 10875"/>
              <a:gd name="connsiteY28" fmla="*/ 6106 h 10324"/>
              <a:gd name="connsiteX29" fmla="*/ 10875 w 10875"/>
              <a:gd name="connsiteY29" fmla="*/ 5309 h 10324"/>
              <a:gd name="connsiteX30" fmla="*/ 10875 w 10875"/>
              <a:gd name="connsiteY30" fmla="*/ 4424 h 10324"/>
              <a:gd name="connsiteX31" fmla="*/ 10851 w 10875"/>
              <a:gd name="connsiteY31" fmla="*/ 3628 h 10324"/>
              <a:gd name="connsiteX32" fmla="*/ 10804 w 10875"/>
              <a:gd name="connsiteY32" fmla="*/ 2920 h 10324"/>
              <a:gd name="connsiteX33" fmla="*/ 10756 w 10875"/>
              <a:gd name="connsiteY33" fmla="*/ 2212 h 10324"/>
              <a:gd name="connsiteX34" fmla="*/ 10685 w 10875"/>
              <a:gd name="connsiteY34" fmla="*/ 1592 h 10324"/>
              <a:gd name="connsiteX35" fmla="*/ 10589 w 10875"/>
              <a:gd name="connsiteY35" fmla="*/ 1061 h 10324"/>
              <a:gd name="connsiteX36" fmla="*/ 10518 w 10875"/>
              <a:gd name="connsiteY36" fmla="*/ 619 h 10324"/>
              <a:gd name="connsiteX37" fmla="*/ 10423 w 10875"/>
              <a:gd name="connsiteY37" fmla="*/ 265 h 10324"/>
              <a:gd name="connsiteX0" fmla="*/ 10423 w 10875"/>
              <a:gd name="connsiteY0" fmla="*/ 265 h 10324"/>
              <a:gd name="connsiteX1" fmla="*/ 9399 w 10875"/>
              <a:gd name="connsiteY1" fmla="*/ 265 h 10324"/>
              <a:gd name="connsiteX2" fmla="*/ 13 w 10875"/>
              <a:gd name="connsiteY2" fmla="*/ 0 h 10324"/>
              <a:gd name="connsiteX3" fmla="*/ 567 w 10875"/>
              <a:gd name="connsiteY3" fmla="*/ 795 h 10324"/>
              <a:gd name="connsiteX4" fmla="*/ 777 w 10875"/>
              <a:gd name="connsiteY4" fmla="*/ 1502 h 10324"/>
              <a:gd name="connsiteX5" fmla="*/ 943 w 10875"/>
              <a:gd name="connsiteY5" fmla="*/ 2017 h 10324"/>
              <a:gd name="connsiteX6" fmla="*/ 1043 w 10875"/>
              <a:gd name="connsiteY6" fmla="*/ 2503 h 10324"/>
              <a:gd name="connsiteX7" fmla="*/ 1198 w 10875"/>
              <a:gd name="connsiteY7" fmla="*/ 3160 h 10324"/>
              <a:gd name="connsiteX8" fmla="*/ 1254 w 10875"/>
              <a:gd name="connsiteY8" fmla="*/ 3780 h 10324"/>
              <a:gd name="connsiteX9" fmla="*/ 1327 w 10875"/>
              <a:gd name="connsiteY9" fmla="*/ 4489 h 10324"/>
              <a:gd name="connsiteX10" fmla="*/ 1327 w 10875"/>
              <a:gd name="connsiteY10" fmla="*/ 5309 h 10324"/>
              <a:gd name="connsiteX11" fmla="*/ 1269 w 10875"/>
              <a:gd name="connsiteY11" fmla="*/ 6106 h 10324"/>
              <a:gd name="connsiteX12" fmla="*/ 1248 w 10875"/>
              <a:gd name="connsiteY12" fmla="*/ 7077 h 10324"/>
              <a:gd name="connsiteX13" fmla="*/ 1141 w 10875"/>
              <a:gd name="connsiteY13" fmla="*/ 7728 h 10324"/>
              <a:gd name="connsiteX14" fmla="*/ 978 w 10875"/>
              <a:gd name="connsiteY14" fmla="*/ 8494 h 10324"/>
              <a:gd name="connsiteX15" fmla="*/ 849 w 10875"/>
              <a:gd name="connsiteY15" fmla="*/ 9114 h 10324"/>
              <a:gd name="connsiteX16" fmla="*/ 576 w 10875"/>
              <a:gd name="connsiteY16" fmla="*/ 9586 h 10324"/>
              <a:gd name="connsiteX17" fmla="*/ 452 w 10875"/>
              <a:gd name="connsiteY17" fmla="*/ 10029 h 10324"/>
              <a:gd name="connsiteX18" fmla="*/ 70 w 10875"/>
              <a:gd name="connsiteY18" fmla="*/ 10324 h 10324"/>
              <a:gd name="connsiteX19" fmla="*/ 9613 w 10875"/>
              <a:gd name="connsiteY19" fmla="*/ 10265 h 10324"/>
              <a:gd name="connsiteX20" fmla="*/ 10399 w 10875"/>
              <a:gd name="connsiteY20" fmla="*/ 10265 h 10324"/>
              <a:gd name="connsiteX21" fmla="*/ 10423 w 10875"/>
              <a:gd name="connsiteY21" fmla="*/ 10177 h 10324"/>
              <a:gd name="connsiteX22" fmla="*/ 10518 w 10875"/>
              <a:gd name="connsiteY22" fmla="*/ 9823 h 10324"/>
              <a:gd name="connsiteX23" fmla="*/ 10613 w 10875"/>
              <a:gd name="connsiteY23" fmla="*/ 9380 h 10324"/>
              <a:gd name="connsiteX24" fmla="*/ 10685 w 10875"/>
              <a:gd name="connsiteY24" fmla="*/ 8849 h 10324"/>
              <a:gd name="connsiteX25" fmla="*/ 10756 w 10875"/>
              <a:gd name="connsiteY25" fmla="*/ 8230 h 10324"/>
              <a:gd name="connsiteX26" fmla="*/ 10804 w 10875"/>
              <a:gd name="connsiteY26" fmla="*/ 7610 h 10324"/>
              <a:gd name="connsiteX27" fmla="*/ 10851 w 10875"/>
              <a:gd name="connsiteY27" fmla="*/ 6902 h 10324"/>
              <a:gd name="connsiteX28" fmla="*/ 10875 w 10875"/>
              <a:gd name="connsiteY28" fmla="*/ 6106 h 10324"/>
              <a:gd name="connsiteX29" fmla="*/ 10875 w 10875"/>
              <a:gd name="connsiteY29" fmla="*/ 5309 h 10324"/>
              <a:gd name="connsiteX30" fmla="*/ 10875 w 10875"/>
              <a:gd name="connsiteY30" fmla="*/ 4424 h 10324"/>
              <a:gd name="connsiteX31" fmla="*/ 10851 w 10875"/>
              <a:gd name="connsiteY31" fmla="*/ 3628 h 10324"/>
              <a:gd name="connsiteX32" fmla="*/ 10804 w 10875"/>
              <a:gd name="connsiteY32" fmla="*/ 2920 h 10324"/>
              <a:gd name="connsiteX33" fmla="*/ 10756 w 10875"/>
              <a:gd name="connsiteY33" fmla="*/ 2212 h 10324"/>
              <a:gd name="connsiteX34" fmla="*/ 10685 w 10875"/>
              <a:gd name="connsiteY34" fmla="*/ 1592 h 10324"/>
              <a:gd name="connsiteX35" fmla="*/ 10589 w 10875"/>
              <a:gd name="connsiteY35" fmla="*/ 1061 h 10324"/>
              <a:gd name="connsiteX36" fmla="*/ 10518 w 10875"/>
              <a:gd name="connsiteY36" fmla="*/ 619 h 10324"/>
              <a:gd name="connsiteX37" fmla="*/ 10423 w 10875"/>
              <a:gd name="connsiteY37" fmla="*/ 265 h 10324"/>
              <a:gd name="connsiteX0" fmla="*/ 10423 w 10875"/>
              <a:gd name="connsiteY0" fmla="*/ 265 h 10324"/>
              <a:gd name="connsiteX1" fmla="*/ 9399 w 10875"/>
              <a:gd name="connsiteY1" fmla="*/ 265 h 10324"/>
              <a:gd name="connsiteX2" fmla="*/ 13 w 10875"/>
              <a:gd name="connsiteY2" fmla="*/ 0 h 10324"/>
              <a:gd name="connsiteX3" fmla="*/ 567 w 10875"/>
              <a:gd name="connsiteY3" fmla="*/ 795 h 10324"/>
              <a:gd name="connsiteX4" fmla="*/ 777 w 10875"/>
              <a:gd name="connsiteY4" fmla="*/ 1502 h 10324"/>
              <a:gd name="connsiteX5" fmla="*/ 943 w 10875"/>
              <a:gd name="connsiteY5" fmla="*/ 2017 h 10324"/>
              <a:gd name="connsiteX6" fmla="*/ 1043 w 10875"/>
              <a:gd name="connsiteY6" fmla="*/ 2503 h 10324"/>
              <a:gd name="connsiteX7" fmla="*/ 1198 w 10875"/>
              <a:gd name="connsiteY7" fmla="*/ 3160 h 10324"/>
              <a:gd name="connsiteX8" fmla="*/ 1254 w 10875"/>
              <a:gd name="connsiteY8" fmla="*/ 3780 h 10324"/>
              <a:gd name="connsiteX9" fmla="*/ 1327 w 10875"/>
              <a:gd name="connsiteY9" fmla="*/ 4489 h 10324"/>
              <a:gd name="connsiteX10" fmla="*/ 1327 w 10875"/>
              <a:gd name="connsiteY10" fmla="*/ 5309 h 10324"/>
              <a:gd name="connsiteX11" fmla="*/ 1269 w 10875"/>
              <a:gd name="connsiteY11" fmla="*/ 6106 h 10324"/>
              <a:gd name="connsiteX12" fmla="*/ 1248 w 10875"/>
              <a:gd name="connsiteY12" fmla="*/ 7077 h 10324"/>
              <a:gd name="connsiteX13" fmla="*/ 1056 w 10875"/>
              <a:gd name="connsiteY13" fmla="*/ 7793 h 10324"/>
              <a:gd name="connsiteX14" fmla="*/ 978 w 10875"/>
              <a:gd name="connsiteY14" fmla="*/ 8494 h 10324"/>
              <a:gd name="connsiteX15" fmla="*/ 849 w 10875"/>
              <a:gd name="connsiteY15" fmla="*/ 9114 h 10324"/>
              <a:gd name="connsiteX16" fmla="*/ 576 w 10875"/>
              <a:gd name="connsiteY16" fmla="*/ 9586 h 10324"/>
              <a:gd name="connsiteX17" fmla="*/ 452 w 10875"/>
              <a:gd name="connsiteY17" fmla="*/ 10029 h 10324"/>
              <a:gd name="connsiteX18" fmla="*/ 70 w 10875"/>
              <a:gd name="connsiteY18" fmla="*/ 10324 h 10324"/>
              <a:gd name="connsiteX19" fmla="*/ 9613 w 10875"/>
              <a:gd name="connsiteY19" fmla="*/ 10265 h 10324"/>
              <a:gd name="connsiteX20" fmla="*/ 10399 w 10875"/>
              <a:gd name="connsiteY20" fmla="*/ 10265 h 10324"/>
              <a:gd name="connsiteX21" fmla="*/ 10423 w 10875"/>
              <a:gd name="connsiteY21" fmla="*/ 10177 h 10324"/>
              <a:gd name="connsiteX22" fmla="*/ 10518 w 10875"/>
              <a:gd name="connsiteY22" fmla="*/ 9823 h 10324"/>
              <a:gd name="connsiteX23" fmla="*/ 10613 w 10875"/>
              <a:gd name="connsiteY23" fmla="*/ 9380 h 10324"/>
              <a:gd name="connsiteX24" fmla="*/ 10685 w 10875"/>
              <a:gd name="connsiteY24" fmla="*/ 8849 h 10324"/>
              <a:gd name="connsiteX25" fmla="*/ 10756 w 10875"/>
              <a:gd name="connsiteY25" fmla="*/ 8230 h 10324"/>
              <a:gd name="connsiteX26" fmla="*/ 10804 w 10875"/>
              <a:gd name="connsiteY26" fmla="*/ 7610 h 10324"/>
              <a:gd name="connsiteX27" fmla="*/ 10851 w 10875"/>
              <a:gd name="connsiteY27" fmla="*/ 6902 h 10324"/>
              <a:gd name="connsiteX28" fmla="*/ 10875 w 10875"/>
              <a:gd name="connsiteY28" fmla="*/ 6106 h 10324"/>
              <a:gd name="connsiteX29" fmla="*/ 10875 w 10875"/>
              <a:gd name="connsiteY29" fmla="*/ 5309 h 10324"/>
              <a:gd name="connsiteX30" fmla="*/ 10875 w 10875"/>
              <a:gd name="connsiteY30" fmla="*/ 4424 h 10324"/>
              <a:gd name="connsiteX31" fmla="*/ 10851 w 10875"/>
              <a:gd name="connsiteY31" fmla="*/ 3628 h 10324"/>
              <a:gd name="connsiteX32" fmla="*/ 10804 w 10875"/>
              <a:gd name="connsiteY32" fmla="*/ 2920 h 10324"/>
              <a:gd name="connsiteX33" fmla="*/ 10756 w 10875"/>
              <a:gd name="connsiteY33" fmla="*/ 2212 h 10324"/>
              <a:gd name="connsiteX34" fmla="*/ 10685 w 10875"/>
              <a:gd name="connsiteY34" fmla="*/ 1592 h 10324"/>
              <a:gd name="connsiteX35" fmla="*/ 10589 w 10875"/>
              <a:gd name="connsiteY35" fmla="*/ 1061 h 10324"/>
              <a:gd name="connsiteX36" fmla="*/ 10518 w 10875"/>
              <a:gd name="connsiteY36" fmla="*/ 619 h 10324"/>
              <a:gd name="connsiteX37" fmla="*/ 10423 w 10875"/>
              <a:gd name="connsiteY37" fmla="*/ 265 h 10324"/>
              <a:gd name="connsiteX0" fmla="*/ 10423 w 10875"/>
              <a:gd name="connsiteY0" fmla="*/ 265 h 10324"/>
              <a:gd name="connsiteX1" fmla="*/ 9399 w 10875"/>
              <a:gd name="connsiteY1" fmla="*/ 265 h 10324"/>
              <a:gd name="connsiteX2" fmla="*/ 13 w 10875"/>
              <a:gd name="connsiteY2" fmla="*/ 0 h 10324"/>
              <a:gd name="connsiteX3" fmla="*/ 567 w 10875"/>
              <a:gd name="connsiteY3" fmla="*/ 795 h 10324"/>
              <a:gd name="connsiteX4" fmla="*/ 777 w 10875"/>
              <a:gd name="connsiteY4" fmla="*/ 1502 h 10324"/>
              <a:gd name="connsiteX5" fmla="*/ 943 w 10875"/>
              <a:gd name="connsiteY5" fmla="*/ 2017 h 10324"/>
              <a:gd name="connsiteX6" fmla="*/ 1043 w 10875"/>
              <a:gd name="connsiteY6" fmla="*/ 2503 h 10324"/>
              <a:gd name="connsiteX7" fmla="*/ 1198 w 10875"/>
              <a:gd name="connsiteY7" fmla="*/ 3160 h 10324"/>
              <a:gd name="connsiteX8" fmla="*/ 1254 w 10875"/>
              <a:gd name="connsiteY8" fmla="*/ 3780 h 10324"/>
              <a:gd name="connsiteX9" fmla="*/ 1327 w 10875"/>
              <a:gd name="connsiteY9" fmla="*/ 4489 h 10324"/>
              <a:gd name="connsiteX10" fmla="*/ 1327 w 10875"/>
              <a:gd name="connsiteY10" fmla="*/ 5309 h 10324"/>
              <a:gd name="connsiteX11" fmla="*/ 1269 w 10875"/>
              <a:gd name="connsiteY11" fmla="*/ 6106 h 10324"/>
              <a:gd name="connsiteX12" fmla="*/ 1248 w 10875"/>
              <a:gd name="connsiteY12" fmla="*/ 7077 h 10324"/>
              <a:gd name="connsiteX13" fmla="*/ 1056 w 10875"/>
              <a:gd name="connsiteY13" fmla="*/ 7793 h 10324"/>
              <a:gd name="connsiteX14" fmla="*/ 978 w 10875"/>
              <a:gd name="connsiteY14" fmla="*/ 8494 h 10324"/>
              <a:gd name="connsiteX15" fmla="*/ 849 w 10875"/>
              <a:gd name="connsiteY15" fmla="*/ 9114 h 10324"/>
              <a:gd name="connsiteX16" fmla="*/ 576 w 10875"/>
              <a:gd name="connsiteY16" fmla="*/ 9586 h 10324"/>
              <a:gd name="connsiteX17" fmla="*/ 452 w 10875"/>
              <a:gd name="connsiteY17" fmla="*/ 10029 h 10324"/>
              <a:gd name="connsiteX18" fmla="*/ 70 w 10875"/>
              <a:gd name="connsiteY18" fmla="*/ 10324 h 10324"/>
              <a:gd name="connsiteX19" fmla="*/ 9613 w 10875"/>
              <a:gd name="connsiteY19" fmla="*/ 10265 h 10324"/>
              <a:gd name="connsiteX20" fmla="*/ 10399 w 10875"/>
              <a:gd name="connsiteY20" fmla="*/ 10265 h 10324"/>
              <a:gd name="connsiteX21" fmla="*/ 10423 w 10875"/>
              <a:gd name="connsiteY21" fmla="*/ 10177 h 10324"/>
              <a:gd name="connsiteX22" fmla="*/ 10518 w 10875"/>
              <a:gd name="connsiteY22" fmla="*/ 9823 h 10324"/>
              <a:gd name="connsiteX23" fmla="*/ 10613 w 10875"/>
              <a:gd name="connsiteY23" fmla="*/ 9380 h 10324"/>
              <a:gd name="connsiteX24" fmla="*/ 10685 w 10875"/>
              <a:gd name="connsiteY24" fmla="*/ 8849 h 10324"/>
              <a:gd name="connsiteX25" fmla="*/ 10756 w 10875"/>
              <a:gd name="connsiteY25" fmla="*/ 8230 h 10324"/>
              <a:gd name="connsiteX26" fmla="*/ 10804 w 10875"/>
              <a:gd name="connsiteY26" fmla="*/ 7610 h 10324"/>
              <a:gd name="connsiteX27" fmla="*/ 10851 w 10875"/>
              <a:gd name="connsiteY27" fmla="*/ 6902 h 10324"/>
              <a:gd name="connsiteX28" fmla="*/ 10875 w 10875"/>
              <a:gd name="connsiteY28" fmla="*/ 6106 h 10324"/>
              <a:gd name="connsiteX29" fmla="*/ 10875 w 10875"/>
              <a:gd name="connsiteY29" fmla="*/ 5309 h 10324"/>
              <a:gd name="connsiteX30" fmla="*/ 10875 w 10875"/>
              <a:gd name="connsiteY30" fmla="*/ 4424 h 10324"/>
              <a:gd name="connsiteX31" fmla="*/ 10851 w 10875"/>
              <a:gd name="connsiteY31" fmla="*/ 3628 h 10324"/>
              <a:gd name="connsiteX32" fmla="*/ 10804 w 10875"/>
              <a:gd name="connsiteY32" fmla="*/ 2920 h 10324"/>
              <a:gd name="connsiteX33" fmla="*/ 10756 w 10875"/>
              <a:gd name="connsiteY33" fmla="*/ 2212 h 10324"/>
              <a:gd name="connsiteX34" fmla="*/ 10685 w 10875"/>
              <a:gd name="connsiteY34" fmla="*/ 1592 h 10324"/>
              <a:gd name="connsiteX35" fmla="*/ 10589 w 10875"/>
              <a:gd name="connsiteY35" fmla="*/ 1061 h 10324"/>
              <a:gd name="connsiteX36" fmla="*/ 10518 w 10875"/>
              <a:gd name="connsiteY36" fmla="*/ 619 h 10324"/>
              <a:gd name="connsiteX37" fmla="*/ 10423 w 10875"/>
              <a:gd name="connsiteY37" fmla="*/ 265 h 10324"/>
              <a:gd name="connsiteX0" fmla="*/ 10423 w 10875"/>
              <a:gd name="connsiteY0" fmla="*/ 265 h 10324"/>
              <a:gd name="connsiteX1" fmla="*/ 9399 w 10875"/>
              <a:gd name="connsiteY1" fmla="*/ 265 h 10324"/>
              <a:gd name="connsiteX2" fmla="*/ 13 w 10875"/>
              <a:gd name="connsiteY2" fmla="*/ 0 h 10324"/>
              <a:gd name="connsiteX3" fmla="*/ 567 w 10875"/>
              <a:gd name="connsiteY3" fmla="*/ 795 h 10324"/>
              <a:gd name="connsiteX4" fmla="*/ 777 w 10875"/>
              <a:gd name="connsiteY4" fmla="*/ 1502 h 10324"/>
              <a:gd name="connsiteX5" fmla="*/ 943 w 10875"/>
              <a:gd name="connsiteY5" fmla="*/ 2017 h 10324"/>
              <a:gd name="connsiteX6" fmla="*/ 1043 w 10875"/>
              <a:gd name="connsiteY6" fmla="*/ 2503 h 10324"/>
              <a:gd name="connsiteX7" fmla="*/ 1198 w 10875"/>
              <a:gd name="connsiteY7" fmla="*/ 3160 h 10324"/>
              <a:gd name="connsiteX8" fmla="*/ 1254 w 10875"/>
              <a:gd name="connsiteY8" fmla="*/ 3780 h 10324"/>
              <a:gd name="connsiteX9" fmla="*/ 1327 w 10875"/>
              <a:gd name="connsiteY9" fmla="*/ 4489 h 10324"/>
              <a:gd name="connsiteX10" fmla="*/ 1327 w 10875"/>
              <a:gd name="connsiteY10" fmla="*/ 5309 h 10324"/>
              <a:gd name="connsiteX11" fmla="*/ 1269 w 10875"/>
              <a:gd name="connsiteY11" fmla="*/ 6106 h 10324"/>
              <a:gd name="connsiteX12" fmla="*/ 1248 w 10875"/>
              <a:gd name="connsiteY12" fmla="*/ 7077 h 10324"/>
              <a:gd name="connsiteX13" fmla="*/ 1056 w 10875"/>
              <a:gd name="connsiteY13" fmla="*/ 7793 h 10324"/>
              <a:gd name="connsiteX14" fmla="*/ 978 w 10875"/>
              <a:gd name="connsiteY14" fmla="*/ 8494 h 10324"/>
              <a:gd name="connsiteX15" fmla="*/ 807 w 10875"/>
              <a:gd name="connsiteY15" fmla="*/ 9114 h 10324"/>
              <a:gd name="connsiteX16" fmla="*/ 576 w 10875"/>
              <a:gd name="connsiteY16" fmla="*/ 9586 h 10324"/>
              <a:gd name="connsiteX17" fmla="*/ 452 w 10875"/>
              <a:gd name="connsiteY17" fmla="*/ 10029 h 10324"/>
              <a:gd name="connsiteX18" fmla="*/ 70 w 10875"/>
              <a:gd name="connsiteY18" fmla="*/ 10324 h 10324"/>
              <a:gd name="connsiteX19" fmla="*/ 9613 w 10875"/>
              <a:gd name="connsiteY19" fmla="*/ 10265 h 10324"/>
              <a:gd name="connsiteX20" fmla="*/ 10399 w 10875"/>
              <a:gd name="connsiteY20" fmla="*/ 10265 h 10324"/>
              <a:gd name="connsiteX21" fmla="*/ 10423 w 10875"/>
              <a:gd name="connsiteY21" fmla="*/ 10177 h 10324"/>
              <a:gd name="connsiteX22" fmla="*/ 10518 w 10875"/>
              <a:gd name="connsiteY22" fmla="*/ 9823 h 10324"/>
              <a:gd name="connsiteX23" fmla="*/ 10613 w 10875"/>
              <a:gd name="connsiteY23" fmla="*/ 9380 h 10324"/>
              <a:gd name="connsiteX24" fmla="*/ 10685 w 10875"/>
              <a:gd name="connsiteY24" fmla="*/ 8849 h 10324"/>
              <a:gd name="connsiteX25" fmla="*/ 10756 w 10875"/>
              <a:gd name="connsiteY25" fmla="*/ 8230 h 10324"/>
              <a:gd name="connsiteX26" fmla="*/ 10804 w 10875"/>
              <a:gd name="connsiteY26" fmla="*/ 7610 h 10324"/>
              <a:gd name="connsiteX27" fmla="*/ 10851 w 10875"/>
              <a:gd name="connsiteY27" fmla="*/ 6902 h 10324"/>
              <a:gd name="connsiteX28" fmla="*/ 10875 w 10875"/>
              <a:gd name="connsiteY28" fmla="*/ 6106 h 10324"/>
              <a:gd name="connsiteX29" fmla="*/ 10875 w 10875"/>
              <a:gd name="connsiteY29" fmla="*/ 5309 h 10324"/>
              <a:gd name="connsiteX30" fmla="*/ 10875 w 10875"/>
              <a:gd name="connsiteY30" fmla="*/ 4424 h 10324"/>
              <a:gd name="connsiteX31" fmla="*/ 10851 w 10875"/>
              <a:gd name="connsiteY31" fmla="*/ 3628 h 10324"/>
              <a:gd name="connsiteX32" fmla="*/ 10804 w 10875"/>
              <a:gd name="connsiteY32" fmla="*/ 2920 h 10324"/>
              <a:gd name="connsiteX33" fmla="*/ 10756 w 10875"/>
              <a:gd name="connsiteY33" fmla="*/ 2212 h 10324"/>
              <a:gd name="connsiteX34" fmla="*/ 10685 w 10875"/>
              <a:gd name="connsiteY34" fmla="*/ 1592 h 10324"/>
              <a:gd name="connsiteX35" fmla="*/ 10589 w 10875"/>
              <a:gd name="connsiteY35" fmla="*/ 1061 h 10324"/>
              <a:gd name="connsiteX36" fmla="*/ 10518 w 10875"/>
              <a:gd name="connsiteY36" fmla="*/ 619 h 10324"/>
              <a:gd name="connsiteX37" fmla="*/ 10423 w 10875"/>
              <a:gd name="connsiteY37" fmla="*/ 265 h 10324"/>
              <a:gd name="connsiteX0" fmla="*/ 10423 w 10875"/>
              <a:gd name="connsiteY0" fmla="*/ 265 h 10324"/>
              <a:gd name="connsiteX1" fmla="*/ 9399 w 10875"/>
              <a:gd name="connsiteY1" fmla="*/ 265 h 10324"/>
              <a:gd name="connsiteX2" fmla="*/ 13 w 10875"/>
              <a:gd name="connsiteY2" fmla="*/ 0 h 10324"/>
              <a:gd name="connsiteX3" fmla="*/ 567 w 10875"/>
              <a:gd name="connsiteY3" fmla="*/ 795 h 10324"/>
              <a:gd name="connsiteX4" fmla="*/ 777 w 10875"/>
              <a:gd name="connsiteY4" fmla="*/ 1502 h 10324"/>
              <a:gd name="connsiteX5" fmla="*/ 943 w 10875"/>
              <a:gd name="connsiteY5" fmla="*/ 2017 h 10324"/>
              <a:gd name="connsiteX6" fmla="*/ 1043 w 10875"/>
              <a:gd name="connsiteY6" fmla="*/ 2503 h 10324"/>
              <a:gd name="connsiteX7" fmla="*/ 1198 w 10875"/>
              <a:gd name="connsiteY7" fmla="*/ 3160 h 10324"/>
              <a:gd name="connsiteX8" fmla="*/ 1254 w 10875"/>
              <a:gd name="connsiteY8" fmla="*/ 3780 h 10324"/>
              <a:gd name="connsiteX9" fmla="*/ 1327 w 10875"/>
              <a:gd name="connsiteY9" fmla="*/ 4489 h 10324"/>
              <a:gd name="connsiteX10" fmla="*/ 1327 w 10875"/>
              <a:gd name="connsiteY10" fmla="*/ 5309 h 10324"/>
              <a:gd name="connsiteX11" fmla="*/ 1269 w 10875"/>
              <a:gd name="connsiteY11" fmla="*/ 6106 h 10324"/>
              <a:gd name="connsiteX12" fmla="*/ 1248 w 10875"/>
              <a:gd name="connsiteY12" fmla="*/ 7077 h 10324"/>
              <a:gd name="connsiteX13" fmla="*/ 1056 w 10875"/>
              <a:gd name="connsiteY13" fmla="*/ 7793 h 10324"/>
              <a:gd name="connsiteX14" fmla="*/ 978 w 10875"/>
              <a:gd name="connsiteY14" fmla="*/ 8494 h 10324"/>
              <a:gd name="connsiteX15" fmla="*/ 807 w 10875"/>
              <a:gd name="connsiteY15" fmla="*/ 9114 h 10324"/>
              <a:gd name="connsiteX16" fmla="*/ 576 w 10875"/>
              <a:gd name="connsiteY16" fmla="*/ 9586 h 10324"/>
              <a:gd name="connsiteX17" fmla="*/ 452 w 10875"/>
              <a:gd name="connsiteY17" fmla="*/ 10029 h 10324"/>
              <a:gd name="connsiteX18" fmla="*/ 70 w 10875"/>
              <a:gd name="connsiteY18" fmla="*/ 10324 h 10324"/>
              <a:gd name="connsiteX19" fmla="*/ 9613 w 10875"/>
              <a:gd name="connsiteY19" fmla="*/ 10265 h 10324"/>
              <a:gd name="connsiteX20" fmla="*/ 10399 w 10875"/>
              <a:gd name="connsiteY20" fmla="*/ 10265 h 10324"/>
              <a:gd name="connsiteX21" fmla="*/ 10423 w 10875"/>
              <a:gd name="connsiteY21" fmla="*/ 10177 h 10324"/>
              <a:gd name="connsiteX22" fmla="*/ 10518 w 10875"/>
              <a:gd name="connsiteY22" fmla="*/ 9823 h 10324"/>
              <a:gd name="connsiteX23" fmla="*/ 10613 w 10875"/>
              <a:gd name="connsiteY23" fmla="*/ 9380 h 10324"/>
              <a:gd name="connsiteX24" fmla="*/ 10685 w 10875"/>
              <a:gd name="connsiteY24" fmla="*/ 8849 h 10324"/>
              <a:gd name="connsiteX25" fmla="*/ 10756 w 10875"/>
              <a:gd name="connsiteY25" fmla="*/ 8230 h 10324"/>
              <a:gd name="connsiteX26" fmla="*/ 10804 w 10875"/>
              <a:gd name="connsiteY26" fmla="*/ 7610 h 10324"/>
              <a:gd name="connsiteX27" fmla="*/ 10851 w 10875"/>
              <a:gd name="connsiteY27" fmla="*/ 6902 h 10324"/>
              <a:gd name="connsiteX28" fmla="*/ 10875 w 10875"/>
              <a:gd name="connsiteY28" fmla="*/ 6106 h 10324"/>
              <a:gd name="connsiteX29" fmla="*/ 10875 w 10875"/>
              <a:gd name="connsiteY29" fmla="*/ 5309 h 10324"/>
              <a:gd name="connsiteX30" fmla="*/ 10875 w 10875"/>
              <a:gd name="connsiteY30" fmla="*/ 4424 h 10324"/>
              <a:gd name="connsiteX31" fmla="*/ 10851 w 10875"/>
              <a:gd name="connsiteY31" fmla="*/ 3628 h 10324"/>
              <a:gd name="connsiteX32" fmla="*/ 10804 w 10875"/>
              <a:gd name="connsiteY32" fmla="*/ 2920 h 10324"/>
              <a:gd name="connsiteX33" fmla="*/ 10756 w 10875"/>
              <a:gd name="connsiteY33" fmla="*/ 2212 h 10324"/>
              <a:gd name="connsiteX34" fmla="*/ 10685 w 10875"/>
              <a:gd name="connsiteY34" fmla="*/ 1592 h 10324"/>
              <a:gd name="connsiteX35" fmla="*/ 10589 w 10875"/>
              <a:gd name="connsiteY35" fmla="*/ 1061 h 10324"/>
              <a:gd name="connsiteX36" fmla="*/ 10518 w 10875"/>
              <a:gd name="connsiteY36" fmla="*/ 619 h 10324"/>
              <a:gd name="connsiteX37" fmla="*/ 10423 w 10875"/>
              <a:gd name="connsiteY37" fmla="*/ 265 h 10324"/>
              <a:gd name="connsiteX0" fmla="*/ 10423 w 10875"/>
              <a:gd name="connsiteY0" fmla="*/ 265 h 10324"/>
              <a:gd name="connsiteX1" fmla="*/ 9399 w 10875"/>
              <a:gd name="connsiteY1" fmla="*/ 265 h 10324"/>
              <a:gd name="connsiteX2" fmla="*/ 13 w 10875"/>
              <a:gd name="connsiteY2" fmla="*/ 0 h 10324"/>
              <a:gd name="connsiteX3" fmla="*/ 546 w 10875"/>
              <a:gd name="connsiteY3" fmla="*/ 795 h 10324"/>
              <a:gd name="connsiteX4" fmla="*/ 777 w 10875"/>
              <a:gd name="connsiteY4" fmla="*/ 1502 h 10324"/>
              <a:gd name="connsiteX5" fmla="*/ 943 w 10875"/>
              <a:gd name="connsiteY5" fmla="*/ 2017 h 10324"/>
              <a:gd name="connsiteX6" fmla="*/ 1043 w 10875"/>
              <a:gd name="connsiteY6" fmla="*/ 2503 h 10324"/>
              <a:gd name="connsiteX7" fmla="*/ 1198 w 10875"/>
              <a:gd name="connsiteY7" fmla="*/ 3160 h 10324"/>
              <a:gd name="connsiteX8" fmla="*/ 1254 w 10875"/>
              <a:gd name="connsiteY8" fmla="*/ 3780 h 10324"/>
              <a:gd name="connsiteX9" fmla="*/ 1327 w 10875"/>
              <a:gd name="connsiteY9" fmla="*/ 4489 h 10324"/>
              <a:gd name="connsiteX10" fmla="*/ 1327 w 10875"/>
              <a:gd name="connsiteY10" fmla="*/ 5309 h 10324"/>
              <a:gd name="connsiteX11" fmla="*/ 1269 w 10875"/>
              <a:gd name="connsiteY11" fmla="*/ 6106 h 10324"/>
              <a:gd name="connsiteX12" fmla="*/ 1248 w 10875"/>
              <a:gd name="connsiteY12" fmla="*/ 7077 h 10324"/>
              <a:gd name="connsiteX13" fmla="*/ 1056 w 10875"/>
              <a:gd name="connsiteY13" fmla="*/ 7793 h 10324"/>
              <a:gd name="connsiteX14" fmla="*/ 978 w 10875"/>
              <a:gd name="connsiteY14" fmla="*/ 8494 h 10324"/>
              <a:gd name="connsiteX15" fmla="*/ 807 w 10875"/>
              <a:gd name="connsiteY15" fmla="*/ 9114 h 10324"/>
              <a:gd name="connsiteX16" fmla="*/ 576 w 10875"/>
              <a:gd name="connsiteY16" fmla="*/ 9586 h 10324"/>
              <a:gd name="connsiteX17" fmla="*/ 452 w 10875"/>
              <a:gd name="connsiteY17" fmla="*/ 10029 h 10324"/>
              <a:gd name="connsiteX18" fmla="*/ 70 w 10875"/>
              <a:gd name="connsiteY18" fmla="*/ 10324 h 10324"/>
              <a:gd name="connsiteX19" fmla="*/ 9613 w 10875"/>
              <a:gd name="connsiteY19" fmla="*/ 10265 h 10324"/>
              <a:gd name="connsiteX20" fmla="*/ 10399 w 10875"/>
              <a:gd name="connsiteY20" fmla="*/ 10265 h 10324"/>
              <a:gd name="connsiteX21" fmla="*/ 10423 w 10875"/>
              <a:gd name="connsiteY21" fmla="*/ 10177 h 10324"/>
              <a:gd name="connsiteX22" fmla="*/ 10518 w 10875"/>
              <a:gd name="connsiteY22" fmla="*/ 9823 h 10324"/>
              <a:gd name="connsiteX23" fmla="*/ 10613 w 10875"/>
              <a:gd name="connsiteY23" fmla="*/ 9380 h 10324"/>
              <a:gd name="connsiteX24" fmla="*/ 10685 w 10875"/>
              <a:gd name="connsiteY24" fmla="*/ 8849 h 10324"/>
              <a:gd name="connsiteX25" fmla="*/ 10756 w 10875"/>
              <a:gd name="connsiteY25" fmla="*/ 8230 h 10324"/>
              <a:gd name="connsiteX26" fmla="*/ 10804 w 10875"/>
              <a:gd name="connsiteY26" fmla="*/ 7610 h 10324"/>
              <a:gd name="connsiteX27" fmla="*/ 10851 w 10875"/>
              <a:gd name="connsiteY27" fmla="*/ 6902 h 10324"/>
              <a:gd name="connsiteX28" fmla="*/ 10875 w 10875"/>
              <a:gd name="connsiteY28" fmla="*/ 6106 h 10324"/>
              <a:gd name="connsiteX29" fmla="*/ 10875 w 10875"/>
              <a:gd name="connsiteY29" fmla="*/ 5309 h 10324"/>
              <a:gd name="connsiteX30" fmla="*/ 10875 w 10875"/>
              <a:gd name="connsiteY30" fmla="*/ 4424 h 10324"/>
              <a:gd name="connsiteX31" fmla="*/ 10851 w 10875"/>
              <a:gd name="connsiteY31" fmla="*/ 3628 h 10324"/>
              <a:gd name="connsiteX32" fmla="*/ 10804 w 10875"/>
              <a:gd name="connsiteY32" fmla="*/ 2920 h 10324"/>
              <a:gd name="connsiteX33" fmla="*/ 10756 w 10875"/>
              <a:gd name="connsiteY33" fmla="*/ 2212 h 10324"/>
              <a:gd name="connsiteX34" fmla="*/ 10685 w 10875"/>
              <a:gd name="connsiteY34" fmla="*/ 1592 h 10324"/>
              <a:gd name="connsiteX35" fmla="*/ 10589 w 10875"/>
              <a:gd name="connsiteY35" fmla="*/ 1061 h 10324"/>
              <a:gd name="connsiteX36" fmla="*/ 10518 w 10875"/>
              <a:gd name="connsiteY36" fmla="*/ 619 h 10324"/>
              <a:gd name="connsiteX37" fmla="*/ 10423 w 10875"/>
              <a:gd name="connsiteY37" fmla="*/ 265 h 10324"/>
              <a:gd name="connsiteX0" fmla="*/ 10423 w 10875"/>
              <a:gd name="connsiteY0" fmla="*/ 265 h 10324"/>
              <a:gd name="connsiteX1" fmla="*/ 9399 w 10875"/>
              <a:gd name="connsiteY1" fmla="*/ 265 h 10324"/>
              <a:gd name="connsiteX2" fmla="*/ 13 w 10875"/>
              <a:gd name="connsiteY2" fmla="*/ 0 h 10324"/>
              <a:gd name="connsiteX3" fmla="*/ 546 w 10875"/>
              <a:gd name="connsiteY3" fmla="*/ 795 h 10324"/>
              <a:gd name="connsiteX4" fmla="*/ 777 w 10875"/>
              <a:gd name="connsiteY4" fmla="*/ 1502 h 10324"/>
              <a:gd name="connsiteX5" fmla="*/ 943 w 10875"/>
              <a:gd name="connsiteY5" fmla="*/ 2017 h 10324"/>
              <a:gd name="connsiteX6" fmla="*/ 1043 w 10875"/>
              <a:gd name="connsiteY6" fmla="*/ 2503 h 10324"/>
              <a:gd name="connsiteX7" fmla="*/ 1198 w 10875"/>
              <a:gd name="connsiteY7" fmla="*/ 3160 h 10324"/>
              <a:gd name="connsiteX8" fmla="*/ 1254 w 10875"/>
              <a:gd name="connsiteY8" fmla="*/ 3780 h 10324"/>
              <a:gd name="connsiteX9" fmla="*/ 1327 w 10875"/>
              <a:gd name="connsiteY9" fmla="*/ 4489 h 10324"/>
              <a:gd name="connsiteX10" fmla="*/ 1327 w 10875"/>
              <a:gd name="connsiteY10" fmla="*/ 5309 h 10324"/>
              <a:gd name="connsiteX11" fmla="*/ 1269 w 10875"/>
              <a:gd name="connsiteY11" fmla="*/ 6106 h 10324"/>
              <a:gd name="connsiteX12" fmla="*/ 1248 w 10875"/>
              <a:gd name="connsiteY12" fmla="*/ 7077 h 10324"/>
              <a:gd name="connsiteX13" fmla="*/ 1056 w 10875"/>
              <a:gd name="connsiteY13" fmla="*/ 7793 h 10324"/>
              <a:gd name="connsiteX14" fmla="*/ 978 w 10875"/>
              <a:gd name="connsiteY14" fmla="*/ 8494 h 10324"/>
              <a:gd name="connsiteX15" fmla="*/ 807 w 10875"/>
              <a:gd name="connsiteY15" fmla="*/ 9114 h 10324"/>
              <a:gd name="connsiteX16" fmla="*/ 576 w 10875"/>
              <a:gd name="connsiteY16" fmla="*/ 9586 h 10324"/>
              <a:gd name="connsiteX17" fmla="*/ 452 w 10875"/>
              <a:gd name="connsiteY17" fmla="*/ 10029 h 10324"/>
              <a:gd name="connsiteX18" fmla="*/ 70 w 10875"/>
              <a:gd name="connsiteY18" fmla="*/ 10324 h 10324"/>
              <a:gd name="connsiteX19" fmla="*/ 9613 w 10875"/>
              <a:gd name="connsiteY19" fmla="*/ 10265 h 10324"/>
              <a:gd name="connsiteX20" fmla="*/ 10399 w 10875"/>
              <a:gd name="connsiteY20" fmla="*/ 10265 h 10324"/>
              <a:gd name="connsiteX21" fmla="*/ 10423 w 10875"/>
              <a:gd name="connsiteY21" fmla="*/ 10177 h 10324"/>
              <a:gd name="connsiteX22" fmla="*/ 10518 w 10875"/>
              <a:gd name="connsiteY22" fmla="*/ 9823 h 10324"/>
              <a:gd name="connsiteX23" fmla="*/ 10613 w 10875"/>
              <a:gd name="connsiteY23" fmla="*/ 9380 h 10324"/>
              <a:gd name="connsiteX24" fmla="*/ 10685 w 10875"/>
              <a:gd name="connsiteY24" fmla="*/ 8849 h 10324"/>
              <a:gd name="connsiteX25" fmla="*/ 10756 w 10875"/>
              <a:gd name="connsiteY25" fmla="*/ 8230 h 10324"/>
              <a:gd name="connsiteX26" fmla="*/ 10804 w 10875"/>
              <a:gd name="connsiteY26" fmla="*/ 7610 h 10324"/>
              <a:gd name="connsiteX27" fmla="*/ 10851 w 10875"/>
              <a:gd name="connsiteY27" fmla="*/ 6902 h 10324"/>
              <a:gd name="connsiteX28" fmla="*/ 10875 w 10875"/>
              <a:gd name="connsiteY28" fmla="*/ 6106 h 10324"/>
              <a:gd name="connsiteX29" fmla="*/ 10875 w 10875"/>
              <a:gd name="connsiteY29" fmla="*/ 5309 h 10324"/>
              <a:gd name="connsiteX30" fmla="*/ 10875 w 10875"/>
              <a:gd name="connsiteY30" fmla="*/ 4424 h 10324"/>
              <a:gd name="connsiteX31" fmla="*/ 10851 w 10875"/>
              <a:gd name="connsiteY31" fmla="*/ 3628 h 10324"/>
              <a:gd name="connsiteX32" fmla="*/ 10804 w 10875"/>
              <a:gd name="connsiteY32" fmla="*/ 2920 h 10324"/>
              <a:gd name="connsiteX33" fmla="*/ 10756 w 10875"/>
              <a:gd name="connsiteY33" fmla="*/ 2212 h 10324"/>
              <a:gd name="connsiteX34" fmla="*/ 10685 w 10875"/>
              <a:gd name="connsiteY34" fmla="*/ 1592 h 10324"/>
              <a:gd name="connsiteX35" fmla="*/ 10589 w 10875"/>
              <a:gd name="connsiteY35" fmla="*/ 1061 h 10324"/>
              <a:gd name="connsiteX36" fmla="*/ 10518 w 10875"/>
              <a:gd name="connsiteY36" fmla="*/ 619 h 10324"/>
              <a:gd name="connsiteX37" fmla="*/ 10423 w 10875"/>
              <a:gd name="connsiteY37" fmla="*/ 265 h 10324"/>
              <a:gd name="connsiteX0" fmla="*/ 10428 w 10880"/>
              <a:gd name="connsiteY0" fmla="*/ 265 h 10324"/>
              <a:gd name="connsiteX1" fmla="*/ 9404 w 10880"/>
              <a:gd name="connsiteY1" fmla="*/ 265 h 10324"/>
              <a:gd name="connsiteX2" fmla="*/ 18 w 10880"/>
              <a:gd name="connsiteY2" fmla="*/ 0 h 10324"/>
              <a:gd name="connsiteX3" fmla="*/ 551 w 10880"/>
              <a:gd name="connsiteY3" fmla="*/ 795 h 10324"/>
              <a:gd name="connsiteX4" fmla="*/ 782 w 10880"/>
              <a:gd name="connsiteY4" fmla="*/ 1502 h 10324"/>
              <a:gd name="connsiteX5" fmla="*/ 948 w 10880"/>
              <a:gd name="connsiteY5" fmla="*/ 2017 h 10324"/>
              <a:gd name="connsiteX6" fmla="*/ 1048 w 10880"/>
              <a:gd name="connsiteY6" fmla="*/ 2503 h 10324"/>
              <a:gd name="connsiteX7" fmla="*/ 1203 w 10880"/>
              <a:gd name="connsiteY7" fmla="*/ 3160 h 10324"/>
              <a:gd name="connsiteX8" fmla="*/ 1259 w 10880"/>
              <a:gd name="connsiteY8" fmla="*/ 3780 h 10324"/>
              <a:gd name="connsiteX9" fmla="*/ 1332 w 10880"/>
              <a:gd name="connsiteY9" fmla="*/ 4489 h 10324"/>
              <a:gd name="connsiteX10" fmla="*/ 1332 w 10880"/>
              <a:gd name="connsiteY10" fmla="*/ 5309 h 10324"/>
              <a:gd name="connsiteX11" fmla="*/ 1274 w 10880"/>
              <a:gd name="connsiteY11" fmla="*/ 6106 h 10324"/>
              <a:gd name="connsiteX12" fmla="*/ 1253 w 10880"/>
              <a:gd name="connsiteY12" fmla="*/ 7077 h 10324"/>
              <a:gd name="connsiteX13" fmla="*/ 1061 w 10880"/>
              <a:gd name="connsiteY13" fmla="*/ 7793 h 10324"/>
              <a:gd name="connsiteX14" fmla="*/ 983 w 10880"/>
              <a:gd name="connsiteY14" fmla="*/ 8494 h 10324"/>
              <a:gd name="connsiteX15" fmla="*/ 812 w 10880"/>
              <a:gd name="connsiteY15" fmla="*/ 9114 h 10324"/>
              <a:gd name="connsiteX16" fmla="*/ 581 w 10880"/>
              <a:gd name="connsiteY16" fmla="*/ 9586 h 10324"/>
              <a:gd name="connsiteX17" fmla="*/ 393 w 10880"/>
              <a:gd name="connsiteY17" fmla="*/ 10029 h 10324"/>
              <a:gd name="connsiteX18" fmla="*/ 75 w 10880"/>
              <a:gd name="connsiteY18" fmla="*/ 10324 h 10324"/>
              <a:gd name="connsiteX19" fmla="*/ 9618 w 10880"/>
              <a:gd name="connsiteY19" fmla="*/ 10265 h 10324"/>
              <a:gd name="connsiteX20" fmla="*/ 10404 w 10880"/>
              <a:gd name="connsiteY20" fmla="*/ 10265 h 10324"/>
              <a:gd name="connsiteX21" fmla="*/ 10428 w 10880"/>
              <a:gd name="connsiteY21" fmla="*/ 10177 h 10324"/>
              <a:gd name="connsiteX22" fmla="*/ 10523 w 10880"/>
              <a:gd name="connsiteY22" fmla="*/ 9823 h 10324"/>
              <a:gd name="connsiteX23" fmla="*/ 10618 w 10880"/>
              <a:gd name="connsiteY23" fmla="*/ 9380 h 10324"/>
              <a:gd name="connsiteX24" fmla="*/ 10690 w 10880"/>
              <a:gd name="connsiteY24" fmla="*/ 8849 h 10324"/>
              <a:gd name="connsiteX25" fmla="*/ 10761 w 10880"/>
              <a:gd name="connsiteY25" fmla="*/ 8230 h 10324"/>
              <a:gd name="connsiteX26" fmla="*/ 10809 w 10880"/>
              <a:gd name="connsiteY26" fmla="*/ 7610 h 10324"/>
              <a:gd name="connsiteX27" fmla="*/ 10856 w 10880"/>
              <a:gd name="connsiteY27" fmla="*/ 6902 h 10324"/>
              <a:gd name="connsiteX28" fmla="*/ 10880 w 10880"/>
              <a:gd name="connsiteY28" fmla="*/ 6106 h 10324"/>
              <a:gd name="connsiteX29" fmla="*/ 10880 w 10880"/>
              <a:gd name="connsiteY29" fmla="*/ 5309 h 10324"/>
              <a:gd name="connsiteX30" fmla="*/ 10880 w 10880"/>
              <a:gd name="connsiteY30" fmla="*/ 4424 h 10324"/>
              <a:gd name="connsiteX31" fmla="*/ 10856 w 10880"/>
              <a:gd name="connsiteY31" fmla="*/ 3628 h 10324"/>
              <a:gd name="connsiteX32" fmla="*/ 10809 w 10880"/>
              <a:gd name="connsiteY32" fmla="*/ 2920 h 10324"/>
              <a:gd name="connsiteX33" fmla="*/ 10761 w 10880"/>
              <a:gd name="connsiteY33" fmla="*/ 2212 h 10324"/>
              <a:gd name="connsiteX34" fmla="*/ 10690 w 10880"/>
              <a:gd name="connsiteY34" fmla="*/ 1592 h 10324"/>
              <a:gd name="connsiteX35" fmla="*/ 10594 w 10880"/>
              <a:gd name="connsiteY35" fmla="*/ 1061 h 10324"/>
              <a:gd name="connsiteX36" fmla="*/ 10523 w 10880"/>
              <a:gd name="connsiteY36" fmla="*/ 619 h 10324"/>
              <a:gd name="connsiteX37" fmla="*/ 10428 w 10880"/>
              <a:gd name="connsiteY37" fmla="*/ 265 h 10324"/>
              <a:gd name="connsiteX0" fmla="*/ 10428 w 10880"/>
              <a:gd name="connsiteY0" fmla="*/ 265 h 10324"/>
              <a:gd name="connsiteX1" fmla="*/ 9404 w 10880"/>
              <a:gd name="connsiteY1" fmla="*/ 265 h 10324"/>
              <a:gd name="connsiteX2" fmla="*/ 18 w 10880"/>
              <a:gd name="connsiteY2" fmla="*/ 0 h 10324"/>
              <a:gd name="connsiteX3" fmla="*/ 551 w 10880"/>
              <a:gd name="connsiteY3" fmla="*/ 795 h 10324"/>
              <a:gd name="connsiteX4" fmla="*/ 782 w 10880"/>
              <a:gd name="connsiteY4" fmla="*/ 1502 h 10324"/>
              <a:gd name="connsiteX5" fmla="*/ 948 w 10880"/>
              <a:gd name="connsiteY5" fmla="*/ 2017 h 10324"/>
              <a:gd name="connsiteX6" fmla="*/ 1048 w 10880"/>
              <a:gd name="connsiteY6" fmla="*/ 2503 h 10324"/>
              <a:gd name="connsiteX7" fmla="*/ 1203 w 10880"/>
              <a:gd name="connsiteY7" fmla="*/ 3160 h 10324"/>
              <a:gd name="connsiteX8" fmla="*/ 1259 w 10880"/>
              <a:gd name="connsiteY8" fmla="*/ 3780 h 10324"/>
              <a:gd name="connsiteX9" fmla="*/ 1332 w 10880"/>
              <a:gd name="connsiteY9" fmla="*/ 4489 h 10324"/>
              <a:gd name="connsiteX10" fmla="*/ 1332 w 10880"/>
              <a:gd name="connsiteY10" fmla="*/ 5309 h 10324"/>
              <a:gd name="connsiteX11" fmla="*/ 1274 w 10880"/>
              <a:gd name="connsiteY11" fmla="*/ 6106 h 10324"/>
              <a:gd name="connsiteX12" fmla="*/ 1253 w 10880"/>
              <a:gd name="connsiteY12" fmla="*/ 7077 h 10324"/>
              <a:gd name="connsiteX13" fmla="*/ 1125 w 10880"/>
              <a:gd name="connsiteY13" fmla="*/ 7793 h 10324"/>
              <a:gd name="connsiteX14" fmla="*/ 983 w 10880"/>
              <a:gd name="connsiteY14" fmla="*/ 8494 h 10324"/>
              <a:gd name="connsiteX15" fmla="*/ 812 w 10880"/>
              <a:gd name="connsiteY15" fmla="*/ 9114 h 10324"/>
              <a:gd name="connsiteX16" fmla="*/ 581 w 10880"/>
              <a:gd name="connsiteY16" fmla="*/ 9586 h 10324"/>
              <a:gd name="connsiteX17" fmla="*/ 393 w 10880"/>
              <a:gd name="connsiteY17" fmla="*/ 10029 h 10324"/>
              <a:gd name="connsiteX18" fmla="*/ 75 w 10880"/>
              <a:gd name="connsiteY18" fmla="*/ 10324 h 10324"/>
              <a:gd name="connsiteX19" fmla="*/ 9618 w 10880"/>
              <a:gd name="connsiteY19" fmla="*/ 10265 h 10324"/>
              <a:gd name="connsiteX20" fmla="*/ 10404 w 10880"/>
              <a:gd name="connsiteY20" fmla="*/ 10265 h 10324"/>
              <a:gd name="connsiteX21" fmla="*/ 10428 w 10880"/>
              <a:gd name="connsiteY21" fmla="*/ 10177 h 10324"/>
              <a:gd name="connsiteX22" fmla="*/ 10523 w 10880"/>
              <a:gd name="connsiteY22" fmla="*/ 9823 h 10324"/>
              <a:gd name="connsiteX23" fmla="*/ 10618 w 10880"/>
              <a:gd name="connsiteY23" fmla="*/ 9380 h 10324"/>
              <a:gd name="connsiteX24" fmla="*/ 10690 w 10880"/>
              <a:gd name="connsiteY24" fmla="*/ 8849 h 10324"/>
              <a:gd name="connsiteX25" fmla="*/ 10761 w 10880"/>
              <a:gd name="connsiteY25" fmla="*/ 8230 h 10324"/>
              <a:gd name="connsiteX26" fmla="*/ 10809 w 10880"/>
              <a:gd name="connsiteY26" fmla="*/ 7610 h 10324"/>
              <a:gd name="connsiteX27" fmla="*/ 10856 w 10880"/>
              <a:gd name="connsiteY27" fmla="*/ 6902 h 10324"/>
              <a:gd name="connsiteX28" fmla="*/ 10880 w 10880"/>
              <a:gd name="connsiteY28" fmla="*/ 6106 h 10324"/>
              <a:gd name="connsiteX29" fmla="*/ 10880 w 10880"/>
              <a:gd name="connsiteY29" fmla="*/ 5309 h 10324"/>
              <a:gd name="connsiteX30" fmla="*/ 10880 w 10880"/>
              <a:gd name="connsiteY30" fmla="*/ 4424 h 10324"/>
              <a:gd name="connsiteX31" fmla="*/ 10856 w 10880"/>
              <a:gd name="connsiteY31" fmla="*/ 3628 h 10324"/>
              <a:gd name="connsiteX32" fmla="*/ 10809 w 10880"/>
              <a:gd name="connsiteY32" fmla="*/ 2920 h 10324"/>
              <a:gd name="connsiteX33" fmla="*/ 10761 w 10880"/>
              <a:gd name="connsiteY33" fmla="*/ 2212 h 10324"/>
              <a:gd name="connsiteX34" fmla="*/ 10690 w 10880"/>
              <a:gd name="connsiteY34" fmla="*/ 1592 h 10324"/>
              <a:gd name="connsiteX35" fmla="*/ 10594 w 10880"/>
              <a:gd name="connsiteY35" fmla="*/ 1061 h 10324"/>
              <a:gd name="connsiteX36" fmla="*/ 10523 w 10880"/>
              <a:gd name="connsiteY36" fmla="*/ 619 h 10324"/>
              <a:gd name="connsiteX37" fmla="*/ 10428 w 10880"/>
              <a:gd name="connsiteY37" fmla="*/ 265 h 10324"/>
              <a:gd name="connsiteX0" fmla="*/ 10428 w 10880"/>
              <a:gd name="connsiteY0" fmla="*/ 265 h 10324"/>
              <a:gd name="connsiteX1" fmla="*/ 9404 w 10880"/>
              <a:gd name="connsiteY1" fmla="*/ 265 h 10324"/>
              <a:gd name="connsiteX2" fmla="*/ 18 w 10880"/>
              <a:gd name="connsiteY2" fmla="*/ 0 h 10324"/>
              <a:gd name="connsiteX3" fmla="*/ 551 w 10880"/>
              <a:gd name="connsiteY3" fmla="*/ 795 h 10324"/>
              <a:gd name="connsiteX4" fmla="*/ 782 w 10880"/>
              <a:gd name="connsiteY4" fmla="*/ 1502 h 10324"/>
              <a:gd name="connsiteX5" fmla="*/ 948 w 10880"/>
              <a:gd name="connsiteY5" fmla="*/ 2017 h 10324"/>
              <a:gd name="connsiteX6" fmla="*/ 1048 w 10880"/>
              <a:gd name="connsiteY6" fmla="*/ 2503 h 10324"/>
              <a:gd name="connsiteX7" fmla="*/ 1203 w 10880"/>
              <a:gd name="connsiteY7" fmla="*/ 3160 h 10324"/>
              <a:gd name="connsiteX8" fmla="*/ 1259 w 10880"/>
              <a:gd name="connsiteY8" fmla="*/ 3780 h 10324"/>
              <a:gd name="connsiteX9" fmla="*/ 1332 w 10880"/>
              <a:gd name="connsiteY9" fmla="*/ 4489 h 10324"/>
              <a:gd name="connsiteX10" fmla="*/ 1332 w 10880"/>
              <a:gd name="connsiteY10" fmla="*/ 5309 h 10324"/>
              <a:gd name="connsiteX11" fmla="*/ 1274 w 10880"/>
              <a:gd name="connsiteY11" fmla="*/ 6106 h 10324"/>
              <a:gd name="connsiteX12" fmla="*/ 1253 w 10880"/>
              <a:gd name="connsiteY12" fmla="*/ 7077 h 10324"/>
              <a:gd name="connsiteX13" fmla="*/ 1125 w 10880"/>
              <a:gd name="connsiteY13" fmla="*/ 7793 h 10324"/>
              <a:gd name="connsiteX14" fmla="*/ 983 w 10880"/>
              <a:gd name="connsiteY14" fmla="*/ 8494 h 10324"/>
              <a:gd name="connsiteX15" fmla="*/ 812 w 10880"/>
              <a:gd name="connsiteY15" fmla="*/ 9114 h 10324"/>
              <a:gd name="connsiteX16" fmla="*/ 581 w 10880"/>
              <a:gd name="connsiteY16" fmla="*/ 9586 h 10324"/>
              <a:gd name="connsiteX17" fmla="*/ 393 w 10880"/>
              <a:gd name="connsiteY17" fmla="*/ 10029 h 10324"/>
              <a:gd name="connsiteX18" fmla="*/ 75 w 10880"/>
              <a:gd name="connsiteY18" fmla="*/ 10324 h 10324"/>
              <a:gd name="connsiteX19" fmla="*/ 9618 w 10880"/>
              <a:gd name="connsiteY19" fmla="*/ 10265 h 10324"/>
              <a:gd name="connsiteX20" fmla="*/ 10404 w 10880"/>
              <a:gd name="connsiteY20" fmla="*/ 10265 h 10324"/>
              <a:gd name="connsiteX21" fmla="*/ 10428 w 10880"/>
              <a:gd name="connsiteY21" fmla="*/ 10177 h 10324"/>
              <a:gd name="connsiteX22" fmla="*/ 10523 w 10880"/>
              <a:gd name="connsiteY22" fmla="*/ 9823 h 10324"/>
              <a:gd name="connsiteX23" fmla="*/ 10618 w 10880"/>
              <a:gd name="connsiteY23" fmla="*/ 9380 h 10324"/>
              <a:gd name="connsiteX24" fmla="*/ 10690 w 10880"/>
              <a:gd name="connsiteY24" fmla="*/ 8849 h 10324"/>
              <a:gd name="connsiteX25" fmla="*/ 10761 w 10880"/>
              <a:gd name="connsiteY25" fmla="*/ 8230 h 10324"/>
              <a:gd name="connsiteX26" fmla="*/ 10809 w 10880"/>
              <a:gd name="connsiteY26" fmla="*/ 7610 h 10324"/>
              <a:gd name="connsiteX27" fmla="*/ 10856 w 10880"/>
              <a:gd name="connsiteY27" fmla="*/ 6902 h 10324"/>
              <a:gd name="connsiteX28" fmla="*/ 10880 w 10880"/>
              <a:gd name="connsiteY28" fmla="*/ 6106 h 10324"/>
              <a:gd name="connsiteX29" fmla="*/ 10880 w 10880"/>
              <a:gd name="connsiteY29" fmla="*/ 5309 h 10324"/>
              <a:gd name="connsiteX30" fmla="*/ 10880 w 10880"/>
              <a:gd name="connsiteY30" fmla="*/ 4424 h 10324"/>
              <a:gd name="connsiteX31" fmla="*/ 10856 w 10880"/>
              <a:gd name="connsiteY31" fmla="*/ 3628 h 10324"/>
              <a:gd name="connsiteX32" fmla="*/ 10809 w 10880"/>
              <a:gd name="connsiteY32" fmla="*/ 2920 h 10324"/>
              <a:gd name="connsiteX33" fmla="*/ 10761 w 10880"/>
              <a:gd name="connsiteY33" fmla="*/ 2212 h 10324"/>
              <a:gd name="connsiteX34" fmla="*/ 10690 w 10880"/>
              <a:gd name="connsiteY34" fmla="*/ 1592 h 10324"/>
              <a:gd name="connsiteX35" fmla="*/ 10594 w 10880"/>
              <a:gd name="connsiteY35" fmla="*/ 1061 h 10324"/>
              <a:gd name="connsiteX36" fmla="*/ 10523 w 10880"/>
              <a:gd name="connsiteY36" fmla="*/ 619 h 10324"/>
              <a:gd name="connsiteX37" fmla="*/ 10428 w 10880"/>
              <a:gd name="connsiteY37" fmla="*/ 265 h 10324"/>
              <a:gd name="connsiteX0" fmla="*/ 10428 w 10880"/>
              <a:gd name="connsiteY0" fmla="*/ 265 h 10324"/>
              <a:gd name="connsiteX1" fmla="*/ 9404 w 10880"/>
              <a:gd name="connsiteY1" fmla="*/ 265 h 10324"/>
              <a:gd name="connsiteX2" fmla="*/ 18 w 10880"/>
              <a:gd name="connsiteY2" fmla="*/ 0 h 10324"/>
              <a:gd name="connsiteX3" fmla="*/ 551 w 10880"/>
              <a:gd name="connsiteY3" fmla="*/ 795 h 10324"/>
              <a:gd name="connsiteX4" fmla="*/ 782 w 10880"/>
              <a:gd name="connsiteY4" fmla="*/ 1502 h 10324"/>
              <a:gd name="connsiteX5" fmla="*/ 948 w 10880"/>
              <a:gd name="connsiteY5" fmla="*/ 2017 h 10324"/>
              <a:gd name="connsiteX6" fmla="*/ 1048 w 10880"/>
              <a:gd name="connsiteY6" fmla="*/ 2503 h 10324"/>
              <a:gd name="connsiteX7" fmla="*/ 1203 w 10880"/>
              <a:gd name="connsiteY7" fmla="*/ 3160 h 10324"/>
              <a:gd name="connsiteX8" fmla="*/ 1259 w 10880"/>
              <a:gd name="connsiteY8" fmla="*/ 3780 h 10324"/>
              <a:gd name="connsiteX9" fmla="*/ 1332 w 10880"/>
              <a:gd name="connsiteY9" fmla="*/ 4489 h 10324"/>
              <a:gd name="connsiteX10" fmla="*/ 1332 w 10880"/>
              <a:gd name="connsiteY10" fmla="*/ 5309 h 10324"/>
              <a:gd name="connsiteX11" fmla="*/ 1274 w 10880"/>
              <a:gd name="connsiteY11" fmla="*/ 6106 h 10324"/>
              <a:gd name="connsiteX12" fmla="*/ 1253 w 10880"/>
              <a:gd name="connsiteY12" fmla="*/ 7077 h 10324"/>
              <a:gd name="connsiteX13" fmla="*/ 1125 w 10880"/>
              <a:gd name="connsiteY13" fmla="*/ 7793 h 10324"/>
              <a:gd name="connsiteX14" fmla="*/ 983 w 10880"/>
              <a:gd name="connsiteY14" fmla="*/ 8494 h 10324"/>
              <a:gd name="connsiteX15" fmla="*/ 812 w 10880"/>
              <a:gd name="connsiteY15" fmla="*/ 9114 h 10324"/>
              <a:gd name="connsiteX16" fmla="*/ 581 w 10880"/>
              <a:gd name="connsiteY16" fmla="*/ 9586 h 10324"/>
              <a:gd name="connsiteX17" fmla="*/ 393 w 10880"/>
              <a:gd name="connsiteY17" fmla="*/ 10029 h 10324"/>
              <a:gd name="connsiteX18" fmla="*/ 75 w 10880"/>
              <a:gd name="connsiteY18" fmla="*/ 10324 h 10324"/>
              <a:gd name="connsiteX19" fmla="*/ 9618 w 10880"/>
              <a:gd name="connsiteY19" fmla="*/ 10265 h 10324"/>
              <a:gd name="connsiteX20" fmla="*/ 10404 w 10880"/>
              <a:gd name="connsiteY20" fmla="*/ 10265 h 10324"/>
              <a:gd name="connsiteX21" fmla="*/ 10428 w 10880"/>
              <a:gd name="connsiteY21" fmla="*/ 10177 h 10324"/>
              <a:gd name="connsiteX22" fmla="*/ 10523 w 10880"/>
              <a:gd name="connsiteY22" fmla="*/ 9823 h 10324"/>
              <a:gd name="connsiteX23" fmla="*/ 10618 w 10880"/>
              <a:gd name="connsiteY23" fmla="*/ 9380 h 10324"/>
              <a:gd name="connsiteX24" fmla="*/ 10690 w 10880"/>
              <a:gd name="connsiteY24" fmla="*/ 8849 h 10324"/>
              <a:gd name="connsiteX25" fmla="*/ 10761 w 10880"/>
              <a:gd name="connsiteY25" fmla="*/ 8230 h 10324"/>
              <a:gd name="connsiteX26" fmla="*/ 10809 w 10880"/>
              <a:gd name="connsiteY26" fmla="*/ 7610 h 10324"/>
              <a:gd name="connsiteX27" fmla="*/ 10856 w 10880"/>
              <a:gd name="connsiteY27" fmla="*/ 6902 h 10324"/>
              <a:gd name="connsiteX28" fmla="*/ 10880 w 10880"/>
              <a:gd name="connsiteY28" fmla="*/ 6106 h 10324"/>
              <a:gd name="connsiteX29" fmla="*/ 10880 w 10880"/>
              <a:gd name="connsiteY29" fmla="*/ 5309 h 10324"/>
              <a:gd name="connsiteX30" fmla="*/ 10880 w 10880"/>
              <a:gd name="connsiteY30" fmla="*/ 4424 h 10324"/>
              <a:gd name="connsiteX31" fmla="*/ 10856 w 10880"/>
              <a:gd name="connsiteY31" fmla="*/ 3628 h 10324"/>
              <a:gd name="connsiteX32" fmla="*/ 10809 w 10880"/>
              <a:gd name="connsiteY32" fmla="*/ 2920 h 10324"/>
              <a:gd name="connsiteX33" fmla="*/ 10761 w 10880"/>
              <a:gd name="connsiteY33" fmla="*/ 2212 h 10324"/>
              <a:gd name="connsiteX34" fmla="*/ 10690 w 10880"/>
              <a:gd name="connsiteY34" fmla="*/ 1592 h 10324"/>
              <a:gd name="connsiteX35" fmla="*/ 10594 w 10880"/>
              <a:gd name="connsiteY35" fmla="*/ 1061 h 10324"/>
              <a:gd name="connsiteX36" fmla="*/ 10523 w 10880"/>
              <a:gd name="connsiteY36" fmla="*/ 619 h 10324"/>
              <a:gd name="connsiteX37" fmla="*/ 10428 w 10880"/>
              <a:gd name="connsiteY37" fmla="*/ 265 h 10324"/>
              <a:gd name="connsiteX0" fmla="*/ 10428 w 10880"/>
              <a:gd name="connsiteY0" fmla="*/ 265 h 10324"/>
              <a:gd name="connsiteX1" fmla="*/ 9404 w 10880"/>
              <a:gd name="connsiteY1" fmla="*/ 265 h 10324"/>
              <a:gd name="connsiteX2" fmla="*/ 18 w 10880"/>
              <a:gd name="connsiteY2" fmla="*/ 0 h 10324"/>
              <a:gd name="connsiteX3" fmla="*/ 551 w 10880"/>
              <a:gd name="connsiteY3" fmla="*/ 795 h 10324"/>
              <a:gd name="connsiteX4" fmla="*/ 782 w 10880"/>
              <a:gd name="connsiteY4" fmla="*/ 1502 h 10324"/>
              <a:gd name="connsiteX5" fmla="*/ 948 w 10880"/>
              <a:gd name="connsiteY5" fmla="*/ 2017 h 10324"/>
              <a:gd name="connsiteX6" fmla="*/ 1048 w 10880"/>
              <a:gd name="connsiteY6" fmla="*/ 2503 h 10324"/>
              <a:gd name="connsiteX7" fmla="*/ 1203 w 10880"/>
              <a:gd name="connsiteY7" fmla="*/ 3160 h 10324"/>
              <a:gd name="connsiteX8" fmla="*/ 1259 w 10880"/>
              <a:gd name="connsiteY8" fmla="*/ 3780 h 10324"/>
              <a:gd name="connsiteX9" fmla="*/ 1332 w 10880"/>
              <a:gd name="connsiteY9" fmla="*/ 4489 h 10324"/>
              <a:gd name="connsiteX10" fmla="*/ 1332 w 10880"/>
              <a:gd name="connsiteY10" fmla="*/ 5309 h 10324"/>
              <a:gd name="connsiteX11" fmla="*/ 1274 w 10880"/>
              <a:gd name="connsiteY11" fmla="*/ 6106 h 10324"/>
              <a:gd name="connsiteX12" fmla="*/ 1253 w 10880"/>
              <a:gd name="connsiteY12" fmla="*/ 7077 h 10324"/>
              <a:gd name="connsiteX13" fmla="*/ 1125 w 10880"/>
              <a:gd name="connsiteY13" fmla="*/ 7793 h 10324"/>
              <a:gd name="connsiteX14" fmla="*/ 983 w 10880"/>
              <a:gd name="connsiteY14" fmla="*/ 8494 h 10324"/>
              <a:gd name="connsiteX15" fmla="*/ 812 w 10880"/>
              <a:gd name="connsiteY15" fmla="*/ 9114 h 10324"/>
              <a:gd name="connsiteX16" fmla="*/ 581 w 10880"/>
              <a:gd name="connsiteY16" fmla="*/ 9586 h 10324"/>
              <a:gd name="connsiteX17" fmla="*/ 393 w 10880"/>
              <a:gd name="connsiteY17" fmla="*/ 10029 h 10324"/>
              <a:gd name="connsiteX18" fmla="*/ 75 w 10880"/>
              <a:gd name="connsiteY18" fmla="*/ 10324 h 10324"/>
              <a:gd name="connsiteX19" fmla="*/ 9618 w 10880"/>
              <a:gd name="connsiteY19" fmla="*/ 10265 h 10324"/>
              <a:gd name="connsiteX20" fmla="*/ 10404 w 10880"/>
              <a:gd name="connsiteY20" fmla="*/ 10265 h 10324"/>
              <a:gd name="connsiteX21" fmla="*/ 10428 w 10880"/>
              <a:gd name="connsiteY21" fmla="*/ 10177 h 10324"/>
              <a:gd name="connsiteX22" fmla="*/ 10523 w 10880"/>
              <a:gd name="connsiteY22" fmla="*/ 9823 h 10324"/>
              <a:gd name="connsiteX23" fmla="*/ 10618 w 10880"/>
              <a:gd name="connsiteY23" fmla="*/ 9380 h 10324"/>
              <a:gd name="connsiteX24" fmla="*/ 10690 w 10880"/>
              <a:gd name="connsiteY24" fmla="*/ 8849 h 10324"/>
              <a:gd name="connsiteX25" fmla="*/ 10761 w 10880"/>
              <a:gd name="connsiteY25" fmla="*/ 8230 h 10324"/>
              <a:gd name="connsiteX26" fmla="*/ 10809 w 10880"/>
              <a:gd name="connsiteY26" fmla="*/ 7610 h 10324"/>
              <a:gd name="connsiteX27" fmla="*/ 10856 w 10880"/>
              <a:gd name="connsiteY27" fmla="*/ 6902 h 10324"/>
              <a:gd name="connsiteX28" fmla="*/ 10880 w 10880"/>
              <a:gd name="connsiteY28" fmla="*/ 6106 h 10324"/>
              <a:gd name="connsiteX29" fmla="*/ 10880 w 10880"/>
              <a:gd name="connsiteY29" fmla="*/ 5309 h 10324"/>
              <a:gd name="connsiteX30" fmla="*/ 10880 w 10880"/>
              <a:gd name="connsiteY30" fmla="*/ 4424 h 10324"/>
              <a:gd name="connsiteX31" fmla="*/ 10856 w 10880"/>
              <a:gd name="connsiteY31" fmla="*/ 3628 h 10324"/>
              <a:gd name="connsiteX32" fmla="*/ 10809 w 10880"/>
              <a:gd name="connsiteY32" fmla="*/ 2920 h 10324"/>
              <a:gd name="connsiteX33" fmla="*/ 10761 w 10880"/>
              <a:gd name="connsiteY33" fmla="*/ 2212 h 10324"/>
              <a:gd name="connsiteX34" fmla="*/ 10690 w 10880"/>
              <a:gd name="connsiteY34" fmla="*/ 1592 h 10324"/>
              <a:gd name="connsiteX35" fmla="*/ 10594 w 10880"/>
              <a:gd name="connsiteY35" fmla="*/ 1061 h 10324"/>
              <a:gd name="connsiteX36" fmla="*/ 10523 w 10880"/>
              <a:gd name="connsiteY36" fmla="*/ 619 h 10324"/>
              <a:gd name="connsiteX37" fmla="*/ 10428 w 10880"/>
              <a:gd name="connsiteY37" fmla="*/ 265 h 10324"/>
              <a:gd name="connsiteX0" fmla="*/ 10428 w 10880"/>
              <a:gd name="connsiteY0" fmla="*/ 265 h 10324"/>
              <a:gd name="connsiteX1" fmla="*/ 9404 w 10880"/>
              <a:gd name="connsiteY1" fmla="*/ 265 h 10324"/>
              <a:gd name="connsiteX2" fmla="*/ 18 w 10880"/>
              <a:gd name="connsiteY2" fmla="*/ 0 h 10324"/>
              <a:gd name="connsiteX3" fmla="*/ 551 w 10880"/>
              <a:gd name="connsiteY3" fmla="*/ 795 h 10324"/>
              <a:gd name="connsiteX4" fmla="*/ 782 w 10880"/>
              <a:gd name="connsiteY4" fmla="*/ 1502 h 10324"/>
              <a:gd name="connsiteX5" fmla="*/ 948 w 10880"/>
              <a:gd name="connsiteY5" fmla="*/ 2017 h 10324"/>
              <a:gd name="connsiteX6" fmla="*/ 1048 w 10880"/>
              <a:gd name="connsiteY6" fmla="*/ 2503 h 10324"/>
              <a:gd name="connsiteX7" fmla="*/ 1203 w 10880"/>
              <a:gd name="connsiteY7" fmla="*/ 3160 h 10324"/>
              <a:gd name="connsiteX8" fmla="*/ 1259 w 10880"/>
              <a:gd name="connsiteY8" fmla="*/ 3780 h 10324"/>
              <a:gd name="connsiteX9" fmla="*/ 1332 w 10880"/>
              <a:gd name="connsiteY9" fmla="*/ 4489 h 10324"/>
              <a:gd name="connsiteX10" fmla="*/ 1332 w 10880"/>
              <a:gd name="connsiteY10" fmla="*/ 5309 h 10324"/>
              <a:gd name="connsiteX11" fmla="*/ 1274 w 10880"/>
              <a:gd name="connsiteY11" fmla="*/ 6106 h 10324"/>
              <a:gd name="connsiteX12" fmla="*/ 1253 w 10880"/>
              <a:gd name="connsiteY12" fmla="*/ 7077 h 10324"/>
              <a:gd name="connsiteX13" fmla="*/ 1125 w 10880"/>
              <a:gd name="connsiteY13" fmla="*/ 7793 h 10324"/>
              <a:gd name="connsiteX14" fmla="*/ 983 w 10880"/>
              <a:gd name="connsiteY14" fmla="*/ 8494 h 10324"/>
              <a:gd name="connsiteX15" fmla="*/ 812 w 10880"/>
              <a:gd name="connsiteY15" fmla="*/ 9114 h 10324"/>
              <a:gd name="connsiteX16" fmla="*/ 581 w 10880"/>
              <a:gd name="connsiteY16" fmla="*/ 9586 h 10324"/>
              <a:gd name="connsiteX17" fmla="*/ 393 w 10880"/>
              <a:gd name="connsiteY17" fmla="*/ 10029 h 10324"/>
              <a:gd name="connsiteX18" fmla="*/ 75 w 10880"/>
              <a:gd name="connsiteY18" fmla="*/ 10324 h 10324"/>
              <a:gd name="connsiteX19" fmla="*/ 9618 w 10880"/>
              <a:gd name="connsiteY19" fmla="*/ 10265 h 10324"/>
              <a:gd name="connsiteX20" fmla="*/ 10404 w 10880"/>
              <a:gd name="connsiteY20" fmla="*/ 10265 h 10324"/>
              <a:gd name="connsiteX21" fmla="*/ 10428 w 10880"/>
              <a:gd name="connsiteY21" fmla="*/ 10177 h 10324"/>
              <a:gd name="connsiteX22" fmla="*/ 10523 w 10880"/>
              <a:gd name="connsiteY22" fmla="*/ 9823 h 10324"/>
              <a:gd name="connsiteX23" fmla="*/ 10618 w 10880"/>
              <a:gd name="connsiteY23" fmla="*/ 9380 h 10324"/>
              <a:gd name="connsiteX24" fmla="*/ 10690 w 10880"/>
              <a:gd name="connsiteY24" fmla="*/ 8849 h 10324"/>
              <a:gd name="connsiteX25" fmla="*/ 10761 w 10880"/>
              <a:gd name="connsiteY25" fmla="*/ 8230 h 10324"/>
              <a:gd name="connsiteX26" fmla="*/ 10809 w 10880"/>
              <a:gd name="connsiteY26" fmla="*/ 7610 h 10324"/>
              <a:gd name="connsiteX27" fmla="*/ 10856 w 10880"/>
              <a:gd name="connsiteY27" fmla="*/ 6902 h 10324"/>
              <a:gd name="connsiteX28" fmla="*/ 10880 w 10880"/>
              <a:gd name="connsiteY28" fmla="*/ 6106 h 10324"/>
              <a:gd name="connsiteX29" fmla="*/ 10880 w 10880"/>
              <a:gd name="connsiteY29" fmla="*/ 5309 h 10324"/>
              <a:gd name="connsiteX30" fmla="*/ 10880 w 10880"/>
              <a:gd name="connsiteY30" fmla="*/ 4424 h 10324"/>
              <a:gd name="connsiteX31" fmla="*/ 10856 w 10880"/>
              <a:gd name="connsiteY31" fmla="*/ 3628 h 10324"/>
              <a:gd name="connsiteX32" fmla="*/ 10809 w 10880"/>
              <a:gd name="connsiteY32" fmla="*/ 2920 h 10324"/>
              <a:gd name="connsiteX33" fmla="*/ 10761 w 10880"/>
              <a:gd name="connsiteY33" fmla="*/ 2212 h 10324"/>
              <a:gd name="connsiteX34" fmla="*/ 10690 w 10880"/>
              <a:gd name="connsiteY34" fmla="*/ 1592 h 10324"/>
              <a:gd name="connsiteX35" fmla="*/ 10594 w 10880"/>
              <a:gd name="connsiteY35" fmla="*/ 1061 h 10324"/>
              <a:gd name="connsiteX36" fmla="*/ 10523 w 10880"/>
              <a:gd name="connsiteY36" fmla="*/ 619 h 10324"/>
              <a:gd name="connsiteX37" fmla="*/ 10428 w 10880"/>
              <a:gd name="connsiteY37" fmla="*/ 265 h 10324"/>
              <a:gd name="connsiteX0" fmla="*/ 10428 w 10880"/>
              <a:gd name="connsiteY0" fmla="*/ 265 h 10324"/>
              <a:gd name="connsiteX1" fmla="*/ 9404 w 10880"/>
              <a:gd name="connsiteY1" fmla="*/ 265 h 10324"/>
              <a:gd name="connsiteX2" fmla="*/ 18 w 10880"/>
              <a:gd name="connsiteY2" fmla="*/ 0 h 10324"/>
              <a:gd name="connsiteX3" fmla="*/ 551 w 10880"/>
              <a:gd name="connsiteY3" fmla="*/ 795 h 10324"/>
              <a:gd name="connsiteX4" fmla="*/ 782 w 10880"/>
              <a:gd name="connsiteY4" fmla="*/ 1502 h 10324"/>
              <a:gd name="connsiteX5" fmla="*/ 948 w 10880"/>
              <a:gd name="connsiteY5" fmla="*/ 2017 h 10324"/>
              <a:gd name="connsiteX6" fmla="*/ 1048 w 10880"/>
              <a:gd name="connsiteY6" fmla="*/ 2503 h 10324"/>
              <a:gd name="connsiteX7" fmla="*/ 1203 w 10880"/>
              <a:gd name="connsiteY7" fmla="*/ 3160 h 10324"/>
              <a:gd name="connsiteX8" fmla="*/ 1259 w 10880"/>
              <a:gd name="connsiteY8" fmla="*/ 3780 h 10324"/>
              <a:gd name="connsiteX9" fmla="*/ 1332 w 10880"/>
              <a:gd name="connsiteY9" fmla="*/ 4489 h 10324"/>
              <a:gd name="connsiteX10" fmla="*/ 1332 w 10880"/>
              <a:gd name="connsiteY10" fmla="*/ 5309 h 10324"/>
              <a:gd name="connsiteX11" fmla="*/ 1274 w 10880"/>
              <a:gd name="connsiteY11" fmla="*/ 6106 h 10324"/>
              <a:gd name="connsiteX12" fmla="*/ 1211 w 10880"/>
              <a:gd name="connsiteY12" fmla="*/ 7077 h 10324"/>
              <a:gd name="connsiteX13" fmla="*/ 1125 w 10880"/>
              <a:gd name="connsiteY13" fmla="*/ 7793 h 10324"/>
              <a:gd name="connsiteX14" fmla="*/ 983 w 10880"/>
              <a:gd name="connsiteY14" fmla="*/ 8494 h 10324"/>
              <a:gd name="connsiteX15" fmla="*/ 812 w 10880"/>
              <a:gd name="connsiteY15" fmla="*/ 9114 h 10324"/>
              <a:gd name="connsiteX16" fmla="*/ 581 w 10880"/>
              <a:gd name="connsiteY16" fmla="*/ 9586 h 10324"/>
              <a:gd name="connsiteX17" fmla="*/ 393 w 10880"/>
              <a:gd name="connsiteY17" fmla="*/ 10029 h 10324"/>
              <a:gd name="connsiteX18" fmla="*/ 75 w 10880"/>
              <a:gd name="connsiteY18" fmla="*/ 10324 h 10324"/>
              <a:gd name="connsiteX19" fmla="*/ 9618 w 10880"/>
              <a:gd name="connsiteY19" fmla="*/ 10265 h 10324"/>
              <a:gd name="connsiteX20" fmla="*/ 10404 w 10880"/>
              <a:gd name="connsiteY20" fmla="*/ 10265 h 10324"/>
              <a:gd name="connsiteX21" fmla="*/ 10428 w 10880"/>
              <a:gd name="connsiteY21" fmla="*/ 10177 h 10324"/>
              <a:gd name="connsiteX22" fmla="*/ 10523 w 10880"/>
              <a:gd name="connsiteY22" fmla="*/ 9823 h 10324"/>
              <a:gd name="connsiteX23" fmla="*/ 10618 w 10880"/>
              <a:gd name="connsiteY23" fmla="*/ 9380 h 10324"/>
              <a:gd name="connsiteX24" fmla="*/ 10690 w 10880"/>
              <a:gd name="connsiteY24" fmla="*/ 8849 h 10324"/>
              <a:gd name="connsiteX25" fmla="*/ 10761 w 10880"/>
              <a:gd name="connsiteY25" fmla="*/ 8230 h 10324"/>
              <a:gd name="connsiteX26" fmla="*/ 10809 w 10880"/>
              <a:gd name="connsiteY26" fmla="*/ 7610 h 10324"/>
              <a:gd name="connsiteX27" fmla="*/ 10856 w 10880"/>
              <a:gd name="connsiteY27" fmla="*/ 6902 h 10324"/>
              <a:gd name="connsiteX28" fmla="*/ 10880 w 10880"/>
              <a:gd name="connsiteY28" fmla="*/ 6106 h 10324"/>
              <a:gd name="connsiteX29" fmla="*/ 10880 w 10880"/>
              <a:gd name="connsiteY29" fmla="*/ 5309 h 10324"/>
              <a:gd name="connsiteX30" fmla="*/ 10880 w 10880"/>
              <a:gd name="connsiteY30" fmla="*/ 4424 h 10324"/>
              <a:gd name="connsiteX31" fmla="*/ 10856 w 10880"/>
              <a:gd name="connsiteY31" fmla="*/ 3628 h 10324"/>
              <a:gd name="connsiteX32" fmla="*/ 10809 w 10880"/>
              <a:gd name="connsiteY32" fmla="*/ 2920 h 10324"/>
              <a:gd name="connsiteX33" fmla="*/ 10761 w 10880"/>
              <a:gd name="connsiteY33" fmla="*/ 2212 h 10324"/>
              <a:gd name="connsiteX34" fmla="*/ 10690 w 10880"/>
              <a:gd name="connsiteY34" fmla="*/ 1592 h 10324"/>
              <a:gd name="connsiteX35" fmla="*/ 10594 w 10880"/>
              <a:gd name="connsiteY35" fmla="*/ 1061 h 10324"/>
              <a:gd name="connsiteX36" fmla="*/ 10523 w 10880"/>
              <a:gd name="connsiteY36" fmla="*/ 619 h 10324"/>
              <a:gd name="connsiteX37" fmla="*/ 10428 w 10880"/>
              <a:gd name="connsiteY37" fmla="*/ 265 h 10324"/>
              <a:gd name="connsiteX0" fmla="*/ 10428 w 10880"/>
              <a:gd name="connsiteY0" fmla="*/ 265 h 10324"/>
              <a:gd name="connsiteX1" fmla="*/ 9404 w 10880"/>
              <a:gd name="connsiteY1" fmla="*/ 265 h 10324"/>
              <a:gd name="connsiteX2" fmla="*/ 18 w 10880"/>
              <a:gd name="connsiteY2" fmla="*/ 0 h 10324"/>
              <a:gd name="connsiteX3" fmla="*/ 551 w 10880"/>
              <a:gd name="connsiteY3" fmla="*/ 795 h 10324"/>
              <a:gd name="connsiteX4" fmla="*/ 782 w 10880"/>
              <a:gd name="connsiteY4" fmla="*/ 1502 h 10324"/>
              <a:gd name="connsiteX5" fmla="*/ 948 w 10880"/>
              <a:gd name="connsiteY5" fmla="*/ 2017 h 10324"/>
              <a:gd name="connsiteX6" fmla="*/ 1048 w 10880"/>
              <a:gd name="connsiteY6" fmla="*/ 2503 h 10324"/>
              <a:gd name="connsiteX7" fmla="*/ 1203 w 10880"/>
              <a:gd name="connsiteY7" fmla="*/ 3160 h 10324"/>
              <a:gd name="connsiteX8" fmla="*/ 1259 w 10880"/>
              <a:gd name="connsiteY8" fmla="*/ 3780 h 10324"/>
              <a:gd name="connsiteX9" fmla="*/ 1332 w 10880"/>
              <a:gd name="connsiteY9" fmla="*/ 4489 h 10324"/>
              <a:gd name="connsiteX10" fmla="*/ 1332 w 10880"/>
              <a:gd name="connsiteY10" fmla="*/ 5309 h 10324"/>
              <a:gd name="connsiteX11" fmla="*/ 1274 w 10880"/>
              <a:gd name="connsiteY11" fmla="*/ 6106 h 10324"/>
              <a:gd name="connsiteX12" fmla="*/ 1211 w 10880"/>
              <a:gd name="connsiteY12" fmla="*/ 7077 h 10324"/>
              <a:gd name="connsiteX13" fmla="*/ 1125 w 10880"/>
              <a:gd name="connsiteY13" fmla="*/ 7793 h 10324"/>
              <a:gd name="connsiteX14" fmla="*/ 983 w 10880"/>
              <a:gd name="connsiteY14" fmla="*/ 8494 h 10324"/>
              <a:gd name="connsiteX15" fmla="*/ 812 w 10880"/>
              <a:gd name="connsiteY15" fmla="*/ 9114 h 10324"/>
              <a:gd name="connsiteX16" fmla="*/ 581 w 10880"/>
              <a:gd name="connsiteY16" fmla="*/ 9586 h 10324"/>
              <a:gd name="connsiteX17" fmla="*/ 393 w 10880"/>
              <a:gd name="connsiteY17" fmla="*/ 10029 h 10324"/>
              <a:gd name="connsiteX18" fmla="*/ 75 w 10880"/>
              <a:gd name="connsiteY18" fmla="*/ 10324 h 10324"/>
              <a:gd name="connsiteX19" fmla="*/ 9618 w 10880"/>
              <a:gd name="connsiteY19" fmla="*/ 10265 h 10324"/>
              <a:gd name="connsiteX20" fmla="*/ 10404 w 10880"/>
              <a:gd name="connsiteY20" fmla="*/ 10265 h 10324"/>
              <a:gd name="connsiteX21" fmla="*/ 10428 w 10880"/>
              <a:gd name="connsiteY21" fmla="*/ 10177 h 10324"/>
              <a:gd name="connsiteX22" fmla="*/ 10523 w 10880"/>
              <a:gd name="connsiteY22" fmla="*/ 9823 h 10324"/>
              <a:gd name="connsiteX23" fmla="*/ 10618 w 10880"/>
              <a:gd name="connsiteY23" fmla="*/ 9380 h 10324"/>
              <a:gd name="connsiteX24" fmla="*/ 10690 w 10880"/>
              <a:gd name="connsiteY24" fmla="*/ 8849 h 10324"/>
              <a:gd name="connsiteX25" fmla="*/ 10761 w 10880"/>
              <a:gd name="connsiteY25" fmla="*/ 8230 h 10324"/>
              <a:gd name="connsiteX26" fmla="*/ 10809 w 10880"/>
              <a:gd name="connsiteY26" fmla="*/ 7610 h 10324"/>
              <a:gd name="connsiteX27" fmla="*/ 10856 w 10880"/>
              <a:gd name="connsiteY27" fmla="*/ 6902 h 10324"/>
              <a:gd name="connsiteX28" fmla="*/ 10880 w 10880"/>
              <a:gd name="connsiteY28" fmla="*/ 6106 h 10324"/>
              <a:gd name="connsiteX29" fmla="*/ 10880 w 10880"/>
              <a:gd name="connsiteY29" fmla="*/ 5309 h 10324"/>
              <a:gd name="connsiteX30" fmla="*/ 10880 w 10880"/>
              <a:gd name="connsiteY30" fmla="*/ 4424 h 10324"/>
              <a:gd name="connsiteX31" fmla="*/ 10856 w 10880"/>
              <a:gd name="connsiteY31" fmla="*/ 3628 h 10324"/>
              <a:gd name="connsiteX32" fmla="*/ 10809 w 10880"/>
              <a:gd name="connsiteY32" fmla="*/ 2920 h 10324"/>
              <a:gd name="connsiteX33" fmla="*/ 10761 w 10880"/>
              <a:gd name="connsiteY33" fmla="*/ 2212 h 10324"/>
              <a:gd name="connsiteX34" fmla="*/ 10690 w 10880"/>
              <a:gd name="connsiteY34" fmla="*/ 1592 h 10324"/>
              <a:gd name="connsiteX35" fmla="*/ 10594 w 10880"/>
              <a:gd name="connsiteY35" fmla="*/ 1061 h 10324"/>
              <a:gd name="connsiteX36" fmla="*/ 10523 w 10880"/>
              <a:gd name="connsiteY36" fmla="*/ 619 h 10324"/>
              <a:gd name="connsiteX37" fmla="*/ 10428 w 10880"/>
              <a:gd name="connsiteY37" fmla="*/ 265 h 10324"/>
              <a:gd name="connsiteX0" fmla="*/ 10428 w 10880"/>
              <a:gd name="connsiteY0" fmla="*/ 265 h 10324"/>
              <a:gd name="connsiteX1" fmla="*/ 9404 w 10880"/>
              <a:gd name="connsiteY1" fmla="*/ 265 h 10324"/>
              <a:gd name="connsiteX2" fmla="*/ 18 w 10880"/>
              <a:gd name="connsiteY2" fmla="*/ 0 h 10324"/>
              <a:gd name="connsiteX3" fmla="*/ 551 w 10880"/>
              <a:gd name="connsiteY3" fmla="*/ 795 h 10324"/>
              <a:gd name="connsiteX4" fmla="*/ 782 w 10880"/>
              <a:gd name="connsiteY4" fmla="*/ 1502 h 10324"/>
              <a:gd name="connsiteX5" fmla="*/ 948 w 10880"/>
              <a:gd name="connsiteY5" fmla="*/ 2017 h 10324"/>
              <a:gd name="connsiteX6" fmla="*/ 1048 w 10880"/>
              <a:gd name="connsiteY6" fmla="*/ 2503 h 10324"/>
              <a:gd name="connsiteX7" fmla="*/ 1203 w 10880"/>
              <a:gd name="connsiteY7" fmla="*/ 3160 h 10324"/>
              <a:gd name="connsiteX8" fmla="*/ 1259 w 10880"/>
              <a:gd name="connsiteY8" fmla="*/ 3780 h 10324"/>
              <a:gd name="connsiteX9" fmla="*/ 1332 w 10880"/>
              <a:gd name="connsiteY9" fmla="*/ 4489 h 10324"/>
              <a:gd name="connsiteX10" fmla="*/ 1332 w 10880"/>
              <a:gd name="connsiteY10" fmla="*/ 5309 h 10324"/>
              <a:gd name="connsiteX11" fmla="*/ 1359 w 10880"/>
              <a:gd name="connsiteY11" fmla="*/ 6128 h 10324"/>
              <a:gd name="connsiteX12" fmla="*/ 1211 w 10880"/>
              <a:gd name="connsiteY12" fmla="*/ 7077 h 10324"/>
              <a:gd name="connsiteX13" fmla="*/ 1125 w 10880"/>
              <a:gd name="connsiteY13" fmla="*/ 7793 h 10324"/>
              <a:gd name="connsiteX14" fmla="*/ 983 w 10880"/>
              <a:gd name="connsiteY14" fmla="*/ 8494 h 10324"/>
              <a:gd name="connsiteX15" fmla="*/ 812 w 10880"/>
              <a:gd name="connsiteY15" fmla="*/ 9114 h 10324"/>
              <a:gd name="connsiteX16" fmla="*/ 581 w 10880"/>
              <a:gd name="connsiteY16" fmla="*/ 9586 h 10324"/>
              <a:gd name="connsiteX17" fmla="*/ 393 w 10880"/>
              <a:gd name="connsiteY17" fmla="*/ 10029 h 10324"/>
              <a:gd name="connsiteX18" fmla="*/ 75 w 10880"/>
              <a:gd name="connsiteY18" fmla="*/ 10324 h 10324"/>
              <a:gd name="connsiteX19" fmla="*/ 9618 w 10880"/>
              <a:gd name="connsiteY19" fmla="*/ 10265 h 10324"/>
              <a:gd name="connsiteX20" fmla="*/ 10404 w 10880"/>
              <a:gd name="connsiteY20" fmla="*/ 10265 h 10324"/>
              <a:gd name="connsiteX21" fmla="*/ 10428 w 10880"/>
              <a:gd name="connsiteY21" fmla="*/ 10177 h 10324"/>
              <a:gd name="connsiteX22" fmla="*/ 10523 w 10880"/>
              <a:gd name="connsiteY22" fmla="*/ 9823 h 10324"/>
              <a:gd name="connsiteX23" fmla="*/ 10618 w 10880"/>
              <a:gd name="connsiteY23" fmla="*/ 9380 h 10324"/>
              <a:gd name="connsiteX24" fmla="*/ 10690 w 10880"/>
              <a:gd name="connsiteY24" fmla="*/ 8849 h 10324"/>
              <a:gd name="connsiteX25" fmla="*/ 10761 w 10880"/>
              <a:gd name="connsiteY25" fmla="*/ 8230 h 10324"/>
              <a:gd name="connsiteX26" fmla="*/ 10809 w 10880"/>
              <a:gd name="connsiteY26" fmla="*/ 7610 h 10324"/>
              <a:gd name="connsiteX27" fmla="*/ 10856 w 10880"/>
              <a:gd name="connsiteY27" fmla="*/ 6902 h 10324"/>
              <a:gd name="connsiteX28" fmla="*/ 10880 w 10880"/>
              <a:gd name="connsiteY28" fmla="*/ 6106 h 10324"/>
              <a:gd name="connsiteX29" fmla="*/ 10880 w 10880"/>
              <a:gd name="connsiteY29" fmla="*/ 5309 h 10324"/>
              <a:gd name="connsiteX30" fmla="*/ 10880 w 10880"/>
              <a:gd name="connsiteY30" fmla="*/ 4424 h 10324"/>
              <a:gd name="connsiteX31" fmla="*/ 10856 w 10880"/>
              <a:gd name="connsiteY31" fmla="*/ 3628 h 10324"/>
              <a:gd name="connsiteX32" fmla="*/ 10809 w 10880"/>
              <a:gd name="connsiteY32" fmla="*/ 2920 h 10324"/>
              <a:gd name="connsiteX33" fmla="*/ 10761 w 10880"/>
              <a:gd name="connsiteY33" fmla="*/ 2212 h 10324"/>
              <a:gd name="connsiteX34" fmla="*/ 10690 w 10880"/>
              <a:gd name="connsiteY34" fmla="*/ 1592 h 10324"/>
              <a:gd name="connsiteX35" fmla="*/ 10594 w 10880"/>
              <a:gd name="connsiteY35" fmla="*/ 1061 h 10324"/>
              <a:gd name="connsiteX36" fmla="*/ 10523 w 10880"/>
              <a:gd name="connsiteY36" fmla="*/ 619 h 10324"/>
              <a:gd name="connsiteX37" fmla="*/ 10428 w 10880"/>
              <a:gd name="connsiteY37" fmla="*/ 265 h 10324"/>
              <a:gd name="connsiteX0" fmla="*/ 10428 w 10880"/>
              <a:gd name="connsiteY0" fmla="*/ 265 h 10324"/>
              <a:gd name="connsiteX1" fmla="*/ 9404 w 10880"/>
              <a:gd name="connsiteY1" fmla="*/ 265 h 10324"/>
              <a:gd name="connsiteX2" fmla="*/ 18 w 10880"/>
              <a:gd name="connsiteY2" fmla="*/ 0 h 10324"/>
              <a:gd name="connsiteX3" fmla="*/ 551 w 10880"/>
              <a:gd name="connsiteY3" fmla="*/ 795 h 10324"/>
              <a:gd name="connsiteX4" fmla="*/ 782 w 10880"/>
              <a:gd name="connsiteY4" fmla="*/ 1502 h 10324"/>
              <a:gd name="connsiteX5" fmla="*/ 948 w 10880"/>
              <a:gd name="connsiteY5" fmla="*/ 2017 h 10324"/>
              <a:gd name="connsiteX6" fmla="*/ 1048 w 10880"/>
              <a:gd name="connsiteY6" fmla="*/ 2503 h 10324"/>
              <a:gd name="connsiteX7" fmla="*/ 1203 w 10880"/>
              <a:gd name="connsiteY7" fmla="*/ 3160 h 10324"/>
              <a:gd name="connsiteX8" fmla="*/ 1259 w 10880"/>
              <a:gd name="connsiteY8" fmla="*/ 3780 h 10324"/>
              <a:gd name="connsiteX9" fmla="*/ 1332 w 10880"/>
              <a:gd name="connsiteY9" fmla="*/ 4489 h 10324"/>
              <a:gd name="connsiteX10" fmla="*/ 1332 w 10880"/>
              <a:gd name="connsiteY10" fmla="*/ 5309 h 10324"/>
              <a:gd name="connsiteX11" fmla="*/ 1338 w 10880"/>
              <a:gd name="connsiteY11" fmla="*/ 6085 h 10324"/>
              <a:gd name="connsiteX12" fmla="*/ 1211 w 10880"/>
              <a:gd name="connsiteY12" fmla="*/ 7077 h 10324"/>
              <a:gd name="connsiteX13" fmla="*/ 1125 w 10880"/>
              <a:gd name="connsiteY13" fmla="*/ 7793 h 10324"/>
              <a:gd name="connsiteX14" fmla="*/ 983 w 10880"/>
              <a:gd name="connsiteY14" fmla="*/ 8494 h 10324"/>
              <a:gd name="connsiteX15" fmla="*/ 812 w 10880"/>
              <a:gd name="connsiteY15" fmla="*/ 9114 h 10324"/>
              <a:gd name="connsiteX16" fmla="*/ 581 w 10880"/>
              <a:gd name="connsiteY16" fmla="*/ 9586 h 10324"/>
              <a:gd name="connsiteX17" fmla="*/ 393 w 10880"/>
              <a:gd name="connsiteY17" fmla="*/ 10029 h 10324"/>
              <a:gd name="connsiteX18" fmla="*/ 75 w 10880"/>
              <a:gd name="connsiteY18" fmla="*/ 10324 h 10324"/>
              <a:gd name="connsiteX19" fmla="*/ 9618 w 10880"/>
              <a:gd name="connsiteY19" fmla="*/ 10265 h 10324"/>
              <a:gd name="connsiteX20" fmla="*/ 10404 w 10880"/>
              <a:gd name="connsiteY20" fmla="*/ 10265 h 10324"/>
              <a:gd name="connsiteX21" fmla="*/ 10428 w 10880"/>
              <a:gd name="connsiteY21" fmla="*/ 10177 h 10324"/>
              <a:gd name="connsiteX22" fmla="*/ 10523 w 10880"/>
              <a:gd name="connsiteY22" fmla="*/ 9823 h 10324"/>
              <a:gd name="connsiteX23" fmla="*/ 10618 w 10880"/>
              <a:gd name="connsiteY23" fmla="*/ 9380 h 10324"/>
              <a:gd name="connsiteX24" fmla="*/ 10690 w 10880"/>
              <a:gd name="connsiteY24" fmla="*/ 8849 h 10324"/>
              <a:gd name="connsiteX25" fmla="*/ 10761 w 10880"/>
              <a:gd name="connsiteY25" fmla="*/ 8230 h 10324"/>
              <a:gd name="connsiteX26" fmla="*/ 10809 w 10880"/>
              <a:gd name="connsiteY26" fmla="*/ 7610 h 10324"/>
              <a:gd name="connsiteX27" fmla="*/ 10856 w 10880"/>
              <a:gd name="connsiteY27" fmla="*/ 6902 h 10324"/>
              <a:gd name="connsiteX28" fmla="*/ 10880 w 10880"/>
              <a:gd name="connsiteY28" fmla="*/ 6106 h 10324"/>
              <a:gd name="connsiteX29" fmla="*/ 10880 w 10880"/>
              <a:gd name="connsiteY29" fmla="*/ 5309 h 10324"/>
              <a:gd name="connsiteX30" fmla="*/ 10880 w 10880"/>
              <a:gd name="connsiteY30" fmla="*/ 4424 h 10324"/>
              <a:gd name="connsiteX31" fmla="*/ 10856 w 10880"/>
              <a:gd name="connsiteY31" fmla="*/ 3628 h 10324"/>
              <a:gd name="connsiteX32" fmla="*/ 10809 w 10880"/>
              <a:gd name="connsiteY32" fmla="*/ 2920 h 10324"/>
              <a:gd name="connsiteX33" fmla="*/ 10761 w 10880"/>
              <a:gd name="connsiteY33" fmla="*/ 2212 h 10324"/>
              <a:gd name="connsiteX34" fmla="*/ 10690 w 10880"/>
              <a:gd name="connsiteY34" fmla="*/ 1592 h 10324"/>
              <a:gd name="connsiteX35" fmla="*/ 10594 w 10880"/>
              <a:gd name="connsiteY35" fmla="*/ 1061 h 10324"/>
              <a:gd name="connsiteX36" fmla="*/ 10523 w 10880"/>
              <a:gd name="connsiteY36" fmla="*/ 619 h 10324"/>
              <a:gd name="connsiteX37" fmla="*/ 10428 w 10880"/>
              <a:gd name="connsiteY37" fmla="*/ 265 h 10324"/>
              <a:gd name="connsiteX0" fmla="*/ 10428 w 10880"/>
              <a:gd name="connsiteY0" fmla="*/ 265 h 10324"/>
              <a:gd name="connsiteX1" fmla="*/ 9404 w 10880"/>
              <a:gd name="connsiteY1" fmla="*/ 265 h 10324"/>
              <a:gd name="connsiteX2" fmla="*/ 18 w 10880"/>
              <a:gd name="connsiteY2" fmla="*/ 0 h 10324"/>
              <a:gd name="connsiteX3" fmla="*/ 551 w 10880"/>
              <a:gd name="connsiteY3" fmla="*/ 795 h 10324"/>
              <a:gd name="connsiteX4" fmla="*/ 782 w 10880"/>
              <a:gd name="connsiteY4" fmla="*/ 1502 h 10324"/>
              <a:gd name="connsiteX5" fmla="*/ 948 w 10880"/>
              <a:gd name="connsiteY5" fmla="*/ 2017 h 10324"/>
              <a:gd name="connsiteX6" fmla="*/ 1048 w 10880"/>
              <a:gd name="connsiteY6" fmla="*/ 2503 h 10324"/>
              <a:gd name="connsiteX7" fmla="*/ 1203 w 10880"/>
              <a:gd name="connsiteY7" fmla="*/ 3160 h 10324"/>
              <a:gd name="connsiteX8" fmla="*/ 1259 w 10880"/>
              <a:gd name="connsiteY8" fmla="*/ 3780 h 10324"/>
              <a:gd name="connsiteX9" fmla="*/ 1332 w 10880"/>
              <a:gd name="connsiteY9" fmla="*/ 4489 h 10324"/>
              <a:gd name="connsiteX10" fmla="*/ 1332 w 10880"/>
              <a:gd name="connsiteY10" fmla="*/ 5309 h 10324"/>
              <a:gd name="connsiteX11" fmla="*/ 1296 w 10880"/>
              <a:gd name="connsiteY11" fmla="*/ 6063 h 10324"/>
              <a:gd name="connsiteX12" fmla="*/ 1211 w 10880"/>
              <a:gd name="connsiteY12" fmla="*/ 7077 h 10324"/>
              <a:gd name="connsiteX13" fmla="*/ 1125 w 10880"/>
              <a:gd name="connsiteY13" fmla="*/ 7793 h 10324"/>
              <a:gd name="connsiteX14" fmla="*/ 983 w 10880"/>
              <a:gd name="connsiteY14" fmla="*/ 8494 h 10324"/>
              <a:gd name="connsiteX15" fmla="*/ 812 w 10880"/>
              <a:gd name="connsiteY15" fmla="*/ 9114 h 10324"/>
              <a:gd name="connsiteX16" fmla="*/ 581 w 10880"/>
              <a:gd name="connsiteY16" fmla="*/ 9586 h 10324"/>
              <a:gd name="connsiteX17" fmla="*/ 393 w 10880"/>
              <a:gd name="connsiteY17" fmla="*/ 10029 h 10324"/>
              <a:gd name="connsiteX18" fmla="*/ 75 w 10880"/>
              <a:gd name="connsiteY18" fmla="*/ 10324 h 10324"/>
              <a:gd name="connsiteX19" fmla="*/ 9618 w 10880"/>
              <a:gd name="connsiteY19" fmla="*/ 10265 h 10324"/>
              <a:gd name="connsiteX20" fmla="*/ 10404 w 10880"/>
              <a:gd name="connsiteY20" fmla="*/ 10265 h 10324"/>
              <a:gd name="connsiteX21" fmla="*/ 10428 w 10880"/>
              <a:gd name="connsiteY21" fmla="*/ 10177 h 10324"/>
              <a:gd name="connsiteX22" fmla="*/ 10523 w 10880"/>
              <a:gd name="connsiteY22" fmla="*/ 9823 h 10324"/>
              <a:gd name="connsiteX23" fmla="*/ 10618 w 10880"/>
              <a:gd name="connsiteY23" fmla="*/ 9380 h 10324"/>
              <a:gd name="connsiteX24" fmla="*/ 10690 w 10880"/>
              <a:gd name="connsiteY24" fmla="*/ 8849 h 10324"/>
              <a:gd name="connsiteX25" fmla="*/ 10761 w 10880"/>
              <a:gd name="connsiteY25" fmla="*/ 8230 h 10324"/>
              <a:gd name="connsiteX26" fmla="*/ 10809 w 10880"/>
              <a:gd name="connsiteY26" fmla="*/ 7610 h 10324"/>
              <a:gd name="connsiteX27" fmla="*/ 10856 w 10880"/>
              <a:gd name="connsiteY27" fmla="*/ 6902 h 10324"/>
              <a:gd name="connsiteX28" fmla="*/ 10880 w 10880"/>
              <a:gd name="connsiteY28" fmla="*/ 6106 h 10324"/>
              <a:gd name="connsiteX29" fmla="*/ 10880 w 10880"/>
              <a:gd name="connsiteY29" fmla="*/ 5309 h 10324"/>
              <a:gd name="connsiteX30" fmla="*/ 10880 w 10880"/>
              <a:gd name="connsiteY30" fmla="*/ 4424 h 10324"/>
              <a:gd name="connsiteX31" fmla="*/ 10856 w 10880"/>
              <a:gd name="connsiteY31" fmla="*/ 3628 h 10324"/>
              <a:gd name="connsiteX32" fmla="*/ 10809 w 10880"/>
              <a:gd name="connsiteY32" fmla="*/ 2920 h 10324"/>
              <a:gd name="connsiteX33" fmla="*/ 10761 w 10880"/>
              <a:gd name="connsiteY33" fmla="*/ 2212 h 10324"/>
              <a:gd name="connsiteX34" fmla="*/ 10690 w 10880"/>
              <a:gd name="connsiteY34" fmla="*/ 1592 h 10324"/>
              <a:gd name="connsiteX35" fmla="*/ 10594 w 10880"/>
              <a:gd name="connsiteY35" fmla="*/ 1061 h 10324"/>
              <a:gd name="connsiteX36" fmla="*/ 10523 w 10880"/>
              <a:gd name="connsiteY36" fmla="*/ 619 h 10324"/>
              <a:gd name="connsiteX37" fmla="*/ 10428 w 10880"/>
              <a:gd name="connsiteY37" fmla="*/ 265 h 10324"/>
              <a:gd name="connsiteX0" fmla="*/ 10428 w 10880"/>
              <a:gd name="connsiteY0" fmla="*/ 265 h 10324"/>
              <a:gd name="connsiteX1" fmla="*/ 9404 w 10880"/>
              <a:gd name="connsiteY1" fmla="*/ 265 h 10324"/>
              <a:gd name="connsiteX2" fmla="*/ 18 w 10880"/>
              <a:gd name="connsiteY2" fmla="*/ 0 h 10324"/>
              <a:gd name="connsiteX3" fmla="*/ 551 w 10880"/>
              <a:gd name="connsiteY3" fmla="*/ 795 h 10324"/>
              <a:gd name="connsiteX4" fmla="*/ 782 w 10880"/>
              <a:gd name="connsiteY4" fmla="*/ 1502 h 10324"/>
              <a:gd name="connsiteX5" fmla="*/ 948 w 10880"/>
              <a:gd name="connsiteY5" fmla="*/ 2017 h 10324"/>
              <a:gd name="connsiteX6" fmla="*/ 1048 w 10880"/>
              <a:gd name="connsiteY6" fmla="*/ 2503 h 10324"/>
              <a:gd name="connsiteX7" fmla="*/ 1203 w 10880"/>
              <a:gd name="connsiteY7" fmla="*/ 3160 h 10324"/>
              <a:gd name="connsiteX8" fmla="*/ 1259 w 10880"/>
              <a:gd name="connsiteY8" fmla="*/ 3780 h 10324"/>
              <a:gd name="connsiteX9" fmla="*/ 1268 w 10880"/>
              <a:gd name="connsiteY9" fmla="*/ 4489 h 10324"/>
              <a:gd name="connsiteX10" fmla="*/ 1332 w 10880"/>
              <a:gd name="connsiteY10" fmla="*/ 5309 h 10324"/>
              <a:gd name="connsiteX11" fmla="*/ 1296 w 10880"/>
              <a:gd name="connsiteY11" fmla="*/ 6063 h 10324"/>
              <a:gd name="connsiteX12" fmla="*/ 1211 w 10880"/>
              <a:gd name="connsiteY12" fmla="*/ 7077 h 10324"/>
              <a:gd name="connsiteX13" fmla="*/ 1125 w 10880"/>
              <a:gd name="connsiteY13" fmla="*/ 7793 h 10324"/>
              <a:gd name="connsiteX14" fmla="*/ 983 w 10880"/>
              <a:gd name="connsiteY14" fmla="*/ 8494 h 10324"/>
              <a:gd name="connsiteX15" fmla="*/ 812 w 10880"/>
              <a:gd name="connsiteY15" fmla="*/ 9114 h 10324"/>
              <a:gd name="connsiteX16" fmla="*/ 581 w 10880"/>
              <a:gd name="connsiteY16" fmla="*/ 9586 h 10324"/>
              <a:gd name="connsiteX17" fmla="*/ 393 w 10880"/>
              <a:gd name="connsiteY17" fmla="*/ 10029 h 10324"/>
              <a:gd name="connsiteX18" fmla="*/ 75 w 10880"/>
              <a:gd name="connsiteY18" fmla="*/ 10324 h 10324"/>
              <a:gd name="connsiteX19" fmla="*/ 9618 w 10880"/>
              <a:gd name="connsiteY19" fmla="*/ 10265 h 10324"/>
              <a:gd name="connsiteX20" fmla="*/ 10404 w 10880"/>
              <a:gd name="connsiteY20" fmla="*/ 10265 h 10324"/>
              <a:gd name="connsiteX21" fmla="*/ 10428 w 10880"/>
              <a:gd name="connsiteY21" fmla="*/ 10177 h 10324"/>
              <a:gd name="connsiteX22" fmla="*/ 10523 w 10880"/>
              <a:gd name="connsiteY22" fmla="*/ 9823 h 10324"/>
              <a:gd name="connsiteX23" fmla="*/ 10618 w 10880"/>
              <a:gd name="connsiteY23" fmla="*/ 9380 h 10324"/>
              <a:gd name="connsiteX24" fmla="*/ 10690 w 10880"/>
              <a:gd name="connsiteY24" fmla="*/ 8849 h 10324"/>
              <a:gd name="connsiteX25" fmla="*/ 10761 w 10880"/>
              <a:gd name="connsiteY25" fmla="*/ 8230 h 10324"/>
              <a:gd name="connsiteX26" fmla="*/ 10809 w 10880"/>
              <a:gd name="connsiteY26" fmla="*/ 7610 h 10324"/>
              <a:gd name="connsiteX27" fmla="*/ 10856 w 10880"/>
              <a:gd name="connsiteY27" fmla="*/ 6902 h 10324"/>
              <a:gd name="connsiteX28" fmla="*/ 10880 w 10880"/>
              <a:gd name="connsiteY28" fmla="*/ 6106 h 10324"/>
              <a:gd name="connsiteX29" fmla="*/ 10880 w 10880"/>
              <a:gd name="connsiteY29" fmla="*/ 5309 h 10324"/>
              <a:gd name="connsiteX30" fmla="*/ 10880 w 10880"/>
              <a:gd name="connsiteY30" fmla="*/ 4424 h 10324"/>
              <a:gd name="connsiteX31" fmla="*/ 10856 w 10880"/>
              <a:gd name="connsiteY31" fmla="*/ 3628 h 10324"/>
              <a:gd name="connsiteX32" fmla="*/ 10809 w 10880"/>
              <a:gd name="connsiteY32" fmla="*/ 2920 h 10324"/>
              <a:gd name="connsiteX33" fmla="*/ 10761 w 10880"/>
              <a:gd name="connsiteY33" fmla="*/ 2212 h 10324"/>
              <a:gd name="connsiteX34" fmla="*/ 10690 w 10880"/>
              <a:gd name="connsiteY34" fmla="*/ 1592 h 10324"/>
              <a:gd name="connsiteX35" fmla="*/ 10594 w 10880"/>
              <a:gd name="connsiteY35" fmla="*/ 1061 h 10324"/>
              <a:gd name="connsiteX36" fmla="*/ 10523 w 10880"/>
              <a:gd name="connsiteY36" fmla="*/ 619 h 10324"/>
              <a:gd name="connsiteX37" fmla="*/ 10428 w 10880"/>
              <a:gd name="connsiteY37" fmla="*/ 265 h 10324"/>
              <a:gd name="connsiteX0" fmla="*/ 10428 w 10880"/>
              <a:gd name="connsiteY0" fmla="*/ 265 h 10324"/>
              <a:gd name="connsiteX1" fmla="*/ 9404 w 10880"/>
              <a:gd name="connsiteY1" fmla="*/ 265 h 10324"/>
              <a:gd name="connsiteX2" fmla="*/ 18 w 10880"/>
              <a:gd name="connsiteY2" fmla="*/ 0 h 10324"/>
              <a:gd name="connsiteX3" fmla="*/ 551 w 10880"/>
              <a:gd name="connsiteY3" fmla="*/ 795 h 10324"/>
              <a:gd name="connsiteX4" fmla="*/ 782 w 10880"/>
              <a:gd name="connsiteY4" fmla="*/ 1502 h 10324"/>
              <a:gd name="connsiteX5" fmla="*/ 948 w 10880"/>
              <a:gd name="connsiteY5" fmla="*/ 2017 h 10324"/>
              <a:gd name="connsiteX6" fmla="*/ 1048 w 10880"/>
              <a:gd name="connsiteY6" fmla="*/ 2503 h 10324"/>
              <a:gd name="connsiteX7" fmla="*/ 1203 w 10880"/>
              <a:gd name="connsiteY7" fmla="*/ 3138 h 10324"/>
              <a:gd name="connsiteX8" fmla="*/ 1259 w 10880"/>
              <a:gd name="connsiteY8" fmla="*/ 3780 h 10324"/>
              <a:gd name="connsiteX9" fmla="*/ 1268 w 10880"/>
              <a:gd name="connsiteY9" fmla="*/ 4489 h 10324"/>
              <a:gd name="connsiteX10" fmla="*/ 1332 w 10880"/>
              <a:gd name="connsiteY10" fmla="*/ 5309 h 10324"/>
              <a:gd name="connsiteX11" fmla="*/ 1296 w 10880"/>
              <a:gd name="connsiteY11" fmla="*/ 6063 h 10324"/>
              <a:gd name="connsiteX12" fmla="*/ 1211 w 10880"/>
              <a:gd name="connsiteY12" fmla="*/ 7077 h 10324"/>
              <a:gd name="connsiteX13" fmla="*/ 1125 w 10880"/>
              <a:gd name="connsiteY13" fmla="*/ 7793 h 10324"/>
              <a:gd name="connsiteX14" fmla="*/ 983 w 10880"/>
              <a:gd name="connsiteY14" fmla="*/ 8494 h 10324"/>
              <a:gd name="connsiteX15" fmla="*/ 812 w 10880"/>
              <a:gd name="connsiteY15" fmla="*/ 9114 h 10324"/>
              <a:gd name="connsiteX16" fmla="*/ 581 w 10880"/>
              <a:gd name="connsiteY16" fmla="*/ 9586 h 10324"/>
              <a:gd name="connsiteX17" fmla="*/ 393 w 10880"/>
              <a:gd name="connsiteY17" fmla="*/ 10029 h 10324"/>
              <a:gd name="connsiteX18" fmla="*/ 75 w 10880"/>
              <a:gd name="connsiteY18" fmla="*/ 10324 h 10324"/>
              <a:gd name="connsiteX19" fmla="*/ 9618 w 10880"/>
              <a:gd name="connsiteY19" fmla="*/ 10265 h 10324"/>
              <a:gd name="connsiteX20" fmla="*/ 10404 w 10880"/>
              <a:gd name="connsiteY20" fmla="*/ 10265 h 10324"/>
              <a:gd name="connsiteX21" fmla="*/ 10428 w 10880"/>
              <a:gd name="connsiteY21" fmla="*/ 10177 h 10324"/>
              <a:gd name="connsiteX22" fmla="*/ 10523 w 10880"/>
              <a:gd name="connsiteY22" fmla="*/ 9823 h 10324"/>
              <a:gd name="connsiteX23" fmla="*/ 10618 w 10880"/>
              <a:gd name="connsiteY23" fmla="*/ 9380 h 10324"/>
              <a:gd name="connsiteX24" fmla="*/ 10690 w 10880"/>
              <a:gd name="connsiteY24" fmla="*/ 8849 h 10324"/>
              <a:gd name="connsiteX25" fmla="*/ 10761 w 10880"/>
              <a:gd name="connsiteY25" fmla="*/ 8230 h 10324"/>
              <a:gd name="connsiteX26" fmla="*/ 10809 w 10880"/>
              <a:gd name="connsiteY26" fmla="*/ 7610 h 10324"/>
              <a:gd name="connsiteX27" fmla="*/ 10856 w 10880"/>
              <a:gd name="connsiteY27" fmla="*/ 6902 h 10324"/>
              <a:gd name="connsiteX28" fmla="*/ 10880 w 10880"/>
              <a:gd name="connsiteY28" fmla="*/ 6106 h 10324"/>
              <a:gd name="connsiteX29" fmla="*/ 10880 w 10880"/>
              <a:gd name="connsiteY29" fmla="*/ 5309 h 10324"/>
              <a:gd name="connsiteX30" fmla="*/ 10880 w 10880"/>
              <a:gd name="connsiteY30" fmla="*/ 4424 h 10324"/>
              <a:gd name="connsiteX31" fmla="*/ 10856 w 10880"/>
              <a:gd name="connsiteY31" fmla="*/ 3628 h 10324"/>
              <a:gd name="connsiteX32" fmla="*/ 10809 w 10880"/>
              <a:gd name="connsiteY32" fmla="*/ 2920 h 10324"/>
              <a:gd name="connsiteX33" fmla="*/ 10761 w 10880"/>
              <a:gd name="connsiteY33" fmla="*/ 2212 h 10324"/>
              <a:gd name="connsiteX34" fmla="*/ 10690 w 10880"/>
              <a:gd name="connsiteY34" fmla="*/ 1592 h 10324"/>
              <a:gd name="connsiteX35" fmla="*/ 10594 w 10880"/>
              <a:gd name="connsiteY35" fmla="*/ 1061 h 10324"/>
              <a:gd name="connsiteX36" fmla="*/ 10523 w 10880"/>
              <a:gd name="connsiteY36" fmla="*/ 619 h 10324"/>
              <a:gd name="connsiteX37" fmla="*/ 10428 w 10880"/>
              <a:gd name="connsiteY37" fmla="*/ 265 h 10324"/>
              <a:gd name="connsiteX0" fmla="*/ 10428 w 10880"/>
              <a:gd name="connsiteY0" fmla="*/ 265 h 10324"/>
              <a:gd name="connsiteX1" fmla="*/ 9404 w 10880"/>
              <a:gd name="connsiteY1" fmla="*/ 265 h 10324"/>
              <a:gd name="connsiteX2" fmla="*/ 18 w 10880"/>
              <a:gd name="connsiteY2" fmla="*/ 0 h 10324"/>
              <a:gd name="connsiteX3" fmla="*/ 551 w 10880"/>
              <a:gd name="connsiteY3" fmla="*/ 795 h 10324"/>
              <a:gd name="connsiteX4" fmla="*/ 782 w 10880"/>
              <a:gd name="connsiteY4" fmla="*/ 1502 h 10324"/>
              <a:gd name="connsiteX5" fmla="*/ 948 w 10880"/>
              <a:gd name="connsiteY5" fmla="*/ 2017 h 10324"/>
              <a:gd name="connsiteX6" fmla="*/ 1048 w 10880"/>
              <a:gd name="connsiteY6" fmla="*/ 2503 h 10324"/>
              <a:gd name="connsiteX7" fmla="*/ 1203 w 10880"/>
              <a:gd name="connsiteY7" fmla="*/ 3138 h 10324"/>
              <a:gd name="connsiteX8" fmla="*/ 1259 w 10880"/>
              <a:gd name="connsiteY8" fmla="*/ 3780 h 10324"/>
              <a:gd name="connsiteX9" fmla="*/ 1268 w 10880"/>
              <a:gd name="connsiteY9" fmla="*/ 4489 h 10324"/>
              <a:gd name="connsiteX10" fmla="*/ 1332 w 10880"/>
              <a:gd name="connsiteY10" fmla="*/ 5309 h 10324"/>
              <a:gd name="connsiteX11" fmla="*/ 1296 w 10880"/>
              <a:gd name="connsiteY11" fmla="*/ 6063 h 10324"/>
              <a:gd name="connsiteX12" fmla="*/ 1211 w 10880"/>
              <a:gd name="connsiteY12" fmla="*/ 7077 h 10324"/>
              <a:gd name="connsiteX13" fmla="*/ 1125 w 10880"/>
              <a:gd name="connsiteY13" fmla="*/ 7793 h 10324"/>
              <a:gd name="connsiteX14" fmla="*/ 1004 w 10880"/>
              <a:gd name="connsiteY14" fmla="*/ 8472 h 10324"/>
              <a:gd name="connsiteX15" fmla="*/ 812 w 10880"/>
              <a:gd name="connsiteY15" fmla="*/ 9114 h 10324"/>
              <a:gd name="connsiteX16" fmla="*/ 581 w 10880"/>
              <a:gd name="connsiteY16" fmla="*/ 9586 h 10324"/>
              <a:gd name="connsiteX17" fmla="*/ 393 w 10880"/>
              <a:gd name="connsiteY17" fmla="*/ 10029 h 10324"/>
              <a:gd name="connsiteX18" fmla="*/ 75 w 10880"/>
              <a:gd name="connsiteY18" fmla="*/ 10324 h 10324"/>
              <a:gd name="connsiteX19" fmla="*/ 9618 w 10880"/>
              <a:gd name="connsiteY19" fmla="*/ 10265 h 10324"/>
              <a:gd name="connsiteX20" fmla="*/ 10404 w 10880"/>
              <a:gd name="connsiteY20" fmla="*/ 10265 h 10324"/>
              <a:gd name="connsiteX21" fmla="*/ 10428 w 10880"/>
              <a:gd name="connsiteY21" fmla="*/ 10177 h 10324"/>
              <a:gd name="connsiteX22" fmla="*/ 10523 w 10880"/>
              <a:gd name="connsiteY22" fmla="*/ 9823 h 10324"/>
              <a:gd name="connsiteX23" fmla="*/ 10618 w 10880"/>
              <a:gd name="connsiteY23" fmla="*/ 9380 h 10324"/>
              <a:gd name="connsiteX24" fmla="*/ 10690 w 10880"/>
              <a:gd name="connsiteY24" fmla="*/ 8849 h 10324"/>
              <a:gd name="connsiteX25" fmla="*/ 10761 w 10880"/>
              <a:gd name="connsiteY25" fmla="*/ 8230 h 10324"/>
              <a:gd name="connsiteX26" fmla="*/ 10809 w 10880"/>
              <a:gd name="connsiteY26" fmla="*/ 7610 h 10324"/>
              <a:gd name="connsiteX27" fmla="*/ 10856 w 10880"/>
              <a:gd name="connsiteY27" fmla="*/ 6902 h 10324"/>
              <a:gd name="connsiteX28" fmla="*/ 10880 w 10880"/>
              <a:gd name="connsiteY28" fmla="*/ 6106 h 10324"/>
              <a:gd name="connsiteX29" fmla="*/ 10880 w 10880"/>
              <a:gd name="connsiteY29" fmla="*/ 5309 h 10324"/>
              <a:gd name="connsiteX30" fmla="*/ 10880 w 10880"/>
              <a:gd name="connsiteY30" fmla="*/ 4424 h 10324"/>
              <a:gd name="connsiteX31" fmla="*/ 10856 w 10880"/>
              <a:gd name="connsiteY31" fmla="*/ 3628 h 10324"/>
              <a:gd name="connsiteX32" fmla="*/ 10809 w 10880"/>
              <a:gd name="connsiteY32" fmla="*/ 2920 h 10324"/>
              <a:gd name="connsiteX33" fmla="*/ 10761 w 10880"/>
              <a:gd name="connsiteY33" fmla="*/ 2212 h 10324"/>
              <a:gd name="connsiteX34" fmla="*/ 10690 w 10880"/>
              <a:gd name="connsiteY34" fmla="*/ 1592 h 10324"/>
              <a:gd name="connsiteX35" fmla="*/ 10594 w 10880"/>
              <a:gd name="connsiteY35" fmla="*/ 1061 h 10324"/>
              <a:gd name="connsiteX36" fmla="*/ 10523 w 10880"/>
              <a:gd name="connsiteY36" fmla="*/ 619 h 10324"/>
              <a:gd name="connsiteX37" fmla="*/ 10428 w 10880"/>
              <a:gd name="connsiteY37" fmla="*/ 265 h 10324"/>
              <a:gd name="connsiteX0" fmla="*/ 10428 w 10880"/>
              <a:gd name="connsiteY0" fmla="*/ 265 h 10324"/>
              <a:gd name="connsiteX1" fmla="*/ 9404 w 10880"/>
              <a:gd name="connsiteY1" fmla="*/ 265 h 10324"/>
              <a:gd name="connsiteX2" fmla="*/ 18 w 10880"/>
              <a:gd name="connsiteY2" fmla="*/ 0 h 10324"/>
              <a:gd name="connsiteX3" fmla="*/ 551 w 10880"/>
              <a:gd name="connsiteY3" fmla="*/ 795 h 10324"/>
              <a:gd name="connsiteX4" fmla="*/ 782 w 10880"/>
              <a:gd name="connsiteY4" fmla="*/ 1502 h 10324"/>
              <a:gd name="connsiteX5" fmla="*/ 948 w 10880"/>
              <a:gd name="connsiteY5" fmla="*/ 2017 h 10324"/>
              <a:gd name="connsiteX6" fmla="*/ 1048 w 10880"/>
              <a:gd name="connsiteY6" fmla="*/ 2503 h 10324"/>
              <a:gd name="connsiteX7" fmla="*/ 1203 w 10880"/>
              <a:gd name="connsiteY7" fmla="*/ 3138 h 10324"/>
              <a:gd name="connsiteX8" fmla="*/ 1259 w 10880"/>
              <a:gd name="connsiteY8" fmla="*/ 3780 h 10324"/>
              <a:gd name="connsiteX9" fmla="*/ 1268 w 10880"/>
              <a:gd name="connsiteY9" fmla="*/ 4489 h 10324"/>
              <a:gd name="connsiteX10" fmla="*/ 1332 w 10880"/>
              <a:gd name="connsiteY10" fmla="*/ 5309 h 10324"/>
              <a:gd name="connsiteX11" fmla="*/ 1296 w 10880"/>
              <a:gd name="connsiteY11" fmla="*/ 6063 h 10324"/>
              <a:gd name="connsiteX12" fmla="*/ 1211 w 10880"/>
              <a:gd name="connsiteY12" fmla="*/ 7077 h 10324"/>
              <a:gd name="connsiteX13" fmla="*/ 1125 w 10880"/>
              <a:gd name="connsiteY13" fmla="*/ 7793 h 10324"/>
              <a:gd name="connsiteX14" fmla="*/ 1004 w 10880"/>
              <a:gd name="connsiteY14" fmla="*/ 8472 h 10324"/>
              <a:gd name="connsiteX15" fmla="*/ 812 w 10880"/>
              <a:gd name="connsiteY15" fmla="*/ 9114 h 10324"/>
              <a:gd name="connsiteX16" fmla="*/ 581 w 10880"/>
              <a:gd name="connsiteY16" fmla="*/ 9586 h 10324"/>
              <a:gd name="connsiteX17" fmla="*/ 393 w 10880"/>
              <a:gd name="connsiteY17" fmla="*/ 10029 h 10324"/>
              <a:gd name="connsiteX18" fmla="*/ 75 w 10880"/>
              <a:gd name="connsiteY18" fmla="*/ 10324 h 10324"/>
              <a:gd name="connsiteX19" fmla="*/ 9618 w 10880"/>
              <a:gd name="connsiteY19" fmla="*/ 10265 h 10324"/>
              <a:gd name="connsiteX20" fmla="*/ 10404 w 10880"/>
              <a:gd name="connsiteY20" fmla="*/ 10265 h 10324"/>
              <a:gd name="connsiteX21" fmla="*/ 10428 w 10880"/>
              <a:gd name="connsiteY21" fmla="*/ 10177 h 10324"/>
              <a:gd name="connsiteX22" fmla="*/ 10523 w 10880"/>
              <a:gd name="connsiteY22" fmla="*/ 9823 h 10324"/>
              <a:gd name="connsiteX23" fmla="*/ 10618 w 10880"/>
              <a:gd name="connsiteY23" fmla="*/ 9380 h 10324"/>
              <a:gd name="connsiteX24" fmla="*/ 10690 w 10880"/>
              <a:gd name="connsiteY24" fmla="*/ 8849 h 10324"/>
              <a:gd name="connsiteX25" fmla="*/ 10761 w 10880"/>
              <a:gd name="connsiteY25" fmla="*/ 8230 h 10324"/>
              <a:gd name="connsiteX26" fmla="*/ 10809 w 10880"/>
              <a:gd name="connsiteY26" fmla="*/ 7610 h 10324"/>
              <a:gd name="connsiteX27" fmla="*/ 10856 w 10880"/>
              <a:gd name="connsiteY27" fmla="*/ 6902 h 10324"/>
              <a:gd name="connsiteX28" fmla="*/ 10880 w 10880"/>
              <a:gd name="connsiteY28" fmla="*/ 6106 h 10324"/>
              <a:gd name="connsiteX29" fmla="*/ 10880 w 10880"/>
              <a:gd name="connsiteY29" fmla="*/ 5309 h 10324"/>
              <a:gd name="connsiteX30" fmla="*/ 10880 w 10880"/>
              <a:gd name="connsiteY30" fmla="*/ 4424 h 10324"/>
              <a:gd name="connsiteX31" fmla="*/ 10856 w 10880"/>
              <a:gd name="connsiteY31" fmla="*/ 3628 h 10324"/>
              <a:gd name="connsiteX32" fmla="*/ 10809 w 10880"/>
              <a:gd name="connsiteY32" fmla="*/ 2920 h 10324"/>
              <a:gd name="connsiteX33" fmla="*/ 10761 w 10880"/>
              <a:gd name="connsiteY33" fmla="*/ 2212 h 10324"/>
              <a:gd name="connsiteX34" fmla="*/ 10690 w 10880"/>
              <a:gd name="connsiteY34" fmla="*/ 1592 h 10324"/>
              <a:gd name="connsiteX35" fmla="*/ 10594 w 10880"/>
              <a:gd name="connsiteY35" fmla="*/ 1061 h 10324"/>
              <a:gd name="connsiteX36" fmla="*/ 10523 w 10880"/>
              <a:gd name="connsiteY36" fmla="*/ 619 h 10324"/>
              <a:gd name="connsiteX37" fmla="*/ 10428 w 10880"/>
              <a:gd name="connsiteY37" fmla="*/ 265 h 10324"/>
              <a:gd name="connsiteX0" fmla="*/ 10428 w 10880"/>
              <a:gd name="connsiteY0" fmla="*/ 265 h 10324"/>
              <a:gd name="connsiteX1" fmla="*/ 9404 w 10880"/>
              <a:gd name="connsiteY1" fmla="*/ 265 h 10324"/>
              <a:gd name="connsiteX2" fmla="*/ 18 w 10880"/>
              <a:gd name="connsiteY2" fmla="*/ 0 h 10324"/>
              <a:gd name="connsiteX3" fmla="*/ 551 w 10880"/>
              <a:gd name="connsiteY3" fmla="*/ 795 h 10324"/>
              <a:gd name="connsiteX4" fmla="*/ 782 w 10880"/>
              <a:gd name="connsiteY4" fmla="*/ 1502 h 10324"/>
              <a:gd name="connsiteX5" fmla="*/ 948 w 10880"/>
              <a:gd name="connsiteY5" fmla="*/ 2017 h 10324"/>
              <a:gd name="connsiteX6" fmla="*/ 1048 w 10880"/>
              <a:gd name="connsiteY6" fmla="*/ 2503 h 10324"/>
              <a:gd name="connsiteX7" fmla="*/ 1203 w 10880"/>
              <a:gd name="connsiteY7" fmla="*/ 3138 h 10324"/>
              <a:gd name="connsiteX8" fmla="*/ 1259 w 10880"/>
              <a:gd name="connsiteY8" fmla="*/ 3780 h 10324"/>
              <a:gd name="connsiteX9" fmla="*/ 1268 w 10880"/>
              <a:gd name="connsiteY9" fmla="*/ 4489 h 10324"/>
              <a:gd name="connsiteX10" fmla="*/ 1332 w 10880"/>
              <a:gd name="connsiteY10" fmla="*/ 5309 h 10324"/>
              <a:gd name="connsiteX11" fmla="*/ 1296 w 10880"/>
              <a:gd name="connsiteY11" fmla="*/ 6063 h 10324"/>
              <a:gd name="connsiteX12" fmla="*/ 1211 w 10880"/>
              <a:gd name="connsiteY12" fmla="*/ 7077 h 10324"/>
              <a:gd name="connsiteX13" fmla="*/ 1125 w 10880"/>
              <a:gd name="connsiteY13" fmla="*/ 7793 h 10324"/>
              <a:gd name="connsiteX14" fmla="*/ 983 w 10880"/>
              <a:gd name="connsiteY14" fmla="*/ 8385 h 10324"/>
              <a:gd name="connsiteX15" fmla="*/ 812 w 10880"/>
              <a:gd name="connsiteY15" fmla="*/ 9114 h 10324"/>
              <a:gd name="connsiteX16" fmla="*/ 581 w 10880"/>
              <a:gd name="connsiteY16" fmla="*/ 9586 h 10324"/>
              <a:gd name="connsiteX17" fmla="*/ 393 w 10880"/>
              <a:gd name="connsiteY17" fmla="*/ 10029 h 10324"/>
              <a:gd name="connsiteX18" fmla="*/ 75 w 10880"/>
              <a:gd name="connsiteY18" fmla="*/ 10324 h 10324"/>
              <a:gd name="connsiteX19" fmla="*/ 9618 w 10880"/>
              <a:gd name="connsiteY19" fmla="*/ 10265 h 10324"/>
              <a:gd name="connsiteX20" fmla="*/ 10404 w 10880"/>
              <a:gd name="connsiteY20" fmla="*/ 10265 h 10324"/>
              <a:gd name="connsiteX21" fmla="*/ 10428 w 10880"/>
              <a:gd name="connsiteY21" fmla="*/ 10177 h 10324"/>
              <a:gd name="connsiteX22" fmla="*/ 10523 w 10880"/>
              <a:gd name="connsiteY22" fmla="*/ 9823 h 10324"/>
              <a:gd name="connsiteX23" fmla="*/ 10618 w 10880"/>
              <a:gd name="connsiteY23" fmla="*/ 9380 h 10324"/>
              <a:gd name="connsiteX24" fmla="*/ 10690 w 10880"/>
              <a:gd name="connsiteY24" fmla="*/ 8849 h 10324"/>
              <a:gd name="connsiteX25" fmla="*/ 10761 w 10880"/>
              <a:gd name="connsiteY25" fmla="*/ 8230 h 10324"/>
              <a:gd name="connsiteX26" fmla="*/ 10809 w 10880"/>
              <a:gd name="connsiteY26" fmla="*/ 7610 h 10324"/>
              <a:gd name="connsiteX27" fmla="*/ 10856 w 10880"/>
              <a:gd name="connsiteY27" fmla="*/ 6902 h 10324"/>
              <a:gd name="connsiteX28" fmla="*/ 10880 w 10880"/>
              <a:gd name="connsiteY28" fmla="*/ 6106 h 10324"/>
              <a:gd name="connsiteX29" fmla="*/ 10880 w 10880"/>
              <a:gd name="connsiteY29" fmla="*/ 5309 h 10324"/>
              <a:gd name="connsiteX30" fmla="*/ 10880 w 10880"/>
              <a:gd name="connsiteY30" fmla="*/ 4424 h 10324"/>
              <a:gd name="connsiteX31" fmla="*/ 10856 w 10880"/>
              <a:gd name="connsiteY31" fmla="*/ 3628 h 10324"/>
              <a:gd name="connsiteX32" fmla="*/ 10809 w 10880"/>
              <a:gd name="connsiteY32" fmla="*/ 2920 h 10324"/>
              <a:gd name="connsiteX33" fmla="*/ 10761 w 10880"/>
              <a:gd name="connsiteY33" fmla="*/ 2212 h 10324"/>
              <a:gd name="connsiteX34" fmla="*/ 10690 w 10880"/>
              <a:gd name="connsiteY34" fmla="*/ 1592 h 10324"/>
              <a:gd name="connsiteX35" fmla="*/ 10594 w 10880"/>
              <a:gd name="connsiteY35" fmla="*/ 1061 h 10324"/>
              <a:gd name="connsiteX36" fmla="*/ 10523 w 10880"/>
              <a:gd name="connsiteY36" fmla="*/ 619 h 10324"/>
              <a:gd name="connsiteX37" fmla="*/ 10428 w 10880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217 w 10894"/>
              <a:gd name="connsiteY7" fmla="*/ 3138 h 10324"/>
              <a:gd name="connsiteX8" fmla="*/ 1273 w 10894"/>
              <a:gd name="connsiteY8" fmla="*/ 3780 h 10324"/>
              <a:gd name="connsiteX9" fmla="*/ 1282 w 10894"/>
              <a:gd name="connsiteY9" fmla="*/ 4489 h 10324"/>
              <a:gd name="connsiteX10" fmla="*/ 1346 w 10894"/>
              <a:gd name="connsiteY10" fmla="*/ 5309 h 10324"/>
              <a:gd name="connsiteX11" fmla="*/ 1310 w 10894"/>
              <a:gd name="connsiteY11" fmla="*/ 6063 h 10324"/>
              <a:gd name="connsiteX12" fmla="*/ 1225 w 10894"/>
              <a:gd name="connsiteY12" fmla="*/ 7077 h 10324"/>
              <a:gd name="connsiteX13" fmla="*/ 1139 w 10894"/>
              <a:gd name="connsiteY13" fmla="*/ 7793 h 10324"/>
              <a:gd name="connsiteX14" fmla="*/ 997 w 10894"/>
              <a:gd name="connsiteY14" fmla="*/ 8385 h 10324"/>
              <a:gd name="connsiteX15" fmla="*/ 826 w 10894"/>
              <a:gd name="connsiteY15" fmla="*/ 9114 h 10324"/>
              <a:gd name="connsiteX16" fmla="*/ 595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217 w 10894"/>
              <a:gd name="connsiteY7" fmla="*/ 3138 h 10324"/>
              <a:gd name="connsiteX8" fmla="*/ 1273 w 10894"/>
              <a:gd name="connsiteY8" fmla="*/ 3780 h 10324"/>
              <a:gd name="connsiteX9" fmla="*/ 1282 w 10894"/>
              <a:gd name="connsiteY9" fmla="*/ 4489 h 10324"/>
              <a:gd name="connsiteX10" fmla="*/ 1346 w 10894"/>
              <a:gd name="connsiteY10" fmla="*/ 5309 h 10324"/>
              <a:gd name="connsiteX11" fmla="*/ 1310 w 10894"/>
              <a:gd name="connsiteY11" fmla="*/ 6063 h 10324"/>
              <a:gd name="connsiteX12" fmla="*/ 1225 w 10894"/>
              <a:gd name="connsiteY12" fmla="*/ 7077 h 10324"/>
              <a:gd name="connsiteX13" fmla="*/ 1139 w 10894"/>
              <a:gd name="connsiteY13" fmla="*/ 7793 h 10324"/>
              <a:gd name="connsiteX14" fmla="*/ 997 w 10894"/>
              <a:gd name="connsiteY14" fmla="*/ 8385 h 10324"/>
              <a:gd name="connsiteX15" fmla="*/ 826 w 10894"/>
              <a:gd name="connsiteY15" fmla="*/ 9114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217 w 10894"/>
              <a:gd name="connsiteY7" fmla="*/ 3138 h 10324"/>
              <a:gd name="connsiteX8" fmla="*/ 1273 w 10894"/>
              <a:gd name="connsiteY8" fmla="*/ 3780 h 10324"/>
              <a:gd name="connsiteX9" fmla="*/ 1282 w 10894"/>
              <a:gd name="connsiteY9" fmla="*/ 4489 h 10324"/>
              <a:gd name="connsiteX10" fmla="*/ 1346 w 10894"/>
              <a:gd name="connsiteY10" fmla="*/ 5309 h 10324"/>
              <a:gd name="connsiteX11" fmla="*/ 1310 w 10894"/>
              <a:gd name="connsiteY11" fmla="*/ 6063 h 10324"/>
              <a:gd name="connsiteX12" fmla="*/ 1225 w 10894"/>
              <a:gd name="connsiteY12" fmla="*/ 7077 h 10324"/>
              <a:gd name="connsiteX13" fmla="*/ 1139 w 10894"/>
              <a:gd name="connsiteY13" fmla="*/ 7793 h 10324"/>
              <a:gd name="connsiteX14" fmla="*/ 997 w 10894"/>
              <a:gd name="connsiteY14" fmla="*/ 8385 h 10324"/>
              <a:gd name="connsiteX15" fmla="*/ 762 w 10894"/>
              <a:gd name="connsiteY15" fmla="*/ 9071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217 w 10894"/>
              <a:gd name="connsiteY7" fmla="*/ 3138 h 10324"/>
              <a:gd name="connsiteX8" fmla="*/ 1273 w 10894"/>
              <a:gd name="connsiteY8" fmla="*/ 3780 h 10324"/>
              <a:gd name="connsiteX9" fmla="*/ 1282 w 10894"/>
              <a:gd name="connsiteY9" fmla="*/ 4489 h 10324"/>
              <a:gd name="connsiteX10" fmla="*/ 1346 w 10894"/>
              <a:gd name="connsiteY10" fmla="*/ 5309 h 10324"/>
              <a:gd name="connsiteX11" fmla="*/ 1310 w 10894"/>
              <a:gd name="connsiteY11" fmla="*/ 6063 h 10324"/>
              <a:gd name="connsiteX12" fmla="*/ 1225 w 10894"/>
              <a:gd name="connsiteY12" fmla="*/ 7077 h 10324"/>
              <a:gd name="connsiteX13" fmla="*/ 1139 w 10894"/>
              <a:gd name="connsiteY13" fmla="*/ 7793 h 10324"/>
              <a:gd name="connsiteX14" fmla="*/ 997 w 10894"/>
              <a:gd name="connsiteY14" fmla="*/ 8364 h 10324"/>
              <a:gd name="connsiteX15" fmla="*/ 762 w 10894"/>
              <a:gd name="connsiteY15" fmla="*/ 9071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217 w 10894"/>
              <a:gd name="connsiteY7" fmla="*/ 3138 h 10324"/>
              <a:gd name="connsiteX8" fmla="*/ 1273 w 10894"/>
              <a:gd name="connsiteY8" fmla="*/ 3780 h 10324"/>
              <a:gd name="connsiteX9" fmla="*/ 1282 w 10894"/>
              <a:gd name="connsiteY9" fmla="*/ 4489 h 10324"/>
              <a:gd name="connsiteX10" fmla="*/ 1346 w 10894"/>
              <a:gd name="connsiteY10" fmla="*/ 5309 h 10324"/>
              <a:gd name="connsiteX11" fmla="*/ 1310 w 10894"/>
              <a:gd name="connsiteY11" fmla="*/ 6063 h 10324"/>
              <a:gd name="connsiteX12" fmla="*/ 1225 w 10894"/>
              <a:gd name="connsiteY12" fmla="*/ 7077 h 10324"/>
              <a:gd name="connsiteX13" fmla="*/ 1097 w 10894"/>
              <a:gd name="connsiteY13" fmla="*/ 7772 h 10324"/>
              <a:gd name="connsiteX14" fmla="*/ 997 w 10894"/>
              <a:gd name="connsiteY14" fmla="*/ 8364 h 10324"/>
              <a:gd name="connsiteX15" fmla="*/ 762 w 10894"/>
              <a:gd name="connsiteY15" fmla="*/ 9071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217 w 10894"/>
              <a:gd name="connsiteY7" fmla="*/ 3138 h 10324"/>
              <a:gd name="connsiteX8" fmla="*/ 1273 w 10894"/>
              <a:gd name="connsiteY8" fmla="*/ 3780 h 10324"/>
              <a:gd name="connsiteX9" fmla="*/ 1282 w 10894"/>
              <a:gd name="connsiteY9" fmla="*/ 4489 h 10324"/>
              <a:gd name="connsiteX10" fmla="*/ 1346 w 10894"/>
              <a:gd name="connsiteY10" fmla="*/ 5309 h 10324"/>
              <a:gd name="connsiteX11" fmla="*/ 1310 w 10894"/>
              <a:gd name="connsiteY11" fmla="*/ 6063 h 10324"/>
              <a:gd name="connsiteX12" fmla="*/ 1225 w 10894"/>
              <a:gd name="connsiteY12" fmla="*/ 7077 h 10324"/>
              <a:gd name="connsiteX13" fmla="*/ 1097 w 10894"/>
              <a:gd name="connsiteY13" fmla="*/ 7772 h 10324"/>
              <a:gd name="connsiteX14" fmla="*/ 955 w 10894"/>
              <a:gd name="connsiteY14" fmla="*/ 8279 h 10324"/>
              <a:gd name="connsiteX15" fmla="*/ 762 w 10894"/>
              <a:gd name="connsiteY15" fmla="*/ 9071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217 w 10894"/>
              <a:gd name="connsiteY7" fmla="*/ 3138 h 10324"/>
              <a:gd name="connsiteX8" fmla="*/ 1273 w 10894"/>
              <a:gd name="connsiteY8" fmla="*/ 3780 h 10324"/>
              <a:gd name="connsiteX9" fmla="*/ 1367 w 10894"/>
              <a:gd name="connsiteY9" fmla="*/ 4510 h 10324"/>
              <a:gd name="connsiteX10" fmla="*/ 1346 w 10894"/>
              <a:gd name="connsiteY10" fmla="*/ 5309 h 10324"/>
              <a:gd name="connsiteX11" fmla="*/ 1310 w 10894"/>
              <a:gd name="connsiteY11" fmla="*/ 6063 h 10324"/>
              <a:gd name="connsiteX12" fmla="*/ 1225 w 10894"/>
              <a:gd name="connsiteY12" fmla="*/ 7077 h 10324"/>
              <a:gd name="connsiteX13" fmla="*/ 1097 w 10894"/>
              <a:gd name="connsiteY13" fmla="*/ 7772 h 10324"/>
              <a:gd name="connsiteX14" fmla="*/ 955 w 10894"/>
              <a:gd name="connsiteY14" fmla="*/ 8279 h 10324"/>
              <a:gd name="connsiteX15" fmla="*/ 762 w 10894"/>
              <a:gd name="connsiteY15" fmla="*/ 9071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217 w 10894"/>
              <a:gd name="connsiteY7" fmla="*/ 3138 h 10324"/>
              <a:gd name="connsiteX8" fmla="*/ 1273 w 10894"/>
              <a:gd name="connsiteY8" fmla="*/ 3780 h 10324"/>
              <a:gd name="connsiteX9" fmla="*/ 1282 w 10894"/>
              <a:gd name="connsiteY9" fmla="*/ 4510 h 10324"/>
              <a:gd name="connsiteX10" fmla="*/ 1346 w 10894"/>
              <a:gd name="connsiteY10" fmla="*/ 5309 h 10324"/>
              <a:gd name="connsiteX11" fmla="*/ 1310 w 10894"/>
              <a:gd name="connsiteY11" fmla="*/ 6063 h 10324"/>
              <a:gd name="connsiteX12" fmla="*/ 1225 w 10894"/>
              <a:gd name="connsiteY12" fmla="*/ 7077 h 10324"/>
              <a:gd name="connsiteX13" fmla="*/ 1097 w 10894"/>
              <a:gd name="connsiteY13" fmla="*/ 7772 h 10324"/>
              <a:gd name="connsiteX14" fmla="*/ 955 w 10894"/>
              <a:gd name="connsiteY14" fmla="*/ 8279 h 10324"/>
              <a:gd name="connsiteX15" fmla="*/ 762 w 10894"/>
              <a:gd name="connsiteY15" fmla="*/ 9071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53 w 10894"/>
              <a:gd name="connsiteY7" fmla="*/ 3159 h 10324"/>
              <a:gd name="connsiteX8" fmla="*/ 1273 w 10894"/>
              <a:gd name="connsiteY8" fmla="*/ 3780 h 10324"/>
              <a:gd name="connsiteX9" fmla="*/ 1282 w 10894"/>
              <a:gd name="connsiteY9" fmla="*/ 4510 h 10324"/>
              <a:gd name="connsiteX10" fmla="*/ 1346 w 10894"/>
              <a:gd name="connsiteY10" fmla="*/ 5309 h 10324"/>
              <a:gd name="connsiteX11" fmla="*/ 1310 w 10894"/>
              <a:gd name="connsiteY11" fmla="*/ 6063 h 10324"/>
              <a:gd name="connsiteX12" fmla="*/ 1225 w 10894"/>
              <a:gd name="connsiteY12" fmla="*/ 7077 h 10324"/>
              <a:gd name="connsiteX13" fmla="*/ 1097 w 10894"/>
              <a:gd name="connsiteY13" fmla="*/ 7772 h 10324"/>
              <a:gd name="connsiteX14" fmla="*/ 955 w 10894"/>
              <a:gd name="connsiteY14" fmla="*/ 8279 h 10324"/>
              <a:gd name="connsiteX15" fmla="*/ 762 w 10894"/>
              <a:gd name="connsiteY15" fmla="*/ 9071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53 w 10894"/>
              <a:gd name="connsiteY7" fmla="*/ 3159 h 10324"/>
              <a:gd name="connsiteX8" fmla="*/ 1273 w 10894"/>
              <a:gd name="connsiteY8" fmla="*/ 3780 h 10324"/>
              <a:gd name="connsiteX9" fmla="*/ 1282 w 10894"/>
              <a:gd name="connsiteY9" fmla="*/ 4510 h 10324"/>
              <a:gd name="connsiteX10" fmla="*/ 1346 w 10894"/>
              <a:gd name="connsiteY10" fmla="*/ 5309 h 10324"/>
              <a:gd name="connsiteX11" fmla="*/ 1310 w 10894"/>
              <a:gd name="connsiteY11" fmla="*/ 6063 h 10324"/>
              <a:gd name="connsiteX12" fmla="*/ 1225 w 10894"/>
              <a:gd name="connsiteY12" fmla="*/ 7077 h 10324"/>
              <a:gd name="connsiteX13" fmla="*/ 1097 w 10894"/>
              <a:gd name="connsiteY13" fmla="*/ 7772 h 10324"/>
              <a:gd name="connsiteX14" fmla="*/ 913 w 10894"/>
              <a:gd name="connsiteY14" fmla="*/ 8364 h 10324"/>
              <a:gd name="connsiteX15" fmla="*/ 762 w 10894"/>
              <a:gd name="connsiteY15" fmla="*/ 9071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53 w 10894"/>
              <a:gd name="connsiteY7" fmla="*/ 3159 h 10324"/>
              <a:gd name="connsiteX8" fmla="*/ 1273 w 10894"/>
              <a:gd name="connsiteY8" fmla="*/ 3780 h 10324"/>
              <a:gd name="connsiteX9" fmla="*/ 1282 w 10894"/>
              <a:gd name="connsiteY9" fmla="*/ 4510 h 10324"/>
              <a:gd name="connsiteX10" fmla="*/ 1346 w 10894"/>
              <a:gd name="connsiteY10" fmla="*/ 5309 h 10324"/>
              <a:gd name="connsiteX11" fmla="*/ 1310 w 10894"/>
              <a:gd name="connsiteY11" fmla="*/ 6063 h 10324"/>
              <a:gd name="connsiteX12" fmla="*/ 1225 w 10894"/>
              <a:gd name="connsiteY12" fmla="*/ 7077 h 10324"/>
              <a:gd name="connsiteX13" fmla="*/ 1097 w 10894"/>
              <a:gd name="connsiteY13" fmla="*/ 7772 h 10324"/>
              <a:gd name="connsiteX14" fmla="*/ 913 w 10894"/>
              <a:gd name="connsiteY14" fmla="*/ 8364 h 10324"/>
              <a:gd name="connsiteX15" fmla="*/ 762 w 10894"/>
              <a:gd name="connsiteY15" fmla="*/ 9071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53 w 10894"/>
              <a:gd name="connsiteY7" fmla="*/ 3159 h 10324"/>
              <a:gd name="connsiteX8" fmla="*/ 1273 w 10894"/>
              <a:gd name="connsiteY8" fmla="*/ 3780 h 10324"/>
              <a:gd name="connsiteX9" fmla="*/ 1282 w 10894"/>
              <a:gd name="connsiteY9" fmla="*/ 4510 h 10324"/>
              <a:gd name="connsiteX10" fmla="*/ 1346 w 10894"/>
              <a:gd name="connsiteY10" fmla="*/ 5309 h 10324"/>
              <a:gd name="connsiteX11" fmla="*/ 1310 w 10894"/>
              <a:gd name="connsiteY11" fmla="*/ 6063 h 10324"/>
              <a:gd name="connsiteX12" fmla="*/ 1225 w 10894"/>
              <a:gd name="connsiteY12" fmla="*/ 7077 h 10324"/>
              <a:gd name="connsiteX13" fmla="*/ 1118 w 10894"/>
              <a:gd name="connsiteY13" fmla="*/ 7729 h 10324"/>
              <a:gd name="connsiteX14" fmla="*/ 913 w 10894"/>
              <a:gd name="connsiteY14" fmla="*/ 8364 h 10324"/>
              <a:gd name="connsiteX15" fmla="*/ 762 w 10894"/>
              <a:gd name="connsiteY15" fmla="*/ 9071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53 w 10894"/>
              <a:gd name="connsiteY7" fmla="*/ 3159 h 10324"/>
              <a:gd name="connsiteX8" fmla="*/ 1273 w 10894"/>
              <a:gd name="connsiteY8" fmla="*/ 3780 h 10324"/>
              <a:gd name="connsiteX9" fmla="*/ 1282 w 10894"/>
              <a:gd name="connsiteY9" fmla="*/ 4510 h 10324"/>
              <a:gd name="connsiteX10" fmla="*/ 1346 w 10894"/>
              <a:gd name="connsiteY10" fmla="*/ 5309 h 10324"/>
              <a:gd name="connsiteX11" fmla="*/ 1310 w 10894"/>
              <a:gd name="connsiteY11" fmla="*/ 6148 h 10324"/>
              <a:gd name="connsiteX12" fmla="*/ 1225 w 10894"/>
              <a:gd name="connsiteY12" fmla="*/ 7077 h 10324"/>
              <a:gd name="connsiteX13" fmla="*/ 1118 w 10894"/>
              <a:gd name="connsiteY13" fmla="*/ 7729 h 10324"/>
              <a:gd name="connsiteX14" fmla="*/ 913 w 10894"/>
              <a:gd name="connsiteY14" fmla="*/ 8364 h 10324"/>
              <a:gd name="connsiteX15" fmla="*/ 762 w 10894"/>
              <a:gd name="connsiteY15" fmla="*/ 9071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53 w 10894"/>
              <a:gd name="connsiteY7" fmla="*/ 3159 h 10324"/>
              <a:gd name="connsiteX8" fmla="*/ 1273 w 10894"/>
              <a:gd name="connsiteY8" fmla="*/ 3780 h 10324"/>
              <a:gd name="connsiteX9" fmla="*/ 1282 w 10894"/>
              <a:gd name="connsiteY9" fmla="*/ 4510 h 10324"/>
              <a:gd name="connsiteX10" fmla="*/ 1346 w 10894"/>
              <a:gd name="connsiteY10" fmla="*/ 5309 h 10324"/>
              <a:gd name="connsiteX11" fmla="*/ 1310 w 10894"/>
              <a:gd name="connsiteY11" fmla="*/ 6148 h 10324"/>
              <a:gd name="connsiteX12" fmla="*/ 1225 w 10894"/>
              <a:gd name="connsiteY12" fmla="*/ 7098 h 10324"/>
              <a:gd name="connsiteX13" fmla="*/ 1118 w 10894"/>
              <a:gd name="connsiteY13" fmla="*/ 7729 h 10324"/>
              <a:gd name="connsiteX14" fmla="*/ 913 w 10894"/>
              <a:gd name="connsiteY14" fmla="*/ 8364 h 10324"/>
              <a:gd name="connsiteX15" fmla="*/ 762 w 10894"/>
              <a:gd name="connsiteY15" fmla="*/ 9071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53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309 h 10324"/>
              <a:gd name="connsiteX11" fmla="*/ 1310 w 10894"/>
              <a:gd name="connsiteY11" fmla="*/ 6148 h 10324"/>
              <a:gd name="connsiteX12" fmla="*/ 1225 w 10894"/>
              <a:gd name="connsiteY12" fmla="*/ 7098 h 10324"/>
              <a:gd name="connsiteX13" fmla="*/ 1118 w 10894"/>
              <a:gd name="connsiteY13" fmla="*/ 7729 h 10324"/>
              <a:gd name="connsiteX14" fmla="*/ 913 w 10894"/>
              <a:gd name="connsiteY14" fmla="*/ 8364 h 10324"/>
              <a:gd name="connsiteX15" fmla="*/ 762 w 10894"/>
              <a:gd name="connsiteY15" fmla="*/ 9071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217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309 h 10324"/>
              <a:gd name="connsiteX11" fmla="*/ 1310 w 10894"/>
              <a:gd name="connsiteY11" fmla="*/ 6148 h 10324"/>
              <a:gd name="connsiteX12" fmla="*/ 1225 w 10894"/>
              <a:gd name="connsiteY12" fmla="*/ 7098 h 10324"/>
              <a:gd name="connsiteX13" fmla="*/ 1118 w 10894"/>
              <a:gd name="connsiteY13" fmla="*/ 7729 h 10324"/>
              <a:gd name="connsiteX14" fmla="*/ 913 w 10894"/>
              <a:gd name="connsiteY14" fmla="*/ 8364 h 10324"/>
              <a:gd name="connsiteX15" fmla="*/ 762 w 10894"/>
              <a:gd name="connsiteY15" fmla="*/ 9071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217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309 h 10324"/>
              <a:gd name="connsiteX11" fmla="*/ 1310 w 10894"/>
              <a:gd name="connsiteY11" fmla="*/ 6148 h 10324"/>
              <a:gd name="connsiteX12" fmla="*/ 1225 w 10894"/>
              <a:gd name="connsiteY12" fmla="*/ 7098 h 10324"/>
              <a:gd name="connsiteX13" fmla="*/ 1118 w 10894"/>
              <a:gd name="connsiteY13" fmla="*/ 7729 h 10324"/>
              <a:gd name="connsiteX14" fmla="*/ 977 w 10894"/>
              <a:gd name="connsiteY14" fmla="*/ 8385 h 10324"/>
              <a:gd name="connsiteX15" fmla="*/ 762 w 10894"/>
              <a:gd name="connsiteY15" fmla="*/ 9071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217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309 h 10324"/>
              <a:gd name="connsiteX11" fmla="*/ 1310 w 10894"/>
              <a:gd name="connsiteY11" fmla="*/ 6148 h 10324"/>
              <a:gd name="connsiteX12" fmla="*/ 1225 w 10894"/>
              <a:gd name="connsiteY12" fmla="*/ 7098 h 10324"/>
              <a:gd name="connsiteX13" fmla="*/ 1118 w 10894"/>
              <a:gd name="connsiteY13" fmla="*/ 7729 h 10324"/>
              <a:gd name="connsiteX14" fmla="*/ 977 w 10894"/>
              <a:gd name="connsiteY14" fmla="*/ 8385 h 10324"/>
              <a:gd name="connsiteX15" fmla="*/ 911 w 10894"/>
              <a:gd name="connsiteY15" fmla="*/ 9007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217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309 h 10324"/>
              <a:gd name="connsiteX11" fmla="*/ 1310 w 10894"/>
              <a:gd name="connsiteY11" fmla="*/ 6148 h 10324"/>
              <a:gd name="connsiteX12" fmla="*/ 1225 w 10894"/>
              <a:gd name="connsiteY12" fmla="*/ 7098 h 10324"/>
              <a:gd name="connsiteX13" fmla="*/ 1118 w 10894"/>
              <a:gd name="connsiteY13" fmla="*/ 7729 h 10324"/>
              <a:gd name="connsiteX14" fmla="*/ 977 w 10894"/>
              <a:gd name="connsiteY14" fmla="*/ 8385 h 10324"/>
              <a:gd name="connsiteX15" fmla="*/ 805 w 10894"/>
              <a:gd name="connsiteY15" fmla="*/ 9028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217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309 h 10324"/>
              <a:gd name="connsiteX11" fmla="*/ 1310 w 10894"/>
              <a:gd name="connsiteY11" fmla="*/ 6148 h 10324"/>
              <a:gd name="connsiteX12" fmla="*/ 1225 w 10894"/>
              <a:gd name="connsiteY12" fmla="*/ 7098 h 10324"/>
              <a:gd name="connsiteX13" fmla="*/ 1118 w 10894"/>
              <a:gd name="connsiteY13" fmla="*/ 7729 h 10324"/>
              <a:gd name="connsiteX14" fmla="*/ 935 w 10894"/>
              <a:gd name="connsiteY14" fmla="*/ 8385 h 10324"/>
              <a:gd name="connsiteX15" fmla="*/ 805 w 10894"/>
              <a:gd name="connsiteY15" fmla="*/ 9028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217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309 h 10324"/>
              <a:gd name="connsiteX11" fmla="*/ 1310 w 10894"/>
              <a:gd name="connsiteY11" fmla="*/ 6148 h 10324"/>
              <a:gd name="connsiteX12" fmla="*/ 1225 w 10894"/>
              <a:gd name="connsiteY12" fmla="*/ 7098 h 10324"/>
              <a:gd name="connsiteX13" fmla="*/ 1118 w 10894"/>
              <a:gd name="connsiteY13" fmla="*/ 7729 h 10324"/>
              <a:gd name="connsiteX14" fmla="*/ 935 w 10894"/>
              <a:gd name="connsiteY14" fmla="*/ 8385 h 10324"/>
              <a:gd name="connsiteX15" fmla="*/ 805 w 10894"/>
              <a:gd name="connsiteY15" fmla="*/ 9028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217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309 h 10324"/>
              <a:gd name="connsiteX11" fmla="*/ 1607 w 10894"/>
              <a:gd name="connsiteY11" fmla="*/ 6127 h 10324"/>
              <a:gd name="connsiteX12" fmla="*/ 1225 w 10894"/>
              <a:gd name="connsiteY12" fmla="*/ 7098 h 10324"/>
              <a:gd name="connsiteX13" fmla="*/ 1118 w 10894"/>
              <a:gd name="connsiteY13" fmla="*/ 7729 h 10324"/>
              <a:gd name="connsiteX14" fmla="*/ 935 w 10894"/>
              <a:gd name="connsiteY14" fmla="*/ 8385 h 10324"/>
              <a:gd name="connsiteX15" fmla="*/ 805 w 10894"/>
              <a:gd name="connsiteY15" fmla="*/ 9028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217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309 h 10324"/>
              <a:gd name="connsiteX11" fmla="*/ 1288 w 10894"/>
              <a:gd name="connsiteY11" fmla="*/ 6084 h 10324"/>
              <a:gd name="connsiteX12" fmla="*/ 1225 w 10894"/>
              <a:gd name="connsiteY12" fmla="*/ 7098 h 10324"/>
              <a:gd name="connsiteX13" fmla="*/ 1118 w 10894"/>
              <a:gd name="connsiteY13" fmla="*/ 7729 h 10324"/>
              <a:gd name="connsiteX14" fmla="*/ 935 w 10894"/>
              <a:gd name="connsiteY14" fmla="*/ 8385 h 10324"/>
              <a:gd name="connsiteX15" fmla="*/ 805 w 10894"/>
              <a:gd name="connsiteY15" fmla="*/ 9028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217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288 w 10894"/>
              <a:gd name="connsiteY11" fmla="*/ 6084 h 10324"/>
              <a:gd name="connsiteX12" fmla="*/ 1225 w 10894"/>
              <a:gd name="connsiteY12" fmla="*/ 7098 h 10324"/>
              <a:gd name="connsiteX13" fmla="*/ 1118 w 10894"/>
              <a:gd name="connsiteY13" fmla="*/ 7729 h 10324"/>
              <a:gd name="connsiteX14" fmla="*/ 935 w 10894"/>
              <a:gd name="connsiteY14" fmla="*/ 8385 h 10324"/>
              <a:gd name="connsiteX15" fmla="*/ 805 w 10894"/>
              <a:gd name="connsiteY15" fmla="*/ 9028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288 w 10894"/>
              <a:gd name="connsiteY11" fmla="*/ 6084 h 10324"/>
              <a:gd name="connsiteX12" fmla="*/ 1225 w 10894"/>
              <a:gd name="connsiteY12" fmla="*/ 7098 h 10324"/>
              <a:gd name="connsiteX13" fmla="*/ 1118 w 10894"/>
              <a:gd name="connsiteY13" fmla="*/ 7729 h 10324"/>
              <a:gd name="connsiteX14" fmla="*/ 935 w 10894"/>
              <a:gd name="connsiteY14" fmla="*/ 8385 h 10324"/>
              <a:gd name="connsiteX15" fmla="*/ 805 w 10894"/>
              <a:gd name="connsiteY15" fmla="*/ 9028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331 w 10894"/>
              <a:gd name="connsiteY11" fmla="*/ 6084 h 10324"/>
              <a:gd name="connsiteX12" fmla="*/ 1225 w 10894"/>
              <a:gd name="connsiteY12" fmla="*/ 7098 h 10324"/>
              <a:gd name="connsiteX13" fmla="*/ 1118 w 10894"/>
              <a:gd name="connsiteY13" fmla="*/ 7729 h 10324"/>
              <a:gd name="connsiteX14" fmla="*/ 935 w 10894"/>
              <a:gd name="connsiteY14" fmla="*/ 8385 h 10324"/>
              <a:gd name="connsiteX15" fmla="*/ 805 w 10894"/>
              <a:gd name="connsiteY15" fmla="*/ 9028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267 w 10894"/>
              <a:gd name="connsiteY11" fmla="*/ 6084 h 10324"/>
              <a:gd name="connsiteX12" fmla="*/ 1225 w 10894"/>
              <a:gd name="connsiteY12" fmla="*/ 7098 h 10324"/>
              <a:gd name="connsiteX13" fmla="*/ 1118 w 10894"/>
              <a:gd name="connsiteY13" fmla="*/ 7729 h 10324"/>
              <a:gd name="connsiteX14" fmla="*/ 935 w 10894"/>
              <a:gd name="connsiteY14" fmla="*/ 8385 h 10324"/>
              <a:gd name="connsiteX15" fmla="*/ 805 w 10894"/>
              <a:gd name="connsiteY15" fmla="*/ 9028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331 w 10894"/>
              <a:gd name="connsiteY11" fmla="*/ 6105 h 10324"/>
              <a:gd name="connsiteX12" fmla="*/ 1225 w 10894"/>
              <a:gd name="connsiteY12" fmla="*/ 7098 h 10324"/>
              <a:gd name="connsiteX13" fmla="*/ 1118 w 10894"/>
              <a:gd name="connsiteY13" fmla="*/ 7729 h 10324"/>
              <a:gd name="connsiteX14" fmla="*/ 935 w 10894"/>
              <a:gd name="connsiteY14" fmla="*/ 8385 h 10324"/>
              <a:gd name="connsiteX15" fmla="*/ 805 w 10894"/>
              <a:gd name="connsiteY15" fmla="*/ 9028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331 w 10894"/>
              <a:gd name="connsiteY11" fmla="*/ 6105 h 10324"/>
              <a:gd name="connsiteX12" fmla="*/ 1225 w 10894"/>
              <a:gd name="connsiteY12" fmla="*/ 7098 h 10324"/>
              <a:gd name="connsiteX13" fmla="*/ 1118 w 10894"/>
              <a:gd name="connsiteY13" fmla="*/ 7729 h 10324"/>
              <a:gd name="connsiteX14" fmla="*/ 935 w 10894"/>
              <a:gd name="connsiteY14" fmla="*/ 8385 h 10324"/>
              <a:gd name="connsiteX15" fmla="*/ 805 w 10894"/>
              <a:gd name="connsiteY15" fmla="*/ 9028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289 w 10894"/>
              <a:gd name="connsiteY11" fmla="*/ 6084 h 10324"/>
              <a:gd name="connsiteX12" fmla="*/ 1225 w 10894"/>
              <a:gd name="connsiteY12" fmla="*/ 7098 h 10324"/>
              <a:gd name="connsiteX13" fmla="*/ 1118 w 10894"/>
              <a:gd name="connsiteY13" fmla="*/ 7729 h 10324"/>
              <a:gd name="connsiteX14" fmla="*/ 935 w 10894"/>
              <a:gd name="connsiteY14" fmla="*/ 8385 h 10324"/>
              <a:gd name="connsiteX15" fmla="*/ 805 w 10894"/>
              <a:gd name="connsiteY15" fmla="*/ 9028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289 w 10894"/>
              <a:gd name="connsiteY11" fmla="*/ 6084 h 10324"/>
              <a:gd name="connsiteX12" fmla="*/ 1225 w 10894"/>
              <a:gd name="connsiteY12" fmla="*/ 7098 h 10324"/>
              <a:gd name="connsiteX13" fmla="*/ 1118 w 10894"/>
              <a:gd name="connsiteY13" fmla="*/ 7729 h 10324"/>
              <a:gd name="connsiteX14" fmla="*/ 956 w 10894"/>
              <a:gd name="connsiteY14" fmla="*/ 8300 h 10324"/>
              <a:gd name="connsiteX15" fmla="*/ 805 w 10894"/>
              <a:gd name="connsiteY15" fmla="*/ 9028 h 10324"/>
              <a:gd name="connsiteX16" fmla="*/ 553 w 10894"/>
              <a:gd name="connsiteY16" fmla="*/ 9586 h 10324"/>
              <a:gd name="connsiteX17" fmla="*/ 301 w 10894"/>
              <a:gd name="connsiteY17" fmla="*/ 9986 h 10324"/>
              <a:gd name="connsiteX18" fmla="*/ 89 w 10894"/>
              <a:gd name="connsiteY18" fmla="*/ 10324 h 10324"/>
              <a:gd name="connsiteX19" fmla="*/ 9632 w 10894"/>
              <a:gd name="connsiteY19" fmla="*/ 10265 h 10324"/>
              <a:gd name="connsiteX20" fmla="*/ 10418 w 10894"/>
              <a:gd name="connsiteY20" fmla="*/ 10265 h 10324"/>
              <a:gd name="connsiteX21" fmla="*/ 10442 w 10894"/>
              <a:gd name="connsiteY21" fmla="*/ 10177 h 10324"/>
              <a:gd name="connsiteX22" fmla="*/ 10537 w 10894"/>
              <a:gd name="connsiteY22" fmla="*/ 9823 h 10324"/>
              <a:gd name="connsiteX23" fmla="*/ 10632 w 10894"/>
              <a:gd name="connsiteY23" fmla="*/ 9380 h 10324"/>
              <a:gd name="connsiteX24" fmla="*/ 10704 w 10894"/>
              <a:gd name="connsiteY24" fmla="*/ 8849 h 10324"/>
              <a:gd name="connsiteX25" fmla="*/ 10775 w 10894"/>
              <a:gd name="connsiteY25" fmla="*/ 8230 h 10324"/>
              <a:gd name="connsiteX26" fmla="*/ 10823 w 10894"/>
              <a:gd name="connsiteY26" fmla="*/ 7610 h 10324"/>
              <a:gd name="connsiteX27" fmla="*/ 10870 w 10894"/>
              <a:gd name="connsiteY27" fmla="*/ 6902 h 10324"/>
              <a:gd name="connsiteX28" fmla="*/ 10894 w 10894"/>
              <a:gd name="connsiteY28" fmla="*/ 6106 h 10324"/>
              <a:gd name="connsiteX29" fmla="*/ 10894 w 10894"/>
              <a:gd name="connsiteY29" fmla="*/ 5309 h 10324"/>
              <a:gd name="connsiteX30" fmla="*/ 10894 w 10894"/>
              <a:gd name="connsiteY30" fmla="*/ 4424 h 10324"/>
              <a:gd name="connsiteX31" fmla="*/ 10870 w 10894"/>
              <a:gd name="connsiteY31" fmla="*/ 3628 h 10324"/>
              <a:gd name="connsiteX32" fmla="*/ 10823 w 10894"/>
              <a:gd name="connsiteY32" fmla="*/ 2920 h 10324"/>
              <a:gd name="connsiteX33" fmla="*/ 10775 w 10894"/>
              <a:gd name="connsiteY33" fmla="*/ 2212 h 10324"/>
              <a:gd name="connsiteX34" fmla="*/ 10704 w 10894"/>
              <a:gd name="connsiteY34" fmla="*/ 1592 h 10324"/>
              <a:gd name="connsiteX35" fmla="*/ 10608 w 10894"/>
              <a:gd name="connsiteY35" fmla="*/ 1061 h 10324"/>
              <a:gd name="connsiteX36" fmla="*/ 10537 w 10894"/>
              <a:gd name="connsiteY36" fmla="*/ 619 h 10324"/>
              <a:gd name="connsiteX37" fmla="*/ 10442 w 10894"/>
              <a:gd name="connsiteY37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289 w 10894"/>
              <a:gd name="connsiteY11" fmla="*/ 6084 h 10324"/>
              <a:gd name="connsiteX12" fmla="*/ 1225 w 10894"/>
              <a:gd name="connsiteY12" fmla="*/ 7098 h 10324"/>
              <a:gd name="connsiteX13" fmla="*/ 1118 w 10894"/>
              <a:gd name="connsiteY13" fmla="*/ 7729 h 10324"/>
              <a:gd name="connsiteX14" fmla="*/ 805 w 10894"/>
              <a:gd name="connsiteY14" fmla="*/ 9028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289 w 10894"/>
              <a:gd name="connsiteY11" fmla="*/ 6084 h 10324"/>
              <a:gd name="connsiteX12" fmla="*/ 1225 w 10894"/>
              <a:gd name="connsiteY12" fmla="*/ 7098 h 10324"/>
              <a:gd name="connsiteX13" fmla="*/ 1118 w 10894"/>
              <a:gd name="connsiteY13" fmla="*/ 7729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289 w 10894"/>
              <a:gd name="connsiteY11" fmla="*/ 6084 h 10324"/>
              <a:gd name="connsiteX12" fmla="*/ 1246 w 10894"/>
              <a:gd name="connsiteY12" fmla="*/ 7034 h 10324"/>
              <a:gd name="connsiteX13" fmla="*/ 1118 w 10894"/>
              <a:gd name="connsiteY13" fmla="*/ 7729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289 w 10894"/>
              <a:gd name="connsiteY11" fmla="*/ 6084 h 10324"/>
              <a:gd name="connsiteX12" fmla="*/ 1246 w 10894"/>
              <a:gd name="connsiteY12" fmla="*/ 7034 h 10324"/>
              <a:gd name="connsiteX13" fmla="*/ 1118 w 10894"/>
              <a:gd name="connsiteY13" fmla="*/ 7729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289 w 10894"/>
              <a:gd name="connsiteY11" fmla="*/ 6084 h 10324"/>
              <a:gd name="connsiteX12" fmla="*/ 1246 w 10894"/>
              <a:gd name="connsiteY12" fmla="*/ 6949 h 10324"/>
              <a:gd name="connsiteX13" fmla="*/ 1118 w 10894"/>
              <a:gd name="connsiteY13" fmla="*/ 7729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332 w 10894"/>
              <a:gd name="connsiteY11" fmla="*/ 6041 h 10324"/>
              <a:gd name="connsiteX12" fmla="*/ 1246 w 10894"/>
              <a:gd name="connsiteY12" fmla="*/ 6949 h 10324"/>
              <a:gd name="connsiteX13" fmla="*/ 1118 w 10894"/>
              <a:gd name="connsiteY13" fmla="*/ 7729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332 w 10894"/>
              <a:gd name="connsiteY11" fmla="*/ 6041 h 10324"/>
              <a:gd name="connsiteX12" fmla="*/ 1246 w 10894"/>
              <a:gd name="connsiteY12" fmla="*/ 6949 h 10324"/>
              <a:gd name="connsiteX13" fmla="*/ 1118 w 10894"/>
              <a:gd name="connsiteY13" fmla="*/ 7729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268 w 10894"/>
              <a:gd name="connsiteY11" fmla="*/ 6084 h 10324"/>
              <a:gd name="connsiteX12" fmla="*/ 1246 w 10894"/>
              <a:gd name="connsiteY12" fmla="*/ 6949 h 10324"/>
              <a:gd name="connsiteX13" fmla="*/ 1118 w 10894"/>
              <a:gd name="connsiteY13" fmla="*/ 7729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268 w 10894"/>
              <a:gd name="connsiteY11" fmla="*/ 6084 h 10324"/>
              <a:gd name="connsiteX12" fmla="*/ 1246 w 10894"/>
              <a:gd name="connsiteY12" fmla="*/ 6949 h 10324"/>
              <a:gd name="connsiteX13" fmla="*/ 1097 w 10894"/>
              <a:gd name="connsiteY13" fmla="*/ 7836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311 w 10894"/>
              <a:gd name="connsiteY11" fmla="*/ 6063 h 10324"/>
              <a:gd name="connsiteX12" fmla="*/ 1246 w 10894"/>
              <a:gd name="connsiteY12" fmla="*/ 6949 h 10324"/>
              <a:gd name="connsiteX13" fmla="*/ 1097 w 10894"/>
              <a:gd name="connsiteY13" fmla="*/ 7836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396 w 10894"/>
              <a:gd name="connsiteY11" fmla="*/ 6106 h 10324"/>
              <a:gd name="connsiteX12" fmla="*/ 1246 w 10894"/>
              <a:gd name="connsiteY12" fmla="*/ 6949 h 10324"/>
              <a:gd name="connsiteX13" fmla="*/ 1097 w 10894"/>
              <a:gd name="connsiteY13" fmla="*/ 7836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396 w 10894"/>
              <a:gd name="connsiteY11" fmla="*/ 6106 h 10324"/>
              <a:gd name="connsiteX12" fmla="*/ 1246 w 10894"/>
              <a:gd name="connsiteY12" fmla="*/ 6949 h 10324"/>
              <a:gd name="connsiteX13" fmla="*/ 1097 w 10894"/>
              <a:gd name="connsiteY13" fmla="*/ 7836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269 w 10894"/>
              <a:gd name="connsiteY11" fmla="*/ 6276 h 10324"/>
              <a:gd name="connsiteX12" fmla="*/ 1246 w 10894"/>
              <a:gd name="connsiteY12" fmla="*/ 6949 h 10324"/>
              <a:gd name="connsiteX13" fmla="*/ 1097 w 10894"/>
              <a:gd name="connsiteY13" fmla="*/ 7836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269 w 10894"/>
              <a:gd name="connsiteY11" fmla="*/ 6276 h 10324"/>
              <a:gd name="connsiteX12" fmla="*/ 1246 w 10894"/>
              <a:gd name="connsiteY12" fmla="*/ 6949 h 10324"/>
              <a:gd name="connsiteX13" fmla="*/ 1076 w 10894"/>
              <a:gd name="connsiteY13" fmla="*/ 7985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269 w 10894"/>
              <a:gd name="connsiteY11" fmla="*/ 6276 h 10324"/>
              <a:gd name="connsiteX12" fmla="*/ 1204 w 10894"/>
              <a:gd name="connsiteY12" fmla="*/ 7141 h 10324"/>
              <a:gd name="connsiteX13" fmla="*/ 1076 w 10894"/>
              <a:gd name="connsiteY13" fmla="*/ 7985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312 w 10894"/>
              <a:gd name="connsiteY11" fmla="*/ 6255 h 10324"/>
              <a:gd name="connsiteX12" fmla="*/ 1204 w 10894"/>
              <a:gd name="connsiteY12" fmla="*/ 7141 h 10324"/>
              <a:gd name="connsiteX13" fmla="*/ 1076 w 10894"/>
              <a:gd name="connsiteY13" fmla="*/ 7985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312 w 10894"/>
              <a:gd name="connsiteY11" fmla="*/ 6255 h 10324"/>
              <a:gd name="connsiteX12" fmla="*/ 1204 w 10894"/>
              <a:gd name="connsiteY12" fmla="*/ 7141 h 10324"/>
              <a:gd name="connsiteX13" fmla="*/ 1076 w 10894"/>
              <a:gd name="connsiteY13" fmla="*/ 7985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312 w 10894"/>
              <a:gd name="connsiteY11" fmla="*/ 6255 h 10324"/>
              <a:gd name="connsiteX12" fmla="*/ 1204 w 10894"/>
              <a:gd name="connsiteY12" fmla="*/ 7141 h 10324"/>
              <a:gd name="connsiteX13" fmla="*/ 1076 w 10894"/>
              <a:gd name="connsiteY13" fmla="*/ 7985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312 w 10894"/>
              <a:gd name="connsiteY11" fmla="*/ 6255 h 10324"/>
              <a:gd name="connsiteX12" fmla="*/ 1204 w 10894"/>
              <a:gd name="connsiteY12" fmla="*/ 7141 h 10324"/>
              <a:gd name="connsiteX13" fmla="*/ 1076 w 10894"/>
              <a:gd name="connsiteY13" fmla="*/ 7985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312 w 10894"/>
              <a:gd name="connsiteY11" fmla="*/ 6319 h 10324"/>
              <a:gd name="connsiteX12" fmla="*/ 1204 w 10894"/>
              <a:gd name="connsiteY12" fmla="*/ 7141 h 10324"/>
              <a:gd name="connsiteX13" fmla="*/ 1076 w 10894"/>
              <a:gd name="connsiteY13" fmla="*/ 7985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312 w 10894"/>
              <a:gd name="connsiteY11" fmla="*/ 6319 h 10324"/>
              <a:gd name="connsiteX12" fmla="*/ 1225 w 10894"/>
              <a:gd name="connsiteY12" fmla="*/ 7205 h 10324"/>
              <a:gd name="connsiteX13" fmla="*/ 1076 w 10894"/>
              <a:gd name="connsiteY13" fmla="*/ 7985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312 w 10894"/>
              <a:gd name="connsiteY11" fmla="*/ 6319 h 10324"/>
              <a:gd name="connsiteX12" fmla="*/ 1225 w 10894"/>
              <a:gd name="connsiteY12" fmla="*/ 7205 h 10324"/>
              <a:gd name="connsiteX13" fmla="*/ 1055 w 10894"/>
              <a:gd name="connsiteY13" fmla="*/ 8113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312 w 10894"/>
              <a:gd name="connsiteY11" fmla="*/ 6319 h 10324"/>
              <a:gd name="connsiteX12" fmla="*/ 1225 w 10894"/>
              <a:gd name="connsiteY12" fmla="*/ 7205 h 10324"/>
              <a:gd name="connsiteX13" fmla="*/ 1055 w 10894"/>
              <a:gd name="connsiteY13" fmla="*/ 8113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312 w 10894"/>
              <a:gd name="connsiteY11" fmla="*/ 6319 h 10324"/>
              <a:gd name="connsiteX12" fmla="*/ 1225 w 10894"/>
              <a:gd name="connsiteY12" fmla="*/ 7205 h 10324"/>
              <a:gd name="connsiteX13" fmla="*/ 1055 w 10894"/>
              <a:gd name="connsiteY13" fmla="*/ 8113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312 w 10894"/>
              <a:gd name="connsiteY11" fmla="*/ 6319 h 10324"/>
              <a:gd name="connsiteX12" fmla="*/ 1225 w 10894"/>
              <a:gd name="connsiteY12" fmla="*/ 7205 h 10324"/>
              <a:gd name="connsiteX13" fmla="*/ 1034 w 10894"/>
              <a:gd name="connsiteY13" fmla="*/ 7964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312 w 10894"/>
              <a:gd name="connsiteY11" fmla="*/ 6319 h 10324"/>
              <a:gd name="connsiteX12" fmla="*/ 1204 w 10894"/>
              <a:gd name="connsiteY12" fmla="*/ 7205 h 10324"/>
              <a:gd name="connsiteX13" fmla="*/ 1034 w 10894"/>
              <a:gd name="connsiteY13" fmla="*/ 7964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355 w 10894"/>
              <a:gd name="connsiteY11" fmla="*/ 6319 h 10324"/>
              <a:gd name="connsiteX12" fmla="*/ 1204 w 10894"/>
              <a:gd name="connsiteY12" fmla="*/ 7205 h 10324"/>
              <a:gd name="connsiteX13" fmla="*/ 1034 w 10894"/>
              <a:gd name="connsiteY13" fmla="*/ 7964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334 w 10894"/>
              <a:gd name="connsiteY11" fmla="*/ 6276 h 10324"/>
              <a:gd name="connsiteX12" fmla="*/ 1204 w 10894"/>
              <a:gd name="connsiteY12" fmla="*/ 7205 h 10324"/>
              <a:gd name="connsiteX13" fmla="*/ 1034 w 10894"/>
              <a:gd name="connsiteY13" fmla="*/ 7964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334 w 10894"/>
              <a:gd name="connsiteY11" fmla="*/ 6276 h 10324"/>
              <a:gd name="connsiteX12" fmla="*/ 1204 w 10894"/>
              <a:gd name="connsiteY12" fmla="*/ 7205 h 10324"/>
              <a:gd name="connsiteX13" fmla="*/ 1034 w 10894"/>
              <a:gd name="connsiteY13" fmla="*/ 7964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292 w 10894"/>
              <a:gd name="connsiteY11" fmla="*/ 6276 h 10324"/>
              <a:gd name="connsiteX12" fmla="*/ 1204 w 10894"/>
              <a:gd name="connsiteY12" fmla="*/ 7205 h 10324"/>
              <a:gd name="connsiteX13" fmla="*/ 1034 w 10894"/>
              <a:gd name="connsiteY13" fmla="*/ 7964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292 w 10894"/>
              <a:gd name="connsiteY11" fmla="*/ 6276 h 10324"/>
              <a:gd name="connsiteX12" fmla="*/ 1204 w 10894"/>
              <a:gd name="connsiteY12" fmla="*/ 7205 h 10324"/>
              <a:gd name="connsiteX13" fmla="*/ 1034 w 10894"/>
              <a:gd name="connsiteY13" fmla="*/ 7964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24 w 10894"/>
              <a:gd name="connsiteY9" fmla="*/ 4510 h 10324"/>
              <a:gd name="connsiteX10" fmla="*/ 1346 w 10894"/>
              <a:gd name="connsiteY10" fmla="*/ 5288 h 10324"/>
              <a:gd name="connsiteX11" fmla="*/ 1292 w 10894"/>
              <a:gd name="connsiteY11" fmla="*/ 6276 h 10324"/>
              <a:gd name="connsiteX12" fmla="*/ 1204 w 10894"/>
              <a:gd name="connsiteY12" fmla="*/ 7205 h 10324"/>
              <a:gd name="connsiteX13" fmla="*/ 1034 w 10894"/>
              <a:gd name="connsiteY13" fmla="*/ 7964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24 w 10894"/>
              <a:gd name="connsiteY9" fmla="*/ 4510 h 10324"/>
              <a:gd name="connsiteX10" fmla="*/ 1346 w 10894"/>
              <a:gd name="connsiteY10" fmla="*/ 5288 h 10324"/>
              <a:gd name="connsiteX11" fmla="*/ 1292 w 10894"/>
              <a:gd name="connsiteY11" fmla="*/ 6276 h 10324"/>
              <a:gd name="connsiteX12" fmla="*/ 1204 w 10894"/>
              <a:gd name="connsiteY12" fmla="*/ 7205 h 10324"/>
              <a:gd name="connsiteX13" fmla="*/ 1034 w 10894"/>
              <a:gd name="connsiteY13" fmla="*/ 7964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24 w 10894"/>
              <a:gd name="connsiteY9" fmla="*/ 4510 h 10324"/>
              <a:gd name="connsiteX10" fmla="*/ 1367 w 10894"/>
              <a:gd name="connsiteY10" fmla="*/ 5331 h 10324"/>
              <a:gd name="connsiteX11" fmla="*/ 1292 w 10894"/>
              <a:gd name="connsiteY11" fmla="*/ 6276 h 10324"/>
              <a:gd name="connsiteX12" fmla="*/ 1204 w 10894"/>
              <a:gd name="connsiteY12" fmla="*/ 7205 h 10324"/>
              <a:gd name="connsiteX13" fmla="*/ 1034 w 10894"/>
              <a:gd name="connsiteY13" fmla="*/ 7964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24 w 10894"/>
              <a:gd name="connsiteY9" fmla="*/ 4510 h 10324"/>
              <a:gd name="connsiteX10" fmla="*/ 1303 w 10894"/>
              <a:gd name="connsiteY10" fmla="*/ 5288 h 10324"/>
              <a:gd name="connsiteX11" fmla="*/ 1292 w 10894"/>
              <a:gd name="connsiteY11" fmla="*/ 6276 h 10324"/>
              <a:gd name="connsiteX12" fmla="*/ 1204 w 10894"/>
              <a:gd name="connsiteY12" fmla="*/ 7205 h 10324"/>
              <a:gd name="connsiteX13" fmla="*/ 1034 w 10894"/>
              <a:gd name="connsiteY13" fmla="*/ 7964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24 w 10894"/>
              <a:gd name="connsiteY9" fmla="*/ 4510 h 10324"/>
              <a:gd name="connsiteX10" fmla="*/ 1346 w 10894"/>
              <a:gd name="connsiteY10" fmla="*/ 5288 h 10324"/>
              <a:gd name="connsiteX11" fmla="*/ 1292 w 10894"/>
              <a:gd name="connsiteY11" fmla="*/ 6276 h 10324"/>
              <a:gd name="connsiteX12" fmla="*/ 1204 w 10894"/>
              <a:gd name="connsiteY12" fmla="*/ 7205 h 10324"/>
              <a:gd name="connsiteX13" fmla="*/ 1034 w 10894"/>
              <a:gd name="connsiteY13" fmla="*/ 7964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24 w 10894"/>
              <a:gd name="connsiteY9" fmla="*/ 4510 h 10324"/>
              <a:gd name="connsiteX10" fmla="*/ 1346 w 10894"/>
              <a:gd name="connsiteY10" fmla="*/ 5288 h 10324"/>
              <a:gd name="connsiteX11" fmla="*/ 1292 w 10894"/>
              <a:gd name="connsiteY11" fmla="*/ 6233 h 10324"/>
              <a:gd name="connsiteX12" fmla="*/ 1204 w 10894"/>
              <a:gd name="connsiteY12" fmla="*/ 7205 h 10324"/>
              <a:gd name="connsiteX13" fmla="*/ 1034 w 10894"/>
              <a:gd name="connsiteY13" fmla="*/ 7964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292 w 10894"/>
              <a:gd name="connsiteY11" fmla="*/ 6233 h 10324"/>
              <a:gd name="connsiteX12" fmla="*/ 1204 w 10894"/>
              <a:gd name="connsiteY12" fmla="*/ 7205 h 10324"/>
              <a:gd name="connsiteX13" fmla="*/ 1034 w 10894"/>
              <a:gd name="connsiteY13" fmla="*/ 7964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03 w 10894"/>
              <a:gd name="connsiteY9" fmla="*/ 4510 h 10324"/>
              <a:gd name="connsiteX10" fmla="*/ 1346 w 10894"/>
              <a:gd name="connsiteY10" fmla="*/ 5288 h 10324"/>
              <a:gd name="connsiteX11" fmla="*/ 1292 w 10894"/>
              <a:gd name="connsiteY11" fmla="*/ 6233 h 10324"/>
              <a:gd name="connsiteX12" fmla="*/ 1204 w 10894"/>
              <a:gd name="connsiteY12" fmla="*/ 7205 h 10324"/>
              <a:gd name="connsiteX13" fmla="*/ 1034 w 10894"/>
              <a:gd name="connsiteY13" fmla="*/ 7964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46 w 10894"/>
              <a:gd name="connsiteY9" fmla="*/ 4510 h 10324"/>
              <a:gd name="connsiteX10" fmla="*/ 1346 w 10894"/>
              <a:gd name="connsiteY10" fmla="*/ 5288 h 10324"/>
              <a:gd name="connsiteX11" fmla="*/ 1292 w 10894"/>
              <a:gd name="connsiteY11" fmla="*/ 6233 h 10324"/>
              <a:gd name="connsiteX12" fmla="*/ 1204 w 10894"/>
              <a:gd name="connsiteY12" fmla="*/ 7205 h 10324"/>
              <a:gd name="connsiteX13" fmla="*/ 1034 w 10894"/>
              <a:gd name="connsiteY13" fmla="*/ 7964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46 w 10894"/>
              <a:gd name="connsiteY9" fmla="*/ 4510 h 10324"/>
              <a:gd name="connsiteX10" fmla="*/ 1325 w 10894"/>
              <a:gd name="connsiteY10" fmla="*/ 5352 h 10324"/>
              <a:gd name="connsiteX11" fmla="*/ 1292 w 10894"/>
              <a:gd name="connsiteY11" fmla="*/ 6233 h 10324"/>
              <a:gd name="connsiteX12" fmla="*/ 1204 w 10894"/>
              <a:gd name="connsiteY12" fmla="*/ 7205 h 10324"/>
              <a:gd name="connsiteX13" fmla="*/ 1034 w 10894"/>
              <a:gd name="connsiteY13" fmla="*/ 7964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282 w 10894"/>
              <a:gd name="connsiteY9" fmla="*/ 4489 h 10324"/>
              <a:gd name="connsiteX10" fmla="*/ 1325 w 10894"/>
              <a:gd name="connsiteY10" fmla="*/ 5352 h 10324"/>
              <a:gd name="connsiteX11" fmla="*/ 1292 w 10894"/>
              <a:gd name="connsiteY11" fmla="*/ 6233 h 10324"/>
              <a:gd name="connsiteX12" fmla="*/ 1204 w 10894"/>
              <a:gd name="connsiteY12" fmla="*/ 7205 h 10324"/>
              <a:gd name="connsiteX13" fmla="*/ 1034 w 10894"/>
              <a:gd name="connsiteY13" fmla="*/ 7964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282 w 10894"/>
              <a:gd name="connsiteY9" fmla="*/ 4489 h 10324"/>
              <a:gd name="connsiteX10" fmla="*/ 1325 w 10894"/>
              <a:gd name="connsiteY10" fmla="*/ 5352 h 10324"/>
              <a:gd name="connsiteX11" fmla="*/ 1292 w 10894"/>
              <a:gd name="connsiteY11" fmla="*/ 6233 h 10324"/>
              <a:gd name="connsiteX12" fmla="*/ 1204 w 10894"/>
              <a:gd name="connsiteY12" fmla="*/ 7205 h 10324"/>
              <a:gd name="connsiteX13" fmla="*/ 1034 w 10894"/>
              <a:gd name="connsiteY13" fmla="*/ 7964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46 w 10894"/>
              <a:gd name="connsiteY9" fmla="*/ 4510 h 10324"/>
              <a:gd name="connsiteX10" fmla="*/ 1325 w 10894"/>
              <a:gd name="connsiteY10" fmla="*/ 5352 h 10324"/>
              <a:gd name="connsiteX11" fmla="*/ 1292 w 10894"/>
              <a:gd name="connsiteY11" fmla="*/ 6233 h 10324"/>
              <a:gd name="connsiteX12" fmla="*/ 1204 w 10894"/>
              <a:gd name="connsiteY12" fmla="*/ 7205 h 10324"/>
              <a:gd name="connsiteX13" fmla="*/ 1034 w 10894"/>
              <a:gd name="connsiteY13" fmla="*/ 7964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46 w 10894"/>
              <a:gd name="connsiteY9" fmla="*/ 4510 h 10324"/>
              <a:gd name="connsiteX10" fmla="*/ 1325 w 10894"/>
              <a:gd name="connsiteY10" fmla="*/ 5352 h 10324"/>
              <a:gd name="connsiteX11" fmla="*/ 1292 w 10894"/>
              <a:gd name="connsiteY11" fmla="*/ 6233 h 10324"/>
              <a:gd name="connsiteX12" fmla="*/ 1204 w 10894"/>
              <a:gd name="connsiteY12" fmla="*/ 7205 h 10324"/>
              <a:gd name="connsiteX13" fmla="*/ 1034 w 10894"/>
              <a:gd name="connsiteY13" fmla="*/ 7964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46 w 10894"/>
              <a:gd name="connsiteY9" fmla="*/ 4510 h 10324"/>
              <a:gd name="connsiteX10" fmla="*/ 1325 w 10894"/>
              <a:gd name="connsiteY10" fmla="*/ 5352 h 10324"/>
              <a:gd name="connsiteX11" fmla="*/ 1292 w 10894"/>
              <a:gd name="connsiteY11" fmla="*/ 6233 h 10324"/>
              <a:gd name="connsiteX12" fmla="*/ 1204 w 10894"/>
              <a:gd name="connsiteY12" fmla="*/ 7205 h 10324"/>
              <a:gd name="connsiteX13" fmla="*/ 1034 w 10894"/>
              <a:gd name="connsiteY13" fmla="*/ 7964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46 w 10894"/>
              <a:gd name="connsiteY9" fmla="*/ 4510 h 10324"/>
              <a:gd name="connsiteX10" fmla="*/ 1325 w 10894"/>
              <a:gd name="connsiteY10" fmla="*/ 5352 h 10324"/>
              <a:gd name="connsiteX11" fmla="*/ 1292 w 10894"/>
              <a:gd name="connsiteY11" fmla="*/ 6233 h 10324"/>
              <a:gd name="connsiteX12" fmla="*/ 1204 w 10894"/>
              <a:gd name="connsiteY12" fmla="*/ 7205 h 10324"/>
              <a:gd name="connsiteX13" fmla="*/ 1034 w 10894"/>
              <a:gd name="connsiteY13" fmla="*/ 7964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46 w 10894"/>
              <a:gd name="connsiteY9" fmla="*/ 4510 h 10324"/>
              <a:gd name="connsiteX10" fmla="*/ 1325 w 10894"/>
              <a:gd name="connsiteY10" fmla="*/ 5352 h 10324"/>
              <a:gd name="connsiteX11" fmla="*/ 1292 w 10894"/>
              <a:gd name="connsiteY11" fmla="*/ 6233 h 10324"/>
              <a:gd name="connsiteX12" fmla="*/ 1204 w 10894"/>
              <a:gd name="connsiteY12" fmla="*/ 7205 h 10324"/>
              <a:gd name="connsiteX13" fmla="*/ 1034 w 10894"/>
              <a:gd name="connsiteY13" fmla="*/ 7964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46 w 10894"/>
              <a:gd name="connsiteY9" fmla="*/ 4510 h 10324"/>
              <a:gd name="connsiteX10" fmla="*/ 1325 w 10894"/>
              <a:gd name="connsiteY10" fmla="*/ 5352 h 10324"/>
              <a:gd name="connsiteX11" fmla="*/ 1292 w 10894"/>
              <a:gd name="connsiteY11" fmla="*/ 6233 h 10324"/>
              <a:gd name="connsiteX12" fmla="*/ 1204 w 10894"/>
              <a:gd name="connsiteY12" fmla="*/ 7205 h 10324"/>
              <a:gd name="connsiteX13" fmla="*/ 992 w 10894"/>
              <a:gd name="connsiteY13" fmla="*/ 8134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46 w 10894"/>
              <a:gd name="connsiteY9" fmla="*/ 4510 h 10324"/>
              <a:gd name="connsiteX10" fmla="*/ 1346 w 10894"/>
              <a:gd name="connsiteY10" fmla="*/ 5352 h 10324"/>
              <a:gd name="connsiteX11" fmla="*/ 1292 w 10894"/>
              <a:gd name="connsiteY11" fmla="*/ 6233 h 10324"/>
              <a:gd name="connsiteX12" fmla="*/ 1204 w 10894"/>
              <a:gd name="connsiteY12" fmla="*/ 7205 h 10324"/>
              <a:gd name="connsiteX13" fmla="*/ 992 w 10894"/>
              <a:gd name="connsiteY13" fmla="*/ 8134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46 w 10894"/>
              <a:gd name="connsiteY9" fmla="*/ 4510 h 10324"/>
              <a:gd name="connsiteX10" fmla="*/ 1346 w 10894"/>
              <a:gd name="connsiteY10" fmla="*/ 5352 h 10324"/>
              <a:gd name="connsiteX11" fmla="*/ 1292 w 10894"/>
              <a:gd name="connsiteY11" fmla="*/ 6233 h 10324"/>
              <a:gd name="connsiteX12" fmla="*/ 1204 w 10894"/>
              <a:gd name="connsiteY12" fmla="*/ 7205 h 10324"/>
              <a:gd name="connsiteX13" fmla="*/ 992 w 10894"/>
              <a:gd name="connsiteY13" fmla="*/ 8134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42 w 10894"/>
              <a:gd name="connsiteY0" fmla="*/ 265 h 10324"/>
              <a:gd name="connsiteX1" fmla="*/ 9418 w 10894"/>
              <a:gd name="connsiteY1" fmla="*/ 265 h 10324"/>
              <a:gd name="connsiteX2" fmla="*/ 32 w 10894"/>
              <a:gd name="connsiteY2" fmla="*/ 0 h 10324"/>
              <a:gd name="connsiteX3" fmla="*/ 565 w 10894"/>
              <a:gd name="connsiteY3" fmla="*/ 795 h 10324"/>
              <a:gd name="connsiteX4" fmla="*/ 796 w 10894"/>
              <a:gd name="connsiteY4" fmla="*/ 1502 h 10324"/>
              <a:gd name="connsiteX5" fmla="*/ 962 w 10894"/>
              <a:gd name="connsiteY5" fmla="*/ 2017 h 10324"/>
              <a:gd name="connsiteX6" fmla="*/ 1062 w 10894"/>
              <a:gd name="connsiteY6" fmla="*/ 2503 h 10324"/>
              <a:gd name="connsiteX7" fmla="*/ 1196 w 10894"/>
              <a:gd name="connsiteY7" fmla="*/ 3159 h 10324"/>
              <a:gd name="connsiteX8" fmla="*/ 1273 w 10894"/>
              <a:gd name="connsiteY8" fmla="*/ 3780 h 10324"/>
              <a:gd name="connsiteX9" fmla="*/ 1346 w 10894"/>
              <a:gd name="connsiteY9" fmla="*/ 4425 h 10324"/>
              <a:gd name="connsiteX10" fmla="*/ 1346 w 10894"/>
              <a:gd name="connsiteY10" fmla="*/ 5352 h 10324"/>
              <a:gd name="connsiteX11" fmla="*/ 1292 w 10894"/>
              <a:gd name="connsiteY11" fmla="*/ 6233 h 10324"/>
              <a:gd name="connsiteX12" fmla="*/ 1204 w 10894"/>
              <a:gd name="connsiteY12" fmla="*/ 7205 h 10324"/>
              <a:gd name="connsiteX13" fmla="*/ 992 w 10894"/>
              <a:gd name="connsiteY13" fmla="*/ 8134 h 10324"/>
              <a:gd name="connsiteX14" fmla="*/ 784 w 10894"/>
              <a:gd name="connsiteY14" fmla="*/ 8985 h 10324"/>
              <a:gd name="connsiteX15" fmla="*/ 553 w 10894"/>
              <a:gd name="connsiteY15" fmla="*/ 9586 h 10324"/>
              <a:gd name="connsiteX16" fmla="*/ 301 w 10894"/>
              <a:gd name="connsiteY16" fmla="*/ 9986 h 10324"/>
              <a:gd name="connsiteX17" fmla="*/ 89 w 10894"/>
              <a:gd name="connsiteY17" fmla="*/ 10324 h 10324"/>
              <a:gd name="connsiteX18" fmla="*/ 9632 w 10894"/>
              <a:gd name="connsiteY18" fmla="*/ 10265 h 10324"/>
              <a:gd name="connsiteX19" fmla="*/ 10418 w 10894"/>
              <a:gd name="connsiteY19" fmla="*/ 10265 h 10324"/>
              <a:gd name="connsiteX20" fmla="*/ 10442 w 10894"/>
              <a:gd name="connsiteY20" fmla="*/ 10177 h 10324"/>
              <a:gd name="connsiteX21" fmla="*/ 10537 w 10894"/>
              <a:gd name="connsiteY21" fmla="*/ 9823 h 10324"/>
              <a:gd name="connsiteX22" fmla="*/ 10632 w 10894"/>
              <a:gd name="connsiteY22" fmla="*/ 9380 h 10324"/>
              <a:gd name="connsiteX23" fmla="*/ 10704 w 10894"/>
              <a:gd name="connsiteY23" fmla="*/ 8849 h 10324"/>
              <a:gd name="connsiteX24" fmla="*/ 10775 w 10894"/>
              <a:gd name="connsiteY24" fmla="*/ 8230 h 10324"/>
              <a:gd name="connsiteX25" fmla="*/ 10823 w 10894"/>
              <a:gd name="connsiteY25" fmla="*/ 7610 h 10324"/>
              <a:gd name="connsiteX26" fmla="*/ 10870 w 10894"/>
              <a:gd name="connsiteY26" fmla="*/ 6902 h 10324"/>
              <a:gd name="connsiteX27" fmla="*/ 10894 w 10894"/>
              <a:gd name="connsiteY27" fmla="*/ 6106 h 10324"/>
              <a:gd name="connsiteX28" fmla="*/ 10894 w 10894"/>
              <a:gd name="connsiteY28" fmla="*/ 5309 h 10324"/>
              <a:gd name="connsiteX29" fmla="*/ 10894 w 10894"/>
              <a:gd name="connsiteY29" fmla="*/ 4424 h 10324"/>
              <a:gd name="connsiteX30" fmla="*/ 10870 w 10894"/>
              <a:gd name="connsiteY30" fmla="*/ 3628 h 10324"/>
              <a:gd name="connsiteX31" fmla="*/ 10823 w 10894"/>
              <a:gd name="connsiteY31" fmla="*/ 2920 h 10324"/>
              <a:gd name="connsiteX32" fmla="*/ 10775 w 10894"/>
              <a:gd name="connsiteY32" fmla="*/ 2212 h 10324"/>
              <a:gd name="connsiteX33" fmla="*/ 10704 w 10894"/>
              <a:gd name="connsiteY33" fmla="*/ 1592 h 10324"/>
              <a:gd name="connsiteX34" fmla="*/ 10608 w 10894"/>
              <a:gd name="connsiteY34" fmla="*/ 1061 h 10324"/>
              <a:gd name="connsiteX35" fmla="*/ 10537 w 10894"/>
              <a:gd name="connsiteY35" fmla="*/ 619 h 10324"/>
              <a:gd name="connsiteX36" fmla="*/ 10442 w 10894"/>
              <a:gd name="connsiteY36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533 w 10862"/>
              <a:gd name="connsiteY3" fmla="*/ 795 h 10324"/>
              <a:gd name="connsiteX4" fmla="*/ 764 w 10862"/>
              <a:gd name="connsiteY4" fmla="*/ 1502 h 10324"/>
              <a:gd name="connsiteX5" fmla="*/ 930 w 10862"/>
              <a:gd name="connsiteY5" fmla="*/ 2017 h 10324"/>
              <a:gd name="connsiteX6" fmla="*/ 1030 w 10862"/>
              <a:gd name="connsiteY6" fmla="*/ 2503 h 10324"/>
              <a:gd name="connsiteX7" fmla="*/ 1164 w 10862"/>
              <a:gd name="connsiteY7" fmla="*/ 3159 h 10324"/>
              <a:gd name="connsiteX8" fmla="*/ 1241 w 10862"/>
              <a:gd name="connsiteY8" fmla="*/ 3780 h 10324"/>
              <a:gd name="connsiteX9" fmla="*/ 1314 w 10862"/>
              <a:gd name="connsiteY9" fmla="*/ 4425 h 10324"/>
              <a:gd name="connsiteX10" fmla="*/ 1314 w 10862"/>
              <a:gd name="connsiteY10" fmla="*/ 5352 h 10324"/>
              <a:gd name="connsiteX11" fmla="*/ 1260 w 10862"/>
              <a:gd name="connsiteY11" fmla="*/ 6233 h 10324"/>
              <a:gd name="connsiteX12" fmla="*/ 1172 w 10862"/>
              <a:gd name="connsiteY12" fmla="*/ 7205 h 10324"/>
              <a:gd name="connsiteX13" fmla="*/ 960 w 10862"/>
              <a:gd name="connsiteY13" fmla="*/ 8134 h 10324"/>
              <a:gd name="connsiteX14" fmla="*/ 752 w 10862"/>
              <a:gd name="connsiteY14" fmla="*/ 8985 h 10324"/>
              <a:gd name="connsiteX15" fmla="*/ 521 w 10862"/>
              <a:gd name="connsiteY15" fmla="*/ 9586 h 10324"/>
              <a:gd name="connsiteX16" fmla="*/ 269 w 10862"/>
              <a:gd name="connsiteY16" fmla="*/ 9986 h 10324"/>
              <a:gd name="connsiteX17" fmla="*/ 57 w 10862"/>
              <a:gd name="connsiteY17" fmla="*/ 10324 h 10324"/>
              <a:gd name="connsiteX18" fmla="*/ 9600 w 10862"/>
              <a:gd name="connsiteY18" fmla="*/ 10265 h 10324"/>
              <a:gd name="connsiteX19" fmla="*/ 10386 w 10862"/>
              <a:gd name="connsiteY19" fmla="*/ 10265 h 10324"/>
              <a:gd name="connsiteX20" fmla="*/ 10410 w 10862"/>
              <a:gd name="connsiteY20" fmla="*/ 10177 h 10324"/>
              <a:gd name="connsiteX21" fmla="*/ 10505 w 10862"/>
              <a:gd name="connsiteY21" fmla="*/ 9823 h 10324"/>
              <a:gd name="connsiteX22" fmla="*/ 10600 w 10862"/>
              <a:gd name="connsiteY22" fmla="*/ 9380 h 10324"/>
              <a:gd name="connsiteX23" fmla="*/ 10672 w 10862"/>
              <a:gd name="connsiteY23" fmla="*/ 8849 h 10324"/>
              <a:gd name="connsiteX24" fmla="*/ 10743 w 10862"/>
              <a:gd name="connsiteY24" fmla="*/ 8230 h 10324"/>
              <a:gd name="connsiteX25" fmla="*/ 10791 w 10862"/>
              <a:gd name="connsiteY25" fmla="*/ 7610 h 10324"/>
              <a:gd name="connsiteX26" fmla="*/ 10838 w 10862"/>
              <a:gd name="connsiteY26" fmla="*/ 6902 h 10324"/>
              <a:gd name="connsiteX27" fmla="*/ 10862 w 10862"/>
              <a:gd name="connsiteY27" fmla="*/ 6106 h 10324"/>
              <a:gd name="connsiteX28" fmla="*/ 10862 w 10862"/>
              <a:gd name="connsiteY28" fmla="*/ 5309 h 10324"/>
              <a:gd name="connsiteX29" fmla="*/ 10862 w 10862"/>
              <a:gd name="connsiteY29" fmla="*/ 4424 h 10324"/>
              <a:gd name="connsiteX30" fmla="*/ 10838 w 10862"/>
              <a:gd name="connsiteY30" fmla="*/ 3628 h 10324"/>
              <a:gd name="connsiteX31" fmla="*/ 10791 w 10862"/>
              <a:gd name="connsiteY31" fmla="*/ 2920 h 10324"/>
              <a:gd name="connsiteX32" fmla="*/ 10743 w 10862"/>
              <a:gd name="connsiteY32" fmla="*/ 2212 h 10324"/>
              <a:gd name="connsiteX33" fmla="*/ 10672 w 10862"/>
              <a:gd name="connsiteY33" fmla="*/ 1592 h 10324"/>
              <a:gd name="connsiteX34" fmla="*/ 10576 w 10862"/>
              <a:gd name="connsiteY34" fmla="*/ 1061 h 10324"/>
              <a:gd name="connsiteX35" fmla="*/ 10505 w 10862"/>
              <a:gd name="connsiteY35" fmla="*/ 619 h 10324"/>
              <a:gd name="connsiteX36" fmla="*/ 10410 w 10862"/>
              <a:gd name="connsiteY36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533 w 10862"/>
              <a:gd name="connsiteY3" fmla="*/ 795 h 10324"/>
              <a:gd name="connsiteX4" fmla="*/ 764 w 10862"/>
              <a:gd name="connsiteY4" fmla="*/ 1502 h 10324"/>
              <a:gd name="connsiteX5" fmla="*/ 930 w 10862"/>
              <a:gd name="connsiteY5" fmla="*/ 2017 h 10324"/>
              <a:gd name="connsiteX6" fmla="*/ 1030 w 10862"/>
              <a:gd name="connsiteY6" fmla="*/ 2503 h 10324"/>
              <a:gd name="connsiteX7" fmla="*/ 1164 w 10862"/>
              <a:gd name="connsiteY7" fmla="*/ 3159 h 10324"/>
              <a:gd name="connsiteX8" fmla="*/ 1241 w 10862"/>
              <a:gd name="connsiteY8" fmla="*/ 3780 h 10324"/>
              <a:gd name="connsiteX9" fmla="*/ 1314 w 10862"/>
              <a:gd name="connsiteY9" fmla="*/ 4425 h 10324"/>
              <a:gd name="connsiteX10" fmla="*/ 1314 w 10862"/>
              <a:gd name="connsiteY10" fmla="*/ 5352 h 10324"/>
              <a:gd name="connsiteX11" fmla="*/ 1260 w 10862"/>
              <a:gd name="connsiteY11" fmla="*/ 6233 h 10324"/>
              <a:gd name="connsiteX12" fmla="*/ 1172 w 10862"/>
              <a:gd name="connsiteY12" fmla="*/ 7205 h 10324"/>
              <a:gd name="connsiteX13" fmla="*/ 960 w 10862"/>
              <a:gd name="connsiteY13" fmla="*/ 8134 h 10324"/>
              <a:gd name="connsiteX14" fmla="*/ 752 w 10862"/>
              <a:gd name="connsiteY14" fmla="*/ 8985 h 10324"/>
              <a:gd name="connsiteX15" fmla="*/ 521 w 10862"/>
              <a:gd name="connsiteY15" fmla="*/ 9586 h 10324"/>
              <a:gd name="connsiteX16" fmla="*/ 269 w 10862"/>
              <a:gd name="connsiteY16" fmla="*/ 9986 h 10324"/>
              <a:gd name="connsiteX17" fmla="*/ 57 w 10862"/>
              <a:gd name="connsiteY17" fmla="*/ 10324 h 10324"/>
              <a:gd name="connsiteX18" fmla="*/ 9600 w 10862"/>
              <a:gd name="connsiteY18" fmla="*/ 10265 h 10324"/>
              <a:gd name="connsiteX19" fmla="*/ 10386 w 10862"/>
              <a:gd name="connsiteY19" fmla="*/ 10265 h 10324"/>
              <a:gd name="connsiteX20" fmla="*/ 10410 w 10862"/>
              <a:gd name="connsiteY20" fmla="*/ 10177 h 10324"/>
              <a:gd name="connsiteX21" fmla="*/ 10505 w 10862"/>
              <a:gd name="connsiteY21" fmla="*/ 9823 h 10324"/>
              <a:gd name="connsiteX22" fmla="*/ 10600 w 10862"/>
              <a:gd name="connsiteY22" fmla="*/ 9380 h 10324"/>
              <a:gd name="connsiteX23" fmla="*/ 10672 w 10862"/>
              <a:gd name="connsiteY23" fmla="*/ 8849 h 10324"/>
              <a:gd name="connsiteX24" fmla="*/ 10743 w 10862"/>
              <a:gd name="connsiteY24" fmla="*/ 8230 h 10324"/>
              <a:gd name="connsiteX25" fmla="*/ 10791 w 10862"/>
              <a:gd name="connsiteY25" fmla="*/ 7610 h 10324"/>
              <a:gd name="connsiteX26" fmla="*/ 10838 w 10862"/>
              <a:gd name="connsiteY26" fmla="*/ 6902 h 10324"/>
              <a:gd name="connsiteX27" fmla="*/ 10862 w 10862"/>
              <a:gd name="connsiteY27" fmla="*/ 6106 h 10324"/>
              <a:gd name="connsiteX28" fmla="*/ 10862 w 10862"/>
              <a:gd name="connsiteY28" fmla="*/ 5309 h 10324"/>
              <a:gd name="connsiteX29" fmla="*/ 10862 w 10862"/>
              <a:gd name="connsiteY29" fmla="*/ 4424 h 10324"/>
              <a:gd name="connsiteX30" fmla="*/ 10838 w 10862"/>
              <a:gd name="connsiteY30" fmla="*/ 3628 h 10324"/>
              <a:gd name="connsiteX31" fmla="*/ 10791 w 10862"/>
              <a:gd name="connsiteY31" fmla="*/ 2920 h 10324"/>
              <a:gd name="connsiteX32" fmla="*/ 10743 w 10862"/>
              <a:gd name="connsiteY32" fmla="*/ 2212 h 10324"/>
              <a:gd name="connsiteX33" fmla="*/ 10672 w 10862"/>
              <a:gd name="connsiteY33" fmla="*/ 1592 h 10324"/>
              <a:gd name="connsiteX34" fmla="*/ 10576 w 10862"/>
              <a:gd name="connsiteY34" fmla="*/ 1061 h 10324"/>
              <a:gd name="connsiteX35" fmla="*/ 10505 w 10862"/>
              <a:gd name="connsiteY35" fmla="*/ 619 h 10324"/>
              <a:gd name="connsiteX36" fmla="*/ 10410 w 10862"/>
              <a:gd name="connsiteY36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533 w 10862"/>
              <a:gd name="connsiteY3" fmla="*/ 795 h 10324"/>
              <a:gd name="connsiteX4" fmla="*/ 764 w 10862"/>
              <a:gd name="connsiteY4" fmla="*/ 1502 h 10324"/>
              <a:gd name="connsiteX5" fmla="*/ 930 w 10862"/>
              <a:gd name="connsiteY5" fmla="*/ 2017 h 10324"/>
              <a:gd name="connsiteX6" fmla="*/ 1030 w 10862"/>
              <a:gd name="connsiteY6" fmla="*/ 2503 h 10324"/>
              <a:gd name="connsiteX7" fmla="*/ 1164 w 10862"/>
              <a:gd name="connsiteY7" fmla="*/ 3159 h 10324"/>
              <a:gd name="connsiteX8" fmla="*/ 1241 w 10862"/>
              <a:gd name="connsiteY8" fmla="*/ 3780 h 10324"/>
              <a:gd name="connsiteX9" fmla="*/ 1314 w 10862"/>
              <a:gd name="connsiteY9" fmla="*/ 4425 h 10324"/>
              <a:gd name="connsiteX10" fmla="*/ 960 w 10862"/>
              <a:gd name="connsiteY10" fmla="*/ 5352 h 10324"/>
              <a:gd name="connsiteX11" fmla="*/ 1260 w 10862"/>
              <a:gd name="connsiteY11" fmla="*/ 6233 h 10324"/>
              <a:gd name="connsiteX12" fmla="*/ 1172 w 10862"/>
              <a:gd name="connsiteY12" fmla="*/ 7205 h 10324"/>
              <a:gd name="connsiteX13" fmla="*/ 960 w 10862"/>
              <a:gd name="connsiteY13" fmla="*/ 8134 h 10324"/>
              <a:gd name="connsiteX14" fmla="*/ 752 w 10862"/>
              <a:gd name="connsiteY14" fmla="*/ 8985 h 10324"/>
              <a:gd name="connsiteX15" fmla="*/ 521 w 10862"/>
              <a:gd name="connsiteY15" fmla="*/ 9586 h 10324"/>
              <a:gd name="connsiteX16" fmla="*/ 269 w 10862"/>
              <a:gd name="connsiteY16" fmla="*/ 9986 h 10324"/>
              <a:gd name="connsiteX17" fmla="*/ 57 w 10862"/>
              <a:gd name="connsiteY17" fmla="*/ 10324 h 10324"/>
              <a:gd name="connsiteX18" fmla="*/ 9600 w 10862"/>
              <a:gd name="connsiteY18" fmla="*/ 10265 h 10324"/>
              <a:gd name="connsiteX19" fmla="*/ 10386 w 10862"/>
              <a:gd name="connsiteY19" fmla="*/ 10265 h 10324"/>
              <a:gd name="connsiteX20" fmla="*/ 10410 w 10862"/>
              <a:gd name="connsiteY20" fmla="*/ 10177 h 10324"/>
              <a:gd name="connsiteX21" fmla="*/ 10505 w 10862"/>
              <a:gd name="connsiteY21" fmla="*/ 9823 h 10324"/>
              <a:gd name="connsiteX22" fmla="*/ 10600 w 10862"/>
              <a:gd name="connsiteY22" fmla="*/ 9380 h 10324"/>
              <a:gd name="connsiteX23" fmla="*/ 10672 w 10862"/>
              <a:gd name="connsiteY23" fmla="*/ 8849 h 10324"/>
              <a:gd name="connsiteX24" fmla="*/ 10743 w 10862"/>
              <a:gd name="connsiteY24" fmla="*/ 8230 h 10324"/>
              <a:gd name="connsiteX25" fmla="*/ 10791 w 10862"/>
              <a:gd name="connsiteY25" fmla="*/ 7610 h 10324"/>
              <a:gd name="connsiteX26" fmla="*/ 10838 w 10862"/>
              <a:gd name="connsiteY26" fmla="*/ 6902 h 10324"/>
              <a:gd name="connsiteX27" fmla="*/ 10862 w 10862"/>
              <a:gd name="connsiteY27" fmla="*/ 6106 h 10324"/>
              <a:gd name="connsiteX28" fmla="*/ 10862 w 10862"/>
              <a:gd name="connsiteY28" fmla="*/ 5309 h 10324"/>
              <a:gd name="connsiteX29" fmla="*/ 10862 w 10862"/>
              <a:gd name="connsiteY29" fmla="*/ 4424 h 10324"/>
              <a:gd name="connsiteX30" fmla="*/ 10838 w 10862"/>
              <a:gd name="connsiteY30" fmla="*/ 3628 h 10324"/>
              <a:gd name="connsiteX31" fmla="*/ 10791 w 10862"/>
              <a:gd name="connsiteY31" fmla="*/ 2920 h 10324"/>
              <a:gd name="connsiteX32" fmla="*/ 10743 w 10862"/>
              <a:gd name="connsiteY32" fmla="*/ 2212 h 10324"/>
              <a:gd name="connsiteX33" fmla="*/ 10672 w 10862"/>
              <a:gd name="connsiteY33" fmla="*/ 1592 h 10324"/>
              <a:gd name="connsiteX34" fmla="*/ 10576 w 10862"/>
              <a:gd name="connsiteY34" fmla="*/ 1061 h 10324"/>
              <a:gd name="connsiteX35" fmla="*/ 10505 w 10862"/>
              <a:gd name="connsiteY35" fmla="*/ 619 h 10324"/>
              <a:gd name="connsiteX36" fmla="*/ 10410 w 10862"/>
              <a:gd name="connsiteY36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533 w 10862"/>
              <a:gd name="connsiteY3" fmla="*/ 795 h 10324"/>
              <a:gd name="connsiteX4" fmla="*/ 764 w 10862"/>
              <a:gd name="connsiteY4" fmla="*/ 1502 h 10324"/>
              <a:gd name="connsiteX5" fmla="*/ 930 w 10862"/>
              <a:gd name="connsiteY5" fmla="*/ 2017 h 10324"/>
              <a:gd name="connsiteX6" fmla="*/ 1030 w 10862"/>
              <a:gd name="connsiteY6" fmla="*/ 2503 h 10324"/>
              <a:gd name="connsiteX7" fmla="*/ 1164 w 10862"/>
              <a:gd name="connsiteY7" fmla="*/ 3159 h 10324"/>
              <a:gd name="connsiteX8" fmla="*/ 1241 w 10862"/>
              <a:gd name="connsiteY8" fmla="*/ 3780 h 10324"/>
              <a:gd name="connsiteX9" fmla="*/ 1024 w 10862"/>
              <a:gd name="connsiteY9" fmla="*/ 4403 h 10324"/>
              <a:gd name="connsiteX10" fmla="*/ 960 w 10862"/>
              <a:gd name="connsiteY10" fmla="*/ 5352 h 10324"/>
              <a:gd name="connsiteX11" fmla="*/ 1260 w 10862"/>
              <a:gd name="connsiteY11" fmla="*/ 6233 h 10324"/>
              <a:gd name="connsiteX12" fmla="*/ 1172 w 10862"/>
              <a:gd name="connsiteY12" fmla="*/ 7205 h 10324"/>
              <a:gd name="connsiteX13" fmla="*/ 960 w 10862"/>
              <a:gd name="connsiteY13" fmla="*/ 8134 h 10324"/>
              <a:gd name="connsiteX14" fmla="*/ 752 w 10862"/>
              <a:gd name="connsiteY14" fmla="*/ 8985 h 10324"/>
              <a:gd name="connsiteX15" fmla="*/ 521 w 10862"/>
              <a:gd name="connsiteY15" fmla="*/ 9586 h 10324"/>
              <a:gd name="connsiteX16" fmla="*/ 269 w 10862"/>
              <a:gd name="connsiteY16" fmla="*/ 9986 h 10324"/>
              <a:gd name="connsiteX17" fmla="*/ 57 w 10862"/>
              <a:gd name="connsiteY17" fmla="*/ 10324 h 10324"/>
              <a:gd name="connsiteX18" fmla="*/ 9600 w 10862"/>
              <a:gd name="connsiteY18" fmla="*/ 10265 h 10324"/>
              <a:gd name="connsiteX19" fmla="*/ 10386 w 10862"/>
              <a:gd name="connsiteY19" fmla="*/ 10265 h 10324"/>
              <a:gd name="connsiteX20" fmla="*/ 10410 w 10862"/>
              <a:gd name="connsiteY20" fmla="*/ 10177 h 10324"/>
              <a:gd name="connsiteX21" fmla="*/ 10505 w 10862"/>
              <a:gd name="connsiteY21" fmla="*/ 9823 h 10324"/>
              <a:gd name="connsiteX22" fmla="*/ 10600 w 10862"/>
              <a:gd name="connsiteY22" fmla="*/ 9380 h 10324"/>
              <a:gd name="connsiteX23" fmla="*/ 10672 w 10862"/>
              <a:gd name="connsiteY23" fmla="*/ 8849 h 10324"/>
              <a:gd name="connsiteX24" fmla="*/ 10743 w 10862"/>
              <a:gd name="connsiteY24" fmla="*/ 8230 h 10324"/>
              <a:gd name="connsiteX25" fmla="*/ 10791 w 10862"/>
              <a:gd name="connsiteY25" fmla="*/ 7610 h 10324"/>
              <a:gd name="connsiteX26" fmla="*/ 10838 w 10862"/>
              <a:gd name="connsiteY26" fmla="*/ 6902 h 10324"/>
              <a:gd name="connsiteX27" fmla="*/ 10862 w 10862"/>
              <a:gd name="connsiteY27" fmla="*/ 6106 h 10324"/>
              <a:gd name="connsiteX28" fmla="*/ 10862 w 10862"/>
              <a:gd name="connsiteY28" fmla="*/ 5309 h 10324"/>
              <a:gd name="connsiteX29" fmla="*/ 10862 w 10862"/>
              <a:gd name="connsiteY29" fmla="*/ 4424 h 10324"/>
              <a:gd name="connsiteX30" fmla="*/ 10838 w 10862"/>
              <a:gd name="connsiteY30" fmla="*/ 3628 h 10324"/>
              <a:gd name="connsiteX31" fmla="*/ 10791 w 10862"/>
              <a:gd name="connsiteY31" fmla="*/ 2920 h 10324"/>
              <a:gd name="connsiteX32" fmla="*/ 10743 w 10862"/>
              <a:gd name="connsiteY32" fmla="*/ 2212 h 10324"/>
              <a:gd name="connsiteX33" fmla="*/ 10672 w 10862"/>
              <a:gd name="connsiteY33" fmla="*/ 1592 h 10324"/>
              <a:gd name="connsiteX34" fmla="*/ 10576 w 10862"/>
              <a:gd name="connsiteY34" fmla="*/ 1061 h 10324"/>
              <a:gd name="connsiteX35" fmla="*/ 10505 w 10862"/>
              <a:gd name="connsiteY35" fmla="*/ 619 h 10324"/>
              <a:gd name="connsiteX36" fmla="*/ 10410 w 10862"/>
              <a:gd name="connsiteY36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533 w 10862"/>
              <a:gd name="connsiteY3" fmla="*/ 795 h 10324"/>
              <a:gd name="connsiteX4" fmla="*/ 764 w 10862"/>
              <a:gd name="connsiteY4" fmla="*/ 1502 h 10324"/>
              <a:gd name="connsiteX5" fmla="*/ 930 w 10862"/>
              <a:gd name="connsiteY5" fmla="*/ 2017 h 10324"/>
              <a:gd name="connsiteX6" fmla="*/ 1030 w 10862"/>
              <a:gd name="connsiteY6" fmla="*/ 2503 h 10324"/>
              <a:gd name="connsiteX7" fmla="*/ 1164 w 10862"/>
              <a:gd name="connsiteY7" fmla="*/ 3159 h 10324"/>
              <a:gd name="connsiteX8" fmla="*/ 951 w 10862"/>
              <a:gd name="connsiteY8" fmla="*/ 3736 h 10324"/>
              <a:gd name="connsiteX9" fmla="*/ 1024 w 10862"/>
              <a:gd name="connsiteY9" fmla="*/ 4403 h 10324"/>
              <a:gd name="connsiteX10" fmla="*/ 960 w 10862"/>
              <a:gd name="connsiteY10" fmla="*/ 5352 h 10324"/>
              <a:gd name="connsiteX11" fmla="*/ 1260 w 10862"/>
              <a:gd name="connsiteY11" fmla="*/ 6233 h 10324"/>
              <a:gd name="connsiteX12" fmla="*/ 1172 w 10862"/>
              <a:gd name="connsiteY12" fmla="*/ 7205 h 10324"/>
              <a:gd name="connsiteX13" fmla="*/ 960 w 10862"/>
              <a:gd name="connsiteY13" fmla="*/ 8134 h 10324"/>
              <a:gd name="connsiteX14" fmla="*/ 752 w 10862"/>
              <a:gd name="connsiteY14" fmla="*/ 8985 h 10324"/>
              <a:gd name="connsiteX15" fmla="*/ 521 w 10862"/>
              <a:gd name="connsiteY15" fmla="*/ 9586 h 10324"/>
              <a:gd name="connsiteX16" fmla="*/ 269 w 10862"/>
              <a:gd name="connsiteY16" fmla="*/ 9986 h 10324"/>
              <a:gd name="connsiteX17" fmla="*/ 57 w 10862"/>
              <a:gd name="connsiteY17" fmla="*/ 10324 h 10324"/>
              <a:gd name="connsiteX18" fmla="*/ 9600 w 10862"/>
              <a:gd name="connsiteY18" fmla="*/ 10265 h 10324"/>
              <a:gd name="connsiteX19" fmla="*/ 10386 w 10862"/>
              <a:gd name="connsiteY19" fmla="*/ 10265 h 10324"/>
              <a:gd name="connsiteX20" fmla="*/ 10410 w 10862"/>
              <a:gd name="connsiteY20" fmla="*/ 10177 h 10324"/>
              <a:gd name="connsiteX21" fmla="*/ 10505 w 10862"/>
              <a:gd name="connsiteY21" fmla="*/ 9823 h 10324"/>
              <a:gd name="connsiteX22" fmla="*/ 10600 w 10862"/>
              <a:gd name="connsiteY22" fmla="*/ 9380 h 10324"/>
              <a:gd name="connsiteX23" fmla="*/ 10672 w 10862"/>
              <a:gd name="connsiteY23" fmla="*/ 8849 h 10324"/>
              <a:gd name="connsiteX24" fmla="*/ 10743 w 10862"/>
              <a:gd name="connsiteY24" fmla="*/ 8230 h 10324"/>
              <a:gd name="connsiteX25" fmla="*/ 10791 w 10862"/>
              <a:gd name="connsiteY25" fmla="*/ 7610 h 10324"/>
              <a:gd name="connsiteX26" fmla="*/ 10838 w 10862"/>
              <a:gd name="connsiteY26" fmla="*/ 6902 h 10324"/>
              <a:gd name="connsiteX27" fmla="*/ 10862 w 10862"/>
              <a:gd name="connsiteY27" fmla="*/ 6106 h 10324"/>
              <a:gd name="connsiteX28" fmla="*/ 10862 w 10862"/>
              <a:gd name="connsiteY28" fmla="*/ 5309 h 10324"/>
              <a:gd name="connsiteX29" fmla="*/ 10862 w 10862"/>
              <a:gd name="connsiteY29" fmla="*/ 4424 h 10324"/>
              <a:gd name="connsiteX30" fmla="*/ 10838 w 10862"/>
              <a:gd name="connsiteY30" fmla="*/ 3628 h 10324"/>
              <a:gd name="connsiteX31" fmla="*/ 10791 w 10862"/>
              <a:gd name="connsiteY31" fmla="*/ 2920 h 10324"/>
              <a:gd name="connsiteX32" fmla="*/ 10743 w 10862"/>
              <a:gd name="connsiteY32" fmla="*/ 2212 h 10324"/>
              <a:gd name="connsiteX33" fmla="*/ 10672 w 10862"/>
              <a:gd name="connsiteY33" fmla="*/ 1592 h 10324"/>
              <a:gd name="connsiteX34" fmla="*/ 10576 w 10862"/>
              <a:gd name="connsiteY34" fmla="*/ 1061 h 10324"/>
              <a:gd name="connsiteX35" fmla="*/ 10505 w 10862"/>
              <a:gd name="connsiteY35" fmla="*/ 619 h 10324"/>
              <a:gd name="connsiteX36" fmla="*/ 10410 w 10862"/>
              <a:gd name="connsiteY36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533 w 10862"/>
              <a:gd name="connsiteY3" fmla="*/ 795 h 10324"/>
              <a:gd name="connsiteX4" fmla="*/ 764 w 10862"/>
              <a:gd name="connsiteY4" fmla="*/ 1502 h 10324"/>
              <a:gd name="connsiteX5" fmla="*/ 930 w 10862"/>
              <a:gd name="connsiteY5" fmla="*/ 2017 h 10324"/>
              <a:gd name="connsiteX6" fmla="*/ 1030 w 10862"/>
              <a:gd name="connsiteY6" fmla="*/ 2503 h 10324"/>
              <a:gd name="connsiteX7" fmla="*/ 1164 w 10862"/>
              <a:gd name="connsiteY7" fmla="*/ 3159 h 10324"/>
              <a:gd name="connsiteX8" fmla="*/ 951 w 10862"/>
              <a:gd name="connsiteY8" fmla="*/ 3736 h 10324"/>
              <a:gd name="connsiteX9" fmla="*/ 960 w 10862"/>
              <a:gd name="connsiteY9" fmla="*/ 4425 h 10324"/>
              <a:gd name="connsiteX10" fmla="*/ 960 w 10862"/>
              <a:gd name="connsiteY10" fmla="*/ 5352 h 10324"/>
              <a:gd name="connsiteX11" fmla="*/ 1260 w 10862"/>
              <a:gd name="connsiteY11" fmla="*/ 6233 h 10324"/>
              <a:gd name="connsiteX12" fmla="*/ 1172 w 10862"/>
              <a:gd name="connsiteY12" fmla="*/ 7205 h 10324"/>
              <a:gd name="connsiteX13" fmla="*/ 960 w 10862"/>
              <a:gd name="connsiteY13" fmla="*/ 8134 h 10324"/>
              <a:gd name="connsiteX14" fmla="*/ 752 w 10862"/>
              <a:gd name="connsiteY14" fmla="*/ 8985 h 10324"/>
              <a:gd name="connsiteX15" fmla="*/ 521 w 10862"/>
              <a:gd name="connsiteY15" fmla="*/ 9586 h 10324"/>
              <a:gd name="connsiteX16" fmla="*/ 269 w 10862"/>
              <a:gd name="connsiteY16" fmla="*/ 9986 h 10324"/>
              <a:gd name="connsiteX17" fmla="*/ 57 w 10862"/>
              <a:gd name="connsiteY17" fmla="*/ 10324 h 10324"/>
              <a:gd name="connsiteX18" fmla="*/ 9600 w 10862"/>
              <a:gd name="connsiteY18" fmla="*/ 10265 h 10324"/>
              <a:gd name="connsiteX19" fmla="*/ 10386 w 10862"/>
              <a:gd name="connsiteY19" fmla="*/ 10265 h 10324"/>
              <a:gd name="connsiteX20" fmla="*/ 10410 w 10862"/>
              <a:gd name="connsiteY20" fmla="*/ 10177 h 10324"/>
              <a:gd name="connsiteX21" fmla="*/ 10505 w 10862"/>
              <a:gd name="connsiteY21" fmla="*/ 9823 h 10324"/>
              <a:gd name="connsiteX22" fmla="*/ 10600 w 10862"/>
              <a:gd name="connsiteY22" fmla="*/ 9380 h 10324"/>
              <a:gd name="connsiteX23" fmla="*/ 10672 w 10862"/>
              <a:gd name="connsiteY23" fmla="*/ 8849 h 10324"/>
              <a:gd name="connsiteX24" fmla="*/ 10743 w 10862"/>
              <a:gd name="connsiteY24" fmla="*/ 8230 h 10324"/>
              <a:gd name="connsiteX25" fmla="*/ 10791 w 10862"/>
              <a:gd name="connsiteY25" fmla="*/ 7610 h 10324"/>
              <a:gd name="connsiteX26" fmla="*/ 10838 w 10862"/>
              <a:gd name="connsiteY26" fmla="*/ 6902 h 10324"/>
              <a:gd name="connsiteX27" fmla="*/ 10862 w 10862"/>
              <a:gd name="connsiteY27" fmla="*/ 6106 h 10324"/>
              <a:gd name="connsiteX28" fmla="*/ 10862 w 10862"/>
              <a:gd name="connsiteY28" fmla="*/ 5309 h 10324"/>
              <a:gd name="connsiteX29" fmla="*/ 10862 w 10862"/>
              <a:gd name="connsiteY29" fmla="*/ 4424 h 10324"/>
              <a:gd name="connsiteX30" fmla="*/ 10838 w 10862"/>
              <a:gd name="connsiteY30" fmla="*/ 3628 h 10324"/>
              <a:gd name="connsiteX31" fmla="*/ 10791 w 10862"/>
              <a:gd name="connsiteY31" fmla="*/ 2920 h 10324"/>
              <a:gd name="connsiteX32" fmla="*/ 10743 w 10862"/>
              <a:gd name="connsiteY32" fmla="*/ 2212 h 10324"/>
              <a:gd name="connsiteX33" fmla="*/ 10672 w 10862"/>
              <a:gd name="connsiteY33" fmla="*/ 1592 h 10324"/>
              <a:gd name="connsiteX34" fmla="*/ 10576 w 10862"/>
              <a:gd name="connsiteY34" fmla="*/ 1061 h 10324"/>
              <a:gd name="connsiteX35" fmla="*/ 10505 w 10862"/>
              <a:gd name="connsiteY35" fmla="*/ 619 h 10324"/>
              <a:gd name="connsiteX36" fmla="*/ 10410 w 10862"/>
              <a:gd name="connsiteY36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533 w 10862"/>
              <a:gd name="connsiteY3" fmla="*/ 795 h 10324"/>
              <a:gd name="connsiteX4" fmla="*/ 764 w 10862"/>
              <a:gd name="connsiteY4" fmla="*/ 1502 h 10324"/>
              <a:gd name="connsiteX5" fmla="*/ 930 w 10862"/>
              <a:gd name="connsiteY5" fmla="*/ 2017 h 10324"/>
              <a:gd name="connsiteX6" fmla="*/ 1030 w 10862"/>
              <a:gd name="connsiteY6" fmla="*/ 2503 h 10324"/>
              <a:gd name="connsiteX7" fmla="*/ 858 w 10862"/>
              <a:gd name="connsiteY7" fmla="*/ 3137 h 10324"/>
              <a:gd name="connsiteX8" fmla="*/ 951 w 10862"/>
              <a:gd name="connsiteY8" fmla="*/ 3736 h 10324"/>
              <a:gd name="connsiteX9" fmla="*/ 960 w 10862"/>
              <a:gd name="connsiteY9" fmla="*/ 4425 h 10324"/>
              <a:gd name="connsiteX10" fmla="*/ 960 w 10862"/>
              <a:gd name="connsiteY10" fmla="*/ 5352 h 10324"/>
              <a:gd name="connsiteX11" fmla="*/ 1260 w 10862"/>
              <a:gd name="connsiteY11" fmla="*/ 6233 h 10324"/>
              <a:gd name="connsiteX12" fmla="*/ 1172 w 10862"/>
              <a:gd name="connsiteY12" fmla="*/ 7205 h 10324"/>
              <a:gd name="connsiteX13" fmla="*/ 960 w 10862"/>
              <a:gd name="connsiteY13" fmla="*/ 8134 h 10324"/>
              <a:gd name="connsiteX14" fmla="*/ 752 w 10862"/>
              <a:gd name="connsiteY14" fmla="*/ 8985 h 10324"/>
              <a:gd name="connsiteX15" fmla="*/ 521 w 10862"/>
              <a:gd name="connsiteY15" fmla="*/ 9586 h 10324"/>
              <a:gd name="connsiteX16" fmla="*/ 269 w 10862"/>
              <a:gd name="connsiteY16" fmla="*/ 9986 h 10324"/>
              <a:gd name="connsiteX17" fmla="*/ 57 w 10862"/>
              <a:gd name="connsiteY17" fmla="*/ 10324 h 10324"/>
              <a:gd name="connsiteX18" fmla="*/ 9600 w 10862"/>
              <a:gd name="connsiteY18" fmla="*/ 10265 h 10324"/>
              <a:gd name="connsiteX19" fmla="*/ 10386 w 10862"/>
              <a:gd name="connsiteY19" fmla="*/ 10265 h 10324"/>
              <a:gd name="connsiteX20" fmla="*/ 10410 w 10862"/>
              <a:gd name="connsiteY20" fmla="*/ 10177 h 10324"/>
              <a:gd name="connsiteX21" fmla="*/ 10505 w 10862"/>
              <a:gd name="connsiteY21" fmla="*/ 9823 h 10324"/>
              <a:gd name="connsiteX22" fmla="*/ 10600 w 10862"/>
              <a:gd name="connsiteY22" fmla="*/ 9380 h 10324"/>
              <a:gd name="connsiteX23" fmla="*/ 10672 w 10862"/>
              <a:gd name="connsiteY23" fmla="*/ 8849 h 10324"/>
              <a:gd name="connsiteX24" fmla="*/ 10743 w 10862"/>
              <a:gd name="connsiteY24" fmla="*/ 8230 h 10324"/>
              <a:gd name="connsiteX25" fmla="*/ 10791 w 10862"/>
              <a:gd name="connsiteY25" fmla="*/ 7610 h 10324"/>
              <a:gd name="connsiteX26" fmla="*/ 10838 w 10862"/>
              <a:gd name="connsiteY26" fmla="*/ 6902 h 10324"/>
              <a:gd name="connsiteX27" fmla="*/ 10862 w 10862"/>
              <a:gd name="connsiteY27" fmla="*/ 6106 h 10324"/>
              <a:gd name="connsiteX28" fmla="*/ 10862 w 10862"/>
              <a:gd name="connsiteY28" fmla="*/ 5309 h 10324"/>
              <a:gd name="connsiteX29" fmla="*/ 10862 w 10862"/>
              <a:gd name="connsiteY29" fmla="*/ 4424 h 10324"/>
              <a:gd name="connsiteX30" fmla="*/ 10838 w 10862"/>
              <a:gd name="connsiteY30" fmla="*/ 3628 h 10324"/>
              <a:gd name="connsiteX31" fmla="*/ 10791 w 10862"/>
              <a:gd name="connsiteY31" fmla="*/ 2920 h 10324"/>
              <a:gd name="connsiteX32" fmla="*/ 10743 w 10862"/>
              <a:gd name="connsiteY32" fmla="*/ 2212 h 10324"/>
              <a:gd name="connsiteX33" fmla="*/ 10672 w 10862"/>
              <a:gd name="connsiteY33" fmla="*/ 1592 h 10324"/>
              <a:gd name="connsiteX34" fmla="*/ 10576 w 10862"/>
              <a:gd name="connsiteY34" fmla="*/ 1061 h 10324"/>
              <a:gd name="connsiteX35" fmla="*/ 10505 w 10862"/>
              <a:gd name="connsiteY35" fmla="*/ 619 h 10324"/>
              <a:gd name="connsiteX36" fmla="*/ 10410 w 10862"/>
              <a:gd name="connsiteY36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533 w 10862"/>
              <a:gd name="connsiteY3" fmla="*/ 795 h 10324"/>
              <a:gd name="connsiteX4" fmla="*/ 764 w 10862"/>
              <a:gd name="connsiteY4" fmla="*/ 1502 h 10324"/>
              <a:gd name="connsiteX5" fmla="*/ 930 w 10862"/>
              <a:gd name="connsiteY5" fmla="*/ 2017 h 10324"/>
              <a:gd name="connsiteX6" fmla="*/ 772 w 10862"/>
              <a:gd name="connsiteY6" fmla="*/ 2503 h 10324"/>
              <a:gd name="connsiteX7" fmla="*/ 858 w 10862"/>
              <a:gd name="connsiteY7" fmla="*/ 3137 h 10324"/>
              <a:gd name="connsiteX8" fmla="*/ 951 w 10862"/>
              <a:gd name="connsiteY8" fmla="*/ 3736 h 10324"/>
              <a:gd name="connsiteX9" fmla="*/ 960 w 10862"/>
              <a:gd name="connsiteY9" fmla="*/ 4425 h 10324"/>
              <a:gd name="connsiteX10" fmla="*/ 960 w 10862"/>
              <a:gd name="connsiteY10" fmla="*/ 5352 h 10324"/>
              <a:gd name="connsiteX11" fmla="*/ 1260 w 10862"/>
              <a:gd name="connsiteY11" fmla="*/ 6233 h 10324"/>
              <a:gd name="connsiteX12" fmla="*/ 1172 w 10862"/>
              <a:gd name="connsiteY12" fmla="*/ 7205 h 10324"/>
              <a:gd name="connsiteX13" fmla="*/ 960 w 10862"/>
              <a:gd name="connsiteY13" fmla="*/ 8134 h 10324"/>
              <a:gd name="connsiteX14" fmla="*/ 752 w 10862"/>
              <a:gd name="connsiteY14" fmla="*/ 8985 h 10324"/>
              <a:gd name="connsiteX15" fmla="*/ 521 w 10862"/>
              <a:gd name="connsiteY15" fmla="*/ 9586 h 10324"/>
              <a:gd name="connsiteX16" fmla="*/ 269 w 10862"/>
              <a:gd name="connsiteY16" fmla="*/ 9986 h 10324"/>
              <a:gd name="connsiteX17" fmla="*/ 57 w 10862"/>
              <a:gd name="connsiteY17" fmla="*/ 10324 h 10324"/>
              <a:gd name="connsiteX18" fmla="*/ 9600 w 10862"/>
              <a:gd name="connsiteY18" fmla="*/ 10265 h 10324"/>
              <a:gd name="connsiteX19" fmla="*/ 10386 w 10862"/>
              <a:gd name="connsiteY19" fmla="*/ 10265 h 10324"/>
              <a:gd name="connsiteX20" fmla="*/ 10410 w 10862"/>
              <a:gd name="connsiteY20" fmla="*/ 10177 h 10324"/>
              <a:gd name="connsiteX21" fmla="*/ 10505 w 10862"/>
              <a:gd name="connsiteY21" fmla="*/ 9823 h 10324"/>
              <a:gd name="connsiteX22" fmla="*/ 10600 w 10862"/>
              <a:gd name="connsiteY22" fmla="*/ 9380 h 10324"/>
              <a:gd name="connsiteX23" fmla="*/ 10672 w 10862"/>
              <a:gd name="connsiteY23" fmla="*/ 8849 h 10324"/>
              <a:gd name="connsiteX24" fmla="*/ 10743 w 10862"/>
              <a:gd name="connsiteY24" fmla="*/ 8230 h 10324"/>
              <a:gd name="connsiteX25" fmla="*/ 10791 w 10862"/>
              <a:gd name="connsiteY25" fmla="*/ 7610 h 10324"/>
              <a:gd name="connsiteX26" fmla="*/ 10838 w 10862"/>
              <a:gd name="connsiteY26" fmla="*/ 6902 h 10324"/>
              <a:gd name="connsiteX27" fmla="*/ 10862 w 10862"/>
              <a:gd name="connsiteY27" fmla="*/ 6106 h 10324"/>
              <a:gd name="connsiteX28" fmla="*/ 10862 w 10862"/>
              <a:gd name="connsiteY28" fmla="*/ 5309 h 10324"/>
              <a:gd name="connsiteX29" fmla="*/ 10862 w 10862"/>
              <a:gd name="connsiteY29" fmla="*/ 4424 h 10324"/>
              <a:gd name="connsiteX30" fmla="*/ 10838 w 10862"/>
              <a:gd name="connsiteY30" fmla="*/ 3628 h 10324"/>
              <a:gd name="connsiteX31" fmla="*/ 10791 w 10862"/>
              <a:gd name="connsiteY31" fmla="*/ 2920 h 10324"/>
              <a:gd name="connsiteX32" fmla="*/ 10743 w 10862"/>
              <a:gd name="connsiteY32" fmla="*/ 2212 h 10324"/>
              <a:gd name="connsiteX33" fmla="*/ 10672 w 10862"/>
              <a:gd name="connsiteY33" fmla="*/ 1592 h 10324"/>
              <a:gd name="connsiteX34" fmla="*/ 10576 w 10862"/>
              <a:gd name="connsiteY34" fmla="*/ 1061 h 10324"/>
              <a:gd name="connsiteX35" fmla="*/ 10505 w 10862"/>
              <a:gd name="connsiteY35" fmla="*/ 619 h 10324"/>
              <a:gd name="connsiteX36" fmla="*/ 10410 w 10862"/>
              <a:gd name="connsiteY36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533 w 10862"/>
              <a:gd name="connsiteY3" fmla="*/ 795 h 10324"/>
              <a:gd name="connsiteX4" fmla="*/ 764 w 10862"/>
              <a:gd name="connsiteY4" fmla="*/ 1502 h 10324"/>
              <a:gd name="connsiteX5" fmla="*/ 702 w 10862"/>
              <a:gd name="connsiteY5" fmla="*/ 1941 h 10324"/>
              <a:gd name="connsiteX6" fmla="*/ 930 w 10862"/>
              <a:gd name="connsiteY6" fmla="*/ 2017 h 10324"/>
              <a:gd name="connsiteX7" fmla="*/ 772 w 10862"/>
              <a:gd name="connsiteY7" fmla="*/ 2503 h 10324"/>
              <a:gd name="connsiteX8" fmla="*/ 858 w 10862"/>
              <a:gd name="connsiteY8" fmla="*/ 3137 h 10324"/>
              <a:gd name="connsiteX9" fmla="*/ 951 w 10862"/>
              <a:gd name="connsiteY9" fmla="*/ 3736 h 10324"/>
              <a:gd name="connsiteX10" fmla="*/ 960 w 10862"/>
              <a:gd name="connsiteY10" fmla="*/ 4425 h 10324"/>
              <a:gd name="connsiteX11" fmla="*/ 960 w 10862"/>
              <a:gd name="connsiteY11" fmla="*/ 5352 h 10324"/>
              <a:gd name="connsiteX12" fmla="*/ 1260 w 10862"/>
              <a:gd name="connsiteY12" fmla="*/ 6233 h 10324"/>
              <a:gd name="connsiteX13" fmla="*/ 1172 w 10862"/>
              <a:gd name="connsiteY13" fmla="*/ 7205 h 10324"/>
              <a:gd name="connsiteX14" fmla="*/ 960 w 10862"/>
              <a:gd name="connsiteY14" fmla="*/ 8134 h 10324"/>
              <a:gd name="connsiteX15" fmla="*/ 752 w 10862"/>
              <a:gd name="connsiteY15" fmla="*/ 8985 h 10324"/>
              <a:gd name="connsiteX16" fmla="*/ 521 w 10862"/>
              <a:gd name="connsiteY16" fmla="*/ 9586 h 10324"/>
              <a:gd name="connsiteX17" fmla="*/ 269 w 10862"/>
              <a:gd name="connsiteY17" fmla="*/ 9986 h 10324"/>
              <a:gd name="connsiteX18" fmla="*/ 57 w 10862"/>
              <a:gd name="connsiteY18" fmla="*/ 10324 h 10324"/>
              <a:gd name="connsiteX19" fmla="*/ 9600 w 10862"/>
              <a:gd name="connsiteY19" fmla="*/ 10265 h 10324"/>
              <a:gd name="connsiteX20" fmla="*/ 10386 w 10862"/>
              <a:gd name="connsiteY20" fmla="*/ 10265 h 10324"/>
              <a:gd name="connsiteX21" fmla="*/ 10410 w 10862"/>
              <a:gd name="connsiteY21" fmla="*/ 10177 h 10324"/>
              <a:gd name="connsiteX22" fmla="*/ 10505 w 10862"/>
              <a:gd name="connsiteY22" fmla="*/ 9823 h 10324"/>
              <a:gd name="connsiteX23" fmla="*/ 10600 w 10862"/>
              <a:gd name="connsiteY23" fmla="*/ 9380 h 10324"/>
              <a:gd name="connsiteX24" fmla="*/ 10672 w 10862"/>
              <a:gd name="connsiteY24" fmla="*/ 8849 h 10324"/>
              <a:gd name="connsiteX25" fmla="*/ 10743 w 10862"/>
              <a:gd name="connsiteY25" fmla="*/ 8230 h 10324"/>
              <a:gd name="connsiteX26" fmla="*/ 10791 w 10862"/>
              <a:gd name="connsiteY26" fmla="*/ 7610 h 10324"/>
              <a:gd name="connsiteX27" fmla="*/ 10838 w 10862"/>
              <a:gd name="connsiteY27" fmla="*/ 6902 h 10324"/>
              <a:gd name="connsiteX28" fmla="*/ 10862 w 10862"/>
              <a:gd name="connsiteY28" fmla="*/ 6106 h 10324"/>
              <a:gd name="connsiteX29" fmla="*/ 10862 w 10862"/>
              <a:gd name="connsiteY29" fmla="*/ 5309 h 10324"/>
              <a:gd name="connsiteX30" fmla="*/ 10862 w 10862"/>
              <a:gd name="connsiteY30" fmla="*/ 4424 h 10324"/>
              <a:gd name="connsiteX31" fmla="*/ 10838 w 10862"/>
              <a:gd name="connsiteY31" fmla="*/ 3628 h 10324"/>
              <a:gd name="connsiteX32" fmla="*/ 10791 w 10862"/>
              <a:gd name="connsiteY32" fmla="*/ 2920 h 10324"/>
              <a:gd name="connsiteX33" fmla="*/ 10743 w 10862"/>
              <a:gd name="connsiteY33" fmla="*/ 2212 h 10324"/>
              <a:gd name="connsiteX34" fmla="*/ 10672 w 10862"/>
              <a:gd name="connsiteY34" fmla="*/ 1592 h 10324"/>
              <a:gd name="connsiteX35" fmla="*/ 10576 w 10862"/>
              <a:gd name="connsiteY35" fmla="*/ 1061 h 10324"/>
              <a:gd name="connsiteX36" fmla="*/ 10505 w 10862"/>
              <a:gd name="connsiteY36" fmla="*/ 619 h 10324"/>
              <a:gd name="connsiteX37" fmla="*/ 10410 w 10862"/>
              <a:gd name="connsiteY37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533 w 10862"/>
              <a:gd name="connsiteY3" fmla="*/ 795 h 10324"/>
              <a:gd name="connsiteX4" fmla="*/ 764 w 10862"/>
              <a:gd name="connsiteY4" fmla="*/ 1502 h 10324"/>
              <a:gd name="connsiteX5" fmla="*/ 930 w 10862"/>
              <a:gd name="connsiteY5" fmla="*/ 2017 h 10324"/>
              <a:gd name="connsiteX6" fmla="*/ 772 w 10862"/>
              <a:gd name="connsiteY6" fmla="*/ 2503 h 10324"/>
              <a:gd name="connsiteX7" fmla="*/ 858 w 10862"/>
              <a:gd name="connsiteY7" fmla="*/ 3137 h 10324"/>
              <a:gd name="connsiteX8" fmla="*/ 951 w 10862"/>
              <a:gd name="connsiteY8" fmla="*/ 3736 h 10324"/>
              <a:gd name="connsiteX9" fmla="*/ 960 w 10862"/>
              <a:gd name="connsiteY9" fmla="*/ 4425 h 10324"/>
              <a:gd name="connsiteX10" fmla="*/ 960 w 10862"/>
              <a:gd name="connsiteY10" fmla="*/ 5352 h 10324"/>
              <a:gd name="connsiteX11" fmla="*/ 1260 w 10862"/>
              <a:gd name="connsiteY11" fmla="*/ 6233 h 10324"/>
              <a:gd name="connsiteX12" fmla="*/ 1172 w 10862"/>
              <a:gd name="connsiteY12" fmla="*/ 7205 h 10324"/>
              <a:gd name="connsiteX13" fmla="*/ 960 w 10862"/>
              <a:gd name="connsiteY13" fmla="*/ 8134 h 10324"/>
              <a:gd name="connsiteX14" fmla="*/ 752 w 10862"/>
              <a:gd name="connsiteY14" fmla="*/ 8985 h 10324"/>
              <a:gd name="connsiteX15" fmla="*/ 521 w 10862"/>
              <a:gd name="connsiteY15" fmla="*/ 9586 h 10324"/>
              <a:gd name="connsiteX16" fmla="*/ 269 w 10862"/>
              <a:gd name="connsiteY16" fmla="*/ 9986 h 10324"/>
              <a:gd name="connsiteX17" fmla="*/ 57 w 10862"/>
              <a:gd name="connsiteY17" fmla="*/ 10324 h 10324"/>
              <a:gd name="connsiteX18" fmla="*/ 9600 w 10862"/>
              <a:gd name="connsiteY18" fmla="*/ 10265 h 10324"/>
              <a:gd name="connsiteX19" fmla="*/ 10386 w 10862"/>
              <a:gd name="connsiteY19" fmla="*/ 10265 h 10324"/>
              <a:gd name="connsiteX20" fmla="*/ 10410 w 10862"/>
              <a:gd name="connsiteY20" fmla="*/ 10177 h 10324"/>
              <a:gd name="connsiteX21" fmla="*/ 10505 w 10862"/>
              <a:gd name="connsiteY21" fmla="*/ 9823 h 10324"/>
              <a:gd name="connsiteX22" fmla="*/ 10600 w 10862"/>
              <a:gd name="connsiteY22" fmla="*/ 9380 h 10324"/>
              <a:gd name="connsiteX23" fmla="*/ 10672 w 10862"/>
              <a:gd name="connsiteY23" fmla="*/ 8849 h 10324"/>
              <a:gd name="connsiteX24" fmla="*/ 10743 w 10862"/>
              <a:gd name="connsiteY24" fmla="*/ 8230 h 10324"/>
              <a:gd name="connsiteX25" fmla="*/ 10791 w 10862"/>
              <a:gd name="connsiteY25" fmla="*/ 7610 h 10324"/>
              <a:gd name="connsiteX26" fmla="*/ 10838 w 10862"/>
              <a:gd name="connsiteY26" fmla="*/ 6902 h 10324"/>
              <a:gd name="connsiteX27" fmla="*/ 10862 w 10862"/>
              <a:gd name="connsiteY27" fmla="*/ 6106 h 10324"/>
              <a:gd name="connsiteX28" fmla="*/ 10862 w 10862"/>
              <a:gd name="connsiteY28" fmla="*/ 5309 h 10324"/>
              <a:gd name="connsiteX29" fmla="*/ 10862 w 10862"/>
              <a:gd name="connsiteY29" fmla="*/ 4424 h 10324"/>
              <a:gd name="connsiteX30" fmla="*/ 10838 w 10862"/>
              <a:gd name="connsiteY30" fmla="*/ 3628 h 10324"/>
              <a:gd name="connsiteX31" fmla="*/ 10791 w 10862"/>
              <a:gd name="connsiteY31" fmla="*/ 2920 h 10324"/>
              <a:gd name="connsiteX32" fmla="*/ 10743 w 10862"/>
              <a:gd name="connsiteY32" fmla="*/ 2212 h 10324"/>
              <a:gd name="connsiteX33" fmla="*/ 10672 w 10862"/>
              <a:gd name="connsiteY33" fmla="*/ 1592 h 10324"/>
              <a:gd name="connsiteX34" fmla="*/ 10576 w 10862"/>
              <a:gd name="connsiteY34" fmla="*/ 1061 h 10324"/>
              <a:gd name="connsiteX35" fmla="*/ 10505 w 10862"/>
              <a:gd name="connsiteY35" fmla="*/ 619 h 10324"/>
              <a:gd name="connsiteX36" fmla="*/ 10410 w 10862"/>
              <a:gd name="connsiteY36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533 w 10862"/>
              <a:gd name="connsiteY3" fmla="*/ 795 h 10324"/>
              <a:gd name="connsiteX4" fmla="*/ 764 w 10862"/>
              <a:gd name="connsiteY4" fmla="*/ 1502 h 10324"/>
              <a:gd name="connsiteX5" fmla="*/ 705 w 10862"/>
              <a:gd name="connsiteY5" fmla="*/ 1951 h 10324"/>
              <a:gd name="connsiteX6" fmla="*/ 772 w 10862"/>
              <a:gd name="connsiteY6" fmla="*/ 2503 h 10324"/>
              <a:gd name="connsiteX7" fmla="*/ 858 w 10862"/>
              <a:gd name="connsiteY7" fmla="*/ 3137 h 10324"/>
              <a:gd name="connsiteX8" fmla="*/ 951 w 10862"/>
              <a:gd name="connsiteY8" fmla="*/ 3736 h 10324"/>
              <a:gd name="connsiteX9" fmla="*/ 960 w 10862"/>
              <a:gd name="connsiteY9" fmla="*/ 4425 h 10324"/>
              <a:gd name="connsiteX10" fmla="*/ 960 w 10862"/>
              <a:gd name="connsiteY10" fmla="*/ 5352 h 10324"/>
              <a:gd name="connsiteX11" fmla="*/ 1260 w 10862"/>
              <a:gd name="connsiteY11" fmla="*/ 6233 h 10324"/>
              <a:gd name="connsiteX12" fmla="*/ 1172 w 10862"/>
              <a:gd name="connsiteY12" fmla="*/ 7205 h 10324"/>
              <a:gd name="connsiteX13" fmla="*/ 960 w 10862"/>
              <a:gd name="connsiteY13" fmla="*/ 8134 h 10324"/>
              <a:gd name="connsiteX14" fmla="*/ 752 w 10862"/>
              <a:gd name="connsiteY14" fmla="*/ 8985 h 10324"/>
              <a:gd name="connsiteX15" fmla="*/ 521 w 10862"/>
              <a:gd name="connsiteY15" fmla="*/ 9586 h 10324"/>
              <a:gd name="connsiteX16" fmla="*/ 269 w 10862"/>
              <a:gd name="connsiteY16" fmla="*/ 9986 h 10324"/>
              <a:gd name="connsiteX17" fmla="*/ 57 w 10862"/>
              <a:gd name="connsiteY17" fmla="*/ 10324 h 10324"/>
              <a:gd name="connsiteX18" fmla="*/ 9600 w 10862"/>
              <a:gd name="connsiteY18" fmla="*/ 10265 h 10324"/>
              <a:gd name="connsiteX19" fmla="*/ 10386 w 10862"/>
              <a:gd name="connsiteY19" fmla="*/ 10265 h 10324"/>
              <a:gd name="connsiteX20" fmla="*/ 10410 w 10862"/>
              <a:gd name="connsiteY20" fmla="*/ 10177 h 10324"/>
              <a:gd name="connsiteX21" fmla="*/ 10505 w 10862"/>
              <a:gd name="connsiteY21" fmla="*/ 9823 h 10324"/>
              <a:gd name="connsiteX22" fmla="*/ 10600 w 10862"/>
              <a:gd name="connsiteY22" fmla="*/ 9380 h 10324"/>
              <a:gd name="connsiteX23" fmla="*/ 10672 w 10862"/>
              <a:gd name="connsiteY23" fmla="*/ 8849 h 10324"/>
              <a:gd name="connsiteX24" fmla="*/ 10743 w 10862"/>
              <a:gd name="connsiteY24" fmla="*/ 8230 h 10324"/>
              <a:gd name="connsiteX25" fmla="*/ 10791 w 10862"/>
              <a:gd name="connsiteY25" fmla="*/ 7610 h 10324"/>
              <a:gd name="connsiteX26" fmla="*/ 10838 w 10862"/>
              <a:gd name="connsiteY26" fmla="*/ 6902 h 10324"/>
              <a:gd name="connsiteX27" fmla="*/ 10862 w 10862"/>
              <a:gd name="connsiteY27" fmla="*/ 6106 h 10324"/>
              <a:gd name="connsiteX28" fmla="*/ 10862 w 10862"/>
              <a:gd name="connsiteY28" fmla="*/ 5309 h 10324"/>
              <a:gd name="connsiteX29" fmla="*/ 10862 w 10862"/>
              <a:gd name="connsiteY29" fmla="*/ 4424 h 10324"/>
              <a:gd name="connsiteX30" fmla="*/ 10838 w 10862"/>
              <a:gd name="connsiteY30" fmla="*/ 3628 h 10324"/>
              <a:gd name="connsiteX31" fmla="*/ 10791 w 10862"/>
              <a:gd name="connsiteY31" fmla="*/ 2920 h 10324"/>
              <a:gd name="connsiteX32" fmla="*/ 10743 w 10862"/>
              <a:gd name="connsiteY32" fmla="*/ 2212 h 10324"/>
              <a:gd name="connsiteX33" fmla="*/ 10672 w 10862"/>
              <a:gd name="connsiteY33" fmla="*/ 1592 h 10324"/>
              <a:gd name="connsiteX34" fmla="*/ 10576 w 10862"/>
              <a:gd name="connsiteY34" fmla="*/ 1061 h 10324"/>
              <a:gd name="connsiteX35" fmla="*/ 10505 w 10862"/>
              <a:gd name="connsiteY35" fmla="*/ 619 h 10324"/>
              <a:gd name="connsiteX36" fmla="*/ 10410 w 10862"/>
              <a:gd name="connsiteY36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533 w 10862"/>
              <a:gd name="connsiteY3" fmla="*/ 795 h 10324"/>
              <a:gd name="connsiteX4" fmla="*/ 705 w 10862"/>
              <a:gd name="connsiteY4" fmla="*/ 1951 h 10324"/>
              <a:gd name="connsiteX5" fmla="*/ 772 w 10862"/>
              <a:gd name="connsiteY5" fmla="*/ 2503 h 10324"/>
              <a:gd name="connsiteX6" fmla="*/ 858 w 10862"/>
              <a:gd name="connsiteY6" fmla="*/ 3137 h 10324"/>
              <a:gd name="connsiteX7" fmla="*/ 951 w 10862"/>
              <a:gd name="connsiteY7" fmla="*/ 3736 h 10324"/>
              <a:gd name="connsiteX8" fmla="*/ 960 w 10862"/>
              <a:gd name="connsiteY8" fmla="*/ 4425 h 10324"/>
              <a:gd name="connsiteX9" fmla="*/ 960 w 10862"/>
              <a:gd name="connsiteY9" fmla="*/ 5352 h 10324"/>
              <a:gd name="connsiteX10" fmla="*/ 1260 w 10862"/>
              <a:gd name="connsiteY10" fmla="*/ 6233 h 10324"/>
              <a:gd name="connsiteX11" fmla="*/ 1172 w 10862"/>
              <a:gd name="connsiteY11" fmla="*/ 7205 h 10324"/>
              <a:gd name="connsiteX12" fmla="*/ 960 w 10862"/>
              <a:gd name="connsiteY12" fmla="*/ 8134 h 10324"/>
              <a:gd name="connsiteX13" fmla="*/ 752 w 10862"/>
              <a:gd name="connsiteY13" fmla="*/ 8985 h 10324"/>
              <a:gd name="connsiteX14" fmla="*/ 521 w 10862"/>
              <a:gd name="connsiteY14" fmla="*/ 9586 h 10324"/>
              <a:gd name="connsiteX15" fmla="*/ 269 w 10862"/>
              <a:gd name="connsiteY15" fmla="*/ 9986 h 10324"/>
              <a:gd name="connsiteX16" fmla="*/ 57 w 10862"/>
              <a:gd name="connsiteY16" fmla="*/ 10324 h 10324"/>
              <a:gd name="connsiteX17" fmla="*/ 9600 w 10862"/>
              <a:gd name="connsiteY17" fmla="*/ 10265 h 10324"/>
              <a:gd name="connsiteX18" fmla="*/ 10386 w 10862"/>
              <a:gd name="connsiteY18" fmla="*/ 10265 h 10324"/>
              <a:gd name="connsiteX19" fmla="*/ 10410 w 10862"/>
              <a:gd name="connsiteY19" fmla="*/ 10177 h 10324"/>
              <a:gd name="connsiteX20" fmla="*/ 10505 w 10862"/>
              <a:gd name="connsiteY20" fmla="*/ 9823 h 10324"/>
              <a:gd name="connsiteX21" fmla="*/ 10600 w 10862"/>
              <a:gd name="connsiteY21" fmla="*/ 9380 h 10324"/>
              <a:gd name="connsiteX22" fmla="*/ 10672 w 10862"/>
              <a:gd name="connsiteY22" fmla="*/ 8849 h 10324"/>
              <a:gd name="connsiteX23" fmla="*/ 10743 w 10862"/>
              <a:gd name="connsiteY23" fmla="*/ 8230 h 10324"/>
              <a:gd name="connsiteX24" fmla="*/ 10791 w 10862"/>
              <a:gd name="connsiteY24" fmla="*/ 7610 h 10324"/>
              <a:gd name="connsiteX25" fmla="*/ 10838 w 10862"/>
              <a:gd name="connsiteY25" fmla="*/ 6902 h 10324"/>
              <a:gd name="connsiteX26" fmla="*/ 10862 w 10862"/>
              <a:gd name="connsiteY26" fmla="*/ 6106 h 10324"/>
              <a:gd name="connsiteX27" fmla="*/ 10862 w 10862"/>
              <a:gd name="connsiteY27" fmla="*/ 5309 h 10324"/>
              <a:gd name="connsiteX28" fmla="*/ 10862 w 10862"/>
              <a:gd name="connsiteY28" fmla="*/ 4424 h 10324"/>
              <a:gd name="connsiteX29" fmla="*/ 10838 w 10862"/>
              <a:gd name="connsiteY29" fmla="*/ 3628 h 10324"/>
              <a:gd name="connsiteX30" fmla="*/ 10791 w 10862"/>
              <a:gd name="connsiteY30" fmla="*/ 2920 h 10324"/>
              <a:gd name="connsiteX31" fmla="*/ 10743 w 10862"/>
              <a:gd name="connsiteY31" fmla="*/ 2212 h 10324"/>
              <a:gd name="connsiteX32" fmla="*/ 10672 w 10862"/>
              <a:gd name="connsiteY32" fmla="*/ 1592 h 10324"/>
              <a:gd name="connsiteX33" fmla="*/ 10576 w 10862"/>
              <a:gd name="connsiteY33" fmla="*/ 1061 h 10324"/>
              <a:gd name="connsiteX34" fmla="*/ 10505 w 10862"/>
              <a:gd name="connsiteY34" fmla="*/ 619 h 10324"/>
              <a:gd name="connsiteX35" fmla="*/ 10410 w 10862"/>
              <a:gd name="connsiteY35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420 w 10862"/>
              <a:gd name="connsiteY3" fmla="*/ 906 h 10324"/>
              <a:gd name="connsiteX4" fmla="*/ 705 w 10862"/>
              <a:gd name="connsiteY4" fmla="*/ 1951 h 10324"/>
              <a:gd name="connsiteX5" fmla="*/ 772 w 10862"/>
              <a:gd name="connsiteY5" fmla="*/ 2503 h 10324"/>
              <a:gd name="connsiteX6" fmla="*/ 858 w 10862"/>
              <a:gd name="connsiteY6" fmla="*/ 3137 h 10324"/>
              <a:gd name="connsiteX7" fmla="*/ 951 w 10862"/>
              <a:gd name="connsiteY7" fmla="*/ 3736 h 10324"/>
              <a:gd name="connsiteX8" fmla="*/ 960 w 10862"/>
              <a:gd name="connsiteY8" fmla="*/ 4425 h 10324"/>
              <a:gd name="connsiteX9" fmla="*/ 960 w 10862"/>
              <a:gd name="connsiteY9" fmla="*/ 5352 h 10324"/>
              <a:gd name="connsiteX10" fmla="*/ 1260 w 10862"/>
              <a:gd name="connsiteY10" fmla="*/ 6233 h 10324"/>
              <a:gd name="connsiteX11" fmla="*/ 1172 w 10862"/>
              <a:gd name="connsiteY11" fmla="*/ 7205 h 10324"/>
              <a:gd name="connsiteX12" fmla="*/ 960 w 10862"/>
              <a:gd name="connsiteY12" fmla="*/ 8134 h 10324"/>
              <a:gd name="connsiteX13" fmla="*/ 752 w 10862"/>
              <a:gd name="connsiteY13" fmla="*/ 8985 h 10324"/>
              <a:gd name="connsiteX14" fmla="*/ 521 w 10862"/>
              <a:gd name="connsiteY14" fmla="*/ 9586 h 10324"/>
              <a:gd name="connsiteX15" fmla="*/ 269 w 10862"/>
              <a:gd name="connsiteY15" fmla="*/ 9986 h 10324"/>
              <a:gd name="connsiteX16" fmla="*/ 57 w 10862"/>
              <a:gd name="connsiteY16" fmla="*/ 10324 h 10324"/>
              <a:gd name="connsiteX17" fmla="*/ 9600 w 10862"/>
              <a:gd name="connsiteY17" fmla="*/ 10265 h 10324"/>
              <a:gd name="connsiteX18" fmla="*/ 10386 w 10862"/>
              <a:gd name="connsiteY18" fmla="*/ 10265 h 10324"/>
              <a:gd name="connsiteX19" fmla="*/ 10410 w 10862"/>
              <a:gd name="connsiteY19" fmla="*/ 10177 h 10324"/>
              <a:gd name="connsiteX20" fmla="*/ 10505 w 10862"/>
              <a:gd name="connsiteY20" fmla="*/ 9823 h 10324"/>
              <a:gd name="connsiteX21" fmla="*/ 10600 w 10862"/>
              <a:gd name="connsiteY21" fmla="*/ 9380 h 10324"/>
              <a:gd name="connsiteX22" fmla="*/ 10672 w 10862"/>
              <a:gd name="connsiteY22" fmla="*/ 8849 h 10324"/>
              <a:gd name="connsiteX23" fmla="*/ 10743 w 10862"/>
              <a:gd name="connsiteY23" fmla="*/ 8230 h 10324"/>
              <a:gd name="connsiteX24" fmla="*/ 10791 w 10862"/>
              <a:gd name="connsiteY24" fmla="*/ 7610 h 10324"/>
              <a:gd name="connsiteX25" fmla="*/ 10838 w 10862"/>
              <a:gd name="connsiteY25" fmla="*/ 6902 h 10324"/>
              <a:gd name="connsiteX26" fmla="*/ 10862 w 10862"/>
              <a:gd name="connsiteY26" fmla="*/ 6106 h 10324"/>
              <a:gd name="connsiteX27" fmla="*/ 10862 w 10862"/>
              <a:gd name="connsiteY27" fmla="*/ 5309 h 10324"/>
              <a:gd name="connsiteX28" fmla="*/ 10862 w 10862"/>
              <a:gd name="connsiteY28" fmla="*/ 4424 h 10324"/>
              <a:gd name="connsiteX29" fmla="*/ 10838 w 10862"/>
              <a:gd name="connsiteY29" fmla="*/ 3628 h 10324"/>
              <a:gd name="connsiteX30" fmla="*/ 10791 w 10862"/>
              <a:gd name="connsiteY30" fmla="*/ 2920 h 10324"/>
              <a:gd name="connsiteX31" fmla="*/ 10743 w 10862"/>
              <a:gd name="connsiteY31" fmla="*/ 2212 h 10324"/>
              <a:gd name="connsiteX32" fmla="*/ 10672 w 10862"/>
              <a:gd name="connsiteY32" fmla="*/ 1592 h 10324"/>
              <a:gd name="connsiteX33" fmla="*/ 10576 w 10862"/>
              <a:gd name="connsiteY33" fmla="*/ 1061 h 10324"/>
              <a:gd name="connsiteX34" fmla="*/ 10505 w 10862"/>
              <a:gd name="connsiteY34" fmla="*/ 619 h 10324"/>
              <a:gd name="connsiteX35" fmla="*/ 10410 w 10862"/>
              <a:gd name="connsiteY35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420 w 10862"/>
              <a:gd name="connsiteY3" fmla="*/ 906 h 10324"/>
              <a:gd name="connsiteX4" fmla="*/ 705 w 10862"/>
              <a:gd name="connsiteY4" fmla="*/ 1951 h 10324"/>
              <a:gd name="connsiteX5" fmla="*/ 772 w 10862"/>
              <a:gd name="connsiteY5" fmla="*/ 2503 h 10324"/>
              <a:gd name="connsiteX6" fmla="*/ 858 w 10862"/>
              <a:gd name="connsiteY6" fmla="*/ 3137 h 10324"/>
              <a:gd name="connsiteX7" fmla="*/ 951 w 10862"/>
              <a:gd name="connsiteY7" fmla="*/ 3736 h 10324"/>
              <a:gd name="connsiteX8" fmla="*/ 960 w 10862"/>
              <a:gd name="connsiteY8" fmla="*/ 4425 h 10324"/>
              <a:gd name="connsiteX9" fmla="*/ 960 w 10862"/>
              <a:gd name="connsiteY9" fmla="*/ 5352 h 10324"/>
              <a:gd name="connsiteX10" fmla="*/ 922 w 10862"/>
              <a:gd name="connsiteY10" fmla="*/ 6189 h 10324"/>
              <a:gd name="connsiteX11" fmla="*/ 1172 w 10862"/>
              <a:gd name="connsiteY11" fmla="*/ 7205 h 10324"/>
              <a:gd name="connsiteX12" fmla="*/ 960 w 10862"/>
              <a:gd name="connsiteY12" fmla="*/ 8134 h 10324"/>
              <a:gd name="connsiteX13" fmla="*/ 752 w 10862"/>
              <a:gd name="connsiteY13" fmla="*/ 8985 h 10324"/>
              <a:gd name="connsiteX14" fmla="*/ 521 w 10862"/>
              <a:gd name="connsiteY14" fmla="*/ 9586 h 10324"/>
              <a:gd name="connsiteX15" fmla="*/ 269 w 10862"/>
              <a:gd name="connsiteY15" fmla="*/ 9986 h 10324"/>
              <a:gd name="connsiteX16" fmla="*/ 57 w 10862"/>
              <a:gd name="connsiteY16" fmla="*/ 10324 h 10324"/>
              <a:gd name="connsiteX17" fmla="*/ 9600 w 10862"/>
              <a:gd name="connsiteY17" fmla="*/ 10265 h 10324"/>
              <a:gd name="connsiteX18" fmla="*/ 10386 w 10862"/>
              <a:gd name="connsiteY18" fmla="*/ 10265 h 10324"/>
              <a:gd name="connsiteX19" fmla="*/ 10410 w 10862"/>
              <a:gd name="connsiteY19" fmla="*/ 10177 h 10324"/>
              <a:gd name="connsiteX20" fmla="*/ 10505 w 10862"/>
              <a:gd name="connsiteY20" fmla="*/ 9823 h 10324"/>
              <a:gd name="connsiteX21" fmla="*/ 10600 w 10862"/>
              <a:gd name="connsiteY21" fmla="*/ 9380 h 10324"/>
              <a:gd name="connsiteX22" fmla="*/ 10672 w 10862"/>
              <a:gd name="connsiteY22" fmla="*/ 8849 h 10324"/>
              <a:gd name="connsiteX23" fmla="*/ 10743 w 10862"/>
              <a:gd name="connsiteY23" fmla="*/ 8230 h 10324"/>
              <a:gd name="connsiteX24" fmla="*/ 10791 w 10862"/>
              <a:gd name="connsiteY24" fmla="*/ 7610 h 10324"/>
              <a:gd name="connsiteX25" fmla="*/ 10838 w 10862"/>
              <a:gd name="connsiteY25" fmla="*/ 6902 h 10324"/>
              <a:gd name="connsiteX26" fmla="*/ 10862 w 10862"/>
              <a:gd name="connsiteY26" fmla="*/ 6106 h 10324"/>
              <a:gd name="connsiteX27" fmla="*/ 10862 w 10862"/>
              <a:gd name="connsiteY27" fmla="*/ 5309 h 10324"/>
              <a:gd name="connsiteX28" fmla="*/ 10862 w 10862"/>
              <a:gd name="connsiteY28" fmla="*/ 4424 h 10324"/>
              <a:gd name="connsiteX29" fmla="*/ 10838 w 10862"/>
              <a:gd name="connsiteY29" fmla="*/ 3628 h 10324"/>
              <a:gd name="connsiteX30" fmla="*/ 10791 w 10862"/>
              <a:gd name="connsiteY30" fmla="*/ 2920 h 10324"/>
              <a:gd name="connsiteX31" fmla="*/ 10743 w 10862"/>
              <a:gd name="connsiteY31" fmla="*/ 2212 h 10324"/>
              <a:gd name="connsiteX32" fmla="*/ 10672 w 10862"/>
              <a:gd name="connsiteY32" fmla="*/ 1592 h 10324"/>
              <a:gd name="connsiteX33" fmla="*/ 10576 w 10862"/>
              <a:gd name="connsiteY33" fmla="*/ 1061 h 10324"/>
              <a:gd name="connsiteX34" fmla="*/ 10505 w 10862"/>
              <a:gd name="connsiteY34" fmla="*/ 619 h 10324"/>
              <a:gd name="connsiteX35" fmla="*/ 10410 w 10862"/>
              <a:gd name="connsiteY35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420 w 10862"/>
              <a:gd name="connsiteY3" fmla="*/ 906 h 10324"/>
              <a:gd name="connsiteX4" fmla="*/ 705 w 10862"/>
              <a:gd name="connsiteY4" fmla="*/ 1951 h 10324"/>
              <a:gd name="connsiteX5" fmla="*/ 772 w 10862"/>
              <a:gd name="connsiteY5" fmla="*/ 2503 h 10324"/>
              <a:gd name="connsiteX6" fmla="*/ 858 w 10862"/>
              <a:gd name="connsiteY6" fmla="*/ 3137 h 10324"/>
              <a:gd name="connsiteX7" fmla="*/ 951 w 10862"/>
              <a:gd name="connsiteY7" fmla="*/ 3736 h 10324"/>
              <a:gd name="connsiteX8" fmla="*/ 960 w 10862"/>
              <a:gd name="connsiteY8" fmla="*/ 4425 h 10324"/>
              <a:gd name="connsiteX9" fmla="*/ 960 w 10862"/>
              <a:gd name="connsiteY9" fmla="*/ 5352 h 10324"/>
              <a:gd name="connsiteX10" fmla="*/ 922 w 10862"/>
              <a:gd name="connsiteY10" fmla="*/ 6189 h 10324"/>
              <a:gd name="connsiteX11" fmla="*/ 960 w 10862"/>
              <a:gd name="connsiteY11" fmla="*/ 8134 h 10324"/>
              <a:gd name="connsiteX12" fmla="*/ 752 w 10862"/>
              <a:gd name="connsiteY12" fmla="*/ 8985 h 10324"/>
              <a:gd name="connsiteX13" fmla="*/ 521 w 10862"/>
              <a:gd name="connsiteY13" fmla="*/ 9586 h 10324"/>
              <a:gd name="connsiteX14" fmla="*/ 269 w 10862"/>
              <a:gd name="connsiteY14" fmla="*/ 9986 h 10324"/>
              <a:gd name="connsiteX15" fmla="*/ 57 w 10862"/>
              <a:gd name="connsiteY15" fmla="*/ 10324 h 10324"/>
              <a:gd name="connsiteX16" fmla="*/ 9600 w 10862"/>
              <a:gd name="connsiteY16" fmla="*/ 10265 h 10324"/>
              <a:gd name="connsiteX17" fmla="*/ 10386 w 10862"/>
              <a:gd name="connsiteY17" fmla="*/ 10265 h 10324"/>
              <a:gd name="connsiteX18" fmla="*/ 10410 w 10862"/>
              <a:gd name="connsiteY18" fmla="*/ 10177 h 10324"/>
              <a:gd name="connsiteX19" fmla="*/ 10505 w 10862"/>
              <a:gd name="connsiteY19" fmla="*/ 9823 h 10324"/>
              <a:gd name="connsiteX20" fmla="*/ 10600 w 10862"/>
              <a:gd name="connsiteY20" fmla="*/ 9380 h 10324"/>
              <a:gd name="connsiteX21" fmla="*/ 10672 w 10862"/>
              <a:gd name="connsiteY21" fmla="*/ 8849 h 10324"/>
              <a:gd name="connsiteX22" fmla="*/ 10743 w 10862"/>
              <a:gd name="connsiteY22" fmla="*/ 8230 h 10324"/>
              <a:gd name="connsiteX23" fmla="*/ 10791 w 10862"/>
              <a:gd name="connsiteY23" fmla="*/ 7610 h 10324"/>
              <a:gd name="connsiteX24" fmla="*/ 10838 w 10862"/>
              <a:gd name="connsiteY24" fmla="*/ 6902 h 10324"/>
              <a:gd name="connsiteX25" fmla="*/ 10862 w 10862"/>
              <a:gd name="connsiteY25" fmla="*/ 6106 h 10324"/>
              <a:gd name="connsiteX26" fmla="*/ 10862 w 10862"/>
              <a:gd name="connsiteY26" fmla="*/ 5309 h 10324"/>
              <a:gd name="connsiteX27" fmla="*/ 10862 w 10862"/>
              <a:gd name="connsiteY27" fmla="*/ 4424 h 10324"/>
              <a:gd name="connsiteX28" fmla="*/ 10838 w 10862"/>
              <a:gd name="connsiteY28" fmla="*/ 3628 h 10324"/>
              <a:gd name="connsiteX29" fmla="*/ 10791 w 10862"/>
              <a:gd name="connsiteY29" fmla="*/ 2920 h 10324"/>
              <a:gd name="connsiteX30" fmla="*/ 10743 w 10862"/>
              <a:gd name="connsiteY30" fmla="*/ 2212 h 10324"/>
              <a:gd name="connsiteX31" fmla="*/ 10672 w 10862"/>
              <a:gd name="connsiteY31" fmla="*/ 1592 h 10324"/>
              <a:gd name="connsiteX32" fmla="*/ 10576 w 10862"/>
              <a:gd name="connsiteY32" fmla="*/ 1061 h 10324"/>
              <a:gd name="connsiteX33" fmla="*/ 10505 w 10862"/>
              <a:gd name="connsiteY33" fmla="*/ 619 h 10324"/>
              <a:gd name="connsiteX34" fmla="*/ 10410 w 10862"/>
              <a:gd name="connsiteY34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420 w 10862"/>
              <a:gd name="connsiteY3" fmla="*/ 906 h 10324"/>
              <a:gd name="connsiteX4" fmla="*/ 705 w 10862"/>
              <a:gd name="connsiteY4" fmla="*/ 1951 h 10324"/>
              <a:gd name="connsiteX5" fmla="*/ 772 w 10862"/>
              <a:gd name="connsiteY5" fmla="*/ 2503 h 10324"/>
              <a:gd name="connsiteX6" fmla="*/ 858 w 10862"/>
              <a:gd name="connsiteY6" fmla="*/ 3137 h 10324"/>
              <a:gd name="connsiteX7" fmla="*/ 951 w 10862"/>
              <a:gd name="connsiteY7" fmla="*/ 3736 h 10324"/>
              <a:gd name="connsiteX8" fmla="*/ 960 w 10862"/>
              <a:gd name="connsiteY8" fmla="*/ 4425 h 10324"/>
              <a:gd name="connsiteX9" fmla="*/ 960 w 10862"/>
              <a:gd name="connsiteY9" fmla="*/ 5352 h 10324"/>
              <a:gd name="connsiteX10" fmla="*/ 922 w 10862"/>
              <a:gd name="connsiteY10" fmla="*/ 6189 h 10324"/>
              <a:gd name="connsiteX11" fmla="*/ 783 w 10862"/>
              <a:gd name="connsiteY11" fmla="*/ 7912 h 10324"/>
              <a:gd name="connsiteX12" fmla="*/ 752 w 10862"/>
              <a:gd name="connsiteY12" fmla="*/ 8985 h 10324"/>
              <a:gd name="connsiteX13" fmla="*/ 521 w 10862"/>
              <a:gd name="connsiteY13" fmla="*/ 9586 h 10324"/>
              <a:gd name="connsiteX14" fmla="*/ 269 w 10862"/>
              <a:gd name="connsiteY14" fmla="*/ 9986 h 10324"/>
              <a:gd name="connsiteX15" fmla="*/ 57 w 10862"/>
              <a:gd name="connsiteY15" fmla="*/ 10324 h 10324"/>
              <a:gd name="connsiteX16" fmla="*/ 9600 w 10862"/>
              <a:gd name="connsiteY16" fmla="*/ 10265 h 10324"/>
              <a:gd name="connsiteX17" fmla="*/ 10386 w 10862"/>
              <a:gd name="connsiteY17" fmla="*/ 10265 h 10324"/>
              <a:gd name="connsiteX18" fmla="*/ 10410 w 10862"/>
              <a:gd name="connsiteY18" fmla="*/ 10177 h 10324"/>
              <a:gd name="connsiteX19" fmla="*/ 10505 w 10862"/>
              <a:gd name="connsiteY19" fmla="*/ 9823 h 10324"/>
              <a:gd name="connsiteX20" fmla="*/ 10600 w 10862"/>
              <a:gd name="connsiteY20" fmla="*/ 9380 h 10324"/>
              <a:gd name="connsiteX21" fmla="*/ 10672 w 10862"/>
              <a:gd name="connsiteY21" fmla="*/ 8849 h 10324"/>
              <a:gd name="connsiteX22" fmla="*/ 10743 w 10862"/>
              <a:gd name="connsiteY22" fmla="*/ 8230 h 10324"/>
              <a:gd name="connsiteX23" fmla="*/ 10791 w 10862"/>
              <a:gd name="connsiteY23" fmla="*/ 7610 h 10324"/>
              <a:gd name="connsiteX24" fmla="*/ 10838 w 10862"/>
              <a:gd name="connsiteY24" fmla="*/ 6902 h 10324"/>
              <a:gd name="connsiteX25" fmla="*/ 10862 w 10862"/>
              <a:gd name="connsiteY25" fmla="*/ 6106 h 10324"/>
              <a:gd name="connsiteX26" fmla="*/ 10862 w 10862"/>
              <a:gd name="connsiteY26" fmla="*/ 5309 h 10324"/>
              <a:gd name="connsiteX27" fmla="*/ 10862 w 10862"/>
              <a:gd name="connsiteY27" fmla="*/ 4424 h 10324"/>
              <a:gd name="connsiteX28" fmla="*/ 10838 w 10862"/>
              <a:gd name="connsiteY28" fmla="*/ 3628 h 10324"/>
              <a:gd name="connsiteX29" fmla="*/ 10791 w 10862"/>
              <a:gd name="connsiteY29" fmla="*/ 2920 h 10324"/>
              <a:gd name="connsiteX30" fmla="*/ 10743 w 10862"/>
              <a:gd name="connsiteY30" fmla="*/ 2212 h 10324"/>
              <a:gd name="connsiteX31" fmla="*/ 10672 w 10862"/>
              <a:gd name="connsiteY31" fmla="*/ 1592 h 10324"/>
              <a:gd name="connsiteX32" fmla="*/ 10576 w 10862"/>
              <a:gd name="connsiteY32" fmla="*/ 1061 h 10324"/>
              <a:gd name="connsiteX33" fmla="*/ 10505 w 10862"/>
              <a:gd name="connsiteY33" fmla="*/ 619 h 10324"/>
              <a:gd name="connsiteX34" fmla="*/ 10410 w 10862"/>
              <a:gd name="connsiteY34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420 w 10862"/>
              <a:gd name="connsiteY3" fmla="*/ 906 h 10324"/>
              <a:gd name="connsiteX4" fmla="*/ 705 w 10862"/>
              <a:gd name="connsiteY4" fmla="*/ 1951 h 10324"/>
              <a:gd name="connsiteX5" fmla="*/ 772 w 10862"/>
              <a:gd name="connsiteY5" fmla="*/ 2503 h 10324"/>
              <a:gd name="connsiteX6" fmla="*/ 858 w 10862"/>
              <a:gd name="connsiteY6" fmla="*/ 3137 h 10324"/>
              <a:gd name="connsiteX7" fmla="*/ 951 w 10862"/>
              <a:gd name="connsiteY7" fmla="*/ 3736 h 10324"/>
              <a:gd name="connsiteX8" fmla="*/ 960 w 10862"/>
              <a:gd name="connsiteY8" fmla="*/ 4425 h 10324"/>
              <a:gd name="connsiteX9" fmla="*/ 960 w 10862"/>
              <a:gd name="connsiteY9" fmla="*/ 5352 h 10324"/>
              <a:gd name="connsiteX10" fmla="*/ 922 w 10862"/>
              <a:gd name="connsiteY10" fmla="*/ 6189 h 10324"/>
              <a:gd name="connsiteX11" fmla="*/ 783 w 10862"/>
              <a:gd name="connsiteY11" fmla="*/ 7912 h 10324"/>
              <a:gd name="connsiteX12" fmla="*/ 752 w 10862"/>
              <a:gd name="connsiteY12" fmla="*/ 8985 h 10324"/>
              <a:gd name="connsiteX13" fmla="*/ 473 w 10862"/>
              <a:gd name="connsiteY13" fmla="*/ 9453 h 10324"/>
              <a:gd name="connsiteX14" fmla="*/ 269 w 10862"/>
              <a:gd name="connsiteY14" fmla="*/ 9986 h 10324"/>
              <a:gd name="connsiteX15" fmla="*/ 57 w 10862"/>
              <a:gd name="connsiteY15" fmla="*/ 10324 h 10324"/>
              <a:gd name="connsiteX16" fmla="*/ 9600 w 10862"/>
              <a:gd name="connsiteY16" fmla="*/ 10265 h 10324"/>
              <a:gd name="connsiteX17" fmla="*/ 10386 w 10862"/>
              <a:gd name="connsiteY17" fmla="*/ 10265 h 10324"/>
              <a:gd name="connsiteX18" fmla="*/ 10410 w 10862"/>
              <a:gd name="connsiteY18" fmla="*/ 10177 h 10324"/>
              <a:gd name="connsiteX19" fmla="*/ 10505 w 10862"/>
              <a:gd name="connsiteY19" fmla="*/ 9823 h 10324"/>
              <a:gd name="connsiteX20" fmla="*/ 10600 w 10862"/>
              <a:gd name="connsiteY20" fmla="*/ 9380 h 10324"/>
              <a:gd name="connsiteX21" fmla="*/ 10672 w 10862"/>
              <a:gd name="connsiteY21" fmla="*/ 8849 h 10324"/>
              <a:gd name="connsiteX22" fmla="*/ 10743 w 10862"/>
              <a:gd name="connsiteY22" fmla="*/ 8230 h 10324"/>
              <a:gd name="connsiteX23" fmla="*/ 10791 w 10862"/>
              <a:gd name="connsiteY23" fmla="*/ 7610 h 10324"/>
              <a:gd name="connsiteX24" fmla="*/ 10838 w 10862"/>
              <a:gd name="connsiteY24" fmla="*/ 6902 h 10324"/>
              <a:gd name="connsiteX25" fmla="*/ 10862 w 10862"/>
              <a:gd name="connsiteY25" fmla="*/ 6106 h 10324"/>
              <a:gd name="connsiteX26" fmla="*/ 10862 w 10862"/>
              <a:gd name="connsiteY26" fmla="*/ 5309 h 10324"/>
              <a:gd name="connsiteX27" fmla="*/ 10862 w 10862"/>
              <a:gd name="connsiteY27" fmla="*/ 4424 h 10324"/>
              <a:gd name="connsiteX28" fmla="*/ 10838 w 10862"/>
              <a:gd name="connsiteY28" fmla="*/ 3628 h 10324"/>
              <a:gd name="connsiteX29" fmla="*/ 10791 w 10862"/>
              <a:gd name="connsiteY29" fmla="*/ 2920 h 10324"/>
              <a:gd name="connsiteX30" fmla="*/ 10743 w 10862"/>
              <a:gd name="connsiteY30" fmla="*/ 2212 h 10324"/>
              <a:gd name="connsiteX31" fmla="*/ 10672 w 10862"/>
              <a:gd name="connsiteY31" fmla="*/ 1592 h 10324"/>
              <a:gd name="connsiteX32" fmla="*/ 10576 w 10862"/>
              <a:gd name="connsiteY32" fmla="*/ 1061 h 10324"/>
              <a:gd name="connsiteX33" fmla="*/ 10505 w 10862"/>
              <a:gd name="connsiteY33" fmla="*/ 619 h 10324"/>
              <a:gd name="connsiteX34" fmla="*/ 10410 w 10862"/>
              <a:gd name="connsiteY34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420 w 10862"/>
              <a:gd name="connsiteY3" fmla="*/ 906 h 10324"/>
              <a:gd name="connsiteX4" fmla="*/ 705 w 10862"/>
              <a:gd name="connsiteY4" fmla="*/ 1951 h 10324"/>
              <a:gd name="connsiteX5" fmla="*/ 772 w 10862"/>
              <a:gd name="connsiteY5" fmla="*/ 2503 h 10324"/>
              <a:gd name="connsiteX6" fmla="*/ 858 w 10862"/>
              <a:gd name="connsiteY6" fmla="*/ 3137 h 10324"/>
              <a:gd name="connsiteX7" fmla="*/ 951 w 10862"/>
              <a:gd name="connsiteY7" fmla="*/ 3736 h 10324"/>
              <a:gd name="connsiteX8" fmla="*/ 960 w 10862"/>
              <a:gd name="connsiteY8" fmla="*/ 4425 h 10324"/>
              <a:gd name="connsiteX9" fmla="*/ 960 w 10862"/>
              <a:gd name="connsiteY9" fmla="*/ 5352 h 10324"/>
              <a:gd name="connsiteX10" fmla="*/ 922 w 10862"/>
              <a:gd name="connsiteY10" fmla="*/ 6189 h 10324"/>
              <a:gd name="connsiteX11" fmla="*/ 783 w 10862"/>
              <a:gd name="connsiteY11" fmla="*/ 7912 h 10324"/>
              <a:gd name="connsiteX12" fmla="*/ 591 w 10862"/>
              <a:gd name="connsiteY12" fmla="*/ 8919 h 10324"/>
              <a:gd name="connsiteX13" fmla="*/ 473 w 10862"/>
              <a:gd name="connsiteY13" fmla="*/ 9453 h 10324"/>
              <a:gd name="connsiteX14" fmla="*/ 269 w 10862"/>
              <a:gd name="connsiteY14" fmla="*/ 9986 h 10324"/>
              <a:gd name="connsiteX15" fmla="*/ 57 w 10862"/>
              <a:gd name="connsiteY15" fmla="*/ 10324 h 10324"/>
              <a:gd name="connsiteX16" fmla="*/ 9600 w 10862"/>
              <a:gd name="connsiteY16" fmla="*/ 10265 h 10324"/>
              <a:gd name="connsiteX17" fmla="*/ 10386 w 10862"/>
              <a:gd name="connsiteY17" fmla="*/ 10265 h 10324"/>
              <a:gd name="connsiteX18" fmla="*/ 10410 w 10862"/>
              <a:gd name="connsiteY18" fmla="*/ 10177 h 10324"/>
              <a:gd name="connsiteX19" fmla="*/ 10505 w 10862"/>
              <a:gd name="connsiteY19" fmla="*/ 9823 h 10324"/>
              <a:gd name="connsiteX20" fmla="*/ 10600 w 10862"/>
              <a:gd name="connsiteY20" fmla="*/ 9380 h 10324"/>
              <a:gd name="connsiteX21" fmla="*/ 10672 w 10862"/>
              <a:gd name="connsiteY21" fmla="*/ 8849 h 10324"/>
              <a:gd name="connsiteX22" fmla="*/ 10743 w 10862"/>
              <a:gd name="connsiteY22" fmla="*/ 8230 h 10324"/>
              <a:gd name="connsiteX23" fmla="*/ 10791 w 10862"/>
              <a:gd name="connsiteY23" fmla="*/ 7610 h 10324"/>
              <a:gd name="connsiteX24" fmla="*/ 10838 w 10862"/>
              <a:gd name="connsiteY24" fmla="*/ 6902 h 10324"/>
              <a:gd name="connsiteX25" fmla="*/ 10862 w 10862"/>
              <a:gd name="connsiteY25" fmla="*/ 6106 h 10324"/>
              <a:gd name="connsiteX26" fmla="*/ 10862 w 10862"/>
              <a:gd name="connsiteY26" fmla="*/ 5309 h 10324"/>
              <a:gd name="connsiteX27" fmla="*/ 10862 w 10862"/>
              <a:gd name="connsiteY27" fmla="*/ 4424 h 10324"/>
              <a:gd name="connsiteX28" fmla="*/ 10838 w 10862"/>
              <a:gd name="connsiteY28" fmla="*/ 3628 h 10324"/>
              <a:gd name="connsiteX29" fmla="*/ 10791 w 10862"/>
              <a:gd name="connsiteY29" fmla="*/ 2920 h 10324"/>
              <a:gd name="connsiteX30" fmla="*/ 10743 w 10862"/>
              <a:gd name="connsiteY30" fmla="*/ 2212 h 10324"/>
              <a:gd name="connsiteX31" fmla="*/ 10672 w 10862"/>
              <a:gd name="connsiteY31" fmla="*/ 1592 h 10324"/>
              <a:gd name="connsiteX32" fmla="*/ 10576 w 10862"/>
              <a:gd name="connsiteY32" fmla="*/ 1061 h 10324"/>
              <a:gd name="connsiteX33" fmla="*/ 10505 w 10862"/>
              <a:gd name="connsiteY33" fmla="*/ 619 h 10324"/>
              <a:gd name="connsiteX34" fmla="*/ 10410 w 10862"/>
              <a:gd name="connsiteY34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420 w 10862"/>
              <a:gd name="connsiteY3" fmla="*/ 906 h 10324"/>
              <a:gd name="connsiteX4" fmla="*/ 705 w 10862"/>
              <a:gd name="connsiteY4" fmla="*/ 1951 h 10324"/>
              <a:gd name="connsiteX5" fmla="*/ 772 w 10862"/>
              <a:gd name="connsiteY5" fmla="*/ 2503 h 10324"/>
              <a:gd name="connsiteX6" fmla="*/ 951 w 10862"/>
              <a:gd name="connsiteY6" fmla="*/ 3736 h 10324"/>
              <a:gd name="connsiteX7" fmla="*/ 960 w 10862"/>
              <a:gd name="connsiteY7" fmla="*/ 4425 h 10324"/>
              <a:gd name="connsiteX8" fmla="*/ 960 w 10862"/>
              <a:gd name="connsiteY8" fmla="*/ 5352 h 10324"/>
              <a:gd name="connsiteX9" fmla="*/ 922 w 10862"/>
              <a:gd name="connsiteY9" fmla="*/ 6189 h 10324"/>
              <a:gd name="connsiteX10" fmla="*/ 783 w 10862"/>
              <a:gd name="connsiteY10" fmla="*/ 7912 h 10324"/>
              <a:gd name="connsiteX11" fmla="*/ 591 w 10862"/>
              <a:gd name="connsiteY11" fmla="*/ 8919 h 10324"/>
              <a:gd name="connsiteX12" fmla="*/ 473 w 10862"/>
              <a:gd name="connsiteY12" fmla="*/ 9453 h 10324"/>
              <a:gd name="connsiteX13" fmla="*/ 269 w 10862"/>
              <a:gd name="connsiteY13" fmla="*/ 9986 h 10324"/>
              <a:gd name="connsiteX14" fmla="*/ 57 w 10862"/>
              <a:gd name="connsiteY14" fmla="*/ 10324 h 10324"/>
              <a:gd name="connsiteX15" fmla="*/ 9600 w 10862"/>
              <a:gd name="connsiteY15" fmla="*/ 10265 h 10324"/>
              <a:gd name="connsiteX16" fmla="*/ 10386 w 10862"/>
              <a:gd name="connsiteY16" fmla="*/ 10265 h 10324"/>
              <a:gd name="connsiteX17" fmla="*/ 10410 w 10862"/>
              <a:gd name="connsiteY17" fmla="*/ 10177 h 10324"/>
              <a:gd name="connsiteX18" fmla="*/ 10505 w 10862"/>
              <a:gd name="connsiteY18" fmla="*/ 9823 h 10324"/>
              <a:gd name="connsiteX19" fmla="*/ 10600 w 10862"/>
              <a:gd name="connsiteY19" fmla="*/ 9380 h 10324"/>
              <a:gd name="connsiteX20" fmla="*/ 10672 w 10862"/>
              <a:gd name="connsiteY20" fmla="*/ 8849 h 10324"/>
              <a:gd name="connsiteX21" fmla="*/ 10743 w 10862"/>
              <a:gd name="connsiteY21" fmla="*/ 8230 h 10324"/>
              <a:gd name="connsiteX22" fmla="*/ 10791 w 10862"/>
              <a:gd name="connsiteY22" fmla="*/ 7610 h 10324"/>
              <a:gd name="connsiteX23" fmla="*/ 10838 w 10862"/>
              <a:gd name="connsiteY23" fmla="*/ 6902 h 10324"/>
              <a:gd name="connsiteX24" fmla="*/ 10862 w 10862"/>
              <a:gd name="connsiteY24" fmla="*/ 6106 h 10324"/>
              <a:gd name="connsiteX25" fmla="*/ 10862 w 10862"/>
              <a:gd name="connsiteY25" fmla="*/ 5309 h 10324"/>
              <a:gd name="connsiteX26" fmla="*/ 10862 w 10862"/>
              <a:gd name="connsiteY26" fmla="*/ 4424 h 10324"/>
              <a:gd name="connsiteX27" fmla="*/ 10838 w 10862"/>
              <a:gd name="connsiteY27" fmla="*/ 3628 h 10324"/>
              <a:gd name="connsiteX28" fmla="*/ 10791 w 10862"/>
              <a:gd name="connsiteY28" fmla="*/ 2920 h 10324"/>
              <a:gd name="connsiteX29" fmla="*/ 10743 w 10862"/>
              <a:gd name="connsiteY29" fmla="*/ 2212 h 10324"/>
              <a:gd name="connsiteX30" fmla="*/ 10672 w 10862"/>
              <a:gd name="connsiteY30" fmla="*/ 1592 h 10324"/>
              <a:gd name="connsiteX31" fmla="*/ 10576 w 10862"/>
              <a:gd name="connsiteY31" fmla="*/ 1061 h 10324"/>
              <a:gd name="connsiteX32" fmla="*/ 10505 w 10862"/>
              <a:gd name="connsiteY32" fmla="*/ 619 h 10324"/>
              <a:gd name="connsiteX33" fmla="*/ 10410 w 10862"/>
              <a:gd name="connsiteY33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420 w 10862"/>
              <a:gd name="connsiteY3" fmla="*/ 906 h 10324"/>
              <a:gd name="connsiteX4" fmla="*/ 705 w 10862"/>
              <a:gd name="connsiteY4" fmla="*/ 1951 h 10324"/>
              <a:gd name="connsiteX5" fmla="*/ 836 w 10862"/>
              <a:gd name="connsiteY5" fmla="*/ 2658 h 10324"/>
              <a:gd name="connsiteX6" fmla="*/ 951 w 10862"/>
              <a:gd name="connsiteY6" fmla="*/ 3736 h 10324"/>
              <a:gd name="connsiteX7" fmla="*/ 960 w 10862"/>
              <a:gd name="connsiteY7" fmla="*/ 4425 h 10324"/>
              <a:gd name="connsiteX8" fmla="*/ 960 w 10862"/>
              <a:gd name="connsiteY8" fmla="*/ 5352 h 10324"/>
              <a:gd name="connsiteX9" fmla="*/ 922 w 10862"/>
              <a:gd name="connsiteY9" fmla="*/ 6189 h 10324"/>
              <a:gd name="connsiteX10" fmla="*/ 783 w 10862"/>
              <a:gd name="connsiteY10" fmla="*/ 7912 h 10324"/>
              <a:gd name="connsiteX11" fmla="*/ 591 w 10862"/>
              <a:gd name="connsiteY11" fmla="*/ 8919 h 10324"/>
              <a:gd name="connsiteX12" fmla="*/ 473 w 10862"/>
              <a:gd name="connsiteY12" fmla="*/ 9453 h 10324"/>
              <a:gd name="connsiteX13" fmla="*/ 269 w 10862"/>
              <a:gd name="connsiteY13" fmla="*/ 9986 h 10324"/>
              <a:gd name="connsiteX14" fmla="*/ 57 w 10862"/>
              <a:gd name="connsiteY14" fmla="*/ 10324 h 10324"/>
              <a:gd name="connsiteX15" fmla="*/ 9600 w 10862"/>
              <a:gd name="connsiteY15" fmla="*/ 10265 h 10324"/>
              <a:gd name="connsiteX16" fmla="*/ 10386 w 10862"/>
              <a:gd name="connsiteY16" fmla="*/ 10265 h 10324"/>
              <a:gd name="connsiteX17" fmla="*/ 10410 w 10862"/>
              <a:gd name="connsiteY17" fmla="*/ 10177 h 10324"/>
              <a:gd name="connsiteX18" fmla="*/ 10505 w 10862"/>
              <a:gd name="connsiteY18" fmla="*/ 9823 h 10324"/>
              <a:gd name="connsiteX19" fmla="*/ 10600 w 10862"/>
              <a:gd name="connsiteY19" fmla="*/ 9380 h 10324"/>
              <a:gd name="connsiteX20" fmla="*/ 10672 w 10862"/>
              <a:gd name="connsiteY20" fmla="*/ 8849 h 10324"/>
              <a:gd name="connsiteX21" fmla="*/ 10743 w 10862"/>
              <a:gd name="connsiteY21" fmla="*/ 8230 h 10324"/>
              <a:gd name="connsiteX22" fmla="*/ 10791 w 10862"/>
              <a:gd name="connsiteY22" fmla="*/ 7610 h 10324"/>
              <a:gd name="connsiteX23" fmla="*/ 10838 w 10862"/>
              <a:gd name="connsiteY23" fmla="*/ 6902 h 10324"/>
              <a:gd name="connsiteX24" fmla="*/ 10862 w 10862"/>
              <a:gd name="connsiteY24" fmla="*/ 6106 h 10324"/>
              <a:gd name="connsiteX25" fmla="*/ 10862 w 10862"/>
              <a:gd name="connsiteY25" fmla="*/ 5309 h 10324"/>
              <a:gd name="connsiteX26" fmla="*/ 10862 w 10862"/>
              <a:gd name="connsiteY26" fmla="*/ 4424 h 10324"/>
              <a:gd name="connsiteX27" fmla="*/ 10838 w 10862"/>
              <a:gd name="connsiteY27" fmla="*/ 3628 h 10324"/>
              <a:gd name="connsiteX28" fmla="*/ 10791 w 10862"/>
              <a:gd name="connsiteY28" fmla="*/ 2920 h 10324"/>
              <a:gd name="connsiteX29" fmla="*/ 10743 w 10862"/>
              <a:gd name="connsiteY29" fmla="*/ 2212 h 10324"/>
              <a:gd name="connsiteX30" fmla="*/ 10672 w 10862"/>
              <a:gd name="connsiteY30" fmla="*/ 1592 h 10324"/>
              <a:gd name="connsiteX31" fmla="*/ 10576 w 10862"/>
              <a:gd name="connsiteY31" fmla="*/ 1061 h 10324"/>
              <a:gd name="connsiteX32" fmla="*/ 10505 w 10862"/>
              <a:gd name="connsiteY32" fmla="*/ 619 h 10324"/>
              <a:gd name="connsiteX33" fmla="*/ 10410 w 10862"/>
              <a:gd name="connsiteY33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420 w 10862"/>
              <a:gd name="connsiteY3" fmla="*/ 906 h 10324"/>
              <a:gd name="connsiteX4" fmla="*/ 705 w 10862"/>
              <a:gd name="connsiteY4" fmla="*/ 1951 h 10324"/>
              <a:gd name="connsiteX5" fmla="*/ 836 w 10862"/>
              <a:gd name="connsiteY5" fmla="*/ 2658 h 10324"/>
              <a:gd name="connsiteX6" fmla="*/ 951 w 10862"/>
              <a:gd name="connsiteY6" fmla="*/ 3736 h 10324"/>
              <a:gd name="connsiteX7" fmla="*/ 960 w 10862"/>
              <a:gd name="connsiteY7" fmla="*/ 4425 h 10324"/>
              <a:gd name="connsiteX8" fmla="*/ 960 w 10862"/>
              <a:gd name="connsiteY8" fmla="*/ 5352 h 10324"/>
              <a:gd name="connsiteX9" fmla="*/ 922 w 10862"/>
              <a:gd name="connsiteY9" fmla="*/ 6189 h 10324"/>
              <a:gd name="connsiteX10" fmla="*/ 783 w 10862"/>
              <a:gd name="connsiteY10" fmla="*/ 7912 h 10324"/>
              <a:gd name="connsiteX11" fmla="*/ 591 w 10862"/>
              <a:gd name="connsiteY11" fmla="*/ 8919 h 10324"/>
              <a:gd name="connsiteX12" fmla="*/ 473 w 10862"/>
              <a:gd name="connsiteY12" fmla="*/ 9453 h 10324"/>
              <a:gd name="connsiteX13" fmla="*/ 269 w 10862"/>
              <a:gd name="connsiteY13" fmla="*/ 9986 h 10324"/>
              <a:gd name="connsiteX14" fmla="*/ 57 w 10862"/>
              <a:gd name="connsiteY14" fmla="*/ 10324 h 10324"/>
              <a:gd name="connsiteX15" fmla="*/ 9600 w 10862"/>
              <a:gd name="connsiteY15" fmla="*/ 10265 h 10324"/>
              <a:gd name="connsiteX16" fmla="*/ 10386 w 10862"/>
              <a:gd name="connsiteY16" fmla="*/ 10265 h 10324"/>
              <a:gd name="connsiteX17" fmla="*/ 10410 w 10862"/>
              <a:gd name="connsiteY17" fmla="*/ 10177 h 10324"/>
              <a:gd name="connsiteX18" fmla="*/ 10505 w 10862"/>
              <a:gd name="connsiteY18" fmla="*/ 9823 h 10324"/>
              <a:gd name="connsiteX19" fmla="*/ 10600 w 10862"/>
              <a:gd name="connsiteY19" fmla="*/ 9380 h 10324"/>
              <a:gd name="connsiteX20" fmla="*/ 10672 w 10862"/>
              <a:gd name="connsiteY20" fmla="*/ 8849 h 10324"/>
              <a:gd name="connsiteX21" fmla="*/ 10743 w 10862"/>
              <a:gd name="connsiteY21" fmla="*/ 8230 h 10324"/>
              <a:gd name="connsiteX22" fmla="*/ 10791 w 10862"/>
              <a:gd name="connsiteY22" fmla="*/ 7610 h 10324"/>
              <a:gd name="connsiteX23" fmla="*/ 10838 w 10862"/>
              <a:gd name="connsiteY23" fmla="*/ 6902 h 10324"/>
              <a:gd name="connsiteX24" fmla="*/ 10862 w 10862"/>
              <a:gd name="connsiteY24" fmla="*/ 6106 h 10324"/>
              <a:gd name="connsiteX25" fmla="*/ 10862 w 10862"/>
              <a:gd name="connsiteY25" fmla="*/ 5309 h 10324"/>
              <a:gd name="connsiteX26" fmla="*/ 10862 w 10862"/>
              <a:gd name="connsiteY26" fmla="*/ 4424 h 10324"/>
              <a:gd name="connsiteX27" fmla="*/ 10838 w 10862"/>
              <a:gd name="connsiteY27" fmla="*/ 3628 h 10324"/>
              <a:gd name="connsiteX28" fmla="*/ 10791 w 10862"/>
              <a:gd name="connsiteY28" fmla="*/ 2920 h 10324"/>
              <a:gd name="connsiteX29" fmla="*/ 10743 w 10862"/>
              <a:gd name="connsiteY29" fmla="*/ 2212 h 10324"/>
              <a:gd name="connsiteX30" fmla="*/ 10672 w 10862"/>
              <a:gd name="connsiteY30" fmla="*/ 1592 h 10324"/>
              <a:gd name="connsiteX31" fmla="*/ 10576 w 10862"/>
              <a:gd name="connsiteY31" fmla="*/ 1061 h 10324"/>
              <a:gd name="connsiteX32" fmla="*/ 10505 w 10862"/>
              <a:gd name="connsiteY32" fmla="*/ 619 h 10324"/>
              <a:gd name="connsiteX33" fmla="*/ 10410 w 10862"/>
              <a:gd name="connsiteY33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420 w 10862"/>
              <a:gd name="connsiteY3" fmla="*/ 906 h 10324"/>
              <a:gd name="connsiteX4" fmla="*/ 624 w 10862"/>
              <a:gd name="connsiteY4" fmla="*/ 1751 h 10324"/>
              <a:gd name="connsiteX5" fmla="*/ 836 w 10862"/>
              <a:gd name="connsiteY5" fmla="*/ 2658 h 10324"/>
              <a:gd name="connsiteX6" fmla="*/ 951 w 10862"/>
              <a:gd name="connsiteY6" fmla="*/ 3736 h 10324"/>
              <a:gd name="connsiteX7" fmla="*/ 960 w 10862"/>
              <a:gd name="connsiteY7" fmla="*/ 4425 h 10324"/>
              <a:gd name="connsiteX8" fmla="*/ 960 w 10862"/>
              <a:gd name="connsiteY8" fmla="*/ 5352 h 10324"/>
              <a:gd name="connsiteX9" fmla="*/ 922 w 10862"/>
              <a:gd name="connsiteY9" fmla="*/ 6189 h 10324"/>
              <a:gd name="connsiteX10" fmla="*/ 783 w 10862"/>
              <a:gd name="connsiteY10" fmla="*/ 7912 h 10324"/>
              <a:gd name="connsiteX11" fmla="*/ 591 w 10862"/>
              <a:gd name="connsiteY11" fmla="*/ 8919 h 10324"/>
              <a:gd name="connsiteX12" fmla="*/ 473 w 10862"/>
              <a:gd name="connsiteY12" fmla="*/ 9453 h 10324"/>
              <a:gd name="connsiteX13" fmla="*/ 269 w 10862"/>
              <a:gd name="connsiteY13" fmla="*/ 9986 h 10324"/>
              <a:gd name="connsiteX14" fmla="*/ 57 w 10862"/>
              <a:gd name="connsiteY14" fmla="*/ 10324 h 10324"/>
              <a:gd name="connsiteX15" fmla="*/ 9600 w 10862"/>
              <a:gd name="connsiteY15" fmla="*/ 10265 h 10324"/>
              <a:gd name="connsiteX16" fmla="*/ 10386 w 10862"/>
              <a:gd name="connsiteY16" fmla="*/ 10265 h 10324"/>
              <a:gd name="connsiteX17" fmla="*/ 10410 w 10862"/>
              <a:gd name="connsiteY17" fmla="*/ 10177 h 10324"/>
              <a:gd name="connsiteX18" fmla="*/ 10505 w 10862"/>
              <a:gd name="connsiteY18" fmla="*/ 9823 h 10324"/>
              <a:gd name="connsiteX19" fmla="*/ 10600 w 10862"/>
              <a:gd name="connsiteY19" fmla="*/ 9380 h 10324"/>
              <a:gd name="connsiteX20" fmla="*/ 10672 w 10862"/>
              <a:gd name="connsiteY20" fmla="*/ 8849 h 10324"/>
              <a:gd name="connsiteX21" fmla="*/ 10743 w 10862"/>
              <a:gd name="connsiteY21" fmla="*/ 8230 h 10324"/>
              <a:gd name="connsiteX22" fmla="*/ 10791 w 10862"/>
              <a:gd name="connsiteY22" fmla="*/ 7610 h 10324"/>
              <a:gd name="connsiteX23" fmla="*/ 10838 w 10862"/>
              <a:gd name="connsiteY23" fmla="*/ 6902 h 10324"/>
              <a:gd name="connsiteX24" fmla="*/ 10862 w 10862"/>
              <a:gd name="connsiteY24" fmla="*/ 6106 h 10324"/>
              <a:gd name="connsiteX25" fmla="*/ 10862 w 10862"/>
              <a:gd name="connsiteY25" fmla="*/ 5309 h 10324"/>
              <a:gd name="connsiteX26" fmla="*/ 10862 w 10862"/>
              <a:gd name="connsiteY26" fmla="*/ 4424 h 10324"/>
              <a:gd name="connsiteX27" fmla="*/ 10838 w 10862"/>
              <a:gd name="connsiteY27" fmla="*/ 3628 h 10324"/>
              <a:gd name="connsiteX28" fmla="*/ 10791 w 10862"/>
              <a:gd name="connsiteY28" fmla="*/ 2920 h 10324"/>
              <a:gd name="connsiteX29" fmla="*/ 10743 w 10862"/>
              <a:gd name="connsiteY29" fmla="*/ 2212 h 10324"/>
              <a:gd name="connsiteX30" fmla="*/ 10672 w 10862"/>
              <a:gd name="connsiteY30" fmla="*/ 1592 h 10324"/>
              <a:gd name="connsiteX31" fmla="*/ 10576 w 10862"/>
              <a:gd name="connsiteY31" fmla="*/ 1061 h 10324"/>
              <a:gd name="connsiteX32" fmla="*/ 10505 w 10862"/>
              <a:gd name="connsiteY32" fmla="*/ 619 h 10324"/>
              <a:gd name="connsiteX33" fmla="*/ 10410 w 10862"/>
              <a:gd name="connsiteY33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420 w 10862"/>
              <a:gd name="connsiteY3" fmla="*/ 906 h 10324"/>
              <a:gd name="connsiteX4" fmla="*/ 688 w 10862"/>
              <a:gd name="connsiteY4" fmla="*/ 1751 h 10324"/>
              <a:gd name="connsiteX5" fmla="*/ 836 w 10862"/>
              <a:gd name="connsiteY5" fmla="*/ 2658 h 10324"/>
              <a:gd name="connsiteX6" fmla="*/ 951 w 10862"/>
              <a:gd name="connsiteY6" fmla="*/ 3736 h 10324"/>
              <a:gd name="connsiteX7" fmla="*/ 960 w 10862"/>
              <a:gd name="connsiteY7" fmla="*/ 4425 h 10324"/>
              <a:gd name="connsiteX8" fmla="*/ 960 w 10862"/>
              <a:gd name="connsiteY8" fmla="*/ 5352 h 10324"/>
              <a:gd name="connsiteX9" fmla="*/ 922 w 10862"/>
              <a:gd name="connsiteY9" fmla="*/ 6189 h 10324"/>
              <a:gd name="connsiteX10" fmla="*/ 783 w 10862"/>
              <a:gd name="connsiteY10" fmla="*/ 7912 h 10324"/>
              <a:gd name="connsiteX11" fmla="*/ 591 w 10862"/>
              <a:gd name="connsiteY11" fmla="*/ 8919 h 10324"/>
              <a:gd name="connsiteX12" fmla="*/ 473 w 10862"/>
              <a:gd name="connsiteY12" fmla="*/ 9453 h 10324"/>
              <a:gd name="connsiteX13" fmla="*/ 269 w 10862"/>
              <a:gd name="connsiteY13" fmla="*/ 9986 h 10324"/>
              <a:gd name="connsiteX14" fmla="*/ 57 w 10862"/>
              <a:gd name="connsiteY14" fmla="*/ 10324 h 10324"/>
              <a:gd name="connsiteX15" fmla="*/ 9600 w 10862"/>
              <a:gd name="connsiteY15" fmla="*/ 10265 h 10324"/>
              <a:gd name="connsiteX16" fmla="*/ 10386 w 10862"/>
              <a:gd name="connsiteY16" fmla="*/ 10265 h 10324"/>
              <a:gd name="connsiteX17" fmla="*/ 10410 w 10862"/>
              <a:gd name="connsiteY17" fmla="*/ 10177 h 10324"/>
              <a:gd name="connsiteX18" fmla="*/ 10505 w 10862"/>
              <a:gd name="connsiteY18" fmla="*/ 9823 h 10324"/>
              <a:gd name="connsiteX19" fmla="*/ 10600 w 10862"/>
              <a:gd name="connsiteY19" fmla="*/ 9380 h 10324"/>
              <a:gd name="connsiteX20" fmla="*/ 10672 w 10862"/>
              <a:gd name="connsiteY20" fmla="*/ 8849 h 10324"/>
              <a:gd name="connsiteX21" fmla="*/ 10743 w 10862"/>
              <a:gd name="connsiteY21" fmla="*/ 8230 h 10324"/>
              <a:gd name="connsiteX22" fmla="*/ 10791 w 10862"/>
              <a:gd name="connsiteY22" fmla="*/ 7610 h 10324"/>
              <a:gd name="connsiteX23" fmla="*/ 10838 w 10862"/>
              <a:gd name="connsiteY23" fmla="*/ 6902 h 10324"/>
              <a:gd name="connsiteX24" fmla="*/ 10862 w 10862"/>
              <a:gd name="connsiteY24" fmla="*/ 6106 h 10324"/>
              <a:gd name="connsiteX25" fmla="*/ 10862 w 10862"/>
              <a:gd name="connsiteY25" fmla="*/ 5309 h 10324"/>
              <a:gd name="connsiteX26" fmla="*/ 10862 w 10862"/>
              <a:gd name="connsiteY26" fmla="*/ 4424 h 10324"/>
              <a:gd name="connsiteX27" fmla="*/ 10838 w 10862"/>
              <a:gd name="connsiteY27" fmla="*/ 3628 h 10324"/>
              <a:gd name="connsiteX28" fmla="*/ 10791 w 10862"/>
              <a:gd name="connsiteY28" fmla="*/ 2920 h 10324"/>
              <a:gd name="connsiteX29" fmla="*/ 10743 w 10862"/>
              <a:gd name="connsiteY29" fmla="*/ 2212 h 10324"/>
              <a:gd name="connsiteX30" fmla="*/ 10672 w 10862"/>
              <a:gd name="connsiteY30" fmla="*/ 1592 h 10324"/>
              <a:gd name="connsiteX31" fmla="*/ 10576 w 10862"/>
              <a:gd name="connsiteY31" fmla="*/ 1061 h 10324"/>
              <a:gd name="connsiteX32" fmla="*/ 10505 w 10862"/>
              <a:gd name="connsiteY32" fmla="*/ 619 h 10324"/>
              <a:gd name="connsiteX33" fmla="*/ 10410 w 10862"/>
              <a:gd name="connsiteY33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420 w 10862"/>
              <a:gd name="connsiteY3" fmla="*/ 906 h 10324"/>
              <a:gd name="connsiteX4" fmla="*/ 688 w 10862"/>
              <a:gd name="connsiteY4" fmla="*/ 1751 h 10324"/>
              <a:gd name="connsiteX5" fmla="*/ 836 w 10862"/>
              <a:gd name="connsiteY5" fmla="*/ 2658 h 10324"/>
              <a:gd name="connsiteX6" fmla="*/ 951 w 10862"/>
              <a:gd name="connsiteY6" fmla="*/ 3736 h 10324"/>
              <a:gd name="connsiteX7" fmla="*/ 960 w 10862"/>
              <a:gd name="connsiteY7" fmla="*/ 4425 h 10324"/>
              <a:gd name="connsiteX8" fmla="*/ 960 w 10862"/>
              <a:gd name="connsiteY8" fmla="*/ 5352 h 10324"/>
              <a:gd name="connsiteX9" fmla="*/ 922 w 10862"/>
              <a:gd name="connsiteY9" fmla="*/ 6189 h 10324"/>
              <a:gd name="connsiteX10" fmla="*/ 783 w 10862"/>
              <a:gd name="connsiteY10" fmla="*/ 7912 h 10324"/>
              <a:gd name="connsiteX11" fmla="*/ 591 w 10862"/>
              <a:gd name="connsiteY11" fmla="*/ 8919 h 10324"/>
              <a:gd name="connsiteX12" fmla="*/ 473 w 10862"/>
              <a:gd name="connsiteY12" fmla="*/ 9453 h 10324"/>
              <a:gd name="connsiteX13" fmla="*/ 269 w 10862"/>
              <a:gd name="connsiteY13" fmla="*/ 9986 h 10324"/>
              <a:gd name="connsiteX14" fmla="*/ 57 w 10862"/>
              <a:gd name="connsiteY14" fmla="*/ 10324 h 10324"/>
              <a:gd name="connsiteX15" fmla="*/ 9600 w 10862"/>
              <a:gd name="connsiteY15" fmla="*/ 10265 h 10324"/>
              <a:gd name="connsiteX16" fmla="*/ 10386 w 10862"/>
              <a:gd name="connsiteY16" fmla="*/ 10265 h 10324"/>
              <a:gd name="connsiteX17" fmla="*/ 10410 w 10862"/>
              <a:gd name="connsiteY17" fmla="*/ 10177 h 10324"/>
              <a:gd name="connsiteX18" fmla="*/ 10505 w 10862"/>
              <a:gd name="connsiteY18" fmla="*/ 9823 h 10324"/>
              <a:gd name="connsiteX19" fmla="*/ 10600 w 10862"/>
              <a:gd name="connsiteY19" fmla="*/ 9380 h 10324"/>
              <a:gd name="connsiteX20" fmla="*/ 10672 w 10862"/>
              <a:gd name="connsiteY20" fmla="*/ 8849 h 10324"/>
              <a:gd name="connsiteX21" fmla="*/ 10743 w 10862"/>
              <a:gd name="connsiteY21" fmla="*/ 8230 h 10324"/>
              <a:gd name="connsiteX22" fmla="*/ 10791 w 10862"/>
              <a:gd name="connsiteY22" fmla="*/ 7610 h 10324"/>
              <a:gd name="connsiteX23" fmla="*/ 10838 w 10862"/>
              <a:gd name="connsiteY23" fmla="*/ 6902 h 10324"/>
              <a:gd name="connsiteX24" fmla="*/ 10862 w 10862"/>
              <a:gd name="connsiteY24" fmla="*/ 6106 h 10324"/>
              <a:gd name="connsiteX25" fmla="*/ 10862 w 10862"/>
              <a:gd name="connsiteY25" fmla="*/ 5309 h 10324"/>
              <a:gd name="connsiteX26" fmla="*/ 10862 w 10862"/>
              <a:gd name="connsiteY26" fmla="*/ 4424 h 10324"/>
              <a:gd name="connsiteX27" fmla="*/ 10838 w 10862"/>
              <a:gd name="connsiteY27" fmla="*/ 3628 h 10324"/>
              <a:gd name="connsiteX28" fmla="*/ 10791 w 10862"/>
              <a:gd name="connsiteY28" fmla="*/ 2920 h 10324"/>
              <a:gd name="connsiteX29" fmla="*/ 10743 w 10862"/>
              <a:gd name="connsiteY29" fmla="*/ 2212 h 10324"/>
              <a:gd name="connsiteX30" fmla="*/ 10672 w 10862"/>
              <a:gd name="connsiteY30" fmla="*/ 1592 h 10324"/>
              <a:gd name="connsiteX31" fmla="*/ 10576 w 10862"/>
              <a:gd name="connsiteY31" fmla="*/ 1061 h 10324"/>
              <a:gd name="connsiteX32" fmla="*/ 10505 w 10862"/>
              <a:gd name="connsiteY32" fmla="*/ 619 h 10324"/>
              <a:gd name="connsiteX33" fmla="*/ 10410 w 10862"/>
              <a:gd name="connsiteY33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420 w 10862"/>
              <a:gd name="connsiteY3" fmla="*/ 906 h 10324"/>
              <a:gd name="connsiteX4" fmla="*/ 656 w 10862"/>
              <a:gd name="connsiteY4" fmla="*/ 1729 h 10324"/>
              <a:gd name="connsiteX5" fmla="*/ 836 w 10862"/>
              <a:gd name="connsiteY5" fmla="*/ 2658 h 10324"/>
              <a:gd name="connsiteX6" fmla="*/ 951 w 10862"/>
              <a:gd name="connsiteY6" fmla="*/ 3736 h 10324"/>
              <a:gd name="connsiteX7" fmla="*/ 960 w 10862"/>
              <a:gd name="connsiteY7" fmla="*/ 4425 h 10324"/>
              <a:gd name="connsiteX8" fmla="*/ 960 w 10862"/>
              <a:gd name="connsiteY8" fmla="*/ 5352 h 10324"/>
              <a:gd name="connsiteX9" fmla="*/ 922 w 10862"/>
              <a:gd name="connsiteY9" fmla="*/ 6189 h 10324"/>
              <a:gd name="connsiteX10" fmla="*/ 783 w 10862"/>
              <a:gd name="connsiteY10" fmla="*/ 7912 h 10324"/>
              <a:gd name="connsiteX11" fmla="*/ 591 w 10862"/>
              <a:gd name="connsiteY11" fmla="*/ 8919 h 10324"/>
              <a:gd name="connsiteX12" fmla="*/ 473 w 10862"/>
              <a:gd name="connsiteY12" fmla="*/ 9453 h 10324"/>
              <a:gd name="connsiteX13" fmla="*/ 269 w 10862"/>
              <a:gd name="connsiteY13" fmla="*/ 9986 h 10324"/>
              <a:gd name="connsiteX14" fmla="*/ 57 w 10862"/>
              <a:gd name="connsiteY14" fmla="*/ 10324 h 10324"/>
              <a:gd name="connsiteX15" fmla="*/ 9600 w 10862"/>
              <a:gd name="connsiteY15" fmla="*/ 10265 h 10324"/>
              <a:gd name="connsiteX16" fmla="*/ 10386 w 10862"/>
              <a:gd name="connsiteY16" fmla="*/ 10265 h 10324"/>
              <a:gd name="connsiteX17" fmla="*/ 10410 w 10862"/>
              <a:gd name="connsiteY17" fmla="*/ 10177 h 10324"/>
              <a:gd name="connsiteX18" fmla="*/ 10505 w 10862"/>
              <a:gd name="connsiteY18" fmla="*/ 9823 h 10324"/>
              <a:gd name="connsiteX19" fmla="*/ 10600 w 10862"/>
              <a:gd name="connsiteY19" fmla="*/ 9380 h 10324"/>
              <a:gd name="connsiteX20" fmla="*/ 10672 w 10862"/>
              <a:gd name="connsiteY20" fmla="*/ 8849 h 10324"/>
              <a:gd name="connsiteX21" fmla="*/ 10743 w 10862"/>
              <a:gd name="connsiteY21" fmla="*/ 8230 h 10324"/>
              <a:gd name="connsiteX22" fmla="*/ 10791 w 10862"/>
              <a:gd name="connsiteY22" fmla="*/ 7610 h 10324"/>
              <a:gd name="connsiteX23" fmla="*/ 10838 w 10862"/>
              <a:gd name="connsiteY23" fmla="*/ 6902 h 10324"/>
              <a:gd name="connsiteX24" fmla="*/ 10862 w 10862"/>
              <a:gd name="connsiteY24" fmla="*/ 6106 h 10324"/>
              <a:gd name="connsiteX25" fmla="*/ 10862 w 10862"/>
              <a:gd name="connsiteY25" fmla="*/ 5309 h 10324"/>
              <a:gd name="connsiteX26" fmla="*/ 10862 w 10862"/>
              <a:gd name="connsiteY26" fmla="*/ 4424 h 10324"/>
              <a:gd name="connsiteX27" fmla="*/ 10838 w 10862"/>
              <a:gd name="connsiteY27" fmla="*/ 3628 h 10324"/>
              <a:gd name="connsiteX28" fmla="*/ 10791 w 10862"/>
              <a:gd name="connsiteY28" fmla="*/ 2920 h 10324"/>
              <a:gd name="connsiteX29" fmla="*/ 10743 w 10862"/>
              <a:gd name="connsiteY29" fmla="*/ 2212 h 10324"/>
              <a:gd name="connsiteX30" fmla="*/ 10672 w 10862"/>
              <a:gd name="connsiteY30" fmla="*/ 1592 h 10324"/>
              <a:gd name="connsiteX31" fmla="*/ 10576 w 10862"/>
              <a:gd name="connsiteY31" fmla="*/ 1061 h 10324"/>
              <a:gd name="connsiteX32" fmla="*/ 10505 w 10862"/>
              <a:gd name="connsiteY32" fmla="*/ 619 h 10324"/>
              <a:gd name="connsiteX33" fmla="*/ 10410 w 10862"/>
              <a:gd name="connsiteY33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420 w 10862"/>
              <a:gd name="connsiteY3" fmla="*/ 906 h 10324"/>
              <a:gd name="connsiteX4" fmla="*/ 656 w 10862"/>
              <a:gd name="connsiteY4" fmla="*/ 1729 h 10324"/>
              <a:gd name="connsiteX5" fmla="*/ 836 w 10862"/>
              <a:gd name="connsiteY5" fmla="*/ 2658 h 10324"/>
              <a:gd name="connsiteX6" fmla="*/ 951 w 10862"/>
              <a:gd name="connsiteY6" fmla="*/ 3736 h 10324"/>
              <a:gd name="connsiteX7" fmla="*/ 960 w 10862"/>
              <a:gd name="connsiteY7" fmla="*/ 4425 h 10324"/>
              <a:gd name="connsiteX8" fmla="*/ 960 w 10862"/>
              <a:gd name="connsiteY8" fmla="*/ 5352 h 10324"/>
              <a:gd name="connsiteX9" fmla="*/ 922 w 10862"/>
              <a:gd name="connsiteY9" fmla="*/ 6189 h 10324"/>
              <a:gd name="connsiteX10" fmla="*/ 783 w 10862"/>
              <a:gd name="connsiteY10" fmla="*/ 7912 h 10324"/>
              <a:gd name="connsiteX11" fmla="*/ 591 w 10862"/>
              <a:gd name="connsiteY11" fmla="*/ 8919 h 10324"/>
              <a:gd name="connsiteX12" fmla="*/ 473 w 10862"/>
              <a:gd name="connsiteY12" fmla="*/ 9453 h 10324"/>
              <a:gd name="connsiteX13" fmla="*/ 269 w 10862"/>
              <a:gd name="connsiteY13" fmla="*/ 9986 h 10324"/>
              <a:gd name="connsiteX14" fmla="*/ 57 w 10862"/>
              <a:gd name="connsiteY14" fmla="*/ 10324 h 10324"/>
              <a:gd name="connsiteX15" fmla="*/ 9600 w 10862"/>
              <a:gd name="connsiteY15" fmla="*/ 10265 h 10324"/>
              <a:gd name="connsiteX16" fmla="*/ 10386 w 10862"/>
              <a:gd name="connsiteY16" fmla="*/ 10265 h 10324"/>
              <a:gd name="connsiteX17" fmla="*/ 10410 w 10862"/>
              <a:gd name="connsiteY17" fmla="*/ 10177 h 10324"/>
              <a:gd name="connsiteX18" fmla="*/ 10505 w 10862"/>
              <a:gd name="connsiteY18" fmla="*/ 9823 h 10324"/>
              <a:gd name="connsiteX19" fmla="*/ 10600 w 10862"/>
              <a:gd name="connsiteY19" fmla="*/ 9380 h 10324"/>
              <a:gd name="connsiteX20" fmla="*/ 10672 w 10862"/>
              <a:gd name="connsiteY20" fmla="*/ 8849 h 10324"/>
              <a:gd name="connsiteX21" fmla="*/ 10743 w 10862"/>
              <a:gd name="connsiteY21" fmla="*/ 8230 h 10324"/>
              <a:gd name="connsiteX22" fmla="*/ 10791 w 10862"/>
              <a:gd name="connsiteY22" fmla="*/ 7610 h 10324"/>
              <a:gd name="connsiteX23" fmla="*/ 10838 w 10862"/>
              <a:gd name="connsiteY23" fmla="*/ 6902 h 10324"/>
              <a:gd name="connsiteX24" fmla="*/ 10862 w 10862"/>
              <a:gd name="connsiteY24" fmla="*/ 6106 h 10324"/>
              <a:gd name="connsiteX25" fmla="*/ 10862 w 10862"/>
              <a:gd name="connsiteY25" fmla="*/ 5309 h 10324"/>
              <a:gd name="connsiteX26" fmla="*/ 10862 w 10862"/>
              <a:gd name="connsiteY26" fmla="*/ 4424 h 10324"/>
              <a:gd name="connsiteX27" fmla="*/ 10838 w 10862"/>
              <a:gd name="connsiteY27" fmla="*/ 3628 h 10324"/>
              <a:gd name="connsiteX28" fmla="*/ 10791 w 10862"/>
              <a:gd name="connsiteY28" fmla="*/ 2920 h 10324"/>
              <a:gd name="connsiteX29" fmla="*/ 10743 w 10862"/>
              <a:gd name="connsiteY29" fmla="*/ 2212 h 10324"/>
              <a:gd name="connsiteX30" fmla="*/ 10672 w 10862"/>
              <a:gd name="connsiteY30" fmla="*/ 1592 h 10324"/>
              <a:gd name="connsiteX31" fmla="*/ 10576 w 10862"/>
              <a:gd name="connsiteY31" fmla="*/ 1061 h 10324"/>
              <a:gd name="connsiteX32" fmla="*/ 10505 w 10862"/>
              <a:gd name="connsiteY32" fmla="*/ 619 h 10324"/>
              <a:gd name="connsiteX33" fmla="*/ 10410 w 10862"/>
              <a:gd name="connsiteY33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420 w 10862"/>
              <a:gd name="connsiteY3" fmla="*/ 906 h 10324"/>
              <a:gd name="connsiteX4" fmla="*/ 656 w 10862"/>
              <a:gd name="connsiteY4" fmla="*/ 1729 h 10324"/>
              <a:gd name="connsiteX5" fmla="*/ 836 w 10862"/>
              <a:gd name="connsiteY5" fmla="*/ 2658 h 10324"/>
              <a:gd name="connsiteX6" fmla="*/ 951 w 10862"/>
              <a:gd name="connsiteY6" fmla="*/ 3736 h 10324"/>
              <a:gd name="connsiteX7" fmla="*/ 960 w 10862"/>
              <a:gd name="connsiteY7" fmla="*/ 4425 h 10324"/>
              <a:gd name="connsiteX8" fmla="*/ 1008 w 10862"/>
              <a:gd name="connsiteY8" fmla="*/ 5352 h 10324"/>
              <a:gd name="connsiteX9" fmla="*/ 922 w 10862"/>
              <a:gd name="connsiteY9" fmla="*/ 6189 h 10324"/>
              <a:gd name="connsiteX10" fmla="*/ 783 w 10862"/>
              <a:gd name="connsiteY10" fmla="*/ 7912 h 10324"/>
              <a:gd name="connsiteX11" fmla="*/ 591 w 10862"/>
              <a:gd name="connsiteY11" fmla="*/ 8919 h 10324"/>
              <a:gd name="connsiteX12" fmla="*/ 473 w 10862"/>
              <a:gd name="connsiteY12" fmla="*/ 9453 h 10324"/>
              <a:gd name="connsiteX13" fmla="*/ 269 w 10862"/>
              <a:gd name="connsiteY13" fmla="*/ 9986 h 10324"/>
              <a:gd name="connsiteX14" fmla="*/ 57 w 10862"/>
              <a:gd name="connsiteY14" fmla="*/ 10324 h 10324"/>
              <a:gd name="connsiteX15" fmla="*/ 9600 w 10862"/>
              <a:gd name="connsiteY15" fmla="*/ 10265 h 10324"/>
              <a:gd name="connsiteX16" fmla="*/ 10386 w 10862"/>
              <a:gd name="connsiteY16" fmla="*/ 10265 h 10324"/>
              <a:gd name="connsiteX17" fmla="*/ 10410 w 10862"/>
              <a:gd name="connsiteY17" fmla="*/ 10177 h 10324"/>
              <a:gd name="connsiteX18" fmla="*/ 10505 w 10862"/>
              <a:gd name="connsiteY18" fmla="*/ 9823 h 10324"/>
              <a:gd name="connsiteX19" fmla="*/ 10600 w 10862"/>
              <a:gd name="connsiteY19" fmla="*/ 9380 h 10324"/>
              <a:gd name="connsiteX20" fmla="*/ 10672 w 10862"/>
              <a:gd name="connsiteY20" fmla="*/ 8849 h 10324"/>
              <a:gd name="connsiteX21" fmla="*/ 10743 w 10862"/>
              <a:gd name="connsiteY21" fmla="*/ 8230 h 10324"/>
              <a:gd name="connsiteX22" fmla="*/ 10791 w 10862"/>
              <a:gd name="connsiteY22" fmla="*/ 7610 h 10324"/>
              <a:gd name="connsiteX23" fmla="*/ 10838 w 10862"/>
              <a:gd name="connsiteY23" fmla="*/ 6902 h 10324"/>
              <a:gd name="connsiteX24" fmla="*/ 10862 w 10862"/>
              <a:gd name="connsiteY24" fmla="*/ 6106 h 10324"/>
              <a:gd name="connsiteX25" fmla="*/ 10862 w 10862"/>
              <a:gd name="connsiteY25" fmla="*/ 5309 h 10324"/>
              <a:gd name="connsiteX26" fmla="*/ 10862 w 10862"/>
              <a:gd name="connsiteY26" fmla="*/ 4424 h 10324"/>
              <a:gd name="connsiteX27" fmla="*/ 10838 w 10862"/>
              <a:gd name="connsiteY27" fmla="*/ 3628 h 10324"/>
              <a:gd name="connsiteX28" fmla="*/ 10791 w 10862"/>
              <a:gd name="connsiteY28" fmla="*/ 2920 h 10324"/>
              <a:gd name="connsiteX29" fmla="*/ 10743 w 10862"/>
              <a:gd name="connsiteY29" fmla="*/ 2212 h 10324"/>
              <a:gd name="connsiteX30" fmla="*/ 10672 w 10862"/>
              <a:gd name="connsiteY30" fmla="*/ 1592 h 10324"/>
              <a:gd name="connsiteX31" fmla="*/ 10576 w 10862"/>
              <a:gd name="connsiteY31" fmla="*/ 1061 h 10324"/>
              <a:gd name="connsiteX32" fmla="*/ 10505 w 10862"/>
              <a:gd name="connsiteY32" fmla="*/ 619 h 10324"/>
              <a:gd name="connsiteX33" fmla="*/ 10410 w 10862"/>
              <a:gd name="connsiteY33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420 w 10862"/>
              <a:gd name="connsiteY3" fmla="*/ 906 h 10324"/>
              <a:gd name="connsiteX4" fmla="*/ 656 w 10862"/>
              <a:gd name="connsiteY4" fmla="*/ 1729 h 10324"/>
              <a:gd name="connsiteX5" fmla="*/ 836 w 10862"/>
              <a:gd name="connsiteY5" fmla="*/ 2658 h 10324"/>
              <a:gd name="connsiteX6" fmla="*/ 951 w 10862"/>
              <a:gd name="connsiteY6" fmla="*/ 3736 h 10324"/>
              <a:gd name="connsiteX7" fmla="*/ 960 w 10862"/>
              <a:gd name="connsiteY7" fmla="*/ 4425 h 10324"/>
              <a:gd name="connsiteX8" fmla="*/ 1008 w 10862"/>
              <a:gd name="connsiteY8" fmla="*/ 5352 h 10324"/>
              <a:gd name="connsiteX9" fmla="*/ 922 w 10862"/>
              <a:gd name="connsiteY9" fmla="*/ 6189 h 10324"/>
              <a:gd name="connsiteX10" fmla="*/ 783 w 10862"/>
              <a:gd name="connsiteY10" fmla="*/ 7912 h 10324"/>
              <a:gd name="connsiteX11" fmla="*/ 607 w 10862"/>
              <a:gd name="connsiteY11" fmla="*/ 8852 h 10324"/>
              <a:gd name="connsiteX12" fmla="*/ 473 w 10862"/>
              <a:gd name="connsiteY12" fmla="*/ 9453 h 10324"/>
              <a:gd name="connsiteX13" fmla="*/ 269 w 10862"/>
              <a:gd name="connsiteY13" fmla="*/ 9986 h 10324"/>
              <a:gd name="connsiteX14" fmla="*/ 57 w 10862"/>
              <a:gd name="connsiteY14" fmla="*/ 10324 h 10324"/>
              <a:gd name="connsiteX15" fmla="*/ 9600 w 10862"/>
              <a:gd name="connsiteY15" fmla="*/ 10265 h 10324"/>
              <a:gd name="connsiteX16" fmla="*/ 10386 w 10862"/>
              <a:gd name="connsiteY16" fmla="*/ 10265 h 10324"/>
              <a:gd name="connsiteX17" fmla="*/ 10410 w 10862"/>
              <a:gd name="connsiteY17" fmla="*/ 10177 h 10324"/>
              <a:gd name="connsiteX18" fmla="*/ 10505 w 10862"/>
              <a:gd name="connsiteY18" fmla="*/ 9823 h 10324"/>
              <a:gd name="connsiteX19" fmla="*/ 10600 w 10862"/>
              <a:gd name="connsiteY19" fmla="*/ 9380 h 10324"/>
              <a:gd name="connsiteX20" fmla="*/ 10672 w 10862"/>
              <a:gd name="connsiteY20" fmla="*/ 8849 h 10324"/>
              <a:gd name="connsiteX21" fmla="*/ 10743 w 10862"/>
              <a:gd name="connsiteY21" fmla="*/ 8230 h 10324"/>
              <a:gd name="connsiteX22" fmla="*/ 10791 w 10862"/>
              <a:gd name="connsiteY22" fmla="*/ 7610 h 10324"/>
              <a:gd name="connsiteX23" fmla="*/ 10838 w 10862"/>
              <a:gd name="connsiteY23" fmla="*/ 6902 h 10324"/>
              <a:gd name="connsiteX24" fmla="*/ 10862 w 10862"/>
              <a:gd name="connsiteY24" fmla="*/ 6106 h 10324"/>
              <a:gd name="connsiteX25" fmla="*/ 10862 w 10862"/>
              <a:gd name="connsiteY25" fmla="*/ 5309 h 10324"/>
              <a:gd name="connsiteX26" fmla="*/ 10862 w 10862"/>
              <a:gd name="connsiteY26" fmla="*/ 4424 h 10324"/>
              <a:gd name="connsiteX27" fmla="*/ 10838 w 10862"/>
              <a:gd name="connsiteY27" fmla="*/ 3628 h 10324"/>
              <a:gd name="connsiteX28" fmla="*/ 10791 w 10862"/>
              <a:gd name="connsiteY28" fmla="*/ 2920 h 10324"/>
              <a:gd name="connsiteX29" fmla="*/ 10743 w 10862"/>
              <a:gd name="connsiteY29" fmla="*/ 2212 h 10324"/>
              <a:gd name="connsiteX30" fmla="*/ 10672 w 10862"/>
              <a:gd name="connsiteY30" fmla="*/ 1592 h 10324"/>
              <a:gd name="connsiteX31" fmla="*/ 10576 w 10862"/>
              <a:gd name="connsiteY31" fmla="*/ 1061 h 10324"/>
              <a:gd name="connsiteX32" fmla="*/ 10505 w 10862"/>
              <a:gd name="connsiteY32" fmla="*/ 619 h 10324"/>
              <a:gd name="connsiteX33" fmla="*/ 10410 w 10862"/>
              <a:gd name="connsiteY33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420 w 10862"/>
              <a:gd name="connsiteY3" fmla="*/ 906 h 10324"/>
              <a:gd name="connsiteX4" fmla="*/ 656 w 10862"/>
              <a:gd name="connsiteY4" fmla="*/ 1729 h 10324"/>
              <a:gd name="connsiteX5" fmla="*/ 836 w 10862"/>
              <a:gd name="connsiteY5" fmla="*/ 2658 h 10324"/>
              <a:gd name="connsiteX6" fmla="*/ 951 w 10862"/>
              <a:gd name="connsiteY6" fmla="*/ 3736 h 10324"/>
              <a:gd name="connsiteX7" fmla="*/ 960 w 10862"/>
              <a:gd name="connsiteY7" fmla="*/ 4425 h 10324"/>
              <a:gd name="connsiteX8" fmla="*/ 1008 w 10862"/>
              <a:gd name="connsiteY8" fmla="*/ 5352 h 10324"/>
              <a:gd name="connsiteX9" fmla="*/ 922 w 10862"/>
              <a:gd name="connsiteY9" fmla="*/ 6433 h 10324"/>
              <a:gd name="connsiteX10" fmla="*/ 783 w 10862"/>
              <a:gd name="connsiteY10" fmla="*/ 7912 h 10324"/>
              <a:gd name="connsiteX11" fmla="*/ 607 w 10862"/>
              <a:gd name="connsiteY11" fmla="*/ 8852 h 10324"/>
              <a:gd name="connsiteX12" fmla="*/ 473 w 10862"/>
              <a:gd name="connsiteY12" fmla="*/ 9453 h 10324"/>
              <a:gd name="connsiteX13" fmla="*/ 269 w 10862"/>
              <a:gd name="connsiteY13" fmla="*/ 9986 h 10324"/>
              <a:gd name="connsiteX14" fmla="*/ 57 w 10862"/>
              <a:gd name="connsiteY14" fmla="*/ 10324 h 10324"/>
              <a:gd name="connsiteX15" fmla="*/ 9600 w 10862"/>
              <a:gd name="connsiteY15" fmla="*/ 10265 h 10324"/>
              <a:gd name="connsiteX16" fmla="*/ 10386 w 10862"/>
              <a:gd name="connsiteY16" fmla="*/ 10265 h 10324"/>
              <a:gd name="connsiteX17" fmla="*/ 10410 w 10862"/>
              <a:gd name="connsiteY17" fmla="*/ 10177 h 10324"/>
              <a:gd name="connsiteX18" fmla="*/ 10505 w 10862"/>
              <a:gd name="connsiteY18" fmla="*/ 9823 h 10324"/>
              <a:gd name="connsiteX19" fmla="*/ 10600 w 10862"/>
              <a:gd name="connsiteY19" fmla="*/ 9380 h 10324"/>
              <a:gd name="connsiteX20" fmla="*/ 10672 w 10862"/>
              <a:gd name="connsiteY20" fmla="*/ 8849 h 10324"/>
              <a:gd name="connsiteX21" fmla="*/ 10743 w 10862"/>
              <a:gd name="connsiteY21" fmla="*/ 8230 h 10324"/>
              <a:gd name="connsiteX22" fmla="*/ 10791 w 10862"/>
              <a:gd name="connsiteY22" fmla="*/ 7610 h 10324"/>
              <a:gd name="connsiteX23" fmla="*/ 10838 w 10862"/>
              <a:gd name="connsiteY23" fmla="*/ 6902 h 10324"/>
              <a:gd name="connsiteX24" fmla="*/ 10862 w 10862"/>
              <a:gd name="connsiteY24" fmla="*/ 6106 h 10324"/>
              <a:gd name="connsiteX25" fmla="*/ 10862 w 10862"/>
              <a:gd name="connsiteY25" fmla="*/ 5309 h 10324"/>
              <a:gd name="connsiteX26" fmla="*/ 10862 w 10862"/>
              <a:gd name="connsiteY26" fmla="*/ 4424 h 10324"/>
              <a:gd name="connsiteX27" fmla="*/ 10838 w 10862"/>
              <a:gd name="connsiteY27" fmla="*/ 3628 h 10324"/>
              <a:gd name="connsiteX28" fmla="*/ 10791 w 10862"/>
              <a:gd name="connsiteY28" fmla="*/ 2920 h 10324"/>
              <a:gd name="connsiteX29" fmla="*/ 10743 w 10862"/>
              <a:gd name="connsiteY29" fmla="*/ 2212 h 10324"/>
              <a:gd name="connsiteX30" fmla="*/ 10672 w 10862"/>
              <a:gd name="connsiteY30" fmla="*/ 1592 h 10324"/>
              <a:gd name="connsiteX31" fmla="*/ 10576 w 10862"/>
              <a:gd name="connsiteY31" fmla="*/ 1061 h 10324"/>
              <a:gd name="connsiteX32" fmla="*/ 10505 w 10862"/>
              <a:gd name="connsiteY32" fmla="*/ 619 h 10324"/>
              <a:gd name="connsiteX33" fmla="*/ 10410 w 10862"/>
              <a:gd name="connsiteY33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420 w 10862"/>
              <a:gd name="connsiteY3" fmla="*/ 906 h 10324"/>
              <a:gd name="connsiteX4" fmla="*/ 656 w 10862"/>
              <a:gd name="connsiteY4" fmla="*/ 1729 h 10324"/>
              <a:gd name="connsiteX5" fmla="*/ 836 w 10862"/>
              <a:gd name="connsiteY5" fmla="*/ 2658 h 10324"/>
              <a:gd name="connsiteX6" fmla="*/ 951 w 10862"/>
              <a:gd name="connsiteY6" fmla="*/ 3736 h 10324"/>
              <a:gd name="connsiteX7" fmla="*/ 960 w 10862"/>
              <a:gd name="connsiteY7" fmla="*/ 4425 h 10324"/>
              <a:gd name="connsiteX8" fmla="*/ 1008 w 10862"/>
              <a:gd name="connsiteY8" fmla="*/ 5352 h 10324"/>
              <a:gd name="connsiteX9" fmla="*/ 922 w 10862"/>
              <a:gd name="connsiteY9" fmla="*/ 6433 h 10324"/>
              <a:gd name="connsiteX10" fmla="*/ 783 w 10862"/>
              <a:gd name="connsiteY10" fmla="*/ 7912 h 10324"/>
              <a:gd name="connsiteX11" fmla="*/ 607 w 10862"/>
              <a:gd name="connsiteY11" fmla="*/ 8852 h 10324"/>
              <a:gd name="connsiteX12" fmla="*/ 473 w 10862"/>
              <a:gd name="connsiteY12" fmla="*/ 9453 h 10324"/>
              <a:gd name="connsiteX13" fmla="*/ 269 w 10862"/>
              <a:gd name="connsiteY13" fmla="*/ 9986 h 10324"/>
              <a:gd name="connsiteX14" fmla="*/ 57 w 10862"/>
              <a:gd name="connsiteY14" fmla="*/ 10324 h 10324"/>
              <a:gd name="connsiteX15" fmla="*/ 9600 w 10862"/>
              <a:gd name="connsiteY15" fmla="*/ 10265 h 10324"/>
              <a:gd name="connsiteX16" fmla="*/ 10386 w 10862"/>
              <a:gd name="connsiteY16" fmla="*/ 10265 h 10324"/>
              <a:gd name="connsiteX17" fmla="*/ 10410 w 10862"/>
              <a:gd name="connsiteY17" fmla="*/ 10177 h 10324"/>
              <a:gd name="connsiteX18" fmla="*/ 10505 w 10862"/>
              <a:gd name="connsiteY18" fmla="*/ 9823 h 10324"/>
              <a:gd name="connsiteX19" fmla="*/ 10600 w 10862"/>
              <a:gd name="connsiteY19" fmla="*/ 9380 h 10324"/>
              <a:gd name="connsiteX20" fmla="*/ 10672 w 10862"/>
              <a:gd name="connsiteY20" fmla="*/ 8849 h 10324"/>
              <a:gd name="connsiteX21" fmla="*/ 10743 w 10862"/>
              <a:gd name="connsiteY21" fmla="*/ 8230 h 10324"/>
              <a:gd name="connsiteX22" fmla="*/ 10791 w 10862"/>
              <a:gd name="connsiteY22" fmla="*/ 7610 h 10324"/>
              <a:gd name="connsiteX23" fmla="*/ 10838 w 10862"/>
              <a:gd name="connsiteY23" fmla="*/ 6902 h 10324"/>
              <a:gd name="connsiteX24" fmla="*/ 10862 w 10862"/>
              <a:gd name="connsiteY24" fmla="*/ 6106 h 10324"/>
              <a:gd name="connsiteX25" fmla="*/ 10862 w 10862"/>
              <a:gd name="connsiteY25" fmla="*/ 5309 h 10324"/>
              <a:gd name="connsiteX26" fmla="*/ 10862 w 10862"/>
              <a:gd name="connsiteY26" fmla="*/ 4424 h 10324"/>
              <a:gd name="connsiteX27" fmla="*/ 10838 w 10862"/>
              <a:gd name="connsiteY27" fmla="*/ 3628 h 10324"/>
              <a:gd name="connsiteX28" fmla="*/ 10791 w 10862"/>
              <a:gd name="connsiteY28" fmla="*/ 2920 h 10324"/>
              <a:gd name="connsiteX29" fmla="*/ 10743 w 10862"/>
              <a:gd name="connsiteY29" fmla="*/ 2212 h 10324"/>
              <a:gd name="connsiteX30" fmla="*/ 10672 w 10862"/>
              <a:gd name="connsiteY30" fmla="*/ 1592 h 10324"/>
              <a:gd name="connsiteX31" fmla="*/ 10576 w 10862"/>
              <a:gd name="connsiteY31" fmla="*/ 1061 h 10324"/>
              <a:gd name="connsiteX32" fmla="*/ 10505 w 10862"/>
              <a:gd name="connsiteY32" fmla="*/ 619 h 10324"/>
              <a:gd name="connsiteX33" fmla="*/ 10410 w 10862"/>
              <a:gd name="connsiteY33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420 w 10862"/>
              <a:gd name="connsiteY3" fmla="*/ 906 h 10324"/>
              <a:gd name="connsiteX4" fmla="*/ 656 w 10862"/>
              <a:gd name="connsiteY4" fmla="*/ 1729 h 10324"/>
              <a:gd name="connsiteX5" fmla="*/ 836 w 10862"/>
              <a:gd name="connsiteY5" fmla="*/ 2658 h 10324"/>
              <a:gd name="connsiteX6" fmla="*/ 951 w 10862"/>
              <a:gd name="connsiteY6" fmla="*/ 3736 h 10324"/>
              <a:gd name="connsiteX7" fmla="*/ 960 w 10862"/>
              <a:gd name="connsiteY7" fmla="*/ 4425 h 10324"/>
              <a:gd name="connsiteX8" fmla="*/ 1008 w 10862"/>
              <a:gd name="connsiteY8" fmla="*/ 5352 h 10324"/>
              <a:gd name="connsiteX9" fmla="*/ 922 w 10862"/>
              <a:gd name="connsiteY9" fmla="*/ 6433 h 10324"/>
              <a:gd name="connsiteX10" fmla="*/ 783 w 10862"/>
              <a:gd name="connsiteY10" fmla="*/ 7912 h 10324"/>
              <a:gd name="connsiteX11" fmla="*/ 607 w 10862"/>
              <a:gd name="connsiteY11" fmla="*/ 8852 h 10324"/>
              <a:gd name="connsiteX12" fmla="*/ 473 w 10862"/>
              <a:gd name="connsiteY12" fmla="*/ 9453 h 10324"/>
              <a:gd name="connsiteX13" fmla="*/ 269 w 10862"/>
              <a:gd name="connsiteY13" fmla="*/ 9986 h 10324"/>
              <a:gd name="connsiteX14" fmla="*/ 57 w 10862"/>
              <a:gd name="connsiteY14" fmla="*/ 10324 h 10324"/>
              <a:gd name="connsiteX15" fmla="*/ 9600 w 10862"/>
              <a:gd name="connsiteY15" fmla="*/ 10265 h 10324"/>
              <a:gd name="connsiteX16" fmla="*/ 10386 w 10862"/>
              <a:gd name="connsiteY16" fmla="*/ 10265 h 10324"/>
              <a:gd name="connsiteX17" fmla="*/ 10410 w 10862"/>
              <a:gd name="connsiteY17" fmla="*/ 10177 h 10324"/>
              <a:gd name="connsiteX18" fmla="*/ 10505 w 10862"/>
              <a:gd name="connsiteY18" fmla="*/ 9823 h 10324"/>
              <a:gd name="connsiteX19" fmla="*/ 10600 w 10862"/>
              <a:gd name="connsiteY19" fmla="*/ 9380 h 10324"/>
              <a:gd name="connsiteX20" fmla="*/ 10672 w 10862"/>
              <a:gd name="connsiteY20" fmla="*/ 8849 h 10324"/>
              <a:gd name="connsiteX21" fmla="*/ 10743 w 10862"/>
              <a:gd name="connsiteY21" fmla="*/ 8230 h 10324"/>
              <a:gd name="connsiteX22" fmla="*/ 10791 w 10862"/>
              <a:gd name="connsiteY22" fmla="*/ 7610 h 10324"/>
              <a:gd name="connsiteX23" fmla="*/ 10838 w 10862"/>
              <a:gd name="connsiteY23" fmla="*/ 6902 h 10324"/>
              <a:gd name="connsiteX24" fmla="*/ 10862 w 10862"/>
              <a:gd name="connsiteY24" fmla="*/ 6106 h 10324"/>
              <a:gd name="connsiteX25" fmla="*/ 10862 w 10862"/>
              <a:gd name="connsiteY25" fmla="*/ 5309 h 10324"/>
              <a:gd name="connsiteX26" fmla="*/ 10862 w 10862"/>
              <a:gd name="connsiteY26" fmla="*/ 4424 h 10324"/>
              <a:gd name="connsiteX27" fmla="*/ 10838 w 10862"/>
              <a:gd name="connsiteY27" fmla="*/ 3628 h 10324"/>
              <a:gd name="connsiteX28" fmla="*/ 10791 w 10862"/>
              <a:gd name="connsiteY28" fmla="*/ 2920 h 10324"/>
              <a:gd name="connsiteX29" fmla="*/ 10743 w 10862"/>
              <a:gd name="connsiteY29" fmla="*/ 2212 h 10324"/>
              <a:gd name="connsiteX30" fmla="*/ 10672 w 10862"/>
              <a:gd name="connsiteY30" fmla="*/ 1592 h 10324"/>
              <a:gd name="connsiteX31" fmla="*/ 10576 w 10862"/>
              <a:gd name="connsiteY31" fmla="*/ 1061 h 10324"/>
              <a:gd name="connsiteX32" fmla="*/ 10505 w 10862"/>
              <a:gd name="connsiteY32" fmla="*/ 619 h 10324"/>
              <a:gd name="connsiteX33" fmla="*/ 10410 w 10862"/>
              <a:gd name="connsiteY33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420 w 10862"/>
              <a:gd name="connsiteY3" fmla="*/ 906 h 10324"/>
              <a:gd name="connsiteX4" fmla="*/ 656 w 10862"/>
              <a:gd name="connsiteY4" fmla="*/ 1729 h 10324"/>
              <a:gd name="connsiteX5" fmla="*/ 836 w 10862"/>
              <a:gd name="connsiteY5" fmla="*/ 2658 h 10324"/>
              <a:gd name="connsiteX6" fmla="*/ 951 w 10862"/>
              <a:gd name="connsiteY6" fmla="*/ 3736 h 10324"/>
              <a:gd name="connsiteX7" fmla="*/ 960 w 10862"/>
              <a:gd name="connsiteY7" fmla="*/ 4425 h 10324"/>
              <a:gd name="connsiteX8" fmla="*/ 992 w 10862"/>
              <a:gd name="connsiteY8" fmla="*/ 5352 h 10324"/>
              <a:gd name="connsiteX9" fmla="*/ 922 w 10862"/>
              <a:gd name="connsiteY9" fmla="*/ 6433 h 10324"/>
              <a:gd name="connsiteX10" fmla="*/ 783 w 10862"/>
              <a:gd name="connsiteY10" fmla="*/ 7912 h 10324"/>
              <a:gd name="connsiteX11" fmla="*/ 607 w 10862"/>
              <a:gd name="connsiteY11" fmla="*/ 8852 h 10324"/>
              <a:gd name="connsiteX12" fmla="*/ 473 w 10862"/>
              <a:gd name="connsiteY12" fmla="*/ 9453 h 10324"/>
              <a:gd name="connsiteX13" fmla="*/ 269 w 10862"/>
              <a:gd name="connsiteY13" fmla="*/ 9986 h 10324"/>
              <a:gd name="connsiteX14" fmla="*/ 57 w 10862"/>
              <a:gd name="connsiteY14" fmla="*/ 10324 h 10324"/>
              <a:gd name="connsiteX15" fmla="*/ 9600 w 10862"/>
              <a:gd name="connsiteY15" fmla="*/ 10265 h 10324"/>
              <a:gd name="connsiteX16" fmla="*/ 10386 w 10862"/>
              <a:gd name="connsiteY16" fmla="*/ 10265 h 10324"/>
              <a:gd name="connsiteX17" fmla="*/ 10410 w 10862"/>
              <a:gd name="connsiteY17" fmla="*/ 10177 h 10324"/>
              <a:gd name="connsiteX18" fmla="*/ 10505 w 10862"/>
              <a:gd name="connsiteY18" fmla="*/ 9823 h 10324"/>
              <a:gd name="connsiteX19" fmla="*/ 10600 w 10862"/>
              <a:gd name="connsiteY19" fmla="*/ 9380 h 10324"/>
              <a:gd name="connsiteX20" fmla="*/ 10672 w 10862"/>
              <a:gd name="connsiteY20" fmla="*/ 8849 h 10324"/>
              <a:gd name="connsiteX21" fmla="*/ 10743 w 10862"/>
              <a:gd name="connsiteY21" fmla="*/ 8230 h 10324"/>
              <a:gd name="connsiteX22" fmla="*/ 10791 w 10862"/>
              <a:gd name="connsiteY22" fmla="*/ 7610 h 10324"/>
              <a:gd name="connsiteX23" fmla="*/ 10838 w 10862"/>
              <a:gd name="connsiteY23" fmla="*/ 6902 h 10324"/>
              <a:gd name="connsiteX24" fmla="*/ 10862 w 10862"/>
              <a:gd name="connsiteY24" fmla="*/ 6106 h 10324"/>
              <a:gd name="connsiteX25" fmla="*/ 10862 w 10862"/>
              <a:gd name="connsiteY25" fmla="*/ 5309 h 10324"/>
              <a:gd name="connsiteX26" fmla="*/ 10862 w 10862"/>
              <a:gd name="connsiteY26" fmla="*/ 4424 h 10324"/>
              <a:gd name="connsiteX27" fmla="*/ 10838 w 10862"/>
              <a:gd name="connsiteY27" fmla="*/ 3628 h 10324"/>
              <a:gd name="connsiteX28" fmla="*/ 10791 w 10862"/>
              <a:gd name="connsiteY28" fmla="*/ 2920 h 10324"/>
              <a:gd name="connsiteX29" fmla="*/ 10743 w 10862"/>
              <a:gd name="connsiteY29" fmla="*/ 2212 h 10324"/>
              <a:gd name="connsiteX30" fmla="*/ 10672 w 10862"/>
              <a:gd name="connsiteY30" fmla="*/ 1592 h 10324"/>
              <a:gd name="connsiteX31" fmla="*/ 10576 w 10862"/>
              <a:gd name="connsiteY31" fmla="*/ 1061 h 10324"/>
              <a:gd name="connsiteX32" fmla="*/ 10505 w 10862"/>
              <a:gd name="connsiteY32" fmla="*/ 619 h 10324"/>
              <a:gd name="connsiteX33" fmla="*/ 10410 w 10862"/>
              <a:gd name="connsiteY33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420 w 10862"/>
              <a:gd name="connsiteY3" fmla="*/ 906 h 10324"/>
              <a:gd name="connsiteX4" fmla="*/ 656 w 10862"/>
              <a:gd name="connsiteY4" fmla="*/ 1729 h 10324"/>
              <a:gd name="connsiteX5" fmla="*/ 836 w 10862"/>
              <a:gd name="connsiteY5" fmla="*/ 2658 h 10324"/>
              <a:gd name="connsiteX6" fmla="*/ 951 w 10862"/>
              <a:gd name="connsiteY6" fmla="*/ 3736 h 10324"/>
              <a:gd name="connsiteX7" fmla="*/ 960 w 10862"/>
              <a:gd name="connsiteY7" fmla="*/ 4425 h 10324"/>
              <a:gd name="connsiteX8" fmla="*/ 992 w 10862"/>
              <a:gd name="connsiteY8" fmla="*/ 5352 h 10324"/>
              <a:gd name="connsiteX9" fmla="*/ 922 w 10862"/>
              <a:gd name="connsiteY9" fmla="*/ 6433 h 10324"/>
              <a:gd name="connsiteX10" fmla="*/ 783 w 10862"/>
              <a:gd name="connsiteY10" fmla="*/ 7912 h 10324"/>
              <a:gd name="connsiteX11" fmla="*/ 607 w 10862"/>
              <a:gd name="connsiteY11" fmla="*/ 8852 h 10324"/>
              <a:gd name="connsiteX12" fmla="*/ 473 w 10862"/>
              <a:gd name="connsiteY12" fmla="*/ 9453 h 10324"/>
              <a:gd name="connsiteX13" fmla="*/ 269 w 10862"/>
              <a:gd name="connsiteY13" fmla="*/ 9986 h 10324"/>
              <a:gd name="connsiteX14" fmla="*/ 57 w 10862"/>
              <a:gd name="connsiteY14" fmla="*/ 10324 h 10324"/>
              <a:gd name="connsiteX15" fmla="*/ 9600 w 10862"/>
              <a:gd name="connsiteY15" fmla="*/ 10265 h 10324"/>
              <a:gd name="connsiteX16" fmla="*/ 10386 w 10862"/>
              <a:gd name="connsiteY16" fmla="*/ 10265 h 10324"/>
              <a:gd name="connsiteX17" fmla="*/ 10410 w 10862"/>
              <a:gd name="connsiteY17" fmla="*/ 10177 h 10324"/>
              <a:gd name="connsiteX18" fmla="*/ 10505 w 10862"/>
              <a:gd name="connsiteY18" fmla="*/ 9823 h 10324"/>
              <a:gd name="connsiteX19" fmla="*/ 10600 w 10862"/>
              <a:gd name="connsiteY19" fmla="*/ 9380 h 10324"/>
              <a:gd name="connsiteX20" fmla="*/ 10672 w 10862"/>
              <a:gd name="connsiteY20" fmla="*/ 8849 h 10324"/>
              <a:gd name="connsiteX21" fmla="*/ 10743 w 10862"/>
              <a:gd name="connsiteY21" fmla="*/ 8230 h 10324"/>
              <a:gd name="connsiteX22" fmla="*/ 10791 w 10862"/>
              <a:gd name="connsiteY22" fmla="*/ 7610 h 10324"/>
              <a:gd name="connsiteX23" fmla="*/ 10838 w 10862"/>
              <a:gd name="connsiteY23" fmla="*/ 6902 h 10324"/>
              <a:gd name="connsiteX24" fmla="*/ 10862 w 10862"/>
              <a:gd name="connsiteY24" fmla="*/ 6106 h 10324"/>
              <a:gd name="connsiteX25" fmla="*/ 10862 w 10862"/>
              <a:gd name="connsiteY25" fmla="*/ 5309 h 10324"/>
              <a:gd name="connsiteX26" fmla="*/ 10862 w 10862"/>
              <a:gd name="connsiteY26" fmla="*/ 4424 h 10324"/>
              <a:gd name="connsiteX27" fmla="*/ 10838 w 10862"/>
              <a:gd name="connsiteY27" fmla="*/ 3628 h 10324"/>
              <a:gd name="connsiteX28" fmla="*/ 10791 w 10862"/>
              <a:gd name="connsiteY28" fmla="*/ 2920 h 10324"/>
              <a:gd name="connsiteX29" fmla="*/ 10743 w 10862"/>
              <a:gd name="connsiteY29" fmla="*/ 2212 h 10324"/>
              <a:gd name="connsiteX30" fmla="*/ 10672 w 10862"/>
              <a:gd name="connsiteY30" fmla="*/ 1592 h 10324"/>
              <a:gd name="connsiteX31" fmla="*/ 10576 w 10862"/>
              <a:gd name="connsiteY31" fmla="*/ 1061 h 10324"/>
              <a:gd name="connsiteX32" fmla="*/ 10505 w 10862"/>
              <a:gd name="connsiteY32" fmla="*/ 619 h 10324"/>
              <a:gd name="connsiteX33" fmla="*/ 10410 w 10862"/>
              <a:gd name="connsiteY33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420 w 10862"/>
              <a:gd name="connsiteY3" fmla="*/ 906 h 10324"/>
              <a:gd name="connsiteX4" fmla="*/ 656 w 10862"/>
              <a:gd name="connsiteY4" fmla="*/ 1729 h 10324"/>
              <a:gd name="connsiteX5" fmla="*/ 836 w 10862"/>
              <a:gd name="connsiteY5" fmla="*/ 2658 h 10324"/>
              <a:gd name="connsiteX6" fmla="*/ 951 w 10862"/>
              <a:gd name="connsiteY6" fmla="*/ 3736 h 10324"/>
              <a:gd name="connsiteX7" fmla="*/ 960 w 10862"/>
              <a:gd name="connsiteY7" fmla="*/ 4425 h 10324"/>
              <a:gd name="connsiteX8" fmla="*/ 992 w 10862"/>
              <a:gd name="connsiteY8" fmla="*/ 5352 h 10324"/>
              <a:gd name="connsiteX9" fmla="*/ 922 w 10862"/>
              <a:gd name="connsiteY9" fmla="*/ 6433 h 10324"/>
              <a:gd name="connsiteX10" fmla="*/ 783 w 10862"/>
              <a:gd name="connsiteY10" fmla="*/ 7912 h 10324"/>
              <a:gd name="connsiteX11" fmla="*/ 607 w 10862"/>
              <a:gd name="connsiteY11" fmla="*/ 8852 h 10324"/>
              <a:gd name="connsiteX12" fmla="*/ 473 w 10862"/>
              <a:gd name="connsiteY12" fmla="*/ 9453 h 10324"/>
              <a:gd name="connsiteX13" fmla="*/ 269 w 10862"/>
              <a:gd name="connsiteY13" fmla="*/ 9986 h 10324"/>
              <a:gd name="connsiteX14" fmla="*/ 57 w 10862"/>
              <a:gd name="connsiteY14" fmla="*/ 10324 h 10324"/>
              <a:gd name="connsiteX15" fmla="*/ 9600 w 10862"/>
              <a:gd name="connsiteY15" fmla="*/ 10265 h 10324"/>
              <a:gd name="connsiteX16" fmla="*/ 10386 w 10862"/>
              <a:gd name="connsiteY16" fmla="*/ 10265 h 10324"/>
              <a:gd name="connsiteX17" fmla="*/ 10410 w 10862"/>
              <a:gd name="connsiteY17" fmla="*/ 10177 h 10324"/>
              <a:gd name="connsiteX18" fmla="*/ 10505 w 10862"/>
              <a:gd name="connsiteY18" fmla="*/ 9823 h 10324"/>
              <a:gd name="connsiteX19" fmla="*/ 10600 w 10862"/>
              <a:gd name="connsiteY19" fmla="*/ 9380 h 10324"/>
              <a:gd name="connsiteX20" fmla="*/ 10672 w 10862"/>
              <a:gd name="connsiteY20" fmla="*/ 8849 h 10324"/>
              <a:gd name="connsiteX21" fmla="*/ 10743 w 10862"/>
              <a:gd name="connsiteY21" fmla="*/ 8230 h 10324"/>
              <a:gd name="connsiteX22" fmla="*/ 10791 w 10862"/>
              <a:gd name="connsiteY22" fmla="*/ 7610 h 10324"/>
              <a:gd name="connsiteX23" fmla="*/ 10838 w 10862"/>
              <a:gd name="connsiteY23" fmla="*/ 6902 h 10324"/>
              <a:gd name="connsiteX24" fmla="*/ 10862 w 10862"/>
              <a:gd name="connsiteY24" fmla="*/ 6106 h 10324"/>
              <a:gd name="connsiteX25" fmla="*/ 10862 w 10862"/>
              <a:gd name="connsiteY25" fmla="*/ 5309 h 10324"/>
              <a:gd name="connsiteX26" fmla="*/ 10862 w 10862"/>
              <a:gd name="connsiteY26" fmla="*/ 4424 h 10324"/>
              <a:gd name="connsiteX27" fmla="*/ 10838 w 10862"/>
              <a:gd name="connsiteY27" fmla="*/ 3628 h 10324"/>
              <a:gd name="connsiteX28" fmla="*/ 10791 w 10862"/>
              <a:gd name="connsiteY28" fmla="*/ 2920 h 10324"/>
              <a:gd name="connsiteX29" fmla="*/ 10743 w 10862"/>
              <a:gd name="connsiteY29" fmla="*/ 2212 h 10324"/>
              <a:gd name="connsiteX30" fmla="*/ 10672 w 10862"/>
              <a:gd name="connsiteY30" fmla="*/ 1592 h 10324"/>
              <a:gd name="connsiteX31" fmla="*/ 10576 w 10862"/>
              <a:gd name="connsiteY31" fmla="*/ 1061 h 10324"/>
              <a:gd name="connsiteX32" fmla="*/ 10505 w 10862"/>
              <a:gd name="connsiteY32" fmla="*/ 619 h 10324"/>
              <a:gd name="connsiteX33" fmla="*/ 10410 w 10862"/>
              <a:gd name="connsiteY33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420 w 10862"/>
              <a:gd name="connsiteY3" fmla="*/ 906 h 10324"/>
              <a:gd name="connsiteX4" fmla="*/ 656 w 10862"/>
              <a:gd name="connsiteY4" fmla="*/ 1729 h 10324"/>
              <a:gd name="connsiteX5" fmla="*/ 836 w 10862"/>
              <a:gd name="connsiteY5" fmla="*/ 2658 h 10324"/>
              <a:gd name="connsiteX6" fmla="*/ 935 w 10862"/>
              <a:gd name="connsiteY6" fmla="*/ 3603 h 10324"/>
              <a:gd name="connsiteX7" fmla="*/ 960 w 10862"/>
              <a:gd name="connsiteY7" fmla="*/ 4425 h 10324"/>
              <a:gd name="connsiteX8" fmla="*/ 992 w 10862"/>
              <a:gd name="connsiteY8" fmla="*/ 5352 h 10324"/>
              <a:gd name="connsiteX9" fmla="*/ 922 w 10862"/>
              <a:gd name="connsiteY9" fmla="*/ 6433 h 10324"/>
              <a:gd name="connsiteX10" fmla="*/ 783 w 10862"/>
              <a:gd name="connsiteY10" fmla="*/ 7912 h 10324"/>
              <a:gd name="connsiteX11" fmla="*/ 607 w 10862"/>
              <a:gd name="connsiteY11" fmla="*/ 8852 h 10324"/>
              <a:gd name="connsiteX12" fmla="*/ 473 w 10862"/>
              <a:gd name="connsiteY12" fmla="*/ 9453 h 10324"/>
              <a:gd name="connsiteX13" fmla="*/ 269 w 10862"/>
              <a:gd name="connsiteY13" fmla="*/ 9986 h 10324"/>
              <a:gd name="connsiteX14" fmla="*/ 57 w 10862"/>
              <a:gd name="connsiteY14" fmla="*/ 10324 h 10324"/>
              <a:gd name="connsiteX15" fmla="*/ 9600 w 10862"/>
              <a:gd name="connsiteY15" fmla="*/ 10265 h 10324"/>
              <a:gd name="connsiteX16" fmla="*/ 10386 w 10862"/>
              <a:gd name="connsiteY16" fmla="*/ 10265 h 10324"/>
              <a:gd name="connsiteX17" fmla="*/ 10410 w 10862"/>
              <a:gd name="connsiteY17" fmla="*/ 10177 h 10324"/>
              <a:gd name="connsiteX18" fmla="*/ 10505 w 10862"/>
              <a:gd name="connsiteY18" fmla="*/ 9823 h 10324"/>
              <a:gd name="connsiteX19" fmla="*/ 10600 w 10862"/>
              <a:gd name="connsiteY19" fmla="*/ 9380 h 10324"/>
              <a:gd name="connsiteX20" fmla="*/ 10672 w 10862"/>
              <a:gd name="connsiteY20" fmla="*/ 8849 h 10324"/>
              <a:gd name="connsiteX21" fmla="*/ 10743 w 10862"/>
              <a:gd name="connsiteY21" fmla="*/ 8230 h 10324"/>
              <a:gd name="connsiteX22" fmla="*/ 10791 w 10862"/>
              <a:gd name="connsiteY22" fmla="*/ 7610 h 10324"/>
              <a:gd name="connsiteX23" fmla="*/ 10838 w 10862"/>
              <a:gd name="connsiteY23" fmla="*/ 6902 h 10324"/>
              <a:gd name="connsiteX24" fmla="*/ 10862 w 10862"/>
              <a:gd name="connsiteY24" fmla="*/ 6106 h 10324"/>
              <a:gd name="connsiteX25" fmla="*/ 10862 w 10862"/>
              <a:gd name="connsiteY25" fmla="*/ 5309 h 10324"/>
              <a:gd name="connsiteX26" fmla="*/ 10862 w 10862"/>
              <a:gd name="connsiteY26" fmla="*/ 4424 h 10324"/>
              <a:gd name="connsiteX27" fmla="*/ 10838 w 10862"/>
              <a:gd name="connsiteY27" fmla="*/ 3628 h 10324"/>
              <a:gd name="connsiteX28" fmla="*/ 10791 w 10862"/>
              <a:gd name="connsiteY28" fmla="*/ 2920 h 10324"/>
              <a:gd name="connsiteX29" fmla="*/ 10743 w 10862"/>
              <a:gd name="connsiteY29" fmla="*/ 2212 h 10324"/>
              <a:gd name="connsiteX30" fmla="*/ 10672 w 10862"/>
              <a:gd name="connsiteY30" fmla="*/ 1592 h 10324"/>
              <a:gd name="connsiteX31" fmla="*/ 10576 w 10862"/>
              <a:gd name="connsiteY31" fmla="*/ 1061 h 10324"/>
              <a:gd name="connsiteX32" fmla="*/ 10505 w 10862"/>
              <a:gd name="connsiteY32" fmla="*/ 619 h 10324"/>
              <a:gd name="connsiteX33" fmla="*/ 10410 w 10862"/>
              <a:gd name="connsiteY33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420 w 10862"/>
              <a:gd name="connsiteY3" fmla="*/ 906 h 10324"/>
              <a:gd name="connsiteX4" fmla="*/ 656 w 10862"/>
              <a:gd name="connsiteY4" fmla="*/ 1729 h 10324"/>
              <a:gd name="connsiteX5" fmla="*/ 836 w 10862"/>
              <a:gd name="connsiteY5" fmla="*/ 2658 h 10324"/>
              <a:gd name="connsiteX6" fmla="*/ 935 w 10862"/>
              <a:gd name="connsiteY6" fmla="*/ 3603 h 10324"/>
              <a:gd name="connsiteX7" fmla="*/ 960 w 10862"/>
              <a:gd name="connsiteY7" fmla="*/ 4425 h 10324"/>
              <a:gd name="connsiteX8" fmla="*/ 992 w 10862"/>
              <a:gd name="connsiteY8" fmla="*/ 5352 h 10324"/>
              <a:gd name="connsiteX9" fmla="*/ 922 w 10862"/>
              <a:gd name="connsiteY9" fmla="*/ 6433 h 10324"/>
              <a:gd name="connsiteX10" fmla="*/ 783 w 10862"/>
              <a:gd name="connsiteY10" fmla="*/ 7912 h 10324"/>
              <a:gd name="connsiteX11" fmla="*/ 607 w 10862"/>
              <a:gd name="connsiteY11" fmla="*/ 8852 h 10324"/>
              <a:gd name="connsiteX12" fmla="*/ 473 w 10862"/>
              <a:gd name="connsiteY12" fmla="*/ 9453 h 10324"/>
              <a:gd name="connsiteX13" fmla="*/ 269 w 10862"/>
              <a:gd name="connsiteY13" fmla="*/ 9986 h 10324"/>
              <a:gd name="connsiteX14" fmla="*/ 57 w 10862"/>
              <a:gd name="connsiteY14" fmla="*/ 10324 h 10324"/>
              <a:gd name="connsiteX15" fmla="*/ 9600 w 10862"/>
              <a:gd name="connsiteY15" fmla="*/ 10265 h 10324"/>
              <a:gd name="connsiteX16" fmla="*/ 10386 w 10862"/>
              <a:gd name="connsiteY16" fmla="*/ 10265 h 10324"/>
              <a:gd name="connsiteX17" fmla="*/ 10410 w 10862"/>
              <a:gd name="connsiteY17" fmla="*/ 10177 h 10324"/>
              <a:gd name="connsiteX18" fmla="*/ 10505 w 10862"/>
              <a:gd name="connsiteY18" fmla="*/ 9823 h 10324"/>
              <a:gd name="connsiteX19" fmla="*/ 10600 w 10862"/>
              <a:gd name="connsiteY19" fmla="*/ 9380 h 10324"/>
              <a:gd name="connsiteX20" fmla="*/ 10672 w 10862"/>
              <a:gd name="connsiteY20" fmla="*/ 8849 h 10324"/>
              <a:gd name="connsiteX21" fmla="*/ 10743 w 10862"/>
              <a:gd name="connsiteY21" fmla="*/ 8230 h 10324"/>
              <a:gd name="connsiteX22" fmla="*/ 10791 w 10862"/>
              <a:gd name="connsiteY22" fmla="*/ 7610 h 10324"/>
              <a:gd name="connsiteX23" fmla="*/ 10838 w 10862"/>
              <a:gd name="connsiteY23" fmla="*/ 6902 h 10324"/>
              <a:gd name="connsiteX24" fmla="*/ 10862 w 10862"/>
              <a:gd name="connsiteY24" fmla="*/ 6106 h 10324"/>
              <a:gd name="connsiteX25" fmla="*/ 10862 w 10862"/>
              <a:gd name="connsiteY25" fmla="*/ 5309 h 10324"/>
              <a:gd name="connsiteX26" fmla="*/ 10862 w 10862"/>
              <a:gd name="connsiteY26" fmla="*/ 4424 h 10324"/>
              <a:gd name="connsiteX27" fmla="*/ 10838 w 10862"/>
              <a:gd name="connsiteY27" fmla="*/ 3628 h 10324"/>
              <a:gd name="connsiteX28" fmla="*/ 10791 w 10862"/>
              <a:gd name="connsiteY28" fmla="*/ 2920 h 10324"/>
              <a:gd name="connsiteX29" fmla="*/ 10743 w 10862"/>
              <a:gd name="connsiteY29" fmla="*/ 2212 h 10324"/>
              <a:gd name="connsiteX30" fmla="*/ 10672 w 10862"/>
              <a:gd name="connsiteY30" fmla="*/ 1592 h 10324"/>
              <a:gd name="connsiteX31" fmla="*/ 10576 w 10862"/>
              <a:gd name="connsiteY31" fmla="*/ 1061 h 10324"/>
              <a:gd name="connsiteX32" fmla="*/ 10505 w 10862"/>
              <a:gd name="connsiteY32" fmla="*/ 619 h 10324"/>
              <a:gd name="connsiteX33" fmla="*/ 10410 w 10862"/>
              <a:gd name="connsiteY33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420 w 10862"/>
              <a:gd name="connsiteY3" fmla="*/ 906 h 10324"/>
              <a:gd name="connsiteX4" fmla="*/ 656 w 10862"/>
              <a:gd name="connsiteY4" fmla="*/ 1729 h 10324"/>
              <a:gd name="connsiteX5" fmla="*/ 917 w 10862"/>
              <a:gd name="connsiteY5" fmla="*/ 2724 h 10324"/>
              <a:gd name="connsiteX6" fmla="*/ 935 w 10862"/>
              <a:gd name="connsiteY6" fmla="*/ 3603 h 10324"/>
              <a:gd name="connsiteX7" fmla="*/ 960 w 10862"/>
              <a:gd name="connsiteY7" fmla="*/ 4425 h 10324"/>
              <a:gd name="connsiteX8" fmla="*/ 992 w 10862"/>
              <a:gd name="connsiteY8" fmla="*/ 5352 h 10324"/>
              <a:gd name="connsiteX9" fmla="*/ 922 w 10862"/>
              <a:gd name="connsiteY9" fmla="*/ 6433 h 10324"/>
              <a:gd name="connsiteX10" fmla="*/ 783 w 10862"/>
              <a:gd name="connsiteY10" fmla="*/ 7912 h 10324"/>
              <a:gd name="connsiteX11" fmla="*/ 607 w 10862"/>
              <a:gd name="connsiteY11" fmla="*/ 8852 h 10324"/>
              <a:gd name="connsiteX12" fmla="*/ 473 w 10862"/>
              <a:gd name="connsiteY12" fmla="*/ 9453 h 10324"/>
              <a:gd name="connsiteX13" fmla="*/ 269 w 10862"/>
              <a:gd name="connsiteY13" fmla="*/ 9986 h 10324"/>
              <a:gd name="connsiteX14" fmla="*/ 57 w 10862"/>
              <a:gd name="connsiteY14" fmla="*/ 10324 h 10324"/>
              <a:gd name="connsiteX15" fmla="*/ 9600 w 10862"/>
              <a:gd name="connsiteY15" fmla="*/ 10265 h 10324"/>
              <a:gd name="connsiteX16" fmla="*/ 10386 w 10862"/>
              <a:gd name="connsiteY16" fmla="*/ 10265 h 10324"/>
              <a:gd name="connsiteX17" fmla="*/ 10410 w 10862"/>
              <a:gd name="connsiteY17" fmla="*/ 10177 h 10324"/>
              <a:gd name="connsiteX18" fmla="*/ 10505 w 10862"/>
              <a:gd name="connsiteY18" fmla="*/ 9823 h 10324"/>
              <a:gd name="connsiteX19" fmla="*/ 10600 w 10862"/>
              <a:gd name="connsiteY19" fmla="*/ 9380 h 10324"/>
              <a:gd name="connsiteX20" fmla="*/ 10672 w 10862"/>
              <a:gd name="connsiteY20" fmla="*/ 8849 h 10324"/>
              <a:gd name="connsiteX21" fmla="*/ 10743 w 10862"/>
              <a:gd name="connsiteY21" fmla="*/ 8230 h 10324"/>
              <a:gd name="connsiteX22" fmla="*/ 10791 w 10862"/>
              <a:gd name="connsiteY22" fmla="*/ 7610 h 10324"/>
              <a:gd name="connsiteX23" fmla="*/ 10838 w 10862"/>
              <a:gd name="connsiteY23" fmla="*/ 6902 h 10324"/>
              <a:gd name="connsiteX24" fmla="*/ 10862 w 10862"/>
              <a:gd name="connsiteY24" fmla="*/ 6106 h 10324"/>
              <a:gd name="connsiteX25" fmla="*/ 10862 w 10862"/>
              <a:gd name="connsiteY25" fmla="*/ 5309 h 10324"/>
              <a:gd name="connsiteX26" fmla="*/ 10862 w 10862"/>
              <a:gd name="connsiteY26" fmla="*/ 4424 h 10324"/>
              <a:gd name="connsiteX27" fmla="*/ 10838 w 10862"/>
              <a:gd name="connsiteY27" fmla="*/ 3628 h 10324"/>
              <a:gd name="connsiteX28" fmla="*/ 10791 w 10862"/>
              <a:gd name="connsiteY28" fmla="*/ 2920 h 10324"/>
              <a:gd name="connsiteX29" fmla="*/ 10743 w 10862"/>
              <a:gd name="connsiteY29" fmla="*/ 2212 h 10324"/>
              <a:gd name="connsiteX30" fmla="*/ 10672 w 10862"/>
              <a:gd name="connsiteY30" fmla="*/ 1592 h 10324"/>
              <a:gd name="connsiteX31" fmla="*/ 10576 w 10862"/>
              <a:gd name="connsiteY31" fmla="*/ 1061 h 10324"/>
              <a:gd name="connsiteX32" fmla="*/ 10505 w 10862"/>
              <a:gd name="connsiteY32" fmla="*/ 619 h 10324"/>
              <a:gd name="connsiteX33" fmla="*/ 10410 w 10862"/>
              <a:gd name="connsiteY33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420 w 10862"/>
              <a:gd name="connsiteY3" fmla="*/ 906 h 10324"/>
              <a:gd name="connsiteX4" fmla="*/ 656 w 10862"/>
              <a:gd name="connsiteY4" fmla="*/ 1729 h 10324"/>
              <a:gd name="connsiteX5" fmla="*/ 804 w 10862"/>
              <a:gd name="connsiteY5" fmla="*/ 2547 h 10324"/>
              <a:gd name="connsiteX6" fmla="*/ 935 w 10862"/>
              <a:gd name="connsiteY6" fmla="*/ 3603 h 10324"/>
              <a:gd name="connsiteX7" fmla="*/ 960 w 10862"/>
              <a:gd name="connsiteY7" fmla="*/ 4425 h 10324"/>
              <a:gd name="connsiteX8" fmla="*/ 992 w 10862"/>
              <a:gd name="connsiteY8" fmla="*/ 5352 h 10324"/>
              <a:gd name="connsiteX9" fmla="*/ 922 w 10862"/>
              <a:gd name="connsiteY9" fmla="*/ 6433 h 10324"/>
              <a:gd name="connsiteX10" fmla="*/ 783 w 10862"/>
              <a:gd name="connsiteY10" fmla="*/ 7912 h 10324"/>
              <a:gd name="connsiteX11" fmla="*/ 607 w 10862"/>
              <a:gd name="connsiteY11" fmla="*/ 8852 h 10324"/>
              <a:gd name="connsiteX12" fmla="*/ 473 w 10862"/>
              <a:gd name="connsiteY12" fmla="*/ 9453 h 10324"/>
              <a:gd name="connsiteX13" fmla="*/ 269 w 10862"/>
              <a:gd name="connsiteY13" fmla="*/ 9986 h 10324"/>
              <a:gd name="connsiteX14" fmla="*/ 57 w 10862"/>
              <a:gd name="connsiteY14" fmla="*/ 10324 h 10324"/>
              <a:gd name="connsiteX15" fmla="*/ 9600 w 10862"/>
              <a:gd name="connsiteY15" fmla="*/ 10265 h 10324"/>
              <a:gd name="connsiteX16" fmla="*/ 10386 w 10862"/>
              <a:gd name="connsiteY16" fmla="*/ 10265 h 10324"/>
              <a:gd name="connsiteX17" fmla="*/ 10410 w 10862"/>
              <a:gd name="connsiteY17" fmla="*/ 10177 h 10324"/>
              <a:gd name="connsiteX18" fmla="*/ 10505 w 10862"/>
              <a:gd name="connsiteY18" fmla="*/ 9823 h 10324"/>
              <a:gd name="connsiteX19" fmla="*/ 10600 w 10862"/>
              <a:gd name="connsiteY19" fmla="*/ 9380 h 10324"/>
              <a:gd name="connsiteX20" fmla="*/ 10672 w 10862"/>
              <a:gd name="connsiteY20" fmla="*/ 8849 h 10324"/>
              <a:gd name="connsiteX21" fmla="*/ 10743 w 10862"/>
              <a:gd name="connsiteY21" fmla="*/ 8230 h 10324"/>
              <a:gd name="connsiteX22" fmla="*/ 10791 w 10862"/>
              <a:gd name="connsiteY22" fmla="*/ 7610 h 10324"/>
              <a:gd name="connsiteX23" fmla="*/ 10838 w 10862"/>
              <a:gd name="connsiteY23" fmla="*/ 6902 h 10324"/>
              <a:gd name="connsiteX24" fmla="*/ 10862 w 10862"/>
              <a:gd name="connsiteY24" fmla="*/ 6106 h 10324"/>
              <a:gd name="connsiteX25" fmla="*/ 10862 w 10862"/>
              <a:gd name="connsiteY25" fmla="*/ 5309 h 10324"/>
              <a:gd name="connsiteX26" fmla="*/ 10862 w 10862"/>
              <a:gd name="connsiteY26" fmla="*/ 4424 h 10324"/>
              <a:gd name="connsiteX27" fmla="*/ 10838 w 10862"/>
              <a:gd name="connsiteY27" fmla="*/ 3628 h 10324"/>
              <a:gd name="connsiteX28" fmla="*/ 10791 w 10862"/>
              <a:gd name="connsiteY28" fmla="*/ 2920 h 10324"/>
              <a:gd name="connsiteX29" fmla="*/ 10743 w 10862"/>
              <a:gd name="connsiteY29" fmla="*/ 2212 h 10324"/>
              <a:gd name="connsiteX30" fmla="*/ 10672 w 10862"/>
              <a:gd name="connsiteY30" fmla="*/ 1592 h 10324"/>
              <a:gd name="connsiteX31" fmla="*/ 10576 w 10862"/>
              <a:gd name="connsiteY31" fmla="*/ 1061 h 10324"/>
              <a:gd name="connsiteX32" fmla="*/ 10505 w 10862"/>
              <a:gd name="connsiteY32" fmla="*/ 619 h 10324"/>
              <a:gd name="connsiteX33" fmla="*/ 10410 w 10862"/>
              <a:gd name="connsiteY33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420 w 10862"/>
              <a:gd name="connsiteY3" fmla="*/ 906 h 10324"/>
              <a:gd name="connsiteX4" fmla="*/ 656 w 10862"/>
              <a:gd name="connsiteY4" fmla="*/ 1729 h 10324"/>
              <a:gd name="connsiteX5" fmla="*/ 804 w 10862"/>
              <a:gd name="connsiteY5" fmla="*/ 2547 h 10324"/>
              <a:gd name="connsiteX6" fmla="*/ 935 w 10862"/>
              <a:gd name="connsiteY6" fmla="*/ 3603 h 10324"/>
              <a:gd name="connsiteX7" fmla="*/ 960 w 10862"/>
              <a:gd name="connsiteY7" fmla="*/ 4425 h 10324"/>
              <a:gd name="connsiteX8" fmla="*/ 992 w 10862"/>
              <a:gd name="connsiteY8" fmla="*/ 5352 h 10324"/>
              <a:gd name="connsiteX9" fmla="*/ 922 w 10862"/>
              <a:gd name="connsiteY9" fmla="*/ 6433 h 10324"/>
              <a:gd name="connsiteX10" fmla="*/ 783 w 10862"/>
              <a:gd name="connsiteY10" fmla="*/ 7912 h 10324"/>
              <a:gd name="connsiteX11" fmla="*/ 607 w 10862"/>
              <a:gd name="connsiteY11" fmla="*/ 8852 h 10324"/>
              <a:gd name="connsiteX12" fmla="*/ 473 w 10862"/>
              <a:gd name="connsiteY12" fmla="*/ 9453 h 10324"/>
              <a:gd name="connsiteX13" fmla="*/ 269 w 10862"/>
              <a:gd name="connsiteY13" fmla="*/ 9986 h 10324"/>
              <a:gd name="connsiteX14" fmla="*/ 57 w 10862"/>
              <a:gd name="connsiteY14" fmla="*/ 10324 h 10324"/>
              <a:gd name="connsiteX15" fmla="*/ 9600 w 10862"/>
              <a:gd name="connsiteY15" fmla="*/ 10265 h 10324"/>
              <a:gd name="connsiteX16" fmla="*/ 10386 w 10862"/>
              <a:gd name="connsiteY16" fmla="*/ 10265 h 10324"/>
              <a:gd name="connsiteX17" fmla="*/ 10410 w 10862"/>
              <a:gd name="connsiteY17" fmla="*/ 10177 h 10324"/>
              <a:gd name="connsiteX18" fmla="*/ 10505 w 10862"/>
              <a:gd name="connsiteY18" fmla="*/ 9823 h 10324"/>
              <a:gd name="connsiteX19" fmla="*/ 10600 w 10862"/>
              <a:gd name="connsiteY19" fmla="*/ 9380 h 10324"/>
              <a:gd name="connsiteX20" fmla="*/ 10672 w 10862"/>
              <a:gd name="connsiteY20" fmla="*/ 8849 h 10324"/>
              <a:gd name="connsiteX21" fmla="*/ 10743 w 10862"/>
              <a:gd name="connsiteY21" fmla="*/ 8230 h 10324"/>
              <a:gd name="connsiteX22" fmla="*/ 10791 w 10862"/>
              <a:gd name="connsiteY22" fmla="*/ 7610 h 10324"/>
              <a:gd name="connsiteX23" fmla="*/ 10838 w 10862"/>
              <a:gd name="connsiteY23" fmla="*/ 6902 h 10324"/>
              <a:gd name="connsiteX24" fmla="*/ 10862 w 10862"/>
              <a:gd name="connsiteY24" fmla="*/ 6106 h 10324"/>
              <a:gd name="connsiteX25" fmla="*/ 10862 w 10862"/>
              <a:gd name="connsiteY25" fmla="*/ 5309 h 10324"/>
              <a:gd name="connsiteX26" fmla="*/ 10862 w 10862"/>
              <a:gd name="connsiteY26" fmla="*/ 4424 h 10324"/>
              <a:gd name="connsiteX27" fmla="*/ 10838 w 10862"/>
              <a:gd name="connsiteY27" fmla="*/ 3628 h 10324"/>
              <a:gd name="connsiteX28" fmla="*/ 10791 w 10862"/>
              <a:gd name="connsiteY28" fmla="*/ 2920 h 10324"/>
              <a:gd name="connsiteX29" fmla="*/ 10743 w 10862"/>
              <a:gd name="connsiteY29" fmla="*/ 2212 h 10324"/>
              <a:gd name="connsiteX30" fmla="*/ 10672 w 10862"/>
              <a:gd name="connsiteY30" fmla="*/ 1592 h 10324"/>
              <a:gd name="connsiteX31" fmla="*/ 10576 w 10862"/>
              <a:gd name="connsiteY31" fmla="*/ 1061 h 10324"/>
              <a:gd name="connsiteX32" fmla="*/ 10505 w 10862"/>
              <a:gd name="connsiteY32" fmla="*/ 619 h 10324"/>
              <a:gd name="connsiteX33" fmla="*/ 10410 w 10862"/>
              <a:gd name="connsiteY33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420 w 10862"/>
              <a:gd name="connsiteY3" fmla="*/ 906 h 10324"/>
              <a:gd name="connsiteX4" fmla="*/ 656 w 10862"/>
              <a:gd name="connsiteY4" fmla="*/ 1729 h 10324"/>
              <a:gd name="connsiteX5" fmla="*/ 804 w 10862"/>
              <a:gd name="connsiteY5" fmla="*/ 2547 h 10324"/>
              <a:gd name="connsiteX6" fmla="*/ 935 w 10862"/>
              <a:gd name="connsiteY6" fmla="*/ 3603 h 10324"/>
              <a:gd name="connsiteX7" fmla="*/ 960 w 10862"/>
              <a:gd name="connsiteY7" fmla="*/ 4425 h 10324"/>
              <a:gd name="connsiteX8" fmla="*/ 992 w 10862"/>
              <a:gd name="connsiteY8" fmla="*/ 5352 h 10324"/>
              <a:gd name="connsiteX9" fmla="*/ 922 w 10862"/>
              <a:gd name="connsiteY9" fmla="*/ 6433 h 10324"/>
              <a:gd name="connsiteX10" fmla="*/ 783 w 10862"/>
              <a:gd name="connsiteY10" fmla="*/ 7912 h 10324"/>
              <a:gd name="connsiteX11" fmla="*/ 607 w 10862"/>
              <a:gd name="connsiteY11" fmla="*/ 8852 h 10324"/>
              <a:gd name="connsiteX12" fmla="*/ 473 w 10862"/>
              <a:gd name="connsiteY12" fmla="*/ 9453 h 10324"/>
              <a:gd name="connsiteX13" fmla="*/ 269 w 10862"/>
              <a:gd name="connsiteY13" fmla="*/ 9986 h 10324"/>
              <a:gd name="connsiteX14" fmla="*/ 57 w 10862"/>
              <a:gd name="connsiteY14" fmla="*/ 10324 h 10324"/>
              <a:gd name="connsiteX15" fmla="*/ 9600 w 10862"/>
              <a:gd name="connsiteY15" fmla="*/ 10265 h 10324"/>
              <a:gd name="connsiteX16" fmla="*/ 10386 w 10862"/>
              <a:gd name="connsiteY16" fmla="*/ 10265 h 10324"/>
              <a:gd name="connsiteX17" fmla="*/ 10410 w 10862"/>
              <a:gd name="connsiteY17" fmla="*/ 10177 h 10324"/>
              <a:gd name="connsiteX18" fmla="*/ 10505 w 10862"/>
              <a:gd name="connsiteY18" fmla="*/ 9823 h 10324"/>
              <a:gd name="connsiteX19" fmla="*/ 10600 w 10862"/>
              <a:gd name="connsiteY19" fmla="*/ 9380 h 10324"/>
              <a:gd name="connsiteX20" fmla="*/ 10672 w 10862"/>
              <a:gd name="connsiteY20" fmla="*/ 8849 h 10324"/>
              <a:gd name="connsiteX21" fmla="*/ 10743 w 10862"/>
              <a:gd name="connsiteY21" fmla="*/ 8230 h 10324"/>
              <a:gd name="connsiteX22" fmla="*/ 10791 w 10862"/>
              <a:gd name="connsiteY22" fmla="*/ 7610 h 10324"/>
              <a:gd name="connsiteX23" fmla="*/ 10838 w 10862"/>
              <a:gd name="connsiteY23" fmla="*/ 6902 h 10324"/>
              <a:gd name="connsiteX24" fmla="*/ 10862 w 10862"/>
              <a:gd name="connsiteY24" fmla="*/ 6106 h 10324"/>
              <a:gd name="connsiteX25" fmla="*/ 10862 w 10862"/>
              <a:gd name="connsiteY25" fmla="*/ 5309 h 10324"/>
              <a:gd name="connsiteX26" fmla="*/ 10862 w 10862"/>
              <a:gd name="connsiteY26" fmla="*/ 4424 h 10324"/>
              <a:gd name="connsiteX27" fmla="*/ 10838 w 10862"/>
              <a:gd name="connsiteY27" fmla="*/ 3628 h 10324"/>
              <a:gd name="connsiteX28" fmla="*/ 10791 w 10862"/>
              <a:gd name="connsiteY28" fmla="*/ 2920 h 10324"/>
              <a:gd name="connsiteX29" fmla="*/ 10743 w 10862"/>
              <a:gd name="connsiteY29" fmla="*/ 2212 h 10324"/>
              <a:gd name="connsiteX30" fmla="*/ 10672 w 10862"/>
              <a:gd name="connsiteY30" fmla="*/ 1592 h 10324"/>
              <a:gd name="connsiteX31" fmla="*/ 10576 w 10862"/>
              <a:gd name="connsiteY31" fmla="*/ 1061 h 10324"/>
              <a:gd name="connsiteX32" fmla="*/ 10505 w 10862"/>
              <a:gd name="connsiteY32" fmla="*/ 619 h 10324"/>
              <a:gd name="connsiteX33" fmla="*/ 10410 w 10862"/>
              <a:gd name="connsiteY33" fmla="*/ 265 h 10324"/>
              <a:gd name="connsiteX0" fmla="*/ 10410 w 10862"/>
              <a:gd name="connsiteY0" fmla="*/ 265 h 10324"/>
              <a:gd name="connsiteX1" fmla="*/ 9386 w 10862"/>
              <a:gd name="connsiteY1" fmla="*/ 265 h 10324"/>
              <a:gd name="connsiteX2" fmla="*/ 0 w 10862"/>
              <a:gd name="connsiteY2" fmla="*/ 0 h 10324"/>
              <a:gd name="connsiteX3" fmla="*/ 420 w 10862"/>
              <a:gd name="connsiteY3" fmla="*/ 906 h 10324"/>
              <a:gd name="connsiteX4" fmla="*/ 656 w 10862"/>
              <a:gd name="connsiteY4" fmla="*/ 1729 h 10324"/>
              <a:gd name="connsiteX5" fmla="*/ 804 w 10862"/>
              <a:gd name="connsiteY5" fmla="*/ 2547 h 10324"/>
              <a:gd name="connsiteX6" fmla="*/ 919 w 10862"/>
              <a:gd name="connsiteY6" fmla="*/ 3537 h 10324"/>
              <a:gd name="connsiteX7" fmla="*/ 960 w 10862"/>
              <a:gd name="connsiteY7" fmla="*/ 4425 h 10324"/>
              <a:gd name="connsiteX8" fmla="*/ 992 w 10862"/>
              <a:gd name="connsiteY8" fmla="*/ 5352 h 10324"/>
              <a:gd name="connsiteX9" fmla="*/ 922 w 10862"/>
              <a:gd name="connsiteY9" fmla="*/ 6433 h 10324"/>
              <a:gd name="connsiteX10" fmla="*/ 783 w 10862"/>
              <a:gd name="connsiteY10" fmla="*/ 7912 h 10324"/>
              <a:gd name="connsiteX11" fmla="*/ 607 w 10862"/>
              <a:gd name="connsiteY11" fmla="*/ 8852 h 10324"/>
              <a:gd name="connsiteX12" fmla="*/ 473 w 10862"/>
              <a:gd name="connsiteY12" fmla="*/ 9453 h 10324"/>
              <a:gd name="connsiteX13" fmla="*/ 269 w 10862"/>
              <a:gd name="connsiteY13" fmla="*/ 9986 h 10324"/>
              <a:gd name="connsiteX14" fmla="*/ 57 w 10862"/>
              <a:gd name="connsiteY14" fmla="*/ 10324 h 10324"/>
              <a:gd name="connsiteX15" fmla="*/ 9600 w 10862"/>
              <a:gd name="connsiteY15" fmla="*/ 10265 h 10324"/>
              <a:gd name="connsiteX16" fmla="*/ 10386 w 10862"/>
              <a:gd name="connsiteY16" fmla="*/ 10265 h 10324"/>
              <a:gd name="connsiteX17" fmla="*/ 10410 w 10862"/>
              <a:gd name="connsiteY17" fmla="*/ 10177 h 10324"/>
              <a:gd name="connsiteX18" fmla="*/ 10505 w 10862"/>
              <a:gd name="connsiteY18" fmla="*/ 9823 h 10324"/>
              <a:gd name="connsiteX19" fmla="*/ 10600 w 10862"/>
              <a:gd name="connsiteY19" fmla="*/ 9380 h 10324"/>
              <a:gd name="connsiteX20" fmla="*/ 10672 w 10862"/>
              <a:gd name="connsiteY20" fmla="*/ 8849 h 10324"/>
              <a:gd name="connsiteX21" fmla="*/ 10743 w 10862"/>
              <a:gd name="connsiteY21" fmla="*/ 8230 h 10324"/>
              <a:gd name="connsiteX22" fmla="*/ 10791 w 10862"/>
              <a:gd name="connsiteY22" fmla="*/ 7610 h 10324"/>
              <a:gd name="connsiteX23" fmla="*/ 10838 w 10862"/>
              <a:gd name="connsiteY23" fmla="*/ 6902 h 10324"/>
              <a:gd name="connsiteX24" fmla="*/ 10862 w 10862"/>
              <a:gd name="connsiteY24" fmla="*/ 6106 h 10324"/>
              <a:gd name="connsiteX25" fmla="*/ 10862 w 10862"/>
              <a:gd name="connsiteY25" fmla="*/ 5309 h 10324"/>
              <a:gd name="connsiteX26" fmla="*/ 10862 w 10862"/>
              <a:gd name="connsiteY26" fmla="*/ 4424 h 10324"/>
              <a:gd name="connsiteX27" fmla="*/ 10838 w 10862"/>
              <a:gd name="connsiteY27" fmla="*/ 3628 h 10324"/>
              <a:gd name="connsiteX28" fmla="*/ 10791 w 10862"/>
              <a:gd name="connsiteY28" fmla="*/ 2920 h 10324"/>
              <a:gd name="connsiteX29" fmla="*/ 10743 w 10862"/>
              <a:gd name="connsiteY29" fmla="*/ 2212 h 10324"/>
              <a:gd name="connsiteX30" fmla="*/ 10672 w 10862"/>
              <a:gd name="connsiteY30" fmla="*/ 1592 h 10324"/>
              <a:gd name="connsiteX31" fmla="*/ 10576 w 10862"/>
              <a:gd name="connsiteY31" fmla="*/ 1061 h 10324"/>
              <a:gd name="connsiteX32" fmla="*/ 10505 w 10862"/>
              <a:gd name="connsiteY32" fmla="*/ 619 h 10324"/>
              <a:gd name="connsiteX33" fmla="*/ 10410 w 10862"/>
              <a:gd name="connsiteY33" fmla="*/ 265 h 10324"/>
              <a:gd name="connsiteX0" fmla="*/ 10507 w 10959"/>
              <a:gd name="connsiteY0" fmla="*/ 287 h 10346"/>
              <a:gd name="connsiteX1" fmla="*/ 9483 w 10959"/>
              <a:gd name="connsiteY1" fmla="*/ 287 h 10346"/>
              <a:gd name="connsiteX2" fmla="*/ 0 w 10959"/>
              <a:gd name="connsiteY2" fmla="*/ 0 h 10346"/>
              <a:gd name="connsiteX3" fmla="*/ 517 w 10959"/>
              <a:gd name="connsiteY3" fmla="*/ 928 h 10346"/>
              <a:gd name="connsiteX4" fmla="*/ 753 w 10959"/>
              <a:gd name="connsiteY4" fmla="*/ 1751 h 10346"/>
              <a:gd name="connsiteX5" fmla="*/ 901 w 10959"/>
              <a:gd name="connsiteY5" fmla="*/ 2569 h 10346"/>
              <a:gd name="connsiteX6" fmla="*/ 1016 w 10959"/>
              <a:gd name="connsiteY6" fmla="*/ 3559 h 10346"/>
              <a:gd name="connsiteX7" fmla="*/ 1057 w 10959"/>
              <a:gd name="connsiteY7" fmla="*/ 4447 h 10346"/>
              <a:gd name="connsiteX8" fmla="*/ 1089 w 10959"/>
              <a:gd name="connsiteY8" fmla="*/ 5374 h 10346"/>
              <a:gd name="connsiteX9" fmla="*/ 1019 w 10959"/>
              <a:gd name="connsiteY9" fmla="*/ 6455 h 10346"/>
              <a:gd name="connsiteX10" fmla="*/ 880 w 10959"/>
              <a:gd name="connsiteY10" fmla="*/ 7934 h 10346"/>
              <a:gd name="connsiteX11" fmla="*/ 704 w 10959"/>
              <a:gd name="connsiteY11" fmla="*/ 8874 h 10346"/>
              <a:gd name="connsiteX12" fmla="*/ 570 w 10959"/>
              <a:gd name="connsiteY12" fmla="*/ 9475 h 10346"/>
              <a:gd name="connsiteX13" fmla="*/ 366 w 10959"/>
              <a:gd name="connsiteY13" fmla="*/ 10008 h 10346"/>
              <a:gd name="connsiteX14" fmla="*/ 154 w 10959"/>
              <a:gd name="connsiteY14" fmla="*/ 10346 h 10346"/>
              <a:gd name="connsiteX15" fmla="*/ 9697 w 10959"/>
              <a:gd name="connsiteY15" fmla="*/ 10287 h 10346"/>
              <a:gd name="connsiteX16" fmla="*/ 10483 w 10959"/>
              <a:gd name="connsiteY16" fmla="*/ 10287 h 10346"/>
              <a:gd name="connsiteX17" fmla="*/ 10507 w 10959"/>
              <a:gd name="connsiteY17" fmla="*/ 10199 h 10346"/>
              <a:gd name="connsiteX18" fmla="*/ 10602 w 10959"/>
              <a:gd name="connsiteY18" fmla="*/ 9845 h 10346"/>
              <a:gd name="connsiteX19" fmla="*/ 10697 w 10959"/>
              <a:gd name="connsiteY19" fmla="*/ 9402 h 10346"/>
              <a:gd name="connsiteX20" fmla="*/ 10769 w 10959"/>
              <a:gd name="connsiteY20" fmla="*/ 8871 h 10346"/>
              <a:gd name="connsiteX21" fmla="*/ 10840 w 10959"/>
              <a:gd name="connsiteY21" fmla="*/ 8252 h 10346"/>
              <a:gd name="connsiteX22" fmla="*/ 10888 w 10959"/>
              <a:gd name="connsiteY22" fmla="*/ 7632 h 10346"/>
              <a:gd name="connsiteX23" fmla="*/ 10935 w 10959"/>
              <a:gd name="connsiteY23" fmla="*/ 6924 h 10346"/>
              <a:gd name="connsiteX24" fmla="*/ 10959 w 10959"/>
              <a:gd name="connsiteY24" fmla="*/ 6128 h 10346"/>
              <a:gd name="connsiteX25" fmla="*/ 10959 w 10959"/>
              <a:gd name="connsiteY25" fmla="*/ 5331 h 10346"/>
              <a:gd name="connsiteX26" fmla="*/ 10959 w 10959"/>
              <a:gd name="connsiteY26" fmla="*/ 4446 h 10346"/>
              <a:gd name="connsiteX27" fmla="*/ 10935 w 10959"/>
              <a:gd name="connsiteY27" fmla="*/ 3650 h 10346"/>
              <a:gd name="connsiteX28" fmla="*/ 10888 w 10959"/>
              <a:gd name="connsiteY28" fmla="*/ 2942 h 10346"/>
              <a:gd name="connsiteX29" fmla="*/ 10840 w 10959"/>
              <a:gd name="connsiteY29" fmla="*/ 2234 h 10346"/>
              <a:gd name="connsiteX30" fmla="*/ 10769 w 10959"/>
              <a:gd name="connsiteY30" fmla="*/ 1614 h 10346"/>
              <a:gd name="connsiteX31" fmla="*/ 10673 w 10959"/>
              <a:gd name="connsiteY31" fmla="*/ 1083 h 10346"/>
              <a:gd name="connsiteX32" fmla="*/ 10602 w 10959"/>
              <a:gd name="connsiteY32" fmla="*/ 641 h 10346"/>
              <a:gd name="connsiteX33" fmla="*/ 10507 w 10959"/>
              <a:gd name="connsiteY33" fmla="*/ 287 h 10346"/>
              <a:gd name="connsiteX0" fmla="*/ 10507 w 10959"/>
              <a:gd name="connsiteY0" fmla="*/ 287 h 10346"/>
              <a:gd name="connsiteX1" fmla="*/ 9483 w 10959"/>
              <a:gd name="connsiteY1" fmla="*/ 287 h 10346"/>
              <a:gd name="connsiteX2" fmla="*/ 0 w 10959"/>
              <a:gd name="connsiteY2" fmla="*/ 0 h 10346"/>
              <a:gd name="connsiteX3" fmla="*/ 517 w 10959"/>
              <a:gd name="connsiteY3" fmla="*/ 928 h 10346"/>
              <a:gd name="connsiteX4" fmla="*/ 753 w 10959"/>
              <a:gd name="connsiteY4" fmla="*/ 1751 h 10346"/>
              <a:gd name="connsiteX5" fmla="*/ 901 w 10959"/>
              <a:gd name="connsiteY5" fmla="*/ 2569 h 10346"/>
              <a:gd name="connsiteX6" fmla="*/ 1016 w 10959"/>
              <a:gd name="connsiteY6" fmla="*/ 3559 h 10346"/>
              <a:gd name="connsiteX7" fmla="*/ 1057 w 10959"/>
              <a:gd name="connsiteY7" fmla="*/ 4447 h 10346"/>
              <a:gd name="connsiteX8" fmla="*/ 1089 w 10959"/>
              <a:gd name="connsiteY8" fmla="*/ 5374 h 10346"/>
              <a:gd name="connsiteX9" fmla="*/ 1019 w 10959"/>
              <a:gd name="connsiteY9" fmla="*/ 6455 h 10346"/>
              <a:gd name="connsiteX10" fmla="*/ 880 w 10959"/>
              <a:gd name="connsiteY10" fmla="*/ 7934 h 10346"/>
              <a:gd name="connsiteX11" fmla="*/ 704 w 10959"/>
              <a:gd name="connsiteY11" fmla="*/ 8874 h 10346"/>
              <a:gd name="connsiteX12" fmla="*/ 570 w 10959"/>
              <a:gd name="connsiteY12" fmla="*/ 9475 h 10346"/>
              <a:gd name="connsiteX13" fmla="*/ 366 w 10959"/>
              <a:gd name="connsiteY13" fmla="*/ 10008 h 10346"/>
              <a:gd name="connsiteX14" fmla="*/ 90 w 10959"/>
              <a:gd name="connsiteY14" fmla="*/ 10346 h 10346"/>
              <a:gd name="connsiteX15" fmla="*/ 9697 w 10959"/>
              <a:gd name="connsiteY15" fmla="*/ 10287 h 10346"/>
              <a:gd name="connsiteX16" fmla="*/ 10483 w 10959"/>
              <a:gd name="connsiteY16" fmla="*/ 10287 h 10346"/>
              <a:gd name="connsiteX17" fmla="*/ 10507 w 10959"/>
              <a:gd name="connsiteY17" fmla="*/ 10199 h 10346"/>
              <a:gd name="connsiteX18" fmla="*/ 10602 w 10959"/>
              <a:gd name="connsiteY18" fmla="*/ 9845 h 10346"/>
              <a:gd name="connsiteX19" fmla="*/ 10697 w 10959"/>
              <a:gd name="connsiteY19" fmla="*/ 9402 h 10346"/>
              <a:gd name="connsiteX20" fmla="*/ 10769 w 10959"/>
              <a:gd name="connsiteY20" fmla="*/ 8871 h 10346"/>
              <a:gd name="connsiteX21" fmla="*/ 10840 w 10959"/>
              <a:gd name="connsiteY21" fmla="*/ 8252 h 10346"/>
              <a:gd name="connsiteX22" fmla="*/ 10888 w 10959"/>
              <a:gd name="connsiteY22" fmla="*/ 7632 h 10346"/>
              <a:gd name="connsiteX23" fmla="*/ 10935 w 10959"/>
              <a:gd name="connsiteY23" fmla="*/ 6924 h 10346"/>
              <a:gd name="connsiteX24" fmla="*/ 10959 w 10959"/>
              <a:gd name="connsiteY24" fmla="*/ 6128 h 10346"/>
              <a:gd name="connsiteX25" fmla="*/ 10959 w 10959"/>
              <a:gd name="connsiteY25" fmla="*/ 5331 h 10346"/>
              <a:gd name="connsiteX26" fmla="*/ 10959 w 10959"/>
              <a:gd name="connsiteY26" fmla="*/ 4446 h 10346"/>
              <a:gd name="connsiteX27" fmla="*/ 10935 w 10959"/>
              <a:gd name="connsiteY27" fmla="*/ 3650 h 10346"/>
              <a:gd name="connsiteX28" fmla="*/ 10888 w 10959"/>
              <a:gd name="connsiteY28" fmla="*/ 2942 h 10346"/>
              <a:gd name="connsiteX29" fmla="*/ 10840 w 10959"/>
              <a:gd name="connsiteY29" fmla="*/ 2234 h 10346"/>
              <a:gd name="connsiteX30" fmla="*/ 10769 w 10959"/>
              <a:gd name="connsiteY30" fmla="*/ 1614 h 10346"/>
              <a:gd name="connsiteX31" fmla="*/ 10673 w 10959"/>
              <a:gd name="connsiteY31" fmla="*/ 1083 h 10346"/>
              <a:gd name="connsiteX32" fmla="*/ 10602 w 10959"/>
              <a:gd name="connsiteY32" fmla="*/ 641 h 10346"/>
              <a:gd name="connsiteX33" fmla="*/ 10507 w 10959"/>
              <a:gd name="connsiteY33" fmla="*/ 287 h 10346"/>
              <a:gd name="connsiteX0" fmla="*/ 10507 w 10959"/>
              <a:gd name="connsiteY0" fmla="*/ 287 h 10368"/>
              <a:gd name="connsiteX1" fmla="*/ 9483 w 10959"/>
              <a:gd name="connsiteY1" fmla="*/ 287 h 10368"/>
              <a:gd name="connsiteX2" fmla="*/ 0 w 10959"/>
              <a:gd name="connsiteY2" fmla="*/ 0 h 10368"/>
              <a:gd name="connsiteX3" fmla="*/ 517 w 10959"/>
              <a:gd name="connsiteY3" fmla="*/ 928 h 10368"/>
              <a:gd name="connsiteX4" fmla="*/ 753 w 10959"/>
              <a:gd name="connsiteY4" fmla="*/ 1751 h 10368"/>
              <a:gd name="connsiteX5" fmla="*/ 901 w 10959"/>
              <a:gd name="connsiteY5" fmla="*/ 2569 h 10368"/>
              <a:gd name="connsiteX6" fmla="*/ 1016 w 10959"/>
              <a:gd name="connsiteY6" fmla="*/ 3559 h 10368"/>
              <a:gd name="connsiteX7" fmla="*/ 1057 w 10959"/>
              <a:gd name="connsiteY7" fmla="*/ 4447 h 10368"/>
              <a:gd name="connsiteX8" fmla="*/ 1089 w 10959"/>
              <a:gd name="connsiteY8" fmla="*/ 5374 h 10368"/>
              <a:gd name="connsiteX9" fmla="*/ 1019 w 10959"/>
              <a:gd name="connsiteY9" fmla="*/ 6455 h 10368"/>
              <a:gd name="connsiteX10" fmla="*/ 880 w 10959"/>
              <a:gd name="connsiteY10" fmla="*/ 7934 h 10368"/>
              <a:gd name="connsiteX11" fmla="*/ 704 w 10959"/>
              <a:gd name="connsiteY11" fmla="*/ 8874 h 10368"/>
              <a:gd name="connsiteX12" fmla="*/ 570 w 10959"/>
              <a:gd name="connsiteY12" fmla="*/ 9475 h 10368"/>
              <a:gd name="connsiteX13" fmla="*/ 366 w 10959"/>
              <a:gd name="connsiteY13" fmla="*/ 10008 h 10368"/>
              <a:gd name="connsiteX14" fmla="*/ 171 w 10959"/>
              <a:gd name="connsiteY14" fmla="*/ 10368 h 10368"/>
              <a:gd name="connsiteX15" fmla="*/ 9697 w 10959"/>
              <a:gd name="connsiteY15" fmla="*/ 10287 h 10368"/>
              <a:gd name="connsiteX16" fmla="*/ 10483 w 10959"/>
              <a:gd name="connsiteY16" fmla="*/ 10287 h 10368"/>
              <a:gd name="connsiteX17" fmla="*/ 10507 w 10959"/>
              <a:gd name="connsiteY17" fmla="*/ 10199 h 10368"/>
              <a:gd name="connsiteX18" fmla="*/ 10602 w 10959"/>
              <a:gd name="connsiteY18" fmla="*/ 9845 h 10368"/>
              <a:gd name="connsiteX19" fmla="*/ 10697 w 10959"/>
              <a:gd name="connsiteY19" fmla="*/ 9402 h 10368"/>
              <a:gd name="connsiteX20" fmla="*/ 10769 w 10959"/>
              <a:gd name="connsiteY20" fmla="*/ 8871 h 10368"/>
              <a:gd name="connsiteX21" fmla="*/ 10840 w 10959"/>
              <a:gd name="connsiteY21" fmla="*/ 8252 h 10368"/>
              <a:gd name="connsiteX22" fmla="*/ 10888 w 10959"/>
              <a:gd name="connsiteY22" fmla="*/ 7632 h 10368"/>
              <a:gd name="connsiteX23" fmla="*/ 10935 w 10959"/>
              <a:gd name="connsiteY23" fmla="*/ 6924 h 10368"/>
              <a:gd name="connsiteX24" fmla="*/ 10959 w 10959"/>
              <a:gd name="connsiteY24" fmla="*/ 6128 h 10368"/>
              <a:gd name="connsiteX25" fmla="*/ 10959 w 10959"/>
              <a:gd name="connsiteY25" fmla="*/ 5331 h 10368"/>
              <a:gd name="connsiteX26" fmla="*/ 10959 w 10959"/>
              <a:gd name="connsiteY26" fmla="*/ 4446 h 10368"/>
              <a:gd name="connsiteX27" fmla="*/ 10935 w 10959"/>
              <a:gd name="connsiteY27" fmla="*/ 3650 h 10368"/>
              <a:gd name="connsiteX28" fmla="*/ 10888 w 10959"/>
              <a:gd name="connsiteY28" fmla="*/ 2942 h 10368"/>
              <a:gd name="connsiteX29" fmla="*/ 10840 w 10959"/>
              <a:gd name="connsiteY29" fmla="*/ 2234 h 10368"/>
              <a:gd name="connsiteX30" fmla="*/ 10769 w 10959"/>
              <a:gd name="connsiteY30" fmla="*/ 1614 h 10368"/>
              <a:gd name="connsiteX31" fmla="*/ 10673 w 10959"/>
              <a:gd name="connsiteY31" fmla="*/ 1083 h 10368"/>
              <a:gd name="connsiteX32" fmla="*/ 10602 w 10959"/>
              <a:gd name="connsiteY32" fmla="*/ 641 h 10368"/>
              <a:gd name="connsiteX33" fmla="*/ 10507 w 10959"/>
              <a:gd name="connsiteY33" fmla="*/ 287 h 10368"/>
              <a:gd name="connsiteX0" fmla="*/ 10507 w 10959"/>
              <a:gd name="connsiteY0" fmla="*/ 287 h 10368"/>
              <a:gd name="connsiteX1" fmla="*/ 9483 w 10959"/>
              <a:gd name="connsiteY1" fmla="*/ 287 h 10368"/>
              <a:gd name="connsiteX2" fmla="*/ 0 w 10959"/>
              <a:gd name="connsiteY2" fmla="*/ 0 h 10368"/>
              <a:gd name="connsiteX3" fmla="*/ 485 w 10959"/>
              <a:gd name="connsiteY3" fmla="*/ 751 h 10368"/>
              <a:gd name="connsiteX4" fmla="*/ 753 w 10959"/>
              <a:gd name="connsiteY4" fmla="*/ 1751 h 10368"/>
              <a:gd name="connsiteX5" fmla="*/ 901 w 10959"/>
              <a:gd name="connsiteY5" fmla="*/ 2569 h 10368"/>
              <a:gd name="connsiteX6" fmla="*/ 1016 w 10959"/>
              <a:gd name="connsiteY6" fmla="*/ 3559 h 10368"/>
              <a:gd name="connsiteX7" fmla="*/ 1057 w 10959"/>
              <a:gd name="connsiteY7" fmla="*/ 4447 h 10368"/>
              <a:gd name="connsiteX8" fmla="*/ 1089 w 10959"/>
              <a:gd name="connsiteY8" fmla="*/ 5374 h 10368"/>
              <a:gd name="connsiteX9" fmla="*/ 1019 w 10959"/>
              <a:gd name="connsiteY9" fmla="*/ 6455 h 10368"/>
              <a:gd name="connsiteX10" fmla="*/ 880 w 10959"/>
              <a:gd name="connsiteY10" fmla="*/ 7934 h 10368"/>
              <a:gd name="connsiteX11" fmla="*/ 704 w 10959"/>
              <a:gd name="connsiteY11" fmla="*/ 8874 h 10368"/>
              <a:gd name="connsiteX12" fmla="*/ 570 w 10959"/>
              <a:gd name="connsiteY12" fmla="*/ 9475 h 10368"/>
              <a:gd name="connsiteX13" fmla="*/ 366 w 10959"/>
              <a:gd name="connsiteY13" fmla="*/ 10008 h 10368"/>
              <a:gd name="connsiteX14" fmla="*/ 171 w 10959"/>
              <a:gd name="connsiteY14" fmla="*/ 10368 h 10368"/>
              <a:gd name="connsiteX15" fmla="*/ 9697 w 10959"/>
              <a:gd name="connsiteY15" fmla="*/ 10287 h 10368"/>
              <a:gd name="connsiteX16" fmla="*/ 10483 w 10959"/>
              <a:gd name="connsiteY16" fmla="*/ 10287 h 10368"/>
              <a:gd name="connsiteX17" fmla="*/ 10507 w 10959"/>
              <a:gd name="connsiteY17" fmla="*/ 10199 h 10368"/>
              <a:gd name="connsiteX18" fmla="*/ 10602 w 10959"/>
              <a:gd name="connsiteY18" fmla="*/ 9845 h 10368"/>
              <a:gd name="connsiteX19" fmla="*/ 10697 w 10959"/>
              <a:gd name="connsiteY19" fmla="*/ 9402 h 10368"/>
              <a:gd name="connsiteX20" fmla="*/ 10769 w 10959"/>
              <a:gd name="connsiteY20" fmla="*/ 8871 h 10368"/>
              <a:gd name="connsiteX21" fmla="*/ 10840 w 10959"/>
              <a:gd name="connsiteY21" fmla="*/ 8252 h 10368"/>
              <a:gd name="connsiteX22" fmla="*/ 10888 w 10959"/>
              <a:gd name="connsiteY22" fmla="*/ 7632 h 10368"/>
              <a:gd name="connsiteX23" fmla="*/ 10935 w 10959"/>
              <a:gd name="connsiteY23" fmla="*/ 6924 h 10368"/>
              <a:gd name="connsiteX24" fmla="*/ 10959 w 10959"/>
              <a:gd name="connsiteY24" fmla="*/ 6128 h 10368"/>
              <a:gd name="connsiteX25" fmla="*/ 10959 w 10959"/>
              <a:gd name="connsiteY25" fmla="*/ 5331 h 10368"/>
              <a:gd name="connsiteX26" fmla="*/ 10959 w 10959"/>
              <a:gd name="connsiteY26" fmla="*/ 4446 h 10368"/>
              <a:gd name="connsiteX27" fmla="*/ 10935 w 10959"/>
              <a:gd name="connsiteY27" fmla="*/ 3650 h 10368"/>
              <a:gd name="connsiteX28" fmla="*/ 10888 w 10959"/>
              <a:gd name="connsiteY28" fmla="*/ 2942 h 10368"/>
              <a:gd name="connsiteX29" fmla="*/ 10840 w 10959"/>
              <a:gd name="connsiteY29" fmla="*/ 2234 h 10368"/>
              <a:gd name="connsiteX30" fmla="*/ 10769 w 10959"/>
              <a:gd name="connsiteY30" fmla="*/ 1614 h 10368"/>
              <a:gd name="connsiteX31" fmla="*/ 10673 w 10959"/>
              <a:gd name="connsiteY31" fmla="*/ 1083 h 10368"/>
              <a:gd name="connsiteX32" fmla="*/ 10602 w 10959"/>
              <a:gd name="connsiteY32" fmla="*/ 641 h 10368"/>
              <a:gd name="connsiteX33" fmla="*/ 10507 w 10959"/>
              <a:gd name="connsiteY33" fmla="*/ 287 h 10368"/>
              <a:gd name="connsiteX0" fmla="*/ 10507 w 10959"/>
              <a:gd name="connsiteY0" fmla="*/ 287 h 10368"/>
              <a:gd name="connsiteX1" fmla="*/ 9483 w 10959"/>
              <a:gd name="connsiteY1" fmla="*/ 287 h 10368"/>
              <a:gd name="connsiteX2" fmla="*/ 0 w 10959"/>
              <a:gd name="connsiteY2" fmla="*/ 0 h 10368"/>
              <a:gd name="connsiteX3" fmla="*/ 485 w 10959"/>
              <a:gd name="connsiteY3" fmla="*/ 751 h 10368"/>
              <a:gd name="connsiteX4" fmla="*/ 753 w 10959"/>
              <a:gd name="connsiteY4" fmla="*/ 1751 h 10368"/>
              <a:gd name="connsiteX5" fmla="*/ 901 w 10959"/>
              <a:gd name="connsiteY5" fmla="*/ 2569 h 10368"/>
              <a:gd name="connsiteX6" fmla="*/ 1016 w 10959"/>
              <a:gd name="connsiteY6" fmla="*/ 3559 h 10368"/>
              <a:gd name="connsiteX7" fmla="*/ 1057 w 10959"/>
              <a:gd name="connsiteY7" fmla="*/ 4447 h 10368"/>
              <a:gd name="connsiteX8" fmla="*/ 1089 w 10959"/>
              <a:gd name="connsiteY8" fmla="*/ 5374 h 10368"/>
              <a:gd name="connsiteX9" fmla="*/ 1019 w 10959"/>
              <a:gd name="connsiteY9" fmla="*/ 6455 h 10368"/>
              <a:gd name="connsiteX10" fmla="*/ 880 w 10959"/>
              <a:gd name="connsiteY10" fmla="*/ 7934 h 10368"/>
              <a:gd name="connsiteX11" fmla="*/ 704 w 10959"/>
              <a:gd name="connsiteY11" fmla="*/ 8874 h 10368"/>
              <a:gd name="connsiteX12" fmla="*/ 570 w 10959"/>
              <a:gd name="connsiteY12" fmla="*/ 9475 h 10368"/>
              <a:gd name="connsiteX13" fmla="*/ 366 w 10959"/>
              <a:gd name="connsiteY13" fmla="*/ 10008 h 10368"/>
              <a:gd name="connsiteX14" fmla="*/ 171 w 10959"/>
              <a:gd name="connsiteY14" fmla="*/ 10368 h 10368"/>
              <a:gd name="connsiteX15" fmla="*/ 9697 w 10959"/>
              <a:gd name="connsiteY15" fmla="*/ 10287 h 10368"/>
              <a:gd name="connsiteX16" fmla="*/ 10483 w 10959"/>
              <a:gd name="connsiteY16" fmla="*/ 10287 h 10368"/>
              <a:gd name="connsiteX17" fmla="*/ 10507 w 10959"/>
              <a:gd name="connsiteY17" fmla="*/ 10199 h 10368"/>
              <a:gd name="connsiteX18" fmla="*/ 10602 w 10959"/>
              <a:gd name="connsiteY18" fmla="*/ 9845 h 10368"/>
              <a:gd name="connsiteX19" fmla="*/ 10697 w 10959"/>
              <a:gd name="connsiteY19" fmla="*/ 9402 h 10368"/>
              <a:gd name="connsiteX20" fmla="*/ 10769 w 10959"/>
              <a:gd name="connsiteY20" fmla="*/ 8871 h 10368"/>
              <a:gd name="connsiteX21" fmla="*/ 10840 w 10959"/>
              <a:gd name="connsiteY21" fmla="*/ 8252 h 10368"/>
              <a:gd name="connsiteX22" fmla="*/ 10888 w 10959"/>
              <a:gd name="connsiteY22" fmla="*/ 7632 h 10368"/>
              <a:gd name="connsiteX23" fmla="*/ 10935 w 10959"/>
              <a:gd name="connsiteY23" fmla="*/ 6924 h 10368"/>
              <a:gd name="connsiteX24" fmla="*/ 10959 w 10959"/>
              <a:gd name="connsiteY24" fmla="*/ 6128 h 10368"/>
              <a:gd name="connsiteX25" fmla="*/ 10959 w 10959"/>
              <a:gd name="connsiteY25" fmla="*/ 5331 h 10368"/>
              <a:gd name="connsiteX26" fmla="*/ 10959 w 10959"/>
              <a:gd name="connsiteY26" fmla="*/ 4446 h 10368"/>
              <a:gd name="connsiteX27" fmla="*/ 10935 w 10959"/>
              <a:gd name="connsiteY27" fmla="*/ 3650 h 10368"/>
              <a:gd name="connsiteX28" fmla="*/ 10888 w 10959"/>
              <a:gd name="connsiteY28" fmla="*/ 2942 h 10368"/>
              <a:gd name="connsiteX29" fmla="*/ 10840 w 10959"/>
              <a:gd name="connsiteY29" fmla="*/ 2234 h 10368"/>
              <a:gd name="connsiteX30" fmla="*/ 10769 w 10959"/>
              <a:gd name="connsiteY30" fmla="*/ 1614 h 10368"/>
              <a:gd name="connsiteX31" fmla="*/ 10673 w 10959"/>
              <a:gd name="connsiteY31" fmla="*/ 1083 h 10368"/>
              <a:gd name="connsiteX32" fmla="*/ 10602 w 10959"/>
              <a:gd name="connsiteY32" fmla="*/ 641 h 10368"/>
              <a:gd name="connsiteX33" fmla="*/ 10507 w 10959"/>
              <a:gd name="connsiteY33" fmla="*/ 287 h 10368"/>
              <a:gd name="connsiteX0" fmla="*/ 10507 w 10959"/>
              <a:gd name="connsiteY0" fmla="*/ 287 h 10368"/>
              <a:gd name="connsiteX1" fmla="*/ 9483 w 10959"/>
              <a:gd name="connsiteY1" fmla="*/ 287 h 10368"/>
              <a:gd name="connsiteX2" fmla="*/ 0 w 10959"/>
              <a:gd name="connsiteY2" fmla="*/ 0 h 10368"/>
              <a:gd name="connsiteX3" fmla="*/ 485 w 10959"/>
              <a:gd name="connsiteY3" fmla="*/ 751 h 10368"/>
              <a:gd name="connsiteX4" fmla="*/ 753 w 10959"/>
              <a:gd name="connsiteY4" fmla="*/ 1751 h 10368"/>
              <a:gd name="connsiteX5" fmla="*/ 901 w 10959"/>
              <a:gd name="connsiteY5" fmla="*/ 2569 h 10368"/>
              <a:gd name="connsiteX6" fmla="*/ 1016 w 10959"/>
              <a:gd name="connsiteY6" fmla="*/ 3559 h 10368"/>
              <a:gd name="connsiteX7" fmla="*/ 1057 w 10959"/>
              <a:gd name="connsiteY7" fmla="*/ 4447 h 10368"/>
              <a:gd name="connsiteX8" fmla="*/ 1089 w 10959"/>
              <a:gd name="connsiteY8" fmla="*/ 5374 h 10368"/>
              <a:gd name="connsiteX9" fmla="*/ 1019 w 10959"/>
              <a:gd name="connsiteY9" fmla="*/ 6455 h 10368"/>
              <a:gd name="connsiteX10" fmla="*/ 880 w 10959"/>
              <a:gd name="connsiteY10" fmla="*/ 7934 h 10368"/>
              <a:gd name="connsiteX11" fmla="*/ 704 w 10959"/>
              <a:gd name="connsiteY11" fmla="*/ 8874 h 10368"/>
              <a:gd name="connsiteX12" fmla="*/ 570 w 10959"/>
              <a:gd name="connsiteY12" fmla="*/ 9475 h 10368"/>
              <a:gd name="connsiteX13" fmla="*/ 366 w 10959"/>
              <a:gd name="connsiteY13" fmla="*/ 10008 h 10368"/>
              <a:gd name="connsiteX14" fmla="*/ 171 w 10959"/>
              <a:gd name="connsiteY14" fmla="*/ 10368 h 10368"/>
              <a:gd name="connsiteX15" fmla="*/ 9697 w 10959"/>
              <a:gd name="connsiteY15" fmla="*/ 10287 h 10368"/>
              <a:gd name="connsiteX16" fmla="*/ 10483 w 10959"/>
              <a:gd name="connsiteY16" fmla="*/ 10287 h 10368"/>
              <a:gd name="connsiteX17" fmla="*/ 10507 w 10959"/>
              <a:gd name="connsiteY17" fmla="*/ 10199 h 10368"/>
              <a:gd name="connsiteX18" fmla="*/ 10602 w 10959"/>
              <a:gd name="connsiteY18" fmla="*/ 9845 h 10368"/>
              <a:gd name="connsiteX19" fmla="*/ 10697 w 10959"/>
              <a:gd name="connsiteY19" fmla="*/ 9402 h 10368"/>
              <a:gd name="connsiteX20" fmla="*/ 10769 w 10959"/>
              <a:gd name="connsiteY20" fmla="*/ 8871 h 10368"/>
              <a:gd name="connsiteX21" fmla="*/ 10840 w 10959"/>
              <a:gd name="connsiteY21" fmla="*/ 8252 h 10368"/>
              <a:gd name="connsiteX22" fmla="*/ 10888 w 10959"/>
              <a:gd name="connsiteY22" fmla="*/ 7632 h 10368"/>
              <a:gd name="connsiteX23" fmla="*/ 10935 w 10959"/>
              <a:gd name="connsiteY23" fmla="*/ 6924 h 10368"/>
              <a:gd name="connsiteX24" fmla="*/ 10959 w 10959"/>
              <a:gd name="connsiteY24" fmla="*/ 6128 h 10368"/>
              <a:gd name="connsiteX25" fmla="*/ 10959 w 10959"/>
              <a:gd name="connsiteY25" fmla="*/ 5331 h 10368"/>
              <a:gd name="connsiteX26" fmla="*/ 10959 w 10959"/>
              <a:gd name="connsiteY26" fmla="*/ 4446 h 10368"/>
              <a:gd name="connsiteX27" fmla="*/ 10935 w 10959"/>
              <a:gd name="connsiteY27" fmla="*/ 3650 h 10368"/>
              <a:gd name="connsiteX28" fmla="*/ 10888 w 10959"/>
              <a:gd name="connsiteY28" fmla="*/ 2942 h 10368"/>
              <a:gd name="connsiteX29" fmla="*/ 10840 w 10959"/>
              <a:gd name="connsiteY29" fmla="*/ 2234 h 10368"/>
              <a:gd name="connsiteX30" fmla="*/ 10769 w 10959"/>
              <a:gd name="connsiteY30" fmla="*/ 1614 h 10368"/>
              <a:gd name="connsiteX31" fmla="*/ 10673 w 10959"/>
              <a:gd name="connsiteY31" fmla="*/ 1083 h 10368"/>
              <a:gd name="connsiteX32" fmla="*/ 10602 w 10959"/>
              <a:gd name="connsiteY32" fmla="*/ 641 h 10368"/>
              <a:gd name="connsiteX33" fmla="*/ 10507 w 10959"/>
              <a:gd name="connsiteY33" fmla="*/ 287 h 10368"/>
              <a:gd name="connsiteX0" fmla="*/ 10507 w 10959"/>
              <a:gd name="connsiteY0" fmla="*/ 287 h 10368"/>
              <a:gd name="connsiteX1" fmla="*/ 9483 w 10959"/>
              <a:gd name="connsiteY1" fmla="*/ 287 h 10368"/>
              <a:gd name="connsiteX2" fmla="*/ 0 w 10959"/>
              <a:gd name="connsiteY2" fmla="*/ 0 h 10368"/>
              <a:gd name="connsiteX3" fmla="*/ 485 w 10959"/>
              <a:gd name="connsiteY3" fmla="*/ 751 h 10368"/>
              <a:gd name="connsiteX4" fmla="*/ 753 w 10959"/>
              <a:gd name="connsiteY4" fmla="*/ 1751 h 10368"/>
              <a:gd name="connsiteX5" fmla="*/ 901 w 10959"/>
              <a:gd name="connsiteY5" fmla="*/ 2569 h 10368"/>
              <a:gd name="connsiteX6" fmla="*/ 1016 w 10959"/>
              <a:gd name="connsiteY6" fmla="*/ 3537 h 10368"/>
              <a:gd name="connsiteX7" fmla="*/ 1057 w 10959"/>
              <a:gd name="connsiteY7" fmla="*/ 4447 h 10368"/>
              <a:gd name="connsiteX8" fmla="*/ 1089 w 10959"/>
              <a:gd name="connsiteY8" fmla="*/ 5374 h 10368"/>
              <a:gd name="connsiteX9" fmla="*/ 1019 w 10959"/>
              <a:gd name="connsiteY9" fmla="*/ 6455 h 10368"/>
              <a:gd name="connsiteX10" fmla="*/ 880 w 10959"/>
              <a:gd name="connsiteY10" fmla="*/ 7934 h 10368"/>
              <a:gd name="connsiteX11" fmla="*/ 704 w 10959"/>
              <a:gd name="connsiteY11" fmla="*/ 8874 h 10368"/>
              <a:gd name="connsiteX12" fmla="*/ 570 w 10959"/>
              <a:gd name="connsiteY12" fmla="*/ 9475 h 10368"/>
              <a:gd name="connsiteX13" fmla="*/ 366 w 10959"/>
              <a:gd name="connsiteY13" fmla="*/ 10008 h 10368"/>
              <a:gd name="connsiteX14" fmla="*/ 171 w 10959"/>
              <a:gd name="connsiteY14" fmla="*/ 10368 h 10368"/>
              <a:gd name="connsiteX15" fmla="*/ 9697 w 10959"/>
              <a:gd name="connsiteY15" fmla="*/ 10287 h 10368"/>
              <a:gd name="connsiteX16" fmla="*/ 10483 w 10959"/>
              <a:gd name="connsiteY16" fmla="*/ 10287 h 10368"/>
              <a:gd name="connsiteX17" fmla="*/ 10507 w 10959"/>
              <a:gd name="connsiteY17" fmla="*/ 10199 h 10368"/>
              <a:gd name="connsiteX18" fmla="*/ 10602 w 10959"/>
              <a:gd name="connsiteY18" fmla="*/ 9845 h 10368"/>
              <a:gd name="connsiteX19" fmla="*/ 10697 w 10959"/>
              <a:gd name="connsiteY19" fmla="*/ 9402 h 10368"/>
              <a:gd name="connsiteX20" fmla="*/ 10769 w 10959"/>
              <a:gd name="connsiteY20" fmla="*/ 8871 h 10368"/>
              <a:gd name="connsiteX21" fmla="*/ 10840 w 10959"/>
              <a:gd name="connsiteY21" fmla="*/ 8252 h 10368"/>
              <a:gd name="connsiteX22" fmla="*/ 10888 w 10959"/>
              <a:gd name="connsiteY22" fmla="*/ 7632 h 10368"/>
              <a:gd name="connsiteX23" fmla="*/ 10935 w 10959"/>
              <a:gd name="connsiteY23" fmla="*/ 6924 h 10368"/>
              <a:gd name="connsiteX24" fmla="*/ 10959 w 10959"/>
              <a:gd name="connsiteY24" fmla="*/ 6128 h 10368"/>
              <a:gd name="connsiteX25" fmla="*/ 10959 w 10959"/>
              <a:gd name="connsiteY25" fmla="*/ 5331 h 10368"/>
              <a:gd name="connsiteX26" fmla="*/ 10959 w 10959"/>
              <a:gd name="connsiteY26" fmla="*/ 4446 h 10368"/>
              <a:gd name="connsiteX27" fmla="*/ 10935 w 10959"/>
              <a:gd name="connsiteY27" fmla="*/ 3650 h 10368"/>
              <a:gd name="connsiteX28" fmla="*/ 10888 w 10959"/>
              <a:gd name="connsiteY28" fmla="*/ 2942 h 10368"/>
              <a:gd name="connsiteX29" fmla="*/ 10840 w 10959"/>
              <a:gd name="connsiteY29" fmla="*/ 2234 h 10368"/>
              <a:gd name="connsiteX30" fmla="*/ 10769 w 10959"/>
              <a:gd name="connsiteY30" fmla="*/ 1614 h 10368"/>
              <a:gd name="connsiteX31" fmla="*/ 10673 w 10959"/>
              <a:gd name="connsiteY31" fmla="*/ 1083 h 10368"/>
              <a:gd name="connsiteX32" fmla="*/ 10602 w 10959"/>
              <a:gd name="connsiteY32" fmla="*/ 641 h 10368"/>
              <a:gd name="connsiteX33" fmla="*/ 10507 w 10959"/>
              <a:gd name="connsiteY33" fmla="*/ 287 h 10368"/>
              <a:gd name="connsiteX0" fmla="*/ 10507 w 10959"/>
              <a:gd name="connsiteY0" fmla="*/ 287 h 10368"/>
              <a:gd name="connsiteX1" fmla="*/ 9483 w 10959"/>
              <a:gd name="connsiteY1" fmla="*/ 287 h 10368"/>
              <a:gd name="connsiteX2" fmla="*/ 0 w 10959"/>
              <a:gd name="connsiteY2" fmla="*/ 0 h 10368"/>
              <a:gd name="connsiteX3" fmla="*/ 485 w 10959"/>
              <a:gd name="connsiteY3" fmla="*/ 751 h 10368"/>
              <a:gd name="connsiteX4" fmla="*/ 753 w 10959"/>
              <a:gd name="connsiteY4" fmla="*/ 1751 h 10368"/>
              <a:gd name="connsiteX5" fmla="*/ 901 w 10959"/>
              <a:gd name="connsiteY5" fmla="*/ 2569 h 10368"/>
              <a:gd name="connsiteX6" fmla="*/ 1016 w 10959"/>
              <a:gd name="connsiteY6" fmla="*/ 3537 h 10368"/>
              <a:gd name="connsiteX7" fmla="*/ 1057 w 10959"/>
              <a:gd name="connsiteY7" fmla="*/ 4447 h 10368"/>
              <a:gd name="connsiteX8" fmla="*/ 1089 w 10959"/>
              <a:gd name="connsiteY8" fmla="*/ 5374 h 10368"/>
              <a:gd name="connsiteX9" fmla="*/ 1019 w 10959"/>
              <a:gd name="connsiteY9" fmla="*/ 6455 h 10368"/>
              <a:gd name="connsiteX10" fmla="*/ 880 w 10959"/>
              <a:gd name="connsiteY10" fmla="*/ 7934 h 10368"/>
              <a:gd name="connsiteX11" fmla="*/ 704 w 10959"/>
              <a:gd name="connsiteY11" fmla="*/ 8874 h 10368"/>
              <a:gd name="connsiteX12" fmla="*/ 570 w 10959"/>
              <a:gd name="connsiteY12" fmla="*/ 9475 h 10368"/>
              <a:gd name="connsiteX13" fmla="*/ 366 w 10959"/>
              <a:gd name="connsiteY13" fmla="*/ 10008 h 10368"/>
              <a:gd name="connsiteX14" fmla="*/ 171 w 10959"/>
              <a:gd name="connsiteY14" fmla="*/ 10368 h 10368"/>
              <a:gd name="connsiteX15" fmla="*/ 9697 w 10959"/>
              <a:gd name="connsiteY15" fmla="*/ 10287 h 10368"/>
              <a:gd name="connsiteX16" fmla="*/ 10483 w 10959"/>
              <a:gd name="connsiteY16" fmla="*/ 10287 h 10368"/>
              <a:gd name="connsiteX17" fmla="*/ 10507 w 10959"/>
              <a:gd name="connsiteY17" fmla="*/ 10199 h 10368"/>
              <a:gd name="connsiteX18" fmla="*/ 10602 w 10959"/>
              <a:gd name="connsiteY18" fmla="*/ 9845 h 10368"/>
              <a:gd name="connsiteX19" fmla="*/ 10697 w 10959"/>
              <a:gd name="connsiteY19" fmla="*/ 9402 h 10368"/>
              <a:gd name="connsiteX20" fmla="*/ 10769 w 10959"/>
              <a:gd name="connsiteY20" fmla="*/ 8871 h 10368"/>
              <a:gd name="connsiteX21" fmla="*/ 10840 w 10959"/>
              <a:gd name="connsiteY21" fmla="*/ 8252 h 10368"/>
              <a:gd name="connsiteX22" fmla="*/ 10888 w 10959"/>
              <a:gd name="connsiteY22" fmla="*/ 7632 h 10368"/>
              <a:gd name="connsiteX23" fmla="*/ 10935 w 10959"/>
              <a:gd name="connsiteY23" fmla="*/ 6924 h 10368"/>
              <a:gd name="connsiteX24" fmla="*/ 10959 w 10959"/>
              <a:gd name="connsiteY24" fmla="*/ 6128 h 10368"/>
              <a:gd name="connsiteX25" fmla="*/ 10959 w 10959"/>
              <a:gd name="connsiteY25" fmla="*/ 5331 h 10368"/>
              <a:gd name="connsiteX26" fmla="*/ 10959 w 10959"/>
              <a:gd name="connsiteY26" fmla="*/ 4446 h 10368"/>
              <a:gd name="connsiteX27" fmla="*/ 10935 w 10959"/>
              <a:gd name="connsiteY27" fmla="*/ 3650 h 10368"/>
              <a:gd name="connsiteX28" fmla="*/ 10888 w 10959"/>
              <a:gd name="connsiteY28" fmla="*/ 2942 h 10368"/>
              <a:gd name="connsiteX29" fmla="*/ 10840 w 10959"/>
              <a:gd name="connsiteY29" fmla="*/ 2234 h 10368"/>
              <a:gd name="connsiteX30" fmla="*/ 10769 w 10959"/>
              <a:gd name="connsiteY30" fmla="*/ 1614 h 10368"/>
              <a:gd name="connsiteX31" fmla="*/ 10673 w 10959"/>
              <a:gd name="connsiteY31" fmla="*/ 1083 h 10368"/>
              <a:gd name="connsiteX32" fmla="*/ 10602 w 10959"/>
              <a:gd name="connsiteY32" fmla="*/ 641 h 10368"/>
              <a:gd name="connsiteX33" fmla="*/ 10507 w 10959"/>
              <a:gd name="connsiteY33" fmla="*/ 287 h 10368"/>
              <a:gd name="connsiteX0" fmla="*/ 10507 w 10959"/>
              <a:gd name="connsiteY0" fmla="*/ 287 h 10368"/>
              <a:gd name="connsiteX1" fmla="*/ 9483 w 10959"/>
              <a:gd name="connsiteY1" fmla="*/ 287 h 10368"/>
              <a:gd name="connsiteX2" fmla="*/ 0 w 10959"/>
              <a:gd name="connsiteY2" fmla="*/ 0 h 10368"/>
              <a:gd name="connsiteX3" fmla="*/ 485 w 10959"/>
              <a:gd name="connsiteY3" fmla="*/ 751 h 10368"/>
              <a:gd name="connsiteX4" fmla="*/ 753 w 10959"/>
              <a:gd name="connsiteY4" fmla="*/ 1751 h 10368"/>
              <a:gd name="connsiteX5" fmla="*/ 901 w 10959"/>
              <a:gd name="connsiteY5" fmla="*/ 2569 h 10368"/>
              <a:gd name="connsiteX6" fmla="*/ 1016 w 10959"/>
              <a:gd name="connsiteY6" fmla="*/ 3537 h 10368"/>
              <a:gd name="connsiteX7" fmla="*/ 1057 w 10959"/>
              <a:gd name="connsiteY7" fmla="*/ 4447 h 10368"/>
              <a:gd name="connsiteX8" fmla="*/ 1089 w 10959"/>
              <a:gd name="connsiteY8" fmla="*/ 5374 h 10368"/>
              <a:gd name="connsiteX9" fmla="*/ 1019 w 10959"/>
              <a:gd name="connsiteY9" fmla="*/ 6455 h 10368"/>
              <a:gd name="connsiteX10" fmla="*/ 880 w 10959"/>
              <a:gd name="connsiteY10" fmla="*/ 7934 h 10368"/>
              <a:gd name="connsiteX11" fmla="*/ 704 w 10959"/>
              <a:gd name="connsiteY11" fmla="*/ 8874 h 10368"/>
              <a:gd name="connsiteX12" fmla="*/ 570 w 10959"/>
              <a:gd name="connsiteY12" fmla="*/ 9475 h 10368"/>
              <a:gd name="connsiteX13" fmla="*/ 366 w 10959"/>
              <a:gd name="connsiteY13" fmla="*/ 10008 h 10368"/>
              <a:gd name="connsiteX14" fmla="*/ 171 w 10959"/>
              <a:gd name="connsiteY14" fmla="*/ 10368 h 10368"/>
              <a:gd name="connsiteX15" fmla="*/ 9697 w 10959"/>
              <a:gd name="connsiteY15" fmla="*/ 10287 h 10368"/>
              <a:gd name="connsiteX16" fmla="*/ 10483 w 10959"/>
              <a:gd name="connsiteY16" fmla="*/ 10287 h 10368"/>
              <a:gd name="connsiteX17" fmla="*/ 10507 w 10959"/>
              <a:gd name="connsiteY17" fmla="*/ 10199 h 10368"/>
              <a:gd name="connsiteX18" fmla="*/ 10602 w 10959"/>
              <a:gd name="connsiteY18" fmla="*/ 9845 h 10368"/>
              <a:gd name="connsiteX19" fmla="*/ 10697 w 10959"/>
              <a:gd name="connsiteY19" fmla="*/ 9402 h 10368"/>
              <a:gd name="connsiteX20" fmla="*/ 10769 w 10959"/>
              <a:gd name="connsiteY20" fmla="*/ 8871 h 10368"/>
              <a:gd name="connsiteX21" fmla="*/ 10840 w 10959"/>
              <a:gd name="connsiteY21" fmla="*/ 8252 h 10368"/>
              <a:gd name="connsiteX22" fmla="*/ 10888 w 10959"/>
              <a:gd name="connsiteY22" fmla="*/ 7632 h 10368"/>
              <a:gd name="connsiteX23" fmla="*/ 10935 w 10959"/>
              <a:gd name="connsiteY23" fmla="*/ 6924 h 10368"/>
              <a:gd name="connsiteX24" fmla="*/ 10959 w 10959"/>
              <a:gd name="connsiteY24" fmla="*/ 6128 h 10368"/>
              <a:gd name="connsiteX25" fmla="*/ 10959 w 10959"/>
              <a:gd name="connsiteY25" fmla="*/ 5331 h 10368"/>
              <a:gd name="connsiteX26" fmla="*/ 10959 w 10959"/>
              <a:gd name="connsiteY26" fmla="*/ 4446 h 10368"/>
              <a:gd name="connsiteX27" fmla="*/ 10935 w 10959"/>
              <a:gd name="connsiteY27" fmla="*/ 3650 h 10368"/>
              <a:gd name="connsiteX28" fmla="*/ 10888 w 10959"/>
              <a:gd name="connsiteY28" fmla="*/ 2942 h 10368"/>
              <a:gd name="connsiteX29" fmla="*/ 10840 w 10959"/>
              <a:gd name="connsiteY29" fmla="*/ 2234 h 10368"/>
              <a:gd name="connsiteX30" fmla="*/ 10769 w 10959"/>
              <a:gd name="connsiteY30" fmla="*/ 1614 h 10368"/>
              <a:gd name="connsiteX31" fmla="*/ 10673 w 10959"/>
              <a:gd name="connsiteY31" fmla="*/ 1083 h 10368"/>
              <a:gd name="connsiteX32" fmla="*/ 10602 w 10959"/>
              <a:gd name="connsiteY32" fmla="*/ 641 h 10368"/>
              <a:gd name="connsiteX33" fmla="*/ 10507 w 10959"/>
              <a:gd name="connsiteY33" fmla="*/ 287 h 10368"/>
              <a:gd name="connsiteX0" fmla="*/ 10507 w 10959"/>
              <a:gd name="connsiteY0" fmla="*/ 287 h 10368"/>
              <a:gd name="connsiteX1" fmla="*/ 9483 w 10959"/>
              <a:gd name="connsiteY1" fmla="*/ 287 h 10368"/>
              <a:gd name="connsiteX2" fmla="*/ 0 w 10959"/>
              <a:gd name="connsiteY2" fmla="*/ 0 h 10368"/>
              <a:gd name="connsiteX3" fmla="*/ 485 w 10959"/>
              <a:gd name="connsiteY3" fmla="*/ 751 h 10368"/>
              <a:gd name="connsiteX4" fmla="*/ 753 w 10959"/>
              <a:gd name="connsiteY4" fmla="*/ 1751 h 10368"/>
              <a:gd name="connsiteX5" fmla="*/ 901 w 10959"/>
              <a:gd name="connsiteY5" fmla="*/ 2569 h 10368"/>
              <a:gd name="connsiteX6" fmla="*/ 1016 w 10959"/>
              <a:gd name="connsiteY6" fmla="*/ 3537 h 10368"/>
              <a:gd name="connsiteX7" fmla="*/ 1057 w 10959"/>
              <a:gd name="connsiteY7" fmla="*/ 4447 h 10368"/>
              <a:gd name="connsiteX8" fmla="*/ 1089 w 10959"/>
              <a:gd name="connsiteY8" fmla="*/ 5374 h 10368"/>
              <a:gd name="connsiteX9" fmla="*/ 1019 w 10959"/>
              <a:gd name="connsiteY9" fmla="*/ 6455 h 10368"/>
              <a:gd name="connsiteX10" fmla="*/ 880 w 10959"/>
              <a:gd name="connsiteY10" fmla="*/ 7934 h 10368"/>
              <a:gd name="connsiteX11" fmla="*/ 704 w 10959"/>
              <a:gd name="connsiteY11" fmla="*/ 8874 h 10368"/>
              <a:gd name="connsiteX12" fmla="*/ 570 w 10959"/>
              <a:gd name="connsiteY12" fmla="*/ 9475 h 10368"/>
              <a:gd name="connsiteX13" fmla="*/ 366 w 10959"/>
              <a:gd name="connsiteY13" fmla="*/ 10008 h 10368"/>
              <a:gd name="connsiteX14" fmla="*/ 171 w 10959"/>
              <a:gd name="connsiteY14" fmla="*/ 10368 h 10368"/>
              <a:gd name="connsiteX15" fmla="*/ 9697 w 10959"/>
              <a:gd name="connsiteY15" fmla="*/ 10287 h 10368"/>
              <a:gd name="connsiteX16" fmla="*/ 10483 w 10959"/>
              <a:gd name="connsiteY16" fmla="*/ 10287 h 10368"/>
              <a:gd name="connsiteX17" fmla="*/ 10507 w 10959"/>
              <a:gd name="connsiteY17" fmla="*/ 10199 h 10368"/>
              <a:gd name="connsiteX18" fmla="*/ 10602 w 10959"/>
              <a:gd name="connsiteY18" fmla="*/ 9845 h 10368"/>
              <a:gd name="connsiteX19" fmla="*/ 10697 w 10959"/>
              <a:gd name="connsiteY19" fmla="*/ 9402 h 10368"/>
              <a:gd name="connsiteX20" fmla="*/ 10769 w 10959"/>
              <a:gd name="connsiteY20" fmla="*/ 8871 h 10368"/>
              <a:gd name="connsiteX21" fmla="*/ 10840 w 10959"/>
              <a:gd name="connsiteY21" fmla="*/ 8252 h 10368"/>
              <a:gd name="connsiteX22" fmla="*/ 10888 w 10959"/>
              <a:gd name="connsiteY22" fmla="*/ 7632 h 10368"/>
              <a:gd name="connsiteX23" fmla="*/ 10935 w 10959"/>
              <a:gd name="connsiteY23" fmla="*/ 6924 h 10368"/>
              <a:gd name="connsiteX24" fmla="*/ 10959 w 10959"/>
              <a:gd name="connsiteY24" fmla="*/ 6128 h 10368"/>
              <a:gd name="connsiteX25" fmla="*/ 10959 w 10959"/>
              <a:gd name="connsiteY25" fmla="*/ 5331 h 10368"/>
              <a:gd name="connsiteX26" fmla="*/ 10959 w 10959"/>
              <a:gd name="connsiteY26" fmla="*/ 4446 h 10368"/>
              <a:gd name="connsiteX27" fmla="*/ 10935 w 10959"/>
              <a:gd name="connsiteY27" fmla="*/ 3650 h 10368"/>
              <a:gd name="connsiteX28" fmla="*/ 10888 w 10959"/>
              <a:gd name="connsiteY28" fmla="*/ 2942 h 10368"/>
              <a:gd name="connsiteX29" fmla="*/ 10840 w 10959"/>
              <a:gd name="connsiteY29" fmla="*/ 2234 h 10368"/>
              <a:gd name="connsiteX30" fmla="*/ 10769 w 10959"/>
              <a:gd name="connsiteY30" fmla="*/ 1614 h 10368"/>
              <a:gd name="connsiteX31" fmla="*/ 10673 w 10959"/>
              <a:gd name="connsiteY31" fmla="*/ 1083 h 10368"/>
              <a:gd name="connsiteX32" fmla="*/ 10602 w 10959"/>
              <a:gd name="connsiteY32" fmla="*/ 641 h 10368"/>
              <a:gd name="connsiteX33" fmla="*/ 10507 w 10959"/>
              <a:gd name="connsiteY33" fmla="*/ 287 h 10368"/>
              <a:gd name="connsiteX0" fmla="*/ 10507 w 10959"/>
              <a:gd name="connsiteY0" fmla="*/ 287 h 10368"/>
              <a:gd name="connsiteX1" fmla="*/ 9483 w 10959"/>
              <a:gd name="connsiteY1" fmla="*/ 287 h 10368"/>
              <a:gd name="connsiteX2" fmla="*/ 0 w 10959"/>
              <a:gd name="connsiteY2" fmla="*/ 0 h 10368"/>
              <a:gd name="connsiteX3" fmla="*/ 485 w 10959"/>
              <a:gd name="connsiteY3" fmla="*/ 751 h 10368"/>
              <a:gd name="connsiteX4" fmla="*/ 753 w 10959"/>
              <a:gd name="connsiteY4" fmla="*/ 1751 h 10368"/>
              <a:gd name="connsiteX5" fmla="*/ 901 w 10959"/>
              <a:gd name="connsiteY5" fmla="*/ 2569 h 10368"/>
              <a:gd name="connsiteX6" fmla="*/ 1016 w 10959"/>
              <a:gd name="connsiteY6" fmla="*/ 3537 h 10368"/>
              <a:gd name="connsiteX7" fmla="*/ 1057 w 10959"/>
              <a:gd name="connsiteY7" fmla="*/ 4447 h 10368"/>
              <a:gd name="connsiteX8" fmla="*/ 1089 w 10959"/>
              <a:gd name="connsiteY8" fmla="*/ 5374 h 10368"/>
              <a:gd name="connsiteX9" fmla="*/ 1019 w 10959"/>
              <a:gd name="connsiteY9" fmla="*/ 6455 h 10368"/>
              <a:gd name="connsiteX10" fmla="*/ 880 w 10959"/>
              <a:gd name="connsiteY10" fmla="*/ 7934 h 10368"/>
              <a:gd name="connsiteX11" fmla="*/ 704 w 10959"/>
              <a:gd name="connsiteY11" fmla="*/ 8874 h 10368"/>
              <a:gd name="connsiteX12" fmla="*/ 570 w 10959"/>
              <a:gd name="connsiteY12" fmla="*/ 9475 h 10368"/>
              <a:gd name="connsiteX13" fmla="*/ 366 w 10959"/>
              <a:gd name="connsiteY13" fmla="*/ 10008 h 10368"/>
              <a:gd name="connsiteX14" fmla="*/ 171 w 10959"/>
              <a:gd name="connsiteY14" fmla="*/ 10368 h 10368"/>
              <a:gd name="connsiteX15" fmla="*/ 9697 w 10959"/>
              <a:gd name="connsiteY15" fmla="*/ 10287 h 10368"/>
              <a:gd name="connsiteX16" fmla="*/ 10483 w 10959"/>
              <a:gd name="connsiteY16" fmla="*/ 10287 h 10368"/>
              <a:gd name="connsiteX17" fmla="*/ 10507 w 10959"/>
              <a:gd name="connsiteY17" fmla="*/ 10199 h 10368"/>
              <a:gd name="connsiteX18" fmla="*/ 10602 w 10959"/>
              <a:gd name="connsiteY18" fmla="*/ 9845 h 10368"/>
              <a:gd name="connsiteX19" fmla="*/ 10697 w 10959"/>
              <a:gd name="connsiteY19" fmla="*/ 9402 h 10368"/>
              <a:gd name="connsiteX20" fmla="*/ 10769 w 10959"/>
              <a:gd name="connsiteY20" fmla="*/ 8871 h 10368"/>
              <a:gd name="connsiteX21" fmla="*/ 10840 w 10959"/>
              <a:gd name="connsiteY21" fmla="*/ 8252 h 10368"/>
              <a:gd name="connsiteX22" fmla="*/ 10888 w 10959"/>
              <a:gd name="connsiteY22" fmla="*/ 7632 h 10368"/>
              <a:gd name="connsiteX23" fmla="*/ 10935 w 10959"/>
              <a:gd name="connsiteY23" fmla="*/ 6924 h 10368"/>
              <a:gd name="connsiteX24" fmla="*/ 10959 w 10959"/>
              <a:gd name="connsiteY24" fmla="*/ 6128 h 10368"/>
              <a:gd name="connsiteX25" fmla="*/ 10959 w 10959"/>
              <a:gd name="connsiteY25" fmla="*/ 5331 h 10368"/>
              <a:gd name="connsiteX26" fmla="*/ 10959 w 10959"/>
              <a:gd name="connsiteY26" fmla="*/ 4446 h 10368"/>
              <a:gd name="connsiteX27" fmla="*/ 10935 w 10959"/>
              <a:gd name="connsiteY27" fmla="*/ 3650 h 10368"/>
              <a:gd name="connsiteX28" fmla="*/ 10888 w 10959"/>
              <a:gd name="connsiteY28" fmla="*/ 2942 h 10368"/>
              <a:gd name="connsiteX29" fmla="*/ 10840 w 10959"/>
              <a:gd name="connsiteY29" fmla="*/ 2234 h 10368"/>
              <a:gd name="connsiteX30" fmla="*/ 10769 w 10959"/>
              <a:gd name="connsiteY30" fmla="*/ 1614 h 10368"/>
              <a:gd name="connsiteX31" fmla="*/ 10673 w 10959"/>
              <a:gd name="connsiteY31" fmla="*/ 1083 h 10368"/>
              <a:gd name="connsiteX32" fmla="*/ 10602 w 10959"/>
              <a:gd name="connsiteY32" fmla="*/ 641 h 10368"/>
              <a:gd name="connsiteX33" fmla="*/ 10507 w 10959"/>
              <a:gd name="connsiteY33" fmla="*/ 287 h 10368"/>
              <a:gd name="connsiteX0" fmla="*/ 10507 w 10959"/>
              <a:gd name="connsiteY0" fmla="*/ 287 h 10368"/>
              <a:gd name="connsiteX1" fmla="*/ 9483 w 10959"/>
              <a:gd name="connsiteY1" fmla="*/ 287 h 10368"/>
              <a:gd name="connsiteX2" fmla="*/ 0 w 10959"/>
              <a:gd name="connsiteY2" fmla="*/ 0 h 10368"/>
              <a:gd name="connsiteX3" fmla="*/ 485 w 10959"/>
              <a:gd name="connsiteY3" fmla="*/ 751 h 10368"/>
              <a:gd name="connsiteX4" fmla="*/ 705 w 10959"/>
              <a:gd name="connsiteY4" fmla="*/ 1574 h 10368"/>
              <a:gd name="connsiteX5" fmla="*/ 901 w 10959"/>
              <a:gd name="connsiteY5" fmla="*/ 2569 h 10368"/>
              <a:gd name="connsiteX6" fmla="*/ 1016 w 10959"/>
              <a:gd name="connsiteY6" fmla="*/ 3537 h 10368"/>
              <a:gd name="connsiteX7" fmla="*/ 1057 w 10959"/>
              <a:gd name="connsiteY7" fmla="*/ 4447 h 10368"/>
              <a:gd name="connsiteX8" fmla="*/ 1089 w 10959"/>
              <a:gd name="connsiteY8" fmla="*/ 5374 h 10368"/>
              <a:gd name="connsiteX9" fmla="*/ 1019 w 10959"/>
              <a:gd name="connsiteY9" fmla="*/ 6455 h 10368"/>
              <a:gd name="connsiteX10" fmla="*/ 880 w 10959"/>
              <a:gd name="connsiteY10" fmla="*/ 7934 h 10368"/>
              <a:gd name="connsiteX11" fmla="*/ 704 w 10959"/>
              <a:gd name="connsiteY11" fmla="*/ 8874 h 10368"/>
              <a:gd name="connsiteX12" fmla="*/ 570 w 10959"/>
              <a:gd name="connsiteY12" fmla="*/ 9475 h 10368"/>
              <a:gd name="connsiteX13" fmla="*/ 366 w 10959"/>
              <a:gd name="connsiteY13" fmla="*/ 10008 h 10368"/>
              <a:gd name="connsiteX14" fmla="*/ 171 w 10959"/>
              <a:gd name="connsiteY14" fmla="*/ 10368 h 10368"/>
              <a:gd name="connsiteX15" fmla="*/ 9697 w 10959"/>
              <a:gd name="connsiteY15" fmla="*/ 10287 h 10368"/>
              <a:gd name="connsiteX16" fmla="*/ 10483 w 10959"/>
              <a:gd name="connsiteY16" fmla="*/ 10287 h 10368"/>
              <a:gd name="connsiteX17" fmla="*/ 10507 w 10959"/>
              <a:gd name="connsiteY17" fmla="*/ 10199 h 10368"/>
              <a:gd name="connsiteX18" fmla="*/ 10602 w 10959"/>
              <a:gd name="connsiteY18" fmla="*/ 9845 h 10368"/>
              <a:gd name="connsiteX19" fmla="*/ 10697 w 10959"/>
              <a:gd name="connsiteY19" fmla="*/ 9402 h 10368"/>
              <a:gd name="connsiteX20" fmla="*/ 10769 w 10959"/>
              <a:gd name="connsiteY20" fmla="*/ 8871 h 10368"/>
              <a:gd name="connsiteX21" fmla="*/ 10840 w 10959"/>
              <a:gd name="connsiteY21" fmla="*/ 8252 h 10368"/>
              <a:gd name="connsiteX22" fmla="*/ 10888 w 10959"/>
              <a:gd name="connsiteY22" fmla="*/ 7632 h 10368"/>
              <a:gd name="connsiteX23" fmla="*/ 10935 w 10959"/>
              <a:gd name="connsiteY23" fmla="*/ 6924 h 10368"/>
              <a:gd name="connsiteX24" fmla="*/ 10959 w 10959"/>
              <a:gd name="connsiteY24" fmla="*/ 6128 h 10368"/>
              <a:gd name="connsiteX25" fmla="*/ 10959 w 10959"/>
              <a:gd name="connsiteY25" fmla="*/ 5331 h 10368"/>
              <a:gd name="connsiteX26" fmla="*/ 10959 w 10959"/>
              <a:gd name="connsiteY26" fmla="*/ 4446 h 10368"/>
              <a:gd name="connsiteX27" fmla="*/ 10935 w 10959"/>
              <a:gd name="connsiteY27" fmla="*/ 3650 h 10368"/>
              <a:gd name="connsiteX28" fmla="*/ 10888 w 10959"/>
              <a:gd name="connsiteY28" fmla="*/ 2942 h 10368"/>
              <a:gd name="connsiteX29" fmla="*/ 10840 w 10959"/>
              <a:gd name="connsiteY29" fmla="*/ 2234 h 10368"/>
              <a:gd name="connsiteX30" fmla="*/ 10769 w 10959"/>
              <a:gd name="connsiteY30" fmla="*/ 1614 h 10368"/>
              <a:gd name="connsiteX31" fmla="*/ 10673 w 10959"/>
              <a:gd name="connsiteY31" fmla="*/ 1083 h 10368"/>
              <a:gd name="connsiteX32" fmla="*/ 10602 w 10959"/>
              <a:gd name="connsiteY32" fmla="*/ 641 h 10368"/>
              <a:gd name="connsiteX33" fmla="*/ 10507 w 10959"/>
              <a:gd name="connsiteY33" fmla="*/ 287 h 10368"/>
              <a:gd name="connsiteX0" fmla="*/ 10507 w 10959"/>
              <a:gd name="connsiteY0" fmla="*/ 287 h 10368"/>
              <a:gd name="connsiteX1" fmla="*/ 9483 w 10959"/>
              <a:gd name="connsiteY1" fmla="*/ 287 h 10368"/>
              <a:gd name="connsiteX2" fmla="*/ 0 w 10959"/>
              <a:gd name="connsiteY2" fmla="*/ 0 h 10368"/>
              <a:gd name="connsiteX3" fmla="*/ 485 w 10959"/>
              <a:gd name="connsiteY3" fmla="*/ 751 h 10368"/>
              <a:gd name="connsiteX4" fmla="*/ 705 w 10959"/>
              <a:gd name="connsiteY4" fmla="*/ 1574 h 10368"/>
              <a:gd name="connsiteX5" fmla="*/ 901 w 10959"/>
              <a:gd name="connsiteY5" fmla="*/ 2569 h 10368"/>
              <a:gd name="connsiteX6" fmla="*/ 1016 w 10959"/>
              <a:gd name="connsiteY6" fmla="*/ 3537 h 10368"/>
              <a:gd name="connsiteX7" fmla="*/ 1057 w 10959"/>
              <a:gd name="connsiteY7" fmla="*/ 4447 h 10368"/>
              <a:gd name="connsiteX8" fmla="*/ 1089 w 10959"/>
              <a:gd name="connsiteY8" fmla="*/ 5374 h 10368"/>
              <a:gd name="connsiteX9" fmla="*/ 1019 w 10959"/>
              <a:gd name="connsiteY9" fmla="*/ 6455 h 10368"/>
              <a:gd name="connsiteX10" fmla="*/ 880 w 10959"/>
              <a:gd name="connsiteY10" fmla="*/ 7934 h 10368"/>
              <a:gd name="connsiteX11" fmla="*/ 704 w 10959"/>
              <a:gd name="connsiteY11" fmla="*/ 8874 h 10368"/>
              <a:gd name="connsiteX12" fmla="*/ 570 w 10959"/>
              <a:gd name="connsiteY12" fmla="*/ 9475 h 10368"/>
              <a:gd name="connsiteX13" fmla="*/ 366 w 10959"/>
              <a:gd name="connsiteY13" fmla="*/ 10008 h 10368"/>
              <a:gd name="connsiteX14" fmla="*/ 171 w 10959"/>
              <a:gd name="connsiteY14" fmla="*/ 10368 h 10368"/>
              <a:gd name="connsiteX15" fmla="*/ 9697 w 10959"/>
              <a:gd name="connsiteY15" fmla="*/ 10287 h 10368"/>
              <a:gd name="connsiteX16" fmla="*/ 10483 w 10959"/>
              <a:gd name="connsiteY16" fmla="*/ 10287 h 10368"/>
              <a:gd name="connsiteX17" fmla="*/ 10507 w 10959"/>
              <a:gd name="connsiteY17" fmla="*/ 10199 h 10368"/>
              <a:gd name="connsiteX18" fmla="*/ 10602 w 10959"/>
              <a:gd name="connsiteY18" fmla="*/ 9845 h 10368"/>
              <a:gd name="connsiteX19" fmla="*/ 10697 w 10959"/>
              <a:gd name="connsiteY19" fmla="*/ 9402 h 10368"/>
              <a:gd name="connsiteX20" fmla="*/ 10769 w 10959"/>
              <a:gd name="connsiteY20" fmla="*/ 8871 h 10368"/>
              <a:gd name="connsiteX21" fmla="*/ 10840 w 10959"/>
              <a:gd name="connsiteY21" fmla="*/ 8252 h 10368"/>
              <a:gd name="connsiteX22" fmla="*/ 10888 w 10959"/>
              <a:gd name="connsiteY22" fmla="*/ 7632 h 10368"/>
              <a:gd name="connsiteX23" fmla="*/ 10935 w 10959"/>
              <a:gd name="connsiteY23" fmla="*/ 6924 h 10368"/>
              <a:gd name="connsiteX24" fmla="*/ 10959 w 10959"/>
              <a:gd name="connsiteY24" fmla="*/ 6128 h 10368"/>
              <a:gd name="connsiteX25" fmla="*/ 10959 w 10959"/>
              <a:gd name="connsiteY25" fmla="*/ 5331 h 10368"/>
              <a:gd name="connsiteX26" fmla="*/ 10959 w 10959"/>
              <a:gd name="connsiteY26" fmla="*/ 4446 h 10368"/>
              <a:gd name="connsiteX27" fmla="*/ 10935 w 10959"/>
              <a:gd name="connsiteY27" fmla="*/ 3650 h 10368"/>
              <a:gd name="connsiteX28" fmla="*/ 10888 w 10959"/>
              <a:gd name="connsiteY28" fmla="*/ 2942 h 10368"/>
              <a:gd name="connsiteX29" fmla="*/ 10840 w 10959"/>
              <a:gd name="connsiteY29" fmla="*/ 2234 h 10368"/>
              <a:gd name="connsiteX30" fmla="*/ 10769 w 10959"/>
              <a:gd name="connsiteY30" fmla="*/ 1614 h 10368"/>
              <a:gd name="connsiteX31" fmla="*/ 10673 w 10959"/>
              <a:gd name="connsiteY31" fmla="*/ 1083 h 10368"/>
              <a:gd name="connsiteX32" fmla="*/ 10602 w 10959"/>
              <a:gd name="connsiteY32" fmla="*/ 641 h 10368"/>
              <a:gd name="connsiteX33" fmla="*/ 10507 w 10959"/>
              <a:gd name="connsiteY33" fmla="*/ 287 h 10368"/>
              <a:gd name="connsiteX0" fmla="*/ 10507 w 10959"/>
              <a:gd name="connsiteY0" fmla="*/ 287 h 10368"/>
              <a:gd name="connsiteX1" fmla="*/ 9483 w 10959"/>
              <a:gd name="connsiteY1" fmla="*/ 287 h 10368"/>
              <a:gd name="connsiteX2" fmla="*/ 0 w 10959"/>
              <a:gd name="connsiteY2" fmla="*/ 0 h 10368"/>
              <a:gd name="connsiteX3" fmla="*/ 405 w 10959"/>
              <a:gd name="connsiteY3" fmla="*/ 596 h 10368"/>
              <a:gd name="connsiteX4" fmla="*/ 705 w 10959"/>
              <a:gd name="connsiteY4" fmla="*/ 1574 h 10368"/>
              <a:gd name="connsiteX5" fmla="*/ 901 w 10959"/>
              <a:gd name="connsiteY5" fmla="*/ 2569 h 10368"/>
              <a:gd name="connsiteX6" fmla="*/ 1016 w 10959"/>
              <a:gd name="connsiteY6" fmla="*/ 3537 h 10368"/>
              <a:gd name="connsiteX7" fmla="*/ 1057 w 10959"/>
              <a:gd name="connsiteY7" fmla="*/ 4447 h 10368"/>
              <a:gd name="connsiteX8" fmla="*/ 1089 w 10959"/>
              <a:gd name="connsiteY8" fmla="*/ 5374 h 10368"/>
              <a:gd name="connsiteX9" fmla="*/ 1019 w 10959"/>
              <a:gd name="connsiteY9" fmla="*/ 6455 h 10368"/>
              <a:gd name="connsiteX10" fmla="*/ 880 w 10959"/>
              <a:gd name="connsiteY10" fmla="*/ 7934 h 10368"/>
              <a:gd name="connsiteX11" fmla="*/ 704 w 10959"/>
              <a:gd name="connsiteY11" fmla="*/ 8874 h 10368"/>
              <a:gd name="connsiteX12" fmla="*/ 570 w 10959"/>
              <a:gd name="connsiteY12" fmla="*/ 9475 h 10368"/>
              <a:gd name="connsiteX13" fmla="*/ 366 w 10959"/>
              <a:gd name="connsiteY13" fmla="*/ 10008 h 10368"/>
              <a:gd name="connsiteX14" fmla="*/ 171 w 10959"/>
              <a:gd name="connsiteY14" fmla="*/ 10368 h 10368"/>
              <a:gd name="connsiteX15" fmla="*/ 9697 w 10959"/>
              <a:gd name="connsiteY15" fmla="*/ 10287 h 10368"/>
              <a:gd name="connsiteX16" fmla="*/ 10483 w 10959"/>
              <a:gd name="connsiteY16" fmla="*/ 10287 h 10368"/>
              <a:gd name="connsiteX17" fmla="*/ 10507 w 10959"/>
              <a:gd name="connsiteY17" fmla="*/ 10199 h 10368"/>
              <a:gd name="connsiteX18" fmla="*/ 10602 w 10959"/>
              <a:gd name="connsiteY18" fmla="*/ 9845 h 10368"/>
              <a:gd name="connsiteX19" fmla="*/ 10697 w 10959"/>
              <a:gd name="connsiteY19" fmla="*/ 9402 h 10368"/>
              <a:gd name="connsiteX20" fmla="*/ 10769 w 10959"/>
              <a:gd name="connsiteY20" fmla="*/ 8871 h 10368"/>
              <a:gd name="connsiteX21" fmla="*/ 10840 w 10959"/>
              <a:gd name="connsiteY21" fmla="*/ 8252 h 10368"/>
              <a:gd name="connsiteX22" fmla="*/ 10888 w 10959"/>
              <a:gd name="connsiteY22" fmla="*/ 7632 h 10368"/>
              <a:gd name="connsiteX23" fmla="*/ 10935 w 10959"/>
              <a:gd name="connsiteY23" fmla="*/ 6924 h 10368"/>
              <a:gd name="connsiteX24" fmla="*/ 10959 w 10959"/>
              <a:gd name="connsiteY24" fmla="*/ 6128 h 10368"/>
              <a:gd name="connsiteX25" fmla="*/ 10959 w 10959"/>
              <a:gd name="connsiteY25" fmla="*/ 5331 h 10368"/>
              <a:gd name="connsiteX26" fmla="*/ 10959 w 10959"/>
              <a:gd name="connsiteY26" fmla="*/ 4446 h 10368"/>
              <a:gd name="connsiteX27" fmla="*/ 10935 w 10959"/>
              <a:gd name="connsiteY27" fmla="*/ 3650 h 10368"/>
              <a:gd name="connsiteX28" fmla="*/ 10888 w 10959"/>
              <a:gd name="connsiteY28" fmla="*/ 2942 h 10368"/>
              <a:gd name="connsiteX29" fmla="*/ 10840 w 10959"/>
              <a:gd name="connsiteY29" fmla="*/ 2234 h 10368"/>
              <a:gd name="connsiteX30" fmla="*/ 10769 w 10959"/>
              <a:gd name="connsiteY30" fmla="*/ 1614 h 10368"/>
              <a:gd name="connsiteX31" fmla="*/ 10673 w 10959"/>
              <a:gd name="connsiteY31" fmla="*/ 1083 h 10368"/>
              <a:gd name="connsiteX32" fmla="*/ 10602 w 10959"/>
              <a:gd name="connsiteY32" fmla="*/ 641 h 10368"/>
              <a:gd name="connsiteX33" fmla="*/ 10507 w 10959"/>
              <a:gd name="connsiteY33" fmla="*/ 287 h 10368"/>
              <a:gd name="connsiteX0" fmla="*/ 10507 w 10959"/>
              <a:gd name="connsiteY0" fmla="*/ 287 h 10368"/>
              <a:gd name="connsiteX1" fmla="*/ 9483 w 10959"/>
              <a:gd name="connsiteY1" fmla="*/ 287 h 10368"/>
              <a:gd name="connsiteX2" fmla="*/ 0 w 10959"/>
              <a:gd name="connsiteY2" fmla="*/ 0 h 10368"/>
              <a:gd name="connsiteX3" fmla="*/ 386 w 10959"/>
              <a:gd name="connsiteY3" fmla="*/ 622 h 10368"/>
              <a:gd name="connsiteX4" fmla="*/ 705 w 10959"/>
              <a:gd name="connsiteY4" fmla="*/ 1574 h 10368"/>
              <a:gd name="connsiteX5" fmla="*/ 901 w 10959"/>
              <a:gd name="connsiteY5" fmla="*/ 2569 h 10368"/>
              <a:gd name="connsiteX6" fmla="*/ 1016 w 10959"/>
              <a:gd name="connsiteY6" fmla="*/ 3537 h 10368"/>
              <a:gd name="connsiteX7" fmla="*/ 1057 w 10959"/>
              <a:gd name="connsiteY7" fmla="*/ 4447 h 10368"/>
              <a:gd name="connsiteX8" fmla="*/ 1089 w 10959"/>
              <a:gd name="connsiteY8" fmla="*/ 5374 h 10368"/>
              <a:gd name="connsiteX9" fmla="*/ 1019 w 10959"/>
              <a:gd name="connsiteY9" fmla="*/ 6455 h 10368"/>
              <a:gd name="connsiteX10" fmla="*/ 880 w 10959"/>
              <a:gd name="connsiteY10" fmla="*/ 7934 h 10368"/>
              <a:gd name="connsiteX11" fmla="*/ 704 w 10959"/>
              <a:gd name="connsiteY11" fmla="*/ 8874 h 10368"/>
              <a:gd name="connsiteX12" fmla="*/ 570 w 10959"/>
              <a:gd name="connsiteY12" fmla="*/ 9475 h 10368"/>
              <a:gd name="connsiteX13" fmla="*/ 366 w 10959"/>
              <a:gd name="connsiteY13" fmla="*/ 10008 h 10368"/>
              <a:gd name="connsiteX14" fmla="*/ 171 w 10959"/>
              <a:gd name="connsiteY14" fmla="*/ 10368 h 10368"/>
              <a:gd name="connsiteX15" fmla="*/ 9697 w 10959"/>
              <a:gd name="connsiteY15" fmla="*/ 10287 h 10368"/>
              <a:gd name="connsiteX16" fmla="*/ 10483 w 10959"/>
              <a:gd name="connsiteY16" fmla="*/ 10287 h 10368"/>
              <a:gd name="connsiteX17" fmla="*/ 10507 w 10959"/>
              <a:gd name="connsiteY17" fmla="*/ 10199 h 10368"/>
              <a:gd name="connsiteX18" fmla="*/ 10602 w 10959"/>
              <a:gd name="connsiteY18" fmla="*/ 9845 h 10368"/>
              <a:gd name="connsiteX19" fmla="*/ 10697 w 10959"/>
              <a:gd name="connsiteY19" fmla="*/ 9402 h 10368"/>
              <a:gd name="connsiteX20" fmla="*/ 10769 w 10959"/>
              <a:gd name="connsiteY20" fmla="*/ 8871 h 10368"/>
              <a:gd name="connsiteX21" fmla="*/ 10840 w 10959"/>
              <a:gd name="connsiteY21" fmla="*/ 8252 h 10368"/>
              <a:gd name="connsiteX22" fmla="*/ 10888 w 10959"/>
              <a:gd name="connsiteY22" fmla="*/ 7632 h 10368"/>
              <a:gd name="connsiteX23" fmla="*/ 10935 w 10959"/>
              <a:gd name="connsiteY23" fmla="*/ 6924 h 10368"/>
              <a:gd name="connsiteX24" fmla="*/ 10959 w 10959"/>
              <a:gd name="connsiteY24" fmla="*/ 6128 h 10368"/>
              <a:gd name="connsiteX25" fmla="*/ 10959 w 10959"/>
              <a:gd name="connsiteY25" fmla="*/ 5331 h 10368"/>
              <a:gd name="connsiteX26" fmla="*/ 10959 w 10959"/>
              <a:gd name="connsiteY26" fmla="*/ 4446 h 10368"/>
              <a:gd name="connsiteX27" fmla="*/ 10935 w 10959"/>
              <a:gd name="connsiteY27" fmla="*/ 3650 h 10368"/>
              <a:gd name="connsiteX28" fmla="*/ 10888 w 10959"/>
              <a:gd name="connsiteY28" fmla="*/ 2942 h 10368"/>
              <a:gd name="connsiteX29" fmla="*/ 10840 w 10959"/>
              <a:gd name="connsiteY29" fmla="*/ 2234 h 10368"/>
              <a:gd name="connsiteX30" fmla="*/ 10769 w 10959"/>
              <a:gd name="connsiteY30" fmla="*/ 1614 h 10368"/>
              <a:gd name="connsiteX31" fmla="*/ 10673 w 10959"/>
              <a:gd name="connsiteY31" fmla="*/ 1083 h 10368"/>
              <a:gd name="connsiteX32" fmla="*/ 10602 w 10959"/>
              <a:gd name="connsiteY32" fmla="*/ 641 h 10368"/>
              <a:gd name="connsiteX33" fmla="*/ 10507 w 10959"/>
              <a:gd name="connsiteY33" fmla="*/ 287 h 10368"/>
              <a:gd name="connsiteX0" fmla="*/ 10507 w 10959"/>
              <a:gd name="connsiteY0" fmla="*/ 287 h 10368"/>
              <a:gd name="connsiteX1" fmla="*/ 9483 w 10959"/>
              <a:gd name="connsiteY1" fmla="*/ 287 h 10368"/>
              <a:gd name="connsiteX2" fmla="*/ 0 w 10959"/>
              <a:gd name="connsiteY2" fmla="*/ 0 h 10368"/>
              <a:gd name="connsiteX3" fmla="*/ 386 w 10959"/>
              <a:gd name="connsiteY3" fmla="*/ 622 h 10368"/>
              <a:gd name="connsiteX4" fmla="*/ 705 w 10959"/>
              <a:gd name="connsiteY4" fmla="*/ 1574 h 10368"/>
              <a:gd name="connsiteX5" fmla="*/ 901 w 10959"/>
              <a:gd name="connsiteY5" fmla="*/ 2569 h 10368"/>
              <a:gd name="connsiteX6" fmla="*/ 1016 w 10959"/>
              <a:gd name="connsiteY6" fmla="*/ 3537 h 10368"/>
              <a:gd name="connsiteX7" fmla="*/ 1057 w 10959"/>
              <a:gd name="connsiteY7" fmla="*/ 4447 h 10368"/>
              <a:gd name="connsiteX8" fmla="*/ 1089 w 10959"/>
              <a:gd name="connsiteY8" fmla="*/ 5374 h 10368"/>
              <a:gd name="connsiteX9" fmla="*/ 1019 w 10959"/>
              <a:gd name="connsiteY9" fmla="*/ 6455 h 10368"/>
              <a:gd name="connsiteX10" fmla="*/ 880 w 10959"/>
              <a:gd name="connsiteY10" fmla="*/ 7934 h 10368"/>
              <a:gd name="connsiteX11" fmla="*/ 704 w 10959"/>
              <a:gd name="connsiteY11" fmla="*/ 8874 h 10368"/>
              <a:gd name="connsiteX12" fmla="*/ 570 w 10959"/>
              <a:gd name="connsiteY12" fmla="*/ 9475 h 10368"/>
              <a:gd name="connsiteX13" fmla="*/ 366 w 10959"/>
              <a:gd name="connsiteY13" fmla="*/ 10008 h 10368"/>
              <a:gd name="connsiteX14" fmla="*/ 171 w 10959"/>
              <a:gd name="connsiteY14" fmla="*/ 10368 h 10368"/>
              <a:gd name="connsiteX15" fmla="*/ 9697 w 10959"/>
              <a:gd name="connsiteY15" fmla="*/ 10287 h 10368"/>
              <a:gd name="connsiteX16" fmla="*/ 10483 w 10959"/>
              <a:gd name="connsiteY16" fmla="*/ 10287 h 10368"/>
              <a:gd name="connsiteX17" fmla="*/ 10507 w 10959"/>
              <a:gd name="connsiteY17" fmla="*/ 10199 h 10368"/>
              <a:gd name="connsiteX18" fmla="*/ 10602 w 10959"/>
              <a:gd name="connsiteY18" fmla="*/ 9845 h 10368"/>
              <a:gd name="connsiteX19" fmla="*/ 10697 w 10959"/>
              <a:gd name="connsiteY19" fmla="*/ 9402 h 10368"/>
              <a:gd name="connsiteX20" fmla="*/ 10769 w 10959"/>
              <a:gd name="connsiteY20" fmla="*/ 8871 h 10368"/>
              <a:gd name="connsiteX21" fmla="*/ 10840 w 10959"/>
              <a:gd name="connsiteY21" fmla="*/ 8252 h 10368"/>
              <a:gd name="connsiteX22" fmla="*/ 10888 w 10959"/>
              <a:gd name="connsiteY22" fmla="*/ 7632 h 10368"/>
              <a:gd name="connsiteX23" fmla="*/ 10935 w 10959"/>
              <a:gd name="connsiteY23" fmla="*/ 6924 h 10368"/>
              <a:gd name="connsiteX24" fmla="*/ 10959 w 10959"/>
              <a:gd name="connsiteY24" fmla="*/ 6128 h 10368"/>
              <a:gd name="connsiteX25" fmla="*/ 10959 w 10959"/>
              <a:gd name="connsiteY25" fmla="*/ 5331 h 10368"/>
              <a:gd name="connsiteX26" fmla="*/ 10959 w 10959"/>
              <a:gd name="connsiteY26" fmla="*/ 4446 h 10368"/>
              <a:gd name="connsiteX27" fmla="*/ 10935 w 10959"/>
              <a:gd name="connsiteY27" fmla="*/ 3650 h 10368"/>
              <a:gd name="connsiteX28" fmla="*/ 10888 w 10959"/>
              <a:gd name="connsiteY28" fmla="*/ 2942 h 10368"/>
              <a:gd name="connsiteX29" fmla="*/ 10840 w 10959"/>
              <a:gd name="connsiteY29" fmla="*/ 2234 h 10368"/>
              <a:gd name="connsiteX30" fmla="*/ 10769 w 10959"/>
              <a:gd name="connsiteY30" fmla="*/ 1614 h 10368"/>
              <a:gd name="connsiteX31" fmla="*/ 10673 w 10959"/>
              <a:gd name="connsiteY31" fmla="*/ 1083 h 10368"/>
              <a:gd name="connsiteX32" fmla="*/ 10602 w 10959"/>
              <a:gd name="connsiteY32" fmla="*/ 641 h 10368"/>
              <a:gd name="connsiteX33" fmla="*/ 10507 w 10959"/>
              <a:gd name="connsiteY33" fmla="*/ 287 h 10368"/>
              <a:gd name="connsiteX0" fmla="*/ 10507 w 10959"/>
              <a:gd name="connsiteY0" fmla="*/ 287 h 10368"/>
              <a:gd name="connsiteX1" fmla="*/ 9483 w 10959"/>
              <a:gd name="connsiteY1" fmla="*/ 287 h 10368"/>
              <a:gd name="connsiteX2" fmla="*/ 0 w 10959"/>
              <a:gd name="connsiteY2" fmla="*/ 0 h 10368"/>
              <a:gd name="connsiteX3" fmla="*/ 386 w 10959"/>
              <a:gd name="connsiteY3" fmla="*/ 622 h 10368"/>
              <a:gd name="connsiteX4" fmla="*/ 705 w 10959"/>
              <a:gd name="connsiteY4" fmla="*/ 1574 h 10368"/>
              <a:gd name="connsiteX5" fmla="*/ 901 w 10959"/>
              <a:gd name="connsiteY5" fmla="*/ 2569 h 10368"/>
              <a:gd name="connsiteX6" fmla="*/ 1016 w 10959"/>
              <a:gd name="connsiteY6" fmla="*/ 3537 h 10368"/>
              <a:gd name="connsiteX7" fmla="*/ 1057 w 10959"/>
              <a:gd name="connsiteY7" fmla="*/ 4447 h 10368"/>
              <a:gd name="connsiteX8" fmla="*/ 1089 w 10959"/>
              <a:gd name="connsiteY8" fmla="*/ 5374 h 10368"/>
              <a:gd name="connsiteX9" fmla="*/ 1019 w 10959"/>
              <a:gd name="connsiteY9" fmla="*/ 6455 h 10368"/>
              <a:gd name="connsiteX10" fmla="*/ 880 w 10959"/>
              <a:gd name="connsiteY10" fmla="*/ 7934 h 10368"/>
              <a:gd name="connsiteX11" fmla="*/ 704 w 10959"/>
              <a:gd name="connsiteY11" fmla="*/ 8874 h 10368"/>
              <a:gd name="connsiteX12" fmla="*/ 570 w 10959"/>
              <a:gd name="connsiteY12" fmla="*/ 9475 h 10368"/>
              <a:gd name="connsiteX13" fmla="*/ 366 w 10959"/>
              <a:gd name="connsiteY13" fmla="*/ 10008 h 10368"/>
              <a:gd name="connsiteX14" fmla="*/ 171 w 10959"/>
              <a:gd name="connsiteY14" fmla="*/ 10368 h 10368"/>
              <a:gd name="connsiteX15" fmla="*/ 9697 w 10959"/>
              <a:gd name="connsiteY15" fmla="*/ 10287 h 10368"/>
              <a:gd name="connsiteX16" fmla="*/ 10483 w 10959"/>
              <a:gd name="connsiteY16" fmla="*/ 10287 h 10368"/>
              <a:gd name="connsiteX17" fmla="*/ 10507 w 10959"/>
              <a:gd name="connsiteY17" fmla="*/ 10199 h 10368"/>
              <a:gd name="connsiteX18" fmla="*/ 10602 w 10959"/>
              <a:gd name="connsiteY18" fmla="*/ 9845 h 10368"/>
              <a:gd name="connsiteX19" fmla="*/ 10697 w 10959"/>
              <a:gd name="connsiteY19" fmla="*/ 9402 h 10368"/>
              <a:gd name="connsiteX20" fmla="*/ 10769 w 10959"/>
              <a:gd name="connsiteY20" fmla="*/ 8871 h 10368"/>
              <a:gd name="connsiteX21" fmla="*/ 10840 w 10959"/>
              <a:gd name="connsiteY21" fmla="*/ 8252 h 10368"/>
              <a:gd name="connsiteX22" fmla="*/ 10888 w 10959"/>
              <a:gd name="connsiteY22" fmla="*/ 7632 h 10368"/>
              <a:gd name="connsiteX23" fmla="*/ 10935 w 10959"/>
              <a:gd name="connsiteY23" fmla="*/ 6924 h 10368"/>
              <a:gd name="connsiteX24" fmla="*/ 10959 w 10959"/>
              <a:gd name="connsiteY24" fmla="*/ 6128 h 10368"/>
              <a:gd name="connsiteX25" fmla="*/ 10959 w 10959"/>
              <a:gd name="connsiteY25" fmla="*/ 5331 h 10368"/>
              <a:gd name="connsiteX26" fmla="*/ 10959 w 10959"/>
              <a:gd name="connsiteY26" fmla="*/ 4446 h 10368"/>
              <a:gd name="connsiteX27" fmla="*/ 10935 w 10959"/>
              <a:gd name="connsiteY27" fmla="*/ 3650 h 10368"/>
              <a:gd name="connsiteX28" fmla="*/ 10888 w 10959"/>
              <a:gd name="connsiteY28" fmla="*/ 2942 h 10368"/>
              <a:gd name="connsiteX29" fmla="*/ 10840 w 10959"/>
              <a:gd name="connsiteY29" fmla="*/ 2234 h 10368"/>
              <a:gd name="connsiteX30" fmla="*/ 10769 w 10959"/>
              <a:gd name="connsiteY30" fmla="*/ 1614 h 10368"/>
              <a:gd name="connsiteX31" fmla="*/ 10673 w 10959"/>
              <a:gd name="connsiteY31" fmla="*/ 1083 h 10368"/>
              <a:gd name="connsiteX32" fmla="*/ 10602 w 10959"/>
              <a:gd name="connsiteY32" fmla="*/ 641 h 10368"/>
              <a:gd name="connsiteX33" fmla="*/ 10507 w 10959"/>
              <a:gd name="connsiteY33" fmla="*/ 287 h 10368"/>
              <a:gd name="connsiteX0" fmla="*/ 10507 w 10959"/>
              <a:gd name="connsiteY0" fmla="*/ 287 h 10368"/>
              <a:gd name="connsiteX1" fmla="*/ 9483 w 10959"/>
              <a:gd name="connsiteY1" fmla="*/ 287 h 10368"/>
              <a:gd name="connsiteX2" fmla="*/ 0 w 10959"/>
              <a:gd name="connsiteY2" fmla="*/ 0 h 10368"/>
              <a:gd name="connsiteX3" fmla="*/ 386 w 10959"/>
              <a:gd name="connsiteY3" fmla="*/ 622 h 10368"/>
              <a:gd name="connsiteX4" fmla="*/ 705 w 10959"/>
              <a:gd name="connsiteY4" fmla="*/ 1574 h 10368"/>
              <a:gd name="connsiteX5" fmla="*/ 901 w 10959"/>
              <a:gd name="connsiteY5" fmla="*/ 2569 h 10368"/>
              <a:gd name="connsiteX6" fmla="*/ 1016 w 10959"/>
              <a:gd name="connsiteY6" fmla="*/ 3537 h 10368"/>
              <a:gd name="connsiteX7" fmla="*/ 1057 w 10959"/>
              <a:gd name="connsiteY7" fmla="*/ 4447 h 10368"/>
              <a:gd name="connsiteX8" fmla="*/ 1089 w 10959"/>
              <a:gd name="connsiteY8" fmla="*/ 5374 h 10368"/>
              <a:gd name="connsiteX9" fmla="*/ 1019 w 10959"/>
              <a:gd name="connsiteY9" fmla="*/ 6455 h 10368"/>
              <a:gd name="connsiteX10" fmla="*/ 880 w 10959"/>
              <a:gd name="connsiteY10" fmla="*/ 7934 h 10368"/>
              <a:gd name="connsiteX11" fmla="*/ 704 w 10959"/>
              <a:gd name="connsiteY11" fmla="*/ 8874 h 10368"/>
              <a:gd name="connsiteX12" fmla="*/ 570 w 10959"/>
              <a:gd name="connsiteY12" fmla="*/ 9475 h 10368"/>
              <a:gd name="connsiteX13" fmla="*/ 366 w 10959"/>
              <a:gd name="connsiteY13" fmla="*/ 10008 h 10368"/>
              <a:gd name="connsiteX14" fmla="*/ 171 w 10959"/>
              <a:gd name="connsiteY14" fmla="*/ 10368 h 10368"/>
              <a:gd name="connsiteX15" fmla="*/ 9697 w 10959"/>
              <a:gd name="connsiteY15" fmla="*/ 10287 h 10368"/>
              <a:gd name="connsiteX16" fmla="*/ 10483 w 10959"/>
              <a:gd name="connsiteY16" fmla="*/ 10287 h 10368"/>
              <a:gd name="connsiteX17" fmla="*/ 10507 w 10959"/>
              <a:gd name="connsiteY17" fmla="*/ 10199 h 10368"/>
              <a:gd name="connsiteX18" fmla="*/ 10602 w 10959"/>
              <a:gd name="connsiteY18" fmla="*/ 9845 h 10368"/>
              <a:gd name="connsiteX19" fmla="*/ 10697 w 10959"/>
              <a:gd name="connsiteY19" fmla="*/ 9402 h 10368"/>
              <a:gd name="connsiteX20" fmla="*/ 10769 w 10959"/>
              <a:gd name="connsiteY20" fmla="*/ 8871 h 10368"/>
              <a:gd name="connsiteX21" fmla="*/ 10840 w 10959"/>
              <a:gd name="connsiteY21" fmla="*/ 8252 h 10368"/>
              <a:gd name="connsiteX22" fmla="*/ 10888 w 10959"/>
              <a:gd name="connsiteY22" fmla="*/ 7632 h 10368"/>
              <a:gd name="connsiteX23" fmla="*/ 10935 w 10959"/>
              <a:gd name="connsiteY23" fmla="*/ 6924 h 10368"/>
              <a:gd name="connsiteX24" fmla="*/ 10959 w 10959"/>
              <a:gd name="connsiteY24" fmla="*/ 6128 h 10368"/>
              <a:gd name="connsiteX25" fmla="*/ 10959 w 10959"/>
              <a:gd name="connsiteY25" fmla="*/ 5331 h 10368"/>
              <a:gd name="connsiteX26" fmla="*/ 10959 w 10959"/>
              <a:gd name="connsiteY26" fmla="*/ 4446 h 10368"/>
              <a:gd name="connsiteX27" fmla="*/ 10935 w 10959"/>
              <a:gd name="connsiteY27" fmla="*/ 3650 h 10368"/>
              <a:gd name="connsiteX28" fmla="*/ 10888 w 10959"/>
              <a:gd name="connsiteY28" fmla="*/ 2942 h 10368"/>
              <a:gd name="connsiteX29" fmla="*/ 10840 w 10959"/>
              <a:gd name="connsiteY29" fmla="*/ 2234 h 10368"/>
              <a:gd name="connsiteX30" fmla="*/ 10769 w 10959"/>
              <a:gd name="connsiteY30" fmla="*/ 1614 h 10368"/>
              <a:gd name="connsiteX31" fmla="*/ 10673 w 10959"/>
              <a:gd name="connsiteY31" fmla="*/ 1083 h 10368"/>
              <a:gd name="connsiteX32" fmla="*/ 10602 w 10959"/>
              <a:gd name="connsiteY32" fmla="*/ 641 h 10368"/>
              <a:gd name="connsiteX33" fmla="*/ 10507 w 10959"/>
              <a:gd name="connsiteY33" fmla="*/ 287 h 10368"/>
              <a:gd name="connsiteX0" fmla="*/ 10507 w 10959"/>
              <a:gd name="connsiteY0" fmla="*/ 287 h 10368"/>
              <a:gd name="connsiteX1" fmla="*/ 9483 w 10959"/>
              <a:gd name="connsiteY1" fmla="*/ 287 h 10368"/>
              <a:gd name="connsiteX2" fmla="*/ 0 w 10959"/>
              <a:gd name="connsiteY2" fmla="*/ 0 h 10368"/>
              <a:gd name="connsiteX3" fmla="*/ 386 w 10959"/>
              <a:gd name="connsiteY3" fmla="*/ 622 h 10368"/>
              <a:gd name="connsiteX4" fmla="*/ 705 w 10959"/>
              <a:gd name="connsiteY4" fmla="*/ 1574 h 10368"/>
              <a:gd name="connsiteX5" fmla="*/ 901 w 10959"/>
              <a:gd name="connsiteY5" fmla="*/ 2569 h 10368"/>
              <a:gd name="connsiteX6" fmla="*/ 1016 w 10959"/>
              <a:gd name="connsiteY6" fmla="*/ 3537 h 10368"/>
              <a:gd name="connsiteX7" fmla="*/ 1057 w 10959"/>
              <a:gd name="connsiteY7" fmla="*/ 4447 h 10368"/>
              <a:gd name="connsiteX8" fmla="*/ 1089 w 10959"/>
              <a:gd name="connsiteY8" fmla="*/ 5374 h 10368"/>
              <a:gd name="connsiteX9" fmla="*/ 1019 w 10959"/>
              <a:gd name="connsiteY9" fmla="*/ 6455 h 10368"/>
              <a:gd name="connsiteX10" fmla="*/ 880 w 10959"/>
              <a:gd name="connsiteY10" fmla="*/ 7934 h 10368"/>
              <a:gd name="connsiteX11" fmla="*/ 704 w 10959"/>
              <a:gd name="connsiteY11" fmla="*/ 8874 h 10368"/>
              <a:gd name="connsiteX12" fmla="*/ 570 w 10959"/>
              <a:gd name="connsiteY12" fmla="*/ 9475 h 10368"/>
              <a:gd name="connsiteX13" fmla="*/ 366 w 10959"/>
              <a:gd name="connsiteY13" fmla="*/ 10008 h 10368"/>
              <a:gd name="connsiteX14" fmla="*/ 171 w 10959"/>
              <a:gd name="connsiteY14" fmla="*/ 10368 h 10368"/>
              <a:gd name="connsiteX15" fmla="*/ 9697 w 10959"/>
              <a:gd name="connsiteY15" fmla="*/ 10287 h 10368"/>
              <a:gd name="connsiteX16" fmla="*/ 10483 w 10959"/>
              <a:gd name="connsiteY16" fmla="*/ 10287 h 10368"/>
              <a:gd name="connsiteX17" fmla="*/ 10507 w 10959"/>
              <a:gd name="connsiteY17" fmla="*/ 10199 h 10368"/>
              <a:gd name="connsiteX18" fmla="*/ 10602 w 10959"/>
              <a:gd name="connsiteY18" fmla="*/ 9845 h 10368"/>
              <a:gd name="connsiteX19" fmla="*/ 10697 w 10959"/>
              <a:gd name="connsiteY19" fmla="*/ 9402 h 10368"/>
              <a:gd name="connsiteX20" fmla="*/ 10769 w 10959"/>
              <a:gd name="connsiteY20" fmla="*/ 8871 h 10368"/>
              <a:gd name="connsiteX21" fmla="*/ 10840 w 10959"/>
              <a:gd name="connsiteY21" fmla="*/ 8252 h 10368"/>
              <a:gd name="connsiteX22" fmla="*/ 10888 w 10959"/>
              <a:gd name="connsiteY22" fmla="*/ 7632 h 10368"/>
              <a:gd name="connsiteX23" fmla="*/ 10935 w 10959"/>
              <a:gd name="connsiteY23" fmla="*/ 6924 h 10368"/>
              <a:gd name="connsiteX24" fmla="*/ 10959 w 10959"/>
              <a:gd name="connsiteY24" fmla="*/ 6128 h 10368"/>
              <a:gd name="connsiteX25" fmla="*/ 10959 w 10959"/>
              <a:gd name="connsiteY25" fmla="*/ 5331 h 10368"/>
              <a:gd name="connsiteX26" fmla="*/ 10959 w 10959"/>
              <a:gd name="connsiteY26" fmla="*/ 4446 h 10368"/>
              <a:gd name="connsiteX27" fmla="*/ 10935 w 10959"/>
              <a:gd name="connsiteY27" fmla="*/ 3650 h 10368"/>
              <a:gd name="connsiteX28" fmla="*/ 10888 w 10959"/>
              <a:gd name="connsiteY28" fmla="*/ 2942 h 10368"/>
              <a:gd name="connsiteX29" fmla="*/ 10840 w 10959"/>
              <a:gd name="connsiteY29" fmla="*/ 2234 h 10368"/>
              <a:gd name="connsiteX30" fmla="*/ 10769 w 10959"/>
              <a:gd name="connsiteY30" fmla="*/ 1614 h 10368"/>
              <a:gd name="connsiteX31" fmla="*/ 10673 w 10959"/>
              <a:gd name="connsiteY31" fmla="*/ 1083 h 10368"/>
              <a:gd name="connsiteX32" fmla="*/ 10602 w 10959"/>
              <a:gd name="connsiteY32" fmla="*/ 641 h 10368"/>
              <a:gd name="connsiteX33" fmla="*/ 10507 w 10959"/>
              <a:gd name="connsiteY33" fmla="*/ 287 h 10368"/>
              <a:gd name="connsiteX0" fmla="*/ 10507 w 10959"/>
              <a:gd name="connsiteY0" fmla="*/ 287 h 10368"/>
              <a:gd name="connsiteX1" fmla="*/ 9483 w 10959"/>
              <a:gd name="connsiteY1" fmla="*/ 287 h 10368"/>
              <a:gd name="connsiteX2" fmla="*/ 0 w 10959"/>
              <a:gd name="connsiteY2" fmla="*/ 0 h 10368"/>
              <a:gd name="connsiteX3" fmla="*/ 386 w 10959"/>
              <a:gd name="connsiteY3" fmla="*/ 622 h 10368"/>
              <a:gd name="connsiteX4" fmla="*/ 705 w 10959"/>
              <a:gd name="connsiteY4" fmla="*/ 1574 h 10368"/>
              <a:gd name="connsiteX5" fmla="*/ 901 w 10959"/>
              <a:gd name="connsiteY5" fmla="*/ 2569 h 10368"/>
              <a:gd name="connsiteX6" fmla="*/ 1016 w 10959"/>
              <a:gd name="connsiteY6" fmla="*/ 3537 h 10368"/>
              <a:gd name="connsiteX7" fmla="*/ 1057 w 10959"/>
              <a:gd name="connsiteY7" fmla="*/ 4447 h 10368"/>
              <a:gd name="connsiteX8" fmla="*/ 1089 w 10959"/>
              <a:gd name="connsiteY8" fmla="*/ 5374 h 10368"/>
              <a:gd name="connsiteX9" fmla="*/ 1019 w 10959"/>
              <a:gd name="connsiteY9" fmla="*/ 6455 h 10368"/>
              <a:gd name="connsiteX10" fmla="*/ 880 w 10959"/>
              <a:gd name="connsiteY10" fmla="*/ 7934 h 10368"/>
              <a:gd name="connsiteX11" fmla="*/ 704 w 10959"/>
              <a:gd name="connsiteY11" fmla="*/ 8874 h 10368"/>
              <a:gd name="connsiteX12" fmla="*/ 570 w 10959"/>
              <a:gd name="connsiteY12" fmla="*/ 9475 h 10368"/>
              <a:gd name="connsiteX13" fmla="*/ 366 w 10959"/>
              <a:gd name="connsiteY13" fmla="*/ 10008 h 10368"/>
              <a:gd name="connsiteX14" fmla="*/ 171 w 10959"/>
              <a:gd name="connsiteY14" fmla="*/ 10368 h 10368"/>
              <a:gd name="connsiteX15" fmla="*/ 9697 w 10959"/>
              <a:gd name="connsiteY15" fmla="*/ 10287 h 10368"/>
              <a:gd name="connsiteX16" fmla="*/ 10483 w 10959"/>
              <a:gd name="connsiteY16" fmla="*/ 10287 h 10368"/>
              <a:gd name="connsiteX17" fmla="*/ 10507 w 10959"/>
              <a:gd name="connsiteY17" fmla="*/ 10199 h 10368"/>
              <a:gd name="connsiteX18" fmla="*/ 10602 w 10959"/>
              <a:gd name="connsiteY18" fmla="*/ 9845 h 10368"/>
              <a:gd name="connsiteX19" fmla="*/ 10697 w 10959"/>
              <a:gd name="connsiteY19" fmla="*/ 9402 h 10368"/>
              <a:gd name="connsiteX20" fmla="*/ 10769 w 10959"/>
              <a:gd name="connsiteY20" fmla="*/ 8871 h 10368"/>
              <a:gd name="connsiteX21" fmla="*/ 10840 w 10959"/>
              <a:gd name="connsiteY21" fmla="*/ 8252 h 10368"/>
              <a:gd name="connsiteX22" fmla="*/ 10888 w 10959"/>
              <a:gd name="connsiteY22" fmla="*/ 7632 h 10368"/>
              <a:gd name="connsiteX23" fmla="*/ 10935 w 10959"/>
              <a:gd name="connsiteY23" fmla="*/ 6924 h 10368"/>
              <a:gd name="connsiteX24" fmla="*/ 10959 w 10959"/>
              <a:gd name="connsiteY24" fmla="*/ 6128 h 10368"/>
              <a:gd name="connsiteX25" fmla="*/ 10959 w 10959"/>
              <a:gd name="connsiteY25" fmla="*/ 5331 h 10368"/>
              <a:gd name="connsiteX26" fmla="*/ 10959 w 10959"/>
              <a:gd name="connsiteY26" fmla="*/ 4446 h 10368"/>
              <a:gd name="connsiteX27" fmla="*/ 10935 w 10959"/>
              <a:gd name="connsiteY27" fmla="*/ 3650 h 10368"/>
              <a:gd name="connsiteX28" fmla="*/ 10888 w 10959"/>
              <a:gd name="connsiteY28" fmla="*/ 2942 h 10368"/>
              <a:gd name="connsiteX29" fmla="*/ 10840 w 10959"/>
              <a:gd name="connsiteY29" fmla="*/ 2234 h 10368"/>
              <a:gd name="connsiteX30" fmla="*/ 10769 w 10959"/>
              <a:gd name="connsiteY30" fmla="*/ 1614 h 10368"/>
              <a:gd name="connsiteX31" fmla="*/ 10673 w 10959"/>
              <a:gd name="connsiteY31" fmla="*/ 1083 h 10368"/>
              <a:gd name="connsiteX32" fmla="*/ 10602 w 10959"/>
              <a:gd name="connsiteY32" fmla="*/ 641 h 10368"/>
              <a:gd name="connsiteX33" fmla="*/ 10507 w 10959"/>
              <a:gd name="connsiteY33" fmla="*/ 287 h 10368"/>
              <a:gd name="connsiteX0" fmla="*/ 10507 w 10959"/>
              <a:gd name="connsiteY0" fmla="*/ 287 h 10368"/>
              <a:gd name="connsiteX1" fmla="*/ 9483 w 10959"/>
              <a:gd name="connsiteY1" fmla="*/ 287 h 10368"/>
              <a:gd name="connsiteX2" fmla="*/ 0 w 10959"/>
              <a:gd name="connsiteY2" fmla="*/ 0 h 10368"/>
              <a:gd name="connsiteX3" fmla="*/ 386 w 10959"/>
              <a:gd name="connsiteY3" fmla="*/ 622 h 10368"/>
              <a:gd name="connsiteX4" fmla="*/ 705 w 10959"/>
              <a:gd name="connsiteY4" fmla="*/ 1574 h 10368"/>
              <a:gd name="connsiteX5" fmla="*/ 901 w 10959"/>
              <a:gd name="connsiteY5" fmla="*/ 2569 h 10368"/>
              <a:gd name="connsiteX6" fmla="*/ 1035 w 10959"/>
              <a:gd name="connsiteY6" fmla="*/ 3537 h 10368"/>
              <a:gd name="connsiteX7" fmla="*/ 1057 w 10959"/>
              <a:gd name="connsiteY7" fmla="*/ 4447 h 10368"/>
              <a:gd name="connsiteX8" fmla="*/ 1089 w 10959"/>
              <a:gd name="connsiteY8" fmla="*/ 5374 h 10368"/>
              <a:gd name="connsiteX9" fmla="*/ 1019 w 10959"/>
              <a:gd name="connsiteY9" fmla="*/ 6455 h 10368"/>
              <a:gd name="connsiteX10" fmla="*/ 880 w 10959"/>
              <a:gd name="connsiteY10" fmla="*/ 7934 h 10368"/>
              <a:gd name="connsiteX11" fmla="*/ 704 w 10959"/>
              <a:gd name="connsiteY11" fmla="*/ 8874 h 10368"/>
              <a:gd name="connsiteX12" fmla="*/ 570 w 10959"/>
              <a:gd name="connsiteY12" fmla="*/ 9475 h 10368"/>
              <a:gd name="connsiteX13" fmla="*/ 366 w 10959"/>
              <a:gd name="connsiteY13" fmla="*/ 10008 h 10368"/>
              <a:gd name="connsiteX14" fmla="*/ 171 w 10959"/>
              <a:gd name="connsiteY14" fmla="*/ 10368 h 10368"/>
              <a:gd name="connsiteX15" fmla="*/ 9697 w 10959"/>
              <a:gd name="connsiteY15" fmla="*/ 10287 h 10368"/>
              <a:gd name="connsiteX16" fmla="*/ 10483 w 10959"/>
              <a:gd name="connsiteY16" fmla="*/ 10287 h 10368"/>
              <a:gd name="connsiteX17" fmla="*/ 10507 w 10959"/>
              <a:gd name="connsiteY17" fmla="*/ 10199 h 10368"/>
              <a:gd name="connsiteX18" fmla="*/ 10602 w 10959"/>
              <a:gd name="connsiteY18" fmla="*/ 9845 h 10368"/>
              <a:gd name="connsiteX19" fmla="*/ 10697 w 10959"/>
              <a:gd name="connsiteY19" fmla="*/ 9402 h 10368"/>
              <a:gd name="connsiteX20" fmla="*/ 10769 w 10959"/>
              <a:gd name="connsiteY20" fmla="*/ 8871 h 10368"/>
              <a:gd name="connsiteX21" fmla="*/ 10840 w 10959"/>
              <a:gd name="connsiteY21" fmla="*/ 8252 h 10368"/>
              <a:gd name="connsiteX22" fmla="*/ 10888 w 10959"/>
              <a:gd name="connsiteY22" fmla="*/ 7632 h 10368"/>
              <a:gd name="connsiteX23" fmla="*/ 10935 w 10959"/>
              <a:gd name="connsiteY23" fmla="*/ 6924 h 10368"/>
              <a:gd name="connsiteX24" fmla="*/ 10959 w 10959"/>
              <a:gd name="connsiteY24" fmla="*/ 6128 h 10368"/>
              <a:gd name="connsiteX25" fmla="*/ 10959 w 10959"/>
              <a:gd name="connsiteY25" fmla="*/ 5331 h 10368"/>
              <a:gd name="connsiteX26" fmla="*/ 10959 w 10959"/>
              <a:gd name="connsiteY26" fmla="*/ 4446 h 10368"/>
              <a:gd name="connsiteX27" fmla="*/ 10935 w 10959"/>
              <a:gd name="connsiteY27" fmla="*/ 3650 h 10368"/>
              <a:gd name="connsiteX28" fmla="*/ 10888 w 10959"/>
              <a:gd name="connsiteY28" fmla="*/ 2942 h 10368"/>
              <a:gd name="connsiteX29" fmla="*/ 10840 w 10959"/>
              <a:gd name="connsiteY29" fmla="*/ 2234 h 10368"/>
              <a:gd name="connsiteX30" fmla="*/ 10769 w 10959"/>
              <a:gd name="connsiteY30" fmla="*/ 1614 h 10368"/>
              <a:gd name="connsiteX31" fmla="*/ 10673 w 10959"/>
              <a:gd name="connsiteY31" fmla="*/ 1083 h 10368"/>
              <a:gd name="connsiteX32" fmla="*/ 10602 w 10959"/>
              <a:gd name="connsiteY32" fmla="*/ 641 h 10368"/>
              <a:gd name="connsiteX33" fmla="*/ 10507 w 10959"/>
              <a:gd name="connsiteY33" fmla="*/ 287 h 10368"/>
              <a:gd name="connsiteX0" fmla="*/ 10507 w 10959"/>
              <a:gd name="connsiteY0" fmla="*/ 287 h 10368"/>
              <a:gd name="connsiteX1" fmla="*/ 9483 w 10959"/>
              <a:gd name="connsiteY1" fmla="*/ 287 h 10368"/>
              <a:gd name="connsiteX2" fmla="*/ 0 w 10959"/>
              <a:gd name="connsiteY2" fmla="*/ 0 h 10368"/>
              <a:gd name="connsiteX3" fmla="*/ 386 w 10959"/>
              <a:gd name="connsiteY3" fmla="*/ 622 h 10368"/>
              <a:gd name="connsiteX4" fmla="*/ 705 w 10959"/>
              <a:gd name="connsiteY4" fmla="*/ 1574 h 10368"/>
              <a:gd name="connsiteX5" fmla="*/ 901 w 10959"/>
              <a:gd name="connsiteY5" fmla="*/ 2569 h 10368"/>
              <a:gd name="connsiteX6" fmla="*/ 1035 w 10959"/>
              <a:gd name="connsiteY6" fmla="*/ 3537 h 10368"/>
              <a:gd name="connsiteX7" fmla="*/ 1057 w 10959"/>
              <a:gd name="connsiteY7" fmla="*/ 4447 h 10368"/>
              <a:gd name="connsiteX8" fmla="*/ 1089 w 10959"/>
              <a:gd name="connsiteY8" fmla="*/ 5374 h 10368"/>
              <a:gd name="connsiteX9" fmla="*/ 1019 w 10959"/>
              <a:gd name="connsiteY9" fmla="*/ 6455 h 10368"/>
              <a:gd name="connsiteX10" fmla="*/ 880 w 10959"/>
              <a:gd name="connsiteY10" fmla="*/ 7934 h 10368"/>
              <a:gd name="connsiteX11" fmla="*/ 704 w 10959"/>
              <a:gd name="connsiteY11" fmla="*/ 8874 h 10368"/>
              <a:gd name="connsiteX12" fmla="*/ 570 w 10959"/>
              <a:gd name="connsiteY12" fmla="*/ 9475 h 10368"/>
              <a:gd name="connsiteX13" fmla="*/ 366 w 10959"/>
              <a:gd name="connsiteY13" fmla="*/ 10008 h 10368"/>
              <a:gd name="connsiteX14" fmla="*/ 171 w 10959"/>
              <a:gd name="connsiteY14" fmla="*/ 10368 h 10368"/>
              <a:gd name="connsiteX15" fmla="*/ 9697 w 10959"/>
              <a:gd name="connsiteY15" fmla="*/ 10287 h 10368"/>
              <a:gd name="connsiteX16" fmla="*/ 10483 w 10959"/>
              <a:gd name="connsiteY16" fmla="*/ 10287 h 10368"/>
              <a:gd name="connsiteX17" fmla="*/ 10507 w 10959"/>
              <a:gd name="connsiteY17" fmla="*/ 10199 h 10368"/>
              <a:gd name="connsiteX18" fmla="*/ 10602 w 10959"/>
              <a:gd name="connsiteY18" fmla="*/ 9845 h 10368"/>
              <a:gd name="connsiteX19" fmla="*/ 10697 w 10959"/>
              <a:gd name="connsiteY19" fmla="*/ 9402 h 10368"/>
              <a:gd name="connsiteX20" fmla="*/ 10769 w 10959"/>
              <a:gd name="connsiteY20" fmla="*/ 8871 h 10368"/>
              <a:gd name="connsiteX21" fmla="*/ 10840 w 10959"/>
              <a:gd name="connsiteY21" fmla="*/ 8252 h 10368"/>
              <a:gd name="connsiteX22" fmla="*/ 10888 w 10959"/>
              <a:gd name="connsiteY22" fmla="*/ 7632 h 10368"/>
              <a:gd name="connsiteX23" fmla="*/ 10935 w 10959"/>
              <a:gd name="connsiteY23" fmla="*/ 6924 h 10368"/>
              <a:gd name="connsiteX24" fmla="*/ 10959 w 10959"/>
              <a:gd name="connsiteY24" fmla="*/ 6128 h 10368"/>
              <a:gd name="connsiteX25" fmla="*/ 10959 w 10959"/>
              <a:gd name="connsiteY25" fmla="*/ 5331 h 10368"/>
              <a:gd name="connsiteX26" fmla="*/ 10959 w 10959"/>
              <a:gd name="connsiteY26" fmla="*/ 4446 h 10368"/>
              <a:gd name="connsiteX27" fmla="*/ 10935 w 10959"/>
              <a:gd name="connsiteY27" fmla="*/ 3650 h 10368"/>
              <a:gd name="connsiteX28" fmla="*/ 10888 w 10959"/>
              <a:gd name="connsiteY28" fmla="*/ 2942 h 10368"/>
              <a:gd name="connsiteX29" fmla="*/ 10840 w 10959"/>
              <a:gd name="connsiteY29" fmla="*/ 2234 h 10368"/>
              <a:gd name="connsiteX30" fmla="*/ 10769 w 10959"/>
              <a:gd name="connsiteY30" fmla="*/ 1614 h 10368"/>
              <a:gd name="connsiteX31" fmla="*/ 10673 w 10959"/>
              <a:gd name="connsiteY31" fmla="*/ 1083 h 10368"/>
              <a:gd name="connsiteX32" fmla="*/ 10602 w 10959"/>
              <a:gd name="connsiteY32" fmla="*/ 641 h 10368"/>
              <a:gd name="connsiteX33" fmla="*/ 10507 w 10959"/>
              <a:gd name="connsiteY33" fmla="*/ 287 h 10368"/>
              <a:gd name="connsiteX0" fmla="*/ 10507 w 10959"/>
              <a:gd name="connsiteY0" fmla="*/ 287 h 10368"/>
              <a:gd name="connsiteX1" fmla="*/ 9483 w 10959"/>
              <a:gd name="connsiteY1" fmla="*/ 287 h 10368"/>
              <a:gd name="connsiteX2" fmla="*/ 0 w 10959"/>
              <a:gd name="connsiteY2" fmla="*/ 0 h 10368"/>
              <a:gd name="connsiteX3" fmla="*/ 386 w 10959"/>
              <a:gd name="connsiteY3" fmla="*/ 622 h 10368"/>
              <a:gd name="connsiteX4" fmla="*/ 705 w 10959"/>
              <a:gd name="connsiteY4" fmla="*/ 1574 h 10368"/>
              <a:gd name="connsiteX5" fmla="*/ 901 w 10959"/>
              <a:gd name="connsiteY5" fmla="*/ 2569 h 10368"/>
              <a:gd name="connsiteX6" fmla="*/ 1035 w 10959"/>
              <a:gd name="connsiteY6" fmla="*/ 3537 h 10368"/>
              <a:gd name="connsiteX7" fmla="*/ 1057 w 10959"/>
              <a:gd name="connsiteY7" fmla="*/ 4447 h 10368"/>
              <a:gd name="connsiteX8" fmla="*/ 1089 w 10959"/>
              <a:gd name="connsiteY8" fmla="*/ 5374 h 10368"/>
              <a:gd name="connsiteX9" fmla="*/ 1019 w 10959"/>
              <a:gd name="connsiteY9" fmla="*/ 6455 h 10368"/>
              <a:gd name="connsiteX10" fmla="*/ 880 w 10959"/>
              <a:gd name="connsiteY10" fmla="*/ 7934 h 10368"/>
              <a:gd name="connsiteX11" fmla="*/ 704 w 10959"/>
              <a:gd name="connsiteY11" fmla="*/ 8874 h 10368"/>
              <a:gd name="connsiteX12" fmla="*/ 570 w 10959"/>
              <a:gd name="connsiteY12" fmla="*/ 9475 h 10368"/>
              <a:gd name="connsiteX13" fmla="*/ 366 w 10959"/>
              <a:gd name="connsiteY13" fmla="*/ 10008 h 10368"/>
              <a:gd name="connsiteX14" fmla="*/ 171 w 10959"/>
              <a:gd name="connsiteY14" fmla="*/ 10368 h 10368"/>
              <a:gd name="connsiteX15" fmla="*/ 9697 w 10959"/>
              <a:gd name="connsiteY15" fmla="*/ 10287 h 10368"/>
              <a:gd name="connsiteX16" fmla="*/ 10483 w 10959"/>
              <a:gd name="connsiteY16" fmla="*/ 10287 h 10368"/>
              <a:gd name="connsiteX17" fmla="*/ 10507 w 10959"/>
              <a:gd name="connsiteY17" fmla="*/ 10199 h 10368"/>
              <a:gd name="connsiteX18" fmla="*/ 10602 w 10959"/>
              <a:gd name="connsiteY18" fmla="*/ 9845 h 10368"/>
              <a:gd name="connsiteX19" fmla="*/ 10697 w 10959"/>
              <a:gd name="connsiteY19" fmla="*/ 9402 h 10368"/>
              <a:gd name="connsiteX20" fmla="*/ 10769 w 10959"/>
              <a:gd name="connsiteY20" fmla="*/ 8871 h 10368"/>
              <a:gd name="connsiteX21" fmla="*/ 10840 w 10959"/>
              <a:gd name="connsiteY21" fmla="*/ 8252 h 10368"/>
              <a:gd name="connsiteX22" fmla="*/ 10888 w 10959"/>
              <a:gd name="connsiteY22" fmla="*/ 7632 h 10368"/>
              <a:gd name="connsiteX23" fmla="*/ 10935 w 10959"/>
              <a:gd name="connsiteY23" fmla="*/ 6924 h 10368"/>
              <a:gd name="connsiteX24" fmla="*/ 10959 w 10959"/>
              <a:gd name="connsiteY24" fmla="*/ 6128 h 10368"/>
              <a:gd name="connsiteX25" fmla="*/ 10959 w 10959"/>
              <a:gd name="connsiteY25" fmla="*/ 5331 h 10368"/>
              <a:gd name="connsiteX26" fmla="*/ 10959 w 10959"/>
              <a:gd name="connsiteY26" fmla="*/ 4446 h 10368"/>
              <a:gd name="connsiteX27" fmla="*/ 10935 w 10959"/>
              <a:gd name="connsiteY27" fmla="*/ 3650 h 10368"/>
              <a:gd name="connsiteX28" fmla="*/ 10888 w 10959"/>
              <a:gd name="connsiteY28" fmla="*/ 2942 h 10368"/>
              <a:gd name="connsiteX29" fmla="*/ 10840 w 10959"/>
              <a:gd name="connsiteY29" fmla="*/ 2234 h 10368"/>
              <a:gd name="connsiteX30" fmla="*/ 10769 w 10959"/>
              <a:gd name="connsiteY30" fmla="*/ 1614 h 10368"/>
              <a:gd name="connsiteX31" fmla="*/ 10673 w 10959"/>
              <a:gd name="connsiteY31" fmla="*/ 1083 h 10368"/>
              <a:gd name="connsiteX32" fmla="*/ 10602 w 10959"/>
              <a:gd name="connsiteY32" fmla="*/ 641 h 10368"/>
              <a:gd name="connsiteX33" fmla="*/ 10507 w 10959"/>
              <a:gd name="connsiteY33" fmla="*/ 287 h 10368"/>
              <a:gd name="connsiteX0" fmla="*/ 10507 w 10959"/>
              <a:gd name="connsiteY0" fmla="*/ 287 h 10368"/>
              <a:gd name="connsiteX1" fmla="*/ 9483 w 10959"/>
              <a:gd name="connsiteY1" fmla="*/ 287 h 10368"/>
              <a:gd name="connsiteX2" fmla="*/ 0 w 10959"/>
              <a:gd name="connsiteY2" fmla="*/ 0 h 10368"/>
              <a:gd name="connsiteX3" fmla="*/ 386 w 10959"/>
              <a:gd name="connsiteY3" fmla="*/ 622 h 10368"/>
              <a:gd name="connsiteX4" fmla="*/ 705 w 10959"/>
              <a:gd name="connsiteY4" fmla="*/ 1574 h 10368"/>
              <a:gd name="connsiteX5" fmla="*/ 901 w 10959"/>
              <a:gd name="connsiteY5" fmla="*/ 2569 h 10368"/>
              <a:gd name="connsiteX6" fmla="*/ 1035 w 10959"/>
              <a:gd name="connsiteY6" fmla="*/ 3537 h 10368"/>
              <a:gd name="connsiteX7" fmla="*/ 1057 w 10959"/>
              <a:gd name="connsiteY7" fmla="*/ 4447 h 10368"/>
              <a:gd name="connsiteX8" fmla="*/ 1089 w 10959"/>
              <a:gd name="connsiteY8" fmla="*/ 5374 h 10368"/>
              <a:gd name="connsiteX9" fmla="*/ 1019 w 10959"/>
              <a:gd name="connsiteY9" fmla="*/ 6455 h 10368"/>
              <a:gd name="connsiteX10" fmla="*/ 880 w 10959"/>
              <a:gd name="connsiteY10" fmla="*/ 7934 h 10368"/>
              <a:gd name="connsiteX11" fmla="*/ 704 w 10959"/>
              <a:gd name="connsiteY11" fmla="*/ 8874 h 10368"/>
              <a:gd name="connsiteX12" fmla="*/ 570 w 10959"/>
              <a:gd name="connsiteY12" fmla="*/ 9475 h 10368"/>
              <a:gd name="connsiteX13" fmla="*/ 366 w 10959"/>
              <a:gd name="connsiteY13" fmla="*/ 10008 h 10368"/>
              <a:gd name="connsiteX14" fmla="*/ 171 w 10959"/>
              <a:gd name="connsiteY14" fmla="*/ 10368 h 10368"/>
              <a:gd name="connsiteX15" fmla="*/ 9697 w 10959"/>
              <a:gd name="connsiteY15" fmla="*/ 10287 h 10368"/>
              <a:gd name="connsiteX16" fmla="*/ 10483 w 10959"/>
              <a:gd name="connsiteY16" fmla="*/ 10287 h 10368"/>
              <a:gd name="connsiteX17" fmla="*/ 10507 w 10959"/>
              <a:gd name="connsiteY17" fmla="*/ 10199 h 10368"/>
              <a:gd name="connsiteX18" fmla="*/ 10602 w 10959"/>
              <a:gd name="connsiteY18" fmla="*/ 9845 h 10368"/>
              <a:gd name="connsiteX19" fmla="*/ 10697 w 10959"/>
              <a:gd name="connsiteY19" fmla="*/ 9402 h 10368"/>
              <a:gd name="connsiteX20" fmla="*/ 10769 w 10959"/>
              <a:gd name="connsiteY20" fmla="*/ 8871 h 10368"/>
              <a:gd name="connsiteX21" fmla="*/ 10840 w 10959"/>
              <a:gd name="connsiteY21" fmla="*/ 8252 h 10368"/>
              <a:gd name="connsiteX22" fmla="*/ 10888 w 10959"/>
              <a:gd name="connsiteY22" fmla="*/ 7632 h 10368"/>
              <a:gd name="connsiteX23" fmla="*/ 10935 w 10959"/>
              <a:gd name="connsiteY23" fmla="*/ 6924 h 10368"/>
              <a:gd name="connsiteX24" fmla="*/ 10959 w 10959"/>
              <a:gd name="connsiteY24" fmla="*/ 6128 h 10368"/>
              <a:gd name="connsiteX25" fmla="*/ 10959 w 10959"/>
              <a:gd name="connsiteY25" fmla="*/ 5331 h 10368"/>
              <a:gd name="connsiteX26" fmla="*/ 10959 w 10959"/>
              <a:gd name="connsiteY26" fmla="*/ 4446 h 10368"/>
              <a:gd name="connsiteX27" fmla="*/ 10935 w 10959"/>
              <a:gd name="connsiteY27" fmla="*/ 3650 h 10368"/>
              <a:gd name="connsiteX28" fmla="*/ 10888 w 10959"/>
              <a:gd name="connsiteY28" fmla="*/ 2942 h 10368"/>
              <a:gd name="connsiteX29" fmla="*/ 10840 w 10959"/>
              <a:gd name="connsiteY29" fmla="*/ 2234 h 10368"/>
              <a:gd name="connsiteX30" fmla="*/ 10769 w 10959"/>
              <a:gd name="connsiteY30" fmla="*/ 1614 h 10368"/>
              <a:gd name="connsiteX31" fmla="*/ 10673 w 10959"/>
              <a:gd name="connsiteY31" fmla="*/ 1083 h 10368"/>
              <a:gd name="connsiteX32" fmla="*/ 10602 w 10959"/>
              <a:gd name="connsiteY32" fmla="*/ 641 h 10368"/>
              <a:gd name="connsiteX33" fmla="*/ 10507 w 10959"/>
              <a:gd name="connsiteY33" fmla="*/ 287 h 10368"/>
              <a:gd name="connsiteX0" fmla="*/ 10507 w 10959"/>
              <a:gd name="connsiteY0" fmla="*/ 287 h 10368"/>
              <a:gd name="connsiteX1" fmla="*/ 9483 w 10959"/>
              <a:gd name="connsiteY1" fmla="*/ 287 h 10368"/>
              <a:gd name="connsiteX2" fmla="*/ 0 w 10959"/>
              <a:gd name="connsiteY2" fmla="*/ 0 h 10368"/>
              <a:gd name="connsiteX3" fmla="*/ 386 w 10959"/>
              <a:gd name="connsiteY3" fmla="*/ 622 h 10368"/>
              <a:gd name="connsiteX4" fmla="*/ 705 w 10959"/>
              <a:gd name="connsiteY4" fmla="*/ 1574 h 10368"/>
              <a:gd name="connsiteX5" fmla="*/ 901 w 10959"/>
              <a:gd name="connsiteY5" fmla="*/ 2569 h 10368"/>
              <a:gd name="connsiteX6" fmla="*/ 1035 w 10959"/>
              <a:gd name="connsiteY6" fmla="*/ 3537 h 10368"/>
              <a:gd name="connsiteX7" fmla="*/ 1057 w 10959"/>
              <a:gd name="connsiteY7" fmla="*/ 4447 h 10368"/>
              <a:gd name="connsiteX8" fmla="*/ 1089 w 10959"/>
              <a:gd name="connsiteY8" fmla="*/ 5374 h 10368"/>
              <a:gd name="connsiteX9" fmla="*/ 1019 w 10959"/>
              <a:gd name="connsiteY9" fmla="*/ 6455 h 10368"/>
              <a:gd name="connsiteX10" fmla="*/ 880 w 10959"/>
              <a:gd name="connsiteY10" fmla="*/ 7934 h 10368"/>
              <a:gd name="connsiteX11" fmla="*/ 704 w 10959"/>
              <a:gd name="connsiteY11" fmla="*/ 8874 h 10368"/>
              <a:gd name="connsiteX12" fmla="*/ 570 w 10959"/>
              <a:gd name="connsiteY12" fmla="*/ 9475 h 10368"/>
              <a:gd name="connsiteX13" fmla="*/ 422 w 10959"/>
              <a:gd name="connsiteY13" fmla="*/ 9905 h 10368"/>
              <a:gd name="connsiteX14" fmla="*/ 171 w 10959"/>
              <a:gd name="connsiteY14" fmla="*/ 10368 h 10368"/>
              <a:gd name="connsiteX15" fmla="*/ 9697 w 10959"/>
              <a:gd name="connsiteY15" fmla="*/ 10287 h 10368"/>
              <a:gd name="connsiteX16" fmla="*/ 10483 w 10959"/>
              <a:gd name="connsiteY16" fmla="*/ 10287 h 10368"/>
              <a:gd name="connsiteX17" fmla="*/ 10507 w 10959"/>
              <a:gd name="connsiteY17" fmla="*/ 10199 h 10368"/>
              <a:gd name="connsiteX18" fmla="*/ 10602 w 10959"/>
              <a:gd name="connsiteY18" fmla="*/ 9845 h 10368"/>
              <a:gd name="connsiteX19" fmla="*/ 10697 w 10959"/>
              <a:gd name="connsiteY19" fmla="*/ 9402 h 10368"/>
              <a:gd name="connsiteX20" fmla="*/ 10769 w 10959"/>
              <a:gd name="connsiteY20" fmla="*/ 8871 h 10368"/>
              <a:gd name="connsiteX21" fmla="*/ 10840 w 10959"/>
              <a:gd name="connsiteY21" fmla="*/ 8252 h 10368"/>
              <a:gd name="connsiteX22" fmla="*/ 10888 w 10959"/>
              <a:gd name="connsiteY22" fmla="*/ 7632 h 10368"/>
              <a:gd name="connsiteX23" fmla="*/ 10935 w 10959"/>
              <a:gd name="connsiteY23" fmla="*/ 6924 h 10368"/>
              <a:gd name="connsiteX24" fmla="*/ 10959 w 10959"/>
              <a:gd name="connsiteY24" fmla="*/ 6128 h 10368"/>
              <a:gd name="connsiteX25" fmla="*/ 10959 w 10959"/>
              <a:gd name="connsiteY25" fmla="*/ 5331 h 10368"/>
              <a:gd name="connsiteX26" fmla="*/ 10959 w 10959"/>
              <a:gd name="connsiteY26" fmla="*/ 4446 h 10368"/>
              <a:gd name="connsiteX27" fmla="*/ 10935 w 10959"/>
              <a:gd name="connsiteY27" fmla="*/ 3650 h 10368"/>
              <a:gd name="connsiteX28" fmla="*/ 10888 w 10959"/>
              <a:gd name="connsiteY28" fmla="*/ 2942 h 10368"/>
              <a:gd name="connsiteX29" fmla="*/ 10840 w 10959"/>
              <a:gd name="connsiteY29" fmla="*/ 2234 h 10368"/>
              <a:gd name="connsiteX30" fmla="*/ 10769 w 10959"/>
              <a:gd name="connsiteY30" fmla="*/ 1614 h 10368"/>
              <a:gd name="connsiteX31" fmla="*/ 10673 w 10959"/>
              <a:gd name="connsiteY31" fmla="*/ 1083 h 10368"/>
              <a:gd name="connsiteX32" fmla="*/ 10602 w 10959"/>
              <a:gd name="connsiteY32" fmla="*/ 641 h 10368"/>
              <a:gd name="connsiteX33" fmla="*/ 10507 w 10959"/>
              <a:gd name="connsiteY33" fmla="*/ 287 h 1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59" h="10368">
                <a:moveTo>
                  <a:pt x="10507" y="287"/>
                </a:moveTo>
                <a:lnTo>
                  <a:pt x="9483" y="287"/>
                </a:lnTo>
                <a:lnTo>
                  <a:pt x="0" y="0"/>
                </a:lnTo>
                <a:cubicBezTo>
                  <a:pt x="135" y="199"/>
                  <a:pt x="232" y="346"/>
                  <a:pt x="386" y="622"/>
                </a:cubicBezTo>
                <a:cubicBezTo>
                  <a:pt x="522" y="921"/>
                  <a:pt x="584" y="1155"/>
                  <a:pt x="705" y="1574"/>
                </a:cubicBezTo>
                <a:cubicBezTo>
                  <a:pt x="804" y="1854"/>
                  <a:pt x="813" y="2126"/>
                  <a:pt x="901" y="2569"/>
                </a:cubicBezTo>
                <a:cubicBezTo>
                  <a:pt x="942" y="2955"/>
                  <a:pt x="972" y="3040"/>
                  <a:pt x="1035" y="3537"/>
                </a:cubicBezTo>
                <a:cubicBezTo>
                  <a:pt x="1043" y="3868"/>
                  <a:pt x="1048" y="4141"/>
                  <a:pt x="1057" y="4447"/>
                </a:cubicBezTo>
                <a:cubicBezTo>
                  <a:pt x="1066" y="4753"/>
                  <a:pt x="1068" y="4931"/>
                  <a:pt x="1089" y="5374"/>
                </a:cubicBezTo>
                <a:cubicBezTo>
                  <a:pt x="1070" y="5640"/>
                  <a:pt x="1044" y="5976"/>
                  <a:pt x="1019" y="6455"/>
                </a:cubicBezTo>
                <a:cubicBezTo>
                  <a:pt x="987" y="6919"/>
                  <a:pt x="932" y="7531"/>
                  <a:pt x="880" y="7934"/>
                </a:cubicBezTo>
                <a:cubicBezTo>
                  <a:pt x="828" y="8337"/>
                  <a:pt x="798" y="8565"/>
                  <a:pt x="704" y="8874"/>
                </a:cubicBezTo>
                <a:cubicBezTo>
                  <a:pt x="665" y="9052"/>
                  <a:pt x="609" y="9297"/>
                  <a:pt x="570" y="9475"/>
                </a:cubicBezTo>
                <a:cubicBezTo>
                  <a:pt x="511" y="9628"/>
                  <a:pt x="488" y="9756"/>
                  <a:pt x="422" y="9905"/>
                </a:cubicBezTo>
                <a:cubicBezTo>
                  <a:pt x="356" y="10054"/>
                  <a:pt x="143" y="10273"/>
                  <a:pt x="171" y="10368"/>
                </a:cubicBezTo>
                <a:lnTo>
                  <a:pt x="9697" y="10287"/>
                </a:lnTo>
                <a:lnTo>
                  <a:pt x="10483" y="10287"/>
                </a:lnTo>
                <a:cubicBezTo>
                  <a:pt x="10491" y="10258"/>
                  <a:pt x="10499" y="10228"/>
                  <a:pt x="10507" y="10199"/>
                </a:cubicBezTo>
                <a:cubicBezTo>
                  <a:pt x="10539" y="10081"/>
                  <a:pt x="10570" y="9963"/>
                  <a:pt x="10602" y="9845"/>
                </a:cubicBezTo>
                <a:cubicBezTo>
                  <a:pt x="10634" y="9697"/>
                  <a:pt x="10665" y="9550"/>
                  <a:pt x="10697" y="9402"/>
                </a:cubicBezTo>
                <a:lnTo>
                  <a:pt x="10769" y="8871"/>
                </a:lnTo>
                <a:cubicBezTo>
                  <a:pt x="10793" y="8665"/>
                  <a:pt x="10816" y="8458"/>
                  <a:pt x="10840" y="8252"/>
                </a:cubicBezTo>
                <a:cubicBezTo>
                  <a:pt x="10856" y="8045"/>
                  <a:pt x="10872" y="7839"/>
                  <a:pt x="10888" y="7632"/>
                </a:cubicBezTo>
                <a:cubicBezTo>
                  <a:pt x="10904" y="7396"/>
                  <a:pt x="10919" y="7160"/>
                  <a:pt x="10935" y="6924"/>
                </a:cubicBezTo>
                <a:cubicBezTo>
                  <a:pt x="10943" y="6659"/>
                  <a:pt x="10951" y="6393"/>
                  <a:pt x="10959" y="6128"/>
                </a:cubicBezTo>
                <a:lnTo>
                  <a:pt x="10959" y="5331"/>
                </a:lnTo>
                <a:lnTo>
                  <a:pt x="10959" y="4446"/>
                </a:lnTo>
                <a:cubicBezTo>
                  <a:pt x="10951" y="4181"/>
                  <a:pt x="10943" y="3915"/>
                  <a:pt x="10935" y="3650"/>
                </a:cubicBezTo>
                <a:cubicBezTo>
                  <a:pt x="10919" y="3414"/>
                  <a:pt x="10904" y="3178"/>
                  <a:pt x="10888" y="2942"/>
                </a:cubicBezTo>
                <a:lnTo>
                  <a:pt x="10840" y="2234"/>
                </a:lnTo>
                <a:cubicBezTo>
                  <a:pt x="10816" y="2027"/>
                  <a:pt x="10793" y="1821"/>
                  <a:pt x="10769" y="1614"/>
                </a:cubicBezTo>
                <a:lnTo>
                  <a:pt x="10673" y="1083"/>
                </a:lnTo>
                <a:cubicBezTo>
                  <a:pt x="10649" y="936"/>
                  <a:pt x="10626" y="788"/>
                  <a:pt x="10602" y="641"/>
                </a:cubicBezTo>
                <a:cubicBezTo>
                  <a:pt x="10570" y="523"/>
                  <a:pt x="10539" y="405"/>
                  <a:pt x="10507" y="287"/>
                </a:cubicBezTo>
                <a:close/>
              </a:path>
            </a:pathLst>
          </a:custGeom>
          <a:gradFill>
            <a:gsLst>
              <a:gs pos="49000">
                <a:srgbClr val="6600FF">
                  <a:alpha val="87843"/>
                </a:srgbClr>
              </a:gs>
              <a:gs pos="3000">
                <a:srgbClr val="7030A0"/>
              </a:gs>
              <a:gs pos="100000">
                <a:srgbClr val="7030A0"/>
              </a:gs>
            </a:gsLst>
            <a:lin ang="5400000" scaled="1"/>
          </a:gradFill>
          <a:ln w="12700" cap="flat" cmpd="sng">
            <a:solidFill>
              <a:srgbClr val="579B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5812782" y="5075323"/>
            <a:ext cx="609113" cy="1241255"/>
            <a:chOff x="4293021" y="5037311"/>
            <a:chExt cx="609113" cy="1241255"/>
          </a:xfrm>
        </p:grpSpPr>
        <p:sp>
          <p:nvSpPr>
            <p:cNvPr id="66" name="Chevron 65"/>
            <p:cNvSpPr/>
            <p:nvPr/>
          </p:nvSpPr>
          <p:spPr>
            <a:xfrm rot="6244820">
              <a:off x="4710508" y="5022846"/>
              <a:ext cx="134617" cy="248634"/>
            </a:xfrm>
            <a:prstGeom prst="chevron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Chevron 66"/>
            <p:cNvSpPr/>
            <p:nvPr/>
          </p:nvSpPr>
          <p:spPr>
            <a:xfrm rot="5752881">
              <a:off x="4678908" y="5203264"/>
              <a:ext cx="134617" cy="248634"/>
            </a:xfrm>
            <a:prstGeom prst="chevron">
              <a:avLst/>
            </a:prstGeom>
            <a:solidFill>
              <a:srgbClr val="6600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Chevron 77"/>
            <p:cNvSpPr/>
            <p:nvPr/>
          </p:nvSpPr>
          <p:spPr>
            <a:xfrm rot="5610745">
              <a:off x="4681260" y="5376062"/>
              <a:ext cx="134617" cy="248634"/>
            </a:xfrm>
            <a:prstGeom prst="chevron">
              <a:avLst/>
            </a:prstGeom>
            <a:solidFill>
              <a:srgbClr val="66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Chevron 78"/>
            <p:cNvSpPr/>
            <p:nvPr/>
          </p:nvSpPr>
          <p:spPr>
            <a:xfrm rot="5083934">
              <a:off x="4654910" y="5534641"/>
              <a:ext cx="134617" cy="248634"/>
            </a:xfrm>
            <a:prstGeom prst="chevron">
              <a:avLst/>
            </a:prstGeom>
            <a:solidFill>
              <a:srgbClr val="66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6" name="Chevron 125"/>
            <p:cNvSpPr/>
            <p:nvPr/>
          </p:nvSpPr>
          <p:spPr>
            <a:xfrm rot="5707006">
              <a:off x="4630482" y="5695913"/>
              <a:ext cx="134617" cy="248634"/>
            </a:xfrm>
            <a:prstGeom prst="chevron">
              <a:avLst/>
            </a:prstGeom>
            <a:solidFill>
              <a:srgbClr val="66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1" name="Chevron 170"/>
            <p:cNvSpPr/>
            <p:nvPr/>
          </p:nvSpPr>
          <p:spPr>
            <a:xfrm rot="15695579" flipH="1">
              <a:off x="4350029" y="4980303"/>
              <a:ext cx="134617" cy="248634"/>
            </a:xfrm>
            <a:prstGeom prst="chevron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2" name="Chevron 171"/>
            <p:cNvSpPr/>
            <p:nvPr/>
          </p:nvSpPr>
          <p:spPr>
            <a:xfrm rot="15695579" flipH="1">
              <a:off x="4410536" y="5136745"/>
              <a:ext cx="134617" cy="248634"/>
            </a:xfrm>
            <a:prstGeom prst="chevron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0" name="Chevron 159"/>
            <p:cNvSpPr/>
            <p:nvPr/>
          </p:nvSpPr>
          <p:spPr>
            <a:xfrm rot="15837715" flipH="1">
              <a:off x="4415531" y="5466098"/>
              <a:ext cx="134617" cy="248634"/>
            </a:xfrm>
            <a:prstGeom prst="chevron">
              <a:avLst/>
            </a:prstGeom>
            <a:solidFill>
              <a:srgbClr val="66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9" name="Chevron 178"/>
            <p:cNvSpPr/>
            <p:nvPr/>
          </p:nvSpPr>
          <p:spPr>
            <a:xfrm rot="5610745">
              <a:off x="4396844" y="5629759"/>
              <a:ext cx="134617" cy="248634"/>
            </a:xfrm>
            <a:prstGeom prst="chevron">
              <a:avLst/>
            </a:prstGeom>
            <a:solidFill>
              <a:srgbClr val="66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0" name="Chevron 179"/>
            <p:cNvSpPr/>
            <p:nvPr/>
          </p:nvSpPr>
          <p:spPr>
            <a:xfrm rot="5752881">
              <a:off x="4423137" y="5300212"/>
              <a:ext cx="134617" cy="248634"/>
            </a:xfrm>
            <a:prstGeom prst="chevron">
              <a:avLst/>
            </a:prstGeom>
            <a:solidFill>
              <a:srgbClr val="6600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Chevron 69"/>
            <p:cNvSpPr/>
            <p:nvPr/>
          </p:nvSpPr>
          <p:spPr>
            <a:xfrm rot="5400000">
              <a:off x="4666683" y="5840672"/>
              <a:ext cx="134617" cy="248634"/>
            </a:xfrm>
            <a:prstGeom prst="chevron">
              <a:avLst/>
            </a:prstGeom>
            <a:solidFill>
              <a:srgbClr val="66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Chevron 70"/>
            <p:cNvSpPr/>
            <p:nvPr/>
          </p:nvSpPr>
          <p:spPr>
            <a:xfrm rot="5813225">
              <a:off x="4648180" y="5993324"/>
              <a:ext cx="134617" cy="248634"/>
            </a:xfrm>
            <a:prstGeom prst="chevron">
              <a:avLst/>
            </a:prstGeom>
            <a:solidFill>
              <a:srgbClr val="66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Chevron 72"/>
            <p:cNvSpPr/>
            <p:nvPr/>
          </p:nvSpPr>
          <p:spPr>
            <a:xfrm rot="15837715" flipH="1">
              <a:off x="4426946" y="5947882"/>
              <a:ext cx="134617" cy="248634"/>
            </a:xfrm>
            <a:prstGeom prst="chevron">
              <a:avLst/>
            </a:prstGeom>
            <a:solidFill>
              <a:srgbClr val="66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Chevron 79"/>
            <p:cNvSpPr/>
            <p:nvPr/>
          </p:nvSpPr>
          <p:spPr>
            <a:xfrm rot="5025010">
              <a:off x="4409002" y="6086941"/>
              <a:ext cx="134617" cy="248634"/>
            </a:xfrm>
            <a:prstGeom prst="chevron">
              <a:avLst/>
            </a:prstGeom>
            <a:solidFill>
              <a:srgbClr val="66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Chevron 80"/>
            <p:cNvSpPr/>
            <p:nvPr/>
          </p:nvSpPr>
          <p:spPr>
            <a:xfrm rot="16200000" flipH="1">
              <a:off x="4398854" y="5794379"/>
              <a:ext cx="134617" cy="248634"/>
            </a:xfrm>
            <a:prstGeom prst="chevron">
              <a:avLst/>
            </a:prstGeom>
            <a:solidFill>
              <a:srgbClr val="6600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0637"/>
            <a:ext cx="10546080" cy="1226203"/>
          </a:xfrm>
        </p:spPr>
        <p:txBody>
          <a:bodyPr/>
          <a:lstStyle/>
          <a:p>
            <a:r>
              <a:rPr lang="en-US" dirty="0" smtClean="0"/>
              <a:t>How We Drive Trial Enrollment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 rot="702657">
            <a:off x="3483617" y="3161592"/>
            <a:ext cx="681931" cy="243759"/>
            <a:chOff x="3587580" y="3627452"/>
            <a:chExt cx="681931" cy="243759"/>
          </a:xfrm>
        </p:grpSpPr>
        <p:grpSp>
          <p:nvGrpSpPr>
            <p:cNvPr id="150" name="Group 149"/>
            <p:cNvGrpSpPr/>
            <p:nvPr/>
          </p:nvGrpSpPr>
          <p:grpSpPr>
            <a:xfrm rot="10982839">
              <a:off x="3587580" y="3627452"/>
              <a:ext cx="494519" cy="240327"/>
              <a:chOff x="5237210" y="5504857"/>
              <a:chExt cx="494519" cy="240327"/>
            </a:xfrm>
            <a:solidFill>
              <a:srgbClr val="002060"/>
            </a:solidFill>
          </p:grpSpPr>
          <p:sp>
            <p:nvSpPr>
              <p:cNvPr id="151" name="Chevron 150"/>
              <p:cNvSpPr/>
              <p:nvPr/>
            </p:nvSpPr>
            <p:spPr>
              <a:xfrm rot="10821327">
                <a:off x="5612635" y="5504857"/>
                <a:ext cx="119094" cy="233774"/>
              </a:xfrm>
              <a:prstGeom prst="chevron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Chevron 151"/>
              <p:cNvSpPr/>
              <p:nvPr/>
            </p:nvSpPr>
            <p:spPr>
              <a:xfrm rot="10821327">
                <a:off x="5424922" y="5508133"/>
                <a:ext cx="119094" cy="233774"/>
              </a:xfrm>
              <a:prstGeom prst="chevron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Chevron 152"/>
              <p:cNvSpPr/>
              <p:nvPr/>
            </p:nvSpPr>
            <p:spPr>
              <a:xfrm rot="10821327">
                <a:off x="5237210" y="5511410"/>
                <a:ext cx="119094" cy="233774"/>
              </a:xfrm>
              <a:prstGeom prst="chevron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2" name="Chevron 71"/>
            <p:cNvSpPr/>
            <p:nvPr/>
          </p:nvSpPr>
          <p:spPr>
            <a:xfrm rot="204166">
              <a:off x="4150417" y="3637437"/>
              <a:ext cx="119094" cy="233774"/>
            </a:xfrm>
            <a:prstGeom prst="chevron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30956" y="3078116"/>
            <a:ext cx="667108" cy="284074"/>
            <a:chOff x="7730956" y="3078116"/>
            <a:chExt cx="667108" cy="284074"/>
          </a:xfrm>
        </p:grpSpPr>
        <p:grpSp>
          <p:nvGrpSpPr>
            <p:cNvPr id="133" name="Group 132"/>
            <p:cNvGrpSpPr/>
            <p:nvPr/>
          </p:nvGrpSpPr>
          <p:grpSpPr>
            <a:xfrm rot="486579">
              <a:off x="7730956" y="3078116"/>
              <a:ext cx="494519" cy="240327"/>
              <a:chOff x="5237210" y="5504857"/>
              <a:chExt cx="494519" cy="240327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145" name="Chevron 144"/>
              <p:cNvSpPr/>
              <p:nvPr/>
            </p:nvSpPr>
            <p:spPr>
              <a:xfrm rot="10821327">
                <a:off x="5612635" y="5504857"/>
                <a:ext cx="119094" cy="233774"/>
              </a:xfrm>
              <a:prstGeom prst="chevron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Chevron 147"/>
              <p:cNvSpPr/>
              <p:nvPr/>
            </p:nvSpPr>
            <p:spPr>
              <a:xfrm rot="10821327">
                <a:off x="5424922" y="5508133"/>
                <a:ext cx="119094" cy="233774"/>
              </a:xfrm>
              <a:prstGeom prst="chevron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Chevron 148"/>
              <p:cNvSpPr/>
              <p:nvPr/>
            </p:nvSpPr>
            <p:spPr>
              <a:xfrm rot="10821327">
                <a:off x="5237210" y="5511410"/>
                <a:ext cx="119094" cy="233774"/>
              </a:xfrm>
              <a:prstGeom prst="chevron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" name="Chevron 81"/>
            <p:cNvSpPr/>
            <p:nvPr/>
          </p:nvSpPr>
          <p:spPr>
            <a:xfrm rot="11307906">
              <a:off x="8278970" y="3128416"/>
              <a:ext cx="119094" cy="233774"/>
            </a:xfrm>
            <a:prstGeom prst="chevron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48944" y="5097426"/>
            <a:ext cx="682847" cy="278591"/>
            <a:chOff x="6648944" y="5097426"/>
            <a:chExt cx="682847" cy="278591"/>
          </a:xfrm>
        </p:grpSpPr>
        <p:grpSp>
          <p:nvGrpSpPr>
            <p:cNvPr id="123" name="Group 122"/>
            <p:cNvGrpSpPr/>
            <p:nvPr/>
          </p:nvGrpSpPr>
          <p:grpSpPr>
            <a:xfrm rot="21200190">
              <a:off x="6648944" y="5135690"/>
              <a:ext cx="494519" cy="240327"/>
              <a:chOff x="5237210" y="5504857"/>
              <a:chExt cx="494519" cy="240327"/>
            </a:xfrm>
          </p:grpSpPr>
          <p:sp>
            <p:nvSpPr>
              <p:cNvPr id="124" name="Chevron 123"/>
              <p:cNvSpPr/>
              <p:nvPr/>
            </p:nvSpPr>
            <p:spPr>
              <a:xfrm rot="10821327">
                <a:off x="5612635" y="5504857"/>
                <a:ext cx="119094" cy="233774"/>
              </a:xfrm>
              <a:prstGeom prst="chevron">
                <a:avLst/>
              </a:prstGeom>
              <a:solidFill>
                <a:srgbClr val="6600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Chevron 124"/>
              <p:cNvSpPr/>
              <p:nvPr/>
            </p:nvSpPr>
            <p:spPr>
              <a:xfrm rot="10821327">
                <a:off x="5424922" y="5508133"/>
                <a:ext cx="119094" cy="233774"/>
              </a:xfrm>
              <a:prstGeom prst="chevron">
                <a:avLst/>
              </a:prstGeom>
              <a:solidFill>
                <a:srgbClr val="6600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Chevron 126"/>
              <p:cNvSpPr/>
              <p:nvPr/>
            </p:nvSpPr>
            <p:spPr>
              <a:xfrm rot="10821327">
                <a:off x="5237210" y="5511410"/>
                <a:ext cx="119094" cy="233774"/>
              </a:xfrm>
              <a:prstGeom prst="chevron">
                <a:avLst/>
              </a:prstGeom>
              <a:solidFill>
                <a:srgbClr val="6600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3" name="Chevron 82"/>
            <p:cNvSpPr/>
            <p:nvPr/>
          </p:nvSpPr>
          <p:spPr>
            <a:xfrm rot="10421517">
              <a:off x="7212697" y="5097426"/>
              <a:ext cx="119094" cy="233774"/>
            </a:xfrm>
            <a:prstGeom prst="chevron">
              <a:avLst/>
            </a:prstGeom>
            <a:solidFill>
              <a:srgbClr val="66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706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Coordinators Committee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3200" b="1" i="1" dirty="0"/>
              <a:t>Exciting news!</a:t>
            </a:r>
            <a:r>
              <a:rPr lang="en-US" sz="2600" i="1" dirty="0"/>
              <a:t> We are seeking applicants for a new </a:t>
            </a:r>
            <a:r>
              <a:rPr lang="en-US" sz="2600" b="1" i="1" u="sng" dirty="0"/>
              <a:t>S1400</a:t>
            </a:r>
            <a:r>
              <a:rPr lang="en-US" sz="2600" b="1" i="1" dirty="0"/>
              <a:t> Lung-MAP Site Coordinators Committee</a:t>
            </a:r>
            <a:r>
              <a:rPr lang="en-US" sz="2600" i="1" dirty="0"/>
              <a:t>. We would like the members to represent all types of sites: NCTN, NCORP, CCTG, academic, minority, etc. </a:t>
            </a:r>
          </a:p>
          <a:p>
            <a:pPr marL="0" indent="0" algn="r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2600" i="1" dirty="0"/>
              <a:t>SWOG has funds to support travel for members</a:t>
            </a:r>
          </a:p>
          <a:p>
            <a:pPr marL="0" indent="0" algn="r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2600" i="1" dirty="0"/>
              <a:t> to two SCC meetings per year, in conjunction</a:t>
            </a:r>
          </a:p>
          <a:p>
            <a:pPr marL="0" indent="0" algn="r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2600" i="1" dirty="0"/>
              <a:t> with the SWOG Group Meeting, and funding for</a:t>
            </a:r>
          </a:p>
          <a:p>
            <a:pPr marL="0" indent="0" algn="r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2600" i="1" dirty="0"/>
              <a:t> up to four conference calls per year.  Apply at: </a:t>
            </a:r>
            <a:r>
              <a:rPr lang="en-US" sz="2600" u="sng" dirty="0">
                <a:hlinkClick r:id="rId2"/>
              </a:rPr>
              <a:t>https://www.surveymonkey.com/r/LMAPSCC</a:t>
            </a:r>
            <a:r>
              <a:rPr lang="en-US" sz="2600" dirty="0"/>
              <a:t>.  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rgbClr val="C00000"/>
                </a:solidFill>
              </a:rPr>
              <a:t>Application Deadline May 15, 2016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4" name="Picture 6" descr="http://www.wateryouthnetwork.org/wp-content/uploads/2014/08/meeting_13-1024x102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21538"/>
            <a:ext cx="4138246" cy="413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71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CCS Associates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4862" y="2641573"/>
            <a:ext cx="5209552" cy="2640723"/>
          </a:xfrm>
        </p:spPr>
        <p:txBody>
          <a:bodyPr numCol="1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 </a:t>
            </a:r>
            <a:r>
              <a:rPr lang="en-US" sz="1900" u="sng" dirty="0" smtClean="0">
                <a:solidFill>
                  <a:schemeClr val="tx1"/>
                </a:solidFill>
              </a:rPr>
              <a:t>Drug </a:t>
            </a:r>
            <a:r>
              <a:rPr lang="en-US" sz="1900" u="sng" dirty="0">
                <a:solidFill>
                  <a:schemeClr val="tx1"/>
                </a:solidFill>
              </a:rPr>
              <a:t>S</a:t>
            </a:r>
            <a:r>
              <a:rPr lang="en-US" sz="1900" u="sng" dirty="0" smtClean="0">
                <a:solidFill>
                  <a:schemeClr val="tx1"/>
                </a:solidFill>
              </a:rPr>
              <a:t>election </a:t>
            </a:r>
            <a:r>
              <a:rPr lang="en-US" sz="1900" u="sng" dirty="0">
                <a:solidFill>
                  <a:schemeClr val="tx1"/>
                </a:solidFill>
              </a:rPr>
              <a:t>and </a:t>
            </a:r>
            <a:r>
              <a:rPr lang="en-US" sz="1900" u="sng" dirty="0" smtClean="0">
                <a:solidFill>
                  <a:schemeClr val="tx1"/>
                </a:solidFill>
              </a:rPr>
              <a:t>Protocol </a:t>
            </a:r>
            <a:r>
              <a:rPr lang="en-US" sz="1900" u="sng" dirty="0">
                <a:solidFill>
                  <a:schemeClr val="tx1"/>
                </a:solidFill>
              </a:rPr>
              <a:t>S</a:t>
            </a:r>
            <a:r>
              <a:rPr lang="en-US" sz="1900" u="sng" dirty="0" smtClean="0">
                <a:solidFill>
                  <a:schemeClr val="tx1"/>
                </a:solidFill>
              </a:rPr>
              <a:t>upport</a:t>
            </a:r>
            <a:r>
              <a:rPr lang="en-US" sz="1900" u="sng" dirty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</a:rPr>
              <a:t>Lynn Parker Thomas, PhD   </a:t>
            </a:r>
            <a:endParaRPr lang="en-US" sz="1900" dirty="0" smtClean="0">
              <a:solidFill>
                <a:schemeClr val="tx1"/>
              </a:solidFill>
            </a:endParaRPr>
          </a:p>
          <a:p>
            <a:pPr marL="0" indent="231775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dirty="0" smtClean="0">
                <a:solidFill>
                  <a:schemeClr val="tx1"/>
                </a:solidFill>
              </a:rPr>
              <a:t>Senior </a:t>
            </a:r>
            <a:r>
              <a:rPr lang="en-US" sz="1900" dirty="0">
                <a:solidFill>
                  <a:schemeClr val="tx1"/>
                </a:solidFill>
              </a:rPr>
              <a:t>Scientist</a:t>
            </a:r>
          </a:p>
          <a:p>
            <a:pPr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</a:rPr>
              <a:t>Amie Franklin, PhD  </a:t>
            </a:r>
            <a:endParaRPr lang="en-US" sz="1900" dirty="0" smtClean="0">
              <a:solidFill>
                <a:schemeClr val="tx1"/>
              </a:solidFill>
            </a:endParaRPr>
          </a:p>
          <a:p>
            <a:pPr marL="0" indent="231775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dirty="0" smtClean="0">
                <a:solidFill>
                  <a:schemeClr val="tx1"/>
                </a:solidFill>
              </a:rPr>
              <a:t>Senior </a:t>
            </a:r>
            <a:r>
              <a:rPr lang="en-US" sz="1900" dirty="0">
                <a:solidFill>
                  <a:schemeClr val="tx1"/>
                </a:solidFill>
              </a:rPr>
              <a:t>Scientist</a:t>
            </a:r>
          </a:p>
          <a:p>
            <a:pPr>
              <a:spcBef>
                <a:spcPts val="0"/>
              </a:spcBef>
            </a:pPr>
            <a:r>
              <a:rPr lang="en-US" sz="1900" dirty="0" err="1">
                <a:solidFill>
                  <a:schemeClr val="tx1"/>
                </a:solidFill>
              </a:rPr>
              <a:t>Meena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Navidi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  <a:endParaRPr lang="en-US" sz="1900" dirty="0" smtClean="0">
              <a:solidFill>
                <a:schemeClr val="tx1"/>
              </a:solidFill>
            </a:endParaRPr>
          </a:p>
          <a:p>
            <a:pPr marL="0" indent="231775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dirty="0" smtClean="0">
                <a:solidFill>
                  <a:schemeClr val="tx1"/>
                </a:solidFill>
              </a:rPr>
              <a:t>PhD </a:t>
            </a:r>
            <a:r>
              <a:rPr lang="en-US" sz="1900" dirty="0">
                <a:solidFill>
                  <a:schemeClr val="tx1"/>
                </a:solidFill>
              </a:rPr>
              <a:t>Director, Preclinical Projects</a:t>
            </a:r>
          </a:p>
          <a:p>
            <a:pPr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</a:rPr>
              <a:t>Danielle </a:t>
            </a:r>
            <a:r>
              <a:rPr lang="en-US" sz="1900" dirty="0" err="1">
                <a:solidFill>
                  <a:schemeClr val="tx1"/>
                </a:solidFill>
              </a:rPr>
              <a:t>Zaragosa</a:t>
            </a:r>
            <a:r>
              <a:rPr lang="en-US" sz="1900" dirty="0">
                <a:solidFill>
                  <a:schemeClr val="tx1"/>
                </a:solidFill>
              </a:rPr>
              <a:t>, MA </a:t>
            </a:r>
            <a:endParaRPr lang="en-US" sz="1900" dirty="0" smtClean="0">
              <a:solidFill>
                <a:schemeClr val="tx1"/>
              </a:solidFill>
            </a:endParaRPr>
          </a:p>
          <a:p>
            <a:pPr marL="0" indent="231775">
              <a:spcBef>
                <a:spcPts val="0"/>
              </a:spcBef>
              <a:buNone/>
            </a:pPr>
            <a:r>
              <a:rPr lang="en-US" sz="1900" dirty="0" smtClean="0">
                <a:solidFill>
                  <a:schemeClr val="tx1"/>
                </a:solidFill>
              </a:rPr>
              <a:t>Regulatory </a:t>
            </a:r>
            <a:r>
              <a:rPr lang="en-US" sz="1900" dirty="0">
                <a:solidFill>
                  <a:schemeClr val="tx1"/>
                </a:solidFill>
              </a:rPr>
              <a:t>Affairs Associate 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CCS Associates, Inc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2258" y="5296488"/>
            <a:ext cx="6298364" cy="100268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89609" y="1719026"/>
            <a:ext cx="73860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Caroline C. Sigman, PhD │ President, CEO </a:t>
            </a:r>
          </a:p>
          <a:p>
            <a:r>
              <a:rPr lang="en-US" sz="2400" dirty="0"/>
              <a:t>Beverly Smolich, PhD | Director, Clinical Research Projects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9676" y="2655765"/>
            <a:ext cx="5124160" cy="2640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Accrual Enhancement Support: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Kisha Thomas, MPH, CCRA    </a:t>
            </a:r>
          </a:p>
          <a:p>
            <a:pPr indent="288925">
              <a:lnSpc>
                <a:spcPct val="120000"/>
              </a:lnSpc>
              <a:buClr>
                <a:schemeClr val="accent2">
                  <a:lumMod val="50000"/>
                </a:schemeClr>
              </a:buClr>
            </a:pPr>
            <a:r>
              <a:rPr lang="en-US" dirty="0"/>
              <a:t>Project Manager, Lead Clinical Research Associate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Donya Bagheri, MS, DABT   </a:t>
            </a:r>
          </a:p>
          <a:p>
            <a:pPr indent="288925">
              <a:lnSpc>
                <a:spcPct val="120000"/>
              </a:lnSpc>
              <a:buClr>
                <a:schemeClr val="accent2">
                  <a:lumMod val="50000"/>
                </a:schemeClr>
              </a:buClr>
            </a:pPr>
            <a:r>
              <a:rPr lang="en-US" dirty="0"/>
              <a:t>Executive Director, Research and Development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Rona Ackerman, MS      </a:t>
            </a:r>
          </a:p>
          <a:p>
            <a:pPr indent="288925">
              <a:lnSpc>
                <a:spcPct val="120000"/>
              </a:lnSpc>
              <a:buClr>
                <a:schemeClr val="accent2">
                  <a:lumMod val="50000"/>
                </a:schemeClr>
              </a:buClr>
            </a:pPr>
            <a:r>
              <a:rPr lang="en-US" dirty="0"/>
              <a:t>Executive Administrative Associate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50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Site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952" y="1600074"/>
            <a:ext cx="10546080" cy="4582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cap="all" spc="200" dirty="0">
                <a:solidFill>
                  <a:schemeClr val="tx2"/>
                </a:solidFill>
              </a:rPr>
              <a:t>Roy Herbst, MD, PhD</a:t>
            </a:r>
            <a:br>
              <a:rPr lang="en-US" cap="all" spc="200" dirty="0">
                <a:solidFill>
                  <a:schemeClr val="tx2"/>
                </a:solidFill>
              </a:rPr>
            </a:br>
            <a:r>
              <a:rPr lang="en-US" cap="all" spc="200" dirty="0">
                <a:solidFill>
                  <a:schemeClr val="tx2"/>
                </a:solidFill>
              </a:rPr>
              <a:t>Study </a:t>
            </a:r>
            <a:r>
              <a:rPr lang="en-US" cap="all" spc="200" dirty="0" smtClean="0">
                <a:solidFill>
                  <a:schemeClr val="tx2"/>
                </a:solidFill>
              </a:rPr>
              <a:t>co-Chair</a:t>
            </a:r>
            <a:r>
              <a:rPr lang="en-US" cap="all" spc="200" dirty="0">
                <a:solidFill>
                  <a:schemeClr val="tx2"/>
                </a:solidFill>
              </a:rPr>
              <a:t>, Medical Oncology</a:t>
            </a:r>
          </a:p>
          <a:p>
            <a:pPr marL="0" indent="0">
              <a:buNone/>
            </a:pPr>
            <a:endParaRPr lang="en-US" cap="all" spc="200" dirty="0">
              <a:solidFill>
                <a:schemeClr val="tx2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2400" b="1" cap="all" spc="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Emily Shardelow, BS, CCRP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b="1" cap="all" spc="200" dirty="0">
                <a:solidFill>
                  <a:schemeClr val="tx2"/>
                </a:solidFill>
                <a:latin typeface="+mj-lt"/>
              </a:rPr>
              <a:t>Clinical Research Associate II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b="1" cap="all" spc="200" dirty="0">
                <a:solidFill>
                  <a:schemeClr val="tx2"/>
                </a:solidFill>
                <a:latin typeface="+mj-lt"/>
              </a:rPr>
              <a:t>University of Kentucky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b="1" cap="all" spc="200" dirty="0">
                <a:solidFill>
                  <a:schemeClr val="tx2"/>
                </a:solidFill>
                <a:latin typeface="+mj-lt"/>
              </a:rPr>
              <a:t>Markey Cancer Center Clinical Research Organization (MCC CRO)</a:t>
            </a:r>
          </a:p>
          <a:p>
            <a:pPr marL="0" indent="0">
              <a:lnSpc>
                <a:spcPct val="70000"/>
              </a:lnSpc>
              <a:buNone/>
            </a:pPr>
            <a:endParaRPr lang="en-US" sz="2200" b="1" cap="all" spc="200" dirty="0">
              <a:solidFill>
                <a:schemeClr val="tx2"/>
              </a:solidFill>
              <a:latin typeface="+mj-lt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2400" b="1" cap="all" spc="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James L. Wade, III, MD, FACP, FASCO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b="1" cap="all" spc="200" dirty="0">
                <a:solidFill>
                  <a:schemeClr val="tx2"/>
                </a:solidFill>
                <a:latin typeface="+mj-lt"/>
              </a:rPr>
              <a:t>Medical Oncology / Hematology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b="1" cap="all" spc="200" dirty="0">
                <a:solidFill>
                  <a:schemeClr val="tx2"/>
                </a:solidFill>
                <a:latin typeface="+mj-lt"/>
              </a:rPr>
              <a:t>Cancer Care Specialists of Central Illinois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1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Mapping out the Lung-Map Study: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Using </a:t>
            </a:r>
            <a:r>
              <a:rPr lang="en-US" sz="5400" dirty="0"/>
              <a:t>a Site Schema to Facilitate Operationalization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Emily Shardelow, BS, CCRP</a:t>
            </a:r>
          </a:p>
          <a:p>
            <a:r>
              <a:rPr lang="en-US" dirty="0"/>
              <a:t>Clinical Research Associate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FAB73BC-B049-4115-A692-8D63A059BFB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375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B3D1FF"/>
              </a:clrFrom>
              <a:clrTo>
                <a:srgbClr val="B3D1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64" t="11735" r="1457" b="18500"/>
          <a:stretch/>
        </p:blipFill>
        <p:spPr>
          <a:xfrm>
            <a:off x="4982036" y="1595718"/>
            <a:ext cx="6456929" cy="291248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Where are we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5734"/>
            <a:ext cx="10546080" cy="3802712"/>
          </a:xfrm>
          <a:ln>
            <a:noFill/>
          </a:ln>
          <a:effectLst>
            <a:outerShdw dist="50800" sx="1000" sy="1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IRB Approvals: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683 </a:t>
            </a:r>
            <a:r>
              <a:rPr lang="en-US" sz="2400" dirty="0">
                <a:latin typeface="Calibri" panose="020F0502020204030204" pitchFamily="34" charset="0"/>
              </a:rPr>
              <a:t>sites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</a:rPr>
              <a:t>238 </a:t>
            </a:r>
            <a:r>
              <a:rPr lang="en-US" sz="2400" dirty="0">
                <a:latin typeface="Calibri" panose="020F0502020204030204" pitchFamily="34" charset="0"/>
              </a:rPr>
              <a:t>sites with at least 1 patient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39687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accrued 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Accruals: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685 </a:t>
            </a:r>
            <a:r>
              <a:rPr lang="en-US" sz="2400" dirty="0">
                <a:latin typeface="Calibri" panose="020F0502020204030204" pitchFamily="34" charset="0"/>
              </a:rPr>
              <a:t>patients registered to </a:t>
            </a:r>
            <a:r>
              <a:rPr lang="en-US" sz="2400" b="1" u="sng" dirty="0">
                <a:latin typeface="Calibri" panose="020F0502020204030204" pitchFamily="34" charset="0"/>
              </a:rPr>
              <a:t>S1400</a:t>
            </a:r>
          </a:p>
          <a:p>
            <a:pPr lvl="2"/>
            <a:r>
              <a:rPr lang="en-US" sz="2000" dirty="0" smtClean="0">
                <a:latin typeface="Calibri" panose="020F0502020204030204" pitchFamily="34" charset="0"/>
              </a:rPr>
              <a:t>333 </a:t>
            </a:r>
            <a:r>
              <a:rPr lang="en-US" sz="2000" dirty="0">
                <a:latin typeface="Calibri" panose="020F0502020204030204" pitchFamily="34" charset="0"/>
              </a:rPr>
              <a:t>patients from SWOG sites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486 </a:t>
            </a:r>
            <a:r>
              <a:rPr lang="en-US" sz="2400" dirty="0">
                <a:latin typeface="Calibri" panose="020F0502020204030204" pitchFamily="34" charset="0"/>
              </a:rPr>
              <a:t>patients notified of their sub-study assignment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252 </a:t>
            </a:r>
            <a:r>
              <a:rPr lang="en-US" sz="2400" dirty="0">
                <a:latin typeface="Calibri" panose="020F0502020204030204" pitchFamily="34" charset="0"/>
              </a:rPr>
              <a:t>patients registered to a sub-study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392759"/>
              </p:ext>
            </p:extLst>
          </p:nvPr>
        </p:nvGraphicFramePr>
        <p:xfrm>
          <a:off x="8558785" y="3691544"/>
          <a:ext cx="3466694" cy="3627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6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0530"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S1400B: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0530"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S1400C: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518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S1400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D: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8151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S1400I: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Closed Sub-studies/treatment: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160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Total:                                  254  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SWOG STATISTICAL CENTER and CTSU AS OF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4/25/16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81516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86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2941" y="1938186"/>
            <a:ext cx="100742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Explain how </a:t>
            </a:r>
            <a:r>
              <a:rPr lang="en-US" sz="2800" b="1" u="sng" dirty="0"/>
              <a:t>S1400</a:t>
            </a:r>
            <a:r>
              <a:rPr lang="en-US" sz="2800" dirty="0"/>
              <a:t> is operationalized at the University of Kentucky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Reminders and pointers to assist in successful implementation of </a:t>
            </a:r>
            <a:r>
              <a:rPr lang="en-US" sz="2800" b="1" u="sng" dirty="0"/>
              <a:t>S1400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FAB73BC-B049-4115-A692-8D63A059BFB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23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84604" y="225290"/>
            <a:ext cx="4800600" cy="8382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kern="0" dirty="0">
                <a:solidFill>
                  <a:prstClr val="white"/>
                </a:solidFill>
                <a:latin typeface="Calibri"/>
              </a:rPr>
              <a:t>Eligibility – MD screen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84554" y="1425676"/>
            <a:ext cx="5600700" cy="1278486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kern="0" dirty="0">
                <a:solidFill>
                  <a:prstClr val="white"/>
                </a:solidFill>
                <a:latin typeface="Calibri"/>
              </a:rPr>
              <a:t>CRA review path for adequate tissue</a:t>
            </a:r>
          </a:p>
          <a:p>
            <a:pPr algn="ctr">
              <a:defRPr/>
            </a:pPr>
            <a:r>
              <a:rPr lang="en-US" sz="2400" kern="0" dirty="0">
                <a:solidFill>
                  <a:prstClr val="white"/>
                </a:solidFill>
                <a:latin typeface="Calibri"/>
              </a:rPr>
              <a:t>CRA review for stage, progression, prior tx </a:t>
            </a:r>
          </a:p>
          <a:p>
            <a:pPr algn="ctr">
              <a:defRPr/>
            </a:pPr>
            <a:r>
              <a:rPr lang="en-US" sz="2400" kern="0" dirty="0">
                <a:solidFill>
                  <a:prstClr val="white"/>
                </a:solidFill>
                <a:latin typeface="Calibri"/>
              </a:rPr>
              <a:t>(determine consent to use)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00250" y="3051491"/>
            <a:ext cx="3700069" cy="5006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kern="0" dirty="0">
                <a:solidFill>
                  <a:prstClr val="white"/>
                </a:solidFill>
                <a:latin typeface="Calibri"/>
              </a:rPr>
              <a:t>CRA consent – Prescreening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59030" y="3088120"/>
            <a:ext cx="3394619" cy="46397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kern="0" dirty="0">
                <a:solidFill>
                  <a:prstClr val="white"/>
                </a:solidFill>
                <a:latin typeface="Calibri"/>
              </a:rPr>
              <a:t>CRA consent – Screening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84604" y="5180444"/>
            <a:ext cx="4800600" cy="1029856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kern="0" dirty="0">
                <a:solidFill>
                  <a:prstClr val="white"/>
                </a:solidFill>
                <a:latin typeface="Calibri"/>
              </a:rPr>
              <a:t>Notify pathology/send request for tissue (include </a:t>
            </a:r>
            <a:r>
              <a:rPr lang="en-US" sz="2400" b="1" u="sng" kern="0" dirty="0">
                <a:solidFill>
                  <a:prstClr val="white"/>
                </a:solidFill>
                <a:latin typeface="Calibri"/>
              </a:rPr>
              <a:t>S1400</a:t>
            </a:r>
            <a:r>
              <a:rPr lang="en-US" sz="2400" kern="0" dirty="0">
                <a:solidFill>
                  <a:prstClr val="white"/>
                </a:solidFill>
                <a:latin typeface="Calibri"/>
              </a:rPr>
              <a:t> Local Path Review Form)</a:t>
            </a:r>
          </a:p>
        </p:txBody>
      </p:sp>
      <p:cxnSp>
        <p:nvCxnSpPr>
          <p:cNvPr id="6154" name="Straight Arrow Connector 14"/>
          <p:cNvCxnSpPr>
            <a:cxnSpLocks noChangeShapeType="1"/>
          </p:cNvCxnSpPr>
          <p:nvPr/>
        </p:nvCxnSpPr>
        <p:spPr bwMode="auto">
          <a:xfrm>
            <a:off x="6184904" y="1063490"/>
            <a:ext cx="0" cy="325437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155" name="Straight Arrow Connector 15"/>
          <p:cNvCxnSpPr>
            <a:cxnSpLocks noChangeShapeType="1"/>
          </p:cNvCxnSpPr>
          <p:nvPr/>
        </p:nvCxnSpPr>
        <p:spPr bwMode="auto">
          <a:xfrm flipH="1">
            <a:off x="4075513" y="2748903"/>
            <a:ext cx="229394" cy="312378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156" name="Straight Arrow Connector 16"/>
          <p:cNvCxnSpPr>
            <a:cxnSpLocks noChangeShapeType="1"/>
          </p:cNvCxnSpPr>
          <p:nvPr/>
        </p:nvCxnSpPr>
        <p:spPr bwMode="auto">
          <a:xfrm>
            <a:off x="8155237" y="2739952"/>
            <a:ext cx="228600" cy="312378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" name="Rounded Rectangle 11"/>
          <p:cNvSpPr/>
          <p:nvPr/>
        </p:nvSpPr>
        <p:spPr bwMode="auto">
          <a:xfrm>
            <a:off x="4190210" y="3917762"/>
            <a:ext cx="3989388" cy="919401"/>
          </a:xfrm>
          <a:prstGeom prst="roundRect">
            <a:avLst/>
          </a:prstGeom>
          <a:solidFill>
            <a:srgbClr val="4F81BD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Re-biopsy pt (if no archival tissue available)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sym typeface="Wingdings 3" pitchFamily="18" charset="2"/>
            </a:endParaRPr>
          </a:p>
        </p:txBody>
      </p:sp>
      <p:cxnSp>
        <p:nvCxnSpPr>
          <p:cNvPr id="21" name="Straight Arrow Connector 14"/>
          <p:cNvCxnSpPr>
            <a:cxnSpLocks noChangeShapeType="1"/>
            <a:endCxn id="14" idx="0"/>
          </p:cNvCxnSpPr>
          <p:nvPr/>
        </p:nvCxnSpPr>
        <p:spPr bwMode="auto">
          <a:xfrm>
            <a:off x="6172200" y="4837163"/>
            <a:ext cx="12704" cy="343281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Straight Arrow Connector 16"/>
          <p:cNvCxnSpPr>
            <a:cxnSpLocks noChangeShapeType="1"/>
          </p:cNvCxnSpPr>
          <p:nvPr/>
        </p:nvCxnSpPr>
        <p:spPr bwMode="auto">
          <a:xfrm>
            <a:off x="4667250" y="3587881"/>
            <a:ext cx="209550" cy="307491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Straight Arrow Connector 15"/>
          <p:cNvCxnSpPr>
            <a:cxnSpLocks noChangeShapeType="1"/>
          </p:cNvCxnSpPr>
          <p:nvPr/>
        </p:nvCxnSpPr>
        <p:spPr bwMode="auto">
          <a:xfrm flipH="1">
            <a:off x="7334250" y="3621051"/>
            <a:ext cx="247652" cy="274320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FAB73BC-B049-4115-A692-8D63A059BFB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0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21051" y="1399766"/>
            <a:ext cx="5407025" cy="92729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prstClr val="white"/>
                </a:solidFill>
              </a:rPr>
              <a:t>Register patient to </a:t>
            </a:r>
            <a:r>
              <a:rPr lang="en-US" sz="2800" b="1" u="sng" kern="0" dirty="0">
                <a:solidFill>
                  <a:prstClr val="white"/>
                </a:solidFill>
              </a:rPr>
              <a:t>S1400</a:t>
            </a:r>
            <a:r>
              <a:rPr lang="en-US" sz="2800" kern="0" dirty="0">
                <a:solidFill>
                  <a:prstClr val="white"/>
                </a:solidFill>
              </a:rPr>
              <a:t> Specimen Submission Step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76550" y="2741029"/>
            <a:ext cx="6267449" cy="164499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prstClr val="white"/>
                </a:solidFill>
                <a:latin typeface="Calibri"/>
              </a:rPr>
              <a:t>Send pathology </a:t>
            </a:r>
          </a:p>
          <a:p>
            <a:pPr algn="ctr">
              <a:defRPr/>
            </a:pPr>
            <a:r>
              <a:rPr lang="en-US" sz="2400" kern="0" dirty="0">
                <a:solidFill>
                  <a:prstClr val="white"/>
                </a:solidFill>
                <a:latin typeface="Calibri"/>
              </a:rPr>
              <a:t>Log into SWOG Specimen Manager, label block/slides, de-identify path report, &amp; include </a:t>
            </a:r>
            <a:r>
              <a:rPr lang="en-US" sz="2400" b="1" u="sng" kern="0" dirty="0">
                <a:solidFill>
                  <a:prstClr val="white"/>
                </a:solidFill>
                <a:latin typeface="Calibri"/>
              </a:rPr>
              <a:t>S1400</a:t>
            </a:r>
            <a:r>
              <a:rPr lang="en-US" sz="2400" kern="0" dirty="0">
                <a:solidFill>
                  <a:prstClr val="white"/>
                </a:solidFill>
                <a:latin typeface="Calibri"/>
              </a:rPr>
              <a:t> Local Path Review Form</a:t>
            </a:r>
          </a:p>
        </p:txBody>
      </p:sp>
      <p:cxnSp>
        <p:nvCxnSpPr>
          <p:cNvPr id="7174" name="Straight Arrow Connector 7"/>
          <p:cNvCxnSpPr>
            <a:cxnSpLocks noChangeShapeType="1"/>
          </p:cNvCxnSpPr>
          <p:nvPr/>
        </p:nvCxnSpPr>
        <p:spPr bwMode="auto">
          <a:xfrm>
            <a:off x="6037263" y="1005138"/>
            <a:ext cx="0" cy="339724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75" name="Straight Arrow Connector 8"/>
          <p:cNvCxnSpPr>
            <a:cxnSpLocks noChangeShapeType="1"/>
          </p:cNvCxnSpPr>
          <p:nvPr/>
        </p:nvCxnSpPr>
        <p:spPr bwMode="auto">
          <a:xfrm flipH="1">
            <a:off x="6030913" y="2381965"/>
            <a:ext cx="431" cy="359064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8734856" y="1263248"/>
            <a:ext cx="3047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**Must ship path within 1</a:t>
            </a:r>
          </a:p>
          <a:p>
            <a:pPr algn="ctr"/>
            <a:r>
              <a:rPr lang="en-US" sz="2400" b="1" dirty="0"/>
              <a:t>day of registration!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33751" y="243138"/>
            <a:ext cx="5407025" cy="7620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dirty="0">
                <a:solidFill>
                  <a:prstClr val="white"/>
                </a:solidFill>
              </a:rPr>
              <a:t>Confirm eligibility</a:t>
            </a:r>
          </a:p>
        </p:txBody>
      </p:sp>
      <p:cxnSp>
        <p:nvCxnSpPr>
          <p:cNvPr id="17" name="Straight Arrow Connector 8"/>
          <p:cNvCxnSpPr>
            <a:cxnSpLocks noChangeShapeType="1"/>
          </p:cNvCxnSpPr>
          <p:nvPr/>
        </p:nvCxnSpPr>
        <p:spPr bwMode="auto">
          <a:xfrm flipH="1">
            <a:off x="4345996" y="4386024"/>
            <a:ext cx="180976" cy="359064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Straight Arrow Connector 8"/>
          <p:cNvCxnSpPr>
            <a:cxnSpLocks noChangeShapeType="1"/>
          </p:cNvCxnSpPr>
          <p:nvPr/>
        </p:nvCxnSpPr>
        <p:spPr bwMode="auto">
          <a:xfrm>
            <a:off x="7548387" y="4402330"/>
            <a:ext cx="272473" cy="359064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" name="Rounded Rectangle 11"/>
          <p:cNvSpPr/>
          <p:nvPr/>
        </p:nvSpPr>
        <p:spPr>
          <a:xfrm>
            <a:off x="1581150" y="4745088"/>
            <a:ext cx="4057069" cy="137682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prstClr val="white"/>
                </a:solidFill>
                <a:latin typeface="Calibri"/>
              </a:rPr>
              <a:t>Receive email of specimen confirmation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487723" y="4745087"/>
            <a:ext cx="4866077" cy="1376827"/>
          </a:xfrm>
          <a:prstGeom prst="roundRect">
            <a:avLst/>
          </a:prstGeom>
          <a:solidFill>
            <a:schemeClr val="accent2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chemeClr val="tx1"/>
                </a:solidFill>
                <a:latin typeface="Calibri"/>
              </a:rPr>
              <a:t>Receive email that biomarker assay couldn’t be run (insufficient tissue sample)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FAB73BC-B049-4115-A692-8D63A059BFB8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13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33650" y="203051"/>
            <a:ext cx="7970405" cy="874173"/>
          </a:xfrm>
          <a:prstGeom prst="roundRect">
            <a:avLst/>
          </a:prstGeom>
          <a:solidFill>
            <a:schemeClr val="accent2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chemeClr val="tx1"/>
                </a:solidFill>
                <a:latin typeface="Calibri"/>
              </a:rPr>
              <a:t>Receive email that biomarker assay couldn’t be run (insufficient tissue sample sent to SWOG)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91876" y="2140781"/>
            <a:ext cx="1828801" cy="700080"/>
          </a:xfrm>
          <a:prstGeom prst="roundRect">
            <a:avLst/>
          </a:prstGeom>
          <a:solidFill>
            <a:schemeClr val="accent2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kern="0" dirty="0">
                <a:solidFill>
                  <a:schemeClr val="tx1"/>
                </a:solidFill>
                <a:latin typeface="Calibri"/>
              </a:rPr>
              <a:t>Pt</a:t>
            </a:r>
            <a:r>
              <a:rPr lang="en-US" sz="24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kern="0" dirty="0">
                <a:solidFill>
                  <a:schemeClr val="tx1"/>
                </a:solidFill>
                <a:latin typeface="Calibri"/>
              </a:rPr>
              <a:t>declines</a:t>
            </a:r>
            <a:r>
              <a:rPr lang="en-US" sz="2400" kern="0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algn="ctr">
              <a:defRPr/>
            </a:pPr>
            <a:r>
              <a:rPr lang="en-US" sz="2400" kern="0" dirty="0">
                <a:solidFill>
                  <a:schemeClr val="tx1"/>
                </a:solidFill>
                <a:latin typeface="Calibri"/>
              </a:rPr>
              <a:t>re-biopsy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26525" y="2140781"/>
            <a:ext cx="1799304" cy="700080"/>
          </a:xfrm>
          <a:prstGeom prst="roundRect">
            <a:avLst/>
          </a:prstGeom>
          <a:solidFill>
            <a:schemeClr val="accent2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kern="0" dirty="0">
                <a:solidFill>
                  <a:schemeClr val="tx1"/>
                </a:solidFill>
                <a:latin typeface="Calibri"/>
              </a:rPr>
              <a:t>Send</a:t>
            </a:r>
            <a:r>
              <a:rPr lang="en-US" sz="24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kern="0" dirty="0">
                <a:solidFill>
                  <a:schemeClr val="tx1"/>
                </a:solidFill>
                <a:latin typeface="Calibri"/>
              </a:rPr>
              <a:t>more</a:t>
            </a:r>
            <a:r>
              <a:rPr lang="en-US" sz="24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kern="0" dirty="0">
                <a:solidFill>
                  <a:schemeClr val="tx1"/>
                </a:solidFill>
                <a:latin typeface="Calibri"/>
              </a:rPr>
              <a:t>specimen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84415" y="2140781"/>
            <a:ext cx="1788000" cy="700080"/>
          </a:xfrm>
          <a:prstGeom prst="roundRect">
            <a:avLst/>
          </a:prstGeom>
          <a:solidFill>
            <a:schemeClr val="accent2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kern="0" dirty="0">
                <a:solidFill>
                  <a:schemeClr val="tx1"/>
                </a:solidFill>
                <a:latin typeface="Calibri"/>
              </a:rPr>
              <a:t>New</a:t>
            </a:r>
            <a:r>
              <a:rPr lang="en-US" sz="24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kern="0" dirty="0">
                <a:solidFill>
                  <a:schemeClr val="tx1"/>
                </a:solidFill>
                <a:latin typeface="Calibri"/>
              </a:rPr>
              <a:t>biopsy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44392" y="3254059"/>
            <a:ext cx="4800600" cy="1110867"/>
          </a:xfrm>
          <a:prstGeom prst="roundRect">
            <a:avLst/>
          </a:prstGeom>
          <a:solidFill>
            <a:schemeClr val="accent2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kern="0" dirty="0">
                <a:solidFill>
                  <a:schemeClr val="tx1"/>
                </a:solidFill>
                <a:latin typeface="Calibri"/>
              </a:rPr>
              <a:t>Notify pathology/send request for tissue (include </a:t>
            </a:r>
            <a:r>
              <a:rPr lang="en-US" sz="2400" b="1" u="sng" kern="0" dirty="0">
                <a:solidFill>
                  <a:schemeClr val="tx1"/>
                </a:solidFill>
                <a:latin typeface="Calibri"/>
              </a:rPr>
              <a:t>S1400</a:t>
            </a:r>
            <a:r>
              <a:rPr lang="en-US" sz="2400" kern="0" dirty="0">
                <a:solidFill>
                  <a:schemeClr val="tx1"/>
                </a:solidFill>
                <a:latin typeface="Calibri"/>
              </a:rPr>
              <a:t> Local Path Review Form)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962399" y="4778591"/>
            <a:ext cx="7981951" cy="1297709"/>
          </a:xfrm>
          <a:prstGeom prst="roundRect">
            <a:avLst/>
          </a:prstGeom>
          <a:solidFill>
            <a:schemeClr val="accent2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chemeClr val="tx1"/>
                </a:solidFill>
                <a:latin typeface="Calibri"/>
              </a:rPr>
              <a:t>Send pathology </a:t>
            </a:r>
          </a:p>
          <a:p>
            <a:pPr algn="ctr">
              <a:defRPr/>
            </a:pPr>
            <a:r>
              <a:rPr lang="en-US" sz="2400" kern="0" dirty="0">
                <a:solidFill>
                  <a:schemeClr val="tx1"/>
                </a:solidFill>
                <a:latin typeface="Calibri"/>
              </a:rPr>
              <a:t>Log into SWOG Specimen Manager, label block/slides, de-identify path report, &amp; include </a:t>
            </a:r>
            <a:r>
              <a:rPr lang="en-US" sz="2400" b="1" u="sng" kern="0" dirty="0">
                <a:solidFill>
                  <a:schemeClr val="tx1"/>
                </a:solidFill>
                <a:latin typeface="Calibri"/>
              </a:rPr>
              <a:t>S1400</a:t>
            </a:r>
            <a:r>
              <a:rPr lang="en-US" sz="2400" kern="0" dirty="0">
                <a:solidFill>
                  <a:schemeClr val="tx1"/>
                </a:solidFill>
                <a:latin typeface="Calibri"/>
              </a:rPr>
              <a:t> Local Path Review Form</a:t>
            </a:r>
          </a:p>
        </p:txBody>
      </p:sp>
      <p:cxnSp>
        <p:nvCxnSpPr>
          <p:cNvPr id="15" name="Straight Arrow Connector 7"/>
          <p:cNvCxnSpPr>
            <a:cxnSpLocks noChangeShapeType="1"/>
          </p:cNvCxnSpPr>
          <p:nvPr/>
        </p:nvCxnSpPr>
        <p:spPr bwMode="auto">
          <a:xfrm>
            <a:off x="7642747" y="4421874"/>
            <a:ext cx="0" cy="329420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" name="Rounded Rectangle 15"/>
          <p:cNvSpPr/>
          <p:nvPr/>
        </p:nvSpPr>
        <p:spPr>
          <a:xfrm>
            <a:off x="475722" y="3308772"/>
            <a:ext cx="3867678" cy="1056154"/>
          </a:xfrm>
          <a:prstGeom prst="roundRect">
            <a:avLst/>
          </a:prstGeom>
          <a:solidFill>
            <a:schemeClr val="accent2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kern="0" dirty="0">
                <a:solidFill>
                  <a:schemeClr val="tx1"/>
                </a:solidFill>
                <a:latin typeface="Calibri"/>
              </a:rPr>
              <a:t>Notice of Intention not to Register to a Sub-Study</a:t>
            </a:r>
          </a:p>
        </p:txBody>
      </p:sp>
      <p:cxnSp>
        <p:nvCxnSpPr>
          <p:cNvPr id="17" name="Straight Arrow Connector 7"/>
          <p:cNvCxnSpPr>
            <a:cxnSpLocks noChangeShapeType="1"/>
          </p:cNvCxnSpPr>
          <p:nvPr/>
        </p:nvCxnSpPr>
        <p:spPr bwMode="auto">
          <a:xfrm>
            <a:off x="2106277" y="2914335"/>
            <a:ext cx="0" cy="394437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1353331" y="1387268"/>
            <a:ext cx="3681499" cy="413664"/>
          </a:xfrm>
          <a:prstGeom prst="roundRect">
            <a:avLst/>
          </a:prstGeom>
          <a:solidFill>
            <a:schemeClr val="accent2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kern="0" dirty="0">
                <a:solidFill>
                  <a:schemeClr val="tx1"/>
                </a:solidFill>
                <a:latin typeface="Calibri"/>
              </a:rPr>
              <a:t>Insufficient archival tissue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584354" y="1407477"/>
            <a:ext cx="4083646" cy="413664"/>
          </a:xfrm>
          <a:prstGeom prst="roundRect">
            <a:avLst/>
          </a:prstGeom>
          <a:solidFill>
            <a:schemeClr val="accent2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kern="0" dirty="0">
                <a:solidFill>
                  <a:schemeClr val="tx1"/>
                </a:solidFill>
                <a:latin typeface="Calibri"/>
              </a:rPr>
              <a:t>Sufficient</a:t>
            </a:r>
            <a:r>
              <a:rPr lang="en-US" sz="24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kern="0" dirty="0">
                <a:solidFill>
                  <a:schemeClr val="tx1"/>
                </a:solidFill>
                <a:latin typeface="Calibri"/>
              </a:rPr>
              <a:t>archival</a:t>
            </a:r>
            <a:r>
              <a:rPr lang="en-US" sz="24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kern="0" dirty="0">
                <a:solidFill>
                  <a:schemeClr val="tx1"/>
                </a:solidFill>
                <a:latin typeface="Calibri"/>
              </a:rPr>
              <a:t>tissue</a:t>
            </a:r>
            <a:r>
              <a:rPr lang="en-US" sz="24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kern="0" dirty="0">
                <a:solidFill>
                  <a:schemeClr val="tx1"/>
                </a:solidFill>
                <a:latin typeface="Calibri"/>
              </a:rPr>
              <a:t>at</a:t>
            </a:r>
            <a:r>
              <a:rPr lang="en-US" sz="24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kern="0" dirty="0">
                <a:solidFill>
                  <a:schemeClr val="tx1"/>
                </a:solidFill>
                <a:latin typeface="Calibri"/>
              </a:rPr>
              <a:t>site</a:t>
            </a:r>
          </a:p>
        </p:txBody>
      </p:sp>
      <p:cxnSp>
        <p:nvCxnSpPr>
          <p:cNvPr id="23" name="Straight Arrow Connector 22"/>
          <p:cNvCxnSpPr>
            <a:cxnSpLocks noChangeShapeType="1"/>
            <a:endCxn id="20" idx="0"/>
          </p:cNvCxnSpPr>
          <p:nvPr/>
        </p:nvCxnSpPr>
        <p:spPr bwMode="auto">
          <a:xfrm flipH="1">
            <a:off x="3194081" y="1109600"/>
            <a:ext cx="101569" cy="277668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  <a:endCxn id="21" idx="0"/>
          </p:cNvCxnSpPr>
          <p:nvPr/>
        </p:nvCxnSpPr>
        <p:spPr bwMode="auto">
          <a:xfrm>
            <a:off x="8409819" y="1109600"/>
            <a:ext cx="216358" cy="297877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5472415" y="2923807"/>
            <a:ext cx="254176" cy="309682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  <a:endCxn id="6" idx="0"/>
          </p:cNvCxnSpPr>
          <p:nvPr/>
        </p:nvCxnSpPr>
        <p:spPr bwMode="auto">
          <a:xfrm flipH="1">
            <a:off x="2106277" y="1873553"/>
            <a:ext cx="156578" cy="267228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" name="Straight Arrow Connector 37"/>
          <p:cNvCxnSpPr>
            <a:cxnSpLocks noChangeShapeType="1"/>
            <a:endCxn id="8" idx="0"/>
          </p:cNvCxnSpPr>
          <p:nvPr/>
        </p:nvCxnSpPr>
        <p:spPr bwMode="auto">
          <a:xfrm>
            <a:off x="4343400" y="1868064"/>
            <a:ext cx="235015" cy="272717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  <a:endCxn id="7" idx="0"/>
          </p:cNvCxnSpPr>
          <p:nvPr/>
        </p:nvCxnSpPr>
        <p:spPr bwMode="auto">
          <a:xfrm flipH="1">
            <a:off x="8626177" y="1864301"/>
            <a:ext cx="23408" cy="276480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9" name="Straight Arrow Connector 58"/>
          <p:cNvCxnSpPr>
            <a:cxnSpLocks noChangeShapeType="1"/>
          </p:cNvCxnSpPr>
          <p:nvPr/>
        </p:nvCxnSpPr>
        <p:spPr bwMode="auto">
          <a:xfrm>
            <a:off x="8673723" y="2923807"/>
            <a:ext cx="0" cy="314780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FAB73BC-B049-4115-A692-8D63A059BFB8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043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67050" y="282486"/>
            <a:ext cx="5877463" cy="8982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prstClr val="white"/>
                </a:solidFill>
                <a:latin typeface="Calibri"/>
              </a:rPr>
              <a:t>Receive email of specimen confirmation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89135" y="1587291"/>
            <a:ext cx="3555304" cy="10724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prstClr val="white"/>
                </a:solidFill>
                <a:latin typeface="Calibri"/>
              </a:rPr>
              <a:t>Pre-screening</a:t>
            </a:r>
          </a:p>
          <a:p>
            <a:pPr algn="ctr">
              <a:defRPr/>
            </a:pPr>
            <a:r>
              <a:rPr lang="en-US" sz="2400" kern="0" dirty="0">
                <a:solidFill>
                  <a:prstClr val="white"/>
                </a:solidFill>
                <a:latin typeface="Calibri"/>
              </a:rPr>
              <a:t>**WAIT**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59076" y="1520292"/>
            <a:ext cx="4170874" cy="120647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prstClr val="white"/>
                </a:solidFill>
                <a:latin typeface="Calibri"/>
              </a:rPr>
              <a:t>Screening</a:t>
            </a:r>
          </a:p>
          <a:p>
            <a:pPr algn="ctr">
              <a:defRPr/>
            </a:pPr>
            <a:r>
              <a:rPr lang="en-US" sz="2400" kern="0" dirty="0">
                <a:solidFill>
                  <a:prstClr val="white"/>
                </a:solidFill>
                <a:latin typeface="Calibri"/>
              </a:rPr>
              <a:t>Receive sub-study assignment with confirmation email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99113" y="3199327"/>
            <a:ext cx="3555304" cy="45827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kern="0" dirty="0">
                <a:solidFill>
                  <a:prstClr val="white"/>
                </a:solidFill>
                <a:latin typeface="Calibri"/>
              </a:rPr>
              <a:t>Patient progresses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66861" y="3351185"/>
            <a:ext cx="3555304" cy="8831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prstClr val="white"/>
                </a:solidFill>
                <a:latin typeface="Calibri"/>
              </a:rPr>
              <a:t>Consent to sub-study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95400" y="4103667"/>
            <a:ext cx="4762500" cy="10500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kern="0" dirty="0">
                <a:solidFill>
                  <a:prstClr val="white"/>
                </a:solidFill>
                <a:latin typeface="Calibri"/>
              </a:rPr>
              <a:t>Submit </a:t>
            </a:r>
            <a:r>
              <a:rPr lang="en-US" sz="2600" b="1" u="sng" kern="0" dirty="0">
                <a:solidFill>
                  <a:prstClr val="white"/>
                </a:solidFill>
                <a:latin typeface="Calibri"/>
              </a:rPr>
              <a:t>S1400</a:t>
            </a:r>
            <a:r>
              <a:rPr lang="en-US" sz="2600" kern="0" dirty="0">
                <a:solidFill>
                  <a:prstClr val="white"/>
                </a:solidFill>
                <a:latin typeface="Calibri"/>
              </a:rPr>
              <a:t> Notice of Progression to receive sub-study</a:t>
            </a:r>
          </a:p>
        </p:txBody>
      </p:sp>
      <p:cxnSp>
        <p:nvCxnSpPr>
          <p:cNvPr id="13" name="Straight Arrow Connector 8"/>
          <p:cNvCxnSpPr>
            <a:cxnSpLocks noChangeShapeType="1"/>
          </p:cNvCxnSpPr>
          <p:nvPr/>
        </p:nvCxnSpPr>
        <p:spPr bwMode="auto">
          <a:xfrm flipH="1">
            <a:off x="3771900" y="1161229"/>
            <a:ext cx="244289" cy="400871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Straight Arrow Connector 8"/>
          <p:cNvCxnSpPr>
            <a:cxnSpLocks noChangeShapeType="1"/>
          </p:cNvCxnSpPr>
          <p:nvPr/>
        </p:nvCxnSpPr>
        <p:spPr bwMode="auto">
          <a:xfrm>
            <a:off x="8364255" y="1161229"/>
            <a:ext cx="272473" cy="359064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" name="Straight Arrow Connector 7"/>
          <p:cNvCxnSpPr>
            <a:cxnSpLocks noChangeShapeType="1"/>
            <a:stCxn id="6" idx="2"/>
            <a:endCxn id="8" idx="0"/>
          </p:cNvCxnSpPr>
          <p:nvPr/>
        </p:nvCxnSpPr>
        <p:spPr bwMode="auto">
          <a:xfrm>
            <a:off x="3566787" y="2659766"/>
            <a:ext cx="9978" cy="539561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" name="Straight Arrow Connector 7"/>
          <p:cNvCxnSpPr>
            <a:cxnSpLocks noChangeShapeType="1"/>
            <a:stCxn id="7" idx="2"/>
            <a:endCxn id="9" idx="0"/>
          </p:cNvCxnSpPr>
          <p:nvPr/>
        </p:nvCxnSpPr>
        <p:spPr bwMode="auto">
          <a:xfrm>
            <a:off x="8944513" y="2726765"/>
            <a:ext cx="0" cy="624420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" name="Straight Arrow Connector 7"/>
          <p:cNvCxnSpPr>
            <a:cxnSpLocks noChangeShapeType="1"/>
            <a:stCxn id="8" idx="2"/>
          </p:cNvCxnSpPr>
          <p:nvPr/>
        </p:nvCxnSpPr>
        <p:spPr bwMode="auto">
          <a:xfrm flipH="1">
            <a:off x="3566787" y="3657601"/>
            <a:ext cx="9978" cy="446066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" name="Rounded Rectangle 24"/>
          <p:cNvSpPr/>
          <p:nvPr/>
        </p:nvSpPr>
        <p:spPr>
          <a:xfrm>
            <a:off x="1799113" y="5568946"/>
            <a:ext cx="3555304" cy="4191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prstClr val="white"/>
                </a:solidFill>
                <a:latin typeface="Calibri"/>
              </a:rPr>
              <a:t>Consent to sub-study</a:t>
            </a:r>
          </a:p>
        </p:txBody>
      </p:sp>
      <p:cxnSp>
        <p:nvCxnSpPr>
          <p:cNvPr id="26" name="Straight Arrow Connector 7"/>
          <p:cNvCxnSpPr>
            <a:cxnSpLocks noChangeShapeType="1"/>
            <a:endCxn id="25" idx="0"/>
          </p:cNvCxnSpPr>
          <p:nvPr/>
        </p:nvCxnSpPr>
        <p:spPr bwMode="auto">
          <a:xfrm>
            <a:off x="3576765" y="5153765"/>
            <a:ext cx="0" cy="415181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FAB73BC-B049-4115-A692-8D63A059BFB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219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ent-Up Arrow 43"/>
          <p:cNvSpPr/>
          <p:nvPr/>
        </p:nvSpPr>
        <p:spPr bwMode="auto">
          <a:xfrm>
            <a:off x="10362657" y="968308"/>
            <a:ext cx="502408" cy="1804450"/>
          </a:xfrm>
          <a:prstGeom prst="bentUpArrow">
            <a:avLst/>
          </a:prstGeom>
          <a:solidFill>
            <a:schemeClr val="tx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600" dirty="0">
              <a:sym typeface="Wingdings 3" pitchFamily="18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28269" y="1450201"/>
            <a:ext cx="7127147" cy="522036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600" kern="0" dirty="0">
                <a:solidFill>
                  <a:prstClr val="white"/>
                </a:solidFill>
              </a:rPr>
              <a:t>Sub-study specific &amp; common eligibility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367830" y="2332166"/>
            <a:ext cx="3663064" cy="70775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600" kern="0" dirty="0">
                <a:solidFill>
                  <a:prstClr val="white"/>
                </a:solidFill>
              </a:rPr>
              <a:t>Meets eligibility of sub-study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503243" y="2332166"/>
            <a:ext cx="3860684" cy="70775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600" kern="0" dirty="0">
                <a:solidFill>
                  <a:prstClr val="white"/>
                </a:solidFill>
              </a:rPr>
              <a:t>Doesn’t meet eligibility of sub-study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556871" y="3411370"/>
            <a:ext cx="3753428" cy="80660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600" kern="0" dirty="0">
                <a:solidFill>
                  <a:prstClr val="white"/>
                </a:solidFill>
              </a:rPr>
              <a:t>Request for sub-study reassignment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367830" y="3453997"/>
            <a:ext cx="3663064" cy="564784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600" kern="0" dirty="0">
                <a:solidFill>
                  <a:prstClr val="white"/>
                </a:solidFill>
              </a:rPr>
              <a:t>Schedule chemo slot</a:t>
            </a:r>
          </a:p>
        </p:txBody>
      </p:sp>
      <p:cxnSp>
        <p:nvCxnSpPr>
          <p:cNvPr id="21" name="Straight Arrow Connector 20"/>
          <p:cNvCxnSpPr>
            <a:cxnSpLocks noChangeShapeType="1"/>
            <a:endCxn id="16" idx="0"/>
          </p:cNvCxnSpPr>
          <p:nvPr/>
        </p:nvCxnSpPr>
        <p:spPr bwMode="auto">
          <a:xfrm flipH="1">
            <a:off x="3199362" y="1998129"/>
            <a:ext cx="214510" cy="334037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" name="Straight Arrow Connector 8"/>
          <p:cNvCxnSpPr>
            <a:cxnSpLocks noChangeShapeType="1"/>
            <a:endCxn id="17" idx="0"/>
          </p:cNvCxnSpPr>
          <p:nvPr/>
        </p:nvCxnSpPr>
        <p:spPr bwMode="auto">
          <a:xfrm>
            <a:off x="8287093" y="1972237"/>
            <a:ext cx="146492" cy="359929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" name="Straight Arrow Connector 7"/>
          <p:cNvCxnSpPr>
            <a:cxnSpLocks noChangeShapeType="1"/>
            <a:endCxn id="20" idx="0"/>
          </p:cNvCxnSpPr>
          <p:nvPr/>
        </p:nvCxnSpPr>
        <p:spPr bwMode="auto">
          <a:xfrm flipH="1">
            <a:off x="3199362" y="3053275"/>
            <a:ext cx="2" cy="400722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" name="Straight Arrow Connector 7"/>
          <p:cNvCxnSpPr>
            <a:cxnSpLocks noChangeShapeType="1"/>
            <a:stCxn id="17" idx="2"/>
            <a:endCxn id="18" idx="0"/>
          </p:cNvCxnSpPr>
          <p:nvPr/>
        </p:nvCxnSpPr>
        <p:spPr bwMode="auto">
          <a:xfrm>
            <a:off x="8433585" y="3039917"/>
            <a:ext cx="0" cy="371453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Straight Arrow Connector 7"/>
          <p:cNvCxnSpPr>
            <a:cxnSpLocks noChangeShapeType="1"/>
            <a:endCxn id="26" idx="0"/>
          </p:cNvCxnSpPr>
          <p:nvPr/>
        </p:nvCxnSpPr>
        <p:spPr bwMode="auto">
          <a:xfrm>
            <a:off x="3199362" y="3947647"/>
            <a:ext cx="0" cy="485213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" name="Rounded Rectangle 25"/>
          <p:cNvSpPr/>
          <p:nvPr/>
        </p:nvSpPr>
        <p:spPr>
          <a:xfrm>
            <a:off x="1367830" y="4432860"/>
            <a:ext cx="3663064" cy="112816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600" kern="0" dirty="0">
                <a:solidFill>
                  <a:prstClr val="white"/>
                </a:solidFill>
              </a:rPr>
              <a:t>Register to sub-study and immediately order chemo drug(s)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46570" y="5657112"/>
            <a:ext cx="8035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**Pt must start treatment within 7 working days!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79894" y="412829"/>
            <a:ext cx="10213676" cy="55547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chemeClr val="tx1"/>
                </a:solidFill>
              </a:rPr>
              <a:t>Consent to sub-study</a:t>
            </a:r>
          </a:p>
        </p:txBody>
      </p:sp>
      <p:cxnSp>
        <p:nvCxnSpPr>
          <p:cNvPr id="19" name="Straight Arrow Connector 7"/>
          <p:cNvCxnSpPr>
            <a:cxnSpLocks noChangeShapeType="1"/>
            <a:stCxn id="15" idx="2"/>
            <a:endCxn id="5" idx="0"/>
          </p:cNvCxnSpPr>
          <p:nvPr/>
        </p:nvCxnSpPr>
        <p:spPr bwMode="auto">
          <a:xfrm>
            <a:off x="5986732" y="968308"/>
            <a:ext cx="5111" cy="481893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FAB73BC-B049-4115-A692-8D63A059BFB8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18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8584"/>
            <a:ext cx="10546080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u="sng" dirty="0" smtClean="0"/>
              <a:t>General</a:t>
            </a:r>
          </a:p>
          <a:p>
            <a:r>
              <a:rPr lang="en-US" sz="2400" b="0" dirty="0" smtClean="0"/>
              <a:t>Submit Local Pathology Form to Pathology when request is made for block/slides</a:t>
            </a:r>
          </a:p>
          <a:p>
            <a:r>
              <a:rPr lang="en-US" sz="2400" b="0" dirty="0" smtClean="0"/>
              <a:t>Have slides/block in hand before registering to Screening</a:t>
            </a:r>
            <a:endParaRPr lang="en-US" sz="2400" dirty="0" smtClean="0"/>
          </a:p>
          <a:p>
            <a:pPr marL="0" indent="0">
              <a:buNone/>
            </a:pPr>
            <a:r>
              <a:rPr lang="en-US" sz="2600" b="1" u="sng" dirty="0" smtClean="0"/>
              <a:t>Sub-studies</a:t>
            </a:r>
          </a:p>
          <a:p>
            <a:r>
              <a:rPr lang="en-US" sz="2400" b="0" dirty="0"/>
              <a:t>If MD suspects any potential issues with eligibility, address first </a:t>
            </a:r>
            <a:endParaRPr lang="en-US" sz="2400" b="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b="0" dirty="0" smtClean="0"/>
              <a:t>i.e</a:t>
            </a:r>
            <a:r>
              <a:rPr lang="en-US" sz="2400" b="0" dirty="0"/>
              <a:t>. Do EKG before scheduling MUGA/ECHO if suspect heart issue </a:t>
            </a:r>
            <a:endParaRPr lang="en-US" sz="2400" b="0" dirty="0" smtClean="0"/>
          </a:p>
          <a:p>
            <a:r>
              <a:rPr lang="en-US" sz="2400" b="0" dirty="0" smtClean="0"/>
              <a:t>Order </a:t>
            </a:r>
            <a:r>
              <a:rPr lang="en-US" sz="2400" b="0" dirty="0"/>
              <a:t>drug immediately after registering pt to </a:t>
            </a:r>
            <a:r>
              <a:rPr lang="en-US" sz="2400" b="0" dirty="0" smtClean="0"/>
              <a:t>sub-study</a:t>
            </a:r>
          </a:p>
          <a:p>
            <a:r>
              <a:rPr lang="en-US" sz="2400" b="0" dirty="0" smtClean="0"/>
              <a:t>Have a point of contact in ancillary test areas, the more “friends” you have the better!</a:t>
            </a:r>
          </a:p>
          <a:p>
            <a:pPr marL="201168" lvl="1" indent="0">
              <a:buNone/>
            </a:pPr>
            <a:r>
              <a:rPr lang="en-US" sz="2200" dirty="0"/>
              <a:t>	</a:t>
            </a:r>
            <a:r>
              <a:rPr lang="en-US" sz="2200" b="0" dirty="0" smtClean="0"/>
              <a:t>i.e. ophthalmology, cardiology, etc.</a:t>
            </a:r>
            <a:endParaRPr lang="en-US" sz="2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790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Heartland  NCORP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S1400 Experience</a:t>
            </a:r>
            <a:endParaRPr lang="en-US" sz="72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James L. Wade III</a:t>
            </a:r>
            <a:r>
              <a:rPr lang="en-US" dirty="0" smtClean="0"/>
              <a:t>, </a:t>
            </a:r>
            <a:r>
              <a:rPr lang="en-US" dirty="0"/>
              <a:t>MD, FACP, FASCO</a:t>
            </a:r>
          </a:p>
          <a:p>
            <a:r>
              <a:rPr lang="en-US" dirty="0" smtClean="0"/>
              <a:t>Heartland </a:t>
            </a:r>
            <a:r>
              <a:rPr lang="en-US" dirty="0"/>
              <a:t>NCORP PI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FAB73BC-B049-4115-A692-8D63A059BFB8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23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0989" y="1606515"/>
            <a:ext cx="105460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Initial participation as Central Illinois CCOP</a:t>
            </a:r>
          </a:p>
          <a:p>
            <a:pPr marL="285750" indent="-285750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August 2014 Heartland NCORP began </a:t>
            </a:r>
            <a:r>
              <a:rPr lang="en-US" sz="2400" dirty="0" smtClean="0"/>
              <a:t>accrual</a:t>
            </a:r>
          </a:p>
          <a:p>
            <a:pPr marL="800100" lvl="1" indent="-342900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–"/>
            </a:pPr>
            <a:r>
              <a:rPr lang="en-US" sz="2400" dirty="0" smtClean="0"/>
              <a:t>Union </a:t>
            </a:r>
            <a:r>
              <a:rPr lang="en-US" sz="2400" dirty="0"/>
              <a:t>of 3 successful CCOP’s, only one a prior SWOG member</a:t>
            </a:r>
          </a:p>
          <a:p>
            <a:pPr marL="285750" indent="-285750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2016 </a:t>
            </a:r>
            <a:r>
              <a:rPr lang="en-US" sz="2400" b="1" u="sng" dirty="0"/>
              <a:t>S1400</a:t>
            </a:r>
            <a:r>
              <a:rPr lang="en-US" sz="2400" dirty="0"/>
              <a:t> redesigned</a:t>
            </a:r>
          </a:p>
          <a:p>
            <a:pPr marL="798513" indent="-395288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–"/>
            </a:pPr>
            <a:r>
              <a:rPr lang="en-US" sz="2400" dirty="0" smtClean="0"/>
              <a:t>Multiple </a:t>
            </a:r>
            <a:r>
              <a:rPr lang="en-US" sz="2400" dirty="0"/>
              <a:t>target specific Phase II trials</a:t>
            </a:r>
          </a:p>
          <a:p>
            <a:pPr marL="798513" indent="-395288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–"/>
            </a:pPr>
            <a:r>
              <a:rPr lang="en-US" sz="2400" dirty="0" smtClean="0"/>
              <a:t>Immune </a:t>
            </a:r>
            <a:r>
              <a:rPr lang="en-US" sz="2400" dirty="0"/>
              <a:t>check point inhibitor naïve Phase III</a:t>
            </a:r>
          </a:p>
          <a:p>
            <a:pPr marL="798513" indent="-395288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–"/>
            </a:pPr>
            <a:r>
              <a:rPr lang="en-US" sz="2400" dirty="0" smtClean="0"/>
              <a:t>Coming </a:t>
            </a:r>
            <a:r>
              <a:rPr lang="en-US" sz="2400" dirty="0"/>
              <a:t>soon: Prior immune inhibitor treated 3rd line</a:t>
            </a:r>
          </a:p>
        </p:txBody>
      </p:sp>
    </p:spTree>
    <p:extLst>
      <p:ext uri="{BB962C8B-B14F-4D97-AF65-F5344CB8AC3E}">
        <p14:creationId xmlns:p14="http://schemas.microsoft.com/office/powerpoint/2010/main" xmlns="" val="26740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9414" y="1676016"/>
            <a:ext cx="1055626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800"/>
              </a:spcBef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Identify advanced squamous cell patients early and enroll in master protocol for tissue analysis; provides opportunity to plan next steps with your </a:t>
            </a:r>
            <a:r>
              <a:rPr lang="en-US" sz="2400" dirty="0" smtClean="0">
                <a:solidFill>
                  <a:schemeClr val="tx2"/>
                </a:solidFill>
              </a:rPr>
              <a:t>patient.</a:t>
            </a:r>
            <a:endParaRPr lang="en-US" sz="2400" dirty="0">
              <a:solidFill>
                <a:schemeClr val="tx2"/>
              </a:solidFill>
            </a:endParaRPr>
          </a:p>
          <a:p>
            <a:pPr marL="457200" indent="-457200">
              <a:spcBef>
                <a:spcPts val="800"/>
              </a:spcBef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Wait for disease progression after first line therapy, then you and your patient have a choice; immune check point treatment off study or </a:t>
            </a:r>
            <a:r>
              <a:rPr lang="en-US" sz="2400" b="1" u="sng" dirty="0" smtClean="0">
                <a:solidFill>
                  <a:schemeClr val="tx2"/>
                </a:solidFill>
              </a:rPr>
              <a:t>S1400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sub-study </a:t>
            </a:r>
            <a:r>
              <a:rPr lang="en-US" sz="2400" dirty="0" smtClean="0">
                <a:solidFill>
                  <a:schemeClr val="tx2"/>
                </a:solidFill>
              </a:rPr>
              <a:t>enrollment.</a:t>
            </a:r>
            <a:endParaRPr lang="en-US" sz="2400" dirty="0">
              <a:solidFill>
                <a:schemeClr val="tx2"/>
              </a:solidFill>
            </a:endParaRPr>
          </a:p>
          <a:p>
            <a:pPr marL="457200" indent="-457200">
              <a:spcBef>
                <a:spcPts val="800"/>
              </a:spcBef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If no mutation subset (marker -), can go directly to immune checkpoint inhibitor randomized phase III </a:t>
            </a:r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en-US" sz="2400" b="1" u="sng" dirty="0" smtClean="0">
                <a:solidFill>
                  <a:schemeClr val="tx2"/>
                </a:solidFill>
              </a:rPr>
              <a:t>S1400I</a:t>
            </a:r>
            <a:r>
              <a:rPr lang="en-US" sz="2400" dirty="0">
                <a:solidFill>
                  <a:schemeClr val="tx2"/>
                </a:solidFill>
              </a:rPr>
              <a:t>) if eligibility criteria </a:t>
            </a:r>
            <a:r>
              <a:rPr lang="en-US" sz="2400" dirty="0" smtClean="0">
                <a:solidFill>
                  <a:schemeClr val="tx2"/>
                </a:solidFill>
              </a:rPr>
              <a:t>met.</a:t>
            </a:r>
            <a:endParaRPr lang="en-US" sz="2400" dirty="0">
              <a:solidFill>
                <a:schemeClr val="tx2"/>
              </a:solidFill>
            </a:endParaRPr>
          </a:p>
          <a:p>
            <a:pPr marL="457200" indent="-457200">
              <a:spcBef>
                <a:spcPts val="800"/>
              </a:spcBef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If marker+ (FGFR mut+, CDK4/6 amplified, or PI3k mut+) may go first, or later, to a phase 2.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FAB73BC-B049-4115-A692-8D63A059BFB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85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 Updates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9269"/>
            <a:ext cx="10546080" cy="4540853"/>
          </a:xfrm>
        </p:spPr>
        <p:txBody>
          <a:bodyPr>
            <a:noAutofit/>
          </a:bodyPr>
          <a:lstStyle/>
          <a:p>
            <a:r>
              <a:rPr lang="en-US" sz="2800" b="1" dirty="0"/>
              <a:t>Revision #3 (November 2015):</a:t>
            </a:r>
          </a:p>
          <a:p>
            <a:pPr lvl="1"/>
            <a:r>
              <a:rPr lang="en-US" sz="2600" b="1" u="sng" dirty="0"/>
              <a:t>S1400B</a:t>
            </a:r>
            <a:r>
              <a:rPr lang="en-US" sz="2600" dirty="0"/>
              <a:t>, </a:t>
            </a:r>
            <a:r>
              <a:rPr lang="en-US" sz="2600" b="1" u="sng" dirty="0"/>
              <a:t>S1400C</a:t>
            </a:r>
            <a:r>
              <a:rPr lang="en-US" sz="2600" dirty="0"/>
              <a:t>, </a:t>
            </a:r>
            <a:r>
              <a:rPr lang="en-US" sz="2600" b="1" u="sng" dirty="0"/>
              <a:t>S1400D</a:t>
            </a:r>
            <a:r>
              <a:rPr lang="en-US" sz="2600" dirty="0"/>
              <a:t> to single arm (targeted therapy only)</a:t>
            </a:r>
          </a:p>
          <a:p>
            <a:pPr lvl="1"/>
            <a:r>
              <a:rPr lang="en-US" sz="2600" b="1" u="sng" dirty="0"/>
              <a:t>S1400I</a:t>
            </a:r>
            <a:r>
              <a:rPr lang="en-US" sz="2600" dirty="0"/>
              <a:t>: Immunotherapy Non-Match Study added</a:t>
            </a:r>
          </a:p>
          <a:p>
            <a:pPr lvl="1"/>
            <a:r>
              <a:rPr lang="en-US" sz="2600" dirty="0" smtClean="0"/>
              <a:t>Restricted </a:t>
            </a:r>
            <a:r>
              <a:rPr lang="en-US" sz="2600" dirty="0"/>
              <a:t>to Performance Status 0-1 (from 0-2)</a:t>
            </a:r>
          </a:p>
          <a:p>
            <a:pPr lvl="1"/>
            <a:r>
              <a:rPr lang="en-US" sz="2600" dirty="0"/>
              <a:t>Pre-screening during </a:t>
            </a:r>
            <a:r>
              <a:rPr lang="en-US" sz="2600" u="sng" dirty="0"/>
              <a:t>any</a:t>
            </a:r>
            <a:r>
              <a:rPr lang="en-US" sz="2600" dirty="0"/>
              <a:t> line of treatment for Stage </a:t>
            </a:r>
            <a:r>
              <a:rPr lang="en-US" sz="2600" dirty="0" smtClean="0"/>
              <a:t>IV/Recurrent </a:t>
            </a:r>
            <a:r>
              <a:rPr lang="en-US" sz="2600" dirty="0"/>
              <a:t>disease</a:t>
            </a:r>
          </a:p>
          <a:p>
            <a:pPr lvl="1"/>
            <a:r>
              <a:rPr lang="en-US" sz="2600" dirty="0"/>
              <a:t>Prior docetaxel exclusion removed</a:t>
            </a:r>
          </a:p>
          <a:p>
            <a:r>
              <a:rPr lang="en-US" sz="2800" b="1" dirty="0"/>
              <a:t>Revision #4 (March 2016):</a:t>
            </a:r>
          </a:p>
          <a:p>
            <a:pPr lvl="1"/>
            <a:r>
              <a:rPr lang="en-US" sz="2600" dirty="0"/>
              <a:t>Rapid Request for Amendment (RRA) </a:t>
            </a:r>
            <a:r>
              <a:rPr lang="en-US" sz="2800" dirty="0"/>
              <a:t>for ipilimumab and for </a:t>
            </a:r>
            <a:r>
              <a:rPr lang="en-US" sz="2800" dirty="0" smtClean="0"/>
              <a:t>nivolumab</a:t>
            </a:r>
          </a:p>
          <a:p>
            <a:r>
              <a:rPr 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Lung-MAP is open in Canada</a:t>
            </a: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70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9414" y="1645210"/>
            <a:ext cx="11222181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8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Nivolumab and Pembrolizumab response rates are approximately 15% and 40% respectively (pembro response based on 61 pts PDL1+ retrospective 2nd line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).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  <a:p>
            <a:pPr marL="285750" indent="-285750">
              <a:spcBef>
                <a:spcPts val="8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Their impact is on overall survival, which is about 9.2 months (taxotere was 6 months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).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  <a:p>
            <a:pPr marL="285750" indent="-285750">
              <a:spcBef>
                <a:spcPts val="8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There is now no standard 3rd line option.  NCCN 3rd line chemotherapy treatments are category 2B. </a:t>
            </a:r>
          </a:p>
          <a:p>
            <a:pPr marL="285750" indent="-285750">
              <a:spcBef>
                <a:spcPts val="8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Nivolumab initially tested in 3rd line setting, with response rate similar to the randomized trial for the 2nd line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indication.</a:t>
            </a:r>
          </a:p>
          <a:p>
            <a:pPr>
              <a:spcBef>
                <a:spcPts val="800"/>
              </a:spcBef>
              <a:buClr>
                <a:schemeClr val="accent2">
                  <a:lumMod val="50000"/>
                </a:schemeClr>
              </a:buClr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   It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is not any less effective in this setting.</a:t>
            </a:r>
          </a:p>
          <a:p>
            <a:pPr marL="285750" indent="-285750">
              <a:spcBef>
                <a:spcPts val="8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For patients who really need a response (disease bulk, local factors, symptoms) consider Nivo or Pembro  for 2nd line with </a:t>
            </a:r>
            <a:r>
              <a:rPr lang="en-US" sz="2400" b="1" u="sng" dirty="0" smtClean="0">
                <a:solidFill>
                  <a:schemeClr val="tx2"/>
                </a:solidFill>
                <a:latin typeface="+mj-lt"/>
              </a:rPr>
              <a:t>S1400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as a 3rd line option.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decide next step?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FAB73BC-B049-4115-A692-8D63A059BFB8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233" t="7923" r="57997" b="15616"/>
          <a:stretch/>
        </p:blipFill>
        <p:spPr>
          <a:xfrm>
            <a:off x="599414" y="1594416"/>
            <a:ext cx="2923323" cy="454028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08121" y="4533728"/>
            <a:ext cx="3305908" cy="83527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FAB73BC-B049-4115-A692-8D63A059BFB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17990" y="2045820"/>
            <a:ext cx="6702551" cy="203132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117 patients. 17 (14·5%, 95% CI 8·7-22·2) of 117 patients had an objective response as assessed by an independent radiology review committee. Median time to response was 3·3 months (IQR 2·2-4·8), and median duration of response was not reached (95% CI 8·31-not applicable); 13 (77%) of 17 of responses were ongoing at the time of analysis. 30 (26%) of 117 patients had stable disease (median duration </a:t>
            </a:r>
            <a:r>
              <a:rPr lang="en-US" dirty="0" smtClean="0">
                <a:solidFill>
                  <a:schemeClr val="tx2"/>
                </a:solidFill>
              </a:rPr>
              <a:t>6·0 </a:t>
            </a:r>
            <a:r>
              <a:rPr lang="en-US" dirty="0">
                <a:solidFill>
                  <a:schemeClr val="tx2"/>
                </a:solidFill>
              </a:rPr>
              <a:t>months</a:t>
            </a:r>
          </a:p>
        </p:txBody>
      </p:sp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 flipV="1">
            <a:off x="3714029" y="3061483"/>
            <a:ext cx="1103961" cy="188988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36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9414" y="1703137"/>
            <a:ext cx="10556266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8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When patients progress after 1st line</a:t>
            </a:r>
          </a:p>
          <a:p>
            <a:pPr marL="285750" indent="-285750">
              <a:spcBef>
                <a:spcPts val="8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Is it radiographic progression only, not clinical?</a:t>
            </a:r>
          </a:p>
          <a:p>
            <a:pPr marL="285750" indent="-285750">
              <a:spcBef>
                <a:spcPts val="8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Is disease pace slow/moderate?</a:t>
            </a:r>
          </a:p>
          <a:p>
            <a:pPr marL="285750" indent="-285750">
              <a:spcBef>
                <a:spcPts val="8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Are the patient’s symptoms stable?</a:t>
            </a:r>
          </a:p>
          <a:p>
            <a:pPr marL="285750" indent="-285750">
              <a:spcBef>
                <a:spcPts val="8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If yes, then consider a </a:t>
            </a:r>
            <a:r>
              <a:rPr lang="en-US" sz="2400" b="1" u="sng" dirty="0">
                <a:latin typeface="+mj-lt"/>
              </a:rPr>
              <a:t>S</a:t>
            </a:r>
            <a:r>
              <a:rPr lang="en-US" sz="2400" b="1" u="sng" dirty="0" smtClean="0">
                <a:latin typeface="+mj-lt"/>
              </a:rPr>
              <a:t>1400</a:t>
            </a:r>
            <a:r>
              <a:rPr lang="en-US" sz="2400" dirty="0" smtClean="0">
                <a:latin typeface="+mj-lt"/>
              </a:rPr>
              <a:t> sub-study </a:t>
            </a:r>
            <a:r>
              <a:rPr lang="en-US" sz="2400" dirty="0">
                <a:latin typeface="+mj-lt"/>
              </a:rPr>
              <a:t>before moving to immune based therapy.</a:t>
            </a:r>
          </a:p>
          <a:p>
            <a:pPr marL="285750" indent="-285750">
              <a:spcBef>
                <a:spcPts val="8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Patients may receive immune based therapy on </a:t>
            </a:r>
            <a:r>
              <a:rPr lang="en-US" sz="2400" b="1" u="sng" dirty="0" smtClean="0">
                <a:latin typeface="+mj-lt"/>
              </a:rPr>
              <a:t>S1400I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if mutation+ and progress.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S1400 strategies for Marker</a:t>
            </a:r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FAB73BC-B049-4115-A692-8D63A059BFB8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97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3214" y="93233"/>
            <a:ext cx="10546080" cy="1450757"/>
          </a:xfrm>
        </p:spPr>
        <p:txBody>
          <a:bodyPr>
            <a:normAutofit/>
          </a:bodyPr>
          <a:lstStyle/>
          <a:p>
            <a:r>
              <a:rPr lang="en-US" dirty="0"/>
              <a:t>Heartland NCORP </a:t>
            </a:r>
            <a:r>
              <a:rPr lang="en-US" b="1" u="sng" dirty="0"/>
              <a:t>S1400</a:t>
            </a:r>
            <a:r>
              <a:rPr lang="en-US" dirty="0"/>
              <a:t> experience: </a:t>
            </a:r>
            <a:br>
              <a:rPr lang="en-US" dirty="0"/>
            </a:br>
            <a:r>
              <a:rPr lang="en-US" dirty="0"/>
              <a:t>29 patients accrued thus </a:t>
            </a:r>
            <a:r>
              <a:rPr lang="en-US" dirty="0" smtClean="0"/>
              <a:t>far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FAB73BC-B049-4115-A692-8D63A059BFB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9150" y="3333750"/>
            <a:ext cx="110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# Patients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626" y="1750782"/>
            <a:ext cx="7279255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078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S1400 sub-study accrual: </a:t>
            </a:r>
            <a:r>
              <a:rPr lang="en-US" dirty="0" smtClean="0"/>
              <a:t> 7 patients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FAB73BC-B049-4115-A692-8D63A059BFB8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122" y="1685388"/>
            <a:ext cx="7139035" cy="45784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83972" y="5582093"/>
            <a:ext cx="169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0 patients on S1400B and S1400I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19150" y="3333750"/>
            <a:ext cx="110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# Patients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4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S1400 Investigator </a:t>
            </a:r>
            <a:r>
              <a:rPr lang="en-US" dirty="0" smtClean="0"/>
              <a:t>buy-in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FAB73BC-B049-4115-A692-8D63A059BFB8}" type="slidenum">
              <a:rPr lang="en-US" smtClean="0"/>
              <a:pPr/>
              <a:t>55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2154827"/>
              </p:ext>
            </p:extLst>
          </p:nvPr>
        </p:nvGraphicFramePr>
        <p:xfrm>
          <a:off x="2530548" y="1486845"/>
          <a:ext cx="6496493" cy="4843164"/>
        </p:xfrm>
        <a:graphic>
          <a:graphicData uri="http://schemas.openxmlformats.org/drawingml/2006/table">
            <a:tbl>
              <a:tblPr/>
              <a:tblGrid>
                <a:gridCol w="2679037"/>
                <a:gridCol w="1663320"/>
                <a:gridCol w="2154136"/>
              </a:tblGrid>
              <a:tr h="2533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Investigator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Participants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9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Dickey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MBMC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409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Dy,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9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Dy, 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409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MBMC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9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Fishkin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ILCC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409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Floyd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9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Kairouz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409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Le-Lindqwister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ILCC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9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ILCC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409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MBMC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9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MacVicar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ILCC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409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Meadors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9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Mosley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MBMC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409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9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409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Srokowski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9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Velasco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409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249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9414" y="1586644"/>
            <a:ext cx="105460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We are dependent on our excellent CRA staff</a:t>
            </a:r>
          </a:p>
          <a:p>
            <a:pPr marL="1257300" lvl="2" indent="-342900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–"/>
            </a:pPr>
            <a:r>
              <a:rPr lang="en-US" sz="2400" dirty="0" smtClean="0">
                <a:solidFill>
                  <a:schemeClr val="tx2"/>
                </a:solidFill>
              </a:rPr>
              <a:t>Patient </a:t>
            </a:r>
            <a:r>
              <a:rPr lang="en-US" sz="2400" dirty="0">
                <a:solidFill>
                  <a:schemeClr val="tx2"/>
                </a:solidFill>
              </a:rPr>
              <a:t>tracking</a:t>
            </a:r>
          </a:p>
          <a:p>
            <a:pPr marL="1257300" lvl="2" indent="-342900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–"/>
            </a:pPr>
            <a:r>
              <a:rPr lang="en-US" sz="2400" dirty="0" smtClean="0">
                <a:solidFill>
                  <a:schemeClr val="tx2"/>
                </a:solidFill>
              </a:rPr>
              <a:t>Tissue </a:t>
            </a:r>
            <a:r>
              <a:rPr lang="en-US" sz="2400" dirty="0">
                <a:solidFill>
                  <a:schemeClr val="tx2"/>
                </a:solidFill>
              </a:rPr>
              <a:t>quality, send off, results return</a:t>
            </a:r>
          </a:p>
          <a:p>
            <a:pPr marL="1257300" lvl="2" indent="-342900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–"/>
            </a:pPr>
            <a:r>
              <a:rPr lang="en-US" sz="2400" dirty="0" smtClean="0">
                <a:solidFill>
                  <a:schemeClr val="tx2"/>
                </a:solidFill>
              </a:rPr>
              <a:t>Sub-study </a:t>
            </a:r>
            <a:r>
              <a:rPr lang="en-US" sz="2400" dirty="0">
                <a:solidFill>
                  <a:schemeClr val="tx2"/>
                </a:solidFill>
              </a:rPr>
              <a:t>assignment</a:t>
            </a:r>
          </a:p>
          <a:p>
            <a:pPr marL="1257300" lvl="2" indent="-342900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–"/>
            </a:pPr>
            <a:r>
              <a:rPr lang="en-US" sz="2400" dirty="0" smtClean="0">
                <a:solidFill>
                  <a:schemeClr val="tx2"/>
                </a:solidFill>
              </a:rPr>
              <a:t>“</a:t>
            </a:r>
            <a:r>
              <a:rPr lang="en-US" sz="2400" dirty="0">
                <a:solidFill>
                  <a:schemeClr val="tx2"/>
                </a:solidFill>
              </a:rPr>
              <a:t>New” sub-study requirements i.e.</a:t>
            </a:r>
          </a:p>
          <a:p>
            <a:pPr lvl="3">
              <a:spcBef>
                <a:spcPts val="600"/>
              </a:spcBef>
              <a:buClr>
                <a:schemeClr val="accent2">
                  <a:lumMod val="50000"/>
                </a:schemeClr>
              </a:buClr>
            </a:pPr>
            <a:r>
              <a:rPr lang="en-US" sz="2400" dirty="0">
                <a:solidFill>
                  <a:schemeClr val="tx2"/>
                </a:solidFill>
              </a:rPr>
              <a:t>- Lab data i.e. Hgb on day of treatment</a:t>
            </a:r>
          </a:p>
          <a:p>
            <a:pPr lvl="3">
              <a:spcBef>
                <a:spcPts val="600"/>
              </a:spcBef>
              <a:buClr>
                <a:schemeClr val="accent2">
                  <a:lumMod val="50000"/>
                </a:schemeClr>
              </a:buClr>
            </a:pPr>
            <a:r>
              <a:rPr lang="en-US" sz="2400" dirty="0">
                <a:solidFill>
                  <a:schemeClr val="tx2"/>
                </a:solidFill>
              </a:rPr>
              <a:t>- Vital signs before, during and after immune therapy</a:t>
            </a:r>
          </a:p>
          <a:p>
            <a:pPr marL="742950" lvl="1" indent="-285750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solidFill>
                  <a:schemeClr val="tx2"/>
                </a:solidFill>
              </a:rPr>
              <a:t>S1400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will be with us for a long time, as an ever evolving bridge to better squamous cell lung cancer outcomes</a:t>
            </a:r>
          </a:p>
          <a:p>
            <a:pPr marL="742950" lvl="1" indent="-285750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Expect more changes to come as our treatments improve, which is the price for success!!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S1400 </a:t>
            </a:r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FAB73BC-B049-4115-A692-8D63A059BFB8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98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5734"/>
            <a:ext cx="10546080" cy="2235059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latin typeface="Calibri" pitchFamily="34" charset="0"/>
            </a:endParaRPr>
          </a:p>
          <a:p>
            <a:pPr marL="0" indent="0" algn="ctr">
              <a:buNone/>
            </a:pPr>
            <a:endParaRPr lang="en-US" b="1" dirty="0">
              <a:latin typeface="Calibri" pitchFamily="34" charset="0"/>
            </a:endParaRPr>
          </a:p>
          <a:p>
            <a:pPr marL="0" indent="0" algn="ctr">
              <a:buNone/>
            </a:pPr>
            <a:endParaRPr lang="en-US" b="1" dirty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n-US" sz="4400" b="1" dirty="0"/>
              <a:t>Thank you for your time.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791456"/>
            <a:ext cx="10546080" cy="146304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5425" indent="-225425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10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slides presented today will be available on the SWOG </a:t>
            </a:r>
            <a:r>
              <a:rPr lang="en-US" sz="2800" dirty="0" smtClean="0"/>
              <a:t>website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/>
              <a:t>S1400 Protocol Abstract </a:t>
            </a:r>
            <a:r>
              <a:rPr lang="en-US" sz="2800" dirty="0" smtClean="0"/>
              <a:t>page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smtClean="0"/>
              <a:t>Other </a:t>
            </a:r>
            <a:r>
              <a:rPr lang="en-US" sz="2800" dirty="0"/>
              <a:t>Study </a:t>
            </a:r>
            <a:r>
              <a:rPr lang="en-US" sz="2800" dirty="0" smtClean="0"/>
              <a:t>Materials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b="1" u="sng" dirty="0"/>
              <a:t>S1400</a:t>
            </a:r>
            <a:r>
              <a:rPr lang="en-US" sz="2800" dirty="0"/>
              <a:t> Group Meeting Materials link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76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31" y="592110"/>
            <a:ext cx="8229600" cy="778383"/>
          </a:xfrm>
        </p:spPr>
        <p:txBody>
          <a:bodyPr>
            <a:normAutofit/>
          </a:bodyPr>
          <a:lstStyle/>
          <a:p>
            <a:r>
              <a:rPr lang="en-US" dirty="0"/>
              <a:t>PROs Chosen for S1400I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0231" y="1476376"/>
            <a:ext cx="1051205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>
              <a:buClr>
                <a:schemeClr val="accent1"/>
              </a:buClr>
            </a:pP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Primary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: M.D. Anderson Symptom Inventory-Lung Cancer (MDASI-LC)</a:t>
            </a:r>
          </a:p>
          <a:p>
            <a:pPr marL="115888">
              <a:buClr>
                <a:schemeClr val="accent1"/>
              </a:buClr>
            </a:pPr>
            <a:endParaRPr lang="en-US" sz="1200" b="1" dirty="0">
              <a:cs typeface="Arial" panose="020B0604020202020204" pitchFamily="34" charset="0"/>
            </a:endParaRPr>
          </a:p>
          <a:p>
            <a:pPr marL="458787" indent="-34290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“Pros”:</a:t>
            </a:r>
          </a:p>
          <a:p>
            <a:pPr marL="573088" indent="-457200">
              <a:buFont typeface="Wingdings" panose="05000000000000000000" pitchFamily="2" charset="2"/>
              <a:buChar char="§"/>
            </a:pPr>
            <a:endParaRPr lang="en-US" sz="800" b="1" u="sng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685800" lvl="2" indent="-227013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Psychometric properties documented in literature for lung cancer patients plus a variety of other cancers</a:t>
            </a:r>
          </a:p>
          <a:p>
            <a:pPr marL="685800" lvl="2" indent="-227013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Interference subscale measures impact on day-to-day function</a:t>
            </a:r>
          </a:p>
          <a:p>
            <a:pPr marL="573088" indent="-457200"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458787" indent="-34290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Cons:</a:t>
            </a:r>
          </a:p>
          <a:p>
            <a:pPr marL="573088" indent="-457200">
              <a:buFont typeface="Wingdings" panose="05000000000000000000" pitchFamily="2" charset="2"/>
              <a:buChar char="§"/>
            </a:pPr>
            <a:endParaRPr lang="en-US" sz="800" b="1" u="sng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685800" lvl="2" indent="-227013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Minimal coverage of general PRO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domains</a:t>
            </a:r>
          </a:p>
          <a:p>
            <a:pPr marL="685800" lvl="2" indent="-227013">
              <a:buFont typeface="Arial" panose="020B0604020202020204" pitchFamily="34" charset="0"/>
              <a:buChar char="−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15888"/>
            <a:r>
              <a:rPr lang="en-US" sz="2400" i="1" u="sng" dirty="0" smtClean="0">
                <a:solidFill>
                  <a:schemeClr val="accent2"/>
                </a:solidFill>
                <a:cs typeface="Arial" panose="020B0604020202020204" pitchFamily="34" charset="0"/>
              </a:rPr>
              <a:t>Considered </a:t>
            </a:r>
            <a:r>
              <a:rPr lang="en-US" sz="2400" i="1" u="sng" dirty="0">
                <a:solidFill>
                  <a:schemeClr val="accent2"/>
                </a:solidFill>
                <a:cs typeface="Arial" panose="020B0604020202020204" pitchFamily="34" charset="0"/>
              </a:rPr>
              <a:t>Adding:  </a:t>
            </a:r>
          </a:p>
          <a:p>
            <a:pPr marL="571500" lvl="3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PROMIS Short Form &amp; Profile measures</a:t>
            </a:r>
          </a:p>
          <a:p>
            <a:pPr marL="571500" lvl="3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PRO-CTCAE items - more direct tracking with MD-rated CTCAEs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FAB73BC-B049-4115-A692-8D63A059BFB8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966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819" y="1658513"/>
            <a:ext cx="10636102" cy="4497840"/>
          </a:xfrm>
        </p:spPr>
        <p:txBody>
          <a:bodyPr>
            <a:normAutofit fontScale="25000" lnSpcReduction="20000"/>
          </a:bodyPr>
          <a:lstStyle/>
          <a:p>
            <a:pPr marL="115888" indent="0">
              <a:lnSpc>
                <a:spcPct val="120000"/>
              </a:lnSpc>
              <a:buNone/>
            </a:pPr>
            <a:r>
              <a:rPr lang="en-US" sz="9600" b="1" u="sng" dirty="0">
                <a:cs typeface="Arial" panose="020B0604020202020204" pitchFamily="34" charset="0"/>
              </a:rPr>
              <a:t>Secondary:</a:t>
            </a:r>
            <a:r>
              <a:rPr lang="en-US" sz="9600" b="1" dirty="0">
                <a:cs typeface="Arial" panose="020B0604020202020204" pitchFamily="34" charset="0"/>
              </a:rPr>
              <a:t> Non-Small Cell Lung Cancer Symptom Assessment Questionnaire (NSCLC-SAQ</a:t>
            </a:r>
            <a:r>
              <a:rPr lang="en-US" sz="9600" b="1" dirty="0">
                <a:solidFill>
                  <a:srgbClr val="1F497D"/>
                </a:solidFill>
                <a:cs typeface="Arial" panose="020B0604020202020204" pitchFamily="34" charset="0"/>
              </a:rPr>
              <a:t>*</a:t>
            </a:r>
            <a:r>
              <a:rPr lang="en-US" sz="9600" b="1" dirty="0">
                <a:cs typeface="Arial" panose="020B0604020202020204" pitchFamily="34" charset="0"/>
              </a:rPr>
              <a:t>)</a:t>
            </a:r>
          </a:p>
          <a:p>
            <a:pPr marL="115888" indent="0">
              <a:buNone/>
            </a:pPr>
            <a:endParaRPr lang="en-US" sz="4800" b="1" dirty="0">
              <a:cs typeface="Arial" panose="020B0604020202020204" pitchFamily="34" charset="0"/>
            </a:endParaRPr>
          </a:p>
          <a:p>
            <a:pPr marL="690563" lvl="3" indent="-350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8000" b="1" dirty="0">
                <a:cs typeface="Arial" panose="020B0604020202020204" pitchFamily="34" charset="0"/>
              </a:rPr>
              <a:t>In development </a:t>
            </a:r>
          </a:p>
          <a:p>
            <a:pPr marL="690563" lvl="3" indent="-350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8000" b="1" u="sng" dirty="0">
                <a:cs typeface="Arial" panose="020B0604020202020204" pitchFamily="34" charset="0"/>
              </a:rPr>
              <a:t>S1400I</a:t>
            </a:r>
            <a:r>
              <a:rPr lang="en-US" sz="8000" b="1" dirty="0">
                <a:cs typeface="Arial" panose="020B0604020202020204" pitchFamily="34" charset="0"/>
              </a:rPr>
              <a:t> PROs will provide validation data for new symptom measure (also part of Phase II/III design) </a:t>
            </a:r>
          </a:p>
          <a:p>
            <a:pPr marL="690563" lvl="3" indent="-3508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8000" b="1" dirty="0">
                <a:cs typeface="Arial" panose="020B0604020202020204" pitchFamily="34" charset="0"/>
              </a:rPr>
              <a:t>Inclusion of NSCLC-SAQ limits use of other measures but adds to PRO resources</a:t>
            </a:r>
          </a:p>
          <a:p>
            <a:pPr marL="115888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4000" b="1" i="1" u="sng" dirty="0">
              <a:ea typeface="ＭＳ Ｐゴシック" pitchFamily="34" charset="-128"/>
              <a:cs typeface="Arial" panose="020B0604020202020204" pitchFamily="34" charset="0"/>
            </a:endParaRPr>
          </a:p>
          <a:p>
            <a:pPr marL="11588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400" b="1" i="1" u="sng" dirty="0">
                <a:ea typeface="ＭＳ Ｐゴシック" pitchFamily="34" charset="-128"/>
                <a:cs typeface="Arial" panose="020B0604020202020204" pitchFamily="34" charset="0"/>
              </a:rPr>
              <a:t>Issue:</a:t>
            </a:r>
            <a:r>
              <a:rPr lang="en-US" sz="8400" i="1" u="sng" dirty="0"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8400" u="sng" dirty="0">
                <a:ea typeface="ＭＳ Ｐゴシック" pitchFamily="34" charset="-128"/>
                <a:cs typeface="Arial" panose="020B0604020202020204" pitchFamily="34" charset="0"/>
              </a:rPr>
              <a:t>Conceptual duplication in measures</a:t>
            </a:r>
          </a:p>
          <a:p>
            <a:pPr marL="571500" indent="-228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9600" dirty="0">
                <a:ea typeface="ＭＳ Ｐゴシック" pitchFamily="34" charset="-128"/>
                <a:cs typeface="Arial" panose="020B0604020202020204" pitchFamily="34" charset="0"/>
              </a:rPr>
              <a:t>MDASI-LC &amp; NSCLC SAQ, MDASI-LC &amp; PRO-CTCAE, and MDASI-LC Interference items &amp; PROMIS Profile Physical Function items </a:t>
            </a:r>
            <a:endParaRPr lang="en-US" sz="9600" dirty="0" smtClean="0">
              <a:ea typeface="ＭＳ Ｐゴシック" pitchFamily="34" charset="-128"/>
              <a:cs typeface="Arial" panose="020B0604020202020204" pitchFamily="34" charset="0"/>
            </a:endParaRPr>
          </a:p>
          <a:p>
            <a:pPr marL="571500" indent="-2286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8400" dirty="0">
              <a:ea typeface="ＭＳ Ｐゴシック" pitchFamily="34" charset="-128"/>
              <a:cs typeface="Arial" panose="020B0604020202020204" pitchFamily="34" charset="0"/>
            </a:endParaRPr>
          </a:p>
          <a:p>
            <a:pPr marL="891540" lvl="2" indent="0"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</a:pPr>
            <a:r>
              <a:rPr lang="en-US" sz="9600" dirty="0">
                <a:solidFill>
                  <a:srgbClr val="CC6600"/>
                </a:solidFill>
                <a:ea typeface="ＭＳ Ｐゴシック" pitchFamily="34" charset="-128"/>
                <a:cs typeface="Arial" panose="020B0604020202020204" pitchFamily="34" charset="0"/>
                <a:sym typeface="Symbol"/>
              </a:rPr>
              <a:t>  Patient burden/annoyance &amp; research staff burden</a:t>
            </a:r>
            <a:endParaRPr lang="en-US" sz="9600" dirty="0">
              <a:solidFill>
                <a:srgbClr val="CC6600"/>
              </a:solidFill>
              <a:ea typeface="ＭＳ Ｐゴシック" pitchFamily="34" charset="-128"/>
              <a:cs typeface="Arial" panose="020B0604020202020204" pitchFamily="34" charset="0"/>
            </a:endParaRPr>
          </a:p>
          <a:p>
            <a:pPr marL="342900" lvl="3" indent="0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en-US" sz="80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571500" lvl="3" indent="-22860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8015438" y="5965032"/>
            <a:ext cx="406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497D"/>
                </a:solidFill>
                <a:latin typeface="+mj-lt"/>
              </a:rPr>
              <a:t>*Friends of Cancer </a:t>
            </a:r>
            <a:r>
              <a:rPr lang="en-US" sz="1400" dirty="0" smtClean="0">
                <a:solidFill>
                  <a:srgbClr val="1F497D"/>
                </a:solidFill>
                <a:latin typeface="+mj-lt"/>
              </a:rPr>
              <a:t>Research </a:t>
            </a:r>
            <a:r>
              <a:rPr lang="en-US" sz="1400" dirty="0">
                <a:solidFill>
                  <a:srgbClr val="1F497D"/>
                </a:solidFill>
                <a:latin typeface="+mj-lt"/>
              </a:rPr>
              <a:t>&amp; CRITICAL Path Institute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47888" y="64589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81B0BA-4025-614A-8BC1-66E7E1798A64}" type="slidenum">
              <a:rPr lang="en-US"/>
              <a:pPr/>
              <a:t>59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6819" y="703857"/>
            <a:ext cx="8630660" cy="838200"/>
          </a:xfrm>
        </p:spPr>
        <p:txBody>
          <a:bodyPr>
            <a:normAutofit/>
          </a:bodyPr>
          <a:lstStyle/>
          <a:p>
            <a:r>
              <a:rPr lang="en-US" dirty="0"/>
              <a:t>PROs Chosen for S1400I (cont’d)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104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Upcoming Changes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9269"/>
            <a:ext cx="10546080" cy="4540853"/>
          </a:xfrm>
        </p:spPr>
        <p:txBody>
          <a:bodyPr>
            <a:noAutofit/>
          </a:bodyPr>
          <a:lstStyle/>
          <a:p>
            <a:pPr lvl="0">
              <a:buClr>
                <a:srgbClr val="DB8631">
                  <a:lumMod val="50000"/>
                </a:srgbClr>
              </a:buClr>
            </a:pPr>
            <a:r>
              <a:rPr lang="en-US" sz="2800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Revision </a:t>
            </a:r>
            <a:r>
              <a:rPr lang="en-US" sz="28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#5 (Expected </a:t>
            </a:r>
            <a:r>
              <a:rPr lang="en-US" sz="2800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Fall </a:t>
            </a:r>
            <a:r>
              <a:rPr lang="en-US" sz="28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2016)</a:t>
            </a:r>
          </a:p>
          <a:p>
            <a:pPr lvl="1">
              <a:buClr>
                <a:srgbClr val="DB8631">
                  <a:lumMod val="50000"/>
                </a:srgbClr>
              </a:buClr>
            </a:pPr>
            <a:r>
              <a:rPr lang="en-US" sz="26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S1400I</a:t>
            </a:r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en-US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Addition of Patient Reported </a:t>
            </a:r>
            <a:r>
              <a:rPr 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Outcomes</a:t>
            </a:r>
          </a:p>
          <a:p>
            <a:pPr lvl="1">
              <a:buClr>
                <a:srgbClr val="DB8631">
                  <a:lumMod val="50000"/>
                </a:srgbClr>
              </a:buClr>
            </a:pPr>
            <a:r>
              <a:rPr lang="en-US" sz="2800" dirty="0" smtClean="0"/>
              <a:t>Add the </a:t>
            </a:r>
            <a:r>
              <a:rPr lang="en-US" sz="2800" dirty="0"/>
              <a:t>option of enrolling to a </a:t>
            </a:r>
            <a:r>
              <a:rPr lang="en-US" sz="2800" i="1" u="sng" dirty="0"/>
              <a:t>new</a:t>
            </a:r>
            <a:r>
              <a:rPr lang="en-US" sz="2800" dirty="0"/>
              <a:t> sub-study following progression </a:t>
            </a:r>
            <a:endParaRPr lang="en-US" sz="2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sz="2600" b="1" u="sng" dirty="0" smtClean="0"/>
          </a:p>
          <a:p>
            <a:endParaRPr lang="en-US" sz="2600" b="1" u="sng" dirty="0"/>
          </a:p>
          <a:p>
            <a:r>
              <a:rPr lang="en-US" sz="2600" b="1" u="sng" dirty="0" smtClean="0"/>
              <a:t>Subsequent Revision (Expected Late 2016)</a:t>
            </a:r>
          </a:p>
          <a:p>
            <a:pPr marL="0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Two </a:t>
            </a:r>
            <a:r>
              <a:rPr lang="en-US" sz="2800" b="1" dirty="0"/>
              <a:t>NEW Sub-Studies:</a:t>
            </a:r>
          </a:p>
          <a:p>
            <a:pPr lvl="1"/>
            <a:r>
              <a:rPr lang="en-US" sz="2600" b="1" u="sng" dirty="0"/>
              <a:t>S1400G</a:t>
            </a:r>
            <a:r>
              <a:rPr lang="en-US" sz="2600" dirty="0"/>
              <a:t>: a biomarker-driven study including a PARP inhibitor</a:t>
            </a:r>
          </a:p>
          <a:p>
            <a:pPr lvl="1"/>
            <a:r>
              <a:rPr lang="en-US" sz="2600" b="1" u="sng" dirty="0"/>
              <a:t>S1400F</a:t>
            </a:r>
            <a:r>
              <a:rPr lang="en-US" sz="2600" dirty="0"/>
              <a:t>: a non-match study for </a:t>
            </a:r>
            <a:r>
              <a:rPr lang="en-US" sz="2600" dirty="0" smtClean="0"/>
              <a:t>patients </a:t>
            </a:r>
            <a:r>
              <a:rPr lang="en-US" sz="2600" dirty="0"/>
              <a:t>who have failed prior </a:t>
            </a:r>
            <a:r>
              <a:rPr lang="en-US" sz="2600" dirty="0" smtClean="0"/>
              <a:t>nivolumab</a:t>
            </a:r>
            <a:endParaRPr lang="en-US" sz="2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62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10813" y="1855539"/>
            <a:ext cx="10642740" cy="3098284"/>
          </a:xfrm>
        </p:spPr>
        <p:txBody>
          <a:bodyPr wrap="square" anchor="ctr">
            <a:sp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design emphasized the following important considerations…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Feasibility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 recruitment to PRO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sub-study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</a:t>
            </a:r>
            <a:r>
              <a:rPr lang="en-US" sz="2800" b="1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burden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 PRO questionnaires to sites and patients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Ease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b="1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interpretation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0813" y="652892"/>
            <a:ext cx="73781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S1400I PRO Design 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0626" y="6425717"/>
            <a:ext cx="540737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408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164" y="653210"/>
            <a:ext cx="72319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Ease of Clinical Interpretation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0626" y="6425717"/>
            <a:ext cx="540737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/>
          </a:p>
        </p:txBody>
      </p:sp>
      <p:sp>
        <p:nvSpPr>
          <p:cNvPr id="2" name="TextBox 1"/>
          <p:cNvSpPr txBox="1"/>
          <p:nvPr/>
        </p:nvSpPr>
        <p:spPr>
          <a:xfrm>
            <a:off x="8862442" y="5774651"/>
            <a:ext cx="2323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* Mendoza et al., 2011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83163" y="1586164"/>
            <a:ext cx="10702287" cy="3410164"/>
          </a:xfrm>
        </p:spPr>
        <p:txBody>
          <a:bodyPr wrap="square" anchor="ctr">
            <a:spAutoFit/>
          </a:bodyPr>
          <a:lstStyle/>
          <a:p>
            <a:pPr marL="400050" indent="-295275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b="1" dirty="0" smtClean="0">
                <a:cs typeface="Arial" panose="020B0604020202020204" pitchFamily="34" charset="0"/>
              </a:rPr>
              <a:t>Primary endpoint is the </a:t>
            </a:r>
            <a:r>
              <a:rPr lang="en-US" sz="2600" b="1" dirty="0" smtClean="0">
                <a:solidFill>
                  <a:srgbClr val="CC6600"/>
                </a:solidFill>
                <a:cs typeface="Arial" panose="020B0604020202020204" pitchFamily="34" charset="0"/>
              </a:rPr>
              <a:t>MDASI-LC Severity Score</a:t>
            </a:r>
            <a:r>
              <a:rPr lang="en-US" sz="2600" b="1" dirty="0" smtClean="0">
                <a:cs typeface="Arial" panose="020B0604020202020204" pitchFamily="34" charset="0"/>
              </a:rPr>
              <a:t> </a:t>
            </a:r>
          </a:p>
          <a:p>
            <a:pPr marL="400050" indent="-295275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b="1" dirty="0">
                <a:cs typeface="Arial" panose="020B0604020202020204" pitchFamily="34" charset="0"/>
              </a:rPr>
              <a:t>Randomized design enhances interpretation of PROs</a:t>
            </a:r>
          </a:p>
          <a:p>
            <a:pPr marL="400050" indent="-295275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b="1" dirty="0" smtClean="0">
                <a:cs typeface="Arial" panose="020B0604020202020204" pitchFamily="34" charset="0"/>
              </a:rPr>
              <a:t>The </a:t>
            </a:r>
            <a:r>
              <a:rPr lang="en-US" sz="2600" b="1" dirty="0">
                <a:cs typeface="Arial" panose="020B0604020202020204" pitchFamily="34" charset="0"/>
              </a:rPr>
              <a:t>Minimally Important Difference (MID) is 1.0 points</a:t>
            </a:r>
            <a:r>
              <a:rPr lang="en-US" sz="2600" b="1" dirty="0" smtClean="0">
                <a:solidFill>
                  <a:srgbClr val="CC6600"/>
                </a:solidFill>
                <a:cs typeface="Arial" panose="020B0604020202020204" pitchFamily="34" charset="0"/>
              </a:rPr>
              <a:t>*</a:t>
            </a:r>
            <a:r>
              <a:rPr lang="en-US" sz="2600" b="1" dirty="0" smtClean="0">
                <a:cs typeface="Arial" panose="020B0604020202020204" pitchFamily="34" charset="0"/>
              </a:rPr>
              <a:t> (SD = 2.0)</a:t>
            </a:r>
            <a:endParaRPr lang="en-US" sz="2600" b="1" dirty="0">
              <a:cs typeface="Arial" panose="020B0604020202020204" pitchFamily="34" charset="0"/>
            </a:endParaRPr>
          </a:p>
          <a:p>
            <a:pPr marL="400050" indent="-295275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b="1" dirty="0" smtClean="0">
                <a:cs typeface="Arial" panose="020B0604020202020204" pitchFamily="34" charset="0"/>
              </a:rPr>
              <a:t>Co-primary endpoint assessments (alpha=.025 for each): </a:t>
            </a:r>
          </a:p>
          <a:p>
            <a:pPr marL="720725" lvl="1" indent="-263525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−"/>
            </a:pPr>
            <a:r>
              <a:rPr lang="en-US" sz="2400" u="sng" dirty="0" smtClean="0">
                <a:cs typeface="Arial" panose="020B0604020202020204" pitchFamily="34" charset="0"/>
              </a:rPr>
              <a:t>Early assessment </a:t>
            </a:r>
            <a:r>
              <a:rPr lang="en-US" sz="2400" dirty="0" smtClean="0">
                <a:cs typeface="Arial" panose="020B0604020202020204" pitchFamily="34" charset="0"/>
              </a:rPr>
              <a:t>at Week 7, when clinically meaningful differences by arm may first occur </a:t>
            </a:r>
          </a:p>
          <a:p>
            <a:pPr marL="720725" lvl="1" indent="-263525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−"/>
            </a:pPr>
            <a:r>
              <a:rPr lang="en-US" sz="2400" u="sng" dirty="0" smtClean="0">
                <a:cs typeface="Arial" panose="020B0604020202020204" pitchFamily="34" charset="0"/>
              </a:rPr>
              <a:t>Late assessment</a:t>
            </a:r>
            <a:r>
              <a:rPr lang="en-US" sz="2400" dirty="0" smtClean="0">
                <a:cs typeface="Arial" panose="020B0604020202020204" pitchFamily="34" charset="0"/>
              </a:rPr>
              <a:t> at Week 13 to identify potentially long term differences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959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81248" y="1764763"/>
            <a:ext cx="10582938" cy="4396075"/>
          </a:xfrm>
        </p:spPr>
        <p:txBody>
          <a:bodyPr wrap="square" anchor="ctr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2600" b="1" dirty="0" smtClean="0">
                <a:cs typeface="Arial" panose="020B0604020202020204" pitchFamily="34" charset="0"/>
              </a:rPr>
              <a:t>At 7 Weeks: </a:t>
            </a:r>
          </a:p>
          <a:p>
            <a:pPr marL="344488" indent="-182563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Assume 20% dropout (death, other reasons) and 10% non-adherence</a:t>
            </a:r>
          </a:p>
          <a:p>
            <a:pPr marL="344488" indent="-182563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Gives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C6600"/>
                </a:solidFill>
                <a:cs typeface="Arial" panose="020B0604020202020204" pitchFamily="34" charset="0"/>
              </a:rPr>
              <a:t>92%</a:t>
            </a:r>
            <a:r>
              <a:rPr lang="en-US" sz="2400" dirty="0">
                <a:solidFill>
                  <a:srgbClr val="CC660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cs typeface="Arial" panose="020B0604020202020204" pitchFamily="34" charset="0"/>
              </a:rPr>
              <a:t>power to detect treatment arm difference of 1.0 points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2600" b="1" dirty="0" smtClean="0">
                <a:cs typeface="Arial" panose="020B0604020202020204" pitchFamily="34" charset="0"/>
              </a:rPr>
              <a:t>At 13 Weeks:</a:t>
            </a:r>
          </a:p>
          <a:p>
            <a:pPr marL="344488" indent="-182563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Assume 35% dropout and 15% non-adherence</a:t>
            </a:r>
          </a:p>
          <a:p>
            <a:pPr marL="344488" indent="-182563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Gives </a:t>
            </a:r>
            <a:r>
              <a:rPr lang="en-US" sz="2400" b="1" dirty="0">
                <a:solidFill>
                  <a:srgbClr val="CC6600"/>
                </a:solidFill>
                <a:cs typeface="Arial" panose="020B0604020202020204" pitchFamily="34" charset="0"/>
              </a:rPr>
              <a:t>81% </a:t>
            </a:r>
            <a:r>
              <a:rPr lang="en-US" sz="2400" dirty="0">
                <a:cs typeface="Arial" panose="020B0604020202020204" pitchFamily="34" charset="0"/>
              </a:rPr>
              <a:t>power to detect treatment arm difference of 1.0 points </a:t>
            </a:r>
          </a:p>
          <a:p>
            <a:pPr marL="0" indent="0">
              <a:buClrTx/>
              <a:buNone/>
            </a:pPr>
            <a:r>
              <a:rPr lang="en-US" sz="2400" b="1" u="sng" dirty="0" smtClean="0">
                <a:cs typeface="Arial" panose="020B0604020202020204" pitchFamily="34" charset="0"/>
              </a:rPr>
              <a:t>Primary </a:t>
            </a:r>
            <a:r>
              <a:rPr lang="en-US" sz="2400" b="1" u="sng" dirty="0">
                <a:cs typeface="Arial" panose="020B0604020202020204" pitchFamily="34" charset="0"/>
              </a:rPr>
              <a:t>analysis</a:t>
            </a:r>
            <a:r>
              <a:rPr lang="en-US" sz="2400" dirty="0">
                <a:cs typeface="Arial" panose="020B0604020202020204" pitchFamily="34" charset="0"/>
              </a:rPr>
              <a:t> uses multiple linear regression (consistent with design)</a:t>
            </a:r>
          </a:p>
          <a:p>
            <a:pPr marL="0" indent="0">
              <a:buClrTx/>
              <a:buNone/>
            </a:pPr>
            <a:r>
              <a:rPr lang="en-US" sz="2400" dirty="0" smtClean="0">
                <a:cs typeface="Arial" panose="020B0604020202020204" pitchFamily="34" charset="0"/>
              </a:rPr>
              <a:t>Also </a:t>
            </a:r>
            <a:r>
              <a:rPr lang="en-US" sz="2400" dirty="0">
                <a:cs typeface="Arial" panose="020B0604020202020204" pitchFamily="34" charset="0"/>
              </a:rPr>
              <a:t>linear mixed models to incorporate longitudinal data, with appropriate consideration of missing data patterns </a:t>
            </a:r>
          </a:p>
        </p:txBody>
      </p:sp>
      <p:sp>
        <p:nvSpPr>
          <p:cNvPr id="4" name="Rectangle 3"/>
          <p:cNvSpPr/>
          <p:nvPr/>
        </p:nvSpPr>
        <p:spPr>
          <a:xfrm>
            <a:off x="501159" y="668886"/>
            <a:ext cx="59695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Power and Analytic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0626" y="6425717"/>
            <a:ext cx="540737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366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43670" y="1802512"/>
            <a:ext cx="10631149" cy="3019288"/>
          </a:xfrm>
        </p:spPr>
        <p:txBody>
          <a:bodyPr wrap="square" anchor="ctr">
            <a:spAutoFit/>
          </a:bodyPr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b="1" dirty="0" smtClean="0">
                <a:cs typeface="Arial" panose="020B0604020202020204" pitchFamily="34" charset="0"/>
              </a:rPr>
              <a:t>Examine whether individual PRO items and subscale scores predict progression and survival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b="1" dirty="0" smtClean="0">
                <a:cs typeface="Arial" panose="020B0604020202020204" pitchFamily="34" charset="0"/>
              </a:rPr>
              <a:t>Examine whether change from baseline to week 5 in symptom or interference items predicts progression (landmark analysis)</a:t>
            </a:r>
          </a:p>
          <a:p>
            <a:pPr marL="457200" lvl="1" indent="-257175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−"/>
            </a:pPr>
            <a:r>
              <a:rPr lang="en-US" sz="2400" dirty="0" smtClean="0">
                <a:cs typeface="Arial" panose="020B0604020202020204" pitchFamily="34" charset="0"/>
              </a:rPr>
              <a:t>Since deterioration as measured by PRO scores may not have begun until after treatment initiation  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b="1" dirty="0" smtClean="0">
                <a:cs typeface="Arial" panose="020B0604020202020204" pitchFamily="34" charset="0"/>
              </a:rPr>
              <a:t>Develop a model using PRO items that “best” predicts clinical outcomes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543670" y="636383"/>
            <a:ext cx="77559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Additional Exploratory Analyses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0626" y="6425717"/>
            <a:ext cx="540737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511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99804" y="1667442"/>
            <a:ext cx="10643117" cy="2400657"/>
          </a:xfrm>
        </p:spPr>
        <p:txBody>
          <a:bodyPr wrap="square" anchor="ctr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b="1" dirty="0">
                <a:cs typeface="Arial" panose="020B0604020202020204" pitchFamily="34" charset="0"/>
              </a:rPr>
              <a:t>By examining how PRO measures track with clinical outcomes, can help identify a model for PROs in early phase trials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b="1" dirty="0">
                <a:cs typeface="Arial" panose="020B0604020202020204" pitchFamily="34" charset="0"/>
              </a:rPr>
              <a:t>Conducting these analyses within a study with uniformly staged and treated patients helps establish validity of model(s)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b="1" dirty="0">
                <a:cs typeface="Arial" panose="020B0604020202020204" pitchFamily="34" charset="0"/>
              </a:rPr>
              <a:t>Goal is to consider use of PROs in future single arms trials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99804" y="658431"/>
            <a:ext cx="78941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Purpose of Exploratory Analyses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0626" y="6425717"/>
            <a:ext cx="540737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629637A9-119A-49DA-BD12-AAC58B377D80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340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S1400I Patient Reported Outcomes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Joseph Unger, Ph.D.</a:t>
            </a:r>
          </a:p>
          <a:p>
            <a:r>
              <a:rPr lang="en-US" dirty="0"/>
              <a:t>SWOG Biostatistician (S1400IPRO)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Slide: </a:t>
            </a:r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23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Rationale for Inclusion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634994"/>
            <a:ext cx="9797699" cy="351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457200">
              <a:spcAft>
                <a:spcPts val="1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Complex symptom profile/associated effects not fully captured by current endpoints  </a:t>
            </a:r>
          </a:p>
          <a:p>
            <a:pPr marL="573088" indent="-457200">
              <a:spcAft>
                <a:spcPts val="1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Validated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patient-reported outcome measures needed to complement clinical outcomes</a:t>
            </a:r>
          </a:p>
          <a:p>
            <a:pPr marL="573088" indent="-457200">
              <a:spcAft>
                <a:spcPts val="1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 to evaluate how well PRO measures track with disease-/treatment-related symptoms and clinical outcomes (e.g., time to progression)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875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9837" y="1741453"/>
            <a:ext cx="10489150" cy="324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>
              <a:spcAft>
                <a:spcPts val="1400"/>
              </a:spcAft>
              <a:buClr>
                <a:schemeClr val="accent1"/>
              </a:buClr>
            </a:pP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In Phase III trials, the PRO measures will also capture impact and reach of treatment on broader quality of life outcomes</a:t>
            </a:r>
          </a:p>
          <a:p>
            <a:pPr marL="466725" lvl="2" indent="-349250">
              <a:spcAft>
                <a:spcPts val="14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Interference with day-to-day function</a:t>
            </a:r>
          </a:p>
          <a:p>
            <a:pPr marL="466725" lvl="2" indent="-349250">
              <a:spcAft>
                <a:spcPts val="14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Physical function/functional status</a:t>
            </a:r>
          </a:p>
          <a:p>
            <a:pPr marL="466725" lvl="2" indent="-349250">
              <a:spcAft>
                <a:spcPts val="14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Emotional and social function</a:t>
            </a:r>
          </a:p>
          <a:p>
            <a:pPr marL="57150" lvl="2">
              <a:spcAft>
                <a:spcPts val="1400"/>
              </a:spcAft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19837" y="494640"/>
            <a:ext cx="9891409" cy="976667"/>
          </a:xfrm>
        </p:spPr>
        <p:txBody>
          <a:bodyPr>
            <a:noAutofit/>
          </a:bodyPr>
          <a:lstStyle/>
          <a:p>
            <a:r>
              <a:rPr lang="en-US" dirty="0"/>
              <a:t>Rationale for Inclusion of PROs (cont’d)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8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9dab94b-f61e-445b-bf4d-5a6513d209d2">A2QN7SZZU2H6-21-7</_dlc_DocId>
    <_dlc_DocIdUrl xmlns="69dab94b-f61e-445b-bf4d-5a6513d209d2">
      <Url>https://thehopefoundationswog.sharepoint.com/sites/SWOG/S1400/_layouts/15/DocIdRedir.aspx?ID=A2QN7SZZU2H6-21-7</Url>
      <Description>A2QN7SZZU2H6-21-7</Description>
    </_dlc_DocIdUrl>
    <SharedWithUsers xmlns="2248488c-cf63-44fb-bd92-6fc8332c4fba">
      <UserInfo>
        <DisplayName>Crystal Miwa</DisplayName>
        <AccountId>18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BF28C2E620F4FAB9669FC920A0674" ma:contentTypeVersion="3" ma:contentTypeDescription="Create a new document." ma:contentTypeScope="" ma:versionID="79d143170e963f5a2a2cd465dafcf6f3">
  <xsd:schema xmlns:xsd="http://www.w3.org/2001/XMLSchema" xmlns:xs="http://www.w3.org/2001/XMLSchema" xmlns:p="http://schemas.microsoft.com/office/2006/metadata/properties" xmlns:ns2="69dab94b-f61e-445b-bf4d-5a6513d209d2" xmlns:ns3="2248488c-cf63-44fb-bd92-6fc8332c4fba" targetNamespace="http://schemas.microsoft.com/office/2006/metadata/properties" ma:root="true" ma:fieldsID="06302fc41f82150538a4ef0b50e01999" ns2:_="" ns3:_="">
    <xsd:import namespace="69dab94b-f61e-445b-bf4d-5a6513d209d2"/>
    <xsd:import namespace="2248488c-cf63-44fb-bd92-6fc8332c4fb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ab94b-f61e-445b-bf4d-5a6513d209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48488c-cf63-44fb-bd92-6fc8332c4fb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2" nillable="true" ma:displayName="Sharing Hint Hash" ma:internalName="SharingHintHash" ma:readOnly="true">
      <xsd:simpleType>
        <xsd:restriction base="dms:Text"/>
      </xsd:simple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FD633B-3B25-4C9E-A955-91B7E07B630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F7D5CB6-F5A8-4B7C-9EFA-F7E479B51CCC}">
  <ds:schemaRefs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69dab94b-f61e-445b-bf4d-5a6513d209d2"/>
    <ds:schemaRef ds:uri="http://schemas.openxmlformats.org/package/2006/metadata/core-properties"/>
    <ds:schemaRef ds:uri="2248488c-cf63-44fb-bd92-6fc8332c4fb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9BE2DEB-71A4-408F-94D3-079DF478BA1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6AFA652-0687-424B-AC77-0C38F540DE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dab94b-f61e-445b-bf4d-5a6513d209d2"/>
    <ds:schemaRef ds:uri="2248488c-cf63-44fb-bd92-6fc8332c4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49715</TotalTime>
  <Words>3956</Words>
  <Application>Microsoft Office PowerPoint</Application>
  <PresentationFormat>Custom</PresentationFormat>
  <Paragraphs>736</Paragraphs>
  <Slides>64</Slides>
  <Notes>16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Retrospect</vt:lpstr>
      <vt:lpstr> LUNG-MAP </vt:lpstr>
      <vt:lpstr>Welcome </vt:lpstr>
      <vt:lpstr>Study Updates </vt:lpstr>
      <vt:lpstr>Where are we now?</vt:lpstr>
      <vt:lpstr>Study Design Updates</vt:lpstr>
      <vt:lpstr>Overview of Upcoming Changes</vt:lpstr>
      <vt:lpstr>S1400I Patient Reported Outcomes</vt:lpstr>
      <vt:lpstr>Rationale for Inclusion</vt:lpstr>
      <vt:lpstr>Rationale for Inclusion of PROs (cont’d)</vt:lpstr>
      <vt:lpstr>Master Protocol Design Changes Required Alteration of PRO Design</vt:lpstr>
      <vt:lpstr>Slide 11</vt:lpstr>
      <vt:lpstr>Final S1400I PRO Selection</vt:lpstr>
      <vt:lpstr>Lung-MAP PRO Objectives</vt:lpstr>
      <vt:lpstr>Slide 14</vt:lpstr>
      <vt:lpstr>Limited Site and Patient Burden</vt:lpstr>
      <vt:lpstr>Limited Site and Patient Burden</vt:lpstr>
      <vt:lpstr>Study Logistics</vt:lpstr>
      <vt:lpstr>S1400 Registration: Pre-screening Option</vt:lpstr>
      <vt:lpstr>S1400 Registration: Screening at Progression Option</vt:lpstr>
      <vt:lpstr>Sub-study Registration: From Sub-study Assignment</vt:lpstr>
      <vt:lpstr>Notice of Intention Not to Register Reasons: Within last 3 months</vt:lpstr>
      <vt:lpstr>New Sub-study Registration Option (In Revision #5)</vt:lpstr>
      <vt:lpstr>Data Submission Requirements</vt:lpstr>
      <vt:lpstr>Tissue Requirements </vt:lpstr>
      <vt:lpstr>Tissue Requirements:</vt:lpstr>
      <vt:lpstr>For Best Results – Use These Specifications:</vt:lpstr>
      <vt:lpstr>For Best Results – Use These Specifications:</vt:lpstr>
      <vt:lpstr>For Best Results – Use These Specifications:</vt:lpstr>
      <vt:lpstr>Tissue Is The Issue:</vt:lpstr>
      <vt:lpstr>Tissue Tips</vt:lpstr>
      <vt:lpstr>Quality Assurance and Monitoring</vt:lpstr>
      <vt:lpstr>QA/Monitoring Common Problems</vt:lpstr>
      <vt:lpstr>QA/Monitoring Common Problems</vt:lpstr>
      <vt:lpstr>Accrual Enhancement Committee</vt:lpstr>
      <vt:lpstr>How We Drive Trial Enrollment</vt:lpstr>
      <vt:lpstr>Site Coordinators Committee</vt:lpstr>
      <vt:lpstr>CCS Associates Recognition</vt:lpstr>
      <vt:lpstr>Site Perspectives</vt:lpstr>
      <vt:lpstr>Mapping out the Lung-Map Study:  Using a Site Schema to Facilitate Operationalization</vt:lpstr>
      <vt:lpstr>Objectives</vt:lpstr>
      <vt:lpstr>Slide 41</vt:lpstr>
      <vt:lpstr>Slide 42</vt:lpstr>
      <vt:lpstr>Slide 43</vt:lpstr>
      <vt:lpstr>Slide 44</vt:lpstr>
      <vt:lpstr>Slide 45</vt:lpstr>
      <vt:lpstr>Tips</vt:lpstr>
      <vt:lpstr>Heartland  NCORP  S1400 Experience</vt:lpstr>
      <vt:lpstr>Overview</vt:lpstr>
      <vt:lpstr>Strategy</vt:lpstr>
      <vt:lpstr>How to decide next step?</vt:lpstr>
      <vt:lpstr>Abstract</vt:lpstr>
      <vt:lpstr>S1400 strategies for Marker+</vt:lpstr>
      <vt:lpstr>Heartland NCORP S1400 experience:  29 patients accrued thus far</vt:lpstr>
      <vt:lpstr>S1400 sub-study accrual:  7 patients</vt:lpstr>
      <vt:lpstr>S1400 Investigator buy-in</vt:lpstr>
      <vt:lpstr>S1400 Implementation</vt:lpstr>
      <vt:lpstr>Questions? </vt:lpstr>
      <vt:lpstr>PROs Chosen for S1400I</vt:lpstr>
      <vt:lpstr>PROs Chosen for S1400I (cont’d)</vt:lpstr>
      <vt:lpstr>Slide 60</vt:lpstr>
      <vt:lpstr>Slide 61</vt:lpstr>
      <vt:lpstr>Slide 62</vt:lpstr>
      <vt:lpstr>Slide 63</vt:lpstr>
      <vt:lpstr>Slide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Schofield, Mark</dc:creator>
  <cp:lastModifiedBy>SWOG</cp:lastModifiedBy>
  <cp:revision>397</cp:revision>
  <cp:lastPrinted>2015-09-25T17:31:55Z</cp:lastPrinted>
  <dcterms:created xsi:type="dcterms:W3CDTF">2015-02-03T14:24:03Z</dcterms:created>
  <dcterms:modified xsi:type="dcterms:W3CDTF">2016-04-28T17:49:21Z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0x010100779BF28C2E620F4FAB9669FC920A0674</vt:lpwstr>
  </property>
  <property fmtid="{D5CDD505-2E9C-101B-9397-08002B2CF9AE}" pid="3" name="_dlc_DocIdItemGuid">
    <vt:lpwstr>07ee0818-1e73-421b-809e-382568a8c1d0</vt:lpwstr>
  </property>
</Properties>
</file>