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56" r:id="rId6"/>
    <p:sldId id="261" r:id="rId7"/>
    <p:sldId id="330" r:id="rId8"/>
    <p:sldId id="331" r:id="rId9"/>
    <p:sldId id="332" r:id="rId10"/>
    <p:sldId id="333" r:id="rId11"/>
    <p:sldId id="275" r:id="rId12"/>
    <p:sldId id="334" r:id="rId13"/>
    <p:sldId id="323" r:id="rId14"/>
    <p:sldId id="324" r:id="rId15"/>
    <p:sldId id="335" r:id="rId16"/>
    <p:sldId id="339" r:id="rId17"/>
    <p:sldId id="309" r:id="rId18"/>
    <p:sldId id="326" r:id="rId19"/>
    <p:sldId id="337" r:id="rId20"/>
    <p:sldId id="325" r:id="rId21"/>
    <p:sldId id="336" r:id="rId22"/>
    <p:sldId id="327" r:id="rId23"/>
    <p:sldId id="338" r:id="rId24"/>
    <p:sldId id="328" r:id="rId25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CCFF"/>
    <a:srgbClr val="000066"/>
    <a:srgbClr val="66CCFF"/>
    <a:srgbClr val="33CCFF"/>
    <a:srgbClr val="927C61"/>
    <a:srgbClr val="E1E1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2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088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293A4-3F09-426C-921C-6BEA8198F1B8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42F7B3-3DB3-40F4-8BA9-40C0752EAB98}">
      <dgm:prSet phldrT="[Text]" custT="1"/>
      <dgm:spPr>
        <a:solidFill>
          <a:srgbClr val="99CCFF"/>
        </a:solidFill>
      </dgm:spPr>
      <dgm:t>
        <a:bodyPr/>
        <a:lstStyle/>
        <a:p>
          <a:r>
            <a:rPr lang="en-US" sz="2800" dirty="0" smtClean="0"/>
            <a:t>Alliance</a:t>
          </a:r>
          <a:endParaRPr lang="en-US" sz="2800" dirty="0"/>
        </a:p>
      </dgm:t>
    </dgm:pt>
    <dgm:pt modelId="{0F6B33A8-A9F6-4CFA-9880-8C7939F92F57}" type="parTrans" cxnId="{DCDBAD35-202D-4085-9FCE-2ED9906E25EE}">
      <dgm:prSet/>
      <dgm:spPr/>
      <dgm:t>
        <a:bodyPr/>
        <a:lstStyle/>
        <a:p>
          <a:endParaRPr lang="en-US"/>
        </a:p>
      </dgm:t>
    </dgm:pt>
    <dgm:pt modelId="{52FDFE28-B0E2-4831-8AED-438AAA02B06C}" type="sibTrans" cxnId="{DCDBAD35-202D-4085-9FCE-2ED9906E25EE}">
      <dgm:prSet/>
      <dgm:spPr/>
      <dgm:t>
        <a:bodyPr/>
        <a:lstStyle/>
        <a:p>
          <a:endParaRPr lang="en-US"/>
        </a:p>
      </dgm:t>
    </dgm:pt>
    <dgm:pt modelId="{6E316AA7-785E-409D-8160-CF8DA3FE4C45}">
      <dgm:prSet phldrT="[Text]"/>
      <dgm:spPr>
        <a:solidFill>
          <a:srgbClr val="99CCFF"/>
        </a:solidFill>
      </dgm:spPr>
      <dgm:t>
        <a:bodyPr/>
        <a:lstStyle/>
        <a:p>
          <a:r>
            <a:rPr lang="en-US" dirty="0" smtClean="0"/>
            <a:t>ECOG-ACRIN</a:t>
          </a:r>
          <a:endParaRPr lang="en-US" dirty="0"/>
        </a:p>
      </dgm:t>
    </dgm:pt>
    <dgm:pt modelId="{893E0454-86A3-4BB9-ABFB-AB7AFDB8B579}" type="parTrans" cxnId="{E98B5792-59EF-495A-89B8-98EDCE30D177}">
      <dgm:prSet/>
      <dgm:spPr/>
      <dgm:t>
        <a:bodyPr/>
        <a:lstStyle/>
        <a:p>
          <a:endParaRPr lang="en-US"/>
        </a:p>
      </dgm:t>
    </dgm:pt>
    <dgm:pt modelId="{872D09D6-A9E9-4157-8735-28DAEC4B339B}" type="sibTrans" cxnId="{E98B5792-59EF-495A-89B8-98EDCE30D177}">
      <dgm:prSet/>
      <dgm:spPr/>
      <dgm:t>
        <a:bodyPr/>
        <a:lstStyle/>
        <a:p>
          <a:endParaRPr lang="en-US"/>
        </a:p>
      </dgm:t>
    </dgm:pt>
    <dgm:pt modelId="{E26AC98D-AE7B-4173-8F46-AFEFD388650A}">
      <dgm:prSet phldrT="[Text]"/>
      <dgm:spPr>
        <a:solidFill>
          <a:srgbClr val="99CCFF"/>
        </a:solidFill>
      </dgm:spPr>
      <dgm:t>
        <a:bodyPr/>
        <a:lstStyle/>
        <a:p>
          <a:r>
            <a:rPr lang="en-US" dirty="0" smtClean="0"/>
            <a:t>NRG</a:t>
          </a:r>
          <a:endParaRPr lang="en-US" dirty="0"/>
        </a:p>
      </dgm:t>
    </dgm:pt>
    <dgm:pt modelId="{2A4C10C3-1108-4BFF-8A73-F0902B05A3F7}" type="parTrans" cxnId="{C5043E5B-5FD4-41DC-8B6C-80B4F834CC22}">
      <dgm:prSet/>
      <dgm:spPr/>
      <dgm:t>
        <a:bodyPr/>
        <a:lstStyle/>
        <a:p>
          <a:endParaRPr lang="en-US"/>
        </a:p>
      </dgm:t>
    </dgm:pt>
    <dgm:pt modelId="{87AA1D69-D179-4789-A6F9-2F0E43155FBB}" type="sibTrans" cxnId="{C5043E5B-5FD4-41DC-8B6C-80B4F834CC22}">
      <dgm:prSet/>
      <dgm:spPr/>
      <dgm:t>
        <a:bodyPr/>
        <a:lstStyle/>
        <a:p>
          <a:endParaRPr lang="en-US"/>
        </a:p>
      </dgm:t>
    </dgm:pt>
    <dgm:pt modelId="{4589C1E9-248B-4C78-8C28-1A55E16DFA07}">
      <dgm:prSet phldrT="[Text]"/>
      <dgm:spPr>
        <a:solidFill>
          <a:srgbClr val="99CCFF"/>
        </a:solidFill>
      </dgm:spPr>
      <dgm:t>
        <a:bodyPr/>
        <a:lstStyle/>
        <a:p>
          <a:r>
            <a:rPr lang="en-US" dirty="0" smtClean="0"/>
            <a:t>NCI-C</a:t>
          </a:r>
          <a:endParaRPr lang="en-US" dirty="0"/>
        </a:p>
      </dgm:t>
    </dgm:pt>
    <dgm:pt modelId="{9743BB93-116F-4333-8D6E-8BB572F0C053}" type="parTrans" cxnId="{7F105217-A714-4F82-8737-8268C114465A}">
      <dgm:prSet/>
      <dgm:spPr/>
      <dgm:t>
        <a:bodyPr/>
        <a:lstStyle/>
        <a:p>
          <a:endParaRPr lang="en-US"/>
        </a:p>
      </dgm:t>
    </dgm:pt>
    <dgm:pt modelId="{B5AE762C-8B27-4557-8752-BAAC6897D49A}" type="sibTrans" cxnId="{7F105217-A714-4F82-8737-8268C114465A}">
      <dgm:prSet/>
      <dgm:spPr/>
      <dgm:t>
        <a:bodyPr/>
        <a:lstStyle/>
        <a:p>
          <a:endParaRPr lang="en-US"/>
        </a:p>
      </dgm:t>
    </dgm:pt>
    <dgm:pt modelId="{4571180A-2F8F-4269-9B98-198EFE04298E}">
      <dgm:prSet phldrT="[Text]" custT="1"/>
      <dgm:spPr>
        <a:solidFill>
          <a:srgbClr val="000066"/>
        </a:solidFill>
      </dgm:spPr>
      <dgm:t>
        <a:bodyPr/>
        <a:lstStyle/>
        <a:p>
          <a:r>
            <a:rPr lang="en-US" sz="2800" b="1" dirty="0" smtClean="0"/>
            <a:t>SWOG</a:t>
          </a:r>
          <a:endParaRPr lang="en-US" sz="2800" b="1" dirty="0"/>
        </a:p>
      </dgm:t>
    </dgm:pt>
    <dgm:pt modelId="{3AA7F163-7966-43A5-8698-2BC0BA1C8304}" type="parTrans" cxnId="{59DD2127-CD87-4F92-A408-369713B80D66}">
      <dgm:prSet/>
      <dgm:spPr/>
      <dgm:t>
        <a:bodyPr/>
        <a:lstStyle/>
        <a:p>
          <a:endParaRPr lang="en-US"/>
        </a:p>
      </dgm:t>
    </dgm:pt>
    <dgm:pt modelId="{7065C381-C6F0-4DB7-851C-42D035BA29A7}" type="sibTrans" cxnId="{59DD2127-CD87-4F92-A408-369713B80D66}">
      <dgm:prSet/>
      <dgm:spPr/>
      <dgm:t>
        <a:bodyPr/>
        <a:lstStyle/>
        <a:p>
          <a:endParaRPr lang="en-US"/>
        </a:p>
      </dgm:t>
    </dgm:pt>
    <dgm:pt modelId="{4F8467A0-0C18-4947-A566-6CADDE0D2FDC}" type="pres">
      <dgm:prSet presAssocID="{242293A4-3F09-426C-921C-6BEA8198F1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803A3A-82AD-4C04-941A-A08CC189DC7A}" type="pres">
      <dgm:prSet presAssocID="{DE42F7B3-3DB3-40F4-8BA9-40C0752EAB98}" presName="node" presStyleLbl="node1" presStyleIdx="0" presStyleCnt="5" custScaleX="105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021FF-03A7-4B43-9E94-59281E74F1D5}" type="pres">
      <dgm:prSet presAssocID="{52FDFE28-B0E2-4831-8AED-438AAA02B06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03E680B-0432-4C58-92CC-6FDB4AC209CB}" type="pres">
      <dgm:prSet presAssocID="{52FDFE28-B0E2-4831-8AED-438AAA02B06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6A6FFBD-C72F-4107-97FF-5119FFA2FAFD}" type="pres">
      <dgm:prSet presAssocID="{6E316AA7-785E-409D-8160-CF8DA3FE4C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BA77D-24EF-491C-BAD5-416C5715A84B}" type="pres">
      <dgm:prSet presAssocID="{872D09D6-A9E9-4157-8735-28DAEC4B339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C7DA69E-084D-4819-84B1-10BF2B7605EF}" type="pres">
      <dgm:prSet presAssocID="{872D09D6-A9E9-4157-8735-28DAEC4B339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B2B3FB2-5FBD-40BB-933C-8610BB8223C7}" type="pres">
      <dgm:prSet presAssocID="{E26AC98D-AE7B-4173-8F46-AFEFD38865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4F2CB-E165-42CB-A510-D9C4825AC342}" type="pres">
      <dgm:prSet presAssocID="{87AA1D69-D179-4789-A6F9-2F0E43155FB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2E076CB-A05E-4EDC-B92A-051DAEB298CF}" type="pres">
      <dgm:prSet presAssocID="{87AA1D69-D179-4789-A6F9-2F0E43155FB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245AAC0-E9D3-4A55-B7AA-3287FC2E35CE}" type="pres">
      <dgm:prSet presAssocID="{4589C1E9-248B-4C78-8C28-1A55E16DFA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0811D-28E6-479B-8BF7-ABC914C0F186}" type="pres">
      <dgm:prSet presAssocID="{B5AE762C-8B27-4557-8752-BAAC6897D49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7B8C835-9849-4E57-93A3-447E41D64AF5}" type="pres">
      <dgm:prSet presAssocID="{B5AE762C-8B27-4557-8752-BAAC6897D49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76FAB26-EF16-408D-8B6D-EF8618B7E4B1}" type="pres">
      <dgm:prSet presAssocID="{4571180A-2F8F-4269-9B98-198EFE0429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38257-86A1-4D98-B7F4-90D0B6D9B8F8}" type="pres">
      <dgm:prSet presAssocID="{7065C381-C6F0-4DB7-851C-42D035BA29A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4EC14C3-3CE5-4B7B-9616-B8FCEE0D8205}" type="pres">
      <dgm:prSet presAssocID="{7065C381-C6F0-4DB7-851C-42D035BA29A7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4E67CF8-52E8-418B-9154-9CF9FCFAB6F4}" type="presOf" srcId="{E26AC98D-AE7B-4173-8F46-AFEFD388650A}" destId="{3B2B3FB2-5FBD-40BB-933C-8610BB8223C7}" srcOrd="0" destOrd="0" presId="urn:microsoft.com/office/officeart/2005/8/layout/cycle2"/>
    <dgm:cxn modelId="{C1F9659D-81A2-4CF4-BB44-94DF12C44182}" type="presOf" srcId="{DE42F7B3-3DB3-40F4-8BA9-40C0752EAB98}" destId="{A9803A3A-82AD-4C04-941A-A08CC189DC7A}" srcOrd="0" destOrd="0" presId="urn:microsoft.com/office/officeart/2005/8/layout/cycle2"/>
    <dgm:cxn modelId="{A6A2B621-49FC-4339-BB65-7B37F38D1C56}" type="presOf" srcId="{B5AE762C-8B27-4557-8752-BAAC6897D49A}" destId="{C7B8C835-9849-4E57-93A3-447E41D64AF5}" srcOrd="1" destOrd="0" presId="urn:microsoft.com/office/officeart/2005/8/layout/cycle2"/>
    <dgm:cxn modelId="{7F105217-A714-4F82-8737-8268C114465A}" srcId="{242293A4-3F09-426C-921C-6BEA8198F1B8}" destId="{4589C1E9-248B-4C78-8C28-1A55E16DFA07}" srcOrd="3" destOrd="0" parTransId="{9743BB93-116F-4333-8D6E-8BB572F0C053}" sibTransId="{B5AE762C-8B27-4557-8752-BAAC6897D49A}"/>
    <dgm:cxn modelId="{AFE508B5-3F6A-4F89-AAE5-DCDED64AE05A}" type="presOf" srcId="{52FDFE28-B0E2-4831-8AED-438AAA02B06C}" destId="{D03E680B-0432-4C58-92CC-6FDB4AC209CB}" srcOrd="1" destOrd="0" presId="urn:microsoft.com/office/officeart/2005/8/layout/cycle2"/>
    <dgm:cxn modelId="{A32FE089-DCDA-4496-B5C4-59DD0A7888CA}" type="presOf" srcId="{872D09D6-A9E9-4157-8735-28DAEC4B339B}" destId="{968BA77D-24EF-491C-BAD5-416C5715A84B}" srcOrd="0" destOrd="0" presId="urn:microsoft.com/office/officeart/2005/8/layout/cycle2"/>
    <dgm:cxn modelId="{44B703C0-A588-470C-9968-A9A9C9D3947A}" type="presOf" srcId="{4589C1E9-248B-4C78-8C28-1A55E16DFA07}" destId="{8245AAC0-E9D3-4A55-B7AA-3287FC2E35CE}" srcOrd="0" destOrd="0" presId="urn:microsoft.com/office/officeart/2005/8/layout/cycle2"/>
    <dgm:cxn modelId="{99ED936F-95E3-4291-A33F-58896E184E08}" type="presOf" srcId="{7065C381-C6F0-4DB7-851C-42D035BA29A7}" destId="{BB938257-86A1-4D98-B7F4-90D0B6D9B8F8}" srcOrd="0" destOrd="0" presId="urn:microsoft.com/office/officeart/2005/8/layout/cycle2"/>
    <dgm:cxn modelId="{1764C9BB-5A0B-4BCF-9968-3EFC2F7F4282}" type="presOf" srcId="{872D09D6-A9E9-4157-8735-28DAEC4B339B}" destId="{BC7DA69E-084D-4819-84B1-10BF2B7605EF}" srcOrd="1" destOrd="0" presId="urn:microsoft.com/office/officeart/2005/8/layout/cycle2"/>
    <dgm:cxn modelId="{18F4DE23-D624-4680-A965-37710B73E54F}" type="presOf" srcId="{B5AE762C-8B27-4557-8752-BAAC6897D49A}" destId="{1A20811D-28E6-479B-8BF7-ABC914C0F186}" srcOrd="0" destOrd="0" presId="urn:microsoft.com/office/officeart/2005/8/layout/cycle2"/>
    <dgm:cxn modelId="{DCDBAD35-202D-4085-9FCE-2ED9906E25EE}" srcId="{242293A4-3F09-426C-921C-6BEA8198F1B8}" destId="{DE42F7B3-3DB3-40F4-8BA9-40C0752EAB98}" srcOrd="0" destOrd="0" parTransId="{0F6B33A8-A9F6-4CFA-9880-8C7939F92F57}" sibTransId="{52FDFE28-B0E2-4831-8AED-438AAA02B06C}"/>
    <dgm:cxn modelId="{547A5162-2105-4CEF-84DB-AA46F88C0143}" type="presOf" srcId="{7065C381-C6F0-4DB7-851C-42D035BA29A7}" destId="{04EC14C3-3CE5-4B7B-9616-B8FCEE0D8205}" srcOrd="1" destOrd="0" presId="urn:microsoft.com/office/officeart/2005/8/layout/cycle2"/>
    <dgm:cxn modelId="{376C11BA-50D0-457D-A7A1-46E80E2981F2}" type="presOf" srcId="{242293A4-3F09-426C-921C-6BEA8198F1B8}" destId="{4F8467A0-0C18-4947-A566-6CADDE0D2FDC}" srcOrd="0" destOrd="0" presId="urn:microsoft.com/office/officeart/2005/8/layout/cycle2"/>
    <dgm:cxn modelId="{9C6002A7-82F4-49AE-BF41-2DB19A62F73A}" type="presOf" srcId="{52FDFE28-B0E2-4831-8AED-438AAA02B06C}" destId="{8D1021FF-03A7-4B43-9E94-59281E74F1D5}" srcOrd="0" destOrd="0" presId="urn:microsoft.com/office/officeart/2005/8/layout/cycle2"/>
    <dgm:cxn modelId="{9EA96183-F2BA-4690-80FD-837D3D9F6035}" type="presOf" srcId="{6E316AA7-785E-409D-8160-CF8DA3FE4C45}" destId="{16A6FFBD-C72F-4107-97FF-5119FFA2FAFD}" srcOrd="0" destOrd="0" presId="urn:microsoft.com/office/officeart/2005/8/layout/cycle2"/>
    <dgm:cxn modelId="{E98B5792-59EF-495A-89B8-98EDCE30D177}" srcId="{242293A4-3F09-426C-921C-6BEA8198F1B8}" destId="{6E316AA7-785E-409D-8160-CF8DA3FE4C45}" srcOrd="1" destOrd="0" parTransId="{893E0454-86A3-4BB9-ABFB-AB7AFDB8B579}" sibTransId="{872D09D6-A9E9-4157-8735-28DAEC4B339B}"/>
    <dgm:cxn modelId="{92A15CBF-433A-4CF1-B1BA-0A514A174BE0}" type="presOf" srcId="{87AA1D69-D179-4789-A6F9-2F0E43155FBB}" destId="{32E076CB-A05E-4EDC-B92A-051DAEB298CF}" srcOrd="1" destOrd="0" presId="urn:microsoft.com/office/officeart/2005/8/layout/cycle2"/>
    <dgm:cxn modelId="{59DD2127-CD87-4F92-A408-369713B80D66}" srcId="{242293A4-3F09-426C-921C-6BEA8198F1B8}" destId="{4571180A-2F8F-4269-9B98-198EFE04298E}" srcOrd="4" destOrd="0" parTransId="{3AA7F163-7966-43A5-8698-2BC0BA1C8304}" sibTransId="{7065C381-C6F0-4DB7-851C-42D035BA29A7}"/>
    <dgm:cxn modelId="{49926A60-FD51-423D-AAEF-4910DF3CD8EF}" type="presOf" srcId="{87AA1D69-D179-4789-A6F9-2F0E43155FBB}" destId="{4874F2CB-E165-42CB-A510-D9C4825AC342}" srcOrd="0" destOrd="0" presId="urn:microsoft.com/office/officeart/2005/8/layout/cycle2"/>
    <dgm:cxn modelId="{BB140F8C-4746-4164-9A4D-7C56BAC45122}" type="presOf" srcId="{4571180A-2F8F-4269-9B98-198EFE04298E}" destId="{076FAB26-EF16-408D-8B6D-EF8618B7E4B1}" srcOrd="0" destOrd="0" presId="urn:microsoft.com/office/officeart/2005/8/layout/cycle2"/>
    <dgm:cxn modelId="{C5043E5B-5FD4-41DC-8B6C-80B4F834CC22}" srcId="{242293A4-3F09-426C-921C-6BEA8198F1B8}" destId="{E26AC98D-AE7B-4173-8F46-AFEFD388650A}" srcOrd="2" destOrd="0" parTransId="{2A4C10C3-1108-4BFF-8A73-F0902B05A3F7}" sibTransId="{87AA1D69-D179-4789-A6F9-2F0E43155FBB}"/>
    <dgm:cxn modelId="{AEF2435A-9224-45AF-8BE8-5958F285F85B}" type="presParOf" srcId="{4F8467A0-0C18-4947-A566-6CADDE0D2FDC}" destId="{A9803A3A-82AD-4C04-941A-A08CC189DC7A}" srcOrd="0" destOrd="0" presId="urn:microsoft.com/office/officeart/2005/8/layout/cycle2"/>
    <dgm:cxn modelId="{BA8BDB76-ECB3-4FCE-89C7-23F7E3B41CBE}" type="presParOf" srcId="{4F8467A0-0C18-4947-A566-6CADDE0D2FDC}" destId="{8D1021FF-03A7-4B43-9E94-59281E74F1D5}" srcOrd="1" destOrd="0" presId="urn:microsoft.com/office/officeart/2005/8/layout/cycle2"/>
    <dgm:cxn modelId="{0AAA0891-2AE7-4E41-A6A0-545762B232C7}" type="presParOf" srcId="{8D1021FF-03A7-4B43-9E94-59281E74F1D5}" destId="{D03E680B-0432-4C58-92CC-6FDB4AC209CB}" srcOrd="0" destOrd="0" presId="urn:microsoft.com/office/officeart/2005/8/layout/cycle2"/>
    <dgm:cxn modelId="{A971B91F-83BB-4A89-B68D-7F69C1BB189E}" type="presParOf" srcId="{4F8467A0-0C18-4947-A566-6CADDE0D2FDC}" destId="{16A6FFBD-C72F-4107-97FF-5119FFA2FAFD}" srcOrd="2" destOrd="0" presId="urn:microsoft.com/office/officeart/2005/8/layout/cycle2"/>
    <dgm:cxn modelId="{E672A5C5-7A9D-4702-9646-EA25D14587D1}" type="presParOf" srcId="{4F8467A0-0C18-4947-A566-6CADDE0D2FDC}" destId="{968BA77D-24EF-491C-BAD5-416C5715A84B}" srcOrd="3" destOrd="0" presId="urn:microsoft.com/office/officeart/2005/8/layout/cycle2"/>
    <dgm:cxn modelId="{D4ECB608-D643-4AD0-8407-EADC85A2548E}" type="presParOf" srcId="{968BA77D-24EF-491C-BAD5-416C5715A84B}" destId="{BC7DA69E-084D-4819-84B1-10BF2B7605EF}" srcOrd="0" destOrd="0" presId="urn:microsoft.com/office/officeart/2005/8/layout/cycle2"/>
    <dgm:cxn modelId="{87F77099-A96F-472E-A838-CC7B8F171DEC}" type="presParOf" srcId="{4F8467A0-0C18-4947-A566-6CADDE0D2FDC}" destId="{3B2B3FB2-5FBD-40BB-933C-8610BB8223C7}" srcOrd="4" destOrd="0" presId="urn:microsoft.com/office/officeart/2005/8/layout/cycle2"/>
    <dgm:cxn modelId="{BA67D5D4-F0F8-440A-95AC-5E0B122A636D}" type="presParOf" srcId="{4F8467A0-0C18-4947-A566-6CADDE0D2FDC}" destId="{4874F2CB-E165-42CB-A510-D9C4825AC342}" srcOrd="5" destOrd="0" presId="urn:microsoft.com/office/officeart/2005/8/layout/cycle2"/>
    <dgm:cxn modelId="{8B2D50F4-43BA-485B-B938-8B4D8996EEF8}" type="presParOf" srcId="{4874F2CB-E165-42CB-A510-D9C4825AC342}" destId="{32E076CB-A05E-4EDC-B92A-051DAEB298CF}" srcOrd="0" destOrd="0" presId="urn:microsoft.com/office/officeart/2005/8/layout/cycle2"/>
    <dgm:cxn modelId="{6E35B4F2-9858-4CBC-8415-BE5EE4F45244}" type="presParOf" srcId="{4F8467A0-0C18-4947-A566-6CADDE0D2FDC}" destId="{8245AAC0-E9D3-4A55-B7AA-3287FC2E35CE}" srcOrd="6" destOrd="0" presId="urn:microsoft.com/office/officeart/2005/8/layout/cycle2"/>
    <dgm:cxn modelId="{B8416694-A1E3-4927-B1C8-51929C803CE8}" type="presParOf" srcId="{4F8467A0-0C18-4947-A566-6CADDE0D2FDC}" destId="{1A20811D-28E6-479B-8BF7-ABC914C0F186}" srcOrd="7" destOrd="0" presId="urn:microsoft.com/office/officeart/2005/8/layout/cycle2"/>
    <dgm:cxn modelId="{C0AAF322-830C-4B9D-BB83-95D9C785D4FA}" type="presParOf" srcId="{1A20811D-28E6-479B-8BF7-ABC914C0F186}" destId="{C7B8C835-9849-4E57-93A3-447E41D64AF5}" srcOrd="0" destOrd="0" presId="urn:microsoft.com/office/officeart/2005/8/layout/cycle2"/>
    <dgm:cxn modelId="{4A38D5FA-B5B2-477E-AACE-2F2E18E4FE04}" type="presParOf" srcId="{4F8467A0-0C18-4947-A566-6CADDE0D2FDC}" destId="{076FAB26-EF16-408D-8B6D-EF8618B7E4B1}" srcOrd="8" destOrd="0" presId="urn:microsoft.com/office/officeart/2005/8/layout/cycle2"/>
    <dgm:cxn modelId="{2FD3F9DB-F2DA-49E7-956C-76730F6A094A}" type="presParOf" srcId="{4F8467A0-0C18-4947-A566-6CADDE0D2FDC}" destId="{BB938257-86A1-4D98-B7F4-90D0B6D9B8F8}" srcOrd="9" destOrd="0" presId="urn:microsoft.com/office/officeart/2005/8/layout/cycle2"/>
    <dgm:cxn modelId="{36E4C867-B6CF-4C1A-BF46-A39ABDE56BF3}" type="presParOf" srcId="{BB938257-86A1-4D98-B7F4-90D0B6D9B8F8}" destId="{04EC14C3-3CE5-4B7B-9616-B8FCEE0D820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803A3A-82AD-4C04-941A-A08CC189DC7A}">
      <dsp:nvSpPr>
        <dsp:cNvPr id="0" name=""/>
        <dsp:cNvSpPr/>
      </dsp:nvSpPr>
      <dsp:spPr>
        <a:xfrm>
          <a:off x="3203523" y="534"/>
          <a:ext cx="1720952" cy="1635124"/>
        </a:xfrm>
        <a:prstGeom prst="ellipse">
          <a:avLst/>
        </a:prstGeom>
        <a:solidFill>
          <a:srgbClr val="99CCFF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Alliance</a:t>
          </a:r>
          <a:endParaRPr lang="en-US" sz="2800" kern="1200" dirty="0"/>
        </a:p>
      </dsp:txBody>
      <dsp:txXfrm>
        <a:off x="3203523" y="534"/>
        <a:ext cx="1720952" cy="1635124"/>
      </dsp:txXfrm>
    </dsp:sp>
    <dsp:sp modelId="{8D1021FF-03A7-4B43-9E94-59281E74F1D5}">
      <dsp:nvSpPr>
        <dsp:cNvPr id="0" name=""/>
        <dsp:cNvSpPr/>
      </dsp:nvSpPr>
      <dsp:spPr>
        <a:xfrm rot="2160000">
          <a:off x="4848865" y="1265576"/>
          <a:ext cx="421636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2160000">
        <a:off x="4848865" y="1265576"/>
        <a:ext cx="421636" cy="551854"/>
      </dsp:txXfrm>
    </dsp:sp>
    <dsp:sp modelId="{16A6FFBD-C72F-4107-97FF-5119FFA2FAFD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rgbClr val="99CCFF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ECOG-ACRIN</a:t>
          </a:r>
          <a:endParaRPr lang="en-US" sz="3200" kern="1200" dirty="0"/>
        </a:p>
      </dsp:txBody>
      <dsp:txXfrm>
        <a:off x="5235001" y="1445310"/>
        <a:ext cx="1635124" cy="1635124"/>
      </dsp:txXfrm>
    </dsp:sp>
    <dsp:sp modelId="{968BA77D-24EF-491C-BAD5-416C5715A84B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6480000">
        <a:off x="5458534" y="3144055"/>
        <a:ext cx="436123" cy="551854"/>
      </dsp:txXfrm>
    </dsp:sp>
    <dsp:sp modelId="{3B2B3FB2-5FBD-40BB-933C-8610BB8223C7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rgbClr val="99CCFF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NRG</a:t>
          </a:r>
          <a:endParaRPr lang="en-US" sz="3200" kern="1200" dirty="0"/>
        </a:p>
      </dsp:txBody>
      <dsp:txXfrm>
        <a:off x="4475437" y="3783007"/>
        <a:ext cx="1635124" cy="1635124"/>
      </dsp:txXfrm>
    </dsp:sp>
    <dsp:sp modelId="{4874F2CB-E165-42CB-A510-D9C4825AC342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858281" y="4324642"/>
        <a:ext cx="436123" cy="551854"/>
      </dsp:txXfrm>
    </dsp:sp>
    <dsp:sp modelId="{8245AAC0-E9D3-4A55-B7AA-3287FC2E35CE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rgbClr val="99CCFF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NCI-C</a:t>
          </a:r>
          <a:endParaRPr lang="en-US" sz="3200" kern="1200" dirty="0"/>
        </a:p>
      </dsp:txBody>
      <dsp:txXfrm>
        <a:off x="2017437" y="3783007"/>
        <a:ext cx="1635124" cy="1635124"/>
      </dsp:txXfrm>
    </dsp:sp>
    <dsp:sp modelId="{1A20811D-28E6-479B-8BF7-ABC914C0F186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5120000">
        <a:off x="2240970" y="3167533"/>
        <a:ext cx="436123" cy="551854"/>
      </dsp:txXfrm>
    </dsp:sp>
    <dsp:sp modelId="{076FAB26-EF16-408D-8B6D-EF8618B7E4B1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rgbClr val="00006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SWOG</a:t>
          </a:r>
          <a:endParaRPr lang="en-US" sz="2800" b="1" kern="1200" dirty="0"/>
        </a:p>
      </dsp:txBody>
      <dsp:txXfrm>
        <a:off x="1257873" y="1445310"/>
        <a:ext cx="1635124" cy="1635124"/>
      </dsp:txXfrm>
    </dsp:sp>
    <dsp:sp modelId="{BB938257-86A1-4D98-B7F4-90D0B6D9B8F8}">
      <dsp:nvSpPr>
        <dsp:cNvPr id="0" name=""/>
        <dsp:cNvSpPr/>
      </dsp:nvSpPr>
      <dsp:spPr>
        <a:xfrm rot="19440000">
          <a:off x="2838189" y="1279605"/>
          <a:ext cx="421636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9440000">
        <a:off x="2838189" y="1279605"/>
        <a:ext cx="421636" cy="551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24232-942B-4CF1-8762-123AA10E60FC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623E-D155-4303-8FF8-80A9A000A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34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9FBEA-16AE-41DC-9675-B2E6B092FD0C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8A349-BF76-48FE-B072-F2BBD60BE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667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2727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Separate out into 3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8347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272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9033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14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584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261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982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5594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2919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757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2743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448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718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264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8034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820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 to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088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8836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003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638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845734"/>
            <a:ext cx="10546080" cy="4023360"/>
          </a:xfrm>
        </p:spPr>
        <p:txBody>
          <a:bodyPr/>
          <a:lstStyle>
            <a:lvl1pPr marL="225425" indent="-225425">
              <a:buClr>
                <a:schemeClr val="accent2">
                  <a:lumMod val="50000"/>
                </a:schemeClr>
              </a:buClr>
              <a:defRPr/>
            </a:lvl1pPr>
            <a:lvl2pPr>
              <a:buClr>
                <a:schemeClr val="accent2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5078" y="6459784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8952"/>
            <a:ext cx="1054608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53128"/>
            <a:ext cx="1054608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4325112"/>
            <a:ext cx="10473578" cy="182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9090" y="36083"/>
            <a:ext cx="1055659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9090" y="1845735"/>
            <a:ext cx="5183700" cy="4023360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/>
            </a:lvl1pPr>
            <a:lvl2pPr>
              <a:buClr>
                <a:schemeClr val="accent2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85793" y="1845735"/>
            <a:ext cx="5269887" cy="4023360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/>
            </a:lvl1pPr>
            <a:lvl2pPr>
              <a:buClr>
                <a:schemeClr val="accent2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6356" y="38058"/>
            <a:ext cx="10489324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356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6356" y="2582334"/>
            <a:ext cx="4937760" cy="337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5" y="6407697"/>
            <a:ext cx="2866449" cy="417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" y="75223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90" y="36083"/>
            <a:ext cx="1055659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90" y="1845734"/>
            <a:ext cx="1055659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99090" y="1486840"/>
            <a:ext cx="10561402" cy="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>
            <a:lumMod val="50000"/>
          </a:schemeClr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93" y="1431510"/>
            <a:ext cx="5111574" cy="2893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246" y="1484670"/>
            <a:ext cx="10460434" cy="2840441"/>
          </a:xfrm>
          <a:ln>
            <a:noFill/>
          </a:ln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6600" b="1" i="1" kern="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LUNG-MAP 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0989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800" b="1" kern="0" dirty="0">
                <a:solidFill>
                  <a:srgbClr val="000066"/>
                </a:solidFill>
              </a:rPr>
              <a:t>S1400 Lung Master </a:t>
            </a:r>
            <a:r>
              <a:rPr lang="en-US" sz="4800" b="1" kern="0" dirty="0" smtClean="0">
                <a:solidFill>
                  <a:srgbClr val="000066"/>
                </a:solidFill>
              </a:rPr>
              <a:t>Protocol</a:t>
            </a:r>
          </a:p>
          <a:p>
            <a:pPr algn="ctr"/>
            <a:r>
              <a:rPr lang="en-US" sz="3400" b="1" kern="0" dirty="0" smtClean="0">
                <a:solidFill>
                  <a:srgbClr val="000066"/>
                </a:solidFill>
              </a:rPr>
              <a:t>SWOG Spring meeting</a:t>
            </a:r>
          </a:p>
          <a:p>
            <a:pPr algn="ctr"/>
            <a:r>
              <a:rPr lang="en-US" sz="3400" b="1" kern="0" dirty="0" smtClean="0">
                <a:solidFill>
                  <a:srgbClr val="000066"/>
                </a:solidFill>
              </a:rPr>
              <a:t>May 01, 2015</a:t>
            </a:r>
            <a:endParaRPr lang="en-US" sz="3400" b="1" kern="0" dirty="0">
              <a:solidFill>
                <a:srgbClr val="0000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55127"/>
            <a:ext cx="2155750" cy="1110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51" y="55127"/>
            <a:ext cx="1915725" cy="1190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15" y="55127"/>
            <a:ext cx="2477251" cy="1052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61" y="55127"/>
            <a:ext cx="1248827" cy="124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  <p:pic>
        <p:nvPicPr>
          <p:cNvPr id="16" name="Picture 15" descr="C:\Users\cmiwa\AppData\Local\Microsoft\Windows\Temporary Internet Files\Content.Outlook\06Q5Y6FG\Friends LOGO 20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97875" y="55127"/>
            <a:ext cx="1715610" cy="1214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27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Post Sub-study Assignment</a:t>
            </a:r>
            <a:endParaRPr lang="en-US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948763" y="1566996"/>
            <a:ext cx="629447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Sub-study common and specific eligibility criteria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466819" y="2274752"/>
            <a:ext cx="3194974" cy="4059159"/>
            <a:chOff x="8466819" y="2274752"/>
            <a:chExt cx="3194974" cy="4059159"/>
          </a:xfrm>
        </p:grpSpPr>
        <p:sp>
          <p:nvSpPr>
            <p:cNvPr id="36" name="Rounded Rectangle 35"/>
            <p:cNvSpPr/>
            <p:nvPr/>
          </p:nvSpPr>
          <p:spPr>
            <a:xfrm>
              <a:off x="8466819" y="2274752"/>
              <a:ext cx="3194974" cy="405915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8801691" y="2661056"/>
              <a:ext cx="2469279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latin typeface="Arial" pitchFamily="34" charset="0"/>
                  <a:cs typeface="Arial" pitchFamily="34" charset="0"/>
                </a:rPr>
                <a:t>If patient is not going to register to a sub-study for any reason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8801691" y="5368716"/>
              <a:ext cx="2464239" cy="430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Follow-up for 3 years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27" name="AutoShape 31"/>
            <p:cNvCxnSpPr>
              <a:cxnSpLocks noChangeShapeType="1"/>
              <a:stCxn id="18" idx="2"/>
              <a:endCxn id="21" idx="0"/>
            </p:cNvCxnSpPr>
            <p:nvPr/>
          </p:nvCxnSpPr>
          <p:spPr bwMode="auto">
            <a:xfrm>
              <a:off x="10036331" y="3584386"/>
              <a:ext cx="1231" cy="620918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8801691" y="4205304"/>
              <a:ext cx="2471742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Submit </a:t>
              </a:r>
              <a:r>
                <a:rPr kumimoji="0" lang="en-US" alt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Notice of Intention not to Register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Form in Rave</a:t>
              </a:r>
              <a:r>
                <a:rPr kumimoji="0" lang="en-US" altLang="en-US" sz="16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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31" name="AutoShape 35"/>
            <p:cNvCxnSpPr>
              <a:cxnSpLocks noChangeShapeType="1"/>
              <a:stCxn id="21" idx="2"/>
              <a:endCxn id="19" idx="0"/>
            </p:cNvCxnSpPr>
            <p:nvPr/>
          </p:nvCxnSpPr>
          <p:spPr bwMode="auto">
            <a:xfrm flipH="1">
              <a:off x="10033811" y="5128634"/>
              <a:ext cx="3751" cy="240082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129" name="AutoShape 33"/>
          <p:cNvCxnSpPr>
            <a:cxnSpLocks noChangeShapeType="1"/>
            <a:endCxn id="36" idx="0"/>
          </p:cNvCxnSpPr>
          <p:nvPr/>
        </p:nvCxnSpPr>
        <p:spPr bwMode="auto">
          <a:xfrm>
            <a:off x="9253809" y="1802805"/>
            <a:ext cx="810497" cy="47194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66028" y="2274752"/>
            <a:ext cx="3234406" cy="4038943"/>
            <a:chOff x="366028" y="2494593"/>
            <a:chExt cx="3234406" cy="4038943"/>
          </a:xfrm>
        </p:grpSpPr>
        <p:sp>
          <p:nvSpPr>
            <p:cNvPr id="30" name="Rounded Rectangle 29"/>
            <p:cNvSpPr/>
            <p:nvPr/>
          </p:nvSpPr>
          <p:spPr>
            <a:xfrm>
              <a:off x="366028" y="2494593"/>
              <a:ext cx="3234406" cy="4038943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620341" y="2800785"/>
              <a:ext cx="2711303" cy="16619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If patient is assigned to sub-study B, C or D and meets sub-study common eligibility criteria but does </a:t>
              </a: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NOT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meet study-specific eligibility criteria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625613" y="5124212"/>
              <a:ext cx="2711303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Submit </a:t>
              </a:r>
              <a:r>
                <a:rPr kumimoji="0" lang="en-US" alt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Request for Sub-study Reassignment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Form in Rave</a:t>
              </a:r>
              <a:r>
                <a:rPr kumimoji="0" lang="en-US" altLang="en-US" sz="16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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AutoShape 32"/>
            <p:cNvCxnSpPr>
              <a:cxnSpLocks noChangeShapeType="1"/>
              <a:stCxn id="31" idx="2"/>
              <a:endCxn id="32" idx="0"/>
            </p:cNvCxnSpPr>
            <p:nvPr/>
          </p:nvCxnSpPr>
          <p:spPr bwMode="auto">
            <a:xfrm>
              <a:off x="1975993" y="4462778"/>
              <a:ext cx="5272" cy="661434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246951" y="2274752"/>
            <a:ext cx="3573351" cy="4038943"/>
            <a:chOff x="4246951" y="2274752"/>
            <a:chExt cx="3573351" cy="4038943"/>
          </a:xfrm>
        </p:grpSpPr>
        <p:sp>
          <p:nvSpPr>
            <p:cNvPr id="38" name="Rounded Rectangle 37"/>
            <p:cNvSpPr/>
            <p:nvPr/>
          </p:nvSpPr>
          <p:spPr>
            <a:xfrm>
              <a:off x="4246951" y="2274752"/>
              <a:ext cx="3573351" cy="403894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4441295" y="2505786"/>
              <a:ext cx="3153476" cy="6771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If patient </a:t>
              </a: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IS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eligible for assigned </a:t>
              </a:r>
              <a:b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sub-study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4435205" y="3337518"/>
              <a:ext cx="3153476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Register to S1400X sub-study in OPEN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to receive sub-study treatment assignment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4435205" y="4414176"/>
              <a:ext cx="3153476" cy="753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Protocol treatment within 7 working days of sub-study registration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" name="AutoShape 28"/>
            <p:cNvCxnSpPr>
              <a:cxnSpLocks noChangeShapeType="1"/>
              <a:stCxn id="39" idx="2"/>
              <a:endCxn id="40" idx="0"/>
            </p:cNvCxnSpPr>
            <p:nvPr/>
          </p:nvCxnSpPr>
          <p:spPr bwMode="auto">
            <a:xfrm flipH="1">
              <a:off x="6011943" y="3182894"/>
              <a:ext cx="6090" cy="154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0"/>
            <p:cNvCxnSpPr>
              <a:cxnSpLocks noChangeShapeType="1"/>
              <a:stCxn id="40" idx="2"/>
              <a:endCxn id="41" idx="0"/>
            </p:cNvCxnSpPr>
            <p:nvPr/>
          </p:nvCxnSpPr>
          <p:spPr bwMode="auto">
            <a:xfrm>
              <a:off x="6011943" y="4260848"/>
              <a:ext cx="0" cy="1533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4435205" y="5305580"/>
              <a:ext cx="3153476" cy="8472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Follow-up, obtain and submit specimens and forms per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sub-study protocol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AutoShape 30"/>
            <p:cNvCxnSpPr>
              <a:cxnSpLocks noChangeShapeType="1"/>
              <a:stCxn id="41" idx="2"/>
              <a:endCxn id="44" idx="0"/>
            </p:cNvCxnSpPr>
            <p:nvPr/>
          </p:nvCxnSpPr>
          <p:spPr bwMode="auto">
            <a:xfrm>
              <a:off x="6011943" y="5167393"/>
              <a:ext cx="0" cy="138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123" name="AutoShape 27"/>
          <p:cNvCxnSpPr>
            <a:cxnSpLocks noChangeShapeType="1"/>
            <a:endCxn id="38" idx="0"/>
          </p:cNvCxnSpPr>
          <p:nvPr/>
        </p:nvCxnSpPr>
        <p:spPr bwMode="auto">
          <a:xfrm>
            <a:off x="6017342" y="1932039"/>
            <a:ext cx="16285" cy="342713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AutoShape 29"/>
          <p:cNvCxnSpPr>
            <a:cxnSpLocks noChangeShapeType="1"/>
            <a:endCxn id="30" idx="0"/>
          </p:cNvCxnSpPr>
          <p:nvPr/>
        </p:nvCxnSpPr>
        <p:spPr bwMode="auto">
          <a:xfrm flipH="1">
            <a:off x="1983231" y="1817551"/>
            <a:ext cx="981317" cy="457201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67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Submissions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TRIAD Integration expected May 2015</a:t>
            </a:r>
          </a:p>
          <a:p>
            <a:r>
              <a:rPr lang="en-US" smtClean="0"/>
              <a:t>Rave queries will </a:t>
            </a:r>
            <a:r>
              <a:rPr lang="en-US" dirty="0" smtClean="0"/>
              <a:t>be posted for baseline scans and follow-up assessments that have already been performed</a:t>
            </a:r>
          </a:p>
          <a:p>
            <a:r>
              <a:rPr lang="en-US" dirty="0" smtClean="0"/>
              <a:t>See Section 15.4 in the sub-study protocols for imaging submission procedures</a:t>
            </a:r>
          </a:p>
        </p:txBody>
      </p:sp>
    </p:spTree>
    <p:extLst>
      <p:ext uri="{BB962C8B-B14F-4D97-AF65-F5344CB8AC3E}">
        <p14:creationId xmlns="" xmlns:p14="http://schemas.microsoft.com/office/powerpoint/2010/main" val="65111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594359"/>
            <a:ext cx="3754284" cy="2286000"/>
          </a:xfrm>
        </p:spPr>
        <p:txBody>
          <a:bodyPr>
            <a:normAutofit/>
          </a:bodyPr>
          <a:lstStyle/>
          <a:p>
            <a:r>
              <a:rPr lang="en-US" sz="4000" b="1" dirty="0"/>
              <a:t>Tissue </a:t>
            </a:r>
            <a:r>
              <a:rPr lang="en-US" b="1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Tissue block (preferred) or at least 12 (4-5-microns) unstained slides (20 slides are strongly recommended). </a:t>
            </a:r>
          </a:p>
          <a:p>
            <a:r>
              <a:rPr lang="en-US" sz="2800" dirty="0"/>
              <a:t>Tissue must contain at least 20% viable tumor cells and </a:t>
            </a:r>
            <a:r>
              <a:rPr lang="en-US" sz="2800" b="1" dirty="0">
                <a:solidFill>
                  <a:schemeClr val="accent2"/>
                </a:solidFill>
              </a:rPr>
              <a:t>&gt; 0.2 mm3 tumor volume</a:t>
            </a:r>
          </a:p>
          <a:p>
            <a:r>
              <a:rPr lang="en-US" sz="2800" dirty="0" err="1"/>
              <a:t>Hematoxilyn</a:t>
            </a:r>
            <a:r>
              <a:rPr lang="en-US" sz="2800" dirty="0"/>
              <a:t>-eosin (H&amp;E)-stained slide or </a:t>
            </a:r>
            <a:r>
              <a:rPr lang="en-US" sz="2800" dirty="0" err="1"/>
              <a:t>Aperio</a:t>
            </a:r>
            <a:r>
              <a:rPr lang="en-US" sz="2800" dirty="0"/>
              <a:t> H&amp;E-stained slide. </a:t>
            </a:r>
            <a:r>
              <a:rPr lang="en-US" sz="2800" b="1" dirty="0">
                <a:solidFill>
                  <a:schemeClr val="accent2"/>
                </a:solidFill>
              </a:rPr>
              <a:t>If H&amp;E slide is not available, submit an extra unstained slide. An H&amp;E slide is not required with tissue block submission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Bone biopsies are not allowed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316" y="3815367"/>
            <a:ext cx="38614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Phillip Mack Ph.D.</a:t>
            </a:r>
          </a:p>
          <a:p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Chair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Translational Medicine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2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</a:t>
            </a:r>
            <a:r>
              <a:rPr lang="en-US" dirty="0" smtClean="0"/>
              <a:t>Form Requirements: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0539"/>
            <a:ext cx="10969128" cy="4642338"/>
          </a:xfrm>
          <a:ln>
            <a:solidFill>
              <a:schemeClr val="tx1">
                <a:alpha val="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pathology report from initial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1400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Pathology Review Form:  </a:t>
            </a:r>
          </a:p>
          <a:p>
            <a:pPr marL="800100" lvl="1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Tumor material must be reviewed by a local pathologist to ensure sufficient tumor cells are present in the sample. The local pathologist must review and sign off on the S1400 Local Pathology Review form prior to enrolling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noting that the tumor volume is at least 0.2 mm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tumor tissue contains at least 20% viable tumor cells.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287662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594359"/>
            <a:ext cx="3500284" cy="2286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</a:rPr>
              <a:t>Quality Assurance and Monitoring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First </a:t>
            </a:r>
            <a:r>
              <a:rPr lang="en-US" sz="2800" dirty="0"/>
              <a:t>monitoring visits will begin approximately 3 months after first patient registration and will continue every six months </a:t>
            </a:r>
          </a:p>
          <a:p>
            <a:r>
              <a:rPr lang="en-US" sz="2800" dirty="0" smtClean="0"/>
              <a:t>Any </a:t>
            </a:r>
            <a:r>
              <a:rPr lang="en-US" sz="2800" dirty="0"/>
              <a:t>site with patients registered to a sub-study will be monitored on site </a:t>
            </a:r>
          </a:p>
          <a:p>
            <a:r>
              <a:rPr lang="en-US" sz="2800" dirty="0" smtClean="0"/>
              <a:t>If </a:t>
            </a:r>
            <a:r>
              <a:rPr lang="en-US" sz="2800" dirty="0"/>
              <a:t>no patients have been registered to a sub-study, monitoring may be conducted off site</a:t>
            </a:r>
          </a:p>
          <a:p>
            <a:r>
              <a:rPr lang="en-US" sz="2800" dirty="0" smtClean="0"/>
              <a:t>Monitoring </a:t>
            </a:r>
            <a:r>
              <a:rPr lang="en-US" sz="2800" dirty="0"/>
              <a:t>will be conducted in conjunction with routine audits whenever possible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316" y="3815367"/>
            <a:ext cx="38614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Elaine Armstrong</a:t>
            </a:r>
          </a:p>
          <a:p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SWOG 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Assurance Manager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3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QA/Monitoring </a:t>
            </a:r>
            <a:r>
              <a:rPr lang="en-US" dirty="0" smtClean="0">
                <a:latin typeface="Calibri" panose="020F0502020204030204" pitchFamily="34" charset="0"/>
              </a:rPr>
              <a:t>Common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952480" cy="4392506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 </a:t>
            </a:r>
            <a:r>
              <a:rPr lang="en-US" sz="3000" dirty="0" smtClean="0"/>
              <a:t>Most </a:t>
            </a:r>
            <a:r>
              <a:rPr lang="en-US" sz="3000" dirty="0"/>
              <a:t>common problems identified during monitoring</a:t>
            </a:r>
            <a:r>
              <a:rPr lang="en-US" sz="3000" dirty="0" smtClean="0"/>
              <a:t>:</a:t>
            </a:r>
            <a:endParaRPr lang="en-US" sz="3000" dirty="0"/>
          </a:p>
          <a:p>
            <a:pPr lvl="1"/>
            <a:r>
              <a:rPr lang="en-US" sz="3000" dirty="0"/>
              <a:t>For sites using the CIRB:</a:t>
            </a:r>
          </a:p>
          <a:p>
            <a:pPr lvl="2"/>
            <a:r>
              <a:rPr lang="en-US" sz="2200" dirty="0" smtClean="0"/>
              <a:t>Consent </a:t>
            </a:r>
            <a:r>
              <a:rPr lang="en-US" sz="2200" dirty="0"/>
              <a:t>forms deviate from the approved boilerplate language</a:t>
            </a:r>
          </a:p>
          <a:p>
            <a:pPr lvl="2"/>
            <a:r>
              <a:rPr lang="en-US" sz="2200" dirty="0" smtClean="0"/>
              <a:t>Unable </a:t>
            </a:r>
            <a:r>
              <a:rPr lang="en-US" sz="2200" dirty="0"/>
              <a:t>to determine when consent versions were </a:t>
            </a:r>
            <a:r>
              <a:rPr lang="en-US" sz="2200" dirty="0" smtClean="0"/>
              <a:t>implemented</a:t>
            </a:r>
            <a:endParaRPr lang="en-US" sz="2200" dirty="0"/>
          </a:p>
          <a:p>
            <a:pPr lvl="1"/>
            <a:r>
              <a:rPr lang="en-US" sz="2600" dirty="0"/>
              <a:t>Patient Case Review:</a:t>
            </a:r>
          </a:p>
          <a:p>
            <a:pPr lvl="2"/>
            <a:r>
              <a:rPr lang="en-US" sz="2200" dirty="0" smtClean="0"/>
              <a:t>Failure </a:t>
            </a:r>
            <a:r>
              <a:rPr lang="en-US" sz="2200" dirty="0"/>
              <a:t>to confirm ≥ 20% tumor cells in tissue submitted to Foundation Medicine</a:t>
            </a:r>
          </a:p>
          <a:p>
            <a:pPr lvl="2"/>
            <a:r>
              <a:rPr lang="en-US" sz="2200" dirty="0" smtClean="0"/>
              <a:t>Failure </a:t>
            </a:r>
            <a:r>
              <a:rPr lang="en-US" sz="2200" dirty="0"/>
              <a:t>to have pathologist sign off on the S1400 Local Pathology Review Form</a:t>
            </a:r>
          </a:p>
          <a:p>
            <a:pPr lvl="2"/>
            <a:r>
              <a:rPr lang="en-US" sz="2200" dirty="0" smtClean="0"/>
              <a:t>Failure </a:t>
            </a:r>
            <a:r>
              <a:rPr lang="en-US" sz="2200" dirty="0"/>
              <a:t>to submit baseline forms and pathology reports within 7 days of registration</a:t>
            </a:r>
          </a:p>
          <a:p>
            <a:pPr lvl="2"/>
            <a:r>
              <a:rPr lang="en-US" sz="2200" dirty="0" smtClean="0"/>
              <a:t>Data </a:t>
            </a:r>
            <a:r>
              <a:rPr lang="en-US" sz="2200" dirty="0"/>
              <a:t>submission errors when completing forms in Rave (guidelines for forms completion in process)</a:t>
            </a:r>
          </a:p>
        </p:txBody>
      </p:sp>
    </p:spTree>
    <p:extLst>
      <p:ext uri="{BB962C8B-B14F-4D97-AF65-F5344CB8AC3E}">
        <p14:creationId xmlns="" xmlns:p14="http://schemas.microsoft.com/office/powerpoint/2010/main" val="906084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594359"/>
            <a:ext cx="3500284" cy="2286000"/>
          </a:xfrm>
        </p:spPr>
        <p:txBody>
          <a:bodyPr>
            <a:normAutofit/>
          </a:bodyPr>
          <a:lstStyle/>
          <a:p>
            <a:r>
              <a:rPr lang="en-US" sz="4000" b="1" dirty="0"/>
              <a:t>Funding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731520"/>
            <a:ext cx="7274560" cy="525780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Calibri" pitchFamily="34" charset="0"/>
              </a:rPr>
              <a:t>Sites will receive </a:t>
            </a:r>
            <a:r>
              <a:rPr lang="en-US" sz="2600" b="1" u="sng" dirty="0">
                <a:solidFill>
                  <a:schemeClr val="accent2"/>
                </a:solidFill>
                <a:latin typeface="Calibri" pitchFamily="34" charset="0"/>
              </a:rPr>
              <a:t>up to</a:t>
            </a:r>
            <a:r>
              <a:rPr lang="en-US" sz="26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600" b="1" dirty="0">
                <a:latin typeface="Calibri" pitchFamily="34" charset="0"/>
              </a:rPr>
              <a:t>$5,869 ($1,079 </a:t>
            </a:r>
            <a:r>
              <a:rPr lang="en-US" sz="2600" dirty="0">
                <a:latin typeface="Calibri" pitchFamily="34" charset="0"/>
              </a:rPr>
              <a:t>screening</a:t>
            </a:r>
            <a:r>
              <a:rPr lang="en-US" sz="2600" b="1" dirty="0" smtClean="0">
                <a:latin typeface="Calibri" pitchFamily="34" charset="0"/>
              </a:rPr>
              <a:t>/ $</a:t>
            </a:r>
            <a:r>
              <a:rPr lang="en-US" sz="2600" b="1" dirty="0">
                <a:latin typeface="Calibri" pitchFamily="34" charset="0"/>
              </a:rPr>
              <a:t>4,790 </a:t>
            </a:r>
            <a:r>
              <a:rPr lang="en-US" sz="2600" dirty="0">
                <a:latin typeface="Calibri" pitchFamily="34" charset="0"/>
              </a:rPr>
              <a:t>registration) for each patient on </a:t>
            </a:r>
            <a:r>
              <a:rPr lang="en-US" sz="2600" dirty="0" smtClean="0">
                <a:latin typeface="Calibri" pitchFamily="34" charset="0"/>
              </a:rPr>
              <a:t>trial</a:t>
            </a:r>
            <a:endParaRPr lang="en-US" sz="2600" dirty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If biopsies are needed, sites will receive </a:t>
            </a:r>
            <a:r>
              <a:rPr lang="en-US" sz="2600" b="1" dirty="0">
                <a:latin typeface="Calibri" pitchFamily="34" charset="0"/>
              </a:rPr>
              <a:t>$3,000/$6,000 </a:t>
            </a:r>
            <a:r>
              <a:rPr lang="en-US" sz="2600" dirty="0">
                <a:latin typeface="Calibri" pitchFamily="34" charset="0"/>
              </a:rPr>
              <a:t>for the biopsies performed at screening and/or progression after initial response on Arm </a:t>
            </a:r>
            <a:r>
              <a:rPr lang="en-US" sz="2600" dirty="0" smtClean="0">
                <a:latin typeface="Calibri" pitchFamily="34" charset="0"/>
              </a:rPr>
              <a:t>1</a:t>
            </a:r>
            <a:endParaRPr lang="en-US" sz="2600" dirty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Sites will be reimbursed for additional research based </a:t>
            </a:r>
            <a:r>
              <a:rPr lang="en-US" sz="2600" dirty="0" smtClean="0">
                <a:latin typeface="Calibri" pitchFamily="34" charset="0"/>
              </a:rPr>
              <a:t>procedures</a:t>
            </a:r>
            <a:endParaRPr lang="en-US" sz="2600" dirty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Sites will be reimbursed </a:t>
            </a:r>
            <a:r>
              <a:rPr lang="en-US" sz="2600" b="1" dirty="0">
                <a:latin typeface="Calibri" pitchFamily="34" charset="0"/>
              </a:rPr>
              <a:t>$1,333 </a:t>
            </a:r>
            <a:r>
              <a:rPr lang="en-US" sz="2600" dirty="0">
                <a:latin typeface="Calibri" pitchFamily="34" charset="0"/>
              </a:rPr>
              <a:t>for </a:t>
            </a:r>
            <a:r>
              <a:rPr lang="en-US" sz="2600" dirty="0" smtClean="0">
                <a:latin typeface="Calibri" pitchFamily="34" charset="0"/>
              </a:rPr>
              <a:t>on site visits outside the </a:t>
            </a:r>
            <a:r>
              <a:rPr lang="en-US" sz="2600" dirty="0">
                <a:latin typeface="Calibri" pitchFamily="34" charset="0"/>
              </a:rPr>
              <a:t>regular </a:t>
            </a:r>
            <a:r>
              <a:rPr lang="en-US" sz="2600" dirty="0" smtClean="0">
                <a:latin typeface="Calibri" pitchFamily="34" charset="0"/>
              </a:rPr>
              <a:t>audit schedule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16" y="3815367"/>
            <a:ext cx="38614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Nathan Eriksen</a:t>
            </a:r>
          </a:p>
          <a:p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SWOG 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Chief of Administration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4911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594359"/>
            <a:ext cx="3754284" cy="2286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Accrual </a:t>
            </a:r>
            <a:r>
              <a:rPr lang="en-US" b="1" dirty="0" smtClean="0"/>
              <a:t>Enhancement</a:t>
            </a:r>
            <a:r>
              <a:rPr lang="en-US" sz="4000" b="1" dirty="0" smtClean="0"/>
              <a:t> Efforts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Establish Lung-MAP Vanguard Site Coordinators’ Committee (VSCC) that will serve in an advisory capacity on strategies to improve study operations and to enhance enrollment </a:t>
            </a:r>
          </a:p>
          <a:p>
            <a:r>
              <a:rPr lang="en-US" dirty="0" smtClean="0"/>
              <a:t>Catalog and schedule timely updates of study educational and promotional materials (</a:t>
            </a:r>
            <a:r>
              <a:rPr lang="en-US" i="1" dirty="0" smtClean="0"/>
              <a:t>e.g.</a:t>
            </a:r>
            <a:r>
              <a:rPr lang="en-US" dirty="0" smtClean="0"/>
              <a:t>, training videos, slide decks, newsletter, protocol card) to coincide with protocol revisions and major scientific meetings</a:t>
            </a:r>
          </a:p>
          <a:p>
            <a:r>
              <a:rPr lang="en-US" dirty="0" smtClean="0"/>
              <a:t>Increase site outreach activities such as study-wide webinars and contact with individual sites to address challenges in screening or enrolling patients </a:t>
            </a:r>
          </a:p>
          <a:p>
            <a:r>
              <a:rPr lang="en-US" dirty="0" smtClean="0"/>
              <a:t>Establish accrual benchmarks for expected high-enrolling sites. Follow-up with these sites that are lagging in activation or accrual</a:t>
            </a:r>
          </a:p>
          <a:p>
            <a:r>
              <a:rPr lang="en-US" dirty="0" smtClean="0"/>
              <a:t>Facilitate expansion of Lung-MAP to Canada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316" y="3815367"/>
            <a:ext cx="38614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Roy Herbst, M.D., Ph.D.</a:t>
            </a:r>
          </a:p>
          <a:p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Chair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Oncology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310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1400_Activated_Locations_201504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B3D1FF"/>
              </a:clrFrom>
              <a:clrTo>
                <a:srgbClr val="B3D1FF">
                  <a:alpha val="0"/>
                </a:srgbClr>
              </a:clrTo>
            </a:clrChange>
          </a:blip>
          <a:srcRect l="12448" t="9338" r="18787" b="24397"/>
          <a:stretch>
            <a:fillRect/>
          </a:stretch>
        </p:blipFill>
        <p:spPr>
          <a:xfrm>
            <a:off x="3424137" y="1585608"/>
            <a:ext cx="8560340" cy="4640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546080" cy="3042150"/>
          </a:xfrm>
          <a:ln>
            <a:solidFill>
              <a:schemeClr val="bg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IRB Approvals: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337 sites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29 sites with at least 1 patient accrual (19 SWOG sites)</a:t>
            </a:r>
          </a:p>
          <a:p>
            <a:r>
              <a:rPr lang="en-US" sz="2400" dirty="0">
                <a:latin typeface="Calibri" panose="020F0502020204030204" pitchFamily="34" charset="0"/>
              </a:rPr>
              <a:t>Accruals: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56 patients registered to S1400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40 patients notified of their sub-study assignment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18 patients registered to a sub-study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5129801"/>
              </p:ext>
            </p:extLst>
          </p:nvPr>
        </p:nvGraphicFramePr>
        <p:xfrm>
          <a:off x="10640616" y="4074959"/>
          <a:ext cx="142840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4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S1400A: 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S1400B: 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S1400C: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S1400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D: 2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S1400E: 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9535405">
            <a:off x="761576" y="3074422"/>
            <a:ext cx="9046948" cy="584775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To be updated as the </a:t>
            </a:r>
            <a:r>
              <a:rPr lang="en-US" sz="3200" dirty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roup Meeting draws closer.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3619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S1400 Contact List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546080" cy="4311226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en-US" sz="3600" dirty="0" smtClean="0"/>
              <a:t>Comprehensive Lists</a:t>
            </a:r>
          </a:p>
          <a:p>
            <a:pPr lvl="1"/>
            <a:r>
              <a:rPr lang="en-US" sz="2400" dirty="0" smtClean="0"/>
              <a:t>S1400 Activation Memorandum dated 6/15/2014</a:t>
            </a:r>
          </a:p>
          <a:p>
            <a:pPr lvl="1"/>
            <a:r>
              <a:rPr lang="en-US" sz="2400" dirty="0" smtClean="0"/>
              <a:t>Each of the Funding Memorandums</a:t>
            </a:r>
            <a:br>
              <a:rPr lang="en-US" sz="2400" dirty="0" smtClean="0"/>
            </a:br>
            <a:endParaRPr lang="en-US" sz="2400" dirty="0" smtClean="0"/>
          </a:p>
          <a:p>
            <a:pPr marL="201168" lvl="1" indent="0">
              <a:buNone/>
            </a:pPr>
            <a:r>
              <a:rPr lang="en-US" sz="3200" dirty="0" smtClean="0"/>
              <a:t>Within the Protocol</a:t>
            </a:r>
          </a:p>
          <a:p>
            <a:pPr lvl="1"/>
            <a:r>
              <a:rPr lang="en-US" sz="2400" dirty="0" smtClean="0"/>
              <a:t>Eligibility Questions</a:t>
            </a:r>
          </a:p>
          <a:p>
            <a:pPr lvl="2"/>
            <a:r>
              <a:rPr lang="en-US" sz="2000" dirty="0" smtClean="0"/>
              <a:t>CTSU Contact Pages</a:t>
            </a:r>
          </a:p>
          <a:p>
            <a:pPr lvl="2"/>
            <a:r>
              <a:rPr lang="en-US" sz="2000" dirty="0" smtClean="0"/>
              <a:t>S1400 Protocol Section 5.0</a:t>
            </a:r>
          </a:p>
          <a:p>
            <a:pPr lvl="1"/>
            <a:r>
              <a:rPr lang="en-US" sz="2400" dirty="0" smtClean="0"/>
              <a:t>Treatment/Medical</a:t>
            </a:r>
          </a:p>
          <a:p>
            <a:pPr lvl="2"/>
            <a:r>
              <a:rPr lang="en-US" sz="2000" dirty="0" smtClean="0"/>
              <a:t>S1400 A-D Protocol Treatment Section 7.0 and 8.5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51977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594359"/>
            <a:ext cx="3861451" cy="2286000"/>
          </a:xfrm>
        </p:spPr>
        <p:txBody>
          <a:bodyPr>
            <a:normAutofit/>
          </a:bodyPr>
          <a:lstStyle/>
          <a:p>
            <a:r>
              <a:rPr lang="en-US" sz="2800" b="1" dirty="0"/>
              <a:t>S1400 Master Protocol Unique Private-Public Partnerships </a:t>
            </a:r>
            <a:r>
              <a:rPr lang="en-US" sz="2800" b="1" dirty="0" smtClean="0"/>
              <a:t>with NCTN</a:t>
            </a:r>
            <a:endParaRPr lang="en-US" sz="28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694438242"/>
              </p:ext>
            </p:extLst>
          </p:nvPr>
        </p:nvGraphicFramePr>
        <p:xfrm>
          <a:off x="4186477" y="5943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onut 7"/>
          <p:cNvSpPr/>
          <p:nvPr/>
        </p:nvSpPr>
        <p:spPr>
          <a:xfrm>
            <a:off x="4682646" y="106679"/>
            <a:ext cx="6991611" cy="6632323"/>
          </a:xfrm>
          <a:prstGeom prst="donut">
            <a:avLst>
              <a:gd name="adj" fmla="val 2736"/>
            </a:avLst>
          </a:prstGeom>
          <a:solidFill>
            <a:srgbClr val="99CC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51" y="699727"/>
            <a:ext cx="1606761" cy="1202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55" y="3867865"/>
            <a:ext cx="1656854" cy="10300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82" y="594359"/>
            <a:ext cx="2477251" cy="1052328"/>
          </a:xfrm>
          <a:prstGeom prst="rect">
            <a:avLst/>
          </a:prstGeom>
        </p:spPr>
      </p:pic>
      <p:pic>
        <p:nvPicPr>
          <p:cNvPr id="13" name="Picture 12" descr="C:\Users\dgandara\Desktop\Logos\fdalogodhh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43" y="3943950"/>
            <a:ext cx="2482239" cy="1189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249098" y="2625213"/>
            <a:ext cx="2016087" cy="16518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S1400 Master Protocol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7316" y="3815367"/>
            <a:ext cx="38614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R. Gandara, M.D.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SWOG 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 Cancer Committee Chair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3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546080" cy="2235059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Calibri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Calibri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4400" b="1" dirty="0" smtClean="0"/>
              <a:t>Thank you for your time.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5418388"/>
            <a:ext cx="10546080" cy="83611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presented today will be available on the SWOG website under the S1400 Group Meeting Materials.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7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594359"/>
            <a:ext cx="3500284" cy="2286000"/>
          </a:xfrm>
        </p:spPr>
        <p:txBody>
          <a:bodyPr/>
          <a:lstStyle/>
          <a:p>
            <a:r>
              <a:rPr lang="en-US" b="1" dirty="0"/>
              <a:t>Overview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240" y="822960"/>
            <a:ext cx="770636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Closure of S1400E (November 2014)</a:t>
            </a:r>
          </a:p>
          <a:p>
            <a:r>
              <a:rPr lang="en-US" sz="2800" dirty="0"/>
              <a:t>Revision # 1 (January 2015)</a:t>
            </a:r>
          </a:p>
          <a:p>
            <a:pPr lvl="1"/>
            <a:r>
              <a:rPr lang="en-US" sz="2400" dirty="0"/>
              <a:t>Eligibility clarifications</a:t>
            </a:r>
          </a:p>
          <a:p>
            <a:pPr lvl="1"/>
            <a:r>
              <a:rPr lang="en-US" sz="2400" dirty="0"/>
              <a:t>Relaxation of timing from study assignment to registration</a:t>
            </a:r>
          </a:p>
          <a:p>
            <a:r>
              <a:rPr lang="en-US" sz="2800" dirty="0"/>
              <a:t>Revision # 2 (expected May 2015)</a:t>
            </a:r>
          </a:p>
          <a:p>
            <a:pPr lvl="1"/>
            <a:r>
              <a:rPr lang="en-US" sz="2400" dirty="0"/>
              <a:t>Allow 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 dirty="0" smtClean="0"/>
              <a:t>and greater </a:t>
            </a:r>
            <a:r>
              <a:rPr lang="en-US" sz="2400" dirty="0"/>
              <a:t>lines of therapy</a:t>
            </a:r>
          </a:p>
          <a:p>
            <a:pPr lvl="1"/>
            <a:r>
              <a:rPr lang="en-US" sz="2400" dirty="0"/>
              <a:t>Add in </a:t>
            </a:r>
            <a:r>
              <a:rPr lang="en-US" sz="2400" dirty="0" smtClean="0"/>
              <a:t>Pre-Screening </a:t>
            </a:r>
            <a:r>
              <a:rPr lang="en-US" sz="2400" dirty="0"/>
              <a:t>during 1</a:t>
            </a:r>
            <a:r>
              <a:rPr lang="en-US" sz="2400" baseline="30000" dirty="0"/>
              <a:t>st</a:t>
            </a:r>
            <a:r>
              <a:rPr lang="en-US" sz="2400" dirty="0"/>
              <a:t> line therapy</a:t>
            </a:r>
          </a:p>
          <a:p>
            <a:pPr lvl="1"/>
            <a:r>
              <a:rPr lang="en-US" sz="2400" dirty="0"/>
              <a:t>S1400A design modification to single arm</a:t>
            </a:r>
          </a:p>
          <a:p>
            <a:pPr lvl="1"/>
            <a:r>
              <a:rPr lang="en-US" sz="2400" dirty="0"/>
              <a:t>TRIAD/ Image </a:t>
            </a:r>
            <a:r>
              <a:rPr lang="en-US" sz="2400" dirty="0" smtClean="0"/>
              <a:t>submissions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7316" y="3815367"/>
            <a:ext cx="39981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Vassiliki Papadimitrakopoulou, </a:t>
            </a: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M.D.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Chair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Oncology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07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allowing: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/>
              <a:t>than one line of prior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4640"/>
            <a:ext cx="9956800" cy="4707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Screening </a:t>
            </a:r>
            <a:r>
              <a:rPr lang="en-US" sz="2400" u="sng" dirty="0">
                <a:solidFill>
                  <a:schemeClr val="tx1"/>
                </a:solidFill>
              </a:rPr>
              <a:t>at progression on prior treatment: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be eligible for screening at progression, patients must have received at least </a:t>
            </a:r>
            <a:r>
              <a:rPr lang="en-US" sz="2400" b="1" dirty="0" smtClean="0">
                <a:solidFill>
                  <a:schemeClr val="tx1"/>
                </a:solidFill>
              </a:rPr>
              <a:t>one </a:t>
            </a:r>
            <a:r>
              <a:rPr lang="en-US" sz="2400" b="1" dirty="0">
                <a:solidFill>
                  <a:schemeClr val="tx1"/>
                </a:solidFill>
              </a:rPr>
              <a:t>line of systemic therapy for any stage of disease (Stages I-IV)</a:t>
            </a:r>
            <a:r>
              <a:rPr lang="en-US" sz="2400" dirty="0">
                <a:solidFill>
                  <a:schemeClr val="tx1"/>
                </a:solidFill>
              </a:rPr>
              <a:t>. 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At </a:t>
            </a:r>
            <a:r>
              <a:rPr lang="en-US" sz="2400" dirty="0">
                <a:solidFill>
                  <a:schemeClr val="tx1"/>
                </a:solidFill>
              </a:rPr>
              <a:t>least one of these lines of therapy must have been a platinum-based chemotherapy regimen. 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Patients </a:t>
            </a:r>
            <a:r>
              <a:rPr lang="en-US" sz="2400" dirty="0">
                <a:solidFill>
                  <a:schemeClr val="tx1"/>
                </a:solidFill>
              </a:rPr>
              <a:t>must have progressed following the most recent line of </a:t>
            </a:r>
            <a:r>
              <a:rPr lang="en-US" sz="2400" dirty="0" smtClean="0">
                <a:solidFill>
                  <a:schemeClr val="tx1"/>
                </a:solidFill>
              </a:rPr>
              <a:t>therapy.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For patients who received platinum-based chemotherapy for Stage I-III disease progression must have occurred with in one year from receiving therapy.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56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Allowing: </a:t>
            </a:r>
            <a:r>
              <a:rPr lang="en-US" dirty="0" smtClean="0"/>
              <a:t>Pre-Screening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3"/>
            <a:ext cx="10942320" cy="4412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>
                <a:solidFill>
                  <a:schemeClr val="tx1"/>
                </a:solidFill>
              </a:rPr>
              <a:t>Pre-Screening </a:t>
            </a:r>
            <a:r>
              <a:rPr lang="en-US" sz="2800" u="sng" dirty="0">
                <a:solidFill>
                  <a:schemeClr val="tx1"/>
                </a:solidFill>
              </a:rPr>
              <a:t>prior to progression on first-line treatment: 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To </a:t>
            </a:r>
            <a:r>
              <a:rPr lang="en-US" sz="2800" dirty="0">
                <a:solidFill>
                  <a:schemeClr val="tx1"/>
                </a:solidFill>
              </a:rPr>
              <a:t>be eligible for pre-screening, patients must have received at least one cycle of a first-line platinum-based chemotherapy regimen for Stage IV disease.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Patients </a:t>
            </a:r>
            <a:r>
              <a:rPr lang="en-US" sz="2800" dirty="0">
                <a:solidFill>
                  <a:schemeClr val="tx1"/>
                </a:solidFill>
              </a:rPr>
              <a:t>are eligible upon receiving Cycle 1, Day 1 infusion. 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Note</a:t>
            </a:r>
            <a:r>
              <a:rPr lang="en-US" sz="2400" b="1" dirty="0">
                <a:solidFill>
                  <a:schemeClr val="tx1"/>
                </a:solidFill>
              </a:rPr>
              <a:t>:  Patients will not receive  their sub-study assignment until they progress and </a:t>
            </a: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S1400 Notice of Progression on First-Line </a:t>
            </a:r>
            <a:r>
              <a:rPr lang="en-US" sz="2400" b="1" dirty="0" smtClean="0">
                <a:solidFill>
                  <a:schemeClr val="tx1"/>
                </a:solidFill>
              </a:rPr>
              <a:t>Therapy is submitted.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3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eft Bracket 20"/>
          <p:cNvSpPr/>
          <p:nvPr/>
        </p:nvSpPr>
        <p:spPr>
          <a:xfrm rot="5400000">
            <a:off x="5815101" y="-2238655"/>
            <a:ext cx="235303" cy="8736899"/>
          </a:xfrm>
          <a:prstGeom prst="leftBracket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9416848" y="2255585"/>
            <a:ext cx="1700268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prstClr val="black"/>
                </a:solidFill>
              </a:rPr>
              <a:t>S1400D</a:t>
            </a:r>
          </a:p>
          <a:p>
            <a:pPr algn="ctr"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FGFR</a:t>
            </a:r>
            <a:endParaRPr lang="en-US" sz="2400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2400" i="1" kern="0" dirty="0" smtClean="0">
                <a:solidFill>
                  <a:prstClr val="black"/>
                </a:solidFill>
              </a:rPr>
              <a:t>FGFR</a:t>
            </a:r>
            <a:r>
              <a:rPr lang="en-US" sz="2400" kern="0" dirty="0" smtClean="0">
                <a:solidFill>
                  <a:prstClr val="black"/>
                </a:solidFill>
              </a:rPr>
              <a:t> </a:t>
            </a:r>
            <a:r>
              <a:rPr lang="en-US" sz="2400" kern="0" dirty="0" err="1">
                <a:solidFill>
                  <a:prstClr val="black"/>
                </a:solidFill>
              </a:rPr>
              <a:t>ampl</a:t>
            </a:r>
            <a:r>
              <a:rPr lang="en-US" sz="2400" kern="0" dirty="0">
                <a:solidFill>
                  <a:prstClr val="black"/>
                </a:solidFill>
              </a:rPr>
              <a:t>,</a:t>
            </a:r>
          </a:p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</a:rPr>
              <a:t> </a:t>
            </a:r>
            <a:r>
              <a:rPr lang="en-US" sz="2400" kern="0" dirty="0" err="1">
                <a:solidFill>
                  <a:prstClr val="black"/>
                </a:solidFill>
              </a:rPr>
              <a:t>mut</a:t>
            </a:r>
            <a:r>
              <a:rPr lang="en-US" sz="2400" kern="0" dirty="0">
                <a:solidFill>
                  <a:prstClr val="black"/>
                </a:solidFill>
              </a:rPr>
              <a:t>, fusion</a:t>
            </a: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5629619" y="2279335"/>
            <a:ext cx="2812589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prstClr val="black"/>
                </a:solidFill>
              </a:rPr>
              <a:t>S1400C</a:t>
            </a:r>
          </a:p>
          <a:p>
            <a:pPr algn="ctr"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CDK4/6</a:t>
            </a:r>
          </a:p>
          <a:p>
            <a:pPr algn="ctr">
              <a:defRPr/>
            </a:pPr>
            <a:r>
              <a:rPr lang="en-US" sz="2400" i="1" kern="0" dirty="0" smtClean="0">
                <a:solidFill>
                  <a:prstClr val="black"/>
                </a:solidFill>
              </a:rPr>
              <a:t>CCND1, CCND2, CCND3, cdk4 </a:t>
            </a:r>
            <a:r>
              <a:rPr lang="en-US" sz="2400" kern="0" dirty="0" err="1" smtClean="0">
                <a:solidFill>
                  <a:prstClr val="black"/>
                </a:solidFill>
              </a:rPr>
              <a:t>ampl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4523689" y="1644124"/>
            <a:ext cx="2925782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FMI NGS</a:t>
            </a:r>
            <a:endParaRPr lang="en-US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>
            <a:off x="740277" y="2303813"/>
            <a:ext cx="158889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prstClr val="black"/>
                </a:solidFill>
              </a:rPr>
              <a:t>S1400A</a:t>
            </a:r>
          </a:p>
          <a:p>
            <a:pPr algn="ctr"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Non-match</a:t>
            </a:r>
          </a:p>
        </p:txBody>
      </p:sp>
      <p:sp>
        <p:nvSpPr>
          <p:cNvPr id="52" name="TextBox 2"/>
          <p:cNvSpPr txBox="1">
            <a:spLocks noChangeArrowheads="1"/>
          </p:cNvSpPr>
          <p:nvPr/>
        </p:nvSpPr>
        <p:spPr bwMode="auto">
          <a:xfrm>
            <a:off x="3327063" y="2297747"/>
            <a:ext cx="1653017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prstClr val="black"/>
                </a:solidFill>
              </a:rPr>
              <a:t>S1400B</a:t>
            </a:r>
          </a:p>
          <a:p>
            <a:pPr algn="ctr"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PI3K</a:t>
            </a:r>
            <a:endParaRPr lang="en-US" sz="2400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2400" i="1" kern="0" dirty="0" smtClean="0">
                <a:solidFill>
                  <a:prstClr val="black"/>
                </a:solidFill>
              </a:rPr>
              <a:t>PIK3CA</a:t>
            </a:r>
            <a:r>
              <a:rPr lang="en-US" sz="2400" kern="0" dirty="0" smtClean="0">
                <a:solidFill>
                  <a:prstClr val="black"/>
                </a:solidFill>
              </a:rPr>
              <a:t> </a:t>
            </a:r>
            <a:r>
              <a:rPr lang="en-US" sz="2400" kern="0" dirty="0" err="1">
                <a:solidFill>
                  <a:prstClr val="black"/>
                </a:solidFill>
              </a:rPr>
              <a:t>mut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6386"/>
          </a:xfrm>
        </p:spPr>
        <p:txBody>
          <a:bodyPr/>
          <a:lstStyle/>
          <a:p>
            <a:r>
              <a:rPr lang="en-US" dirty="0"/>
              <a:t>Updated Trial Schema</a:t>
            </a:r>
          </a:p>
        </p:txBody>
      </p:sp>
      <p:sp>
        <p:nvSpPr>
          <p:cNvPr id="51" name="TextBox 3"/>
          <p:cNvSpPr txBox="1"/>
          <p:nvPr/>
        </p:nvSpPr>
        <p:spPr>
          <a:xfrm>
            <a:off x="3320080" y="5002748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GDC-0032</a:t>
            </a:r>
          </a:p>
          <a:p>
            <a:r>
              <a:rPr lang="en-US" sz="2400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Docetaxel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Box 50"/>
          <p:cNvSpPr txBox="1"/>
          <p:nvPr/>
        </p:nvSpPr>
        <p:spPr>
          <a:xfrm>
            <a:off x="6185404" y="5024782"/>
            <a:ext cx="168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Palbociclib</a:t>
            </a: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400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Docetaxel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1"/>
          <p:cNvSpPr txBox="1"/>
          <p:nvPr/>
        </p:nvSpPr>
        <p:spPr>
          <a:xfrm>
            <a:off x="9522281" y="5024782"/>
            <a:ext cx="1583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AZD4547</a:t>
            </a:r>
          </a:p>
          <a:p>
            <a:r>
              <a:rPr lang="en-US" sz="2400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Docetaxel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Box 62"/>
          <p:cNvSpPr txBox="1"/>
          <p:nvPr/>
        </p:nvSpPr>
        <p:spPr>
          <a:xfrm>
            <a:off x="656060" y="5024782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Medi4736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521271" y="4475424"/>
            <a:ext cx="1503700" cy="400112"/>
            <a:chOff x="8885927" y="4617470"/>
            <a:chExt cx="1503700" cy="400112"/>
          </a:xfrm>
        </p:grpSpPr>
        <p:sp>
          <p:nvSpPr>
            <p:cNvPr id="66" name="TextBox 3"/>
            <p:cNvSpPr txBox="1">
              <a:spLocks noChangeArrowheads="1"/>
            </p:cNvSpPr>
            <p:nvPr/>
          </p:nvSpPr>
          <p:spPr bwMode="auto">
            <a:xfrm>
              <a:off x="8885927" y="4617470"/>
              <a:ext cx="763605" cy="400110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63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Arm</a:t>
              </a:r>
              <a:r>
                <a:rPr lang="en-US" sz="2000" kern="0" baseline="30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</a:t>
              </a:r>
              <a:endParaRPr lang="en-US" sz="2000" kern="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67" name="TextBox 4"/>
            <p:cNvSpPr txBox="1">
              <a:spLocks noChangeArrowheads="1"/>
            </p:cNvSpPr>
            <p:nvPr/>
          </p:nvSpPr>
          <p:spPr bwMode="auto">
            <a:xfrm>
              <a:off x="9643432" y="4617472"/>
              <a:ext cx="746195" cy="400110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63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Arm</a:t>
              </a:r>
              <a:r>
                <a:rPr lang="en-US" sz="2000" kern="0" baseline="30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2</a:t>
              </a:r>
              <a:endParaRPr lang="en-US" sz="2000" kern="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 rot="5400000">
            <a:off x="9977400" y="3684768"/>
            <a:ext cx="647603" cy="928558"/>
            <a:chOff x="3962401" y="1869895"/>
            <a:chExt cx="990600" cy="761998"/>
          </a:xfrm>
        </p:grpSpPr>
        <p:cxnSp>
          <p:nvCxnSpPr>
            <p:cNvPr id="79" name="Straight Arrow Connector 78"/>
            <p:cNvCxnSpPr/>
            <p:nvPr/>
          </p:nvCxnSpPr>
          <p:spPr>
            <a:xfrm flipV="1">
              <a:off x="3962402" y="1869895"/>
              <a:ext cx="990598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>
            <a:xfrm>
              <a:off x="3962401" y="2250893"/>
              <a:ext cx="99060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69" name="TextBox 74"/>
          <p:cNvSpPr txBox="1"/>
          <p:nvPr/>
        </p:nvSpPr>
        <p:spPr>
          <a:xfrm>
            <a:off x="10052248" y="4019465"/>
            <a:ext cx="48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1:1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71796" y="4475424"/>
            <a:ext cx="1503700" cy="400112"/>
            <a:chOff x="6299611" y="4617470"/>
            <a:chExt cx="1503700" cy="400112"/>
          </a:xfrm>
        </p:grpSpPr>
        <p:sp>
          <p:nvSpPr>
            <p:cNvPr id="70" name="TextBox 3"/>
            <p:cNvSpPr txBox="1">
              <a:spLocks noChangeArrowheads="1"/>
            </p:cNvSpPr>
            <p:nvPr/>
          </p:nvSpPr>
          <p:spPr bwMode="auto">
            <a:xfrm>
              <a:off x="6299611" y="4617470"/>
              <a:ext cx="763605" cy="400110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63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Arm</a:t>
              </a:r>
              <a:r>
                <a:rPr lang="en-US" sz="2000" kern="0" baseline="30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</a:t>
              </a:r>
              <a:endParaRPr lang="en-US" sz="2000" kern="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1" name="TextBox 4"/>
            <p:cNvSpPr txBox="1">
              <a:spLocks noChangeArrowheads="1"/>
            </p:cNvSpPr>
            <p:nvPr/>
          </p:nvSpPr>
          <p:spPr bwMode="auto">
            <a:xfrm>
              <a:off x="7057116" y="4617472"/>
              <a:ext cx="746195" cy="400110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63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Arm</a:t>
              </a:r>
              <a:r>
                <a:rPr lang="en-US" sz="2000" kern="0" baseline="30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2</a:t>
              </a:r>
              <a:endParaRPr lang="en-US" sz="2000" kern="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rot="5400000">
            <a:off x="6760310" y="3698195"/>
            <a:ext cx="620749" cy="928558"/>
            <a:chOff x="3962401" y="1869895"/>
            <a:chExt cx="990600" cy="761998"/>
          </a:xfrm>
        </p:grpSpPr>
        <p:cxnSp>
          <p:nvCxnSpPr>
            <p:cNvPr id="77" name="Straight Arrow Connector 76"/>
            <p:cNvCxnSpPr/>
            <p:nvPr/>
          </p:nvCxnSpPr>
          <p:spPr>
            <a:xfrm flipV="1">
              <a:off x="3962402" y="1869895"/>
              <a:ext cx="990598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>
            <a:xfrm>
              <a:off x="3962401" y="2250893"/>
              <a:ext cx="99060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73" name="TextBox 80"/>
          <p:cNvSpPr txBox="1"/>
          <p:nvPr/>
        </p:nvSpPr>
        <p:spPr>
          <a:xfrm>
            <a:off x="6836781" y="4036613"/>
            <a:ext cx="48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1:1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87574" y="4475424"/>
            <a:ext cx="1503700" cy="400112"/>
            <a:chOff x="3904713" y="4625786"/>
            <a:chExt cx="1503700" cy="400112"/>
          </a:xfrm>
        </p:grpSpPr>
        <p:sp>
          <p:nvSpPr>
            <p:cNvPr id="74" name="TextBox 3"/>
            <p:cNvSpPr txBox="1">
              <a:spLocks noChangeArrowheads="1"/>
            </p:cNvSpPr>
            <p:nvPr/>
          </p:nvSpPr>
          <p:spPr bwMode="auto">
            <a:xfrm>
              <a:off x="3904713" y="4625786"/>
              <a:ext cx="763605" cy="400110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63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Arm</a:t>
              </a:r>
              <a:r>
                <a:rPr lang="en-US" sz="2000" kern="0" baseline="30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</a:t>
              </a:r>
              <a:endParaRPr lang="en-US" sz="2000" kern="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5" name="TextBox 4"/>
            <p:cNvSpPr txBox="1">
              <a:spLocks noChangeArrowheads="1"/>
            </p:cNvSpPr>
            <p:nvPr/>
          </p:nvSpPr>
          <p:spPr bwMode="auto">
            <a:xfrm>
              <a:off x="4662218" y="4625788"/>
              <a:ext cx="746195" cy="400110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63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Arm</a:t>
              </a:r>
              <a:r>
                <a:rPr lang="en-US" sz="2000" kern="0" baseline="30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2</a:t>
              </a:r>
              <a:endParaRPr lang="en-US" sz="2000" kern="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76" name="TextBox 86"/>
          <p:cNvSpPr txBox="1"/>
          <p:nvPr/>
        </p:nvSpPr>
        <p:spPr>
          <a:xfrm>
            <a:off x="3923007" y="3863445"/>
            <a:ext cx="48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1:1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 rot="5400000">
            <a:off x="3681552" y="3521183"/>
            <a:ext cx="974772" cy="928558"/>
            <a:chOff x="3962401" y="1869895"/>
            <a:chExt cx="990600" cy="761998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3962402" y="1869895"/>
              <a:ext cx="990598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>
            <a:xfrm>
              <a:off x="3962401" y="2250893"/>
              <a:ext cx="99060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86" name="TextBox 3"/>
          <p:cNvSpPr txBox="1">
            <a:spLocks noChangeArrowheads="1"/>
          </p:cNvSpPr>
          <p:nvPr/>
        </p:nvSpPr>
        <p:spPr bwMode="auto">
          <a:xfrm>
            <a:off x="1135237" y="4494474"/>
            <a:ext cx="763605" cy="40011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63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Arm</a:t>
            </a:r>
            <a:r>
              <a:rPr lang="en-US" sz="2000" kern="0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endParaRPr lang="en-US" sz="2000" kern="0" baseline="30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>
            <a:stCxn id="46" idx="2"/>
            <a:endCxn id="86" idx="0"/>
          </p:cNvCxnSpPr>
          <p:nvPr/>
        </p:nvCxnSpPr>
        <p:spPr>
          <a:xfrm flipH="1">
            <a:off x="1517040" y="3134810"/>
            <a:ext cx="17686" cy="1359664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34244" y="3631083"/>
            <a:ext cx="141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*Revision #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354" y="5806559"/>
            <a:ext cx="597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*Patients currently on </a:t>
            </a:r>
            <a:r>
              <a:rPr lang="en-US" dirty="0" err="1" smtClean="0">
                <a:solidFill>
                  <a:srgbClr val="FF0000"/>
                </a:solidFill>
              </a:rPr>
              <a:t>docetaxel</a:t>
            </a:r>
            <a:r>
              <a:rPr lang="en-US" dirty="0" smtClean="0">
                <a:solidFill>
                  <a:srgbClr val="FF0000"/>
                </a:solidFill>
              </a:rPr>
              <a:t> should continue per protocol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4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Modifications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35468225"/>
              </p:ext>
            </p:extLst>
          </p:nvPr>
        </p:nvGraphicFramePr>
        <p:xfrm>
          <a:off x="609600" y="1590554"/>
          <a:ext cx="10546080" cy="369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040"/>
                <a:gridCol w="5273040"/>
              </a:tblGrid>
              <a:tr h="473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Current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Revision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#2 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(Coming May 2015)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1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Prior radiation within 28 days before S1400 registration not allowed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Prior radiation within 28 days before </a:t>
                      </a:r>
                      <a:r>
                        <a:rPr lang="en-US" sz="2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sub-study registration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 allowed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prior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Docetaxel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treatment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Docetaxel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not allowed for Stage IV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Docetaxel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allowed as long as no progression &lt;1 year after treatment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for Stage I-III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11785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Register to assigned sub-study within </a:t>
                      </a:r>
                      <a:b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2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days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Criterion removed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30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594359"/>
            <a:ext cx="3200400" cy="2286000"/>
          </a:xfrm>
        </p:spPr>
        <p:txBody>
          <a:bodyPr/>
          <a:lstStyle/>
          <a:p>
            <a:r>
              <a:rPr lang="en-US" b="1" dirty="0" smtClean="0"/>
              <a:t>Study Logistics Updates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316" y="3815367"/>
            <a:ext cx="38614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Mary Redman Ph.D.</a:t>
            </a:r>
          </a:p>
          <a:p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SWOG 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Biostatistician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91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7730836" y="2425485"/>
            <a:ext cx="3621973" cy="285800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599" y="2425485"/>
            <a:ext cx="3466337" cy="291841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88483"/>
            <a:ext cx="11202785" cy="676436"/>
          </a:xfrm>
        </p:spPr>
        <p:txBody>
          <a:bodyPr>
            <a:noAutofit/>
          </a:bodyPr>
          <a:lstStyle/>
          <a:p>
            <a:r>
              <a:rPr lang="en-US" sz="3600" dirty="0"/>
              <a:t>S1400 Registration and Sub-study Assignment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37756" y="963917"/>
            <a:ext cx="7984571" cy="46823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eligibility, consent patient and confirm evaluable 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91543" y="1618694"/>
            <a:ext cx="4476996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Register to S1400 in OPEN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36692" y="2233592"/>
            <a:ext cx="238669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tissue to FMI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1 day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registration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183192" y="5664530"/>
            <a:ext cx="2712115" cy="417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Sub-study assignment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48490" y="3812876"/>
            <a:ext cx="2534795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16 days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S1400 registration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79" name="AutoShape 7"/>
          <p:cNvCxnSpPr>
            <a:cxnSpLocks noChangeShapeType="1"/>
            <a:stCxn id="29" idx="2"/>
            <a:endCxn id="8" idx="0"/>
          </p:cNvCxnSpPr>
          <p:nvPr/>
        </p:nvCxnSpPr>
        <p:spPr bwMode="auto">
          <a:xfrm>
            <a:off x="9498738" y="3227278"/>
            <a:ext cx="17150" cy="585598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0" name="AutoShape 8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5830041" y="1432147"/>
            <a:ext cx="1" cy="18654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81" name="AutoShape 9"/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5830041" y="2049581"/>
            <a:ext cx="0" cy="184011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82" name="AutoShape 10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2342766" y="3213962"/>
            <a:ext cx="2" cy="290649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62876" y="2586209"/>
            <a:ext cx="2559779" cy="6277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Pre-Screened during 1</a:t>
            </a:r>
            <a:r>
              <a:rPr lang="en-US" alt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 treatment 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74929" y="3504611"/>
            <a:ext cx="1935678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995456" y="4181396"/>
            <a:ext cx="2694620" cy="8746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kumimoji="0" lang="en-US" alt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S1400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Notice of Progression on First-Line Therapy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1 day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86" name="AutoShape 14"/>
          <p:cNvCxnSpPr>
            <a:cxnSpLocks noChangeShapeType="1"/>
            <a:stCxn id="52" idx="2"/>
            <a:endCxn id="39" idx="0"/>
          </p:cNvCxnSpPr>
          <p:nvPr/>
        </p:nvCxnSpPr>
        <p:spPr bwMode="auto">
          <a:xfrm>
            <a:off x="5853671" y="5498709"/>
            <a:ext cx="0" cy="18484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AutoShape 9"/>
          <p:cNvCxnSpPr>
            <a:cxnSpLocks noChangeShapeType="1"/>
            <a:stCxn id="6" idx="1"/>
            <a:endCxn id="9" idx="3"/>
          </p:cNvCxnSpPr>
          <p:nvPr/>
        </p:nvCxnSpPr>
        <p:spPr bwMode="auto">
          <a:xfrm flipH="1">
            <a:off x="3622655" y="2741424"/>
            <a:ext cx="1014037" cy="158662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AutoShape 14"/>
          <p:cNvCxnSpPr>
            <a:cxnSpLocks noChangeShapeType="1"/>
            <a:stCxn id="8" idx="2"/>
            <a:endCxn id="7" idx="0"/>
          </p:cNvCxnSpPr>
          <p:nvPr/>
        </p:nvCxnSpPr>
        <p:spPr bwMode="auto">
          <a:xfrm>
            <a:off x="9515888" y="4459207"/>
            <a:ext cx="23362" cy="1205323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AutoShape 10"/>
          <p:cNvCxnSpPr>
            <a:cxnSpLocks noChangeShapeType="1"/>
            <a:stCxn id="10" idx="2"/>
            <a:endCxn id="11" idx="0"/>
          </p:cNvCxnSpPr>
          <p:nvPr/>
        </p:nvCxnSpPr>
        <p:spPr bwMode="auto">
          <a:xfrm flipH="1">
            <a:off x="2342766" y="3843165"/>
            <a:ext cx="2" cy="338231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AutoShape 9"/>
          <p:cNvCxnSpPr>
            <a:cxnSpLocks noChangeShapeType="1"/>
            <a:stCxn id="11" idx="2"/>
            <a:endCxn id="61" idx="0"/>
          </p:cNvCxnSpPr>
          <p:nvPr/>
        </p:nvCxnSpPr>
        <p:spPr bwMode="auto">
          <a:xfrm flipH="1">
            <a:off x="2319963" y="5056006"/>
            <a:ext cx="22803" cy="645828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AutoShape 9"/>
          <p:cNvCxnSpPr>
            <a:cxnSpLocks noChangeShapeType="1"/>
            <a:stCxn id="49" idx="2"/>
            <a:endCxn id="52" idx="0"/>
          </p:cNvCxnSpPr>
          <p:nvPr/>
        </p:nvCxnSpPr>
        <p:spPr bwMode="auto">
          <a:xfrm>
            <a:off x="5853671" y="4436522"/>
            <a:ext cx="0" cy="18286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4588093" y="3628104"/>
            <a:ext cx="2531155" cy="8084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atient will not be registered to a sub-study </a:t>
            </a:r>
            <a:r>
              <a:rPr lang="en-US" alt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any reason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4588093" y="4619382"/>
            <a:ext cx="2531155" cy="8793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Notice of Intention Not to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Register </a:t>
            </a:r>
            <a:b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 in Rave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970560" y="5701834"/>
            <a:ext cx="2698805" cy="3804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Sub-study assignment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8198691" y="2572892"/>
            <a:ext cx="2600093" cy="6543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Screened at progression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AutoShape 9"/>
          <p:cNvCxnSpPr>
            <a:cxnSpLocks noChangeShapeType="1"/>
            <a:stCxn id="6" idx="3"/>
            <a:endCxn id="29" idx="1"/>
          </p:cNvCxnSpPr>
          <p:nvPr/>
        </p:nvCxnSpPr>
        <p:spPr bwMode="auto">
          <a:xfrm>
            <a:off x="7023390" y="2741424"/>
            <a:ext cx="1175301" cy="158661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AutoShape 10"/>
          <p:cNvCxnSpPr>
            <a:cxnSpLocks noChangeShapeType="1"/>
            <a:stCxn id="3" idx="3"/>
            <a:endCxn id="49" idx="1"/>
          </p:cNvCxnSpPr>
          <p:nvPr/>
        </p:nvCxnSpPr>
        <p:spPr bwMode="auto">
          <a:xfrm>
            <a:off x="4075936" y="3884690"/>
            <a:ext cx="512157" cy="147623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588093" y="5683549"/>
            <a:ext cx="2531155" cy="416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Follow-up for 3 years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AutoShape 10"/>
          <p:cNvCxnSpPr>
            <a:cxnSpLocks noChangeShapeType="1"/>
            <a:stCxn id="28" idx="1"/>
            <a:endCxn id="49" idx="3"/>
          </p:cNvCxnSpPr>
          <p:nvPr/>
        </p:nvCxnSpPr>
        <p:spPr bwMode="auto">
          <a:xfrm flipH="1">
            <a:off x="7119248" y="3854487"/>
            <a:ext cx="611588" cy="177826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99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BF28C2E620F4FAB9669FC920A0674" ma:contentTypeVersion="2" ma:contentTypeDescription="Create a new document." ma:contentTypeScope="" ma:versionID="de02bca515522336c2589ad526297cc0">
  <xsd:schema xmlns:xsd="http://www.w3.org/2001/XMLSchema" xmlns:xs="http://www.w3.org/2001/XMLSchema" xmlns:p="http://schemas.microsoft.com/office/2006/metadata/properties" xmlns:ns2="69dab94b-f61e-445b-bf4d-5a6513d209d2" xmlns:ns3="2248488c-cf63-44fb-bd92-6fc8332c4fba" targetNamespace="http://schemas.microsoft.com/office/2006/metadata/properties" ma:root="true" ma:fieldsID="ec9222c7b5c343b5abf854a00ec439c5" ns2:_="" ns3:_="">
    <xsd:import namespace="69dab94b-f61e-445b-bf4d-5a6513d209d2"/>
    <xsd:import namespace="2248488c-cf63-44fb-bd92-6fc8332c4f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ab94b-f61e-445b-bf4d-5a6513d209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8488c-cf63-44fb-bd92-6fc8332c4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9dab94b-f61e-445b-bf4d-5a6513d209d2">A2QN7SZZU2H6-21-7</_dlc_DocId>
    <_dlc_DocIdUrl xmlns="69dab94b-f61e-445b-bf4d-5a6513d209d2">
      <Url>https://thehopefoundationswog.sharepoint.com/sites/SWOG/S1400/_layouts/15/DocIdRedir.aspx?ID=A2QN7SZZU2H6-21-7</Url>
      <Description>A2QN7SZZU2H6-21-7</Description>
    </_dlc_DocIdUrl>
    <SharedWithUsers xmlns="2248488c-cf63-44fb-bd92-6fc8332c4fba">
      <UserInfo>
        <DisplayName>Crystal Miwa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9BE2DEB-71A4-408F-94D3-079DF478BA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FD633B-3B25-4C9E-A955-91B7E07B630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3175A4C-C1B5-4DB5-92CD-5977413D8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ab94b-f61e-445b-bf4d-5a6513d209d2"/>
    <ds:schemaRef ds:uri="2248488c-cf63-44fb-bd92-6fc8332c4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F7D5CB6-F5A8-4B7C-9EFA-F7E479B51CCC}">
  <ds:schemaRefs>
    <ds:schemaRef ds:uri="http://purl.org/dc/dcmitype/"/>
    <ds:schemaRef ds:uri="http://schemas.microsoft.com/office/infopath/2007/PartnerControls"/>
    <ds:schemaRef ds:uri="2248488c-cf63-44fb-bd92-6fc8332c4fba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9dab94b-f61e-445b-bf4d-5a6513d209d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41176</TotalTime>
  <Words>1227</Words>
  <Application>Microsoft Office PowerPoint</Application>
  <PresentationFormat>Custom</PresentationFormat>
  <Paragraphs>226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</vt:lpstr>
      <vt:lpstr> LUNG-MAP </vt:lpstr>
      <vt:lpstr>S1400 Master Protocol Unique Private-Public Partnerships with NCTN</vt:lpstr>
      <vt:lpstr>Overview of Changes</vt:lpstr>
      <vt:lpstr>Now allowing:  more than one line of prior therapy</vt:lpstr>
      <vt:lpstr>Now Allowing: Pre-Screening</vt:lpstr>
      <vt:lpstr>Updated Trial Schema</vt:lpstr>
      <vt:lpstr>Other Modifications</vt:lpstr>
      <vt:lpstr>Study Logistics Updates</vt:lpstr>
      <vt:lpstr>S1400 Registration and Sub-study Assignment</vt:lpstr>
      <vt:lpstr>Post Sub-study Assignment</vt:lpstr>
      <vt:lpstr>Images Submissions</vt:lpstr>
      <vt:lpstr>Tissue Requirements</vt:lpstr>
      <vt:lpstr>Tissue Form Requirements:</vt:lpstr>
      <vt:lpstr>Quality Assurance and Monitoring</vt:lpstr>
      <vt:lpstr>QA/Monitoring Common Problems</vt:lpstr>
      <vt:lpstr>Funding Highlights</vt:lpstr>
      <vt:lpstr>Accrual Enhancement Efforts</vt:lpstr>
      <vt:lpstr>Where are we now?</vt:lpstr>
      <vt:lpstr>S1400 Contact List Location</vt:lpstr>
      <vt:lpstr>Questions?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Schofield, Mark</dc:creator>
  <cp:lastModifiedBy>Miwa, Crystal</cp:lastModifiedBy>
  <cp:revision>166</cp:revision>
  <cp:lastPrinted>2015-04-15T18:48:38Z</cp:lastPrinted>
  <dcterms:created xsi:type="dcterms:W3CDTF">2015-02-03T14:24:03Z</dcterms:created>
  <dcterms:modified xsi:type="dcterms:W3CDTF">2015-04-24T19:33:15Z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0x010100779BF28C2E620F4FAB9669FC920A0674</vt:lpwstr>
  </property>
  <property fmtid="{D5CDD505-2E9C-101B-9397-08002B2CF9AE}" pid="3" name="_dlc_DocIdItemGuid">
    <vt:lpwstr>07ee0818-1e73-421b-809e-382568a8c1d0</vt:lpwstr>
  </property>
</Properties>
</file>