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587" r:id="rId2"/>
    <p:sldId id="660" r:id="rId3"/>
    <p:sldId id="2922" r:id="rId4"/>
    <p:sldId id="2902" r:id="rId5"/>
    <p:sldId id="2921" r:id="rId6"/>
    <p:sldId id="2910" r:id="rId7"/>
    <p:sldId id="662" r:id="rId8"/>
    <p:sldId id="663" r:id="rId9"/>
    <p:sldId id="664" r:id="rId10"/>
    <p:sldId id="665" r:id="rId11"/>
    <p:sldId id="2945" r:id="rId12"/>
    <p:sldId id="667" r:id="rId13"/>
    <p:sldId id="668" r:id="rId14"/>
    <p:sldId id="670" r:id="rId15"/>
    <p:sldId id="2923" r:id="rId16"/>
    <p:sldId id="672" r:id="rId17"/>
    <p:sldId id="673" r:id="rId18"/>
    <p:sldId id="677" r:id="rId19"/>
    <p:sldId id="2924" r:id="rId20"/>
    <p:sldId id="2925" r:id="rId21"/>
    <p:sldId id="680" r:id="rId22"/>
    <p:sldId id="682" r:id="rId23"/>
    <p:sldId id="683" r:id="rId24"/>
    <p:sldId id="752" r:id="rId25"/>
    <p:sldId id="2926" r:id="rId26"/>
    <p:sldId id="2927" r:id="rId27"/>
    <p:sldId id="2928" r:id="rId28"/>
    <p:sldId id="2929" r:id="rId29"/>
    <p:sldId id="847" r:id="rId30"/>
    <p:sldId id="861" r:id="rId31"/>
    <p:sldId id="848" r:id="rId32"/>
    <p:sldId id="849" r:id="rId33"/>
    <p:sldId id="2930" r:id="rId34"/>
    <p:sldId id="2931" r:id="rId35"/>
    <p:sldId id="2932" r:id="rId36"/>
    <p:sldId id="2933" r:id="rId37"/>
    <p:sldId id="2934" r:id="rId38"/>
    <p:sldId id="2935" r:id="rId39"/>
    <p:sldId id="2936" r:id="rId40"/>
    <p:sldId id="860" r:id="rId41"/>
    <p:sldId id="853" r:id="rId42"/>
    <p:sldId id="854" r:id="rId43"/>
    <p:sldId id="855" r:id="rId44"/>
    <p:sldId id="2937" r:id="rId45"/>
    <p:sldId id="2938" r:id="rId46"/>
    <p:sldId id="2939" r:id="rId47"/>
    <p:sldId id="2940" r:id="rId48"/>
    <p:sldId id="2941" r:id="rId49"/>
    <p:sldId id="2942" r:id="rId50"/>
    <p:sldId id="792" r:id="rId51"/>
    <p:sldId id="2943" r:id="rId52"/>
    <p:sldId id="633" r:id="rId53"/>
    <p:sldId id="3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ldner, Laura" initials="GL" lastIdx="46" clrIdx="0">
    <p:extLst>
      <p:ext uri="{19B8F6BF-5375-455C-9EA6-DF929625EA0E}">
        <p15:presenceInfo xmlns:p15="http://schemas.microsoft.com/office/powerpoint/2012/main" userId="S::lgildner@swog.org::8705185a-c646-4722-94b5-68329638b667" providerId="AD"/>
      </p:ext>
    </p:extLst>
  </p:cmAuthor>
  <p:cmAuthor id="2" name="Laubach, Cara" initials="LC" lastIdx="3" clrIdx="1">
    <p:extLst>
      <p:ext uri="{19B8F6BF-5375-455C-9EA6-DF929625EA0E}">
        <p15:presenceInfo xmlns:p15="http://schemas.microsoft.com/office/powerpoint/2012/main" userId="S::claubach@swog.org::cbb9c1a7-daaf-4aa7-a9c7-bdd6d53260bf" providerId="AD"/>
      </p:ext>
    </p:extLst>
  </p:cmAuthor>
  <p:cmAuthor id="3" name="Husain, Hatim" initials="HH" lastIdx="5" clrIdx="2">
    <p:extLst>
      <p:ext uri="{19B8F6BF-5375-455C-9EA6-DF929625EA0E}">
        <p15:presenceInfo xmlns:p15="http://schemas.microsoft.com/office/powerpoint/2012/main" userId="S::hhusain@ucsd.edu::fd17b4c7-02fd-4ada-ab04-29a1e3bc64eb" providerId="AD"/>
      </p:ext>
    </p:extLst>
  </p:cmAuthor>
  <p:cmAuthor id="4" name="SWOG Operations Office" initials="SWOG_Ops" lastIdx="6" clrIdx="3">
    <p:extLst>
      <p:ext uri="{19B8F6BF-5375-455C-9EA6-DF929625EA0E}">
        <p15:presenceInfo xmlns:p15="http://schemas.microsoft.com/office/powerpoint/2012/main" userId="SWOG Operations Office" providerId="None"/>
      </p:ext>
    </p:extLst>
  </p:cmAuthor>
  <p:cmAuthor id="5" name="louiseh (Louise Highleyman)" initials="l(H" lastIdx="15" clrIdx="4">
    <p:extLst>
      <p:ext uri="{19B8F6BF-5375-455C-9EA6-DF929625EA0E}">
        <p15:presenceInfo xmlns:p15="http://schemas.microsoft.com/office/powerpoint/2012/main" userId="S-1-5-21-1987344594-966426113-2029140102-14356" providerId="AD"/>
      </p:ext>
    </p:extLst>
  </p:cmAuthor>
  <p:cmAuthor id="6" name="Wrangle, John" initials="WJ" lastIdx="15" clrIdx="5">
    <p:extLst>
      <p:ext uri="{19B8F6BF-5375-455C-9EA6-DF929625EA0E}">
        <p15:presenceInfo xmlns:p15="http://schemas.microsoft.com/office/powerpoint/2012/main" userId="S::jmw200@musc.edu::e35dc0a2-6e4c-45ff-97a1-709e44a295d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0" autoAdjust="0"/>
    <p:restoredTop sz="94660"/>
  </p:normalViewPr>
  <p:slideViewPr>
    <p:cSldViewPr snapToGrid="0">
      <p:cViewPr varScale="1">
        <p:scale>
          <a:sx n="125" d="100"/>
          <a:sy n="125" d="100"/>
        </p:scale>
        <p:origin x="90"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4">
                  <a:lumMod val="10000"/>
                </a:schemeClr>
              </a:solidFill>
              <a:round/>
            </a:ln>
            <a:effectLst/>
          </c:spPr>
          <c:marker>
            <c:symbol val="none"/>
          </c:marker>
          <c:val>
            <c:numRef>
              <c:f>'MUSC 24-41'!$B$2:$B$12</c:f>
              <c:numCache>
                <c:formatCode>General</c:formatCode>
                <c:ptCount val="11"/>
                <c:pt idx="0">
                  <c:v>0</c:v>
                </c:pt>
                <c:pt idx="1">
                  <c:v>-28.947368421052623</c:v>
                </c:pt>
                <c:pt idx="2">
                  <c:v>-31.578947368421044</c:v>
                </c:pt>
                <c:pt idx="3">
                  <c:v>-21.052631578947363</c:v>
                </c:pt>
                <c:pt idx="4">
                  <c:v>-28.947368421052623</c:v>
                </c:pt>
                <c:pt idx="5">
                  <c:v>-57.894736842105253</c:v>
                </c:pt>
                <c:pt idx="6">
                  <c:v>-65.789473684210535</c:v>
                </c:pt>
                <c:pt idx="7">
                  <c:v>-65.789473684210535</c:v>
                </c:pt>
                <c:pt idx="8">
                  <c:v>-65.789473684210535</c:v>
                </c:pt>
                <c:pt idx="9">
                  <c:v>-68.421052631578931</c:v>
                </c:pt>
                <c:pt idx="10">
                  <c:v>-71.05263157894737</c:v>
                </c:pt>
              </c:numCache>
            </c:numRef>
          </c:val>
          <c:smooth val="0"/>
          <c:extLst>
            <c:ext xmlns:c16="http://schemas.microsoft.com/office/drawing/2014/chart" uri="{C3380CC4-5D6E-409C-BE32-E72D297353CC}">
              <c16:uniqueId val="{00000000-0D51-5343-85C5-416FA83FD406}"/>
            </c:ext>
          </c:extLst>
        </c:ser>
        <c:dLbls>
          <c:showLegendKey val="0"/>
          <c:showVal val="0"/>
          <c:showCatName val="0"/>
          <c:showSerName val="0"/>
          <c:showPercent val="0"/>
          <c:showBubbleSize val="0"/>
        </c:dLbls>
        <c:smooth val="0"/>
        <c:axId val="425371424"/>
        <c:axId val="455194144"/>
      </c:lineChart>
      <c:catAx>
        <c:axId val="425371424"/>
        <c:scaling>
          <c:orientation val="minMax"/>
        </c:scaling>
        <c:delete val="1"/>
        <c:axPos val="b"/>
        <c:majorTickMark val="none"/>
        <c:minorTickMark val="none"/>
        <c:tickLblPos val="nextTo"/>
        <c:crossAx val="455194144"/>
        <c:crosses val="autoZero"/>
        <c:auto val="1"/>
        <c:lblAlgn val="ctr"/>
        <c:lblOffset val="100"/>
        <c:noMultiLvlLbl val="0"/>
      </c:catAx>
      <c:valAx>
        <c:axId val="455194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r>
                  <a:rPr lang="en-US" sz="1400" b="1" dirty="0">
                    <a:solidFill>
                      <a:srgbClr val="000000"/>
                    </a:solidFill>
                  </a:rPr>
                  <a:t>RECIST </a:t>
                </a:r>
                <a:r>
                  <a:rPr lang="en-US" sz="1400" b="1" baseline="0" dirty="0">
                    <a:solidFill>
                      <a:srgbClr val="000000"/>
                    </a:solidFill>
                  </a:rPr>
                  <a:t> Response</a:t>
                </a:r>
                <a:endParaRPr lang="en-US" sz="1400" b="1" dirty="0">
                  <a:solidFill>
                    <a:srgbClr val="000000"/>
                  </a:solidFill>
                </a:endParaRPr>
              </a:p>
            </c:rich>
          </c:tx>
          <c:overlay val="0"/>
          <c:spPr>
            <a:noFill/>
            <a:ln>
              <a:noFill/>
            </a:ln>
            <a:effectLst/>
          </c:spPr>
          <c:txPr>
            <a:bodyPr rot="-540000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425371424"/>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Best Response (RECIST %), CPI Refractory</a:t>
            </a:r>
            <a:r>
              <a:rPr lang="en-US" sz="1800" b="1" baseline="0" dirty="0"/>
              <a:t> &amp; Relapsed from Phase I &amp; II</a:t>
            </a:r>
            <a:endParaRPr lang="en-US" sz="1800" b="1" dirty="0"/>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FF0000"/>
            </a:solidFill>
            <a:ln>
              <a:solidFill>
                <a:schemeClr val="tx1"/>
              </a:solidFill>
            </a:ln>
            <a:effectLst/>
          </c:spPr>
          <c:invertIfNegative val="0"/>
          <c:dPt>
            <c:idx val="10"/>
            <c:invertIfNegative val="0"/>
            <c:bubble3D val="0"/>
            <c:spPr>
              <a:solidFill>
                <a:srgbClr val="0070C0"/>
              </a:solidFill>
              <a:ln>
                <a:solidFill>
                  <a:schemeClr val="tx1"/>
                </a:solidFill>
              </a:ln>
              <a:effectLst/>
            </c:spPr>
            <c:extLst>
              <c:ext xmlns:c16="http://schemas.microsoft.com/office/drawing/2014/chart" uri="{C3380CC4-5D6E-409C-BE32-E72D297353CC}">
                <c16:uniqueId val="{00000001-5DB5-DA42-B554-5B130B062DB6}"/>
              </c:ext>
            </c:extLst>
          </c:dPt>
          <c:dPt>
            <c:idx val="11"/>
            <c:invertIfNegative val="0"/>
            <c:bubble3D val="0"/>
            <c:spPr>
              <a:solidFill>
                <a:srgbClr val="0070C0"/>
              </a:solidFill>
              <a:ln>
                <a:solidFill>
                  <a:schemeClr val="tx1"/>
                </a:solidFill>
              </a:ln>
              <a:effectLst/>
            </c:spPr>
            <c:extLst>
              <c:ext xmlns:c16="http://schemas.microsoft.com/office/drawing/2014/chart" uri="{C3380CC4-5D6E-409C-BE32-E72D297353CC}">
                <c16:uniqueId val="{00000003-5DB5-DA42-B554-5B130B062DB6}"/>
              </c:ext>
            </c:extLst>
          </c:dPt>
          <c:dPt>
            <c:idx val="12"/>
            <c:invertIfNegative val="0"/>
            <c:bubble3D val="0"/>
            <c:spPr>
              <a:solidFill>
                <a:srgbClr val="0070C0"/>
              </a:solidFill>
              <a:ln>
                <a:solidFill>
                  <a:schemeClr val="tx1"/>
                </a:solidFill>
              </a:ln>
              <a:effectLst/>
            </c:spPr>
            <c:extLst>
              <c:ext xmlns:c16="http://schemas.microsoft.com/office/drawing/2014/chart" uri="{C3380CC4-5D6E-409C-BE32-E72D297353CC}">
                <c16:uniqueId val="{00000005-5DB5-DA42-B554-5B130B062DB6}"/>
              </c:ext>
            </c:extLst>
          </c:dPt>
          <c:dPt>
            <c:idx val="13"/>
            <c:invertIfNegative val="0"/>
            <c:bubble3D val="0"/>
            <c:spPr>
              <a:solidFill>
                <a:srgbClr val="0070C0"/>
              </a:solidFill>
              <a:ln>
                <a:solidFill>
                  <a:schemeClr val="tx1"/>
                </a:solidFill>
              </a:ln>
              <a:effectLst/>
            </c:spPr>
            <c:extLst>
              <c:ext xmlns:c16="http://schemas.microsoft.com/office/drawing/2014/chart" uri="{C3380CC4-5D6E-409C-BE32-E72D297353CC}">
                <c16:uniqueId val="{00000007-5DB5-DA42-B554-5B130B062DB6}"/>
              </c:ext>
            </c:extLst>
          </c:dPt>
          <c:dPt>
            <c:idx val="14"/>
            <c:invertIfNegative val="0"/>
            <c:bubble3D val="0"/>
            <c:spPr>
              <a:solidFill>
                <a:srgbClr val="0070C0"/>
              </a:solidFill>
              <a:ln>
                <a:solidFill>
                  <a:schemeClr val="tx1"/>
                </a:solidFill>
              </a:ln>
              <a:effectLst/>
            </c:spPr>
            <c:extLst>
              <c:ext xmlns:c16="http://schemas.microsoft.com/office/drawing/2014/chart" uri="{C3380CC4-5D6E-409C-BE32-E72D297353CC}">
                <c16:uniqueId val="{00000009-5DB5-DA42-B554-5B130B062DB6}"/>
              </c:ext>
            </c:extLst>
          </c:dPt>
          <c:dPt>
            <c:idx val="15"/>
            <c:invertIfNegative val="0"/>
            <c:bubble3D val="0"/>
            <c:spPr>
              <a:solidFill>
                <a:srgbClr val="0070C0"/>
              </a:solidFill>
              <a:ln>
                <a:solidFill>
                  <a:schemeClr val="tx1"/>
                </a:solidFill>
              </a:ln>
              <a:effectLst/>
            </c:spPr>
            <c:extLst>
              <c:ext xmlns:c16="http://schemas.microsoft.com/office/drawing/2014/chart" uri="{C3380CC4-5D6E-409C-BE32-E72D297353CC}">
                <c16:uniqueId val="{0000000B-5DB5-DA42-B554-5B130B062DB6}"/>
              </c:ext>
            </c:extLst>
          </c:dPt>
          <c:dPt>
            <c:idx val="16"/>
            <c:invertIfNegative val="0"/>
            <c:bubble3D val="0"/>
            <c:spPr>
              <a:solidFill>
                <a:srgbClr val="0070C0"/>
              </a:solidFill>
              <a:ln>
                <a:solidFill>
                  <a:schemeClr val="tx1"/>
                </a:solidFill>
              </a:ln>
              <a:effectLst/>
            </c:spPr>
            <c:extLst>
              <c:ext xmlns:c16="http://schemas.microsoft.com/office/drawing/2014/chart" uri="{C3380CC4-5D6E-409C-BE32-E72D297353CC}">
                <c16:uniqueId val="{0000000D-5DB5-DA42-B554-5B130B062DB6}"/>
              </c:ext>
            </c:extLst>
          </c:dPt>
          <c:dPt>
            <c:idx val="17"/>
            <c:invertIfNegative val="0"/>
            <c:bubble3D val="0"/>
            <c:spPr>
              <a:solidFill>
                <a:srgbClr val="0070C0"/>
              </a:solidFill>
              <a:ln>
                <a:solidFill>
                  <a:schemeClr val="tx1"/>
                </a:solidFill>
              </a:ln>
              <a:effectLst/>
            </c:spPr>
            <c:extLst>
              <c:ext xmlns:c16="http://schemas.microsoft.com/office/drawing/2014/chart" uri="{C3380CC4-5D6E-409C-BE32-E72D297353CC}">
                <c16:uniqueId val="{0000000F-5DB5-DA42-B554-5B130B062DB6}"/>
              </c:ext>
            </c:extLst>
          </c:dPt>
          <c:dPt>
            <c:idx val="18"/>
            <c:invertIfNegative val="0"/>
            <c:bubble3D val="0"/>
            <c:spPr>
              <a:solidFill>
                <a:srgbClr val="0070C0"/>
              </a:solidFill>
              <a:ln>
                <a:solidFill>
                  <a:schemeClr val="tx1"/>
                </a:solidFill>
              </a:ln>
              <a:effectLst/>
            </c:spPr>
            <c:extLst>
              <c:ext xmlns:c16="http://schemas.microsoft.com/office/drawing/2014/chart" uri="{C3380CC4-5D6E-409C-BE32-E72D297353CC}">
                <c16:uniqueId val="{00000011-5DB5-DA42-B554-5B130B062DB6}"/>
              </c:ext>
            </c:extLst>
          </c:dPt>
          <c:dPt>
            <c:idx val="19"/>
            <c:invertIfNegative val="0"/>
            <c:bubble3D val="0"/>
            <c:spPr>
              <a:solidFill>
                <a:srgbClr val="0070C0"/>
              </a:solidFill>
              <a:ln>
                <a:solidFill>
                  <a:schemeClr val="tx1"/>
                </a:solidFill>
              </a:ln>
              <a:effectLst/>
            </c:spPr>
            <c:extLst>
              <c:ext xmlns:c16="http://schemas.microsoft.com/office/drawing/2014/chart" uri="{C3380CC4-5D6E-409C-BE32-E72D297353CC}">
                <c16:uniqueId val="{00000013-5DB5-DA42-B554-5B130B062DB6}"/>
              </c:ext>
            </c:extLst>
          </c:dPt>
          <c:dPt>
            <c:idx val="20"/>
            <c:invertIfNegative val="0"/>
            <c:bubble3D val="0"/>
            <c:spPr>
              <a:solidFill>
                <a:srgbClr val="0070C0"/>
              </a:solidFill>
              <a:ln>
                <a:solidFill>
                  <a:schemeClr val="tx1"/>
                </a:solidFill>
              </a:ln>
              <a:effectLst/>
            </c:spPr>
            <c:extLst>
              <c:ext xmlns:c16="http://schemas.microsoft.com/office/drawing/2014/chart" uri="{C3380CC4-5D6E-409C-BE32-E72D297353CC}">
                <c16:uniqueId val="{00000015-5DB5-DA42-B554-5B130B062DB6}"/>
              </c:ext>
            </c:extLst>
          </c:dPt>
          <c:dPt>
            <c:idx val="21"/>
            <c:invertIfNegative val="0"/>
            <c:bubble3D val="0"/>
            <c:spPr>
              <a:solidFill>
                <a:srgbClr val="0070C0"/>
              </a:solidFill>
              <a:ln>
                <a:solidFill>
                  <a:schemeClr val="tx1"/>
                </a:solidFill>
              </a:ln>
              <a:effectLst/>
            </c:spPr>
            <c:extLst>
              <c:ext xmlns:c16="http://schemas.microsoft.com/office/drawing/2014/chart" uri="{C3380CC4-5D6E-409C-BE32-E72D297353CC}">
                <c16:uniqueId val="{00000017-5DB5-DA42-B554-5B130B062DB6}"/>
              </c:ext>
            </c:extLst>
          </c:dPt>
          <c:val>
            <c:numRef>
              <c:f>'Refractory + Relapsed Figure'!$B$1:$B$22</c:f>
              <c:numCache>
                <c:formatCode>General</c:formatCode>
                <c:ptCount val="22"/>
                <c:pt idx="0">
                  <c:v>100</c:v>
                </c:pt>
                <c:pt idx="1">
                  <c:v>23.3</c:v>
                </c:pt>
                <c:pt idx="2">
                  <c:v>16</c:v>
                </c:pt>
                <c:pt idx="3">
                  <c:v>8</c:v>
                </c:pt>
                <c:pt idx="4">
                  <c:v>6</c:v>
                </c:pt>
                <c:pt idx="5">
                  <c:v>3.6</c:v>
                </c:pt>
                <c:pt idx="6">
                  <c:v>3.2</c:v>
                </c:pt>
                <c:pt idx="7">
                  <c:v>-2.4</c:v>
                </c:pt>
                <c:pt idx="8">
                  <c:v>-7.1</c:v>
                </c:pt>
                <c:pt idx="9">
                  <c:v>-14.5</c:v>
                </c:pt>
                <c:pt idx="10">
                  <c:v>57.7</c:v>
                </c:pt>
                <c:pt idx="11">
                  <c:v>9.6</c:v>
                </c:pt>
                <c:pt idx="12">
                  <c:v>5.9</c:v>
                </c:pt>
                <c:pt idx="13">
                  <c:v>3</c:v>
                </c:pt>
                <c:pt idx="14">
                  <c:v>1.7</c:v>
                </c:pt>
                <c:pt idx="15">
                  <c:v>-3.1</c:v>
                </c:pt>
                <c:pt idx="16">
                  <c:v>-7.4</c:v>
                </c:pt>
                <c:pt idx="17">
                  <c:v>-12</c:v>
                </c:pt>
                <c:pt idx="18">
                  <c:v>-30.7</c:v>
                </c:pt>
                <c:pt idx="19">
                  <c:v>-33</c:v>
                </c:pt>
                <c:pt idx="20">
                  <c:v>-34</c:v>
                </c:pt>
                <c:pt idx="21">
                  <c:v>-71.099999999999994</c:v>
                </c:pt>
              </c:numCache>
            </c:numRef>
          </c:val>
          <c:extLst>
            <c:ext xmlns:c16="http://schemas.microsoft.com/office/drawing/2014/chart" uri="{C3380CC4-5D6E-409C-BE32-E72D297353CC}">
              <c16:uniqueId val="{00000018-5DB5-DA42-B554-5B130B062DB6}"/>
            </c:ext>
          </c:extLst>
        </c:ser>
        <c:dLbls>
          <c:showLegendKey val="0"/>
          <c:showVal val="0"/>
          <c:showCatName val="0"/>
          <c:showSerName val="0"/>
          <c:showPercent val="0"/>
          <c:showBubbleSize val="0"/>
        </c:dLbls>
        <c:gapWidth val="0"/>
        <c:overlap val="-27"/>
        <c:axId val="272234112"/>
        <c:axId val="102111856"/>
      </c:barChart>
      <c:catAx>
        <c:axId val="272234112"/>
        <c:scaling>
          <c:orientation val="minMax"/>
        </c:scaling>
        <c:delete val="1"/>
        <c:axPos val="b"/>
        <c:majorTickMark val="none"/>
        <c:minorTickMark val="none"/>
        <c:tickLblPos val="nextTo"/>
        <c:crossAx val="102111856"/>
        <c:crosses val="autoZero"/>
        <c:auto val="1"/>
        <c:lblAlgn val="ctr"/>
        <c:lblOffset val="100"/>
        <c:noMultiLvlLbl val="0"/>
      </c:catAx>
      <c:valAx>
        <c:axId val="102111856"/>
        <c:scaling>
          <c:orientation val="minMax"/>
          <c:max val="1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2234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AC785-3DCF-4ED6-A24A-8E081A4F3B2C}" type="datetimeFigureOut">
              <a:rPr lang="en-US" smtClean="0"/>
              <a:t>11/12/2021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68906C-832F-4F5F-8654-B2943DFCA675}" type="slidenum">
              <a:rPr lang="en-US" smtClean="0"/>
              <a:t>‹#›</a:t>
            </a:fld>
            <a:endParaRPr lang="en-US"/>
          </a:p>
        </p:txBody>
      </p:sp>
    </p:spTree>
    <p:extLst>
      <p:ext uri="{BB962C8B-B14F-4D97-AF65-F5344CB8AC3E}">
        <p14:creationId xmlns:p14="http://schemas.microsoft.com/office/powerpoint/2010/main" val="150779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56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Screenshot of Test header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005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45</a:t>
            </a:fld>
            <a:endParaRPr lang="en-US"/>
          </a:p>
        </p:txBody>
      </p:sp>
    </p:spTree>
    <p:extLst>
      <p:ext uri="{BB962C8B-B14F-4D97-AF65-F5344CB8AC3E}">
        <p14:creationId xmlns:p14="http://schemas.microsoft.com/office/powerpoint/2010/main" val="2676820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likely not needed if we include slide #15</a:t>
            </a:r>
          </a:p>
        </p:txBody>
      </p:sp>
      <p:sp>
        <p:nvSpPr>
          <p:cNvPr id="4" name="Slide Number Placeholder 3"/>
          <p:cNvSpPr>
            <a:spLocks noGrp="1"/>
          </p:cNvSpPr>
          <p:nvPr>
            <p:ph type="sldNum" sz="quarter" idx="5"/>
          </p:nvPr>
        </p:nvSpPr>
        <p:spPr/>
        <p:txBody>
          <a:bodyPr/>
          <a:lstStyle/>
          <a:p>
            <a:fld id="{95640856-CE5F-413E-9A77-E382AB11EA25}" type="slidenum">
              <a:rPr lang="en-US" smtClean="0"/>
              <a:t>46</a:t>
            </a:fld>
            <a:endParaRPr lang="en-US"/>
          </a:p>
        </p:txBody>
      </p:sp>
    </p:spTree>
    <p:extLst>
      <p:ext uri="{BB962C8B-B14F-4D97-AF65-F5344CB8AC3E}">
        <p14:creationId xmlns:p14="http://schemas.microsoft.com/office/powerpoint/2010/main" val="222607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48</a:t>
            </a:fld>
            <a:endParaRPr lang="en-US"/>
          </a:p>
        </p:txBody>
      </p:sp>
    </p:spTree>
    <p:extLst>
      <p:ext uri="{BB962C8B-B14F-4D97-AF65-F5344CB8AC3E}">
        <p14:creationId xmlns:p14="http://schemas.microsoft.com/office/powerpoint/2010/main" val="796243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49</a:t>
            </a:fld>
            <a:endParaRPr lang="en-US"/>
          </a:p>
        </p:txBody>
      </p:sp>
    </p:spTree>
    <p:extLst>
      <p:ext uri="{BB962C8B-B14F-4D97-AF65-F5344CB8AC3E}">
        <p14:creationId xmlns:p14="http://schemas.microsoft.com/office/powerpoint/2010/main" val="1422351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51</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AB886F-E96E-4E77-8505-4F2C40F9D358}" type="slidenum">
              <a:rPr lang="en-US" smtClean="0"/>
              <a:t>10</a:t>
            </a:fld>
            <a:endParaRPr lang="en-US"/>
          </a:p>
        </p:txBody>
      </p:sp>
    </p:spTree>
    <p:extLst>
      <p:ext uri="{BB962C8B-B14F-4D97-AF65-F5344CB8AC3E}">
        <p14:creationId xmlns:p14="http://schemas.microsoft.com/office/powerpoint/2010/main" val="252496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25</a:t>
            </a:fld>
            <a:endParaRPr lang="en-US"/>
          </a:p>
        </p:txBody>
      </p:sp>
    </p:spTree>
    <p:extLst>
      <p:ext uri="{BB962C8B-B14F-4D97-AF65-F5344CB8AC3E}">
        <p14:creationId xmlns:p14="http://schemas.microsoft.com/office/powerpoint/2010/main" val="2535364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640856-CE5F-413E-9A77-E382AB11EA25}" type="slidenum">
              <a:rPr lang="en-US" smtClean="0"/>
              <a:t>26</a:t>
            </a:fld>
            <a:endParaRPr lang="en-US"/>
          </a:p>
        </p:txBody>
      </p:sp>
    </p:spTree>
    <p:extLst>
      <p:ext uri="{BB962C8B-B14F-4D97-AF65-F5344CB8AC3E}">
        <p14:creationId xmlns:p14="http://schemas.microsoft.com/office/powerpoint/2010/main" val="62888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LBH: Added box for request of reanalysis of commercial results to second diagram, as this slide is really to show when Step 0 is required (feel free to improve my formatting)</a:t>
            </a:r>
          </a:p>
        </p:txBody>
      </p:sp>
      <p:sp>
        <p:nvSpPr>
          <p:cNvPr id="4" name="Slide Number Placeholder 3"/>
          <p:cNvSpPr>
            <a:spLocks noGrp="1"/>
          </p:cNvSpPr>
          <p:nvPr>
            <p:ph type="sldNum" sz="quarter" idx="5"/>
          </p:nvPr>
        </p:nvSpPr>
        <p:spPr/>
        <p:txBody>
          <a:bodyPr/>
          <a:lstStyle/>
          <a:p>
            <a:fld id="{95640856-CE5F-413E-9A77-E382AB11EA25}" type="slidenum">
              <a:rPr lang="en-US" smtClean="0"/>
              <a:t>28</a:t>
            </a:fld>
            <a:endParaRPr lang="en-US"/>
          </a:p>
        </p:txBody>
      </p:sp>
    </p:spTree>
    <p:extLst>
      <p:ext uri="{BB962C8B-B14F-4D97-AF65-F5344CB8AC3E}">
        <p14:creationId xmlns:p14="http://schemas.microsoft.com/office/powerpoint/2010/main" val="263449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LBH: I think it would be okay to hide the Step 0 FAQs for the actual presentation, we haven’t gotten as many questions recently. But maybe leave in the slide deck that is posted online so sites can reference it later?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0856-CE5F-413E-9A77-E382AB11E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561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LBH: updated wording in second q/a </a:t>
            </a:r>
            <a:r>
              <a:rPr lang="en-US" dirty="0" err="1"/>
              <a:t>a</a:t>
            </a:r>
            <a:r>
              <a:rPr lang="en-US" dirty="0"/>
              <a:t> bit.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40856-CE5F-413E-9A77-E382AB11EA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32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9-10 could probably be hidden for the actual presentation if needed</a:t>
            </a:r>
          </a:p>
        </p:txBody>
      </p:sp>
      <p:sp>
        <p:nvSpPr>
          <p:cNvPr id="4" name="Slide Number Placeholder 3"/>
          <p:cNvSpPr>
            <a:spLocks noGrp="1"/>
          </p:cNvSpPr>
          <p:nvPr>
            <p:ph type="sldNum" sz="quarter" idx="5"/>
          </p:nvPr>
        </p:nvSpPr>
        <p:spPr/>
        <p:txBody>
          <a:bodyPr/>
          <a:lstStyle/>
          <a:p>
            <a:fld id="{95640856-CE5F-413E-9A77-E382AB11EA25}" type="slidenum">
              <a:rPr lang="en-US" smtClean="0"/>
              <a:t>37</a:t>
            </a:fld>
            <a:endParaRPr lang="en-US"/>
          </a:p>
        </p:txBody>
      </p:sp>
    </p:spTree>
    <p:extLst>
      <p:ext uri="{BB962C8B-B14F-4D97-AF65-F5344CB8AC3E}">
        <p14:creationId xmlns:p14="http://schemas.microsoft.com/office/powerpoint/2010/main" val="107888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991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11/12/2021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69166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11/12/2021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89602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11/12/2021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3183938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11/12/2021</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091614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842706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11/12/2021</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49546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11/12/2021</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7560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11/12/2021</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6432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11/12/2021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51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11/12/2021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67579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11/12/2021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7864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11/12/2021</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038819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88615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11/12/2021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727245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11/12/2021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6">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077512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6" r:id="rId14"/>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800DMedicalQuery@swog.org" TargetMode="External"/><Relationship Id="rId1" Type="http://schemas.openxmlformats.org/officeDocument/2006/relationships/slideLayout" Target="../slideLayouts/slideLayout3.xml"/><Relationship Id="rId5" Type="http://schemas.openxmlformats.org/officeDocument/2006/relationships/hyperlink" Target="mailto:jbeeler@swog.org" TargetMode="External"/><Relationship Id="rId4" Type="http://schemas.openxmlformats.org/officeDocument/2006/relationships/hyperlink" Target="mailto:lgildner@swog.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technicalquestion@crab.org"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sv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swog.org/required-lung-map-trainin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hyperlink" Target="mailto:Funding@swog.org" TargetMode="External"/><Relationship Id="rId13" Type="http://schemas.openxmlformats.org/officeDocument/2006/relationships/hyperlink" Target="mailto:S1900E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12" Type="http://schemas.openxmlformats.org/officeDocument/2006/relationships/hyperlink" Target="mailto:S1900BMedicalQuery@swog.org" TargetMode="External"/><Relationship Id="rId17" Type="http://schemas.openxmlformats.org/officeDocument/2006/relationships/image" Target="../media/image1.jpg"/><Relationship Id="rId2" Type="http://schemas.openxmlformats.org/officeDocument/2006/relationships/notesSlide" Target="../notesSlides/notesSlide16.xml"/><Relationship Id="rId16" Type="http://schemas.openxmlformats.org/officeDocument/2006/relationships/hyperlink" Target="mailto:qamail@swog.org" TargetMode="Externa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900CMedicalQuery@swog.org" TargetMode="External"/><Relationship Id="rId5" Type="http://schemas.openxmlformats.org/officeDocument/2006/relationships/hyperlink" Target="mailto:jbeeler@swog.org" TargetMode="External"/><Relationship Id="rId15" Type="http://schemas.openxmlformats.org/officeDocument/2006/relationships/hyperlink" Target="mailto:centralmonitorquestion@crab.org" TargetMode="External"/><Relationship Id="rId10" Type="http://schemas.openxmlformats.org/officeDocument/2006/relationships/hyperlink" Target="mailto:S1800AMedicalQuery@swog.org" TargetMode="External"/><Relationship Id="rId4" Type="http://schemas.openxmlformats.org/officeDocument/2006/relationships/hyperlink" Target="mailto:lgildner@swog.org" TargetMode="External"/><Relationship Id="rId9" Type="http://schemas.openxmlformats.org/officeDocument/2006/relationships/hyperlink" Target="mailto:S1900AMedicalQuery@swog.org" TargetMode="External"/><Relationship Id="rId14" Type="http://schemas.openxmlformats.org/officeDocument/2006/relationships/hyperlink" Target="mailto:S1800DMedicalQuery@swog.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1097280" y="1169152"/>
            <a:ext cx="10058400" cy="3566160"/>
          </a:xfrm>
        </p:spPr>
        <p:txBody>
          <a:bodyPr>
            <a:normAutofit/>
          </a:bodyPr>
          <a:lstStyle/>
          <a:p>
            <a:r>
              <a:rPr lang="en-US" dirty="0"/>
              <a:t>S1800D</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Phase II/III Study of N-803 (ALT-803) plus Pembrolizumab versus Standard of Care in Participants with Stage IV or Recurrent Non-Small Cell Lung Cancer Previously Treated with Anti-PD-1 or Anti-PD-L1 Therapy (Lung-MAP Non-Match Sub-Study)</a:t>
            </a:r>
            <a:br>
              <a:rPr lang="en-US" sz="1800" dirty="0">
                <a:effectLst/>
                <a:latin typeface="Times" panose="02020603050405020304" pitchFamily="18" charset="0"/>
                <a:ea typeface="Times New Roman" panose="02020603050405020304" pitchFamily="18" charset="0"/>
                <a:cs typeface="Times New Roman" panose="02020603050405020304" pitchFamily="18" charset="0"/>
              </a:rPr>
            </a:b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097280" y="4694544"/>
            <a:ext cx="10058400" cy="1643427"/>
          </a:xfrm>
        </p:spPr>
        <p:txBody>
          <a:bodyPr>
            <a:normAutofit/>
          </a:bodyPr>
          <a:lstStyle/>
          <a:p>
            <a:r>
              <a:rPr lang="en-US" dirty="0">
                <a:solidFill>
                  <a:schemeClr val="tx1">
                    <a:lumMod val="85000"/>
                    <a:lumOff val="15000"/>
                  </a:schemeClr>
                </a:solidFill>
              </a:rPr>
              <a:t>John Wrangle, MD, MPH, Study Chair</a:t>
            </a:r>
          </a:p>
          <a:p>
            <a:r>
              <a:rPr lang="en-US" dirty="0">
                <a:solidFill>
                  <a:schemeClr val="tx1">
                    <a:lumMod val="85000"/>
                    <a:lumOff val="15000"/>
                  </a:schemeClr>
                </a:solidFill>
              </a:rPr>
              <a:t>Hatim Husain, MD, </a:t>
            </a:r>
            <a:r>
              <a:rPr lang="en-US" dirty="0"/>
              <a:t>Study Co-</a:t>
            </a:r>
            <a:r>
              <a:rPr lang="en-US" dirty="0" err="1"/>
              <a:t>ChaiR</a:t>
            </a:r>
            <a:endParaRPr lang="en-US" dirty="0"/>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Explosion: 8 Points 6">
            <a:extLst>
              <a:ext uri="{FF2B5EF4-FFF2-40B4-BE49-F238E27FC236}">
                <a16:creationId xmlns:a16="http://schemas.microsoft.com/office/drawing/2014/main" id="{711B452E-C622-44DD-8C4B-8CA2E8A5FF49}"/>
              </a:ext>
            </a:extLst>
          </p:cNvPr>
          <p:cNvSpPr/>
          <p:nvPr/>
        </p:nvSpPr>
        <p:spPr>
          <a:xfrm>
            <a:off x="7420185" y="108285"/>
            <a:ext cx="3985752" cy="3320716"/>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black">
                    <a:lumMod val="85000"/>
                    <a:lumOff val="15000"/>
                  </a:prstClr>
                </a:solidFill>
                <a:latin typeface="Calibri"/>
              </a:rPr>
              <a:t>Will be activating SOON! (TBD)</a:t>
            </a:r>
            <a:endParaRPr kumimoji="0" lang="en-US" sz="24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361230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E73E-4A9E-4478-89D9-09EB87E12E84}"/>
              </a:ext>
            </a:extLst>
          </p:cNvPr>
          <p:cNvSpPr>
            <a:spLocks noGrp="1"/>
          </p:cNvSpPr>
          <p:nvPr>
            <p:ph type="title"/>
          </p:nvPr>
        </p:nvSpPr>
        <p:spPr>
          <a:xfrm>
            <a:off x="591015" y="560489"/>
            <a:ext cx="10564665" cy="931980"/>
          </a:xfrm>
        </p:spPr>
        <p:txBody>
          <a:bodyPr/>
          <a:lstStyle/>
          <a:p>
            <a:r>
              <a:rPr lang="en-US" dirty="0"/>
              <a:t>Anticipated Adverse Events</a:t>
            </a:r>
          </a:p>
        </p:txBody>
      </p:sp>
      <p:graphicFrame>
        <p:nvGraphicFramePr>
          <p:cNvPr id="6" name="Table 5">
            <a:extLst>
              <a:ext uri="{FF2B5EF4-FFF2-40B4-BE49-F238E27FC236}">
                <a16:creationId xmlns:a16="http://schemas.microsoft.com/office/drawing/2014/main" id="{040A760C-9075-0C44-9EB2-445DACE2502F}"/>
              </a:ext>
            </a:extLst>
          </p:cNvPr>
          <p:cNvGraphicFramePr>
            <a:graphicFrameLocks noGrp="1"/>
          </p:cNvGraphicFramePr>
          <p:nvPr>
            <p:extLst>
              <p:ext uri="{D42A27DB-BD31-4B8C-83A1-F6EECF244321}">
                <p14:modId xmlns:p14="http://schemas.microsoft.com/office/powerpoint/2010/main" val="2229244504"/>
              </p:ext>
            </p:extLst>
          </p:nvPr>
        </p:nvGraphicFramePr>
        <p:xfrm>
          <a:off x="249193" y="2716900"/>
          <a:ext cx="5036486" cy="1922004"/>
        </p:xfrm>
        <a:graphic>
          <a:graphicData uri="http://schemas.openxmlformats.org/drawingml/2006/table">
            <a:tbl>
              <a:tblPr>
                <a:tableStyleId>{8EC20E35-A176-4012-BC5E-935CFFF8708E}</a:tableStyleId>
              </a:tblPr>
              <a:tblGrid>
                <a:gridCol w="1231585">
                  <a:extLst>
                    <a:ext uri="{9D8B030D-6E8A-4147-A177-3AD203B41FA5}">
                      <a16:colId xmlns:a16="http://schemas.microsoft.com/office/drawing/2014/main" val="2603973929"/>
                    </a:ext>
                  </a:extLst>
                </a:gridCol>
                <a:gridCol w="520671">
                  <a:extLst>
                    <a:ext uri="{9D8B030D-6E8A-4147-A177-3AD203B41FA5}">
                      <a16:colId xmlns:a16="http://schemas.microsoft.com/office/drawing/2014/main" val="3658676217"/>
                    </a:ext>
                  </a:extLst>
                </a:gridCol>
                <a:gridCol w="510657">
                  <a:extLst>
                    <a:ext uri="{9D8B030D-6E8A-4147-A177-3AD203B41FA5}">
                      <a16:colId xmlns:a16="http://schemas.microsoft.com/office/drawing/2014/main" val="3219115181"/>
                    </a:ext>
                  </a:extLst>
                </a:gridCol>
                <a:gridCol w="560722">
                  <a:extLst>
                    <a:ext uri="{9D8B030D-6E8A-4147-A177-3AD203B41FA5}">
                      <a16:colId xmlns:a16="http://schemas.microsoft.com/office/drawing/2014/main" val="1888570401"/>
                    </a:ext>
                  </a:extLst>
                </a:gridCol>
                <a:gridCol w="540696">
                  <a:extLst>
                    <a:ext uri="{9D8B030D-6E8A-4147-A177-3AD203B41FA5}">
                      <a16:colId xmlns:a16="http://schemas.microsoft.com/office/drawing/2014/main" val="2174104790"/>
                    </a:ext>
                  </a:extLst>
                </a:gridCol>
                <a:gridCol w="1672155">
                  <a:extLst>
                    <a:ext uri="{9D8B030D-6E8A-4147-A177-3AD203B41FA5}">
                      <a16:colId xmlns:a16="http://schemas.microsoft.com/office/drawing/2014/main" val="3817952492"/>
                    </a:ext>
                  </a:extLst>
                </a:gridCol>
              </a:tblGrid>
              <a:tr h="426325">
                <a:tc>
                  <a:txBody>
                    <a:bodyPr/>
                    <a:lstStyle/>
                    <a:p>
                      <a:pPr algn="ctr" fontAlgn="ctr"/>
                      <a:r>
                        <a:rPr lang="en-US" sz="1200" u="none" strike="noStrike" dirty="0">
                          <a:effectLst/>
                        </a:rPr>
                        <a:t>AE Name (Grade)</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1</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2</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3</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4</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200" u="none" strike="noStrike" dirty="0">
                          <a:effectLst/>
                        </a:rPr>
                        <a:t>Total (%)</a:t>
                      </a:r>
                      <a:endParaRPr lang="en-US" sz="12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343796406"/>
                  </a:ext>
                </a:extLst>
              </a:tr>
              <a:tr h="365987">
                <a:tc>
                  <a:txBody>
                    <a:bodyPr/>
                    <a:lstStyle/>
                    <a:p>
                      <a:pPr algn="l" fontAlgn="ctr"/>
                      <a:r>
                        <a:rPr lang="en-US" sz="1050" u="none" strike="noStrike" dirty="0">
                          <a:effectLst/>
                        </a:rPr>
                        <a:t>Injection site reaction</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39 (70%)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56444525"/>
                  </a:ext>
                </a:extLst>
              </a:tr>
              <a:tr h="188282">
                <a:tc>
                  <a:txBody>
                    <a:bodyPr/>
                    <a:lstStyle/>
                    <a:p>
                      <a:pPr algn="l" fontAlgn="ctr"/>
                      <a:r>
                        <a:rPr lang="en-US" sz="1050" u="none" strike="noStrike" dirty="0">
                          <a:effectLst/>
                        </a:rPr>
                        <a:t>Fatigue</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8</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31 (55%)</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841467863"/>
                  </a:ext>
                </a:extLst>
              </a:tr>
              <a:tr h="188282">
                <a:tc>
                  <a:txBody>
                    <a:bodyPr/>
                    <a:lstStyle/>
                    <a:p>
                      <a:pPr algn="l" fontAlgn="ctr"/>
                      <a:r>
                        <a:rPr lang="en-US" sz="1050" u="none" strike="noStrike" dirty="0">
                          <a:effectLst/>
                        </a:rPr>
                        <a:t>Flu like symptoms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22</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24 (43%)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48369346"/>
                  </a:ext>
                </a:extLst>
              </a:tr>
              <a:tr h="188282">
                <a:tc>
                  <a:txBody>
                    <a:bodyPr/>
                    <a:lstStyle/>
                    <a:p>
                      <a:pPr algn="l" fontAlgn="ctr"/>
                      <a:r>
                        <a:rPr lang="en-US" sz="1050" u="none" strike="noStrike" dirty="0">
                          <a:effectLst/>
                        </a:rPr>
                        <a:t>Fever</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9</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21 (38%)</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83453820"/>
                  </a:ext>
                </a:extLst>
              </a:tr>
              <a:tr h="188282">
                <a:tc>
                  <a:txBody>
                    <a:bodyPr/>
                    <a:lstStyle/>
                    <a:p>
                      <a:pPr algn="l" fontAlgn="ctr"/>
                      <a:r>
                        <a:rPr lang="en-US" sz="1050" u="none" strike="noStrike" dirty="0">
                          <a:effectLst/>
                        </a:rPr>
                        <a:t>Nausea</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11</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12853344"/>
                  </a:ext>
                </a:extLst>
              </a:tr>
              <a:tr h="188282">
                <a:tc>
                  <a:txBody>
                    <a:bodyPr/>
                    <a:lstStyle/>
                    <a:p>
                      <a:pPr algn="l" fontAlgn="ctr"/>
                      <a:r>
                        <a:rPr lang="en-US" sz="1050" u="none" strike="noStrike">
                          <a:effectLst/>
                        </a:rPr>
                        <a:t>Anorexia</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9</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4</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13 (23%)</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61720223"/>
                  </a:ext>
                </a:extLst>
              </a:tr>
              <a:tr h="188282">
                <a:tc>
                  <a:txBody>
                    <a:bodyPr/>
                    <a:lstStyle/>
                    <a:p>
                      <a:pPr algn="l" fontAlgn="ctr"/>
                      <a:r>
                        <a:rPr lang="en-US" sz="1050" u="none" strike="noStrike" dirty="0">
                          <a:effectLst/>
                        </a:rPr>
                        <a:t>Chills</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12</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0</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a:effectLst/>
                        </a:rPr>
                        <a:t>0</a:t>
                      </a:r>
                      <a:endParaRPr lang="en-US" sz="105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50" u="none" strike="noStrike" dirty="0">
                          <a:effectLst/>
                        </a:rPr>
                        <a:t>12 (21%)</a:t>
                      </a:r>
                      <a:endParaRPr lang="en-US" sz="105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12256050"/>
                  </a:ext>
                </a:extLst>
              </a:tr>
            </a:tbl>
          </a:graphicData>
        </a:graphic>
      </p:graphicFrame>
      <p:sp>
        <p:nvSpPr>
          <p:cNvPr id="7" name="Title 3">
            <a:extLst>
              <a:ext uri="{FF2B5EF4-FFF2-40B4-BE49-F238E27FC236}">
                <a16:creationId xmlns:a16="http://schemas.microsoft.com/office/drawing/2014/main" id="{723175F9-43BB-884E-8A4B-A0E552DC41F9}"/>
              </a:ext>
            </a:extLst>
          </p:cNvPr>
          <p:cNvSpPr txBox="1">
            <a:spLocks/>
          </p:cNvSpPr>
          <p:nvPr/>
        </p:nvSpPr>
        <p:spPr>
          <a:xfrm>
            <a:off x="1299567" y="2245542"/>
            <a:ext cx="2870990" cy="101061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mn-lt"/>
                <a:cs typeface="Arial" panose="020B0604020202020204" pitchFamily="34" charset="0"/>
              </a:rPr>
              <a:t>Common Adverse Events</a:t>
            </a:r>
            <a:br>
              <a:rPr lang="en-US" sz="1800" dirty="0">
                <a:latin typeface="+mn-lt"/>
                <a:cs typeface="Arial" panose="020B0604020202020204" pitchFamily="34" charset="0"/>
              </a:rPr>
            </a:br>
            <a:endParaRPr lang="en-US" sz="1800" dirty="0">
              <a:latin typeface="+mn-lt"/>
              <a:cs typeface="Arial" panose="020B0604020202020204" pitchFamily="34" charset="0"/>
            </a:endParaRPr>
          </a:p>
        </p:txBody>
      </p:sp>
      <p:sp>
        <p:nvSpPr>
          <p:cNvPr id="8" name="Title 1">
            <a:extLst>
              <a:ext uri="{FF2B5EF4-FFF2-40B4-BE49-F238E27FC236}">
                <a16:creationId xmlns:a16="http://schemas.microsoft.com/office/drawing/2014/main" id="{451099A3-725D-024D-83DA-5984B8BAB2EB}"/>
              </a:ext>
            </a:extLst>
          </p:cNvPr>
          <p:cNvSpPr txBox="1">
            <a:spLocks/>
          </p:cNvSpPr>
          <p:nvPr/>
        </p:nvSpPr>
        <p:spPr>
          <a:xfrm>
            <a:off x="6096000" y="1892190"/>
            <a:ext cx="5780049" cy="3205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z="1800" dirty="0">
                <a:solidFill>
                  <a:schemeClr val="accent4">
                    <a:lumMod val="10000"/>
                  </a:schemeClr>
                </a:solidFill>
                <a:cs typeface="Arial" panose="020B0604020202020204" pitchFamily="34" charset="0"/>
              </a:rPr>
              <a:t>Serious Possible or Definitely Related Adverse Events</a:t>
            </a:r>
          </a:p>
        </p:txBody>
      </p:sp>
      <p:graphicFrame>
        <p:nvGraphicFramePr>
          <p:cNvPr id="9" name="Table 8">
            <a:extLst>
              <a:ext uri="{FF2B5EF4-FFF2-40B4-BE49-F238E27FC236}">
                <a16:creationId xmlns:a16="http://schemas.microsoft.com/office/drawing/2014/main" id="{285E62AE-2F3C-994E-8E61-FD708DE25896}"/>
              </a:ext>
            </a:extLst>
          </p:cNvPr>
          <p:cNvGraphicFramePr>
            <a:graphicFrameLocks noGrp="1"/>
          </p:cNvGraphicFramePr>
          <p:nvPr>
            <p:extLst>
              <p:ext uri="{D42A27DB-BD31-4B8C-83A1-F6EECF244321}">
                <p14:modId xmlns:p14="http://schemas.microsoft.com/office/powerpoint/2010/main" val="1274894049"/>
              </p:ext>
            </p:extLst>
          </p:nvPr>
        </p:nvGraphicFramePr>
        <p:xfrm>
          <a:off x="5490620" y="2403518"/>
          <a:ext cx="6539482" cy="3565437"/>
        </p:xfrm>
        <a:graphic>
          <a:graphicData uri="http://schemas.openxmlformats.org/drawingml/2006/table">
            <a:tbl>
              <a:tblPr>
                <a:tableStyleId>{8EC20E35-A176-4012-BC5E-935CFFF8708E}</a:tableStyleId>
              </a:tblPr>
              <a:tblGrid>
                <a:gridCol w="2586827">
                  <a:extLst>
                    <a:ext uri="{9D8B030D-6E8A-4147-A177-3AD203B41FA5}">
                      <a16:colId xmlns:a16="http://schemas.microsoft.com/office/drawing/2014/main" val="949405288"/>
                    </a:ext>
                  </a:extLst>
                </a:gridCol>
                <a:gridCol w="443997">
                  <a:extLst>
                    <a:ext uri="{9D8B030D-6E8A-4147-A177-3AD203B41FA5}">
                      <a16:colId xmlns:a16="http://schemas.microsoft.com/office/drawing/2014/main" val="2809146497"/>
                    </a:ext>
                  </a:extLst>
                </a:gridCol>
                <a:gridCol w="480521">
                  <a:extLst>
                    <a:ext uri="{9D8B030D-6E8A-4147-A177-3AD203B41FA5}">
                      <a16:colId xmlns:a16="http://schemas.microsoft.com/office/drawing/2014/main" val="3578149609"/>
                    </a:ext>
                  </a:extLst>
                </a:gridCol>
                <a:gridCol w="498144">
                  <a:extLst>
                    <a:ext uri="{9D8B030D-6E8A-4147-A177-3AD203B41FA5}">
                      <a16:colId xmlns:a16="http://schemas.microsoft.com/office/drawing/2014/main" val="2435626268"/>
                    </a:ext>
                  </a:extLst>
                </a:gridCol>
                <a:gridCol w="433167">
                  <a:extLst>
                    <a:ext uri="{9D8B030D-6E8A-4147-A177-3AD203B41FA5}">
                      <a16:colId xmlns:a16="http://schemas.microsoft.com/office/drawing/2014/main" val="741823724"/>
                    </a:ext>
                  </a:extLst>
                </a:gridCol>
                <a:gridCol w="2096826">
                  <a:extLst>
                    <a:ext uri="{9D8B030D-6E8A-4147-A177-3AD203B41FA5}">
                      <a16:colId xmlns:a16="http://schemas.microsoft.com/office/drawing/2014/main" val="2489451938"/>
                    </a:ext>
                  </a:extLst>
                </a:gridCol>
              </a:tblGrid>
              <a:tr h="147315">
                <a:tc>
                  <a:txBody>
                    <a:bodyPr/>
                    <a:lstStyle/>
                    <a:p>
                      <a:pPr algn="ctr" fontAlgn="ctr"/>
                      <a:r>
                        <a:rPr lang="en-US" sz="1050" u="none" strike="noStrike" dirty="0">
                          <a:effectLst/>
                        </a:rPr>
                        <a:t>AE Name (Grade)</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1</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2</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3</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4</a:t>
                      </a:r>
                      <a:endParaRPr lang="en-US" sz="1050" b="1" i="0" u="none" strike="noStrike" dirty="0">
                        <a:solidFill>
                          <a:schemeClr val="bg1"/>
                        </a:solidFill>
                        <a:effectLst/>
                        <a:latin typeface="Calibri" panose="020F0502020204030204" pitchFamily="34" charset="0"/>
                      </a:endParaRPr>
                    </a:p>
                  </a:txBody>
                  <a:tcPr marL="9525" marR="9525" marT="9525" marB="0" anchor="ctr"/>
                </a:tc>
                <a:tc>
                  <a:txBody>
                    <a:bodyPr/>
                    <a:lstStyle/>
                    <a:p>
                      <a:pPr algn="ctr" fontAlgn="ctr"/>
                      <a:r>
                        <a:rPr lang="en-US" sz="1050" u="none" strike="noStrike" dirty="0">
                          <a:effectLst/>
                        </a:rPr>
                        <a:t>TOTAL (%)</a:t>
                      </a:r>
                      <a:endParaRPr lang="en-US" sz="1050" b="1" i="0" u="none" strike="noStrike" dirty="0">
                        <a:solidFill>
                          <a:schemeClr val="bg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4490330"/>
                  </a:ext>
                </a:extLst>
              </a:tr>
              <a:tr h="140694">
                <a:tc>
                  <a:txBody>
                    <a:bodyPr/>
                    <a:lstStyle/>
                    <a:p>
                      <a:pPr algn="l" fontAlgn="ctr"/>
                      <a:r>
                        <a:rPr lang="en-US" sz="1000" u="none" strike="noStrike" dirty="0">
                          <a:effectLst/>
                        </a:rPr>
                        <a:t>Fatigue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4</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4 (7%)</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78780481"/>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2 (4%)</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831370908"/>
                  </a:ext>
                </a:extLst>
              </a:tr>
              <a:tr h="140694">
                <a:tc>
                  <a:txBody>
                    <a:bodyPr/>
                    <a:lstStyle/>
                    <a:p>
                      <a:pPr algn="l" fontAlgn="ctr"/>
                      <a:r>
                        <a:rPr lang="en-US" sz="1000" u="none" strike="noStrike">
                          <a:effectLst/>
                        </a:rPr>
                        <a:t>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96587837"/>
                  </a:ext>
                </a:extLst>
              </a:tr>
              <a:tr h="140694">
                <a:tc>
                  <a:txBody>
                    <a:bodyPr/>
                    <a:lstStyle/>
                    <a:p>
                      <a:pPr algn="l" fontAlgn="ctr"/>
                      <a:r>
                        <a:rPr lang="en-US" sz="1000" u="none" strike="noStrike">
                          <a:effectLst/>
                        </a:rPr>
                        <a:t>Other Anemia</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30364902"/>
                  </a:ext>
                </a:extLst>
              </a:tr>
              <a:tr h="140694">
                <a:tc>
                  <a:txBody>
                    <a:bodyPr/>
                    <a:lstStyle/>
                    <a:p>
                      <a:pPr algn="l" fontAlgn="ctr"/>
                      <a:r>
                        <a:rPr lang="en-US" sz="1000" u="none" strike="noStrike" dirty="0">
                          <a:effectLst/>
                        </a:rPr>
                        <a:t>Myocardial infarction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05523291"/>
                  </a:ext>
                </a:extLst>
              </a:tr>
              <a:tr h="140694">
                <a:tc>
                  <a:txBody>
                    <a:bodyPr/>
                    <a:lstStyle/>
                    <a:p>
                      <a:pPr algn="l" fontAlgn="ctr"/>
                      <a:r>
                        <a:rPr lang="en-US" sz="1000" u="none" strike="noStrike" dirty="0">
                          <a:effectLst/>
                        </a:rPr>
                        <a:t>Abdominal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60189"/>
                  </a:ext>
                </a:extLst>
              </a:tr>
              <a:tr h="140694">
                <a:tc>
                  <a:txBody>
                    <a:bodyPr/>
                    <a:lstStyle/>
                    <a:p>
                      <a:pPr algn="l" fontAlgn="ctr"/>
                      <a:r>
                        <a:rPr lang="en-US" sz="1000" u="none" strike="noStrike" dirty="0">
                          <a:effectLst/>
                        </a:rPr>
                        <a:t>Fever</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60535159"/>
                  </a:ext>
                </a:extLst>
              </a:tr>
              <a:tr h="214389">
                <a:tc>
                  <a:txBody>
                    <a:bodyPr/>
                    <a:lstStyle/>
                    <a:p>
                      <a:pPr algn="l" fontAlgn="ctr"/>
                      <a:r>
                        <a:rPr lang="en-US" sz="1000" u="none" strike="noStrike" dirty="0">
                          <a:effectLst/>
                        </a:rPr>
                        <a:t>Other Lymphocyte Count Decreased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75542284"/>
                  </a:ext>
                </a:extLst>
              </a:tr>
              <a:tr h="140694">
                <a:tc>
                  <a:txBody>
                    <a:bodyPr/>
                    <a:lstStyle/>
                    <a:p>
                      <a:pPr algn="l" fontAlgn="ctr"/>
                      <a:r>
                        <a:rPr lang="en-US" sz="1000" u="none" strike="noStrike">
                          <a:effectLst/>
                        </a:rPr>
                        <a:t>Lung infection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1584297"/>
                  </a:ext>
                </a:extLst>
              </a:tr>
              <a:tr h="140694">
                <a:tc>
                  <a:txBody>
                    <a:bodyPr/>
                    <a:lstStyle/>
                    <a:p>
                      <a:pPr algn="l" fontAlgn="ctr"/>
                      <a:r>
                        <a:rPr lang="en-US" sz="1000" u="none" strike="noStrike">
                          <a:effectLst/>
                        </a:rPr>
                        <a:t>Other Sepsis</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98329131"/>
                  </a:ext>
                </a:extLst>
              </a:tr>
              <a:tr h="140694">
                <a:tc>
                  <a:txBody>
                    <a:bodyPr/>
                    <a:lstStyle/>
                    <a:p>
                      <a:pPr algn="l" fontAlgn="ctr"/>
                      <a:r>
                        <a:rPr lang="en-US" sz="1000" u="none" strike="noStrike" dirty="0">
                          <a:effectLst/>
                        </a:rPr>
                        <a:t>Alkaline phosphatase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42639401"/>
                  </a:ext>
                </a:extLst>
              </a:tr>
              <a:tr h="140694">
                <a:tc>
                  <a:txBody>
                    <a:bodyPr/>
                    <a:lstStyle/>
                    <a:p>
                      <a:pPr algn="l" fontAlgn="ctr"/>
                      <a:r>
                        <a:rPr lang="en-US" sz="1000" u="none" strike="noStrike">
                          <a:effectLst/>
                        </a:rPr>
                        <a:t>Ast increased</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03622573"/>
                  </a:ext>
                </a:extLst>
              </a:tr>
              <a:tr h="140694">
                <a:tc>
                  <a:txBody>
                    <a:bodyPr/>
                    <a:lstStyle/>
                    <a:p>
                      <a:pPr algn="l" fontAlgn="ctr"/>
                      <a:r>
                        <a:rPr lang="en-US" sz="1000" u="none" strike="noStrike" dirty="0">
                          <a:effectLst/>
                        </a:rPr>
                        <a:t>Lipase increased</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06289819"/>
                  </a:ext>
                </a:extLst>
              </a:tr>
              <a:tr h="140694">
                <a:tc>
                  <a:txBody>
                    <a:bodyPr/>
                    <a:lstStyle/>
                    <a:p>
                      <a:pPr algn="l" fontAlgn="ctr"/>
                      <a:r>
                        <a:rPr lang="en-US" sz="1000" u="none" strike="noStrike" dirty="0">
                          <a:effectLst/>
                        </a:rPr>
                        <a:t>Other Back Pain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53700673"/>
                  </a:ext>
                </a:extLst>
              </a:tr>
              <a:tr h="140694">
                <a:tc>
                  <a:txBody>
                    <a:bodyPr/>
                    <a:lstStyle/>
                    <a:p>
                      <a:pPr algn="l" fontAlgn="ctr"/>
                      <a:r>
                        <a:rPr lang="en-US" sz="1000" u="none" strike="noStrike" dirty="0">
                          <a:effectLst/>
                        </a:rPr>
                        <a:t>Dizziness</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 (2%)</a:t>
                      </a:r>
                      <a:endParaRPr lang="en-US"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7234276"/>
                  </a:ext>
                </a:extLst>
              </a:tr>
              <a:tr h="140694">
                <a:tc>
                  <a:txBody>
                    <a:bodyPr/>
                    <a:lstStyle/>
                    <a:p>
                      <a:pPr algn="l" fontAlgn="ctr"/>
                      <a:r>
                        <a:rPr lang="en-US" sz="1000" u="none" strike="noStrike" dirty="0">
                          <a:effectLst/>
                        </a:rPr>
                        <a:t>Other Encephalopathy</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65495263"/>
                  </a:ext>
                </a:extLst>
              </a:tr>
              <a:tr h="140694">
                <a:tc>
                  <a:txBody>
                    <a:bodyPr/>
                    <a:lstStyle/>
                    <a:p>
                      <a:pPr algn="l" fontAlgn="ctr"/>
                      <a:r>
                        <a:rPr lang="en-US" sz="1000" u="none" strike="noStrike">
                          <a:effectLst/>
                        </a:rPr>
                        <a:t>Confusion</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57751434"/>
                  </a:ext>
                </a:extLst>
              </a:tr>
              <a:tr h="140694">
                <a:tc>
                  <a:txBody>
                    <a:bodyPr/>
                    <a:lstStyle/>
                    <a:p>
                      <a:pPr algn="l" fontAlgn="ctr"/>
                      <a:r>
                        <a:rPr lang="en-US" sz="1000" u="none" strike="noStrike" dirty="0">
                          <a:effectLst/>
                        </a:rPr>
                        <a:t>Depression</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2175463"/>
                  </a:ext>
                </a:extLst>
              </a:tr>
              <a:tr h="214389">
                <a:tc>
                  <a:txBody>
                    <a:bodyPr/>
                    <a:lstStyle/>
                    <a:p>
                      <a:pPr algn="l" fontAlgn="ctr"/>
                      <a:r>
                        <a:rPr lang="en-US" sz="1000" u="none" strike="noStrike" dirty="0">
                          <a:effectLst/>
                        </a:rPr>
                        <a:t>Other </a:t>
                      </a:r>
                      <a:r>
                        <a:rPr lang="en-US" sz="1000" u="none" strike="noStrike" dirty="0" err="1">
                          <a:effectLst/>
                        </a:rPr>
                        <a:t>Actue</a:t>
                      </a:r>
                      <a:r>
                        <a:rPr lang="en-US" sz="1000" u="none" strike="noStrike" dirty="0">
                          <a:effectLst/>
                        </a:rPr>
                        <a:t> Hypoxic Respiratory Failure</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34827945"/>
                  </a:ext>
                </a:extLst>
              </a:tr>
              <a:tr h="140694">
                <a:tc>
                  <a:txBody>
                    <a:bodyPr/>
                    <a:lstStyle/>
                    <a:p>
                      <a:pPr algn="l" fontAlgn="ctr"/>
                      <a:r>
                        <a:rPr lang="en-US" sz="1000" u="none" strike="noStrike" dirty="0">
                          <a:effectLst/>
                        </a:rPr>
                        <a:t>Other Cough</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0</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a:effectLst/>
                        </a:rPr>
                        <a:t>1</a:t>
                      </a:r>
                      <a:endParaRPr lang="en-US" sz="10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000" u="none" strike="noStrike" dirty="0">
                          <a:effectLst/>
                        </a:rPr>
                        <a:t>1 (2%)</a:t>
                      </a:r>
                      <a:endParaRPr lang="en-US"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29232081"/>
                  </a:ext>
                </a:extLst>
              </a:tr>
            </a:tbl>
          </a:graphicData>
        </a:graphic>
      </p:graphicFrame>
    </p:spTree>
    <p:extLst>
      <p:ext uri="{BB962C8B-B14F-4D97-AF65-F5344CB8AC3E}">
        <p14:creationId xmlns:p14="http://schemas.microsoft.com/office/powerpoint/2010/main" val="293327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628659" y="111511"/>
            <a:ext cx="10549323" cy="979513"/>
          </a:xfrm>
        </p:spPr>
        <p:txBody>
          <a:bodyPr/>
          <a:lstStyle/>
          <a:p>
            <a:r>
              <a:rPr lang="en-US" dirty="0"/>
              <a:t>Eligibility</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31903" y="1459016"/>
            <a:ext cx="10546079" cy="4980696"/>
          </a:xfrm>
        </p:spPr>
        <p:txBody>
          <a:bodyPr>
            <a:normAutofit fontScale="62500" lnSpcReduction="20000"/>
          </a:bodyPr>
          <a:lstStyle/>
          <a:p>
            <a:pPr lvl="0">
              <a:lnSpc>
                <a:spcPts val="1800"/>
              </a:lnSpc>
              <a:spcAft>
                <a:spcPts val="0"/>
              </a:spcAft>
            </a:pPr>
            <a:r>
              <a:rPr lang="en-US" sz="2700" dirty="0"/>
              <a:t>Participants must have progressed (in the opinion of the treating investigator) following the most recent line of therapy for NSCLC. </a:t>
            </a:r>
          </a:p>
          <a:p>
            <a:pPr lvl="0">
              <a:lnSpc>
                <a:spcPts val="1800"/>
              </a:lnSpc>
              <a:spcBef>
                <a:spcPts val="600"/>
              </a:spcBef>
              <a:spcAft>
                <a:spcPts val="0"/>
              </a:spcAft>
            </a:pPr>
            <a:r>
              <a:rPr lang="en-US" sz="2700" dirty="0"/>
              <a:t>Participants must have received exactly one line of anti-PD-1 or anti-PD-L1 therapy for advanced disease (Stage IV or recurrent, or Stage III in certain circumstances outlined below) given alone or in combination with platinum-based chemotherapy. Participants must have experienced disease progression during or after this regimen. </a:t>
            </a:r>
          </a:p>
          <a:p>
            <a:pPr marL="231775" marR="0" indent="0">
              <a:spcBef>
                <a:spcPts val="0"/>
              </a:spcBef>
              <a:spcAft>
                <a:spcPts val="0"/>
              </a:spcAft>
              <a:buNone/>
            </a:pPr>
            <a:endParaRPr lang="en-US" sz="1000" dirty="0">
              <a:effectLst/>
              <a:latin typeface="Arial" panose="020B0604020202020204" pitchFamily="34" charset="0"/>
              <a:ea typeface="Times New Roman" panose="02020603050405020304" pitchFamily="18" charset="0"/>
              <a:cs typeface="Times New Roman" panose="02020603050405020304" pitchFamily="18" charset="0"/>
            </a:endParaRPr>
          </a:p>
          <a:p>
            <a:pPr marL="574675" marR="0" lvl="1" indent="-234950" algn="just">
              <a:lnSpc>
                <a:spcPts val="1600"/>
              </a:lnSpc>
              <a:spcBef>
                <a:spcPts val="0"/>
              </a:spcBef>
              <a:spcAft>
                <a:spcPts val="300"/>
              </a:spcAft>
              <a:buFont typeface="Symbol" panose="05050102010706020507" pitchFamily="18" charset="2"/>
              <a:buChar char=""/>
            </a:pPr>
            <a:r>
              <a:rPr lang="en-US" sz="2400" dirty="0">
                <a:effectLst/>
                <a:ea typeface="Times New Roman" panose="02020603050405020304" pitchFamily="18" charset="0"/>
                <a:cs typeface="Times New Roman" panose="02020603050405020304" pitchFamily="18" charset="0"/>
              </a:rPr>
              <a:t>Continuing the same agent(s) after progression counts as a single line of therapy. However, a change or addition in agent(s) after progression (e.g. the addition of chemotherapy to anti-PD-1 monotherapy after progression) counts as a subsequent line of therapy and would exclude the participant.</a:t>
            </a:r>
          </a:p>
          <a:p>
            <a:pPr marL="574675" marR="0" lvl="1" indent="-234950" algn="just">
              <a:lnSpc>
                <a:spcPts val="1600"/>
              </a:lnSpc>
              <a:spcBef>
                <a:spcPts val="0"/>
              </a:spcBef>
              <a:spcAft>
                <a:spcPts val="200"/>
              </a:spcAft>
              <a:buFont typeface="Symbol" panose="05050102010706020507" pitchFamily="18" charset="2"/>
              <a:buChar char=""/>
            </a:pPr>
            <a:r>
              <a:rPr lang="en-US" sz="2400" dirty="0">
                <a:effectLst/>
                <a:ea typeface="Times New Roman" panose="02020603050405020304" pitchFamily="18" charset="0"/>
                <a:cs typeface="Arial" panose="020B0604020202020204" pitchFamily="34" charset="0"/>
              </a:rPr>
              <a:t>For participants who received consolidation anti-PD-1 or anti-PD-L1 therapy following concurrent chemoradiation for Stage III disease as their only line of anti-PD-1 or anti-PD-L1 therapy:</a:t>
            </a:r>
            <a:endParaRPr lang="en-US" sz="2400" dirty="0">
              <a:effectLst/>
              <a:ea typeface="Times New Roman" panose="02020603050405020304" pitchFamily="18" charset="0"/>
              <a:cs typeface="Times New Roman" panose="02020603050405020304" pitchFamily="18" charset="0"/>
            </a:endParaRPr>
          </a:p>
          <a:p>
            <a:pPr marL="914400" marR="0" lvl="3" indent="-287338" algn="just">
              <a:lnSpc>
                <a:spcPts val="1600"/>
              </a:lnSpc>
              <a:spcBef>
                <a:spcPts val="0"/>
              </a:spcBef>
              <a:spcAft>
                <a:spcPts val="200"/>
              </a:spcAft>
              <a:buFont typeface="+mj-lt"/>
              <a:buAutoNum type="arabicPeriod"/>
            </a:pPr>
            <a:r>
              <a:rPr lang="en-US" sz="2400" dirty="0">
                <a:effectLst/>
                <a:ea typeface="Times New Roman" panose="02020603050405020304" pitchFamily="18" charset="0"/>
                <a:cs typeface="Arial" panose="020B0604020202020204" pitchFamily="34" charset="0"/>
              </a:rPr>
              <a:t>If they experienced disease progression less than (&lt;) 365 days from the first date of anti-PD-1 or anti-PD-L1 therapy, this counts as the single line of </a:t>
            </a:r>
            <a:r>
              <a:rPr lang="en-US" sz="2400" dirty="0">
                <a:effectLst/>
                <a:ea typeface="Times New Roman" panose="02020603050405020304" pitchFamily="18" charset="0"/>
                <a:cs typeface="Times New Roman" panose="02020603050405020304" pitchFamily="18" charset="0"/>
              </a:rPr>
              <a:t>anti-PD-1 or anti-PD-L1 therapy for advanced disease</a:t>
            </a:r>
            <a:r>
              <a:rPr lang="en-US" sz="2400" dirty="0">
                <a:effectLst/>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a:p>
            <a:pPr marL="914400" marR="0" lvl="3" indent="-287338" algn="just">
              <a:lnSpc>
                <a:spcPts val="1600"/>
              </a:lnSpc>
              <a:spcBef>
                <a:spcPts val="0"/>
              </a:spcBef>
              <a:spcAft>
                <a:spcPts val="0"/>
              </a:spcAft>
              <a:buFont typeface="+mj-lt"/>
              <a:buAutoNum type="arabicPeriod"/>
            </a:pPr>
            <a:r>
              <a:rPr lang="en-US" sz="2400" dirty="0">
                <a:effectLst/>
                <a:ea typeface="Times New Roman" panose="02020603050405020304" pitchFamily="18" charset="0"/>
                <a:cs typeface="Arial" panose="020B0604020202020204" pitchFamily="34" charset="0"/>
              </a:rPr>
              <a:t>If they experienced disease progression more than or equal to (≥) 365 days from the first date of anti-PD-1 or anti-PD-L1 therapy, this is not considered a line of </a:t>
            </a:r>
            <a:r>
              <a:rPr lang="en-US" sz="2400" dirty="0">
                <a:effectLst/>
                <a:ea typeface="Times New Roman" panose="02020603050405020304" pitchFamily="18" charset="0"/>
                <a:cs typeface="Times New Roman" panose="02020603050405020304" pitchFamily="18" charset="0"/>
              </a:rPr>
              <a:t>anti-PD-1 or anti-PD-L1 therapy for advanced disease.</a:t>
            </a:r>
            <a:r>
              <a:rPr lang="en-US" sz="2400" dirty="0">
                <a:effectLst/>
                <a:ea typeface="Times New Roman" panose="02020603050405020304" pitchFamily="18" charset="0"/>
                <a:cs typeface="Arial" panose="020B0604020202020204" pitchFamily="34" charset="0"/>
              </a:rPr>
              <a:t> </a:t>
            </a:r>
            <a:endParaRPr lang="en-US" sz="2400" dirty="0">
              <a:effectLst/>
              <a:ea typeface="Times New Roman" panose="02020603050405020304" pitchFamily="18" charset="0"/>
              <a:cs typeface="Times New Roman" panose="02020603050405020304" pitchFamily="18" charset="0"/>
            </a:endParaRPr>
          </a:p>
          <a:p>
            <a:pPr lvl="0">
              <a:lnSpc>
                <a:spcPts val="1800"/>
              </a:lnSpc>
              <a:spcBef>
                <a:spcPts val="600"/>
              </a:spcBef>
              <a:spcAft>
                <a:spcPts val="0"/>
              </a:spcAft>
            </a:pPr>
            <a:r>
              <a:rPr lang="en-US" sz="2700" dirty="0"/>
              <a:t>Participants must not have received anti-CTLA4 therapy (e.g. ipilimumab, </a:t>
            </a:r>
            <a:r>
              <a:rPr lang="en-US" sz="2700" dirty="0" err="1"/>
              <a:t>tremelimumab</a:t>
            </a:r>
            <a:r>
              <a:rPr lang="en-US" sz="2700" dirty="0"/>
              <a:t>), or other immune-modulatory therapy (e.g. anti-TIM-3, anti-LAG-3, anti-GITR, IL-2, IL-15). </a:t>
            </a:r>
          </a:p>
          <a:p>
            <a:pPr lvl="0">
              <a:lnSpc>
                <a:spcPts val="1800"/>
              </a:lnSpc>
              <a:spcBef>
                <a:spcPts val="600"/>
              </a:spcBef>
              <a:spcAft>
                <a:spcPts val="0"/>
              </a:spcAft>
            </a:pPr>
            <a:r>
              <a:rPr lang="en-US" sz="2700" dirty="0"/>
              <a:t>Participants must not have received systemic treatment with corticosteroids (&gt; 10 mg daily prednisone or equivalent) or other immunosuppressive medications within 7 days prior to sub-study randomization. Inhaled or topical steroids, and adrenal replacement doses ≤ 10 mg daily prednisone or equivalent are permitted in the absence of active autoimmune disease.</a:t>
            </a:r>
          </a:p>
        </p:txBody>
      </p:sp>
      <p:sp>
        <p:nvSpPr>
          <p:cNvPr id="4" name="Title 1">
            <a:extLst>
              <a:ext uri="{FF2B5EF4-FFF2-40B4-BE49-F238E27FC236}">
                <a16:creationId xmlns:a16="http://schemas.microsoft.com/office/drawing/2014/main" id="{76A3D6CD-B47E-4FB9-B1EA-5347E97B8783}"/>
              </a:ext>
            </a:extLst>
          </p:cNvPr>
          <p:cNvSpPr txBox="1">
            <a:spLocks/>
          </p:cNvSpPr>
          <p:nvPr/>
        </p:nvSpPr>
        <p:spPr>
          <a:xfrm>
            <a:off x="496111" y="1091024"/>
            <a:ext cx="11147898" cy="38586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550" dirty="0">
                <a:latin typeface="+mn-lt"/>
              </a:rPr>
              <a:t>**Following are highlights of eligibility criteria, specific to the S1800D </a:t>
            </a:r>
            <a:r>
              <a:rPr lang="en-US" sz="1550" dirty="0" err="1">
                <a:latin typeface="+mn-lt"/>
              </a:rPr>
              <a:t>substudy</a:t>
            </a:r>
            <a:r>
              <a:rPr lang="en-US" sz="1550" dirty="0">
                <a:latin typeface="+mn-lt"/>
              </a:rPr>
              <a:t>. See Protocol Section 5 for a complete list of eligibility criteria.**</a:t>
            </a:r>
          </a:p>
        </p:txBody>
      </p:sp>
    </p:spTree>
    <p:extLst>
      <p:ext uri="{BB962C8B-B14F-4D97-AF65-F5344CB8AC3E}">
        <p14:creationId xmlns:p14="http://schemas.microsoft.com/office/powerpoint/2010/main" val="233230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F1EBD-03B6-42BD-A579-8465028D2519}"/>
              </a:ext>
            </a:extLst>
          </p:cNvPr>
          <p:cNvSpPr>
            <a:spLocks noGrp="1"/>
          </p:cNvSpPr>
          <p:nvPr>
            <p:ph type="title"/>
          </p:nvPr>
        </p:nvSpPr>
        <p:spPr/>
        <p:txBody>
          <a:bodyPr/>
          <a:lstStyle/>
          <a:p>
            <a:r>
              <a:rPr lang="en-US" dirty="0"/>
              <a:t>Stratification Factors</a:t>
            </a:r>
          </a:p>
        </p:txBody>
      </p:sp>
      <p:sp>
        <p:nvSpPr>
          <p:cNvPr id="3" name="Content Placeholder 2">
            <a:extLst>
              <a:ext uri="{FF2B5EF4-FFF2-40B4-BE49-F238E27FC236}">
                <a16:creationId xmlns:a16="http://schemas.microsoft.com/office/drawing/2014/main" id="{232B94C9-9460-45E7-BC61-8268A0CAF3EF}"/>
              </a:ext>
            </a:extLst>
          </p:cNvPr>
          <p:cNvSpPr>
            <a:spLocks noGrp="1"/>
          </p:cNvSpPr>
          <p:nvPr>
            <p:ph idx="1"/>
          </p:nvPr>
        </p:nvSpPr>
        <p:spPr/>
        <p:txBody>
          <a:bodyPr/>
          <a:lstStyle/>
          <a:p>
            <a:r>
              <a:rPr lang="en-US" u="sng" dirty="0"/>
              <a:t>Cohort 1 (Primary Resistance)</a:t>
            </a:r>
            <a:r>
              <a:rPr lang="en-US" dirty="0"/>
              <a:t>:  Disease progression during or after anti-PD-1 or anti-PD-L1 therapy that occurred less than or equal to (≤) 84 days following initiation (Cycle 1 Day 1) of anti-PD-1 or PD-L1 therapy (combination or monotherapy).</a:t>
            </a:r>
          </a:p>
          <a:p>
            <a:pPr marL="0" indent="0">
              <a:buNone/>
            </a:pPr>
            <a:endParaRPr lang="en-US" dirty="0"/>
          </a:p>
          <a:p>
            <a:r>
              <a:rPr lang="en-US" u="sng" dirty="0"/>
              <a:t>Cohort 2 (Acquired Resistance)</a:t>
            </a:r>
            <a:r>
              <a:rPr lang="en-US" dirty="0"/>
              <a:t>:  Disease progression during or after anti-PD-1 or anti-PD-L1 therapy that occurred more than (&gt;) 84 days following initiation (Cycle 1 Day 1) of anti-PD-1 or PD-L1 therapy (combination or monotherapy).</a:t>
            </a:r>
          </a:p>
          <a:p>
            <a:endParaRPr lang="en-US" dirty="0"/>
          </a:p>
        </p:txBody>
      </p:sp>
    </p:spTree>
    <p:extLst>
      <p:ext uri="{BB962C8B-B14F-4D97-AF65-F5344CB8AC3E}">
        <p14:creationId xmlns:p14="http://schemas.microsoft.com/office/powerpoint/2010/main" val="3029218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EC38-FDE4-440E-88E3-BBC4E5AC1265}"/>
              </a:ext>
            </a:extLst>
          </p:cNvPr>
          <p:cNvSpPr>
            <a:spLocks noGrp="1"/>
          </p:cNvSpPr>
          <p:nvPr>
            <p:ph type="title"/>
          </p:nvPr>
        </p:nvSpPr>
        <p:spPr/>
        <p:txBody>
          <a:bodyPr/>
          <a:lstStyle/>
          <a:p>
            <a:r>
              <a:rPr lang="en-US" dirty="0"/>
              <a:t>Criteria for Removal from Treatment</a:t>
            </a:r>
          </a:p>
        </p:txBody>
      </p:sp>
      <p:sp>
        <p:nvSpPr>
          <p:cNvPr id="3" name="Content Placeholder 2">
            <a:extLst>
              <a:ext uri="{FF2B5EF4-FFF2-40B4-BE49-F238E27FC236}">
                <a16:creationId xmlns:a16="http://schemas.microsoft.com/office/drawing/2014/main" id="{CE354B51-29D0-413E-91D1-EC392D1453E1}"/>
              </a:ext>
            </a:extLst>
          </p:cNvPr>
          <p:cNvSpPr>
            <a:spLocks noGrp="1"/>
          </p:cNvSpPr>
          <p:nvPr>
            <p:ph idx="1"/>
          </p:nvPr>
        </p:nvSpPr>
        <p:spPr>
          <a:xfrm>
            <a:off x="609600" y="1845734"/>
            <a:ext cx="10546080" cy="4023360"/>
          </a:xfrm>
        </p:spPr>
        <p:txBody>
          <a:bodyPr>
            <a:normAutofit/>
          </a:bodyPr>
          <a:lstStyle/>
          <a:p>
            <a:pPr lvl="0"/>
            <a:r>
              <a:rPr lang="en-US" dirty="0"/>
              <a:t>Progression of disease or symptomatic deterioration </a:t>
            </a:r>
          </a:p>
          <a:p>
            <a:pPr lvl="1"/>
            <a:r>
              <a:rPr lang="en-US" dirty="0"/>
              <a:t>For Arm B: A participant may continue protocol treatment after progression if the participant is continuing to clinically benefit from treatment in the opinion of the treating investigator and the participant is not exposed to unreasonable risk (including absence of symptoms and signs indicating clinically significant progressive disease; no decline in performance status; absence of rapid disease progression or threat to vital organs or critical anatomical sites [e.g., CNS metastasis, respiratory failure due to tumor compression, spinal cord compression] requiring urgent alternative medical intervention). </a:t>
            </a:r>
          </a:p>
          <a:p>
            <a:pPr lvl="0"/>
            <a:r>
              <a:rPr lang="en-US" dirty="0"/>
              <a:t>Unacceptable toxicity</a:t>
            </a:r>
          </a:p>
          <a:p>
            <a:pPr lvl="0"/>
            <a:r>
              <a:rPr lang="en-US" dirty="0"/>
              <a:t>Treatment delay for treatment-related toxicity &gt; 84 days</a:t>
            </a:r>
          </a:p>
          <a:p>
            <a:pPr lvl="0"/>
            <a:r>
              <a:rPr lang="en-US" dirty="0"/>
              <a:t>Treatment delay for unforeseen circumstance unrelated to treatment toxicity (i.e., other medical comorbidity, hospitalization unrelated to treatment) &gt; 84 days</a:t>
            </a:r>
          </a:p>
          <a:p>
            <a:endParaRPr lang="en-US" dirty="0"/>
          </a:p>
        </p:txBody>
      </p:sp>
    </p:spTree>
    <p:extLst>
      <p:ext uri="{BB962C8B-B14F-4D97-AF65-F5344CB8AC3E}">
        <p14:creationId xmlns:p14="http://schemas.microsoft.com/office/powerpoint/2010/main" val="575064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C607-0AE7-44D5-87EB-F63D18350D51}"/>
              </a:ext>
            </a:extLst>
          </p:cNvPr>
          <p:cNvSpPr>
            <a:spLocks noGrp="1"/>
          </p:cNvSpPr>
          <p:nvPr>
            <p:ph type="title"/>
          </p:nvPr>
        </p:nvSpPr>
        <p:spPr>
          <a:xfrm>
            <a:off x="534326" y="496214"/>
            <a:ext cx="10546080" cy="683055"/>
          </a:xfrm>
        </p:spPr>
        <p:txBody>
          <a:bodyPr>
            <a:normAutofit/>
          </a:bodyPr>
          <a:lstStyle/>
          <a:p>
            <a:r>
              <a:rPr lang="en-US" sz="4000" dirty="0"/>
              <a:t>Dose Modifications/Interruptions</a:t>
            </a:r>
          </a:p>
        </p:txBody>
      </p:sp>
      <p:pic>
        <p:nvPicPr>
          <p:cNvPr id="9" name="Picture 8" descr="Table, calendar&#10;&#10;Description automatically generated">
            <a:extLst>
              <a:ext uri="{FF2B5EF4-FFF2-40B4-BE49-F238E27FC236}">
                <a16:creationId xmlns:a16="http://schemas.microsoft.com/office/drawing/2014/main" id="{FA69F671-8988-614B-A434-A8F2C72721C5}"/>
              </a:ext>
            </a:extLst>
          </p:cNvPr>
          <p:cNvPicPr>
            <a:picLocks noChangeAspect="1"/>
          </p:cNvPicPr>
          <p:nvPr/>
        </p:nvPicPr>
        <p:blipFill rotWithShape="1">
          <a:blip r:embed="rId2">
            <a:extLst>
              <a:ext uri="{28A0092B-C50C-407E-A947-70E740481C1C}">
                <a14:useLocalDpi xmlns:a14="http://schemas.microsoft.com/office/drawing/2010/main" val="0"/>
              </a:ext>
            </a:extLst>
          </a:blip>
          <a:srcRect b="41967"/>
          <a:stretch/>
        </p:blipFill>
        <p:spPr>
          <a:xfrm>
            <a:off x="534326" y="1661530"/>
            <a:ext cx="5502083" cy="4358728"/>
          </a:xfrm>
          <a:prstGeom prst="rect">
            <a:avLst/>
          </a:prstGeom>
        </p:spPr>
      </p:pic>
      <p:pic>
        <p:nvPicPr>
          <p:cNvPr id="10" name="Picture 9">
            <a:extLst>
              <a:ext uri="{FF2B5EF4-FFF2-40B4-BE49-F238E27FC236}">
                <a16:creationId xmlns:a16="http://schemas.microsoft.com/office/drawing/2014/main" id="{16F48F2C-5C92-E149-A3EE-E22EC5C56A8C}"/>
              </a:ext>
            </a:extLst>
          </p:cNvPr>
          <p:cNvPicPr>
            <a:picLocks noChangeAspect="1"/>
          </p:cNvPicPr>
          <p:nvPr/>
        </p:nvPicPr>
        <p:blipFill rotWithShape="1">
          <a:blip r:embed="rId2">
            <a:extLst>
              <a:ext uri="{28A0092B-C50C-407E-A947-70E740481C1C}">
                <a14:useLocalDpi xmlns:a14="http://schemas.microsoft.com/office/drawing/2010/main" val="0"/>
              </a:ext>
            </a:extLst>
          </a:blip>
          <a:srcRect t="57518"/>
          <a:stretch/>
        </p:blipFill>
        <p:spPr>
          <a:xfrm>
            <a:off x="6155592" y="1971018"/>
            <a:ext cx="5673746" cy="3290298"/>
          </a:xfrm>
          <a:prstGeom prst="rect">
            <a:avLst/>
          </a:prstGeom>
        </p:spPr>
      </p:pic>
    </p:spTree>
    <p:extLst>
      <p:ext uri="{BB962C8B-B14F-4D97-AF65-F5344CB8AC3E}">
        <p14:creationId xmlns:p14="http://schemas.microsoft.com/office/powerpoint/2010/main" val="1932616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p:txBody>
          <a:bodyPr/>
          <a:lstStyle/>
          <a:p>
            <a:r>
              <a:rPr lang="en-US" dirty="0"/>
              <a:t>Disease Assessment / Imaging</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a:xfrm>
            <a:off x="609600" y="1633591"/>
            <a:ext cx="10546080" cy="4726112"/>
          </a:xfrm>
        </p:spPr>
        <p:txBody>
          <a:bodyPr>
            <a:normAutofit fontScale="92500"/>
          </a:bodyPr>
          <a:lstStyle/>
          <a:p>
            <a:pPr>
              <a:lnSpc>
                <a:spcPts val="2300"/>
              </a:lnSpc>
              <a:spcAft>
                <a:spcPts val="0"/>
              </a:spcAft>
            </a:pPr>
            <a:r>
              <a:rPr lang="en-US" sz="2200" dirty="0"/>
              <a:t>Arm A (Investigator’s Choice of SoC): CT or MRI (same method as used for eligibility scan): q 6 wks (starting at sub-study randomization) for first 24 wks, then q 12 wks until progression.  </a:t>
            </a:r>
          </a:p>
          <a:p>
            <a:pPr>
              <a:lnSpc>
                <a:spcPts val="2300"/>
              </a:lnSpc>
              <a:spcAft>
                <a:spcPts val="0"/>
              </a:spcAft>
            </a:pPr>
            <a:r>
              <a:rPr lang="en-US" sz="2200" dirty="0"/>
              <a:t>Arm B (N-803 (ALT-803) plus pembrolizumab): CT or MRI (same method as used for eligibility scan): q 6 wks (starting at sub-study randomization) for first 24 wks, then q 12 wks until progression </a:t>
            </a:r>
            <a:r>
              <a:rPr lang="en-US" sz="2200" u="sng" dirty="0"/>
              <a:t>and</a:t>
            </a:r>
            <a:r>
              <a:rPr lang="en-US" sz="2200" dirty="0"/>
              <a:t> discontinuation of protocol treatment. </a:t>
            </a:r>
          </a:p>
          <a:p>
            <a:pPr lvl="1">
              <a:lnSpc>
                <a:spcPts val="2100"/>
              </a:lnSpc>
              <a:spcBef>
                <a:spcPts val="600"/>
              </a:spcBef>
              <a:spcAft>
                <a:spcPts val="1200"/>
              </a:spcAft>
            </a:pPr>
            <a:r>
              <a:rPr lang="en-US" sz="1900" dirty="0"/>
              <a:t>NOTE: Scans continue until protocol treatment discontinued (in event that </a:t>
            </a:r>
            <a:r>
              <a:rPr lang="en-US" sz="1900" dirty="0" err="1"/>
              <a:t>pt</a:t>
            </a:r>
            <a:r>
              <a:rPr lang="en-US" sz="1900" dirty="0"/>
              <a:t> remains on treatment after progression due to clinical benefit).</a:t>
            </a:r>
          </a:p>
          <a:p>
            <a:pPr marL="225425" lvl="1" indent="-182563">
              <a:lnSpc>
                <a:spcPts val="2400"/>
              </a:lnSpc>
              <a:spcAft>
                <a:spcPts val="600"/>
              </a:spcAft>
              <a:buFont typeface="Arial" panose="020B0604020202020204" pitchFamily="34" charset="0"/>
              <a:buChar char="•"/>
            </a:pPr>
            <a:r>
              <a:rPr lang="en-US" sz="2200" dirty="0"/>
              <a:t>Both Arms: </a:t>
            </a:r>
          </a:p>
          <a:p>
            <a:pPr lvl="1">
              <a:lnSpc>
                <a:spcPts val="2100"/>
              </a:lnSpc>
              <a:spcAft>
                <a:spcPts val="0"/>
              </a:spcAft>
            </a:pPr>
            <a:r>
              <a:rPr lang="en-US" sz="2200" dirty="0"/>
              <a:t>If off-protocol treatment prior to progression, scans continue q 12 wks until progression.</a:t>
            </a:r>
          </a:p>
          <a:p>
            <a:pPr lvl="1">
              <a:lnSpc>
                <a:spcPts val="2100"/>
              </a:lnSpc>
              <a:spcBef>
                <a:spcPts val="1200"/>
              </a:spcBef>
              <a:spcAft>
                <a:spcPts val="600"/>
              </a:spcAft>
            </a:pPr>
            <a:r>
              <a:rPr lang="en-US" sz="2200" dirty="0"/>
              <a:t>Pre-study Brain CT or MRI is required within 42 days prior to sub-study randomization. </a:t>
            </a:r>
          </a:p>
          <a:p>
            <a:pPr lvl="2">
              <a:lnSpc>
                <a:spcPts val="1900"/>
              </a:lnSpc>
              <a:spcBef>
                <a:spcPts val="600"/>
              </a:spcBef>
              <a:spcAft>
                <a:spcPts val="0"/>
              </a:spcAft>
            </a:pPr>
            <a:r>
              <a:rPr lang="en-US" sz="1900" dirty="0"/>
              <a:t>If pt. has brain metastases at baseline, brain CT/MRI (same modality as baseline) required q 12 wks while on treatment. After off-protocol treatment, continue brain CT or MRI as clinically indicated. Recommended frequency remains q 12 wks unless clinically indicated for more frequent scans. </a:t>
            </a:r>
          </a:p>
        </p:txBody>
      </p:sp>
    </p:spTree>
    <p:extLst>
      <p:ext uri="{BB962C8B-B14F-4D97-AF65-F5344CB8AC3E}">
        <p14:creationId xmlns:p14="http://schemas.microsoft.com/office/powerpoint/2010/main" val="427720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0FA06-73EB-4C28-BE90-0C833AA2C470}"/>
              </a:ext>
            </a:extLst>
          </p:cNvPr>
          <p:cNvSpPr>
            <a:spLocks noGrp="1"/>
          </p:cNvSpPr>
          <p:nvPr>
            <p:ph type="title"/>
          </p:nvPr>
        </p:nvSpPr>
        <p:spPr>
          <a:xfrm>
            <a:off x="609600" y="36083"/>
            <a:ext cx="10546080" cy="1432794"/>
          </a:xfrm>
        </p:spPr>
        <p:txBody>
          <a:bodyPr/>
          <a:lstStyle/>
          <a:p>
            <a:r>
              <a:rPr lang="en-US" dirty="0"/>
              <a:t>Data Submission</a:t>
            </a:r>
          </a:p>
        </p:txBody>
      </p:sp>
      <p:sp>
        <p:nvSpPr>
          <p:cNvPr id="8" name="Content Placeholder 7">
            <a:extLst>
              <a:ext uri="{FF2B5EF4-FFF2-40B4-BE49-F238E27FC236}">
                <a16:creationId xmlns:a16="http://schemas.microsoft.com/office/drawing/2014/main" id="{F0DFDB3A-04EA-8C46-9BCB-CE25D12EEA05}"/>
              </a:ext>
            </a:extLst>
          </p:cNvPr>
          <p:cNvSpPr>
            <a:spLocks noGrp="1"/>
          </p:cNvSpPr>
          <p:nvPr>
            <p:ph idx="1"/>
          </p:nvPr>
        </p:nvSpPr>
        <p:spPr>
          <a:xfrm>
            <a:off x="609600" y="1624518"/>
            <a:ext cx="10546080" cy="4533091"/>
          </a:xfrm>
        </p:spPr>
        <p:txBody>
          <a:bodyPr>
            <a:noAutofit/>
          </a:bodyPr>
          <a:lstStyle/>
          <a:p>
            <a:pPr lvl="0">
              <a:lnSpc>
                <a:spcPts val="2100"/>
              </a:lnSpc>
              <a:spcBef>
                <a:spcPts val="1000"/>
              </a:spcBef>
              <a:spcAft>
                <a:spcPts val="0"/>
              </a:spcAft>
            </a:pPr>
            <a:r>
              <a:rPr lang="en-US" sz="1900" dirty="0"/>
              <a:t>Please see Protocol Section 14.4 and the Master Forms Set posted on the CTSU S1800D protocol abstract page (under “Case Report Forms”)</a:t>
            </a:r>
          </a:p>
        </p:txBody>
      </p:sp>
    </p:spTree>
    <p:extLst>
      <p:ext uri="{BB962C8B-B14F-4D97-AF65-F5344CB8AC3E}">
        <p14:creationId xmlns:p14="http://schemas.microsoft.com/office/powerpoint/2010/main" val="928490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69106-E00C-4ADC-A9FF-989A05CA4E5C}"/>
              </a:ext>
            </a:extLst>
          </p:cNvPr>
          <p:cNvSpPr>
            <a:spLocks noGrp="1"/>
          </p:cNvSpPr>
          <p:nvPr>
            <p:ph type="title"/>
          </p:nvPr>
        </p:nvSpPr>
        <p:spPr/>
        <p:txBody>
          <a:bodyPr/>
          <a:lstStyle/>
          <a:p>
            <a:r>
              <a:rPr lang="en-US" dirty="0"/>
              <a:t>Specimen Submission</a:t>
            </a:r>
          </a:p>
        </p:txBody>
      </p:sp>
      <p:sp>
        <p:nvSpPr>
          <p:cNvPr id="3" name="Content Placeholder 2">
            <a:extLst>
              <a:ext uri="{FF2B5EF4-FFF2-40B4-BE49-F238E27FC236}">
                <a16:creationId xmlns:a16="http://schemas.microsoft.com/office/drawing/2014/main" id="{035B4CCE-57D2-4E69-9D09-298B8A0C75F4}"/>
              </a:ext>
            </a:extLst>
          </p:cNvPr>
          <p:cNvSpPr>
            <a:spLocks noGrp="1"/>
          </p:cNvSpPr>
          <p:nvPr>
            <p:ph idx="1"/>
          </p:nvPr>
        </p:nvSpPr>
        <p:spPr>
          <a:xfrm>
            <a:off x="609600" y="1590384"/>
            <a:ext cx="10546080" cy="2028825"/>
          </a:xfrm>
        </p:spPr>
        <p:txBody>
          <a:bodyPr>
            <a:normAutofit/>
          </a:bodyPr>
          <a:lstStyle/>
          <a:p>
            <a:pPr>
              <a:lnSpc>
                <a:spcPts val="2100"/>
              </a:lnSpc>
              <a:spcAft>
                <a:spcPts val="0"/>
              </a:spcAft>
            </a:pPr>
            <a:r>
              <a:rPr lang="en-US" dirty="0"/>
              <a:t>Participants must be offered the opportunity to participate in banking of specimens for future research. Collection of specimens is critical to the interpretation of this study and should be acquired if at all possible. </a:t>
            </a:r>
          </a:p>
          <a:p>
            <a:pPr>
              <a:lnSpc>
                <a:spcPts val="2100"/>
              </a:lnSpc>
              <a:spcAft>
                <a:spcPts val="0"/>
              </a:spcAft>
            </a:pPr>
            <a:r>
              <a:rPr lang="en-US" dirty="0"/>
              <a:t>Specimens for translational medicine and banking (submitted to the SWOG Biospecimen Bank – Solid Tissue, Myeloma and Lymphoma Division, Lab #201) are considered optional for the participant.</a:t>
            </a:r>
          </a:p>
        </p:txBody>
      </p:sp>
      <p:pic>
        <p:nvPicPr>
          <p:cNvPr id="5" name="Picture 4">
            <a:extLst>
              <a:ext uri="{FF2B5EF4-FFF2-40B4-BE49-F238E27FC236}">
                <a16:creationId xmlns:a16="http://schemas.microsoft.com/office/drawing/2014/main" id="{2A15148A-7495-42BE-80C5-F4B365E6BFD9}"/>
              </a:ext>
            </a:extLst>
          </p:cNvPr>
          <p:cNvPicPr>
            <a:picLocks noChangeAspect="1"/>
          </p:cNvPicPr>
          <p:nvPr/>
        </p:nvPicPr>
        <p:blipFill>
          <a:blip r:embed="rId2"/>
          <a:stretch>
            <a:fillRect/>
          </a:stretch>
        </p:blipFill>
        <p:spPr>
          <a:xfrm>
            <a:off x="4570498" y="3977138"/>
            <a:ext cx="6667500" cy="2028825"/>
          </a:xfrm>
          <a:prstGeom prst="rect">
            <a:avLst/>
          </a:prstGeom>
        </p:spPr>
      </p:pic>
      <p:sp>
        <p:nvSpPr>
          <p:cNvPr id="6" name="TextBox 5">
            <a:extLst>
              <a:ext uri="{FF2B5EF4-FFF2-40B4-BE49-F238E27FC236}">
                <a16:creationId xmlns:a16="http://schemas.microsoft.com/office/drawing/2014/main" id="{DDC7E631-9B22-4183-9520-5ACCA8A36180}"/>
              </a:ext>
            </a:extLst>
          </p:cNvPr>
          <p:cNvSpPr txBox="1"/>
          <p:nvPr/>
        </p:nvSpPr>
        <p:spPr>
          <a:xfrm>
            <a:off x="4570499" y="3589268"/>
            <a:ext cx="6821484" cy="646331"/>
          </a:xfrm>
          <a:prstGeom prst="rect">
            <a:avLst/>
          </a:prstGeom>
          <a:noFill/>
        </p:spPr>
        <p:txBody>
          <a:bodyPr wrap="square" rtlCol="0">
            <a:spAutoFit/>
          </a:bodyPr>
          <a:lstStyle/>
          <a:p>
            <a:pPr lvl="0" algn="ctr"/>
            <a:r>
              <a:rPr lang="en-US" b="1" dirty="0"/>
              <a:t>Whole Blood for Banking</a:t>
            </a:r>
          </a:p>
          <a:p>
            <a:pPr algn="ctr"/>
            <a:endParaRPr lang="en-US" b="1" dirty="0"/>
          </a:p>
        </p:txBody>
      </p:sp>
      <p:sp>
        <p:nvSpPr>
          <p:cNvPr id="7" name="TextBox 6">
            <a:extLst>
              <a:ext uri="{FF2B5EF4-FFF2-40B4-BE49-F238E27FC236}">
                <a16:creationId xmlns:a16="http://schemas.microsoft.com/office/drawing/2014/main" id="{26E782ED-0CE5-4F16-B240-D10914C99162}"/>
              </a:ext>
            </a:extLst>
          </p:cNvPr>
          <p:cNvSpPr txBox="1"/>
          <p:nvPr/>
        </p:nvSpPr>
        <p:spPr>
          <a:xfrm>
            <a:off x="609600" y="4010532"/>
            <a:ext cx="3960897" cy="2100575"/>
          </a:xfrm>
          <a:prstGeom prst="rect">
            <a:avLst/>
          </a:prstGeom>
          <a:noFill/>
        </p:spPr>
        <p:txBody>
          <a:bodyPr wrap="square" rtlCol="0">
            <a:spAutoFit/>
          </a:bodyPr>
          <a:lstStyle/>
          <a:p>
            <a:pPr marL="119063" indent="-119063">
              <a:lnSpc>
                <a:spcPts val="2100"/>
              </a:lnSpc>
              <a:spcAft>
                <a:spcPts val="300"/>
              </a:spcAft>
              <a:buFont typeface="Arial" panose="020B0604020202020204" pitchFamily="34" charset="0"/>
              <a:buChar char="•"/>
            </a:pPr>
            <a:r>
              <a:rPr lang="en-US" sz="2000" dirty="0">
                <a:solidFill>
                  <a:schemeClr val="tx1">
                    <a:lumMod val="75000"/>
                    <a:lumOff val="25000"/>
                  </a:schemeClr>
                </a:solidFill>
              </a:rPr>
              <a:t>Prioritize and collect blood samples in the following order: </a:t>
            </a:r>
          </a:p>
          <a:p>
            <a:pPr lvl="1" indent="-282575">
              <a:lnSpc>
                <a:spcPts val="2100"/>
              </a:lnSpc>
              <a:spcAft>
                <a:spcPts val="300"/>
              </a:spcAft>
              <a:buFont typeface="Arial" panose="020B0604020202020204" pitchFamily="34" charset="0"/>
              <a:buChar char="•"/>
            </a:pPr>
            <a:r>
              <a:rPr lang="en-US" sz="2000" dirty="0">
                <a:solidFill>
                  <a:schemeClr val="tx1">
                    <a:lumMod val="75000"/>
                    <a:lumOff val="25000"/>
                  </a:schemeClr>
                </a:solidFill>
              </a:rPr>
              <a:t>First collect EDTA tubes, </a:t>
            </a:r>
          </a:p>
          <a:p>
            <a:pPr lvl="1" indent="-282575">
              <a:lnSpc>
                <a:spcPts val="2100"/>
              </a:lnSpc>
              <a:spcAft>
                <a:spcPts val="300"/>
              </a:spcAft>
              <a:buFont typeface="Arial" panose="020B0604020202020204" pitchFamily="34" charset="0"/>
              <a:buChar char="•"/>
            </a:pPr>
            <a:r>
              <a:rPr lang="en-US" sz="2000" dirty="0">
                <a:solidFill>
                  <a:schemeClr val="tx1">
                    <a:lumMod val="75000"/>
                    <a:lumOff val="25000"/>
                  </a:schemeClr>
                </a:solidFill>
              </a:rPr>
              <a:t>Then Streck cfDNA tube, and </a:t>
            </a:r>
          </a:p>
          <a:p>
            <a:pPr lvl="1" indent="-282575">
              <a:lnSpc>
                <a:spcPts val="2100"/>
              </a:lnSpc>
              <a:buFont typeface="Arial" panose="020B0604020202020204" pitchFamily="34" charset="0"/>
              <a:buChar char="•"/>
            </a:pPr>
            <a:r>
              <a:rPr lang="en-US" sz="2000" dirty="0">
                <a:solidFill>
                  <a:schemeClr val="tx1">
                    <a:lumMod val="75000"/>
                    <a:lumOff val="25000"/>
                  </a:schemeClr>
                </a:solidFill>
              </a:rPr>
              <a:t>Finally Streck RNA Complete tube</a:t>
            </a:r>
          </a:p>
          <a:p>
            <a:endParaRPr lang="en-US" dirty="0"/>
          </a:p>
        </p:txBody>
      </p:sp>
    </p:spTree>
    <p:extLst>
      <p:ext uri="{BB962C8B-B14F-4D97-AF65-F5344CB8AC3E}">
        <p14:creationId xmlns:p14="http://schemas.microsoft.com/office/powerpoint/2010/main" val="507098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a:xfrm>
            <a:off x="603115" y="36083"/>
            <a:ext cx="10552565" cy="1456386"/>
          </a:xfrm>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712067"/>
            <a:ext cx="10546080" cy="4552545"/>
          </a:xfrm>
        </p:spPr>
        <p:txBody>
          <a:bodyPr>
            <a:noAutofit/>
          </a:bodyPr>
          <a:lstStyle/>
          <a:p>
            <a:pPr marL="0" indent="0">
              <a:buNone/>
            </a:pPr>
            <a:r>
              <a:rPr lang="en-US" sz="2400" b="0" i="0" u="none" strike="noStrike" baseline="0" dirty="0">
                <a:solidFill>
                  <a:srgbClr val="000000"/>
                </a:solidFill>
              </a:rPr>
              <a:t>Centralized Data Coordinator Monitoring at the SDMC</a:t>
            </a:r>
          </a:p>
          <a:p>
            <a:r>
              <a:rPr lang="en-US" dirty="0">
                <a:solidFill>
                  <a:srgbClr val="000000"/>
                </a:solidFill>
              </a:rPr>
              <a:t>R</a:t>
            </a:r>
            <a:r>
              <a:rPr lang="en-US" b="0" i="0" u="none" strike="noStrike" baseline="0" dirty="0">
                <a:solidFill>
                  <a:srgbClr val="000000"/>
                </a:solidFill>
              </a:rPr>
              <a:t>outine review of submitted data for missing data, </a:t>
            </a:r>
            <a:r>
              <a:rPr lang="en-US" dirty="0">
                <a:solidFill>
                  <a:srgbClr val="000000"/>
                </a:solidFill>
              </a:rPr>
              <a:t>submission </a:t>
            </a:r>
            <a:r>
              <a:rPr lang="en-US" b="0" i="0" u="none" strike="noStrike" baseline="0" dirty="0">
                <a:solidFill>
                  <a:srgbClr val="000000"/>
                </a:solidFill>
              </a:rPr>
              <a:t>errors and protocol deviations</a:t>
            </a:r>
          </a:p>
          <a:p>
            <a:r>
              <a:rPr lang="en-US" b="0" i="0" u="none" strike="noStrike" baseline="0" dirty="0">
                <a:solidFill>
                  <a:srgbClr val="000000"/>
                </a:solidFill>
              </a:rPr>
              <a:t>Identify poor performance and non-compliance through the Institutional Performance Review mechanism</a:t>
            </a:r>
          </a:p>
          <a:p>
            <a:pPr algn="l"/>
            <a:r>
              <a:rPr lang="en-US" b="0" i="0" u="none" strike="noStrike" baseline="0" dirty="0">
                <a:solidFill>
                  <a:srgbClr val="000000"/>
                </a:solidFill>
              </a:rPr>
              <a:t>Review source data for pathology, radiology and applicable lab reports for confirmation of appropriate disease classification and response assessment</a:t>
            </a:r>
          </a:p>
          <a:p>
            <a:pPr marL="0" indent="0" algn="l">
              <a:buNone/>
            </a:pPr>
            <a:endParaRPr lang="en-US" b="0" i="0" u="none" strike="noStrike" baseline="0" dirty="0">
              <a:solidFill>
                <a:srgbClr val="000000"/>
              </a:solidFill>
            </a:endParaRPr>
          </a:p>
          <a:p>
            <a:pPr marL="0" indent="0" algn="l">
              <a:buNone/>
            </a:pPr>
            <a:r>
              <a:rPr lang="en-US" sz="2400" b="0" i="0" u="none" strike="noStrike" baseline="0" dirty="0">
                <a:solidFill>
                  <a:srgbClr val="000000"/>
                </a:solidFill>
              </a:rPr>
              <a:t>Central Monitoring Review by the SDMC Monitors </a:t>
            </a:r>
            <a:endParaRPr lang="en-US" sz="2400" dirty="0">
              <a:solidFill>
                <a:srgbClr val="000000"/>
              </a:solidFill>
            </a:endParaRPr>
          </a:p>
          <a:p>
            <a:r>
              <a:rPr lang="en-US" b="0" i="0" u="none" strike="noStrike" baseline="0" dirty="0">
                <a:solidFill>
                  <a:srgbClr val="000000"/>
                </a:solidFill>
              </a:rPr>
              <a:t>Off-site monitoring of the first two patients registered to the Lung-MAP Screening Study at each new study site or sites where an on-site Lung-MAP screening audit has not occurred  </a:t>
            </a:r>
          </a:p>
          <a:p>
            <a:r>
              <a:rPr lang="en-US" b="0" i="0" u="none" strike="noStrike" baseline="0" dirty="0">
                <a:solidFill>
                  <a:srgbClr val="000000"/>
                </a:solidFill>
              </a:rPr>
              <a:t>Review of source documents uploaded into the CTSU Source Document Portal</a:t>
            </a:r>
          </a:p>
        </p:txBody>
      </p:sp>
    </p:spTree>
    <p:extLst>
      <p:ext uri="{BB962C8B-B14F-4D97-AF65-F5344CB8AC3E}">
        <p14:creationId xmlns:p14="http://schemas.microsoft.com/office/powerpoint/2010/main" val="2763486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869076"/>
            <a:ext cx="10546080" cy="4214030"/>
          </a:xfrm>
        </p:spPr>
        <p:txBody>
          <a:bodyPr>
            <a:normAutofit/>
          </a:bodyPr>
          <a:lstStyle/>
          <a:p>
            <a:pPr marL="0" indent="0">
              <a:buNone/>
            </a:pPr>
            <a:r>
              <a:rPr lang="en-US" sz="2400" b="0" i="0" u="none" strike="noStrike" baseline="0" dirty="0">
                <a:solidFill>
                  <a:srgbClr val="000000"/>
                </a:solidFill>
              </a:rPr>
              <a:t>On Site Monitoring</a:t>
            </a:r>
            <a:endParaRPr lang="en-US" sz="2400" dirty="0">
              <a:solidFill>
                <a:srgbClr val="080808"/>
              </a:solidFill>
            </a:endParaRPr>
          </a:p>
          <a:p>
            <a:r>
              <a:rPr lang="en-US" b="0" i="0" u="none" strike="noStrike" baseline="0" dirty="0">
                <a:solidFill>
                  <a:srgbClr val="080808"/>
                </a:solidFill>
              </a:rPr>
              <a:t>First on-site monitoring visit at each institution within 3 months of first patient registration to a LUNGMAP sub-study. </a:t>
            </a:r>
          </a:p>
          <a:p>
            <a:pPr marR="1000" algn="just"/>
            <a:r>
              <a:rPr lang="en-US" b="0" i="0" u="none" strike="noStrike" baseline="0" dirty="0">
                <a:solidFill>
                  <a:srgbClr val="080808"/>
                </a:solidFill>
              </a:rPr>
              <a:t>Subsequent on-site visits for all sites with patients registered to a sub-study twice per year. Additional visits may be scheduled in response to several factors such as high rate of accrual, previous monitoring visit results, centralized monitoring outcome, change in staff, etc.</a:t>
            </a:r>
          </a:p>
          <a:p>
            <a:pPr marL="228600" marR="1000" lvl="1" indent="-228600" algn="just">
              <a:spcBef>
                <a:spcPts val="1200"/>
              </a:spcBef>
              <a:spcAft>
                <a:spcPts val="200"/>
              </a:spcAft>
              <a:buFont typeface="Arial" panose="020B0604020202020204" pitchFamily="34" charset="0"/>
              <a:buChar char="•"/>
            </a:pPr>
            <a:r>
              <a:rPr lang="en-US" sz="2000" b="0" i="0" u="none" strike="noStrike" baseline="0" dirty="0">
                <a:solidFill>
                  <a:srgbClr val="080808"/>
                </a:solidFill>
              </a:rPr>
              <a:t>An exception to the onsite audit requirement may be allowed in the following circumstances:</a:t>
            </a:r>
          </a:p>
          <a:p>
            <a:pPr marR="1010" lvl="2"/>
            <a:r>
              <a:rPr lang="en-US" sz="2000" b="0" i="0" u="none" strike="noStrike" baseline="0" dirty="0">
                <a:solidFill>
                  <a:srgbClr val="080808"/>
                </a:solidFill>
              </a:rPr>
              <a:t>Sites that use a centralized pharmacy and data management team may be monitored at this central location.</a:t>
            </a:r>
          </a:p>
          <a:p>
            <a:pPr marL="576263" lvl="3" indent="-182563"/>
            <a:r>
              <a:rPr lang="en-US" sz="2000" b="0" i="0" u="none" strike="noStrike" baseline="0" dirty="0">
                <a:solidFill>
                  <a:srgbClr val="080808"/>
                </a:solidFill>
              </a:rPr>
              <a:t>Sites that had an acceptable on-site pharmacy audit in the last year may be audited off site.</a:t>
            </a:r>
          </a:p>
          <a:p>
            <a:pPr marL="576263" lvl="3" indent="-182563"/>
            <a:r>
              <a:rPr lang="en-US" sz="2000" dirty="0">
                <a:solidFill>
                  <a:srgbClr val="080808"/>
                </a:solidFill>
                <a:cs typeface="Arial" panose="020B0604020202020204" pitchFamily="34" charset="0"/>
              </a:rPr>
              <a:t>Covid visitor restrictions </a:t>
            </a:r>
            <a:endParaRPr lang="en-US" sz="2000" b="0" i="0" u="none" strike="noStrike" baseline="0" dirty="0">
              <a:solidFill>
                <a:srgbClr val="000000"/>
              </a:solidFill>
            </a:endParaRPr>
          </a:p>
        </p:txBody>
      </p:sp>
    </p:spTree>
    <p:extLst>
      <p:ext uri="{BB962C8B-B14F-4D97-AF65-F5344CB8AC3E}">
        <p14:creationId xmlns:p14="http://schemas.microsoft.com/office/powerpoint/2010/main" val="120622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S1800D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p:txBody>
          <a:bodyPr/>
          <a:lstStyle/>
          <a:p>
            <a:pPr marL="0" indent="0">
              <a:buNone/>
            </a:pPr>
            <a:endParaRPr lang="en-US" dirty="0"/>
          </a:p>
          <a:p>
            <a:pPr marL="0" indent="0">
              <a:buNone/>
            </a:pPr>
            <a:r>
              <a:rPr lang="en-US" dirty="0"/>
              <a:t>	</a:t>
            </a:r>
          </a:p>
        </p:txBody>
      </p:sp>
      <p:sp>
        <p:nvSpPr>
          <p:cNvPr id="4" name="TextBox 34">
            <a:extLst>
              <a:ext uri="{FF2B5EF4-FFF2-40B4-BE49-F238E27FC236}">
                <a16:creationId xmlns:a16="http://schemas.microsoft.com/office/drawing/2014/main" id="{6037901F-77AF-4FE0-AD83-AD6C1A904918}"/>
              </a:ext>
            </a:extLst>
          </p:cNvPr>
          <p:cNvSpPr txBox="1"/>
          <p:nvPr/>
        </p:nvSpPr>
        <p:spPr>
          <a:xfrm flipH="1">
            <a:off x="609600" y="5831138"/>
            <a:ext cx="9021763" cy="338554"/>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a:t>Standard of Care Options: Docetaxel + Ramucirumab, Docetaxel, Gemcitabine, Pemetrexed</a:t>
            </a:r>
          </a:p>
        </p:txBody>
      </p:sp>
      <p:grpSp>
        <p:nvGrpSpPr>
          <p:cNvPr id="5" name="Group 4">
            <a:extLst>
              <a:ext uri="{FF2B5EF4-FFF2-40B4-BE49-F238E27FC236}">
                <a16:creationId xmlns:a16="http://schemas.microsoft.com/office/drawing/2014/main" id="{1FD602B5-7123-4B65-9D37-9AEC40C2C20F}"/>
              </a:ext>
            </a:extLst>
          </p:cNvPr>
          <p:cNvGrpSpPr/>
          <p:nvPr/>
        </p:nvGrpSpPr>
        <p:grpSpPr>
          <a:xfrm>
            <a:off x="669498" y="1529746"/>
            <a:ext cx="10853003" cy="4121614"/>
            <a:chOff x="1986756" y="1042284"/>
            <a:chExt cx="9498201" cy="4806311"/>
          </a:xfrm>
        </p:grpSpPr>
        <p:sp>
          <p:nvSpPr>
            <p:cNvPr id="6" name="TextBox 27">
              <a:extLst>
                <a:ext uri="{FF2B5EF4-FFF2-40B4-BE49-F238E27FC236}">
                  <a16:creationId xmlns:a16="http://schemas.microsoft.com/office/drawing/2014/main" id="{BF402A82-F2B9-4D28-B7E9-CF38EF203F96}"/>
                </a:ext>
              </a:extLst>
            </p:cNvPr>
            <p:cNvSpPr txBox="1"/>
            <p:nvPr/>
          </p:nvSpPr>
          <p:spPr>
            <a:xfrm>
              <a:off x="1986756" y="4392343"/>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grpSp>
          <p:nvGrpSpPr>
            <p:cNvPr id="7" name="Group 6">
              <a:extLst>
                <a:ext uri="{FF2B5EF4-FFF2-40B4-BE49-F238E27FC236}">
                  <a16:creationId xmlns:a16="http://schemas.microsoft.com/office/drawing/2014/main" id="{828B2FC0-646D-49EC-A13C-ACF2D23522B5}"/>
                </a:ext>
              </a:extLst>
            </p:cNvPr>
            <p:cNvGrpSpPr/>
            <p:nvPr/>
          </p:nvGrpSpPr>
          <p:grpSpPr>
            <a:xfrm>
              <a:off x="2059940" y="1042284"/>
              <a:ext cx="9425017" cy="4806311"/>
              <a:chOff x="2007394" y="1030019"/>
              <a:chExt cx="9425017" cy="4806311"/>
            </a:xfrm>
          </p:grpSpPr>
          <p:sp>
            <p:nvSpPr>
              <p:cNvPr id="8" name="Rectangle: Rounded Corners 7">
                <a:extLst>
                  <a:ext uri="{FF2B5EF4-FFF2-40B4-BE49-F238E27FC236}">
                    <a16:creationId xmlns:a16="http://schemas.microsoft.com/office/drawing/2014/main" id="{C675C6D6-1EED-4DB7-B878-D20CC4A35B5B}"/>
                  </a:ext>
                </a:extLst>
              </p:cNvPr>
              <p:cNvSpPr/>
              <p:nvPr/>
            </p:nvSpPr>
            <p:spPr bwMode="auto">
              <a:xfrm>
                <a:off x="5006181" y="1030019"/>
                <a:ext cx="2741613" cy="906463"/>
              </a:xfrm>
              <a:prstGeom prst="roundRect">
                <a:avLst/>
              </a:prstGeom>
              <a:solidFill>
                <a:srgbClr val="0070C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Prior Anti-PD-(L)1 and </a:t>
                </a:r>
              </a:p>
              <a:p>
                <a:pPr algn="ctr" eaLnBrk="1" hangingPunct="1">
                  <a:defRPr/>
                </a:pPr>
                <a:r>
                  <a:rPr lang="en-US" sz="2200" dirty="0">
                    <a:solidFill>
                      <a:schemeClr val="bg1"/>
                    </a:solidFill>
                    <a:latin typeface="+mj-lt"/>
                  </a:rPr>
                  <a:t>disease progression  </a:t>
                </a:r>
              </a:p>
            </p:txBody>
          </p:sp>
          <p:sp>
            <p:nvSpPr>
              <p:cNvPr id="9" name="Rectangle: Rounded Corners 8">
                <a:extLst>
                  <a:ext uri="{FF2B5EF4-FFF2-40B4-BE49-F238E27FC236}">
                    <a16:creationId xmlns:a16="http://schemas.microsoft.com/office/drawing/2014/main" id="{AEF979B8-883D-467C-9292-E2D3966D6A6B}"/>
                  </a:ext>
                </a:extLst>
              </p:cNvPr>
              <p:cNvSpPr/>
              <p:nvPr/>
            </p:nvSpPr>
            <p:spPr bwMode="auto">
              <a:xfrm>
                <a:off x="2440781" y="2379394"/>
                <a:ext cx="2741613" cy="906463"/>
              </a:xfrm>
              <a:prstGeom prst="roundRect">
                <a:avLst/>
              </a:prstGeom>
              <a:solidFill>
                <a:schemeClr val="accent5"/>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Primary Resistance </a:t>
                </a:r>
              </a:p>
              <a:p>
                <a:pPr algn="ctr" eaLnBrk="1" hangingPunct="1">
                  <a:defRPr/>
                </a:pPr>
                <a:r>
                  <a:rPr lang="en-US" sz="2200" dirty="0">
                    <a:solidFill>
                      <a:schemeClr val="bg1"/>
                    </a:solidFill>
                    <a:latin typeface="+mj-lt"/>
                  </a:rPr>
                  <a:t>Cohort </a:t>
                </a:r>
              </a:p>
            </p:txBody>
          </p:sp>
          <p:sp>
            <p:nvSpPr>
              <p:cNvPr id="10" name="Rectangle: Rounded Corners 9">
                <a:extLst>
                  <a:ext uri="{FF2B5EF4-FFF2-40B4-BE49-F238E27FC236}">
                    <a16:creationId xmlns:a16="http://schemas.microsoft.com/office/drawing/2014/main" id="{18732F9D-4D9E-47E3-B6DB-F8836FF6E7A7}"/>
                  </a:ext>
                </a:extLst>
              </p:cNvPr>
              <p:cNvSpPr/>
              <p:nvPr/>
            </p:nvSpPr>
            <p:spPr bwMode="auto">
              <a:xfrm>
                <a:off x="7628731" y="2358757"/>
                <a:ext cx="2741613" cy="904875"/>
              </a:xfrm>
              <a:prstGeom prst="roundRect">
                <a:avLst/>
              </a:prstGeom>
              <a:solidFill>
                <a:srgbClr val="92D050"/>
              </a:solidFill>
              <a:ln w="9525" cap="flat" cmpd="sng" algn="ctr">
                <a:noFill/>
                <a:prstDash val="solid"/>
                <a:round/>
                <a:headEnd type="none" w="med" len="med"/>
                <a:tailEnd type="none" w="med" len="med"/>
              </a:ln>
              <a:effectLst/>
            </p:spPr>
            <p:txBody>
              <a:bodyPr wrap="none"/>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200" dirty="0">
                    <a:solidFill>
                      <a:schemeClr val="bg1"/>
                    </a:solidFill>
                    <a:latin typeface="+mj-lt"/>
                  </a:rPr>
                  <a:t>Acquired Resistance </a:t>
                </a:r>
              </a:p>
              <a:p>
                <a:pPr algn="ctr" eaLnBrk="1" hangingPunct="1">
                  <a:defRPr/>
                </a:pPr>
                <a:r>
                  <a:rPr lang="en-US" sz="2200" dirty="0">
                    <a:solidFill>
                      <a:schemeClr val="bg1"/>
                    </a:solidFill>
                    <a:latin typeface="+mj-lt"/>
                  </a:rPr>
                  <a:t>Cohort </a:t>
                </a:r>
              </a:p>
            </p:txBody>
          </p:sp>
          <p:cxnSp>
            <p:nvCxnSpPr>
              <p:cNvPr id="11" name="Straight Arrow Connector 10">
                <a:extLst>
                  <a:ext uri="{FF2B5EF4-FFF2-40B4-BE49-F238E27FC236}">
                    <a16:creationId xmlns:a16="http://schemas.microsoft.com/office/drawing/2014/main" id="{9E2F6233-A591-4614-9FB4-0C25D8D29432}"/>
                  </a:ext>
                </a:extLst>
              </p:cNvPr>
              <p:cNvCxnSpPr>
                <a:cxnSpLocks/>
              </p:cNvCxnSpPr>
              <p:nvPr/>
            </p:nvCxnSpPr>
            <p:spPr bwMode="auto">
              <a:xfrm flipH="1">
                <a:off x="4521994" y="2017444"/>
                <a:ext cx="660400" cy="361950"/>
              </a:xfrm>
              <a:prstGeom prst="straightConnector1">
                <a:avLst/>
              </a:prstGeom>
              <a:noFill/>
              <a:ln w="9525" algn="ctr">
                <a:solidFill>
                  <a:schemeClr val="tx1"/>
                </a:solidFill>
                <a:round/>
                <a:headEnd/>
                <a:tailEnd type="triangle" w="med" len="med"/>
              </a:ln>
            </p:spPr>
          </p:cxnSp>
          <p:cxnSp>
            <p:nvCxnSpPr>
              <p:cNvPr id="12" name="Straight Arrow Connector 11">
                <a:extLst>
                  <a:ext uri="{FF2B5EF4-FFF2-40B4-BE49-F238E27FC236}">
                    <a16:creationId xmlns:a16="http://schemas.microsoft.com/office/drawing/2014/main" id="{963A6DEB-D20D-4D29-A065-754A864ADDBA}"/>
                  </a:ext>
                </a:extLst>
              </p:cNvPr>
              <p:cNvCxnSpPr>
                <a:cxnSpLocks/>
              </p:cNvCxnSpPr>
              <p:nvPr/>
            </p:nvCxnSpPr>
            <p:spPr bwMode="auto">
              <a:xfrm>
                <a:off x="7628731" y="2017444"/>
                <a:ext cx="701675" cy="280988"/>
              </a:xfrm>
              <a:prstGeom prst="straightConnector1">
                <a:avLst/>
              </a:prstGeom>
              <a:noFill/>
              <a:ln w="9525" algn="ctr">
                <a:solidFill>
                  <a:schemeClr val="tx1"/>
                </a:solidFill>
                <a:round/>
                <a:headEnd/>
                <a:tailEnd type="triangle" w="med" len="med"/>
              </a:ln>
            </p:spPr>
          </p:cxnSp>
          <p:sp>
            <p:nvSpPr>
              <p:cNvPr id="13" name="TextBox 14">
                <a:extLst>
                  <a:ext uri="{FF2B5EF4-FFF2-40B4-BE49-F238E27FC236}">
                    <a16:creationId xmlns:a16="http://schemas.microsoft.com/office/drawing/2014/main" id="{DB21610E-4A93-4F73-B538-954EE88CFCA7}"/>
                  </a:ext>
                </a:extLst>
              </p:cNvPr>
              <p:cNvSpPr txBox="1"/>
              <p:nvPr/>
            </p:nvSpPr>
            <p:spPr>
              <a:xfrm>
                <a:off x="7862172" y="1803913"/>
                <a:ext cx="2178050" cy="610139"/>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 </a:t>
                </a:r>
              </a:p>
              <a:p>
                <a:pPr algn="ctr">
                  <a:defRPr/>
                </a:pPr>
                <a:r>
                  <a:rPr lang="en-US" sz="1400" dirty="0"/>
                  <a:t>&gt; 12 weeks </a:t>
                </a:r>
              </a:p>
            </p:txBody>
          </p:sp>
          <p:sp>
            <p:nvSpPr>
              <p:cNvPr id="14" name="TextBox 15">
                <a:extLst>
                  <a:ext uri="{FF2B5EF4-FFF2-40B4-BE49-F238E27FC236}">
                    <a16:creationId xmlns:a16="http://schemas.microsoft.com/office/drawing/2014/main" id="{326FCD01-7BEE-4B24-8B80-FF800A950B15}"/>
                  </a:ext>
                </a:extLst>
              </p:cNvPr>
              <p:cNvSpPr txBox="1"/>
              <p:nvPr/>
            </p:nvSpPr>
            <p:spPr>
              <a:xfrm>
                <a:off x="2911474" y="3324460"/>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Stand-alone Phase II</a:t>
                </a:r>
              </a:p>
            </p:txBody>
          </p:sp>
          <p:sp>
            <p:nvSpPr>
              <p:cNvPr id="15" name="TextBox 16">
                <a:extLst>
                  <a:ext uri="{FF2B5EF4-FFF2-40B4-BE49-F238E27FC236}">
                    <a16:creationId xmlns:a16="http://schemas.microsoft.com/office/drawing/2014/main" id="{88C6B665-81FF-4EC5-A183-E9A292662786}"/>
                  </a:ext>
                </a:extLst>
              </p:cNvPr>
              <p:cNvSpPr txBox="1"/>
              <p:nvPr/>
            </p:nvSpPr>
            <p:spPr>
              <a:xfrm>
                <a:off x="8158956" y="3240152"/>
                <a:ext cx="1800225" cy="358906"/>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solidFill>
                      <a:srgbClr val="FF0000"/>
                    </a:solidFill>
                  </a:rPr>
                  <a:t>Phase II/III</a:t>
                </a:r>
              </a:p>
            </p:txBody>
          </p:sp>
          <p:cxnSp>
            <p:nvCxnSpPr>
              <p:cNvPr id="16" name="Straight Arrow Connector 15">
                <a:extLst>
                  <a:ext uri="{FF2B5EF4-FFF2-40B4-BE49-F238E27FC236}">
                    <a16:creationId xmlns:a16="http://schemas.microsoft.com/office/drawing/2014/main" id="{CEE64438-DB99-4FDC-B32F-21B833F88BA5}"/>
                  </a:ext>
                </a:extLst>
              </p:cNvPr>
              <p:cNvCxnSpPr>
                <a:cxnSpLocks/>
              </p:cNvCxnSpPr>
              <p:nvPr/>
            </p:nvCxnSpPr>
            <p:spPr bwMode="auto">
              <a:xfrm>
                <a:off x="4150519" y="3644632"/>
                <a:ext cx="619125" cy="671512"/>
              </a:xfrm>
              <a:prstGeom prst="straightConnector1">
                <a:avLst/>
              </a:prstGeom>
              <a:noFill/>
              <a:ln w="9525" algn="ctr">
                <a:solidFill>
                  <a:schemeClr val="tx1"/>
                </a:solidFill>
                <a:round/>
                <a:headEnd/>
                <a:tailEnd type="triangle" w="med" len="med"/>
              </a:ln>
            </p:spPr>
          </p:cxnSp>
          <p:cxnSp>
            <p:nvCxnSpPr>
              <p:cNvPr id="17" name="Straight Arrow Connector 16">
                <a:extLst>
                  <a:ext uri="{FF2B5EF4-FFF2-40B4-BE49-F238E27FC236}">
                    <a16:creationId xmlns:a16="http://schemas.microsoft.com/office/drawing/2014/main" id="{2D8B69C2-D5AE-4747-B8D2-7B895042FCBA}"/>
                  </a:ext>
                </a:extLst>
              </p:cNvPr>
              <p:cNvCxnSpPr>
                <a:cxnSpLocks/>
              </p:cNvCxnSpPr>
              <p:nvPr/>
            </p:nvCxnSpPr>
            <p:spPr bwMode="auto">
              <a:xfrm flipH="1">
                <a:off x="2839244" y="3636694"/>
                <a:ext cx="625475" cy="679450"/>
              </a:xfrm>
              <a:prstGeom prst="straightConnector1">
                <a:avLst/>
              </a:prstGeom>
              <a:noFill/>
              <a:ln w="9525" algn="ctr">
                <a:solidFill>
                  <a:schemeClr val="tx1"/>
                </a:solidFill>
                <a:round/>
                <a:headEnd/>
                <a:tailEnd type="triangle" w="med" len="med"/>
              </a:ln>
            </p:spPr>
          </p:cxnSp>
          <p:sp>
            <p:nvSpPr>
              <p:cNvPr id="18" name="TextBox 28">
                <a:extLst>
                  <a:ext uri="{FF2B5EF4-FFF2-40B4-BE49-F238E27FC236}">
                    <a16:creationId xmlns:a16="http://schemas.microsoft.com/office/drawing/2014/main" id="{B93762F8-E85B-40AE-BB8E-05B23FF8DB4B}"/>
                  </a:ext>
                </a:extLst>
              </p:cNvPr>
              <p:cNvSpPr txBox="1"/>
              <p:nvPr/>
            </p:nvSpPr>
            <p:spPr>
              <a:xfrm>
                <a:off x="2801779" y="1765793"/>
                <a:ext cx="1862139" cy="6101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PD on prior treatment</a:t>
                </a:r>
              </a:p>
              <a:p>
                <a:pPr algn="ctr">
                  <a:defRPr/>
                </a:pPr>
                <a:r>
                  <a:rPr lang="en-US" sz="1400" dirty="0"/>
                  <a:t> ≤ 12 weeks </a:t>
                </a:r>
              </a:p>
            </p:txBody>
          </p:sp>
          <p:sp>
            <p:nvSpPr>
              <p:cNvPr id="19" name="TextBox 29">
                <a:extLst>
                  <a:ext uri="{FF2B5EF4-FFF2-40B4-BE49-F238E27FC236}">
                    <a16:creationId xmlns:a16="http://schemas.microsoft.com/office/drawing/2014/main" id="{482E0900-AE99-4F75-8B48-A0560A0A93F6}"/>
                  </a:ext>
                </a:extLst>
              </p:cNvPr>
              <p:cNvSpPr txBox="1"/>
              <p:nvPr/>
            </p:nvSpPr>
            <p:spPr>
              <a:xfrm>
                <a:off x="3985419" y="4400282"/>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sp>
            <p:nvSpPr>
              <p:cNvPr id="20" name="TextBox 30">
                <a:extLst>
                  <a:ext uri="{FF2B5EF4-FFF2-40B4-BE49-F238E27FC236}">
                    <a16:creationId xmlns:a16="http://schemas.microsoft.com/office/drawing/2014/main" id="{256BA597-A510-418E-AF95-DF253C99467E}"/>
                  </a:ext>
                </a:extLst>
              </p:cNvPr>
              <p:cNvSpPr txBox="1"/>
              <p:nvPr/>
            </p:nvSpPr>
            <p:spPr>
              <a:xfrm>
                <a:off x="7498556" y="4382819"/>
                <a:ext cx="1798638"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N-803+Pembrolizumab </a:t>
                </a:r>
              </a:p>
            </p:txBody>
          </p:sp>
          <p:sp>
            <p:nvSpPr>
              <p:cNvPr id="21" name="TextBox 31">
                <a:extLst>
                  <a:ext uri="{FF2B5EF4-FFF2-40B4-BE49-F238E27FC236}">
                    <a16:creationId xmlns:a16="http://schemas.microsoft.com/office/drawing/2014/main" id="{3111C712-BF42-4214-BB89-C3502CA12627}"/>
                  </a:ext>
                </a:extLst>
              </p:cNvPr>
              <p:cNvSpPr txBox="1"/>
              <p:nvPr/>
            </p:nvSpPr>
            <p:spPr>
              <a:xfrm>
                <a:off x="9497219" y="4389170"/>
                <a:ext cx="1800225" cy="358906"/>
              </a:xfrm>
              <a:prstGeom prst="rect">
                <a:avLst/>
              </a:prstGeom>
              <a:solidFill>
                <a:schemeClr val="bg1"/>
              </a:solidFill>
              <a:ln>
                <a:solidFill>
                  <a:schemeClr val="tx1"/>
                </a:solidFill>
              </a:ln>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latin typeface="+mj-lt"/>
                  </a:rPr>
                  <a:t>Standard of Care  </a:t>
                </a:r>
              </a:p>
            </p:txBody>
          </p:sp>
          <p:cxnSp>
            <p:nvCxnSpPr>
              <p:cNvPr id="22" name="Straight Arrow Connector 21">
                <a:extLst>
                  <a:ext uri="{FF2B5EF4-FFF2-40B4-BE49-F238E27FC236}">
                    <a16:creationId xmlns:a16="http://schemas.microsoft.com/office/drawing/2014/main" id="{49A78545-54FF-4EA2-A62C-3957A96A0A6A}"/>
                  </a:ext>
                </a:extLst>
              </p:cNvPr>
              <p:cNvCxnSpPr>
                <a:cxnSpLocks/>
              </p:cNvCxnSpPr>
              <p:nvPr/>
            </p:nvCxnSpPr>
            <p:spPr bwMode="auto">
              <a:xfrm>
                <a:off x="9408319" y="3589069"/>
                <a:ext cx="620712" cy="669925"/>
              </a:xfrm>
              <a:prstGeom prst="straightConnector1">
                <a:avLst/>
              </a:prstGeom>
              <a:noFill/>
              <a:ln w="9525" algn="ctr">
                <a:solidFill>
                  <a:schemeClr val="tx1"/>
                </a:solidFill>
                <a:round/>
                <a:headEnd/>
                <a:tailEnd type="triangle" w="med" len="med"/>
              </a:ln>
            </p:spPr>
          </p:cxnSp>
          <p:cxnSp>
            <p:nvCxnSpPr>
              <p:cNvPr id="23" name="Straight Arrow Connector 22">
                <a:extLst>
                  <a:ext uri="{FF2B5EF4-FFF2-40B4-BE49-F238E27FC236}">
                    <a16:creationId xmlns:a16="http://schemas.microsoft.com/office/drawing/2014/main" id="{C522579B-E655-42E3-8ACC-36C7FE330ECA}"/>
                  </a:ext>
                </a:extLst>
              </p:cNvPr>
              <p:cNvCxnSpPr>
                <a:cxnSpLocks/>
              </p:cNvCxnSpPr>
              <p:nvPr/>
            </p:nvCxnSpPr>
            <p:spPr bwMode="auto">
              <a:xfrm flipH="1">
                <a:off x="8097044" y="3581132"/>
                <a:ext cx="625475" cy="677862"/>
              </a:xfrm>
              <a:prstGeom prst="straightConnector1">
                <a:avLst/>
              </a:prstGeom>
              <a:noFill/>
              <a:ln w="9525" algn="ctr">
                <a:solidFill>
                  <a:schemeClr val="tx1"/>
                </a:solidFill>
                <a:round/>
                <a:headEnd/>
                <a:tailEnd type="triangle" w="med" len="med"/>
              </a:ln>
            </p:spPr>
          </p:cxnSp>
          <p:sp>
            <p:nvSpPr>
              <p:cNvPr id="24" name="TextBox 35">
                <a:extLst>
                  <a:ext uri="{FF2B5EF4-FFF2-40B4-BE49-F238E27FC236}">
                    <a16:creationId xmlns:a16="http://schemas.microsoft.com/office/drawing/2014/main" id="{DD9AF642-28DE-4C89-93EB-AE095D101B50}"/>
                  </a:ext>
                </a:extLst>
              </p:cNvPr>
              <p:cNvSpPr txBox="1"/>
              <p:nvPr/>
            </p:nvSpPr>
            <p:spPr>
              <a:xfrm>
                <a:off x="2948781" y="3814494"/>
                <a:ext cx="1800225" cy="40011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dirty="0">
                    <a:latin typeface="+mj-lt"/>
                  </a:rPr>
                  <a:t>N = 130 </a:t>
                </a:r>
              </a:p>
            </p:txBody>
          </p:sp>
          <p:sp>
            <p:nvSpPr>
              <p:cNvPr id="25" name="TextBox 36">
                <a:extLst>
                  <a:ext uri="{FF2B5EF4-FFF2-40B4-BE49-F238E27FC236}">
                    <a16:creationId xmlns:a16="http://schemas.microsoft.com/office/drawing/2014/main" id="{92CE4007-49E3-479B-8A8A-4BC56E32E88E}"/>
                  </a:ext>
                </a:extLst>
              </p:cNvPr>
              <p:cNvSpPr txBox="1"/>
              <p:nvPr/>
            </p:nvSpPr>
            <p:spPr>
              <a:xfrm>
                <a:off x="8158956" y="3771632"/>
                <a:ext cx="1798638"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dirty="0">
                    <a:latin typeface="+mj-lt"/>
                  </a:rPr>
                  <a:t>N = 300 </a:t>
                </a:r>
              </a:p>
            </p:txBody>
          </p:sp>
          <p:sp>
            <p:nvSpPr>
              <p:cNvPr id="26" name="TextBox 37">
                <a:extLst>
                  <a:ext uri="{FF2B5EF4-FFF2-40B4-BE49-F238E27FC236}">
                    <a16:creationId xmlns:a16="http://schemas.microsoft.com/office/drawing/2014/main" id="{A01F5662-9BD6-45E6-8AA3-C69ED7511419}"/>
                  </a:ext>
                </a:extLst>
              </p:cNvPr>
              <p:cNvSpPr txBox="1"/>
              <p:nvPr/>
            </p:nvSpPr>
            <p:spPr>
              <a:xfrm>
                <a:off x="2007394" y="4974957"/>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Weighted Log-rank test</a:t>
                </a:r>
              </a:p>
              <a:p>
                <a:pPr algn="ctr">
                  <a:defRPr/>
                </a:pPr>
                <a:r>
                  <a:rPr lang="en-US" sz="1400" dirty="0"/>
                  <a:t>Minimum Follow-up requirements for all analyses (interim and final</a:t>
                </a:r>
                <a:r>
                  <a:rPr lang="en-US" sz="1200" dirty="0"/>
                  <a:t>)  </a:t>
                </a:r>
              </a:p>
            </p:txBody>
          </p:sp>
          <p:sp>
            <p:nvSpPr>
              <p:cNvPr id="27" name="TextBox 38">
                <a:extLst>
                  <a:ext uri="{FF2B5EF4-FFF2-40B4-BE49-F238E27FC236}">
                    <a16:creationId xmlns:a16="http://schemas.microsoft.com/office/drawing/2014/main" id="{72776F1A-9414-4C78-8396-D487A9B6673C}"/>
                  </a:ext>
                </a:extLst>
              </p:cNvPr>
              <p:cNvSpPr txBox="1"/>
              <p:nvPr/>
            </p:nvSpPr>
            <p:spPr>
              <a:xfrm>
                <a:off x="6952428" y="4876256"/>
                <a:ext cx="4479983" cy="86137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400" dirty="0"/>
                  <a:t>Primary Endpoint: Overall Survival </a:t>
                </a:r>
              </a:p>
              <a:p>
                <a:pPr algn="ctr">
                  <a:defRPr/>
                </a:pPr>
                <a:r>
                  <a:rPr lang="en-US" sz="1400" dirty="0"/>
                  <a:t>Comparison: Standard Log-rank test</a:t>
                </a:r>
              </a:p>
              <a:p>
                <a:pPr algn="ctr">
                  <a:defRPr/>
                </a:pPr>
                <a:r>
                  <a:rPr lang="en-US" sz="1400" dirty="0"/>
                  <a:t>Minimum Follow-up requirements for all analyses (interim and final)  </a:t>
                </a:r>
              </a:p>
            </p:txBody>
          </p:sp>
        </p:grpSp>
      </p:grpSp>
    </p:spTree>
    <p:extLst>
      <p:ext uri="{BB962C8B-B14F-4D97-AF65-F5344CB8AC3E}">
        <p14:creationId xmlns:p14="http://schemas.microsoft.com/office/powerpoint/2010/main" val="49406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1D033-7377-4FF3-A657-218FF0788A88}"/>
              </a:ext>
            </a:extLst>
          </p:cNvPr>
          <p:cNvSpPr>
            <a:spLocks noGrp="1"/>
          </p:cNvSpPr>
          <p:nvPr>
            <p:ph type="title"/>
          </p:nvPr>
        </p:nvSpPr>
        <p:spPr/>
        <p:txBody>
          <a:bodyPr/>
          <a:lstStyle/>
          <a:p>
            <a:r>
              <a:rPr lang="en-US" dirty="0"/>
              <a:t>Quality Control</a:t>
            </a:r>
          </a:p>
        </p:txBody>
      </p:sp>
      <p:sp>
        <p:nvSpPr>
          <p:cNvPr id="3" name="Content Placeholder 2">
            <a:extLst>
              <a:ext uri="{FF2B5EF4-FFF2-40B4-BE49-F238E27FC236}">
                <a16:creationId xmlns:a16="http://schemas.microsoft.com/office/drawing/2014/main" id="{860E2F17-E6E7-4470-B2E3-85D1B816171D}"/>
              </a:ext>
            </a:extLst>
          </p:cNvPr>
          <p:cNvSpPr>
            <a:spLocks noGrp="1"/>
          </p:cNvSpPr>
          <p:nvPr>
            <p:ph idx="1"/>
          </p:nvPr>
        </p:nvSpPr>
        <p:spPr>
          <a:xfrm>
            <a:off x="609600" y="1906620"/>
            <a:ext cx="10546080" cy="4202350"/>
          </a:xfrm>
        </p:spPr>
        <p:txBody>
          <a:bodyPr>
            <a:normAutofit/>
          </a:bodyPr>
          <a:lstStyle/>
          <a:p>
            <a:pPr marL="0" indent="0">
              <a:lnSpc>
                <a:spcPts val="2100"/>
              </a:lnSpc>
              <a:buNone/>
            </a:pPr>
            <a:r>
              <a:rPr lang="en-US" sz="2200" b="0" i="0" u="none" strike="noStrike" baseline="0" dirty="0">
                <a:solidFill>
                  <a:srgbClr val="000000"/>
                </a:solidFill>
              </a:rPr>
              <a:t>Safety Specific Centralized Monitoring </a:t>
            </a:r>
          </a:p>
          <a:p>
            <a:pPr marL="517525" indent="-285750">
              <a:lnSpc>
                <a:spcPts val="2100"/>
              </a:lnSpc>
            </a:pPr>
            <a:r>
              <a:rPr lang="en-US" dirty="0">
                <a:solidFill>
                  <a:srgbClr val="000000"/>
                </a:solidFill>
              </a:rPr>
              <a:t>Each SAE assessed by a physician reviewer</a:t>
            </a:r>
          </a:p>
          <a:p>
            <a:pPr marL="517525" indent="-285750">
              <a:lnSpc>
                <a:spcPts val="2100"/>
              </a:lnSpc>
            </a:pPr>
            <a:r>
              <a:rPr lang="en-US" dirty="0">
                <a:solidFill>
                  <a:srgbClr val="000000"/>
                </a:solidFill>
              </a:rPr>
              <a:t>Timelines of SAE reporting monitored</a:t>
            </a:r>
          </a:p>
          <a:p>
            <a:pPr marL="517525" indent="-285750">
              <a:lnSpc>
                <a:spcPts val="2100"/>
              </a:lnSpc>
            </a:pPr>
            <a:r>
              <a:rPr lang="en-US" dirty="0">
                <a:solidFill>
                  <a:srgbClr val="000000"/>
                </a:solidFill>
              </a:rPr>
              <a:t>Data monitored for </a:t>
            </a:r>
            <a:r>
              <a:rPr lang="en-US" b="0" i="0" u="none" strike="noStrike" baseline="0" dirty="0">
                <a:solidFill>
                  <a:srgbClr val="000000"/>
                </a:solidFill>
              </a:rPr>
              <a:t>underreporting/missed SAEs</a:t>
            </a:r>
          </a:p>
          <a:p>
            <a:pPr marL="517525" indent="-285750">
              <a:lnSpc>
                <a:spcPts val="2100"/>
              </a:lnSpc>
            </a:pPr>
            <a:r>
              <a:rPr lang="en-US" dirty="0">
                <a:solidFill>
                  <a:srgbClr val="000000"/>
                </a:solidFill>
              </a:rPr>
              <a:t>SAE data monitored for trends</a:t>
            </a:r>
          </a:p>
          <a:p>
            <a:pPr marL="0" indent="0">
              <a:lnSpc>
                <a:spcPts val="2100"/>
              </a:lnSpc>
              <a:spcBef>
                <a:spcPts val="3000"/>
              </a:spcBef>
              <a:buNone/>
            </a:pPr>
            <a:r>
              <a:rPr lang="en-US" sz="2200" b="0" i="0" u="none" strike="noStrike" baseline="0" dirty="0">
                <a:solidFill>
                  <a:srgbClr val="000000"/>
                </a:solidFill>
              </a:rPr>
              <a:t>Blinded Independent Central Review of Response and Progression-Free Survival Endpoint </a:t>
            </a:r>
          </a:p>
          <a:p>
            <a:pPr marL="512763" indent="-284163">
              <a:lnSpc>
                <a:spcPts val="2100"/>
              </a:lnSpc>
            </a:pPr>
            <a:r>
              <a:rPr lang="en-US" b="0" i="0" u="none" strike="noStrike" baseline="0" dirty="0">
                <a:solidFill>
                  <a:srgbClr val="000000"/>
                </a:solidFill>
              </a:rPr>
              <a:t>Collection and storage of all images as well as management of the independent review process will be the responsibility of the NCI’s Imaging and RT Quality Assurance Service Core (IROC). </a:t>
            </a:r>
          </a:p>
        </p:txBody>
      </p:sp>
    </p:spTree>
    <p:extLst>
      <p:ext uri="{BB962C8B-B14F-4D97-AF65-F5344CB8AC3E}">
        <p14:creationId xmlns:p14="http://schemas.microsoft.com/office/powerpoint/2010/main" val="3417638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3560-664D-41F8-91BC-C20DE0F81AE3}"/>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F107912B-9B74-4866-8D12-B56A0D4F7A44}"/>
              </a:ext>
            </a:extLst>
          </p:cNvPr>
          <p:cNvSpPr>
            <a:spLocks noGrp="1"/>
          </p:cNvSpPr>
          <p:nvPr>
            <p:ph idx="1"/>
          </p:nvPr>
        </p:nvSpPr>
        <p:spPr>
          <a:xfrm>
            <a:off x="698088" y="1529764"/>
            <a:ext cx="10546080" cy="4733384"/>
          </a:xfrm>
        </p:spPr>
        <p:txBody>
          <a:bodyPr>
            <a:normAutofit fontScale="92500" lnSpcReduction="20000"/>
          </a:bodyPr>
          <a:lstStyle/>
          <a:p>
            <a:pPr marL="0" indent="0">
              <a:spcAft>
                <a:spcPts val="600"/>
              </a:spcAft>
              <a:buNone/>
            </a:pPr>
            <a:r>
              <a:rPr lang="en-US" sz="2400" u="sng" dirty="0"/>
              <a:t>Federal:</a:t>
            </a:r>
          </a:p>
          <a:p>
            <a:pPr>
              <a:lnSpc>
                <a:spcPts val="2100"/>
              </a:lnSpc>
              <a:spcBef>
                <a:spcPts val="0"/>
              </a:spcBef>
            </a:pPr>
            <a:r>
              <a:rPr lang="en-US" sz="2100" dirty="0"/>
              <a:t>Base Intervention Payments are Standard (less the Lung-MAP screening payment): $2500 /$4100</a:t>
            </a:r>
          </a:p>
          <a:p>
            <a:pPr>
              <a:lnSpc>
                <a:spcPts val="2100"/>
              </a:lnSpc>
              <a:spcBef>
                <a:spcPts val="600"/>
              </a:spcBef>
            </a:pPr>
            <a:r>
              <a:rPr lang="en-US" sz="2100" dirty="0"/>
              <a:t>Biospecimen Submissions: Total: $400 for Whole Blood Submission to SWOG Biospecimen Bank (Lab #201) at multiple timepoints (Protocol Section 15.3).</a:t>
            </a:r>
          </a:p>
          <a:p>
            <a:pPr>
              <a:lnSpc>
                <a:spcPts val="2100"/>
              </a:lnSpc>
              <a:spcBef>
                <a:spcPts val="600"/>
              </a:spcBef>
            </a:pPr>
            <a:r>
              <a:rPr lang="en-US" sz="2100" dirty="0"/>
              <a:t>Imaging Submissions: Total: $100 for Imaging Submission to IROC Ohio for central review at multiple timepoints (Protocol Sections 15.4a, 7.2, and 9.0). </a:t>
            </a:r>
          </a:p>
          <a:p>
            <a:pPr lvl="1"/>
            <a:r>
              <a:rPr lang="en-US" dirty="0"/>
              <a:t>Note: CT, PET/CT, and/or MRI images must be submitted to IROC Ohio for central review within 15 days after disease assessment scans performed.</a:t>
            </a:r>
          </a:p>
          <a:p>
            <a:pPr marL="0" indent="0">
              <a:spcAft>
                <a:spcPts val="600"/>
              </a:spcAft>
              <a:buNone/>
            </a:pPr>
            <a:r>
              <a:rPr lang="en-US" sz="2200" u="sng" dirty="0"/>
              <a:t>Non-Federal:</a:t>
            </a:r>
          </a:p>
          <a:p>
            <a:pPr>
              <a:lnSpc>
                <a:spcPts val="2100"/>
              </a:lnSpc>
              <a:spcBef>
                <a:spcPts val="0"/>
              </a:spcBef>
            </a:pPr>
            <a:r>
              <a:rPr lang="en-US" sz="2100" dirty="0"/>
              <a:t>Additional capitation resources from industry partners: $2490 /$890.</a:t>
            </a:r>
          </a:p>
          <a:p>
            <a:pPr lvl="1"/>
            <a:r>
              <a:rPr lang="en-US" dirty="0">
                <a:effectLst/>
                <a:latin typeface="Calibri" panose="020F0502020204030204" pitchFamily="34" charset="0"/>
                <a:ea typeface="Calibri" panose="020F0502020204030204" pitchFamily="34" charset="0"/>
              </a:rPr>
              <a:t>Non-federal </a:t>
            </a:r>
            <a:r>
              <a:rPr lang="en-US" spc="-15" dirty="0">
                <a:effectLst/>
                <a:latin typeface="Calibri" panose="020F0502020204030204" pitchFamily="34" charset="0"/>
                <a:ea typeface="Calibri" panose="020F0502020204030204" pitchFamily="34" charset="0"/>
              </a:rPr>
              <a:t>funds </a:t>
            </a:r>
            <a:r>
              <a:rPr lang="en-US" dirty="0">
                <a:effectLst/>
                <a:latin typeface="Calibri" panose="020F0502020204030204" pitchFamily="34" charset="0"/>
                <a:ea typeface="Calibri" panose="020F0502020204030204" pitchFamily="34" charset="0"/>
              </a:rPr>
              <a:t>for additional capitation is set at </a:t>
            </a:r>
            <a:r>
              <a:rPr lang="en-US" spc="-15" dirty="0">
                <a:effectLst/>
                <a:latin typeface="Calibri" panose="020F0502020204030204" pitchFamily="34" charset="0"/>
                <a:ea typeface="Calibri" panose="020F0502020204030204" pitchFamily="34" charset="0"/>
              </a:rPr>
              <a:t>different </a:t>
            </a:r>
            <a:r>
              <a:rPr lang="en-US" dirty="0">
                <a:effectLst/>
                <a:latin typeface="Calibri" panose="020F0502020204030204" pitchFamily="34" charset="0"/>
                <a:ea typeface="Calibri" panose="020F0502020204030204" pitchFamily="34" charset="0"/>
              </a:rPr>
              <a:t>rates for Standard/LAPS institutions in order to ensure the same overall resource reimbursement for all sites on this</a:t>
            </a:r>
            <a:r>
              <a:rPr lang="en-US" spc="-19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trial.</a:t>
            </a:r>
          </a:p>
          <a:p>
            <a:pPr>
              <a:lnSpc>
                <a:spcPts val="2100"/>
              </a:lnSpc>
              <a:spcBef>
                <a:spcPts val="600"/>
              </a:spcBef>
            </a:pPr>
            <a:r>
              <a:rPr lang="en-US" sz="2100" dirty="0"/>
              <a:t>Additional capitation resources from industry partners for additional site auditing/monitoring</a:t>
            </a:r>
            <a:r>
              <a:rPr lang="en-US" sz="2100"/>
              <a:t>: </a:t>
            </a:r>
            <a:br>
              <a:rPr lang="en-US" sz="2100"/>
            </a:br>
            <a:r>
              <a:rPr lang="en-US" sz="2100"/>
              <a:t>$</a:t>
            </a:r>
            <a:r>
              <a:rPr lang="en-US" sz="2100" dirty="0"/>
              <a:t>1333 per audit. </a:t>
            </a:r>
          </a:p>
          <a:p>
            <a:pPr lvl="1"/>
            <a:r>
              <a:rPr lang="en-US" dirty="0"/>
              <a:t>Sites will be audited a minimum of twice per year. </a:t>
            </a:r>
          </a:p>
          <a:p>
            <a:pPr lvl="1"/>
            <a:r>
              <a:rPr lang="en-US" dirty="0"/>
              <a:t>Payment triggered by completion of each additional audit above the FDA recommendation.</a:t>
            </a:r>
          </a:p>
        </p:txBody>
      </p:sp>
    </p:spTree>
    <p:extLst>
      <p:ext uri="{BB962C8B-B14F-4D97-AF65-F5344CB8AC3E}">
        <p14:creationId xmlns:p14="http://schemas.microsoft.com/office/powerpoint/2010/main" val="180279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98E9-91FE-4385-9053-F97399A1280B}"/>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E61FA494-9858-4101-A05A-23001743DEE1}"/>
              </a:ext>
            </a:extLst>
          </p:cNvPr>
          <p:cNvSpPr>
            <a:spLocks noGrp="1"/>
          </p:cNvSpPr>
          <p:nvPr>
            <p:ph idx="1"/>
          </p:nvPr>
        </p:nvSpPr>
        <p:spPr/>
        <p:txBody>
          <a:bodyPr/>
          <a:lstStyle/>
          <a:p>
            <a:r>
              <a:rPr lang="en-US" dirty="0"/>
              <a:t>National Institutes of Health – R01</a:t>
            </a:r>
          </a:p>
          <a:p>
            <a:r>
              <a:rPr lang="en-US" dirty="0"/>
              <a:t>Hollings Cancer Center, Medical University of South Carolina</a:t>
            </a:r>
          </a:p>
          <a:p>
            <a:r>
              <a:rPr lang="en-US" dirty="0"/>
              <a:t>Mark Rubinstein, Ph.D.</a:t>
            </a:r>
          </a:p>
          <a:p>
            <a:r>
              <a:rPr lang="en-US" dirty="0"/>
              <a:t>Participating Patients</a:t>
            </a:r>
          </a:p>
        </p:txBody>
      </p:sp>
    </p:spTree>
    <p:extLst>
      <p:ext uri="{BB962C8B-B14F-4D97-AF65-F5344CB8AC3E}">
        <p14:creationId xmlns:p14="http://schemas.microsoft.com/office/powerpoint/2010/main" val="69778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S1800D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Arial" panose="020B0604020202020204" pitchFamily="34" charset="0"/>
              <a:buNone/>
            </a:pPr>
            <a:r>
              <a:rPr lang="en-US" sz="2600" b="1" dirty="0">
                <a:solidFill>
                  <a:srgbClr val="0070C0"/>
                </a:solidFill>
              </a:rPr>
              <a:t>Study Chairs:</a:t>
            </a:r>
          </a:p>
          <a:p>
            <a:r>
              <a:rPr lang="en-US" sz="2400" dirty="0"/>
              <a:t>Dr. John Wrangle (Chair)</a:t>
            </a:r>
          </a:p>
          <a:p>
            <a:pPr lvl="1">
              <a:lnSpc>
                <a:spcPct val="100000"/>
              </a:lnSpc>
            </a:pPr>
            <a:r>
              <a:rPr lang="en-US" sz="2000" dirty="0"/>
              <a:t>Medical University of South Carolina</a:t>
            </a:r>
          </a:p>
          <a:p>
            <a:pPr lvl="1">
              <a:lnSpc>
                <a:spcPct val="100000"/>
              </a:lnSpc>
            </a:pPr>
            <a:endParaRPr lang="en-US" sz="2000" dirty="0"/>
          </a:p>
          <a:p>
            <a:r>
              <a:rPr lang="en-US" sz="2400" dirty="0"/>
              <a:t>Dr. Hatim Husain (Co-Chair)</a:t>
            </a:r>
          </a:p>
          <a:p>
            <a:pPr lvl="1">
              <a:lnSpc>
                <a:spcPct val="100000"/>
              </a:lnSpc>
            </a:pPr>
            <a:r>
              <a:rPr lang="en-US" sz="2000" dirty="0"/>
              <a:t>University of California San Diego</a:t>
            </a:r>
          </a:p>
          <a:p>
            <a:endParaRPr lang="en-US" sz="2400" dirty="0"/>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ourier New" panose="02070309020205020404" pitchFamily="49" charset="0"/>
              <a:buNone/>
            </a:pPr>
            <a:r>
              <a:rPr lang="en-US" sz="2600" b="1" dirty="0">
                <a:solidFill>
                  <a:srgbClr val="0070C0"/>
                </a:solidFill>
              </a:rPr>
              <a:t>Questions:</a:t>
            </a:r>
          </a:p>
          <a:p>
            <a:pPr marL="0" indent="0">
              <a:buFont typeface="Courier New" panose="02070309020205020404" pitchFamily="49" charset="0"/>
              <a:buNone/>
            </a:pPr>
            <a:r>
              <a:rPr lang="en-US" sz="2400" dirty="0"/>
              <a:t>Medical Questions for Study Chairs:</a:t>
            </a:r>
          </a:p>
          <a:p>
            <a:pPr marL="0" indent="0">
              <a:buFont typeface="Courier New" panose="02070309020205020404" pitchFamily="49" charset="0"/>
              <a:buNone/>
            </a:pPr>
            <a:r>
              <a:rPr lang="en-US" sz="2400" dirty="0">
                <a:solidFill>
                  <a:srgbClr val="0070C0"/>
                </a:solidFill>
                <a:hlinkClick r:id="rId2">
                  <a:extLst>
                    <a:ext uri="{A12FA001-AC4F-418D-AE19-62706E023703}">
                      <ahyp:hlinkClr xmlns:ahyp="http://schemas.microsoft.com/office/drawing/2018/hyperlinkcolor" val="tx"/>
                    </a:ext>
                  </a:extLst>
                </a:hlinkClick>
              </a:rPr>
              <a:t>S1800DMedicalQuery@swog.org</a:t>
            </a:r>
            <a:r>
              <a:rPr lang="en-US" sz="2400" dirty="0">
                <a:solidFill>
                  <a:srgbClr val="0070C0"/>
                </a:solidFill>
              </a:rPr>
              <a:t> </a:t>
            </a:r>
          </a:p>
          <a:p>
            <a:pPr marL="0" indent="0">
              <a:buFont typeface="Courier New" panose="02070309020205020404" pitchFamily="49" charset="0"/>
              <a:buNone/>
            </a:pPr>
            <a:r>
              <a:rPr lang="en-US" sz="2400" dirty="0"/>
              <a:t>Eligibility/Specimen/Data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pPr marL="0" indent="0">
              <a:buFont typeface="Courier New" panose="02070309020205020404" pitchFamily="49" charset="0"/>
              <a:buNone/>
            </a:pPr>
            <a:r>
              <a:rPr lang="en-US" sz="2400" dirty="0"/>
              <a:t>General 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lgildner@swog.org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jbeeler@swog.org</a:t>
            </a:r>
            <a:r>
              <a:rPr lang="en-US" sz="2400" dirty="0">
                <a:solidFill>
                  <a:srgbClr val="0070C0"/>
                </a:solidFill>
              </a:rPr>
              <a:t> </a:t>
            </a:r>
          </a:p>
          <a:p>
            <a:endParaRPr lang="en-US" dirty="0"/>
          </a:p>
        </p:txBody>
      </p:sp>
    </p:spTree>
    <p:extLst>
      <p:ext uri="{BB962C8B-B14F-4D97-AF65-F5344CB8AC3E}">
        <p14:creationId xmlns:p14="http://schemas.microsoft.com/office/powerpoint/2010/main" val="1285841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S1800D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850863" y="253626"/>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“raise your hand” in WebEx or place questions in the chat box. </a:t>
            </a:r>
          </a:p>
        </p:txBody>
      </p:sp>
    </p:spTree>
    <p:extLst>
      <p:ext uri="{BB962C8B-B14F-4D97-AF65-F5344CB8AC3E}">
        <p14:creationId xmlns:p14="http://schemas.microsoft.com/office/powerpoint/2010/main" val="3535507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D188CE-5074-4BA8-AFBA-5176C123F524}"/>
              </a:ext>
            </a:extLst>
          </p:cNvPr>
          <p:cNvSpPr>
            <a:spLocks noGrp="1"/>
          </p:cNvSpPr>
          <p:nvPr>
            <p:ph type="ctrTitle"/>
          </p:nvPr>
        </p:nvSpPr>
        <p:spPr/>
        <p:txBody>
          <a:bodyPr/>
          <a:lstStyle/>
          <a:p>
            <a:r>
              <a:rPr lang="en-US" dirty="0"/>
              <a:t>LUNGMAP </a:t>
            </a:r>
            <a:br>
              <a:rPr lang="en-US" dirty="0"/>
            </a:br>
            <a:r>
              <a:rPr lang="en-US" dirty="0"/>
              <a:t>Logistics Refresher</a:t>
            </a:r>
          </a:p>
        </p:txBody>
      </p:sp>
      <p:sp>
        <p:nvSpPr>
          <p:cNvPr id="6" name="Subtitle 5">
            <a:extLst>
              <a:ext uri="{FF2B5EF4-FFF2-40B4-BE49-F238E27FC236}">
                <a16:creationId xmlns:a16="http://schemas.microsoft.com/office/drawing/2014/main" id="{AA8598C6-416A-44CF-881E-5C413279CDD4}"/>
              </a:ext>
            </a:extLst>
          </p:cNvPr>
          <p:cNvSpPr>
            <a:spLocks noGrp="1"/>
          </p:cNvSpPr>
          <p:nvPr>
            <p:ph type="subTitle" idx="1"/>
          </p:nvPr>
        </p:nvSpPr>
        <p:spPr>
          <a:xfrm>
            <a:off x="1100051" y="4455621"/>
            <a:ext cx="10058400" cy="1521846"/>
          </a:xfrm>
        </p:spPr>
        <p:txBody>
          <a:bodyPr>
            <a:normAutofit/>
          </a:bodyPr>
          <a:lstStyle/>
          <a:p>
            <a:r>
              <a:rPr lang="en-US" dirty="0"/>
              <a:t>Ticiana Leal, MD</a:t>
            </a:r>
          </a:p>
          <a:p>
            <a:r>
              <a:rPr lang="en-US" dirty="0"/>
              <a:t>LUNGMAP Co-Chair/Champion </a:t>
            </a:r>
          </a:p>
          <a:p>
            <a:r>
              <a:rPr lang="en-US" dirty="0"/>
              <a:t>ECOG-ACRIN</a:t>
            </a:r>
          </a:p>
        </p:txBody>
      </p:sp>
      <p:sp>
        <p:nvSpPr>
          <p:cNvPr id="4" name="Slide Number Placeholder 3">
            <a:extLst>
              <a:ext uri="{FF2B5EF4-FFF2-40B4-BE49-F238E27FC236}">
                <a16:creationId xmlns:a16="http://schemas.microsoft.com/office/drawing/2014/main" id="{F96C4F5A-6A84-4E55-BD0E-392F3EAD8B7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4175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F77F35-DA23-4295-82E6-B9B4B80992D6}"/>
              </a:ext>
            </a:extLst>
          </p:cNvPr>
          <p:cNvSpPr>
            <a:spLocks noGrp="1"/>
          </p:cNvSpPr>
          <p:nvPr>
            <p:ph type="title"/>
          </p:nvPr>
        </p:nvSpPr>
        <p:spPr/>
        <p:txBody>
          <a:bodyPr/>
          <a:lstStyle/>
          <a:p>
            <a:r>
              <a:rPr lang="en-US" dirty="0"/>
              <a:t>LUNGMAP Specimen Flow Diagram</a:t>
            </a:r>
          </a:p>
        </p:txBody>
      </p:sp>
      <p:pic>
        <p:nvPicPr>
          <p:cNvPr id="8" name="Content Placeholder 7">
            <a:extLst>
              <a:ext uri="{FF2B5EF4-FFF2-40B4-BE49-F238E27FC236}">
                <a16:creationId xmlns:a16="http://schemas.microsoft.com/office/drawing/2014/main" id="{C7683875-E97F-4A7F-A3F7-51D05499D20A}"/>
              </a:ext>
            </a:extLst>
          </p:cNvPr>
          <p:cNvPicPr>
            <a:picLocks noGrp="1" noChangeAspect="1"/>
          </p:cNvPicPr>
          <p:nvPr>
            <p:ph idx="1"/>
          </p:nvPr>
        </p:nvPicPr>
        <p:blipFill>
          <a:blip r:embed="rId3"/>
          <a:stretch>
            <a:fillRect/>
          </a:stretch>
        </p:blipFill>
        <p:spPr>
          <a:xfrm>
            <a:off x="3002210" y="1846263"/>
            <a:ext cx="5760542" cy="4022725"/>
          </a:xfrm>
        </p:spPr>
      </p:pic>
      <p:sp>
        <p:nvSpPr>
          <p:cNvPr id="4" name="Slide Number Placeholder 3">
            <a:extLst>
              <a:ext uri="{FF2B5EF4-FFF2-40B4-BE49-F238E27FC236}">
                <a16:creationId xmlns:a16="http://schemas.microsoft.com/office/drawing/2014/main" id="{640640BA-34AB-4115-B882-12DC6530E605}"/>
              </a:ext>
            </a:extLst>
          </p:cNvPr>
          <p:cNvSpPr>
            <a:spLocks noGrp="1"/>
          </p:cNvSpPr>
          <p:nvPr>
            <p:ph type="sldNum" sz="quarter" idx="12"/>
          </p:nvPr>
        </p:nvSpPr>
        <p:spPr/>
        <p:txBody>
          <a:bodyPr/>
          <a:lstStyle/>
          <a:p>
            <a:r>
              <a:rPr lang="en-US"/>
              <a:t>Slide </a:t>
            </a:r>
            <a:fld id="{4FAB73BC-B049-4115-A692-8D63A059BFB8}" type="slidenum">
              <a:rPr lang="en-US" smtClean="0"/>
              <a:pPr/>
              <a:t>26</a:t>
            </a:fld>
            <a:endParaRPr lang="en-US" dirty="0"/>
          </a:p>
        </p:txBody>
      </p:sp>
    </p:spTree>
    <p:extLst>
      <p:ext uri="{BB962C8B-B14F-4D97-AF65-F5344CB8AC3E}">
        <p14:creationId xmlns:p14="http://schemas.microsoft.com/office/powerpoint/2010/main" val="329906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AF9898-EA55-4B15-8043-77BF948D5A53}"/>
              </a:ext>
            </a:extLst>
          </p:cNvPr>
          <p:cNvSpPr>
            <a:spLocks noGrp="1"/>
          </p:cNvSpPr>
          <p:nvPr>
            <p:ph type="ctrTitle"/>
          </p:nvPr>
        </p:nvSpPr>
        <p:spPr/>
        <p:txBody>
          <a:bodyPr/>
          <a:lstStyle/>
          <a:p>
            <a:r>
              <a:rPr lang="en-US" dirty="0"/>
              <a:t>LUNGMAP Screening</a:t>
            </a:r>
            <a:br>
              <a:rPr lang="en-US" dirty="0"/>
            </a:br>
            <a:r>
              <a:rPr lang="en-US" dirty="0"/>
              <a:t>Step 0</a:t>
            </a:r>
          </a:p>
        </p:txBody>
      </p:sp>
      <p:sp>
        <p:nvSpPr>
          <p:cNvPr id="7" name="Subtitle 6">
            <a:extLst>
              <a:ext uri="{FF2B5EF4-FFF2-40B4-BE49-F238E27FC236}">
                <a16:creationId xmlns:a16="http://schemas.microsoft.com/office/drawing/2014/main" id="{F039FF69-FF91-4156-AC80-65D2B9E45C0B}"/>
              </a:ext>
            </a:extLst>
          </p:cNvPr>
          <p:cNvSpPr>
            <a:spLocks noGrp="1"/>
          </p:cNvSpPr>
          <p:nvPr>
            <p:ph type="subTitle" idx="1"/>
          </p:nvPr>
        </p:nvSpPr>
        <p:spPr/>
        <p:txBody>
          <a:bodyPr/>
          <a:lstStyle/>
          <a:p>
            <a:r>
              <a:rPr lang="en-US" dirty="0"/>
              <a:t>Logistics</a:t>
            </a:r>
          </a:p>
        </p:txBody>
      </p:sp>
      <p:sp>
        <p:nvSpPr>
          <p:cNvPr id="4" name="Slide Number Placeholder 3">
            <a:extLst>
              <a:ext uri="{FF2B5EF4-FFF2-40B4-BE49-F238E27FC236}">
                <a16:creationId xmlns:a16="http://schemas.microsoft.com/office/drawing/2014/main" id="{5C267CE3-4533-4A06-89AA-53B56105C6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2694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C5CB8-847E-4402-9BF9-8C7EDC083D83}"/>
              </a:ext>
            </a:extLst>
          </p:cNvPr>
          <p:cNvSpPr>
            <a:spLocks noGrp="1"/>
          </p:cNvSpPr>
          <p:nvPr>
            <p:ph type="title"/>
          </p:nvPr>
        </p:nvSpPr>
        <p:spPr/>
        <p:txBody>
          <a:bodyPr/>
          <a:lstStyle/>
          <a:p>
            <a:r>
              <a:rPr lang="en-US" dirty="0"/>
              <a:t>Tissue and </a:t>
            </a:r>
            <a:r>
              <a:rPr lang="en-US" dirty="0" err="1"/>
              <a:t>ctDNA</a:t>
            </a:r>
            <a:r>
              <a:rPr lang="en-US" dirty="0"/>
              <a:t> Collection Procedures </a:t>
            </a:r>
          </a:p>
        </p:txBody>
      </p:sp>
      <p:sp>
        <p:nvSpPr>
          <p:cNvPr id="6" name="Text Placeholder 5">
            <a:extLst>
              <a:ext uri="{FF2B5EF4-FFF2-40B4-BE49-F238E27FC236}">
                <a16:creationId xmlns:a16="http://schemas.microsoft.com/office/drawing/2014/main" id="{7ECDECC7-5AD2-4EAE-9CC2-77BC5EBF524F}"/>
              </a:ext>
            </a:extLst>
          </p:cNvPr>
          <p:cNvSpPr>
            <a:spLocks noGrp="1"/>
          </p:cNvSpPr>
          <p:nvPr>
            <p:ph type="body" sz="quarter" idx="3"/>
          </p:nvPr>
        </p:nvSpPr>
        <p:spPr>
          <a:xfrm>
            <a:off x="6096000" y="1560998"/>
            <a:ext cx="5059680" cy="736282"/>
          </a:xfrm>
        </p:spPr>
        <p:txBody>
          <a:bodyPr>
            <a:normAutofit fontScale="92500"/>
          </a:bodyPr>
          <a:lstStyle/>
          <a:p>
            <a:pPr algn="ctr">
              <a:spcBef>
                <a:spcPts val="600"/>
              </a:spcBef>
            </a:pPr>
            <a:r>
              <a:rPr lang="en-US" cap="none" dirty="0"/>
              <a:t>Adequate archival tissue available OR</a:t>
            </a:r>
          </a:p>
          <a:p>
            <a:pPr algn="ctr">
              <a:spcBef>
                <a:spcPts val="600"/>
              </a:spcBef>
            </a:pPr>
            <a:r>
              <a:rPr lang="en-US" sz="2000" cap="none" dirty="0"/>
              <a:t>commercial </a:t>
            </a:r>
            <a:r>
              <a:rPr lang="en-US" sz="2000" cap="none" dirty="0" err="1"/>
              <a:t>FoundationOneCDx</a:t>
            </a:r>
            <a:r>
              <a:rPr lang="en-US" sz="2000" cap="none" dirty="0"/>
              <a:t> report available</a:t>
            </a:r>
          </a:p>
        </p:txBody>
      </p:sp>
      <p:sp>
        <p:nvSpPr>
          <p:cNvPr id="4" name="Slide Number Placeholder 3">
            <a:extLst>
              <a:ext uri="{FF2B5EF4-FFF2-40B4-BE49-F238E27FC236}">
                <a16:creationId xmlns:a16="http://schemas.microsoft.com/office/drawing/2014/main" id="{0184967C-AE5E-492F-8797-21E0EF4338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cxnSp>
        <p:nvCxnSpPr>
          <p:cNvPr id="14" name="Straight Arrow Connector 13">
            <a:extLst>
              <a:ext uri="{FF2B5EF4-FFF2-40B4-BE49-F238E27FC236}">
                <a16:creationId xmlns:a16="http://schemas.microsoft.com/office/drawing/2014/main" id="{53369C5C-B8D8-4F00-AABF-40E9C40F60DB}"/>
              </a:ext>
            </a:extLst>
          </p:cNvPr>
          <p:cNvCxnSpPr>
            <a:cxnSpLocks/>
          </p:cNvCxnSpPr>
          <p:nvPr/>
        </p:nvCxnSpPr>
        <p:spPr>
          <a:xfrm>
            <a:off x="2958877" y="4294973"/>
            <a:ext cx="0" cy="320604"/>
          </a:xfrm>
          <a:prstGeom prst="straightConnector1">
            <a:avLst/>
          </a:prstGeom>
          <a:noFill/>
          <a:ln w="6350" cap="flat" cmpd="sng" algn="ctr">
            <a:solidFill>
              <a:srgbClr val="4472C4"/>
            </a:solidFill>
            <a:prstDash val="solid"/>
            <a:miter lim="800000"/>
            <a:tailEnd type="triangle"/>
          </a:ln>
          <a:effectLst/>
        </p:spPr>
      </p:cxnSp>
      <p:sp>
        <p:nvSpPr>
          <p:cNvPr id="8" name="Text Box 2">
            <a:extLst>
              <a:ext uri="{FF2B5EF4-FFF2-40B4-BE49-F238E27FC236}">
                <a16:creationId xmlns:a16="http://schemas.microsoft.com/office/drawing/2014/main" id="{34D6496A-CFAF-4D65-A6E5-04527D687C47}"/>
              </a:ext>
            </a:extLst>
          </p:cNvPr>
          <p:cNvSpPr txBox="1">
            <a:spLocks noChangeArrowheads="1"/>
          </p:cNvSpPr>
          <p:nvPr/>
        </p:nvSpPr>
        <p:spPr bwMode="auto">
          <a:xfrm>
            <a:off x="1110525" y="2520522"/>
            <a:ext cx="4101981" cy="338018"/>
          </a:xfrm>
          <a:prstGeom prst="rect">
            <a:avLst/>
          </a:prstGeom>
          <a:gradFill>
            <a:gsLst>
              <a:gs pos="0">
                <a:srgbClr val="00B050"/>
              </a:gs>
              <a:gs pos="34000">
                <a:srgbClr val="00B050"/>
              </a:gs>
              <a:gs pos="70000">
                <a:srgbClr val="00B050"/>
              </a:gs>
              <a:gs pos="100000">
                <a:srgbClr val="00B050"/>
              </a:gs>
            </a:gsLst>
          </a:gra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0: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Pre-Registration to obtain a patient ID</a:t>
            </a:r>
          </a:p>
        </p:txBody>
      </p:sp>
      <p:cxnSp>
        <p:nvCxnSpPr>
          <p:cNvPr id="11" name="Straight Arrow Connector 10">
            <a:extLst>
              <a:ext uri="{FF2B5EF4-FFF2-40B4-BE49-F238E27FC236}">
                <a16:creationId xmlns:a16="http://schemas.microsoft.com/office/drawing/2014/main" id="{35C54AC9-A987-466D-B9D9-61905216AF6C}"/>
              </a:ext>
            </a:extLst>
          </p:cNvPr>
          <p:cNvCxnSpPr>
            <a:cxnSpLocks/>
          </p:cNvCxnSpPr>
          <p:nvPr/>
        </p:nvCxnSpPr>
        <p:spPr>
          <a:xfrm>
            <a:off x="2957841" y="5009827"/>
            <a:ext cx="2069" cy="581830"/>
          </a:xfrm>
          <a:prstGeom prst="straightConnector1">
            <a:avLst/>
          </a:prstGeom>
          <a:noFill/>
          <a:ln w="6350" cap="flat" cmpd="sng" algn="ctr">
            <a:solidFill>
              <a:srgbClr val="4472C4"/>
            </a:solidFill>
            <a:prstDash val="solid"/>
            <a:miter lim="800000"/>
            <a:tailEnd type="triangle"/>
          </a:ln>
          <a:effectLst/>
        </p:spPr>
      </p:cxnSp>
      <p:sp>
        <p:nvSpPr>
          <p:cNvPr id="12" name="Text Box 2">
            <a:extLst>
              <a:ext uri="{FF2B5EF4-FFF2-40B4-BE49-F238E27FC236}">
                <a16:creationId xmlns:a16="http://schemas.microsoft.com/office/drawing/2014/main" id="{3FD8D0E9-C70B-4863-9FD3-D13BD1D822B5}"/>
              </a:ext>
            </a:extLst>
          </p:cNvPr>
          <p:cNvSpPr txBox="1">
            <a:spLocks noChangeArrowheads="1"/>
          </p:cNvSpPr>
          <p:nvPr/>
        </p:nvSpPr>
        <p:spPr bwMode="auto">
          <a:xfrm>
            <a:off x="1392797" y="3407126"/>
            <a:ext cx="978995" cy="39164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Biopsy</a:t>
            </a:r>
          </a:p>
        </p:txBody>
      </p:sp>
      <p:sp>
        <p:nvSpPr>
          <p:cNvPr id="13" name="Text Box 2">
            <a:extLst>
              <a:ext uri="{FF2B5EF4-FFF2-40B4-BE49-F238E27FC236}">
                <a16:creationId xmlns:a16="http://schemas.microsoft.com/office/drawing/2014/main" id="{23FF2BE5-D1DC-4D06-9B12-76A40C3DE1E1}"/>
              </a:ext>
            </a:extLst>
          </p:cNvPr>
          <p:cNvSpPr txBox="1">
            <a:spLocks noChangeArrowheads="1"/>
          </p:cNvSpPr>
          <p:nvPr/>
        </p:nvSpPr>
        <p:spPr bwMode="auto">
          <a:xfrm>
            <a:off x="3495916" y="3356024"/>
            <a:ext cx="1708566" cy="80058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ctDNA</a:t>
            </a: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specimen collected and shipped</a:t>
            </a:r>
          </a:p>
        </p:txBody>
      </p:sp>
      <p:sp>
        <p:nvSpPr>
          <p:cNvPr id="15" name="TextBox 14">
            <a:extLst>
              <a:ext uri="{FF2B5EF4-FFF2-40B4-BE49-F238E27FC236}">
                <a16:creationId xmlns:a16="http://schemas.microsoft.com/office/drawing/2014/main" id="{947188B7-BD3E-47C5-8D53-60CE9D16FCB2}"/>
              </a:ext>
            </a:extLst>
          </p:cNvPr>
          <p:cNvSpPr txBox="1"/>
          <p:nvPr/>
        </p:nvSpPr>
        <p:spPr>
          <a:xfrm>
            <a:off x="1198646" y="3925641"/>
            <a:ext cx="1494546"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0000"/>
                </a:solidFill>
                <a:effectLst/>
                <a:uLnTx/>
                <a:uFillTx/>
                <a:latin typeface="Calibri"/>
                <a:ea typeface="+mn-ea"/>
                <a:cs typeface="+mn-cs"/>
              </a:rPr>
              <a:t>Tissue processed and assessed for adequacy</a:t>
            </a:r>
          </a:p>
        </p:txBody>
      </p:sp>
      <p:cxnSp>
        <p:nvCxnSpPr>
          <p:cNvPr id="16" name="Straight Arrow Connector 15">
            <a:extLst>
              <a:ext uri="{FF2B5EF4-FFF2-40B4-BE49-F238E27FC236}">
                <a16:creationId xmlns:a16="http://schemas.microsoft.com/office/drawing/2014/main" id="{BD444E60-04AB-42EF-A1BC-5AD67F2276BA}"/>
              </a:ext>
            </a:extLst>
          </p:cNvPr>
          <p:cNvCxnSpPr>
            <a:cxnSpLocks/>
          </p:cNvCxnSpPr>
          <p:nvPr/>
        </p:nvCxnSpPr>
        <p:spPr>
          <a:xfrm flipH="1">
            <a:off x="1871959" y="2900482"/>
            <a:ext cx="4191" cy="486826"/>
          </a:xfrm>
          <a:prstGeom prst="straightConnector1">
            <a:avLst/>
          </a:prstGeom>
          <a:noFill/>
          <a:ln w="6350" cap="flat" cmpd="sng" algn="ctr">
            <a:solidFill>
              <a:srgbClr val="4472C4"/>
            </a:solidFill>
            <a:prstDash val="solid"/>
            <a:miter lim="800000"/>
            <a:tailEnd type="triangle"/>
          </a:ln>
          <a:effectLst/>
        </p:spPr>
      </p:cxnSp>
      <p:cxnSp>
        <p:nvCxnSpPr>
          <p:cNvPr id="18" name="Straight Arrow Connector 17">
            <a:extLst>
              <a:ext uri="{FF2B5EF4-FFF2-40B4-BE49-F238E27FC236}">
                <a16:creationId xmlns:a16="http://schemas.microsoft.com/office/drawing/2014/main" id="{54B1459D-F551-418C-9A0B-60AA8338CD3A}"/>
              </a:ext>
            </a:extLst>
          </p:cNvPr>
          <p:cNvCxnSpPr>
            <a:cxnSpLocks/>
          </p:cNvCxnSpPr>
          <p:nvPr/>
        </p:nvCxnSpPr>
        <p:spPr>
          <a:xfrm flipH="1">
            <a:off x="8625839" y="2512464"/>
            <a:ext cx="2233" cy="2103113"/>
          </a:xfrm>
          <a:prstGeom prst="straightConnector1">
            <a:avLst/>
          </a:prstGeom>
          <a:noFill/>
          <a:ln w="6350" cap="flat" cmpd="sng" algn="ctr">
            <a:solidFill>
              <a:srgbClr val="4472C4"/>
            </a:solidFill>
            <a:prstDash val="solid"/>
            <a:miter lim="800000"/>
            <a:tailEnd type="triangle"/>
          </a:ln>
          <a:effectLst/>
        </p:spPr>
      </p:cxnSp>
      <p:grpSp>
        <p:nvGrpSpPr>
          <p:cNvPr id="36" name="Group 35">
            <a:extLst>
              <a:ext uri="{FF2B5EF4-FFF2-40B4-BE49-F238E27FC236}">
                <a16:creationId xmlns:a16="http://schemas.microsoft.com/office/drawing/2014/main" id="{2613E613-510F-4293-85C5-202FD8493D1B}"/>
              </a:ext>
            </a:extLst>
          </p:cNvPr>
          <p:cNvGrpSpPr/>
          <p:nvPr/>
        </p:nvGrpSpPr>
        <p:grpSpPr>
          <a:xfrm>
            <a:off x="2479787" y="3285374"/>
            <a:ext cx="908133" cy="584775"/>
            <a:chOff x="2670154" y="2972539"/>
            <a:chExt cx="908133" cy="584775"/>
          </a:xfrm>
        </p:grpSpPr>
        <p:sp>
          <p:nvSpPr>
            <p:cNvPr id="21" name="Oval 20">
              <a:extLst>
                <a:ext uri="{FF2B5EF4-FFF2-40B4-BE49-F238E27FC236}">
                  <a16:creationId xmlns:a16="http://schemas.microsoft.com/office/drawing/2014/main" id="{48F81E15-D73D-415C-88C6-41CD3B9A43DF}"/>
                </a:ext>
              </a:extLst>
            </p:cNvPr>
            <p:cNvSpPr/>
            <p:nvPr/>
          </p:nvSpPr>
          <p:spPr>
            <a:xfrm>
              <a:off x="2670154" y="2992092"/>
              <a:ext cx="908133" cy="563908"/>
            </a:xfrm>
            <a:prstGeom prst="ellipse">
              <a:avLst/>
            </a:prstGeom>
            <a:solidFill>
              <a:sysClr val="window" lastClr="FFFFFF">
                <a:alpha val="0"/>
              </a:sys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0012F269-E83D-46E6-8B44-1DD0CAAE8C03}"/>
                </a:ext>
              </a:extLst>
            </p:cNvPr>
            <p:cNvSpPr txBox="1"/>
            <p:nvPr/>
          </p:nvSpPr>
          <p:spPr>
            <a:xfrm>
              <a:off x="2737187" y="2972539"/>
              <a:ext cx="7453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+/- 7 days</a:t>
              </a:r>
            </a:p>
          </p:txBody>
        </p:sp>
      </p:grpSp>
      <p:sp>
        <p:nvSpPr>
          <p:cNvPr id="24" name="Text Box 2">
            <a:extLst>
              <a:ext uri="{FF2B5EF4-FFF2-40B4-BE49-F238E27FC236}">
                <a16:creationId xmlns:a16="http://schemas.microsoft.com/office/drawing/2014/main" id="{0C90C940-7327-495B-BA0D-D6CB507EC6BE}"/>
              </a:ext>
            </a:extLst>
          </p:cNvPr>
          <p:cNvSpPr txBox="1">
            <a:spLocks noChangeArrowheads="1"/>
          </p:cNvSpPr>
          <p:nvPr/>
        </p:nvSpPr>
        <p:spPr bwMode="auto">
          <a:xfrm>
            <a:off x="6271113" y="5591657"/>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sp>
        <p:nvSpPr>
          <p:cNvPr id="27" name="Text Placeholder 5">
            <a:extLst>
              <a:ext uri="{FF2B5EF4-FFF2-40B4-BE49-F238E27FC236}">
                <a16:creationId xmlns:a16="http://schemas.microsoft.com/office/drawing/2014/main" id="{9E7CB083-E244-4489-8A15-C3141C7FC28C}"/>
              </a:ext>
            </a:extLst>
          </p:cNvPr>
          <p:cNvSpPr txBox="1">
            <a:spLocks/>
          </p:cNvSpPr>
          <p:nvPr/>
        </p:nvSpPr>
        <p:spPr>
          <a:xfrm>
            <a:off x="631676" y="1586503"/>
            <a:ext cx="5059680" cy="73628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2">
                  <a:lumMod val="50000"/>
                </a:schemeClr>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spcBef>
                <a:spcPts val="600"/>
              </a:spcBef>
            </a:pPr>
            <a:r>
              <a:rPr lang="en-US" cap="none" dirty="0"/>
              <a:t>Adequate archival tissue NOT available &amp;</a:t>
            </a:r>
          </a:p>
          <a:p>
            <a:pPr algn="ctr">
              <a:spcBef>
                <a:spcPts val="600"/>
              </a:spcBef>
            </a:pPr>
            <a:r>
              <a:rPr lang="en-US" cap="none" dirty="0"/>
              <a:t>commercial </a:t>
            </a:r>
            <a:r>
              <a:rPr lang="en-US" cap="none" dirty="0" err="1"/>
              <a:t>FoundationOneCDx</a:t>
            </a:r>
            <a:r>
              <a:rPr lang="en-US" cap="none" dirty="0"/>
              <a:t> report NOT available</a:t>
            </a:r>
          </a:p>
        </p:txBody>
      </p:sp>
      <p:cxnSp>
        <p:nvCxnSpPr>
          <p:cNvPr id="31" name="Straight Arrow Connector 30">
            <a:extLst>
              <a:ext uri="{FF2B5EF4-FFF2-40B4-BE49-F238E27FC236}">
                <a16:creationId xmlns:a16="http://schemas.microsoft.com/office/drawing/2014/main" id="{43A12283-E029-42CE-B920-76C39347A3AA}"/>
              </a:ext>
            </a:extLst>
          </p:cNvPr>
          <p:cNvCxnSpPr>
            <a:cxnSpLocks/>
          </p:cNvCxnSpPr>
          <p:nvPr/>
        </p:nvCxnSpPr>
        <p:spPr>
          <a:xfrm flipH="1">
            <a:off x="4360929" y="2869198"/>
            <a:ext cx="4191" cy="486826"/>
          </a:xfrm>
          <a:prstGeom prst="straightConnector1">
            <a:avLst/>
          </a:prstGeom>
          <a:noFill/>
          <a:ln w="6350" cap="flat" cmpd="sng" algn="ctr">
            <a:solidFill>
              <a:srgbClr val="4472C4"/>
            </a:solidFill>
            <a:prstDash val="solid"/>
            <a:miter lim="800000"/>
            <a:tailEnd type="triangle"/>
          </a:ln>
          <a:effectLst/>
        </p:spPr>
      </p:cxnSp>
      <p:sp>
        <p:nvSpPr>
          <p:cNvPr id="34" name="Text Box 2">
            <a:extLst>
              <a:ext uri="{FF2B5EF4-FFF2-40B4-BE49-F238E27FC236}">
                <a16:creationId xmlns:a16="http://schemas.microsoft.com/office/drawing/2014/main" id="{165D06ED-AE26-480D-9622-85BF19983346}"/>
              </a:ext>
            </a:extLst>
          </p:cNvPr>
          <p:cNvSpPr txBox="1">
            <a:spLocks noChangeArrowheads="1"/>
          </p:cNvSpPr>
          <p:nvPr/>
        </p:nvSpPr>
        <p:spPr bwMode="auto">
          <a:xfrm>
            <a:off x="1834752" y="4651352"/>
            <a:ext cx="2248250" cy="338554"/>
          </a:xfrm>
          <a:prstGeom prst="rect">
            <a:avLst/>
          </a:prstGeom>
          <a:solidFill>
            <a:srgbClr val="0099FF"/>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1: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Registration</a:t>
            </a:r>
          </a:p>
        </p:txBody>
      </p:sp>
      <p:sp>
        <p:nvSpPr>
          <p:cNvPr id="35" name="Text Box 2">
            <a:extLst>
              <a:ext uri="{FF2B5EF4-FFF2-40B4-BE49-F238E27FC236}">
                <a16:creationId xmlns:a16="http://schemas.microsoft.com/office/drawing/2014/main" id="{5306AC0A-C22B-4310-8061-7A52761D45FE}"/>
              </a:ext>
            </a:extLst>
          </p:cNvPr>
          <p:cNvSpPr txBox="1">
            <a:spLocks noChangeArrowheads="1"/>
          </p:cNvSpPr>
          <p:nvPr/>
        </p:nvSpPr>
        <p:spPr bwMode="auto">
          <a:xfrm>
            <a:off x="2179228" y="5611579"/>
            <a:ext cx="1559297" cy="492242"/>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tissue</a:t>
            </a:r>
          </a:p>
        </p:txBody>
      </p:sp>
      <p:sp>
        <p:nvSpPr>
          <p:cNvPr id="37" name="Text Box 2">
            <a:extLst>
              <a:ext uri="{FF2B5EF4-FFF2-40B4-BE49-F238E27FC236}">
                <a16:creationId xmlns:a16="http://schemas.microsoft.com/office/drawing/2014/main" id="{B0255713-8672-450F-9F43-B715AAE032DB}"/>
              </a:ext>
            </a:extLst>
          </p:cNvPr>
          <p:cNvSpPr txBox="1">
            <a:spLocks noChangeArrowheads="1"/>
          </p:cNvSpPr>
          <p:nvPr/>
        </p:nvSpPr>
        <p:spPr bwMode="auto">
          <a:xfrm>
            <a:off x="7501714" y="4656560"/>
            <a:ext cx="2248250" cy="338554"/>
          </a:xfrm>
          <a:prstGeom prst="rect">
            <a:avLst/>
          </a:prstGeom>
          <a:solidFill>
            <a:srgbClr val="0099FF"/>
          </a:solidFill>
          <a:ln>
            <a:headEnd/>
            <a:tailEn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ts val="800"/>
              </a:spcAft>
              <a:buClrTx/>
              <a:buSzTx/>
              <a:buFontTx/>
              <a:buNone/>
              <a:tabLst/>
              <a:defRPr/>
            </a:pPr>
            <a:r>
              <a:rPr kumimoji="0" lang="en-US" altLang="en-US" sz="1600" b="1" i="0" u="none" strike="noStrike" kern="0" cap="none" spc="0" normalizeH="0" baseline="0" noProof="0" dirty="0">
                <a:ln>
                  <a:noFill/>
                </a:ln>
                <a:solidFill>
                  <a:schemeClr val="tx1"/>
                </a:solidFill>
                <a:effectLst/>
                <a:uLnTx/>
                <a:uFillTx/>
                <a:latin typeface="Calibri"/>
                <a:ea typeface="+mn-ea"/>
                <a:cs typeface="+mn-cs"/>
              </a:rPr>
              <a:t>Step 1: </a:t>
            </a:r>
            <a:r>
              <a:rPr kumimoji="0" lang="en-US" altLang="en-US" sz="1600" b="0" i="0" u="none" strike="noStrike" kern="0" cap="none" spc="0" normalizeH="0" baseline="0" noProof="0" dirty="0">
                <a:ln>
                  <a:noFill/>
                </a:ln>
                <a:solidFill>
                  <a:prstClr val="black">
                    <a:lumMod val="75000"/>
                    <a:lumOff val="25000"/>
                  </a:prstClr>
                </a:solidFill>
                <a:effectLst/>
                <a:uLnTx/>
                <a:uFillTx/>
                <a:latin typeface="Calibri"/>
                <a:ea typeface="+mn-ea"/>
                <a:cs typeface="+mn-cs"/>
              </a:rPr>
              <a:t>Registration</a:t>
            </a:r>
          </a:p>
        </p:txBody>
      </p:sp>
      <p:cxnSp>
        <p:nvCxnSpPr>
          <p:cNvPr id="39" name="Straight Connector 38">
            <a:extLst>
              <a:ext uri="{FF2B5EF4-FFF2-40B4-BE49-F238E27FC236}">
                <a16:creationId xmlns:a16="http://schemas.microsoft.com/office/drawing/2014/main" id="{18B66F0D-172F-47D0-A6B6-CE5699F7926E}"/>
              </a:ext>
            </a:extLst>
          </p:cNvPr>
          <p:cNvCxnSpPr/>
          <p:nvPr/>
        </p:nvCxnSpPr>
        <p:spPr>
          <a:xfrm>
            <a:off x="666356" y="2384277"/>
            <a:ext cx="502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53A12B-BA8D-4E94-A73D-04953D08DB57}"/>
              </a:ext>
            </a:extLst>
          </p:cNvPr>
          <p:cNvCxnSpPr/>
          <p:nvPr/>
        </p:nvCxnSpPr>
        <p:spPr>
          <a:xfrm>
            <a:off x="6096000" y="2384277"/>
            <a:ext cx="5025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13B2DB-7BB5-4DB5-A873-AA6E0D7D1CD6}"/>
              </a:ext>
            </a:extLst>
          </p:cNvPr>
          <p:cNvCxnSpPr/>
          <p:nvPr/>
        </p:nvCxnSpPr>
        <p:spPr>
          <a:xfrm>
            <a:off x="5911018" y="1586503"/>
            <a:ext cx="0" cy="4552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6BC8B0-0D88-4162-A863-CF629F0F1E2A}"/>
              </a:ext>
            </a:extLst>
          </p:cNvPr>
          <p:cNvCxnSpPr>
            <a:cxnSpLocks/>
            <a:stCxn id="37" idx="2"/>
            <a:endCxn id="24" idx="0"/>
          </p:cNvCxnSpPr>
          <p:nvPr/>
        </p:nvCxnSpPr>
        <p:spPr>
          <a:xfrm flipH="1">
            <a:off x="7050762" y="4995114"/>
            <a:ext cx="1575077" cy="596543"/>
          </a:xfrm>
          <a:prstGeom prst="straightConnector1">
            <a:avLst/>
          </a:prstGeom>
          <a:noFill/>
          <a:ln w="6350" cap="flat" cmpd="sng" algn="ctr">
            <a:solidFill>
              <a:srgbClr val="4472C4"/>
            </a:solidFill>
            <a:prstDash val="solid"/>
            <a:miter lim="800000"/>
            <a:tailEnd type="triangle"/>
          </a:ln>
          <a:effectLst/>
        </p:spPr>
      </p:cxnSp>
      <p:sp>
        <p:nvSpPr>
          <p:cNvPr id="29" name="Text Box 2">
            <a:extLst>
              <a:ext uri="{FF2B5EF4-FFF2-40B4-BE49-F238E27FC236}">
                <a16:creationId xmlns:a16="http://schemas.microsoft.com/office/drawing/2014/main" id="{2422C68B-BC92-4AED-9F8E-7AA876730969}"/>
              </a:ext>
            </a:extLst>
          </p:cNvPr>
          <p:cNvSpPr txBox="1">
            <a:spLocks noChangeArrowheads="1"/>
          </p:cNvSpPr>
          <p:nvPr/>
        </p:nvSpPr>
        <p:spPr bwMode="auto">
          <a:xfrm>
            <a:off x="9234159" y="5490094"/>
            <a:ext cx="2690289" cy="652739"/>
          </a:xfrm>
          <a:prstGeom prst="rect">
            <a:avLst/>
          </a:prstGeom>
          <a:solidFill>
            <a:srgbClr val="FFFFFF"/>
          </a:solidFill>
          <a:ln w="38100">
            <a:solidFill>
              <a:srgbClr val="ED7D31"/>
            </a:solidFill>
            <a:miter lim="800000"/>
            <a:headEnd/>
            <a:tailEnd/>
          </a:ln>
        </p:spPr>
        <p:txBody>
          <a:bodyPr vert="horz" wrap="square" lIns="91440" tIns="91440" rIns="91440" bIns="9144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Submit request for reanalysis of commercial F1CDx report</a:t>
            </a:r>
          </a:p>
        </p:txBody>
      </p:sp>
      <p:cxnSp>
        <p:nvCxnSpPr>
          <p:cNvPr id="30" name="Straight Arrow Connector 29">
            <a:extLst>
              <a:ext uri="{FF2B5EF4-FFF2-40B4-BE49-F238E27FC236}">
                <a16:creationId xmlns:a16="http://schemas.microsoft.com/office/drawing/2014/main" id="{08713855-AEC7-48D0-9BB1-B19DBC659C14}"/>
              </a:ext>
            </a:extLst>
          </p:cNvPr>
          <p:cNvCxnSpPr>
            <a:cxnSpLocks/>
            <a:stCxn id="37" idx="2"/>
            <a:endCxn id="29" idx="0"/>
          </p:cNvCxnSpPr>
          <p:nvPr/>
        </p:nvCxnSpPr>
        <p:spPr>
          <a:xfrm>
            <a:off x="8625839" y="4995114"/>
            <a:ext cx="1953465" cy="494980"/>
          </a:xfrm>
          <a:prstGeom prst="straightConnector1">
            <a:avLst/>
          </a:prstGeom>
          <a:noFill/>
          <a:ln w="6350" cap="flat" cmpd="sng" algn="ctr">
            <a:solidFill>
              <a:srgbClr val="4472C4"/>
            </a:solidFill>
            <a:prstDash val="solid"/>
            <a:miter lim="800000"/>
            <a:tailEnd type="triangle"/>
          </a:ln>
          <a:effectLst/>
        </p:spPr>
      </p:cxnSp>
      <p:sp>
        <p:nvSpPr>
          <p:cNvPr id="17" name="TextBox 16">
            <a:extLst>
              <a:ext uri="{FF2B5EF4-FFF2-40B4-BE49-F238E27FC236}">
                <a16:creationId xmlns:a16="http://schemas.microsoft.com/office/drawing/2014/main" id="{1FBCC100-9E3B-4224-B5FD-555100E653A8}"/>
              </a:ext>
            </a:extLst>
          </p:cNvPr>
          <p:cNvSpPr txBox="1"/>
          <p:nvPr/>
        </p:nvSpPr>
        <p:spPr>
          <a:xfrm>
            <a:off x="8151300" y="5733138"/>
            <a:ext cx="914400" cy="369332"/>
          </a:xfrm>
          <a:prstGeom prst="rect">
            <a:avLst/>
          </a:prstGeom>
          <a:noFill/>
        </p:spPr>
        <p:txBody>
          <a:bodyPr wrap="square" rtlCol="0">
            <a:spAutoFit/>
          </a:bodyPr>
          <a:lstStyle/>
          <a:p>
            <a:pPr algn="ctr"/>
            <a:r>
              <a:rPr lang="en-US" dirty="0"/>
              <a:t>OR</a:t>
            </a:r>
          </a:p>
        </p:txBody>
      </p:sp>
    </p:spTree>
    <p:extLst>
      <p:ext uri="{BB962C8B-B14F-4D97-AF65-F5344CB8AC3E}">
        <p14:creationId xmlns:p14="http://schemas.microsoft.com/office/powerpoint/2010/main" val="2917305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9A86-BC7E-4E1A-AB3E-5A67A2B003D8}"/>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A8B31762-90F7-4BC2-9CC2-625352A6CFFD}"/>
              </a:ext>
            </a:extLst>
          </p:cNvPr>
          <p:cNvSpPr>
            <a:spLocks noGrp="1"/>
          </p:cNvSpPr>
          <p:nvPr>
            <p:ph idx="1"/>
          </p:nvPr>
        </p:nvSpPr>
        <p:spPr>
          <a:xfrm>
            <a:off x="609600" y="1720787"/>
            <a:ext cx="10546080" cy="4738998"/>
          </a:xfrm>
        </p:spPr>
        <p:txBody>
          <a:bodyPr>
            <a:normAutofit/>
          </a:bodyPr>
          <a:lstStyle/>
          <a:p>
            <a:pPr marL="0" indent="0">
              <a:buNone/>
            </a:pPr>
            <a:r>
              <a:rPr lang="en-US" sz="2400" b="1" dirty="0"/>
              <a:t>Q: </a:t>
            </a:r>
            <a:r>
              <a:rPr lang="en-US" sz="2400" b="1" dirty="0">
                <a:solidFill>
                  <a:srgbClr val="0070C0"/>
                </a:solidFill>
              </a:rPr>
              <a:t>What is LUNGMAP Step 0? Why does it exist?</a:t>
            </a:r>
          </a:p>
          <a:p>
            <a:pPr marL="0" indent="0">
              <a:buNone/>
            </a:pPr>
            <a:r>
              <a:rPr lang="en-US" sz="2400" b="1" dirty="0"/>
              <a:t>A: </a:t>
            </a:r>
            <a:r>
              <a:rPr lang="en-US" sz="2400" dirty="0"/>
              <a:t>Step 0 is an administrative registration step in OPEN used to obtain a SWOG patient ID number in order to label, log and ship the whole blood specimen for </a:t>
            </a:r>
            <a:r>
              <a:rPr lang="en-US" sz="2400" dirty="0" err="1"/>
              <a:t>ctDNA</a:t>
            </a:r>
            <a:r>
              <a:rPr lang="en-US" sz="2400" dirty="0"/>
              <a:t> assay required for patients undergoing a new biopsy. This whole blood specimen will likely need to be submitted before the tissue specimen has been evaluated for adequacy. Therefore, a SWOG patient ID number is needed before the patient is eligible to be registered to LUNGMAP Step 1.</a:t>
            </a:r>
          </a:p>
          <a:p>
            <a:endParaRPr lang="en-US" dirty="0"/>
          </a:p>
        </p:txBody>
      </p:sp>
      <p:sp>
        <p:nvSpPr>
          <p:cNvPr id="4" name="Slide Number Placeholder 3">
            <a:extLst>
              <a:ext uri="{FF2B5EF4-FFF2-40B4-BE49-F238E27FC236}">
                <a16:creationId xmlns:a16="http://schemas.microsoft.com/office/drawing/2014/main" id="{BD6A08CB-6037-479E-899F-54F17CB3F81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124736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22783C-71BF-A840-A1A0-E0D57E56B8A8}"/>
              </a:ext>
            </a:extLst>
          </p:cNvPr>
          <p:cNvSpPr>
            <a:spLocks noGrp="1"/>
          </p:cNvSpPr>
          <p:nvPr>
            <p:ph type="sldNum" sz="quarter" idx="12"/>
          </p:nvPr>
        </p:nvSpPr>
        <p:spPr>
          <a:xfrm>
            <a:off x="8709725" y="6228334"/>
            <a:ext cx="2743200" cy="365125"/>
          </a:xfrm>
        </p:spPr>
        <p:txBody>
          <a:bodyPr/>
          <a:lstStyle/>
          <a:p>
            <a:fld id="{F12ECCED-0735-4228-8C47-2F4C63A917CC}" type="slidenum">
              <a:rPr lang="en-US" smtClean="0"/>
              <a:pPr/>
              <a:t>3</a:t>
            </a:fld>
            <a:endParaRPr lang="en-US" dirty="0"/>
          </a:p>
        </p:txBody>
      </p:sp>
      <p:pic>
        <p:nvPicPr>
          <p:cNvPr id="3" name="Picture 2">
            <a:extLst>
              <a:ext uri="{FF2B5EF4-FFF2-40B4-BE49-F238E27FC236}">
                <a16:creationId xmlns:a16="http://schemas.microsoft.com/office/drawing/2014/main" id="{4E5D8D9A-1B26-7347-B6C2-B46C75E64418}"/>
              </a:ext>
            </a:extLst>
          </p:cNvPr>
          <p:cNvPicPr>
            <a:picLocks noChangeAspect="1"/>
          </p:cNvPicPr>
          <p:nvPr/>
        </p:nvPicPr>
        <p:blipFill>
          <a:blip r:embed="rId2"/>
          <a:stretch>
            <a:fillRect/>
          </a:stretch>
        </p:blipFill>
        <p:spPr>
          <a:xfrm>
            <a:off x="576117" y="1281784"/>
            <a:ext cx="2834822" cy="1443182"/>
          </a:xfrm>
          <a:prstGeom prst="rect">
            <a:avLst/>
          </a:prstGeom>
        </p:spPr>
      </p:pic>
      <p:pic>
        <p:nvPicPr>
          <p:cNvPr id="4" name="Picture 3">
            <a:extLst>
              <a:ext uri="{FF2B5EF4-FFF2-40B4-BE49-F238E27FC236}">
                <a16:creationId xmlns:a16="http://schemas.microsoft.com/office/drawing/2014/main" id="{66AE5B0B-05A9-0A46-A2A8-4F589733A109}"/>
              </a:ext>
            </a:extLst>
          </p:cNvPr>
          <p:cNvPicPr>
            <a:picLocks noChangeAspect="1"/>
          </p:cNvPicPr>
          <p:nvPr/>
        </p:nvPicPr>
        <p:blipFill>
          <a:blip r:embed="rId3"/>
          <a:stretch>
            <a:fillRect/>
          </a:stretch>
        </p:blipFill>
        <p:spPr>
          <a:xfrm>
            <a:off x="3743447" y="1281784"/>
            <a:ext cx="7709478" cy="3170605"/>
          </a:xfrm>
          <a:prstGeom prst="rect">
            <a:avLst/>
          </a:prstGeom>
        </p:spPr>
      </p:pic>
    </p:spTree>
    <p:extLst>
      <p:ext uri="{BB962C8B-B14F-4D97-AF65-F5344CB8AC3E}">
        <p14:creationId xmlns:p14="http://schemas.microsoft.com/office/powerpoint/2010/main" val="2560389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AD3-740F-4254-85D9-9FF0A0749C09}"/>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D8151CDD-07FB-4969-B441-22724A80FAA1}"/>
              </a:ext>
            </a:extLst>
          </p:cNvPr>
          <p:cNvSpPr>
            <a:spLocks noGrp="1"/>
          </p:cNvSpPr>
          <p:nvPr>
            <p:ph idx="1"/>
          </p:nvPr>
        </p:nvSpPr>
        <p:spPr/>
        <p:txBody>
          <a:bodyPr/>
          <a:lstStyle/>
          <a:p>
            <a:pPr marL="0" indent="0">
              <a:buNone/>
            </a:pPr>
            <a:r>
              <a:rPr lang="en-US" sz="2400" b="1" dirty="0"/>
              <a:t>Q: </a:t>
            </a:r>
            <a:r>
              <a:rPr lang="en-US" sz="2400" b="1" dirty="0">
                <a:solidFill>
                  <a:srgbClr val="0070C0"/>
                </a:solidFill>
              </a:rPr>
              <a:t>When does a patient need to be registered to Step 0?</a:t>
            </a:r>
          </a:p>
          <a:p>
            <a:pPr marL="0" indent="0">
              <a:buNone/>
            </a:pPr>
            <a:r>
              <a:rPr lang="en-US" sz="2400" b="1" dirty="0"/>
              <a:t>A: </a:t>
            </a:r>
            <a:r>
              <a:rPr lang="en-US" sz="2400" dirty="0"/>
              <a:t>Any time a biopsy is being done to obtain tissue for the LUNGMAP study after the patient has consented to the study (and before they have been registered to Step 1). This is what we consider a “new” biopsy (in contrast to archival tissue).</a:t>
            </a:r>
          </a:p>
          <a:p>
            <a:pPr marL="0" indent="0">
              <a:buNone/>
            </a:pPr>
            <a:endParaRPr lang="en-US" sz="2400" dirty="0"/>
          </a:p>
          <a:p>
            <a:pPr marL="0" indent="0">
              <a:buNone/>
            </a:pPr>
            <a:r>
              <a:rPr lang="en-US" sz="2400" b="1" dirty="0"/>
              <a:t>Q: </a:t>
            </a:r>
            <a:r>
              <a:rPr lang="en-US" sz="2400" b="1" dirty="0">
                <a:solidFill>
                  <a:srgbClr val="0070C0"/>
                </a:solidFill>
              </a:rPr>
              <a:t>Is Step 0 required for all LUNGMAP patients?</a:t>
            </a:r>
          </a:p>
          <a:p>
            <a:pPr marL="0" indent="0">
              <a:buNone/>
            </a:pPr>
            <a:r>
              <a:rPr lang="en-US" sz="2400" b="1" dirty="0"/>
              <a:t>A: </a:t>
            </a:r>
            <a:r>
              <a:rPr lang="en-US" sz="2400" dirty="0"/>
              <a:t>No, patients with an adequate archival tissue specimen or a commercial FoundationOne CDx report (original report date on or after September 1,2019) available should be registered directly to Step 1.</a:t>
            </a:r>
          </a:p>
          <a:p>
            <a:endParaRPr lang="en-US" dirty="0"/>
          </a:p>
        </p:txBody>
      </p:sp>
      <p:sp>
        <p:nvSpPr>
          <p:cNvPr id="4" name="Slide Number Placeholder 3">
            <a:extLst>
              <a:ext uri="{FF2B5EF4-FFF2-40B4-BE49-F238E27FC236}">
                <a16:creationId xmlns:a16="http://schemas.microsoft.com/office/drawing/2014/main" id="{71818860-11B9-4EC9-8A9A-404CD7E3511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84602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3DE12-E4D8-43C8-B547-25BF24323D27}"/>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E2326C3D-7E81-40A1-8C09-5F69A398A169}"/>
              </a:ext>
            </a:extLst>
          </p:cNvPr>
          <p:cNvSpPr>
            <a:spLocks noGrp="1"/>
          </p:cNvSpPr>
          <p:nvPr>
            <p:ph idx="1"/>
          </p:nvPr>
        </p:nvSpPr>
        <p:spPr>
          <a:xfrm>
            <a:off x="609600" y="1625601"/>
            <a:ext cx="10546080" cy="4453466"/>
          </a:xfrm>
        </p:spPr>
        <p:txBody>
          <a:bodyPr>
            <a:normAutofit/>
          </a:bodyPr>
          <a:lstStyle/>
          <a:p>
            <a:pPr marL="0" indent="0">
              <a:buNone/>
            </a:pPr>
            <a:r>
              <a:rPr lang="en-US" sz="2400" b="1" dirty="0"/>
              <a:t>Q: </a:t>
            </a:r>
            <a:r>
              <a:rPr lang="en-US" sz="2400" b="1" dirty="0">
                <a:solidFill>
                  <a:srgbClr val="0070C0"/>
                </a:solidFill>
              </a:rPr>
              <a:t>Are there any eligibility requirements for LUNGMAP Step 0?</a:t>
            </a:r>
          </a:p>
          <a:p>
            <a:pPr marL="0" indent="0">
              <a:buNone/>
            </a:pPr>
            <a:r>
              <a:rPr lang="en-US" sz="2400" b="1" dirty="0"/>
              <a:t>A: </a:t>
            </a:r>
            <a:r>
              <a:rPr lang="en-US" sz="2400" dirty="0"/>
              <a:t>No, as Step 0 is an administrative step only. The eligibility criteria in LUNGMAP protocol section 5 must be met prior to registration to LUNGMAP Step 1.</a:t>
            </a:r>
          </a:p>
          <a:p>
            <a:pPr marL="0" indent="0">
              <a:buNone/>
            </a:pPr>
            <a:endParaRPr lang="en-US" sz="2400" dirty="0"/>
          </a:p>
          <a:p>
            <a:pPr marL="0" indent="0">
              <a:buNone/>
            </a:pPr>
            <a:r>
              <a:rPr lang="en-US" sz="2400" b="1" dirty="0"/>
              <a:t>Q: </a:t>
            </a:r>
            <a:r>
              <a:rPr lang="en-US" sz="2400" b="1" dirty="0">
                <a:solidFill>
                  <a:srgbClr val="0070C0"/>
                </a:solidFill>
              </a:rPr>
              <a:t>Can I submit a tissue specimen or request for reanalysis of a commercial FoundationOne CDx report under the Step 0 registration?</a:t>
            </a:r>
          </a:p>
          <a:p>
            <a:pPr marL="0" indent="0">
              <a:buNone/>
            </a:pPr>
            <a:r>
              <a:rPr lang="en-US" sz="2400" b="1" dirty="0"/>
              <a:t>A: </a:t>
            </a:r>
            <a:r>
              <a:rPr lang="en-US" sz="2400" dirty="0"/>
              <a:t>No, the patient must be registered to Step 1 before the tissue specimen or request for reanalysis of a commercial FoundationOne CDx report can be logged and submitted. If the patient has only been registered to Step 0, the only available specimen in SWOG Specimen Tracking System (STS) will be the whole blood specimen.</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E918022-2A64-4B0A-A497-C06D4D7E15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157921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B144-BC5D-42CF-8643-7EF8343D6D91}"/>
              </a:ext>
            </a:extLst>
          </p:cNvPr>
          <p:cNvSpPr>
            <a:spLocks noGrp="1"/>
          </p:cNvSpPr>
          <p:nvPr>
            <p:ph type="title"/>
          </p:nvPr>
        </p:nvSpPr>
        <p:spPr/>
        <p:txBody>
          <a:bodyPr/>
          <a:lstStyle/>
          <a:p>
            <a:r>
              <a:rPr lang="en-US" dirty="0"/>
              <a:t>FAQs: LUNGMAP Step 0</a:t>
            </a:r>
          </a:p>
        </p:txBody>
      </p:sp>
      <p:sp>
        <p:nvSpPr>
          <p:cNvPr id="3" name="Content Placeholder 2">
            <a:extLst>
              <a:ext uri="{FF2B5EF4-FFF2-40B4-BE49-F238E27FC236}">
                <a16:creationId xmlns:a16="http://schemas.microsoft.com/office/drawing/2014/main" id="{3136B191-8F9C-4BCB-8DD8-03896CDBA7C8}"/>
              </a:ext>
            </a:extLst>
          </p:cNvPr>
          <p:cNvSpPr>
            <a:spLocks noGrp="1"/>
          </p:cNvSpPr>
          <p:nvPr>
            <p:ph idx="1"/>
          </p:nvPr>
        </p:nvSpPr>
        <p:spPr/>
        <p:txBody>
          <a:bodyPr/>
          <a:lstStyle/>
          <a:p>
            <a:pPr marL="0" indent="0">
              <a:buNone/>
            </a:pPr>
            <a:r>
              <a:rPr lang="en-US" sz="2400" b="1" dirty="0"/>
              <a:t>Q: </a:t>
            </a:r>
            <a:r>
              <a:rPr lang="en-US" sz="2400" b="1" dirty="0">
                <a:solidFill>
                  <a:srgbClr val="0070C0"/>
                </a:solidFill>
              </a:rPr>
              <a:t>If the patient will be registered to Step 1, is the same patient ID number used?</a:t>
            </a:r>
          </a:p>
          <a:p>
            <a:pPr marL="0" indent="0">
              <a:buNone/>
            </a:pPr>
            <a:r>
              <a:rPr lang="en-US" sz="2400" b="1" dirty="0"/>
              <a:t>A: </a:t>
            </a:r>
            <a:r>
              <a:rPr lang="en-US" sz="2400" dirty="0"/>
              <a:t>Yes, the SWOG patient ID number provided from the Step 0 registration will remain with the patient and must be used for the Step 1 registration and tissue submission.</a:t>
            </a:r>
          </a:p>
          <a:p>
            <a:pPr marL="0" indent="0">
              <a:buNone/>
            </a:pPr>
            <a:endParaRPr lang="en-US" sz="2400" dirty="0"/>
          </a:p>
          <a:p>
            <a:pPr marL="0" indent="0">
              <a:buNone/>
            </a:pPr>
            <a:r>
              <a:rPr lang="en-US" sz="2400" b="1" dirty="0"/>
              <a:t>Q: </a:t>
            </a:r>
            <a:r>
              <a:rPr lang="en-US" sz="2400" b="1" dirty="0">
                <a:solidFill>
                  <a:srgbClr val="0070C0"/>
                </a:solidFill>
              </a:rPr>
              <a:t>If a patient was registered directly to Step 1, but it is later determined a new biopsy is needed, does the Step 0 registration need to be done?</a:t>
            </a:r>
          </a:p>
          <a:p>
            <a:pPr marL="0" indent="0">
              <a:buNone/>
            </a:pPr>
            <a:r>
              <a:rPr lang="en-US" sz="2400" b="1" dirty="0"/>
              <a:t>A: </a:t>
            </a:r>
            <a:r>
              <a:rPr lang="en-US" sz="2400" dirty="0"/>
              <a:t>No, there is no need for Step 0 registration once the patient is registered to Step 1, as the patient will already have a SWOG patient ID number.</a:t>
            </a:r>
          </a:p>
          <a:p>
            <a:endParaRPr lang="en-US" dirty="0"/>
          </a:p>
        </p:txBody>
      </p:sp>
      <p:sp>
        <p:nvSpPr>
          <p:cNvPr id="4" name="Slide Number Placeholder 3">
            <a:extLst>
              <a:ext uri="{FF2B5EF4-FFF2-40B4-BE49-F238E27FC236}">
                <a16:creationId xmlns:a16="http://schemas.microsoft.com/office/drawing/2014/main" id="{27654F6A-88DD-4038-BC73-59ABF8E7DF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995300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77182F-C39D-4F13-9B98-C9DA0E0A1804}"/>
              </a:ext>
            </a:extLst>
          </p:cNvPr>
          <p:cNvSpPr>
            <a:spLocks noGrp="1"/>
          </p:cNvSpPr>
          <p:nvPr>
            <p:ph type="ctrTitle"/>
          </p:nvPr>
        </p:nvSpPr>
        <p:spPr/>
        <p:txBody>
          <a:bodyPr/>
          <a:lstStyle/>
          <a:p>
            <a:r>
              <a:rPr lang="en-US" dirty="0"/>
              <a:t>LUNGMAP </a:t>
            </a:r>
            <a:br>
              <a:rPr lang="en-US" dirty="0"/>
            </a:br>
            <a:r>
              <a:rPr lang="en-US" dirty="0"/>
              <a:t>Tissue Requirements</a:t>
            </a:r>
          </a:p>
        </p:txBody>
      </p:sp>
      <p:sp>
        <p:nvSpPr>
          <p:cNvPr id="6" name="Subtitle 5">
            <a:extLst>
              <a:ext uri="{FF2B5EF4-FFF2-40B4-BE49-F238E27FC236}">
                <a16:creationId xmlns:a16="http://schemas.microsoft.com/office/drawing/2014/main" id="{CB11C5A7-B670-45C7-A5A6-C9F500A12E3B}"/>
              </a:ext>
            </a:extLst>
          </p:cNvPr>
          <p:cNvSpPr>
            <a:spLocks noGrp="1"/>
          </p:cNvSpPr>
          <p:nvPr>
            <p:ph type="subTitle" idx="1"/>
          </p:nvPr>
        </p:nvSpPr>
        <p:spPr/>
        <p:txBody>
          <a:bodyPr/>
          <a:lstStyle/>
          <a:p>
            <a:r>
              <a:rPr lang="en-US" dirty="0"/>
              <a:t>A brief Refresher</a:t>
            </a:r>
          </a:p>
        </p:txBody>
      </p:sp>
      <p:sp>
        <p:nvSpPr>
          <p:cNvPr id="4" name="Slide Number Placeholder 3">
            <a:extLst>
              <a:ext uri="{FF2B5EF4-FFF2-40B4-BE49-F238E27FC236}">
                <a16:creationId xmlns:a16="http://schemas.microsoft.com/office/drawing/2014/main" id="{EA04E4EA-5F03-4CCF-B484-7864FEE5ABB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731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A3FF-69A6-4982-A56B-C30AEAC1E89E}"/>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57DA775F-E12C-4F5E-AB6C-C27DB2E22640}"/>
              </a:ext>
            </a:extLst>
          </p:cNvPr>
          <p:cNvSpPr>
            <a:spLocks noGrp="1"/>
          </p:cNvSpPr>
          <p:nvPr>
            <p:ph idx="1"/>
          </p:nvPr>
        </p:nvSpPr>
        <p:spPr>
          <a:xfrm>
            <a:off x="609600" y="1676399"/>
            <a:ext cx="10546080" cy="4555067"/>
          </a:xfrm>
        </p:spPr>
        <p:txBody>
          <a:bodyPr>
            <a:normAutofit fontScale="92500" lnSpcReduction="20000"/>
          </a:bodyPr>
          <a:lstStyle/>
          <a:p>
            <a:pPr marL="114300" lvl="0" indent="-114300">
              <a:spcBef>
                <a:spcPts val="200"/>
              </a:spcBef>
              <a:spcAft>
                <a:spcPts val="0"/>
              </a:spcAft>
              <a:buClr>
                <a:srgbClr val="DB8631">
                  <a:lumMod val="50000"/>
                </a:srgbClr>
              </a:buClr>
              <a:buSzTx/>
              <a:buNone/>
            </a:pPr>
            <a:r>
              <a:rPr lang="en-US" sz="2600" b="1" dirty="0">
                <a:solidFill>
                  <a:srgbClr val="DB8631"/>
                </a:solidFill>
              </a:rPr>
              <a:t>Specimen Type</a:t>
            </a:r>
          </a:p>
          <a:p>
            <a:pPr marL="114300" lvl="0" indent="-114300">
              <a:spcBef>
                <a:spcPts val="200"/>
              </a:spcBef>
              <a:spcAft>
                <a:spcPts val="0"/>
              </a:spcAft>
              <a:buClr>
                <a:srgbClr val="DB8631">
                  <a:lumMod val="50000"/>
                </a:srgbClr>
              </a:buClr>
              <a:buSzTx/>
              <a:buNone/>
            </a:pPr>
            <a:endParaRPr lang="en-US" sz="2600" b="1" dirty="0">
              <a:solidFill>
                <a:srgbClr val="DB8631"/>
              </a:solidFill>
            </a:endParaRPr>
          </a:p>
          <a:p>
            <a:pPr marL="114300" lvl="0" indent="-114300">
              <a:spcBef>
                <a:spcPts val="200"/>
              </a:spcBef>
              <a:spcAft>
                <a:spcPts val="0"/>
              </a:spcAft>
              <a:buClr>
                <a:srgbClr val="DB8631">
                  <a:lumMod val="50000"/>
                </a:srgbClr>
              </a:buClr>
              <a:buSzTx/>
              <a:buNone/>
            </a:pPr>
            <a:r>
              <a:rPr lang="en-US" sz="2600" b="1" dirty="0"/>
              <a:t>FFPE BLOCK or 12-20 SLIDES (+H&amp;E SLIDE)</a:t>
            </a:r>
          </a:p>
          <a:p>
            <a:pPr marL="114300" lvl="0" indent="-114300">
              <a:spcBef>
                <a:spcPts val="200"/>
              </a:spcBef>
              <a:spcAft>
                <a:spcPts val="0"/>
              </a:spcAft>
              <a:buClr>
                <a:srgbClr val="DB8631">
                  <a:lumMod val="50000"/>
                </a:srgbClr>
              </a:buClr>
              <a:buSzTx/>
              <a:buNone/>
            </a:pPr>
            <a:r>
              <a:rPr lang="en-US" sz="2600" b="1" dirty="0">
                <a:solidFill>
                  <a:srgbClr val="0070C0"/>
                </a:solidFill>
              </a:rPr>
              <a:t>A tissue block is preferred.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must be formalin-fixed and paraffin embedded.  </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Fine needle aspirates with good cellularity are acceptable as long as cell blocks are established.</a:t>
            </a:r>
          </a:p>
          <a:p>
            <a:pPr marL="225425" lvl="1" indent="-225425">
              <a:lnSpc>
                <a:spcPct val="80000"/>
              </a:lnSpc>
              <a:spcBef>
                <a:spcPts val="1200"/>
              </a:spcBef>
              <a:spcAft>
                <a:spcPts val="200"/>
              </a:spcAft>
              <a:buSzPct val="100000"/>
              <a:buFont typeface="Arial" panose="020B0604020202020204" pitchFamily="34" charset="0"/>
              <a:buChar char="•"/>
            </a:pPr>
            <a:r>
              <a:rPr lang="en-US" sz="2400" dirty="0"/>
              <a:t>Tissue can be from any site (primary or metastatic), except for bone.</a:t>
            </a:r>
          </a:p>
          <a:p>
            <a:pPr marL="0" lvl="1" indent="0">
              <a:lnSpc>
                <a:spcPct val="80000"/>
              </a:lnSpc>
              <a:spcBef>
                <a:spcPts val="1200"/>
              </a:spcBef>
              <a:spcAft>
                <a:spcPts val="200"/>
              </a:spcAft>
              <a:buSzPct val="100000"/>
              <a:buNone/>
            </a:pPr>
            <a:endParaRPr lang="en-US" sz="2400" dirty="0"/>
          </a:p>
          <a:p>
            <a:pPr marL="0" lvl="0" indent="0">
              <a:spcBef>
                <a:spcPts val="1000"/>
              </a:spcBef>
              <a:spcAft>
                <a:spcPts val="0"/>
              </a:spcAft>
              <a:buClr>
                <a:srgbClr val="DB8631">
                  <a:lumMod val="50000"/>
                </a:srgbClr>
              </a:buClr>
              <a:buSzTx/>
              <a:buNone/>
            </a:pPr>
            <a:r>
              <a:rPr lang="en-US" sz="2600" b="1" dirty="0"/>
              <a:t>If sending slides:</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A minimum of 12 unstained, charged, and unbaked 4-5 micron slides are required.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20 slides are highly recommended.</a:t>
            </a:r>
          </a:p>
          <a:p>
            <a:pPr marL="225425" lvl="1" indent="-225425">
              <a:lnSpc>
                <a:spcPct val="70000"/>
              </a:lnSpc>
              <a:spcBef>
                <a:spcPts val="1200"/>
              </a:spcBef>
              <a:spcAft>
                <a:spcPts val="200"/>
              </a:spcAft>
              <a:buSzPct val="100000"/>
              <a:buFont typeface="Arial" panose="020B0604020202020204" pitchFamily="34" charset="0"/>
              <a:buChar char="•"/>
            </a:pPr>
            <a:r>
              <a:rPr lang="en-US" sz="2400" dirty="0"/>
              <a:t>Slides should include an additional H&amp;E stained slide (If unavailable, submit an extra unstained slide).</a:t>
            </a:r>
          </a:p>
          <a:p>
            <a:endParaRPr lang="en-US" dirty="0"/>
          </a:p>
        </p:txBody>
      </p:sp>
      <p:sp>
        <p:nvSpPr>
          <p:cNvPr id="4" name="Slide Number Placeholder 3">
            <a:extLst>
              <a:ext uri="{FF2B5EF4-FFF2-40B4-BE49-F238E27FC236}">
                <a16:creationId xmlns:a16="http://schemas.microsoft.com/office/drawing/2014/main" id="{2859D709-68DF-43DC-90A9-3D197FDB8E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descr="LUNG.Slide2">
            <a:extLst>
              <a:ext uri="{FF2B5EF4-FFF2-40B4-BE49-F238E27FC236}">
                <a16:creationId xmlns:a16="http://schemas.microsoft.com/office/drawing/2014/main" id="{C2E0662A-25B3-4B7F-8C8E-6A6A30C70034}"/>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36389" t="15556" b="44074"/>
          <a:stretch/>
        </p:blipFill>
        <p:spPr>
          <a:xfrm rot="2484870">
            <a:off x="7424255" y="762492"/>
            <a:ext cx="5471867" cy="2604513"/>
          </a:xfrm>
          <a:prstGeom prst="rect">
            <a:avLst/>
          </a:prstGeom>
          <a:noFill/>
          <a:ln>
            <a:noFill/>
          </a:ln>
        </p:spPr>
      </p:pic>
    </p:spTree>
    <p:extLst>
      <p:ext uri="{BB962C8B-B14F-4D97-AF65-F5344CB8AC3E}">
        <p14:creationId xmlns:p14="http://schemas.microsoft.com/office/powerpoint/2010/main" val="2310414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5A4CA-FCDC-4769-BE97-A4CE88A26E9A}"/>
              </a:ext>
            </a:extLst>
          </p:cNvPr>
          <p:cNvSpPr>
            <a:spLocks noGrp="1"/>
          </p:cNvSpPr>
          <p:nvPr>
            <p:ph type="title"/>
          </p:nvPr>
        </p:nvSpPr>
        <p:spPr/>
        <p:txBody>
          <a:bodyPr/>
          <a:lstStyle/>
          <a:p>
            <a:r>
              <a:rPr lang="en-US" dirty="0"/>
              <a:t>Tissue Requirements</a:t>
            </a:r>
          </a:p>
        </p:txBody>
      </p:sp>
      <p:sp>
        <p:nvSpPr>
          <p:cNvPr id="3" name="Content Placeholder 2">
            <a:extLst>
              <a:ext uri="{FF2B5EF4-FFF2-40B4-BE49-F238E27FC236}">
                <a16:creationId xmlns:a16="http://schemas.microsoft.com/office/drawing/2014/main" id="{2CA97017-1077-49F2-9428-96E79FBAF601}"/>
              </a:ext>
            </a:extLst>
          </p:cNvPr>
          <p:cNvSpPr>
            <a:spLocks noGrp="1"/>
          </p:cNvSpPr>
          <p:nvPr>
            <p:ph idx="1"/>
          </p:nvPr>
        </p:nvSpPr>
        <p:spPr/>
        <p:txBody>
          <a:bodyPr>
            <a:normAutofit/>
          </a:bodyPr>
          <a:lstStyle/>
          <a:p>
            <a:pPr marL="0" indent="0">
              <a:buNone/>
            </a:pPr>
            <a:r>
              <a:rPr lang="en-US" sz="2400" b="1" dirty="0">
                <a:solidFill>
                  <a:srgbClr val="DB8631"/>
                </a:solidFill>
              </a:rPr>
              <a:t>Adequate Specimen</a:t>
            </a:r>
            <a:endParaRPr lang="en-US" sz="2400" dirty="0"/>
          </a:p>
        </p:txBody>
      </p:sp>
      <p:sp>
        <p:nvSpPr>
          <p:cNvPr id="4" name="Slide Number Placeholder 3">
            <a:extLst>
              <a:ext uri="{FF2B5EF4-FFF2-40B4-BE49-F238E27FC236}">
                <a16:creationId xmlns:a16="http://schemas.microsoft.com/office/drawing/2014/main" id="{D95987A8-6F5A-4CCD-BF82-BECF214CDD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957C58C-C077-4985-B833-2B9ECA8A8413}"/>
              </a:ext>
            </a:extLst>
          </p:cNvPr>
          <p:cNvSpPr/>
          <p:nvPr/>
        </p:nvSpPr>
        <p:spPr>
          <a:xfrm>
            <a:off x="609600" y="2419297"/>
            <a:ext cx="6531591" cy="186139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6BA9ED2-2720-4079-83F7-8C4C1DBEACA1}"/>
              </a:ext>
            </a:extLst>
          </p:cNvPr>
          <p:cNvSpPr txBox="1">
            <a:spLocks/>
          </p:cNvSpPr>
          <p:nvPr/>
        </p:nvSpPr>
        <p:spPr>
          <a:xfrm>
            <a:off x="1025410" y="2666232"/>
            <a:ext cx="6864946" cy="1861396"/>
          </a:xfrm>
          <a:prstGeom prst="rect">
            <a:avLst/>
          </a:prstGeom>
        </p:spPr>
        <p:txBody>
          <a:bodyPr vert="horz" lIns="0" tIns="45720" rIns="0" bIns="45720" numCol="1"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content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20% </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4300" b="1" i="0" u="none" strike="noStrike" kern="1200" cap="none" spc="0" normalizeH="0" baseline="0" noProof="0" dirty="0">
                <a:ln>
                  <a:noFill/>
                </a:ln>
                <a:solidFill>
                  <a:prstClr val="white"/>
                </a:solidFill>
                <a:effectLst/>
                <a:uLnTx/>
                <a:uFillTx/>
                <a:latin typeface="Calibri" panose="020F0502020204030204"/>
                <a:ea typeface="+mn-ea"/>
                <a:cs typeface="+mn-cs"/>
              </a:rPr>
              <a:t>Tumor volume </a:t>
            </a:r>
            <a:r>
              <a:rPr kumimoji="0" lang="en-US" sz="43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&gt;</a:t>
            </a:r>
            <a:r>
              <a:rPr kumimoji="0" lang="en-US" sz="4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0.2 mm</a:t>
            </a:r>
            <a:r>
              <a:rPr kumimoji="0" lang="en-US" sz="4300" b="1"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endParaRPr kumimoji="0" lang="en-US" sz="1200" b="1" i="0" u="none" strike="noStrike" kern="1200" cap="none" spc="0" normalizeH="0" baseline="0" noProof="0" dirty="0">
              <a:ln>
                <a:noFill/>
              </a:ln>
              <a:solidFill>
                <a:srgbClr val="DB8631"/>
              </a:solidFill>
              <a:effectLst/>
              <a:uLnTx/>
              <a:uFillTx/>
              <a:latin typeface="Calibri" panose="020F0502020204030204"/>
              <a:ea typeface="+mn-ea"/>
              <a:cs typeface="+mn-cs"/>
            </a:endParaRPr>
          </a:p>
        </p:txBody>
      </p:sp>
      <p:sp>
        <p:nvSpPr>
          <p:cNvPr id="10" name="Content Placeholder 8">
            <a:extLst>
              <a:ext uri="{FF2B5EF4-FFF2-40B4-BE49-F238E27FC236}">
                <a16:creationId xmlns:a16="http://schemas.microsoft.com/office/drawing/2014/main" id="{F82D9E1A-6297-4B76-82A1-10A4E207451D}"/>
              </a:ext>
            </a:extLst>
          </p:cNvPr>
          <p:cNvSpPr txBox="1">
            <a:spLocks/>
          </p:cNvSpPr>
          <p:nvPr/>
        </p:nvSpPr>
        <p:spPr>
          <a:xfrm>
            <a:off x="609600" y="4553194"/>
            <a:ext cx="5823815" cy="1490664"/>
          </a:xfrm>
          <a:prstGeom prst="rect">
            <a:avLst/>
          </a:prstGeom>
          <a:noFill/>
        </p:spPr>
        <p:txBody>
          <a:bodyPr vert="horz" wrap="square" lIns="0" tIns="45720" rIns="0" bIns="45720" rtlCol="0">
            <a:sp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200" b="1" i="0" u="sng" strike="noStrike" kern="1200" cap="none" spc="0" normalizeH="0" baseline="0" noProof="0" dirty="0">
                <a:ln>
                  <a:noFill/>
                </a:ln>
                <a:solidFill>
                  <a:prstClr val="black">
                    <a:lumMod val="75000"/>
                    <a:lumOff val="25000"/>
                  </a:prstClr>
                </a:solidFill>
                <a:effectLst/>
                <a:uLnTx/>
                <a:uFillTx/>
                <a:latin typeface="Calibri"/>
                <a:ea typeface="+mn-ea"/>
                <a:cs typeface="+mn-cs"/>
              </a:rPr>
              <a:t>NOTE for LIVER SPECIMENS: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It is recommended that at least 40% of the specimen contain malignant cells to ensure sufficient tumor DNA.</a:t>
            </a:r>
          </a:p>
        </p:txBody>
      </p:sp>
      <p:pic>
        <p:nvPicPr>
          <p:cNvPr id="11" name="Picture 10" descr="LUNG.Slide1">
            <a:extLst>
              <a:ext uri="{FF2B5EF4-FFF2-40B4-BE49-F238E27FC236}">
                <a16:creationId xmlns:a16="http://schemas.microsoft.com/office/drawing/2014/main" id="{70E663F9-DD2C-42E2-9589-C92DE233AAC2}"/>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59558" t="16543" r="21852" b="51370"/>
          <a:stretch/>
        </p:blipFill>
        <p:spPr>
          <a:xfrm rot="10800000">
            <a:off x="7688621" y="-277331"/>
            <a:ext cx="4503379" cy="5829892"/>
          </a:xfrm>
          <a:prstGeom prst="rect">
            <a:avLst/>
          </a:prstGeom>
          <a:noFill/>
          <a:ln>
            <a:noFill/>
          </a:ln>
          <a:effectLst>
            <a:outerShdw blurRad="508000" dist="50800" dir="5400000" algn="ctr" rotWithShape="0">
              <a:schemeClr val="bg2">
                <a:alpha val="0"/>
              </a:schemeClr>
            </a:outerShdw>
            <a:softEdge rad="0"/>
          </a:effectLst>
        </p:spPr>
      </p:pic>
    </p:spTree>
    <p:extLst>
      <p:ext uri="{BB962C8B-B14F-4D97-AF65-F5344CB8AC3E}">
        <p14:creationId xmlns:p14="http://schemas.microsoft.com/office/powerpoint/2010/main" val="2878298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D2C7-3D6A-4734-8B57-04B9D72C3EE8}"/>
              </a:ext>
            </a:extLst>
          </p:cNvPr>
          <p:cNvSpPr>
            <a:spLocks noGrp="1"/>
          </p:cNvSpPr>
          <p:nvPr>
            <p:ph type="title"/>
          </p:nvPr>
        </p:nvSpPr>
        <p:spPr/>
        <p:txBody>
          <a:bodyPr/>
          <a:lstStyle/>
          <a:p>
            <a:r>
              <a:rPr lang="en-US" dirty="0"/>
              <a:t>Tissue Specifications </a:t>
            </a:r>
            <a:br>
              <a:rPr lang="en-US" dirty="0"/>
            </a:br>
            <a:r>
              <a:rPr lang="en-US" dirty="0"/>
              <a:t>Sheet</a:t>
            </a:r>
          </a:p>
        </p:txBody>
      </p:sp>
      <p:sp>
        <p:nvSpPr>
          <p:cNvPr id="5" name="Content Placeholder 4">
            <a:extLst>
              <a:ext uri="{FF2B5EF4-FFF2-40B4-BE49-F238E27FC236}">
                <a16:creationId xmlns:a16="http://schemas.microsoft.com/office/drawing/2014/main" id="{3B3F318F-C4C2-4B92-A99A-4C72979D5BBE}"/>
              </a:ext>
            </a:extLst>
          </p:cNvPr>
          <p:cNvSpPr>
            <a:spLocks noGrp="1"/>
          </p:cNvSpPr>
          <p:nvPr>
            <p:ph sz="half" idx="1"/>
          </p:nvPr>
        </p:nvSpPr>
        <p:spPr/>
        <p:txBody>
          <a:bodyPr>
            <a:normAutofit lnSpcReduction="10000"/>
          </a:bodyPr>
          <a:lstStyle/>
          <a:p>
            <a:r>
              <a:rPr lang="en-US" sz="2400" b="1" dirty="0">
                <a:solidFill>
                  <a:srgbClr val="0070C0"/>
                </a:solidFill>
                <a:effectLst>
                  <a:outerShdw blurRad="38100" dist="38100" dir="2700000" algn="tl">
                    <a:srgbClr val="000000">
                      <a:alpha val="43137"/>
                    </a:srgbClr>
                  </a:outerShdw>
                </a:effectLst>
              </a:rPr>
              <a:t>Lung-MAP Tissue Specifications </a:t>
            </a:r>
            <a:r>
              <a:rPr lang="en-US" sz="2400" dirty="0"/>
              <a:t>resource provides additional tips for selecting an appropriate tissue specimen</a:t>
            </a:r>
          </a:p>
          <a:p>
            <a:r>
              <a:rPr lang="en-US" sz="2400" dirty="0"/>
              <a:t>This sheet can be provided to your pathology department as a reference when requesting tissue for the study</a:t>
            </a:r>
          </a:p>
          <a:p>
            <a:r>
              <a:rPr lang="en-US" sz="2400" dirty="0"/>
              <a:t>Available on the CTSU website (LUNGMAP Documents &gt; Education &amp; Promotion) or email </a:t>
            </a:r>
            <a:r>
              <a:rPr lang="en-US" sz="2400" dirty="0">
                <a:solidFill>
                  <a:srgbClr val="0070C0"/>
                </a:solidFill>
              </a:rPr>
              <a:t>LungMAPquestion@crab.org</a:t>
            </a:r>
          </a:p>
          <a:p>
            <a:endParaRPr lang="en-US" dirty="0"/>
          </a:p>
        </p:txBody>
      </p:sp>
      <p:sp>
        <p:nvSpPr>
          <p:cNvPr id="4" name="Slide Number Placeholder 3">
            <a:extLst>
              <a:ext uri="{FF2B5EF4-FFF2-40B4-BE49-F238E27FC236}">
                <a16:creationId xmlns:a16="http://schemas.microsoft.com/office/drawing/2014/main" id="{2F72F900-B0C8-4FD1-AEBB-A927255FDDE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916AB773-521B-43EF-A3B6-1BB8EB309BB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730412" y="438725"/>
            <a:ext cx="4778112" cy="5563456"/>
          </a:xfrm>
          <a:prstGeom prst="rect">
            <a:avLst/>
          </a:prstGeom>
          <a:noFill/>
          <a:ln>
            <a:noFill/>
          </a:ln>
        </p:spPr>
      </p:pic>
    </p:spTree>
    <p:extLst>
      <p:ext uri="{BB962C8B-B14F-4D97-AF65-F5344CB8AC3E}">
        <p14:creationId xmlns:p14="http://schemas.microsoft.com/office/powerpoint/2010/main" val="12135294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A17B-69DD-46A6-923B-AAFDCA85C722}"/>
              </a:ext>
            </a:extLst>
          </p:cNvPr>
          <p:cNvSpPr>
            <a:spLocks noGrp="1"/>
          </p:cNvSpPr>
          <p:nvPr>
            <p:ph type="title"/>
          </p:nvPr>
        </p:nvSpPr>
        <p:spPr/>
        <p:txBody>
          <a:bodyPr/>
          <a:lstStyle/>
          <a:p>
            <a:r>
              <a:rPr lang="en-US" dirty="0"/>
              <a:t>Preparing Specimens for Shipment</a:t>
            </a:r>
          </a:p>
        </p:txBody>
      </p:sp>
      <p:sp>
        <p:nvSpPr>
          <p:cNvPr id="3" name="Content Placeholder 2">
            <a:extLst>
              <a:ext uri="{FF2B5EF4-FFF2-40B4-BE49-F238E27FC236}">
                <a16:creationId xmlns:a16="http://schemas.microsoft.com/office/drawing/2014/main" id="{36983CCC-C9EF-471B-AFC5-91096226F34B}"/>
              </a:ext>
            </a:extLst>
          </p:cNvPr>
          <p:cNvSpPr>
            <a:spLocks noGrp="1"/>
          </p:cNvSpPr>
          <p:nvPr>
            <p:ph idx="1"/>
          </p:nvPr>
        </p:nvSpPr>
        <p:spPr/>
        <p:txBody>
          <a:bodyPr/>
          <a:lstStyle/>
          <a:p>
            <a:r>
              <a:rPr lang="en-US" sz="2400" dirty="0">
                <a:solidFill>
                  <a:srgbClr val="0070C0"/>
                </a:solidFill>
              </a:rPr>
              <a:t>Step 1 Tissue Submission</a:t>
            </a:r>
          </a:p>
          <a:p>
            <a:pPr lvl="1"/>
            <a:r>
              <a:rPr lang="en-US" sz="2200" dirty="0"/>
              <a:t>Include the associated pathology report, Local Pathology Review form, and the STS packing list</a:t>
            </a:r>
          </a:p>
          <a:p>
            <a:pPr lvl="1"/>
            <a:r>
              <a:rPr lang="en-US" sz="2200" dirty="0"/>
              <a:t>Ensure local specimen ID number matches across the pathology report, packing list, and specimen itself</a:t>
            </a:r>
          </a:p>
          <a:p>
            <a:pPr lvl="1"/>
            <a:r>
              <a:rPr lang="en-US" sz="2200" dirty="0"/>
              <a:t>To prevent delays, double-check information entered in STS for accuracy and avoid abbreviations (for example, enter “Lung, right upper lobe” for the specimen site rather than “RUL”)</a:t>
            </a:r>
          </a:p>
          <a:p>
            <a:endParaRPr lang="en-US" dirty="0"/>
          </a:p>
        </p:txBody>
      </p:sp>
      <p:sp>
        <p:nvSpPr>
          <p:cNvPr id="4" name="Slide Number Placeholder 3">
            <a:extLst>
              <a:ext uri="{FF2B5EF4-FFF2-40B4-BE49-F238E27FC236}">
                <a16:creationId xmlns:a16="http://schemas.microsoft.com/office/drawing/2014/main" id="{AD593598-7D4A-4F16-9596-BC5DEBBF19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4239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3D1C-7ECF-410A-B023-F3D1B6C2DAF6}"/>
              </a:ext>
            </a:extLst>
          </p:cNvPr>
          <p:cNvSpPr>
            <a:spLocks noGrp="1"/>
          </p:cNvSpPr>
          <p:nvPr>
            <p:ph type="title"/>
          </p:nvPr>
        </p:nvSpPr>
        <p:spPr/>
        <p:txBody>
          <a:bodyPr/>
          <a:lstStyle/>
          <a:p>
            <a:r>
              <a:rPr lang="en-US" dirty="0"/>
              <a:t>Common Mistakes When Submitting Tissue</a:t>
            </a:r>
          </a:p>
        </p:txBody>
      </p:sp>
      <p:sp>
        <p:nvSpPr>
          <p:cNvPr id="3" name="Content Placeholder 2">
            <a:extLst>
              <a:ext uri="{FF2B5EF4-FFF2-40B4-BE49-F238E27FC236}">
                <a16:creationId xmlns:a16="http://schemas.microsoft.com/office/drawing/2014/main" id="{394DB6D6-DB6F-4205-90A7-2015D05D75D5}"/>
              </a:ext>
            </a:extLst>
          </p:cNvPr>
          <p:cNvSpPr>
            <a:spLocks noGrp="1"/>
          </p:cNvSpPr>
          <p:nvPr>
            <p:ph idx="1"/>
          </p:nvPr>
        </p:nvSpPr>
        <p:spPr/>
        <p:txBody>
          <a:bodyPr/>
          <a:lstStyle/>
          <a:p>
            <a:r>
              <a:rPr lang="en-US" sz="2400" dirty="0">
                <a:solidFill>
                  <a:srgbClr val="0070C0"/>
                </a:solidFill>
              </a:rPr>
              <a:t>Stained slides</a:t>
            </a:r>
          </a:p>
          <a:p>
            <a:pPr lvl="1"/>
            <a:r>
              <a:rPr lang="en-US" sz="2200" dirty="0"/>
              <a:t>We cannot accept stained slides </a:t>
            </a:r>
          </a:p>
          <a:p>
            <a:endParaRPr lang="en-US" dirty="0"/>
          </a:p>
          <a:p>
            <a:r>
              <a:rPr lang="en-US" sz="2400" dirty="0">
                <a:solidFill>
                  <a:srgbClr val="0070C0"/>
                </a:solidFill>
              </a:rPr>
              <a:t>Multiple specimen submissions</a:t>
            </a:r>
          </a:p>
          <a:p>
            <a:pPr lvl="1"/>
            <a:r>
              <a:rPr lang="en-US" sz="2200" dirty="0"/>
              <a:t>Foundation Medicine cannot combine specimens obtained from different biopsies to fulfill tissue requirements</a:t>
            </a:r>
          </a:p>
          <a:p>
            <a:pPr lvl="1"/>
            <a:r>
              <a:rPr lang="en-US" sz="2200" dirty="0"/>
              <a:t>If there are multiple specimens that meet the requirements, please select the one with the highest tumor purity – avoid sending multiple specimens</a:t>
            </a:r>
          </a:p>
          <a:p>
            <a:endParaRPr lang="en-US" dirty="0"/>
          </a:p>
        </p:txBody>
      </p:sp>
      <p:sp>
        <p:nvSpPr>
          <p:cNvPr id="4" name="Slide Number Placeholder 3">
            <a:extLst>
              <a:ext uri="{FF2B5EF4-FFF2-40B4-BE49-F238E27FC236}">
                <a16:creationId xmlns:a16="http://schemas.microsoft.com/office/drawing/2014/main" id="{B09DE894-6220-47C8-87BF-620D50FF4A3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965969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5DC9A-B16D-430C-BC00-BEED85100D6C}"/>
              </a:ext>
            </a:extLst>
          </p:cNvPr>
          <p:cNvSpPr>
            <a:spLocks noGrp="1"/>
          </p:cNvSpPr>
          <p:nvPr>
            <p:ph type="title"/>
          </p:nvPr>
        </p:nvSpPr>
        <p:spPr/>
        <p:txBody>
          <a:bodyPr/>
          <a:lstStyle/>
          <a:p>
            <a:r>
              <a:rPr lang="en-US" dirty="0"/>
              <a:t>Preparing Specimens </a:t>
            </a:r>
            <a:br>
              <a:rPr lang="en-US" dirty="0"/>
            </a:br>
            <a:r>
              <a:rPr lang="en-US" dirty="0"/>
              <a:t>for Shipment</a:t>
            </a:r>
          </a:p>
        </p:txBody>
      </p:sp>
      <p:sp>
        <p:nvSpPr>
          <p:cNvPr id="3" name="Content Placeholder 2">
            <a:extLst>
              <a:ext uri="{FF2B5EF4-FFF2-40B4-BE49-F238E27FC236}">
                <a16:creationId xmlns:a16="http://schemas.microsoft.com/office/drawing/2014/main" id="{5064A539-957C-446E-82FD-03AEBB212FD7}"/>
              </a:ext>
            </a:extLst>
          </p:cNvPr>
          <p:cNvSpPr>
            <a:spLocks noGrp="1"/>
          </p:cNvSpPr>
          <p:nvPr>
            <p:ph idx="1"/>
          </p:nvPr>
        </p:nvSpPr>
        <p:spPr>
          <a:xfrm>
            <a:off x="609600" y="1636295"/>
            <a:ext cx="5722374" cy="4539915"/>
          </a:xfrm>
        </p:spPr>
        <p:txBody>
          <a:bodyPr>
            <a:normAutofit lnSpcReduction="10000"/>
          </a:bodyPr>
          <a:lstStyle/>
          <a:p>
            <a:r>
              <a:rPr lang="en-US" sz="2400" dirty="0">
                <a:solidFill>
                  <a:srgbClr val="0070C0"/>
                </a:solidFill>
              </a:rPr>
              <a:t>Whole blood </a:t>
            </a:r>
            <a:r>
              <a:rPr lang="en-US" sz="2400" dirty="0" err="1">
                <a:solidFill>
                  <a:srgbClr val="0070C0"/>
                </a:solidFill>
              </a:rPr>
              <a:t>ctDNA</a:t>
            </a:r>
            <a:r>
              <a:rPr lang="en-US" sz="2400" dirty="0">
                <a:solidFill>
                  <a:srgbClr val="0070C0"/>
                </a:solidFill>
              </a:rPr>
              <a:t> specimen </a:t>
            </a:r>
          </a:p>
          <a:p>
            <a:pPr lvl="1"/>
            <a:r>
              <a:rPr lang="en-US" sz="2200" dirty="0"/>
              <a:t>Two tubes are required; the additional two tubes in the kit can be discarded</a:t>
            </a:r>
          </a:p>
          <a:p>
            <a:pPr lvl="1"/>
            <a:r>
              <a:rPr lang="en-US" sz="2200" dirty="0"/>
              <a:t>Kit ordered from Foundation Medicine has label already affixed</a:t>
            </a:r>
          </a:p>
          <a:p>
            <a:pPr lvl="1"/>
            <a:r>
              <a:rPr lang="en-US" sz="2200" dirty="0"/>
              <a:t>Avoid delays in processing by adding the requested identifiers to the affixed label before shipment </a:t>
            </a:r>
          </a:p>
          <a:p>
            <a:pPr lvl="2"/>
            <a:r>
              <a:rPr lang="en-US" sz="2000" dirty="0"/>
              <a:t>Most common missed identifier is the specimen ID from STS</a:t>
            </a:r>
          </a:p>
          <a:p>
            <a:pPr lvl="2"/>
            <a:r>
              <a:rPr lang="en-US" sz="2000" dirty="0"/>
              <a:t>Required identifiers are displayed on last page of packing list under “Label Information”</a:t>
            </a:r>
          </a:p>
          <a:p>
            <a:pPr lvl="1"/>
            <a:r>
              <a:rPr lang="en-US" sz="2200" dirty="0"/>
              <a:t>Ensure the packing list is included in the shipment</a:t>
            </a:r>
          </a:p>
          <a:p>
            <a:endParaRPr lang="en-US" dirty="0"/>
          </a:p>
        </p:txBody>
      </p:sp>
      <p:sp>
        <p:nvSpPr>
          <p:cNvPr id="4" name="Slide Number Placeholder 3">
            <a:extLst>
              <a:ext uri="{FF2B5EF4-FFF2-40B4-BE49-F238E27FC236}">
                <a16:creationId xmlns:a16="http://schemas.microsoft.com/office/drawing/2014/main" id="{D520F56A-0462-49CA-93EA-7F322B6737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310FA6B-2B83-4360-B421-871FF44B9B81}"/>
              </a:ext>
            </a:extLst>
          </p:cNvPr>
          <p:cNvPicPr>
            <a:picLocks noChangeAspect="1"/>
          </p:cNvPicPr>
          <p:nvPr/>
        </p:nvPicPr>
        <p:blipFill>
          <a:blip r:embed="rId3"/>
          <a:stretch>
            <a:fillRect/>
          </a:stretch>
        </p:blipFill>
        <p:spPr>
          <a:xfrm rot="419231">
            <a:off x="6985370" y="516632"/>
            <a:ext cx="4390843" cy="5547360"/>
          </a:xfrm>
          <a:prstGeom prst="rect">
            <a:avLst/>
          </a:prstGeom>
        </p:spPr>
      </p:pic>
    </p:spTree>
    <p:extLst>
      <p:ext uri="{BB962C8B-B14F-4D97-AF65-F5344CB8AC3E}">
        <p14:creationId xmlns:p14="http://schemas.microsoft.com/office/powerpoint/2010/main" val="361754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0E8688-4ECD-2446-804D-FA47F30FA6EF}"/>
              </a:ext>
            </a:extLst>
          </p:cNvPr>
          <p:cNvSpPr>
            <a:spLocks noGrp="1"/>
          </p:cNvSpPr>
          <p:nvPr>
            <p:ph type="title"/>
          </p:nvPr>
        </p:nvSpPr>
        <p:spPr>
          <a:xfrm>
            <a:off x="843428" y="249492"/>
            <a:ext cx="10499023" cy="635949"/>
          </a:xfrm>
          <a:effectLst/>
        </p:spPr>
        <p:txBody>
          <a:bodyPr>
            <a:noAutofit/>
          </a:bodyPr>
          <a:lstStyle/>
          <a:p>
            <a:pPr>
              <a:lnSpc>
                <a:spcPts val="5400"/>
              </a:lnSpc>
              <a:tabLst>
                <a:tab pos="1670447" algn="l"/>
              </a:tabLst>
            </a:pPr>
            <a:r>
              <a:rPr lang="en-US" dirty="0"/>
              <a:t>IL-15 Cytokine Super-agonist Structure</a:t>
            </a:r>
          </a:p>
        </p:txBody>
      </p:sp>
      <p:sp>
        <p:nvSpPr>
          <p:cNvPr id="5" name="Date Placeholder 4"/>
          <p:cNvSpPr>
            <a:spLocks noGrp="1"/>
          </p:cNvSpPr>
          <p:nvPr>
            <p:ph type="dt" sz="half" idx="10"/>
          </p:nvPr>
        </p:nvSpPr>
        <p:spPr/>
        <p:txBody>
          <a:bodyPr/>
          <a:lstStyle/>
          <a:p>
            <a:r>
              <a:rPr lang="en-US" dirty="0">
                <a:latin typeface="Arial" panose="020B0604020202020204" pitchFamily="34" charset="0"/>
                <a:cs typeface="Arial" panose="020B0604020202020204" pitchFamily="34" charset="0"/>
              </a:rPr>
              <a:t>  </a:t>
            </a:r>
          </a:p>
        </p:txBody>
      </p:sp>
      <p:sp>
        <p:nvSpPr>
          <p:cNvPr id="74" name="TextBox 73">
            <a:extLst>
              <a:ext uri="{FF2B5EF4-FFF2-40B4-BE49-F238E27FC236}">
                <a16:creationId xmlns:a16="http://schemas.microsoft.com/office/drawing/2014/main" id="{06D242ED-DBFE-7D47-95BE-747FDD7B8F52}"/>
              </a:ext>
            </a:extLst>
          </p:cNvPr>
          <p:cNvSpPr txBox="1"/>
          <p:nvPr/>
        </p:nvSpPr>
        <p:spPr>
          <a:xfrm>
            <a:off x="3886486" y="1869260"/>
            <a:ext cx="5100974" cy="421176"/>
          </a:xfrm>
          <a:prstGeom prst="rect">
            <a:avLst/>
          </a:prstGeom>
        </p:spPr>
        <p:txBody>
          <a:bodyPr vert="horz" lIns="68576" tIns="34288" rIns="68576" bIns="34288" rtlCol="0" anchor="ctr">
            <a:noAutofit/>
          </a:bodyPr>
          <a:lstStyle>
            <a:lvl1pPr algn="ctr" defTabSz="609546">
              <a:spcBef>
                <a:spcPct val="0"/>
              </a:spcBef>
              <a:buNone/>
              <a:defRPr sz="4400" b="0">
                <a:solidFill>
                  <a:srgbClr val="2D4B89"/>
                </a:solidFill>
                <a:latin typeface="+mj-lt"/>
                <a:ea typeface="+mj-ea"/>
                <a:cs typeface="+mj-cs"/>
              </a:defRPr>
            </a:lvl1pPr>
          </a:lstStyle>
          <a:p>
            <a:endParaRPr lang="en-US" sz="2400" dirty="0">
              <a:solidFill>
                <a:srgbClr val="1F51AD"/>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64955D2-96B5-C147-BEDF-0FBEF5DA7FE1}"/>
              </a:ext>
            </a:extLst>
          </p:cNvPr>
          <p:cNvGrpSpPr/>
          <p:nvPr/>
        </p:nvGrpSpPr>
        <p:grpSpPr>
          <a:xfrm>
            <a:off x="1887302" y="2349861"/>
            <a:ext cx="8871490" cy="1848788"/>
            <a:chOff x="2690846" y="2179830"/>
            <a:chExt cx="8079130" cy="1683663"/>
          </a:xfrm>
        </p:grpSpPr>
        <p:pic>
          <p:nvPicPr>
            <p:cNvPr id="73" name="Picture 72">
              <a:extLst>
                <a:ext uri="{FF2B5EF4-FFF2-40B4-BE49-F238E27FC236}">
                  <a16:creationId xmlns:a16="http://schemas.microsoft.com/office/drawing/2014/main" id="{D75A2D0C-ABA9-FB48-A55E-B41DC34B4D92}"/>
                </a:ext>
              </a:extLst>
            </p:cNvPr>
            <p:cNvPicPr>
              <a:picLocks noChangeAspect="1"/>
            </p:cNvPicPr>
            <p:nvPr/>
          </p:nvPicPr>
          <p:blipFill>
            <a:blip r:embed="rId2"/>
            <a:stretch>
              <a:fillRect/>
            </a:stretch>
          </p:blipFill>
          <p:spPr>
            <a:xfrm>
              <a:off x="2690846" y="2179830"/>
              <a:ext cx="1450878" cy="1683663"/>
            </a:xfrm>
            <a:prstGeom prst="rect">
              <a:avLst/>
            </a:prstGeom>
          </p:spPr>
        </p:pic>
        <p:sp>
          <p:nvSpPr>
            <p:cNvPr id="77" name="TextBox 76">
              <a:extLst>
                <a:ext uri="{FF2B5EF4-FFF2-40B4-BE49-F238E27FC236}">
                  <a16:creationId xmlns:a16="http://schemas.microsoft.com/office/drawing/2014/main" id="{E6F78EAF-A680-0248-8D8D-3EF6FB598149}"/>
                </a:ext>
              </a:extLst>
            </p:cNvPr>
            <p:cNvSpPr txBox="1"/>
            <p:nvPr/>
          </p:nvSpPr>
          <p:spPr>
            <a:xfrm>
              <a:off x="5106808" y="2246107"/>
              <a:ext cx="5521426" cy="294301"/>
            </a:xfrm>
            <a:prstGeom prst="rect">
              <a:avLst/>
            </a:prstGeom>
            <a:noFill/>
          </p:spPr>
          <p:txBody>
            <a:bodyPr wrap="square" rtlCol="0">
              <a:spAutoFit/>
            </a:bodyPr>
            <a:lstStyle/>
            <a:p>
              <a:r>
                <a:rPr lang="en-US" sz="1500" dirty="0">
                  <a:solidFill>
                    <a:schemeClr val="accent4">
                      <a:lumMod val="10000"/>
                    </a:schemeClr>
                  </a:solidFill>
                  <a:cs typeface="Arial" panose="020B0604020202020204" pitchFamily="34" charset="0"/>
                </a:rPr>
                <a:t>IL-15 N72D mutation enhances binding to IL-2Rb</a:t>
              </a:r>
            </a:p>
          </p:txBody>
        </p:sp>
        <p:sp>
          <p:nvSpPr>
            <p:cNvPr id="78" name="TextBox 77">
              <a:extLst>
                <a:ext uri="{FF2B5EF4-FFF2-40B4-BE49-F238E27FC236}">
                  <a16:creationId xmlns:a16="http://schemas.microsoft.com/office/drawing/2014/main" id="{90993A9C-D1CC-5040-BF2D-48F9C2AE5D43}"/>
                </a:ext>
              </a:extLst>
            </p:cNvPr>
            <p:cNvSpPr txBox="1"/>
            <p:nvPr/>
          </p:nvSpPr>
          <p:spPr>
            <a:xfrm>
              <a:off x="5106807" y="3536824"/>
              <a:ext cx="5521427" cy="294301"/>
            </a:xfrm>
            <a:prstGeom prst="rect">
              <a:avLst/>
            </a:prstGeom>
            <a:noFill/>
          </p:spPr>
          <p:txBody>
            <a:bodyPr wrap="square" rtlCol="0">
              <a:spAutoFit/>
            </a:bodyPr>
            <a:lstStyle/>
            <a:p>
              <a:r>
                <a:rPr lang="en-US" sz="1500" dirty="0">
                  <a:solidFill>
                    <a:schemeClr val="accent4">
                      <a:lumMod val="10000"/>
                    </a:schemeClr>
                  </a:solidFill>
                  <a:cs typeface="Arial" panose="020B0604020202020204" pitchFamily="34" charset="0"/>
                </a:rPr>
                <a:t>Increases half-life and lymphoid recycling and distribution</a:t>
              </a:r>
            </a:p>
          </p:txBody>
        </p:sp>
        <p:sp>
          <p:nvSpPr>
            <p:cNvPr id="79" name="TextBox 78">
              <a:extLst>
                <a:ext uri="{FF2B5EF4-FFF2-40B4-BE49-F238E27FC236}">
                  <a16:creationId xmlns:a16="http://schemas.microsoft.com/office/drawing/2014/main" id="{697246B8-591F-554C-9127-4475AF331DAB}"/>
                </a:ext>
              </a:extLst>
            </p:cNvPr>
            <p:cNvSpPr txBox="1"/>
            <p:nvPr/>
          </p:nvSpPr>
          <p:spPr>
            <a:xfrm>
              <a:off x="3940696" y="2225086"/>
              <a:ext cx="1400866" cy="294301"/>
            </a:xfrm>
            <a:prstGeom prst="rect">
              <a:avLst/>
            </a:prstGeom>
            <a:noFill/>
          </p:spPr>
          <p:txBody>
            <a:bodyPr wrap="square" rtlCol="0">
              <a:spAutoFit/>
            </a:bodyPr>
            <a:lstStyle/>
            <a:p>
              <a:pPr algn="ctr" defTabSz="422042"/>
              <a:r>
                <a:rPr lang="en-US" sz="1500" b="1" dirty="0">
                  <a:solidFill>
                    <a:srgbClr val="00B050"/>
                  </a:solidFill>
                  <a:cs typeface="Arial" panose="020B0604020202020204" pitchFamily="34" charset="0"/>
                </a:rPr>
                <a:t>IL-15N72D</a:t>
              </a:r>
            </a:p>
          </p:txBody>
        </p:sp>
        <p:sp>
          <p:nvSpPr>
            <p:cNvPr id="80" name="TextBox 79">
              <a:extLst>
                <a:ext uri="{FF2B5EF4-FFF2-40B4-BE49-F238E27FC236}">
                  <a16:creationId xmlns:a16="http://schemas.microsoft.com/office/drawing/2014/main" id="{36B45350-C4F6-6E4C-91ED-C8583B1D2170}"/>
                </a:ext>
              </a:extLst>
            </p:cNvPr>
            <p:cNvSpPr txBox="1"/>
            <p:nvPr/>
          </p:nvSpPr>
          <p:spPr>
            <a:xfrm>
              <a:off x="4025360" y="3549348"/>
              <a:ext cx="1081448" cy="294301"/>
            </a:xfrm>
            <a:prstGeom prst="rect">
              <a:avLst/>
            </a:prstGeom>
            <a:noFill/>
          </p:spPr>
          <p:txBody>
            <a:bodyPr wrap="square" rtlCol="0">
              <a:spAutoFit/>
            </a:bodyPr>
            <a:lstStyle/>
            <a:p>
              <a:pPr algn="ctr" defTabSz="422042"/>
              <a:r>
                <a:rPr lang="en-US" sz="1500" b="1" dirty="0">
                  <a:solidFill>
                    <a:srgbClr val="2593DE"/>
                  </a:solidFill>
                  <a:cs typeface="Arial" panose="020B0604020202020204" pitchFamily="34" charset="0"/>
                </a:rPr>
                <a:t>IgG1 Fc</a:t>
              </a:r>
            </a:p>
          </p:txBody>
        </p:sp>
        <p:sp>
          <p:nvSpPr>
            <p:cNvPr id="81" name="TextBox 80">
              <a:extLst>
                <a:ext uri="{FF2B5EF4-FFF2-40B4-BE49-F238E27FC236}">
                  <a16:creationId xmlns:a16="http://schemas.microsoft.com/office/drawing/2014/main" id="{35051485-F5DF-9B48-B757-BE8DBB2ADDDA}"/>
                </a:ext>
              </a:extLst>
            </p:cNvPr>
            <p:cNvSpPr txBox="1"/>
            <p:nvPr/>
          </p:nvSpPr>
          <p:spPr>
            <a:xfrm>
              <a:off x="4186122" y="2769403"/>
              <a:ext cx="785453" cy="294301"/>
            </a:xfrm>
            <a:prstGeom prst="rect">
              <a:avLst/>
            </a:prstGeom>
            <a:noFill/>
          </p:spPr>
          <p:txBody>
            <a:bodyPr wrap="square" rtlCol="0">
              <a:spAutoFit/>
            </a:bodyPr>
            <a:lstStyle/>
            <a:p>
              <a:pPr algn="ctr" defTabSz="422042"/>
              <a:r>
                <a:rPr lang="en-US" sz="1500" b="1" dirty="0">
                  <a:solidFill>
                    <a:srgbClr val="19754B"/>
                  </a:solidFill>
                  <a:cs typeface="Arial" panose="020B0604020202020204" pitchFamily="34" charset="0"/>
                </a:rPr>
                <a:t>IL-15R</a:t>
              </a:r>
              <a:r>
                <a:rPr lang="el-GR" sz="1500" b="1" dirty="0">
                  <a:solidFill>
                    <a:srgbClr val="19754B"/>
                  </a:solidFill>
                  <a:cs typeface="Arial" panose="020B0604020202020204" pitchFamily="34" charset="0"/>
                </a:rPr>
                <a:t>α</a:t>
              </a:r>
              <a:endParaRPr lang="en-US" sz="1500" b="1" dirty="0">
                <a:solidFill>
                  <a:srgbClr val="19754B"/>
                </a:solidFill>
                <a:cs typeface="Arial" panose="020B0604020202020204" pitchFamily="34" charset="0"/>
              </a:endParaRPr>
            </a:p>
          </p:txBody>
        </p:sp>
        <p:sp>
          <p:nvSpPr>
            <p:cNvPr id="82" name="TextBox 81">
              <a:extLst>
                <a:ext uri="{FF2B5EF4-FFF2-40B4-BE49-F238E27FC236}">
                  <a16:creationId xmlns:a16="http://schemas.microsoft.com/office/drawing/2014/main" id="{652FC2B1-FC72-694B-A3C5-C68CB15BB19D}"/>
                </a:ext>
              </a:extLst>
            </p:cNvPr>
            <p:cNvSpPr txBox="1"/>
            <p:nvPr/>
          </p:nvSpPr>
          <p:spPr>
            <a:xfrm>
              <a:off x="5106808" y="2731385"/>
              <a:ext cx="5663168" cy="504518"/>
            </a:xfrm>
            <a:prstGeom prst="rect">
              <a:avLst/>
            </a:prstGeom>
            <a:noFill/>
          </p:spPr>
          <p:txBody>
            <a:bodyPr wrap="square" rtlCol="0">
              <a:spAutoFit/>
            </a:bodyPr>
            <a:lstStyle/>
            <a:p>
              <a:pPr defTabSz="422042"/>
              <a:r>
                <a:rPr lang="en-US" sz="1500" dirty="0">
                  <a:solidFill>
                    <a:srgbClr val="000000"/>
                  </a:solidFill>
                  <a:cs typeface="Arial" panose="020B0604020202020204" pitchFamily="34" charset="0"/>
                </a:rPr>
                <a:t>Allows transpresentation selectively to only IL-2Rβγ chain and dramatically increases activity over native IL-15</a:t>
              </a:r>
            </a:p>
          </p:txBody>
        </p:sp>
      </p:grpSp>
      <p:sp>
        <p:nvSpPr>
          <p:cNvPr id="15" name="TextBox 14">
            <a:extLst>
              <a:ext uri="{FF2B5EF4-FFF2-40B4-BE49-F238E27FC236}">
                <a16:creationId xmlns:a16="http://schemas.microsoft.com/office/drawing/2014/main" id="{691BE85E-A4EF-4A49-94C5-46B8685B1C7D}"/>
              </a:ext>
            </a:extLst>
          </p:cNvPr>
          <p:cNvSpPr txBox="1"/>
          <p:nvPr/>
        </p:nvSpPr>
        <p:spPr>
          <a:xfrm>
            <a:off x="2459878" y="4941415"/>
            <a:ext cx="6891076" cy="369332"/>
          </a:xfrm>
          <a:prstGeom prst="rect">
            <a:avLst/>
          </a:prstGeom>
          <a:noFill/>
        </p:spPr>
        <p:txBody>
          <a:bodyPr wrap="square" rtlCol="0">
            <a:spAutoFit/>
          </a:bodyPr>
          <a:lstStyle/>
          <a:p>
            <a:pPr algn="ctr"/>
            <a:r>
              <a:rPr lang="en-US" dirty="0">
                <a:solidFill>
                  <a:srgbClr val="000000"/>
                </a:solidFill>
                <a:latin typeface="Arial" panose="020B0604020202020204" pitchFamily="34" charset="0"/>
                <a:ea typeface="Times New Roman" charset="0"/>
                <a:cs typeface="Arial" panose="020B0604020202020204" pitchFamily="34" charset="0"/>
              </a:rPr>
              <a:t>CD8</a:t>
            </a:r>
            <a:r>
              <a:rPr lang="en-US" baseline="30000" dirty="0">
                <a:solidFill>
                  <a:srgbClr val="000000"/>
                </a:solidFill>
                <a:latin typeface="Arial" panose="020B0604020202020204" pitchFamily="34" charset="0"/>
                <a:ea typeface="Times New Roman" charset="0"/>
                <a:cs typeface="Arial" panose="020B0604020202020204" pitchFamily="34" charset="0"/>
              </a:rPr>
              <a:t>+</a:t>
            </a:r>
            <a:r>
              <a:rPr lang="en-US" dirty="0">
                <a:solidFill>
                  <a:srgbClr val="000000"/>
                </a:solidFill>
                <a:latin typeface="Arial" panose="020B0604020202020204" pitchFamily="34" charset="0"/>
                <a:ea typeface="Times New Roman" charset="0"/>
                <a:cs typeface="Arial" panose="020B0604020202020204" pitchFamily="34" charset="0"/>
              </a:rPr>
              <a:t> and NK Cell expansion with </a:t>
            </a:r>
            <a:r>
              <a:rPr lang="en-US" u="sng" dirty="0">
                <a:solidFill>
                  <a:srgbClr val="000000"/>
                </a:solidFill>
                <a:latin typeface="Arial" panose="020B0604020202020204" pitchFamily="34" charset="0"/>
                <a:ea typeface="Times New Roman" charset="0"/>
                <a:cs typeface="Arial" panose="020B0604020202020204" pitchFamily="34" charset="0"/>
              </a:rPr>
              <a:t>CD4</a:t>
            </a:r>
            <a:r>
              <a:rPr lang="en-US" u="sng" baseline="30000" dirty="0">
                <a:solidFill>
                  <a:srgbClr val="000000"/>
                </a:solidFill>
                <a:latin typeface="Arial" panose="020B0604020202020204" pitchFamily="34" charset="0"/>
                <a:ea typeface="Times New Roman" charset="0"/>
                <a:cs typeface="Arial" panose="020B0604020202020204" pitchFamily="34" charset="0"/>
              </a:rPr>
              <a:t>+</a:t>
            </a:r>
            <a:r>
              <a:rPr lang="en-US" u="sng" dirty="0">
                <a:solidFill>
                  <a:srgbClr val="000000"/>
                </a:solidFill>
                <a:latin typeface="Arial" panose="020B0604020202020204" pitchFamily="34" charset="0"/>
                <a:ea typeface="Times New Roman" charset="0"/>
                <a:cs typeface="Arial" panose="020B0604020202020204" pitchFamily="34" charset="0"/>
              </a:rPr>
              <a:t> Sparing</a:t>
            </a:r>
          </a:p>
        </p:txBody>
      </p:sp>
      <p:sp>
        <p:nvSpPr>
          <p:cNvPr id="3" name="TextBox 2">
            <a:extLst>
              <a:ext uri="{FF2B5EF4-FFF2-40B4-BE49-F238E27FC236}">
                <a16:creationId xmlns:a16="http://schemas.microsoft.com/office/drawing/2014/main" id="{B3C9D628-A2A5-8A40-A49C-A01F9A75532B}"/>
              </a:ext>
            </a:extLst>
          </p:cNvPr>
          <p:cNvSpPr txBox="1"/>
          <p:nvPr/>
        </p:nvSpPr>
        <p:spPr>
          <a:xfrm>
            <a:off x="5069289" y="716256"/>
            <a:ext cx="1672253" cy="830997"/>
          </a:xfrm>
          <a:prstGeom prst="rect">
            <a:avLst/>
          </a:prstGeom>
          <a:noFill/>
        </p:spPr>
        <p:txBody>
          <a:bodyPr wrap="none" rtlCol="0">
            <a:spAutoFit/>
          </a:bodyPr>
          <a:lstStyle/>
          <a:p>
            <a:r>
              <a:rPr lang="en-US" sz="4800" spc="-50" dirty="0">
                <a:solidFill>
                  <a:schemeClr val="tx1">
                    <a:lumMod val="75000"/>
                    <a:lumOff val="25000"/>
                  </a:schemeClr>
                </a:solidFill>
                <a:latin typeface="+mj-lt"/>
                <a:ea typeface="+mj-ea"/>
                <a:cs typeface="+mj-cs"/>
              </a:rPr>
              <a:t>N-803</a:t>
            </a:r>
          </a:p>
        </p:txBody>
      </p:sp>
    </p:spTree>
    <p:extLst>
      <p:ext uri="{BB962C8B-B14F-4D97-AF65-F5344CB8AC3E}">
        <p14:creationId xmlns:p14="http://schemas.microsoft.com/office/powerpoint/2010/main" val="3152306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17E17E-B8E1-45F8-95E9-2D18526B559E}"/>
              </a:ext>
            </a:extLst>
          </p:cNvPr>
          <p:cNvSpPr>
            <a:spLocks noGrp="1"/>
          </p:cNvSpPr>
          <p:nvPr>
            <p:ph type="ctrTitle"/>
          </p:nvPr>
        </p:nvSpPr>
        <p:spPr/>
        <p:txBody>
          <a:bodyPr/>
          <a:lstStyle/>
          <a:p>
            <a:r>
              <a:rPr lang="en-US" dirty="0"/>
              <a:t>Specimen Tracking System</a:t>
            </a:r>
          </a:p>
        </p:txBody>
      </p:sp>
      <p:sp>
        <p:nvSpPr>
          <p:cNvPr id="7" name="Subtitle 6">
            <a:extLst>
              <a:ext uri="{FF2B5EF4-FFF2-40B4-BE49-F238E27FC236}">
                <a16:creationId xmlns:a16="http://schemas.microsoft.com/office/drawing/2014/main" id="{0E478258-3CB9-47A6-9327-57A85006F716}"/>
              </a:ext>
            </a:extLst>
          </p:cNvPr>
          <p:cNvSpPr>
            <a:spLocks noGrp="1"/>
          </p:cNvSpPr>
          <p:nvPr>
            <p:ph type="subTitle" idx="1"/>
          </p:nvPr>
        </p:nvSpPr>
        <p:spPr/>
        <p:txBody>
          <a:bodyPr/>
          <a:lstStyle/>
          <a:p>
            <a:r>
              <a:rPr lang="en-US" dirty="0"/>
              <a:t>Reminders and Tips</a:t>
            </a:r>
          </a:p>
        </p:txBody>
      </p:sp>
      <p:sp>
        <p:nvSpPr>
          <p:cNvPr id="5" name="Slide Number Placeholder 4">
            <a:extLst>
              <a:ext uri="{FF2B5EF4-FFF2-40B4-BE49-F238E27FC236}">
                <a16:creationId xmlns:a16="http://schemas.microsoft.com/office/drawing/2014/main" id="{AA247D33-D8A3-4066-99A4-2BF299B0FFA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679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BC9B-CAB4-494F-8C3D-BB18011CDFD0}"/>
              </a:ext>
            </a:extLst>
          </p:cNvPr>
          <p:cNvSpPr>
            <a:spLocks noGrp="1"/>
          </p:cNvSpPr>
          <p:nvPr>
            <p:ph type="title"/>
          </p:nvPr>
        </p:nvSpPr>
        <p:spPr/>
        <p:txBody>
          <a:bodyPr/>
          <a:lstStyle/>
          <a:p>
            <a:r>
              <a:rPr lang="en-US" dirty="0"/>
              <a:t>Logging Specimens</a:t>
            </a:r>
          </a:p>
        </p:txBody>
      </p:sp>
      <p:sp>
        <p:nvSpPr>
          <p:cNvPr id="4" name="Slide Number Placeholder 3">
            <a:extLst>
              <a:ext uri="{FF2B5EF4-FFF2-40B4-BE49-F238E27FC236}">
                <a16:creationId xmlns:a16="http://schemas.microsoft.com/office/drawing/2014/main" id="{79117330-39C6-42AA-82B8-0B1B16BD39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Content Placeholder 2">
            <a:extLst>
              <a:ext uri="{FF2B5EF4-FFF2-40B4-BE49-F238E27FC236}">
                <a16:creationId xmlns:a16="http://schemas.microsoft.com/office/drawing/2014/main" id="{89B8D56A-6FEA-432D-9257-38874D9A1F32}"/>
              </a:ext>
            </a:extLst>
          </p:cNvPr>
          <p:cNvSpPr txBox="1">
            <a:spLocks/>
          </p:cNvSpPr>
          <p:nvPr/>
        </p:nvSpPr>
        <p:spPr>
          <a:xfrm>
            <a:off x="838200" y="1540316"/>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Production vs Test </a:t>
            </a:r>
          </a:p>
          <a:p>
            <a:pPr marL="384048" marR="0" lvl="1" indent="-182880" algn="l" defTabSz="914400" rtl="0" eaLnBrk="1" fontAlgn="auto" latinLnBrk="0" hangingPunct="1">
              <a:lnSpc>
                <a:spcPct val="9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Watch for green block at top of page and warning above packing list </a:t>
            </a:r>
          </a:p>
          <a:p>
            <a:pPr marL="384048" marR="0" lvl="1" indent="-182880" algn="l" defTabSz="914400" rtl="0" eaLnBrk="1" fontAlgn="auto" latinLnBrk="0" hangingPunct="1">
              <a:lnSpc>
                <a:spcPct val="90000"/>
              </a:lnSpc>
              <a:spcBef>
                <a:spcPts val="200"/>
              </a:spcBef>
              <a:spcAft>
                <a:spcPts val="400"/>
              </a:spcAft>
              <a:buClr>
                <a:srgbClr val="B2B2B2">
                  <a:lumMod val="50000"/>
                </a:srgbClr>
              </a:buClr>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Specimens logged in test aren’t actually recognized by our database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CACB1E4-837B-45CC-9DA8-ACACB4BF8B4A}"/>
              </a:ext>
            </a:extLst>
          </p:cNvPr>
          <p:cNvPicPr>
            <a:picLocks noChangeAspect="1"/>
          </p:cNvPicPr>
          <p:nvPr/>
        </p:nvPicPr>
        <p:blipFill>
          <a:blip r:embed="rId3"/>
          <a:stretch>
            <a:fillRect/>
          </a:stretch>
        </p:blipFill>
        <p:spPr>
          <a:xfrm>
            <a:off x="1674420" y="2666579"/>
            <a:ext cx="7925520" cy="1524841"/>
          </a:xfrm>
          <a:prstGeom prst="rect">
            <a:avLst/>
          </a:prstGeom>
        </p:spPr>
      </p:pic>
      <p:pic>
        <p:nvPicPr>
          <p:cNvPr id="9" name="Picture 8">
            <a:extLst>
              <a:ext uri="{FF2B5EF4-FFF2-40B4-BE49-F238E27FC236}">
                <a16:creationId xmlns:a16="http://schemas.microsoft.com/office/drawing/2014/main" id="{0E8BC3A0-F539-4D19-A575-CFDB971884BA}"/>
              </a:ext>
            </a:extLst>
          </p:cNvPr>
          <p:cNvPicPr>
            <a:picLocks noChangeAspect="1"/>
          </p:cNvPicPr>
          <p:nvPr/>
        </p:nvPicPr>
        <p:blipFill>
          <a:blip r:embed="rId4"/>
          <a:stretch>
            <a:fillRect/>
          </a:stretch>
        </p:blipFill>
        <p:spPr>
          <a:xfrm>
            <a:off x="838200" y="4191420"/>
            <a:ext cx="9914286" cy="2047619"/>
          </a:xfrm>
          <a:prstGeom prst="rect">
            <a:avLst/>
          </a:prstGeom>
        </p:spPr>
      </p:pic>
    </p:spTree>
    <p:extLst>
      <p:ext uri="{BB962C8B-B14F-4D97-AF65-F5344CB8AC3E}">
        <p14:creationId xmlns:p14="http://schemas.microsoft.com/office/powerpoint/2010/main" val="873212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59A3C-FEC1-4279-98F7-1A9E8DE8C762}"/>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0E5B1DFA-0D26-4BCB-BFB6-FA8E73CC1633}"/>
              </a:ext>
            </a:extLst>
          </p:cNvPr>
          <p:cNvSpPr>
            <a:spLocks noGrp="1"/>
          </p:cNvSpPr>
          <p:nvPr>
            <p:ph idx="1"/>
          </p:nvPr>
        </p:nvSpPr>
        <p:spPr>
          <a:xfrm>
            <a:off x="609600" y="1492469"/>
            <a:ext cx="10546080" cy="4376625"/>
          </a:xfrm>
        </p:spPr>
        <p:txBody>
          <a:bodyPr/>
          <a:lstStyle/>
          <a:p>
            <a:r>
              <a:rPr lang="en-US" sz="2200" dirty="0"/>
              <a:t>Importance of correctly answering specimen specific questions</a:t>
            </a:r>
          </a:p>
          <a:p>
            <a:pPr lvl="1"/>
            <a:r>
              <a:rPr lang="en-US" sz="2000" dirty="0"/>
              <a:t>Avoid processing delays </a:t>
            </a:r>
          </a:p>
          <a:p>
            <a:pPr lvl="1"/>
            <a:r>
              <a:rPr lang="en-US" sz="2000" dirty="0"/>
              <a:t>Entry errors corrected the same way as specimen entry errors</a:t>
            </a:r>
          </a:p>
          <a:p>
            <a:pPr lvl="1"/>
            <a:r>
              <a:rPr lang="en-US" sz="2000" dirty="0"/>
              <a:t>Common errors include DOB, gender, &amp; local specimen ID</a:t>
            </a:r>
          </a:p>
          <a:p>
            <a:endParaRPr lang="en-US" dirty="0"/>
          </a:p>
        </p:txBody>
      </p:sp>
      <p:sp>
        <p:nvSpPr>
          <p:cNvPr id="4" name="Slide Number Placeholder 3">
            <a:extLst>
              <a:ext uri="{FF2B5EF4-FFF2-40B4-BE49-F238E27FC236}">
                <a16:creationId xmlns:a16="http://schemas.microsoft.com/office/drawing/2014/main" id="{93C14A66-21BB-44EA-BAFB-FFA02A09E3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79409A4-8BD1-4B5F-95E4-11F77A4A1B94}"/>
              </a:ext>
            </a:extLst>
          </p:cNvPr>
          <p:cNvPicPr>
            <a:picLocks noChangeAspect="1"/>
          </p:cNvPicPr>
          <p:nvPr/>
        </p:nvPicPr>
        <p:blipFill>
          <a:blip r:embed="rId2"/>
          <a:stretch>
            <a:fillRect/>
          </a:stretch>
        </p:blipFill>
        <p:spPr>
          <a:xfrm>
            <a:off x="1257905" y="3040630"/>
            <a:ext cx="9676190" cy="3123809"/>
          </a:xfrm>
          <a:prstGeom prst="rect">
            <a:avLst/>
          </a:prstGeom>
        </p:spPr>
      </p:pic>
    </p:spTree>
    <p:extLst>
      <p:ext uri="{BB962C8B-B14F-4D97-AF65-F5344CB8AC3E}">
        <p14:creationId xmlns:p14="http://schemas.microsoft.com/office/powerpoint/2010/main" val="858014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26D2C-A839-46BE-9966-10F0FDD49AF3}"/>
              </a:ext>
            </a:extLst>
          </p:cNvPr>
          <p:cNvSpPr>
            <a:spLocks noGrp="1"/>
          </p:cNvSpPr>
          <p:nvPr>
            <p:ph type="title"/>
          </p:nvPr>
        </p:nvSpPr>
        <p:spPr/>
        <p:txBody>
          <a:bodyPr/>
          <a:lstStyle/>
          <a:p>
            <a:r>
              <a:rPr lang="en-US" dirty="0"/>
              <a:t>Logging Specimens</a:t>
            </a:r>
          </a:p>
        </p:txBody>
      </p:sp>
      <p:sp>
        <p:nvSpPr>
          <p:cNvPr id="3" name="Content Placeholder 2">
            <a:extLst>
              <a:ext uri="{FF2B5EF4-FFF2-40B4-BE49-F238E27FC236}">
                <a16:creationId xmlns:a16="http://schemas.microsoft.com/office/drawing/2014/main" id="{E453D248-D63D-4519-B023-32114BED7139}"/>
              </a:ext>
            </a:extLst>
          </p:cNvPr>
          <p:cNvSpPr>
            <a:spLocks noGrp="1"/>
          </p:cNvSpPr>
          <p:nvPr>
            <p:ph idx="1"/>
          </p:nvPr>
        </p:nvSpPr>
        <p:spPr/>
        <p:txBody>
          <a:bodyPr/>
          <a:lstStyle/>
          <a:p>
            <a:r>
              <a:rPr lang="en-US" sz="2400" dirty="0"/>
              <a:t>Incorrect specimen is selected but has </a:t>
            </a:r>
            <a:r>
              <a:rPr lang="en-US" sz="2400" u="sng" dirty="0"/>
              <a:t>not</a:t>
            </a:r>
            <a:r>
              <a:rPr lang="en-US" sz="2400" dirty="0"/>
              <a:t> been marked as “shipped”</a:t>
            </a:r>
          </a:p>
          <a:p>
            <a:pPr lvl="1"/>
            <a:r>
              <a:rPr lang="en-US" sz="2200" dirty="0"/>
              <a:t>Delete the incorrect entry</a:t>
            </a:r>
          </a:p>
          <a:p>
            <a:pPr lvl="1"/>
            <a:r>
              <a:rPr lang="en-US" sz="2200" dirty="0"/>
              <a:t>Log under correct specimen entry</a:t>
            </a:r>
          </a:p>
          <a:p>
            <a:pPr lvl="1"/>
            <a:endParaRPr lang="en-US" dirty="0"/>
          </a:p>
          <a:p>
            <a:r>
              <a:rPr lang="en-US" sz="2400" dirty="0"/>
              <a:t>Specimen marked as “shipped” </a:t>
            </a:r>
          </a:p>
          <a:p>
            <a:pPr lvl="1"/>
            <a:r>
              <a:rPr lang="en-US" sz="2200" dirty="0"/>
              <a:t>Log under correct specimen entry and email </a:t>
            </a:r>
            <a:r>
              <a:rPr lang="en-US" sz="2200" dirty="0">
                <a:solidFill>
                  <a:srgbClr val="0070C0"/>
                </a:solidFill>
                <a:hlinkClick r:id="rId2">
                  <a:extLst>
                    <a:ext uri="{A12FA001-AC4F-418D-AE19-62706E023703}">
                      <ahyp:hlinkClr xmlns:ahyp="http://schemas.microsoft.com/office/drawing/2018/hyperlinkcolor" val="tx"/>
                    </a:ext>
                  </a:extLst>
                </a:hlinkClick>
              </a:rPr>
              <a:t>technicalquestion@crab.org</a:t>
            </a:r>
            <a:r>
              <a:rPr lang="en-US" sz="2200" dirty="0">
                <a:solidFill>
                  <a:srgbClr val="0070C0"/>
                </a:solidFill>
              </a:rPr>
              <a:t> </a:t>
            </a:r>
            <a:r>
              <a:rPr lang="en-US" sz="2200" dirty="0"/>
              <a:t>to have the extra entry deleted </a:t>
            </a:r>
          </a:p>
          <a:p>
            <a:pPr lvl="1"/>
            <a:r>
              <a:rPr lang="en-US" sz="2200" dirty="0"/>
              <a:t>Include correct packing list in shipment</a:t>
            </a:r>
          </a:p>
          <a:p>
            <a:pPr lvl="1"/>
            <a:r>
              <a:rPr lang="en-US" sz="2200" dirty="0"/>
              <a:t>If error is detected after specimen has been shipped, email </a:t>
            </a:r>
            <a:r>
              <a:rPr lang="en-US" sz="2200" dirty="0">
                <a:solidFill>
                  <a:srgbClr val="0070C0"/>
                </a:solidFill>
                <a:hlinkClick r:id="rId3">
                  <a:extLst>
                    <a:ext uri="{A12FA001-AC4F-418D-AE19-62706E023703}">
                      <ahyp:hlinkClr xmlns:ahyp="http://schemas.microsoft.com/office/drawing/2018/hyperlinkcolor" val="tx"/>
                    </a:ext>
                  </a:extLst>
                </a:hlinkClick>
              </a:rPr>
              <a:t>LungMAPQuestion@crab.org</a:t>
            </a:r>
            <a:r>
              <a:rPr lang="en-US" sz="2200" dirty="0">
                <a:solidFill>
                  <a:srgbClr val="0070C0"/>
                </a:solidFill>
              </a:rPr>
              <a:t> </a:t>
            </a:r>
            <a:r>
              <a:rPr lang="en-US" sz="2200" dirty="0"/>
              <a:t>or call (206) 652-2267 to make receiving lab aware</a:t>
            </a:r>
          </a:p>
          <a:p>
            <a:endParaRPr lang="en-US" dirty="0"/>
          </a:p>
        </p:txBody>
      </p:sp>
      <p:sp>
        <p:nvSpPr>
          <p:cNvPr id="4" name="Slide Number Placeholder 3">
            <a:extLst>
              <a:ext uri="{FF2B5EF4-FFF2-40B4-BE49-F238E27FC236}">
                <a16:creationId xmlns:a16="http://schemas.microsoft.com/office/drawing/2014/main" id="{616EB400-37AA-4D69-9D0D-ACA7F2C9B71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4694647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F266-2357-4970-B716-431D657596D3}"/>
              </a:ext>
            </a:extLst>
          </p:cNvPr>
          <p:cNvSpPr>
            <a:spLocks noGrp="1"/>
          </p:cNvSpPr>
          <p:nvPr>
            <p:ph type="ctrTitle"/>
          </p:nvPr>
        </p:nvSpPr>
        <p:spPr/>
        <p:txBody>
          <a:bodyPr/>
          <a:lstStyle/>
          <a:p>
            <a:r>
              <a:rPr lang="en-US" dirty="0"/>
              <a:t>Using a commercial </a:t>
            </a:r>
            <a:r>
              <a:rPr lang="en-US" dirty="0" err="1"/>
              <a:t>FoundationOne</a:t>
            </a:r>
            <a:r>
              <a:rPr lang="en-US" dirty="0"/>
              <a:t> </a:t>
            </a:r>
            <a:r>
              <a:rPr lang="en-US" dirty="0" err="1"/>
              <a:t>CDx</a:t>
            </a:r>
            <a:r>
              <a:rPr lang="en-US" dirty="0"/>
              <a:t> report for LUNGMAP</a:t>
            </a:r>
          </a:p>
        </p:txBody>
      </p:sp>
      <p:sp>
        <p:nvSpPr>
          <p:cNvPr id="5" name="Slide Number Placeholder 4">
            <a:extLst>
              <a:ext uri="{FF2B5EF4-FFF2-40B4-BE49-F238E27FC236}">
                <a16:creationId xmlns:a16="http://schemas.microsoft.com/office/drawing/2014/main" id="{AE2E1E7A-2D8C-4D25-83FB-DB37984A3F30}"/>
              </a:ext>
            </a:extLst>
          </p:cNvPr>
          <p:cNvSpPr>
            <a:spLocks noGrp="1"/>
          </p:cNvSpPr>
          <p:nvPr>
            <p:ph type="sldNum" sz="quarter" idx="12"/>
          </p:nvPr>
        </p:nvSpPr>
        <p:spPr/>
        <p:txBody>
          <a:bodyPr/>
          <a:lstStyle/>
          <a:p>
            <a:r>
              <a:rPr lang="en-US"/>
              <a:t>Slide </a:t>
            </a:r>
            <a:fld id="{4FAB73BC-B049-4115-A692-8D63A059BFB8}" type="slidenum">
              <a:rPr lang="en-US" smtClean="0"/>
              <a:pPr/>
              <a:t>44</a:t>
            </a:fld>
            <a:endParaRPr lang="en-US" dirty="0"/>
          </a:p>
        </p:txBody>
      </p:sp>
    </p:spTree>
    <p:extLst>
      <p:ext uri="{BB962C8B-B14F-4D97-AF65-F5344CB8AC3E}">
        <p14:creationId xmlns:p14="http://schemas.microsoft.com/office/powerpoint/2010/main" val="1856326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8DFE17-633E-4C4A-8569-B74418A40188}"/>
              </a:ext>
            </a:extLst>
          </p:cNvPr>
          <p:cNvSpPr>
            <a:spLocks noGrp="1"/>
          </p:cNvSpPr>
          <p:nvPr>
            <p:ph type="title"/>
          </p:nvPr>
        </p:nvSpPr>
        <p:spPr/>
        <p:txBody>
          <a:bodyPr/>
          <a:lstStyle/>
          <a:p>
            <a:r>
              <a:rPr lang="en-US" dirty="0"/>
              <a:t>Requirements for commercial </a:t>
            </a:r>
            <a:r>
              <a:rPr lang="en-US" dirty="0" err="1"/>
              <a:t>FoundationOne</a:t>
            </a:r>
            <a:r>
              <a:rPr lang="en-US" dirty="0"/>
              <a:t> </a:t>
            </a:r>
            <a:r>
              <a:rPr lang="en-US" dirty="0" err="1"/>
              <a:t>CDx</a:t>
            </a:r>
            <a:r>
              <a:rPr lang="en-US" dirty="0"/>
              <a:t> report</a:t>
            </a:r>
          </a:p>
        </p:txBody>
      </p:sp>
      <p:sp>
        <p:nvSpPr>
          <p:cNvPr id="6" name="Content Placeholder 5">
            <a:extLst>
              <a:ext uri="{FF2B5EF4-FFF2-40B4-BE49-F238E27FC236}">
                <a16:creationId xmlns:a16="http://schemas.microsoft.com/office/drawing/2014/main" id="{E63C8BF5-DB01-4D61-ADB8-9D80465028D1}"/>
              </a:ext>
            </a:extLst>
          </p:cNvPr>
          <p:cNvSpPr>
            <a:spLocks noGrp="1"/>
          </p:cNvSpPr>
          <p:nvPr>
            <p:ph idx="1"/>
          </p:nvPr>
        </p:nvSpPr>
        <p:spPr/>
        <p:txBody>
          <a:bodyPr>
            <a:normAutofit/>
          </a:bodyPr>
          <a:lstStyle/>
          <a:p>
            <a:r>
              <a:rPr lang="en-US" sz="2400" dirty="0"/>
              <a:t>Results must be done on solid tumor tissue (liquid test not allowed) and must be FoundationOne CDx assay (FoundationOne Heme not allowed)</a:t>
            </a:r>
          </a:p>
          <a:p>
            <a:r>
              <a:rPr lang="en-US" sz="2400" dirty="0"/>
              <a:t>Original report date must be on or after September 1, 2019</a:t>
            </a:r>
          </a:p>
          <a:p>
            <a:r>
              <a:rPr lang="en-US" sz="2400" dirty="0"/>
              <a:t>FMI Test Order # (e.g. ORD-1234567-01) must be available</a:t>
            </a:r>
          </a:p>
          <a:p>
            <a:r>
              <a:rPr lang="en-US" sz="2400" dirty="0"/>
              <a:t>Participant must be consented using protocol version date 3/1/21 or later</a:t>
            </a:r>
          </a:p>
          <a:p>
            <a:pPr marL="0" indent="0">
              <a:buNone/>
            </a:pPr>
            <a:r>
              <a:rPr lang="en-US" sz="2400" dirty="0"/>
              <a:t>Note: Biomarker profiling for LUNGMAP must be obtained through either a commercial F1CDx report OR submission of tissue through LUNGMAP</a:t>
            </a:r>
          </a:p>
          <a:p>
            <a:pPr marL="0" indent="0">
              <a:buNone/>
            </a:pPr>
            <a:r>
              <a:rPr lang="en-US" sz="2400" dirty="0"/>
              <a:t> </a:t>
            </a:r>
          </a:p>
        </p:txBody>
      </p:sp>
      <p:sp>
        <p:nvSpPr>
          <p:cNvPr id="4" name="Slide Number Placeholder 3">
            <a:extLst>
              <a:ext uri="{FF2B5EF4-FFF2-40B4-BE49-F238E27FC236}">
                <a16:creationId xmlns:a16="http://schemas.microsoft.com/office/drawing/2014/main" id="{76847EDD-C9B6-4333-A266-E6FB334C1FE8}"/>
              </a:ext>
            </a:extLst>
          </p:cNvPr>
          <p:cNvSpPr>
            <a:spLocks noGrp="1"/>
          </p:cNvSpPr>
          <p:nvPr>
            <p:ph type="sldNum" sz="quarter" idx="12"/>
          </p:nvPr>
        </p:nvSpPr>
        <p:spPr/>
        <p:txBody>
          <a:bodyPr/>
          <a:lstStyle/>
          <a:p>
            <a:r>
              <a:rPr lang="en-US"/>
              <a:t>Slide </a:t>
            </a:r>
            <a:fld id="{4FAB73BC-B049-4115-A692-8D63A059BFB8}" type="slidenum">
              <a:rPr lang="en-US" smtClean="0"/>
              <a:pPr/>
              <a:t>45</a:t>
            </a:fld>
            <a:endParaRPr lang="en-US" dirty="0"/>
          </a:p>
        </p:txBody>
      </p:sp>
      <p:grpSp>
        <p:nvGrpSpPr>
          <p:cNvPr id="2" name="Group 1">
            <a:extLst>
              <a:ext uri="{FF2B5EF4-FFF2-40B4-BE49-F238E27FC236}">
                <a16:creationId xmlns:a16="http://schemas.microsoft.com/office/drawing/2014/main" id="{51B680D0-302E-45CF-AB5F-DC611E513C22}"/>
              </a:ext>
            </a:extLst>
          </p:cNvPr>
          <p:cNvGrpSpPr/>
          <p:nvPr/>
        </p:nvGrpSpPr>
        <p:grpSpPr>
          <a:xfrm>
            <a:off x="353210" y="4954058"/>
            <a:ext cx="11485579" cy="1210381"/>
            <a:chOff x="353210" y="4954058"/>
            <a:chExt cx="11485579" cy="1210381"/>
          </a:xfrm>
        </p:grpSpPr>
        <p:pic>
          <p:nvPicPr>
            <p:cNvPr id="8" name="Content Placeholder 7">
              <a:extLst>
                <a:ext uri="{FF2B5EF4-FFF2-40B4-BE49-F238E27FC236}">
                  <a16:creationId xmlns:a16="http://schemas.microsoft.com/office/drawing/2014/main" id="{FD71E544-AFE8-409C-840E-D77A508389CE}"/>
                </a:ext>
              </a:extLst>
            </p:cNvPr>
            <p:cNvPicPr>
              <a:picLocks noChangeAspect="1"/>
            </p:cNvPicPr>
            <p:nvPr/>
          </p:nvPicPr>
          <p:blipFill>
            <a:blip r:embed="rId3"/>
            <a:stretch>
              <a:fillRect/>
            </a:stretch>
          </p:blipFill>
          <p:spPr>
            <a:xfrm>
              <a:off x="353210" y="4954058"/>
              <a:ext cx="11485579" cy="1210381"/>
            </a:xfrm>
            <a:prstGeom prst="rect">
              <a:avLst/>
            </a:prstGeom>
            <a:ln w="19050">
              <a:solidFill>
                <a:schemeClr val="tx1"/>
              </a:solidFill>
            </a:ln>
          </p:spPr>
        </p:pic>
        <p:pic>
          <p:nvPicPr>
            <p:cNvPr id="9" name="Graphic 8" descr="Checkmark">
              <a:extLst>
                <a:ext uri="{FF2B5EF4-FFF2-40B4-BE49-F238E27FC236}">
                  <a16:creationId xmlns:a16="http://schemas.microsoft.com/office/drawing/2014/main" id="{9B2119A9-774B-45F0-A6CF-4C16D5810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6479" y="5286591"/>
              <a:ext cx="486784" cy="486784"/>
            </a:xfrm>
            <a:prstGeom prst="rect">
              <a:avLst/>
            </a:prstGeom>
          </p:spPr>
        </p:pic>
      </p:grpSp>
    </p:spTree>
    <p:extLst>
      <p:ext uri="{BB962C8B-B14F-4D97-AF65-F5344CB8AC3E}">
        <p14:creationId xmlns:p14="http://schemas.microsoft.com/office/powerpoint/2010/main" val="4224298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0157F-0500-4A5B-B811-54E50180CB78}"/>
              </a:ext>
            </a:extLst>
          </p:cNvPr>
          <p:cNvSpPr>
            <a:spLocks noGrp="1"/>
          </p:cNvSpPr>
          <p:nvPr>
            <p:ph type="title"/>
          </p:nvPr>
        </p:nvSpPr>
        <p:spPr/>
        <p:txBody>
          <a:bodyPr/>
          <a:lstStyle/>
          <a:p>
            <a:r>
              <a:rPr lang="en-US" dirty="0"/>
              <a:t>Using a commercial </a:t>
            </a:r>
            <a:r>
              <a:rPr lang="en-US" dirty="0" err="1"/>
              <a:t>FoundationOne</a:t>
            </a:r>
            <a:r>
              <a:rPr lang="en-US" dirty="0"/>
              <a:t> </a:t>
            </a:r>
            <a:r>
              <a:rPr lang="en-US" dirty="0" err="1"/>
              <a:t>CDx</a:t>
            </a:r>
            <a:r>
              <a:rPr lang="en-US" dirty="0"/>
              <a:t> report</a:t>
            </a:r>
          </a:p>
        </p:txBody>
      </p:sp>
      <p:sp>
        <p:nvSpPr>
          <p:cNvPr id="3" name="Content Placeholder 2">
            <a:extLst>
              <a:ext uri="{FF2B5EF4-FFF2-40B4-BE49-F238E27FC236}">
                <a16:creationId xmlns:a16="http://schemas.microsoft.com/office/drawing/2014/main" id="{B06A678B-E7D4-4D48-A487-9EB34427254E}"/>
              </a:ext>
            </a:extLst>
          </p:cNvPr>
          <p:cNvSpPr>
            <a:spLocks noGrp="1"/>
          </p:cNvSpPr>
          <p:nvPr>
            <p:ph idx="1"/>
          </p:nvPr>
        </p:nvSpPr>
        <p:spPr/>
        <p:txBody>
          <a:bodyPr>
            <a:normAutofit fontScale="92500" lnSpcReduction="10000"/>
          </a:bodyPr>
          <a:lstStyle/>
          <a:p>
            <a:pPr>
              <a:spcAft>
                <a:spcPts val="1200"/>
              </a:spcAft>
            </a:pPr>
            <a:r>
              <a:rPr lang="en-US" sz="2800" dirty="0"/>
              <a:t>Site submits a request for reanalysis of commercial F1CDx result through Specimen Tracking System</a:t>
            </a:r>
          </a:p>
          <a:p>
            <a:pPr>
              <a:spcAft>
                <a:spcPts val="1200"/>
              </a:spcAft>
            </a:pPr>
            <a:r>
              <a:rPr lang="en-US" sz="2800" dirty="0"/>
              <a:t>Site uploads source documentation in RAVE</a:t>
            </a:r>
          </a:p>
          <a:p>
            <a:pPr>
              <a:spcAft>
                <a:spcPts val="1200"/>
              </a:spcAft>
            </a:pPr>
            <a:r>
              <a:rPr lang="en-US" sz="2800" dirty="0"/>
              <a:t>FMI will use the participant’s raw sequencing data and reanalyze it to ensure the most recent technological advances and any Lung-MAP programming are applied to the results.</a:t>
            </a:r>
          </a:p>
          <a:p>
            <a:pPr>
              <a:spcAft>
                <a:spcPts val="1200"/>
              </a:spcAft>
            </a:pPr>
            <a:r>
              <a:rPr lang="en-US" sz="2800" dirty="0"/>
              <a:t>Results are sent to SWOG Statistical and Data Management Center (SDMC) and SDMC alerts site of sub-study assignment through standard LUNGMAP processes</a:t>
            </a:r>
          </a:p>
          <a:p>
            <a:endParaRPr lang="en-US" dirty="0"/>
          </a:p>
        </p:txBody>
      </p:sp>
      <p:sp>
        <p:nvSpPr>
          <p:cNvPr id="4" name="Slide Number Placeholder 3">
            <a:extLst>
              <a:ext uri="{FF2B5EF4-FFF2-40B4-BE49-F238E27FC236}">
                <a16:creationId xmlns:a16="http://schemas.microsoft.com/office/drawing/2014/main" id="{FEA282A3-C33B-49E6-8990-3DE3DCDFF70D}"/>
              </a:ext>
            </a:extLst>
          </p:cNvPr>
          <p:cNvSpPr>
            <a:spLocks noGrp="1"/>
          </p:cNvSpPr>
          <p:nvPr>
            <p:ph type="sldNum" sz="quarter" idx="12"/>
          </p:nvPr>
        </p:nvSpPr>
        <p:spPr/>
        <p:txBody>
          <a:bodyPr/>
          <a:lstStyle/>
          <a:p>
            <a:r>
              <a:rPr lang="en-US"/>
              <a:t>Slide: </a:t>
            </a:r>
            <a:fld id="{629637A9-119A-49DA-BD12-AAC58B377D80}" type="slidenum">
              <a:rPr lang="en-US" smtClean="0"/>
              <a:pPr/>
              <a:t>46</a:t>
            </a:fld>
            <a:endParaRPr lang="en-US" dirty="0"/>
          </a:p>
        </p:txBody>
      </p:sp>
    </p:spTree>
    <p:extLst>
      <p:ext uri="{BB962C8B-B14F-4D97-AF65-F5344CB8AC3E}">
        <p14:creationId xmlns:p14="http://schemas.microsoft.com/office/powerpoint/2010/main" val="2637831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F6BD8-0ED8-441C-9BA0-3FB832ABEE62}"/>
              </a:ext>
            </a:extLst>
          </p:cNvPr>
          <p:cNvSpPr>
            <a:spLocks noGrp="1"/>
          </p:cNvSpPr>
          <p:nvPr>
            <p:ph type="title"/>
          </p:nvPr>
        </p:nvSpPr>
        <p:spPr/>
        <p:txBody>
          <a:bodyPr/>
          <a:lstStyle/>
          <a:p>
            <a:r>
              <a:rPr lang="en-US" dirty="0"/>
              <a:t>Using a commercial </a:t>
            </a:r>
            <a:r>
              <a:rPr lang="en-US" dirty="0" err="1"/>
              <a:t>FoundationOne</a:t>
            </a:r>
            <a:r>
              <a:rPr lang="en-US" dirty="0"/>
              <a:t> </a:t>
            </a:r>
            <a:r>
              <a:rPr lang="en-US" dirty="0" err="1"/>
              <a:t>CDx</a:t>
            </a:r>
            <a:r>
              <a:rPr lang="en-US" dirty="0"/>
              <a:t> report</a:t>
            </a:r>
          </a:p>
        </p:txBody>
      </p:sp>
      <p:sp>
        <p:nvSpPr>
          <p:cNvPr id="4" name="Slide Number Placeholder 3">
            <a:extLst>
              <a:ext uri="{FF2B5EF4-FFF2-40B4-BE49-F238E27FC236}">
                <a16:creationId xmlns:a16="http://schemas.microsoft.com/office/drawing/2014/main" id="{68839CD2-5B38-4725-9503-859C4CAE9AFF}"/>
              </a:ext>
            </a:extLst>
          </p:cNvPr>
          <p:cNvSpPr>
            <a:spLocks noGrp="1"/>
          </p:cNvSpPr>
          <p:nvPr>
            <p:ph type="sldNum" sz="quarter" idx="12"/>
          </p:nvPr>
        </p:nvSpPr>
        <p:spPr/>
        <p:txBody>
          <a:bodyPr/>
          <a:lstStyle/>
          <a:p>
            <a:r>
              <a:rPr lang="en-US"/>
              <a:t>Slide: </a:t>
            </a:r>
            <a:fld id="{629637A9-119A-49DA-BD12-AAC58B377D80}" type="slidenum">
              <a:rPr lang="en-US" smtClean="0"/>
              <a:pPr/>
              <a:t>47</a:t>
            </a:fld>
            <a:endParaRPr lang="en-US" dirty="0"/>
          </a:p>
        </p:txBody>
      </p:sp>
      <p:grpSp>
        <p:nvGrpSpPr>
          <p:cNvPr id="17" name="Group 16">
            <a:extLst>
              <a:ext uri="{FF2B5EF4-FFF2-40B4-BE49-F238E27FC236}">
                <a16:creationId xmlns:a16="http://schemas.microsoft.com/office/drawing/2014/main" id="{D75F332C-F339-44BC-BE6C-776C27D2C5AE}"/>
              </a:ext>
            </a:extLst>
          </p:cNvPr>
          <p:cNvGrpSpPr/>
          <p:nvPr/>
        </p:nvGrpSpPr>
        <p:grpSpPr>
          <a:xfrm>
            <a:off x="436152" y="1832722"/>
            <a:ext cx="11319697" cy="2031325"/>
            <a:chOff x="458644" y="2318432"/>
            <a:chExt cx="10740577" cy="1670932"/>
          </a:xfrm>
        </p:grpSpPr>
        <p:sp>
          <p:nvSpPr>
            <p:cNvPr id="18" name="TextBox 17">
              <a:extLst>
                <a:ext uri="{FF2B5EF4-FFF2-40B4-BE49-F238E27FC236}">
                  <a16:creationId xmlns:a16="http://schemas.microsoft.com/office/drawing/2014/main" id="{43AA774A-8339-4636-A1E2-3F9D713E9A49}"/>
                </a:ext>
              </a:extLst>
            </p:cNvPr>
            <p:cNvSpPr txBox="1"/>
            <p:nvPr/>
          </p:nvSpPr>
          <p:spPr>
            <a:xfrm>
              <a:off x="458644" y="2546279"/>
              <a:ext cx="1931349" cy="1215224"/>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consents patient, confirms eligibility, and registers patient to LUNGMAP Step 1</a:t>
              </a:r>
            </a:p>
          </p:txBody>
        </p:sp>
        <p:sp>
          <p:nvSpPr>
            <p:cNvPr id="19" name="TextBox 18">
              <a:extLst>
                <a:ext uri="{FF2B5EF4-FFF2-40B4-BE49-F238E27FC236}">
                  <a16:creationId xmlns:a16="http://schemas.microsoft.com/office/drawing/2014/main" id="{A7823927-7414-48B1-9E48-4498981B0F74}"/>
                </a:ext>
              </a:extLst>
            </p:cNvPr>
            <p:cNvSpPr txBox="1"/>
            <p:nvPr/>
          </p:nvSpPr>
          <p:spPr>
            <a:xfrm>
              <a:off x="2703743" y="2318432"/>
              <a:ext cx="1931349" cy="1670932"/>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follows steps in SWOG Specimen Tracking (STS) to request re-analysis of commercial FoundationOne CDx results</a:t>
              </a:r>
            </a:p>
          </p:txBody>
        </p:sp>
        <p:sp>
          <p:nvSpPr>
            <p:cNvPr id="20" name="TextBox 19">
              <a:extLst>
                <a:ext uri="{FF2B5EF4-FFF2-40B4-BE49-F238E27FC236}">
                  <a16:creationId xmlns:a16="http://schemas.microsoft.com/office/drawing/2014/main" id="{18F66386-456A-4C77-B7FC-BB73C122E9DF}"/>
                </a:ext>
              </a:extLst>
            </p:cNvPr>
            <p:cNvSpPr txBox="1"/>
            <p:nvPr/>
          </p:nvSpPr>
          <p:spPr>
            <a:xfrm>
              <a:off x="4876565" y="2888003"/>
              <a:ext cx="1931349" cy="531660"/>
            </a:xfrm>
            <a:prstGeom prst="rect">
              <a:avLst/>
            </a:prstGeom>
            <a:solidFill>
              <a:srgbClr val="A5A5A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SWOG SDMC alerts FMI to request</a:t>
              </a:r>
            </a:p>
          </p:txBody>
        </p:sp>
        <p:sp>
          <p:nvSpPr>
            <p:cNvPr id="21" name="TextBox 20">
              <a:extLst>
                <a:ext uri="{FF2B5EF4-FFF2-40B4-BE49-F238E27FC236}">
                  <a16:creationId xmlns:a16="http://schemas.microsoft.com/office/drawing/2014/main" id="{A135015E-B8C1-47B0-9D15-095644B2354E}"/>
                </a:ext>
              </a:extLst>
            </p:cNvPr>
            <p:cNvSpPr txBox="1"/>
            <p:nvPr/>
          </p:nvSpPr>
          <p:spPr>
            <a:xfrm>
              <a:off x="7095050" y="2651208"/>
              <a:ext cx="1931349" cy="987369"/>
            </a:xfrm>
            <a:prstGeom prst="rect">
              <a:avLst/>
            </a:prstGeom>
            <a:solidFill>
              <a:srgbClr val="A5A5A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FMI re-analyzes commercial data and sends data file to SWOG SDMC</a:t>
              </a:r>
            </a:p>
          </p:txBody>
        </p:sp>
        <p:sp>
          <p:nvSpPr>
            <p:cNvPr id="22" name="TextBox 21">
              <a:extLst>
                <a:ext uri="{FF2B5EF4-FFF2-40B4-BE49-F238E27FC236}">
                  <a16:creationId xmlns:a16="http://schemas.microsoft.com/office/drawing/2014/main" id="{7A00AF32-64AA-4C9E-AD45-FD9C306A8EA5}"/>
                </a:ext>
              </a:extLst>
            </p:cNvPr>
            <p:cNvSpPr txBox="1"/>
            <p:nvPr/>
          </p:nvSpPr>
          <p:spPr>
            <a:xfrm>
              <a:off x="9267872" y="2537283"/>
              <a:ext cx="1931349" cy="1215224"/>
            </a:xfrm>
            <a:prstGeom prst="rect">
              <a:avLst/>
            </a:prstGeom>
            <a:solidFill>
              <a:srgbClr val="70AD47"/>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SWOG SDMC receives file and alerts site of sub-study assignment (at progression)</a:t>
              </a:r>
            </a:p>
          </p:txBody>
        </p:sp>
        <p:cxnSp>
          <p:nvCxnSpPr>
            <p:cNvPr id="23" name="Straight Arrow Connector 22">
              <a:extLst>
                <a:ext uri="{FF2B5EF4-FFF2-40B4-BE49-F238E27FC236}">
                  <a16:creationId xmlns:a16="http://schemas.microsoft.com/office/drawing/2014/main" id="{781340C2-D003-412F-A12E-4DF88428C58C}"/>
                </a:ext>
              </a:extLst>
            </p:cNvPr>
            <p:cNvCxnSpPr>
              <a:cxnSpLocks/>
              <a:stCxn id="18" idx="3"/>
              <a:endCxn id="19" idx="1"/>
            </p:cNvCxnSpPr>
            <p:nvPr/>
          </p:nvCxnSpPr>
          <p:spPr>
            <a:xfrm>
              <a:off x="2389993" y="3153891"/>
              <a:ext cx="313750" cy="7"/>
            </a:xfrm>
            <a:prstGeom prst="straightConnector1">
              <a:avLst/>
            </a:prstGeom>
            <a:noFill/>
            <a:ln w="38100" cap="flat" cmpd="sng" algn="ctr">
              <a:solidFill>
                <a:srgbClr val="ED7D31"/>
              </a:solidFill>
              <a:prstDash val="solid"/>
              <a:miter lim="800000"/>
              <a:tailEnd type="triangle"/>
            </a:ln>
            <a:effectLst/>
          </p:spPr>
        </p:cxnSp>
        <p:cxnSp>
          <p:nvCxnSpPr>
            <p:cNvPr id="24" name="Straight Arrow Connector 23">
              <a:extLst>
                <a:ext uri="{FF2B5EF4-FFF2-40B4-BE49-F238E27FC236}">
                  <a16:creationId xmlns:a16="http://schemas.microsoft.com/office/drawing/2014/main" id="{EF4D5F07-7BAC-493E-997B-461AC1FA2BE3}"/>
                </a:ext>
              </a:extLst>
            </p:cNvPr>
            <p:cNvCxnSpPr>
              <a:cxnSpLocks/>
              <a:stCxn id="19" idx="3"/>
              <a:endCxn id="20" idx="1"/>
            </p:cNvCxnSpPr>
            <p:nvPr/>
          </p:nvCxnSpPr>
          <p:spPr>
            <a:xfrm flipV="1">
              <a:off x="4635092" y="3153833"/>
              <a:ext cx="241473" cy="66"/>
            </a:xfrm>
            <a:prstGeom prst="straightConnector1">
              <a:avLst/>
            </a:prstGeom>
            <a:noFill/>
            <a:ln w="38100" cap="flat" cmpd="sng" algn="ctr">
              <a:solidFill>
                <a:srgbClr val="ED7D31"/>
              </a:solidFill>
              <a:prstDash val="solid"/>
              <a:miter lim="800000"/>
              <a:tailEnd type="triangle"/>
            </a:ln>
            <a:effectLst/>
          </p:spPr>
        </p:cxnSp>
        <p:cxnSp>
          <p:nvCxnSpPr>
            <p:cNvPr id="25" name="Straight Arrow Connector 24">
              <a:extLst>
                <a:ext uri="{FF2B5EF4-FFF2-40B4-BE49-F238E27FC236}">
                  <a16:creationId xmlns:a16="http://schemas.microsoft.com/office/drawing/2014/main" id="{D0028A86-C6B4-4051-87FB-7579A90B6A23}"/>
                </a:ext>
              </a:extLst>
            </p:cNvPr>
            <p:cNvCxnSpPr>
              <a:cxnSpLocks/>
              <a:stCxn id="20" idx="3"/>
              <a:endCxn id="21" idx="1"/>
            </p:cNvCxnSpPr>
            <p:nvPr/>
          </p:nvCxnSpPr>
          <p:spPr>
            <a:xfrm flipV="1">
              <a:off x="6807913" y="3144893"/>
              <a:ext cx="287137" cy="8940"/>
            </a:xfrm>
            <a:prstGeom prst="straightConnector1">
              <a:avLst/>
            </a:prstGeom>
            <a:noFill/>
            <a:ln w="38100" cap="flat" cmpd="sng" algn="ctr">
              <a:solidFill>
                <a:srgbClr val="ED7D31"/>
              </a:solidFill>
              <a:prstDash val="solid"/>
              <a:miter lim="800000"/>
              <a:tailEnd type="triangle"/>
            </a:ln>
            <a:effectLst/>
          </p:spPr>
        </p:cxnSp>
        <p:cxnSp>
          <p:nvCxnSpPr>
            <p:cNvPr id="26" name="Straight Arrow Connector 25">
              <a:extLst>
                <a:ext uri="{FF2B5EF4-FFF2-40B4-BE49-F238E27FC236}">
                  <a16:creationId xmlns:a16="http://schemas.microsoft.com/office/drawing/2014/main" id="{872E0128-FA17-4EE3-BCC0-F7F53CE68449}"/>
                </a:ext>
              </a:extLst>
            </p:cNvPr>
            <p:cNvCxnSpPr>
              <a:cxnSpLocks/>
              <a:stCxn id="21" idx="3"/>
              <a:endCxn id="22" idx="1"/>
            </p:cNvCxnSpPr>
            <p:nvPr/>
          </p:nvCxnSpPr>
          <p:spPr>
            <a:xfrm>
              <a:off x="9026399" y="3144893"/>
              <a:ext cx="241473" cy="2"/>
            </a:xfrm>
            <a:prstGeom prst="straightConnector1">
              <a:avLst/>
            </a:prstGeom>
            <a:noFill/>
            <a:ln w="38100" cap="flat" cmpd="sng" algn="ctr">
              <a:solidFill>
                <a:srgbClr val="ED7D31"/>
              </a:solidFill>
              <a:prstDash val="solid"/>
              <a:miter lim="800000"/>
              <a:tailEnd type="triangle"/>
            </a:ln>
            <a:effectLst/>
          </p:spPr>
        </p:cxnSp>
      </p:grpSp>
      <p:sp>
        <p:nvSpPr>
          <p:cNvPr id="27" name="TextBox 26">
            <a:extLst>
              <a:ext uri="{FF2B5EF4-FFF2-40B4-BE49-F238E27FC236}">
                <a16:creationId xmlns:a16="http://schemas.microsoft.com/office/drawing/2014/main" id="{B5668437-A229-42FA-A70D-77E6B057A653}"/>
              </a:ext>
            </a:extLst>
          </p:cNvPr>
          <p:cNvSpPr txBox="1"/>
          <p:nvPr/>
        </p:nvSpPr>
        <p:spPr>
          <a:xfrm>
            <a:off x="2802304" y="4485075"/>
            <a:ext cx="2289978" cy="1200329"/>
          </a:xfrm>
          <a:prstGeom prst="rect">
            <a:avLst/>
          </a:prstGeom>
          <a:solidFill>
            <a:srgbClr val="5B9BD5"/>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Site completes Rave form, uploading commercial report  as documentation</a:t>
            </a:r>
          </a:p>
        </p:txBody>
      </p:sp>
      <p:cxnSp>
        <p:nvCxnSpPr>
          <p:cNvPr id="28" name="Straight Arrow Connector 27">
            <a:extLst>
              <a:ext uri="{FF2B5EF4-FFF2-40B4-BE49-F238E27FC236}">
                <a16:creationId xmlns:a16="http://schemas.microsoft.com/office/drawing/2014/main" id="{22EEA774-EEEE-42A7-A0FE-18F2230DB699}"/>
              </a:ext>
            </a:extLst>
          </p:cNvPr>
          <p:cNvCxnSpPr>
            <a:cxnSpLocks/>
            <a:stCxn id="18" idx="2"/>
            <a:endCxn id="27" idx="1"/>
          </p:cNvCxnSpPr>
          <p:nvPr/>
        </p:nvCxnSpPr>
        <p:spPr>
          <a:xfrm>
            <a:off x="1453895" y="3587040"/>
            <a:ext cx="1348409" cy="1498200"/>
          </a:xfrm>
          <a:prstGeom prst="straightConnector1">
            <a:avLst/>
          </a:prstGeom>
          <a:noFill/>
          <a:ln w="38100" cap="flat" cmpd="sng" algn="ctr">
            <a:solidFill>
              <a:srgbClr val="ED7D31"/>
            </a:solidFill>
            <a:prstDash val="solid"/>
            <a:miter lim="800000"/>
            <a:tailEnd type="triangle"/>
          </a:ln>
          <a:effectLst/>
        </p:spPr>
      </p:cxnSp>
    </p:spTree>
    <p:extLst>
      <p:ext uri="{BB962C8B-B14F-4D97-AF65-F5344CB8AC3E}">
        <p14:creationId xmlns:p14="http://schemas.microsoft.com/office/powerpoint/2010/main" val="3833264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4499-A544-4225-8B1E-2418F4CD3233}"/>
              </a:ext>
            </a:extLst>
          </p:cNvPr>
          <p:cNvSpPr>
            <a:spLocks noGrp="1"/>
          </p:cNvSpPr>
          <p:nvPr>
            <p:ph type="title"/>
          </p:nvPr>
        </p:nvSpPr>
        <p:spPr/>
        <p:txBody>
          <a:bodyPr/>
          <a:lstStyle/>
          <a:p>
            <a:r>
              <a:rPr lang="en-US" dirty="0"/>
              <a:t>Consenting Participants to use Commercial </a:t>
            </a:r>
            <a:r>
              <a:rPr lang="en-US" dirty="0" err="1"/>
              <a:t>FoundationOne</a:t>
            </a:r>
            <a:r>
              <a:rPr lang="en-US" dirty="0"/>
              <a:t> </a:t>
            </a:r>
            <a:r>
              <a:rPr lang="en-US" dirty="0" err="1"/>
              <a:t>CDx</a:t>
            </a:r>
            <a:r>
              <a:rPr lang="en-US" dirty="0"/>
              <a:t> results</a:t>
            </a:r>
          </a:p>
        </p:txBody>
      </p:sp>
      <p:sp>
        <p:nvSpPr>
          <p:cNvPr id="4" name="Slide Number Placeholder 3">
            <a:extLst>
              <a:ext uri="{FF2B5EF4-FFF2-40B4-BE49-F238E27FC236}">
                <a16:creationId xmlns:a16="http://schemas.microsoft.com/office/drawing/2014/main" id="{B1A63A74-E1F9-4D18-8BFF-EEF16A741360}"/>
              </a:ext>
            </a:extLst>
          </p:cNvPr>
          <p:cNvSpPr>
            <a:spLocks noGrp="1"/>
          </p:cNvSpPr>
          <p:nvPr>
            <p:ph type="sldNum" sz="quarter" idx="12"/>
          </p:nvPr>
        </p:nvSpPr>
        <p:spPr/>
        <p:txBody>
          <a:bodyPr/>
          <a:lstStyle/>
          <a:p>
            <a:r>
              <a:rPr lang="en-US"/>
              <a:t>Slide: </a:t>
            </a:r>
            <a:fld id="{629637A9-119A-49DA-BD12-AAC58B377D80}" type="slidenum">
              <a:rPr lang="en-US" smtClean="0"/>
              <a:pPr/>
              <a:t>48</a:t>
            </a:fld>
            <a:endParaRPr lang="en-US" dirty="0"/>
          </a:p>
        </p:txBody>
      </p:sp>
      <p:pic>
        <p:nvPicPr>
          <p:cNvPr id="38" name="Picture 37">
            <a:extLst>
              <a:ext uri="{FF2B5EF4-FFF2-40B4-BE49-F238E27FC236}">
                <a16:creationId xmlns:a16="http://schemas.microsoft.com/office/drawing/2014/main" id="{AC906FFD-8575-4167-9CE2-D720717D5FCC}"/>
              </a:ext>
            </a:extLst>
          </p:cNvPr>
          <p:cNvPicPr>
            <a:picLocks noChangeAspect="1"/>
          </p:cNvPicPr>
          <p:nvPr/>
        </p:nvPicPr>
        <p:blipFill>
          <a:blip r:embed="rId3"/>
          <a:stretch>
            <a:fillRect/>
          </a:stretch>
        </p:blipFill>
        <p:spPr>
          <a:xfrm>
            <a:off x="6096000" y="1750284"/>
            <a:ext cx="5813652" cy="4181750"/>
          </a:xfrm>
          <a:prstGeom prst="rect">
            <a:avLst/>
          </a:prstGeom>
        </p:spPr>
      </p:pic>
      <p:sp>
        <p:nvSpPr>
          <p:cNvPr id="39" name="Oval 38">
            <a:extLst>
              <a:ext uri="{FF2B5EF4-FFF2-40B4-BE49-F238E27FC236}">
                <a16:creationId xmlns:a16="http://schemas.microsoft.com/office/drawing/2014/main" id="{AE1BD5BF-1DC2-4CAF-92AB-755AA9AA6B4D}"/>
              </a:ext>
            </a:extLst>
          </p:cNvPr>
          <p:cNvSpPr/>
          <p:nvPr/>
        </p:nvSpPr>
        <p:spPr>
          <a:xfrm>
            <a:off x="5975917" y="2516777"/>
            <a:ext cx="5813652" cy="1489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AA33C50-1520-49BA-BAA0-9F0CFB37F20E}"/>
              </a:ext>
            </a:extLst>
          </p:cNvPr>
          <p:cNvSpPr txBox="1"/>
          <p:nvPr/>
        </p:nvSpPr>
        <p:spPr>
          <a:xfrm>
            <a:off x="609600" y="1750284"/>
            <a:ext cx="5057843" cy="415498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Participant must consent using PVD 3/1/21 or later</a:t>
            </a:r>
          </a:p>
          <a:p>
            <a:pPr marL="285750" indent="-285750">
              <a:spcAft>
                <a:spcPts val="1200"/>
              </a:spcAft>
              <a:buFont typeface="Arial" panose="020B0604020202020204" pitchFamily="34" charset="0"/>
              <a:buChar char="•"/>
            </a:pPr>
            <a:r>
              <a:rPr lang="en-US" sz="2400" dirty="0"/>
              <a:t>Participants consented using a previous PVD (prior to 3/1/21) must be reconsented if using commercial report</a:t>
            </a:r>
          </a:p>
          <a:p>
            <a:pPr marL="285750" indent="-285750">
              <a:spcAft>
                <a:spcPts val="1200"/>
              </a:spcAft>
              <a:buFont typeface="Arial" panose="020B0604020202020204" pitchFamily="34" charset="0"/>
              <a:buChar char="•"/>
            </a:pPr>
            <a:r>
              <a:rPr lang="en-US" sz="2400" dirty="0"/>
              <a:t>Make sure the patient knows that they are agreeing to either sending previous results OR tissue, not both</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61494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7189D-37DC-4A32-9607-23FA285DCBA3}"/>
              </a:ext>
            </a:extLst>
          </p:cNvPr>
          <p:cNvSpPr>
            <a:spLocks noGrp="1"/>
          </p:cNvSpPr>
          <p:nvPr>
            <p:ph type="title"/>
          </p:nvPr>
        </p:nvSpPr>
        <p:spPr/>
        <p:txBody>
          <a:bodyPr/>
          <a:lstStyle/>
          <a:p>
            <a:r>
              <a:rPr lang="en-US" dirty="0"/>
              <a:t>Lung-MAP Resources</a:t>
            </a:r>
          </a:p>
        </p:txBody>
      </p:sp>
      <p:sp>
        <p:nvSpPr>
          <p:cNvPr id="3" name="Content Placeholder 2">
            <a:extLst>
              <a:ext uri="{FF2B5EF4-FFF2-40B4-BE49-F238E27FC236}">
                <a16:creationId xmlns:a16="http://schemas.microsoft.com/office/drawing/2014/main" id="{1408F3EC-7B71-4107-950F-53AB554D0A67}"/>
              </a:ext>
            </a:extLst>
          </p:cNvPr>
          <p:cNvSpPr>
            <a:spLocks noGrp="1"/>
          </p:cNvSpPr>
          <p:nvPr>
            <p:ph idx="1"/>
          </p:nvPr>
        </p:nvSpPr>
        <p:spPr/>
        <p:txBody>
          <a:bodyPr>
            <a:normAutofit/>
          </a:bodyPr>
          <a:lstStyle/>
          <a:p>
            <a:pPr marL="0" indent="0" algn="ctr">
              <a:buNone/>
            </a:pPr>
            <a:r>
              <a:rPr lang="en-US" sz="3200" dirty="0"/>
              <a:t>More information on Lung-MAP, including a Lung-MAP FAQ document and step-by-step instructions for submitting the commercial FoundationOne CDx reanalysis request are available on the </a:t>
            </a:r>
          </a:p>
          <a:p>
            <a:pPr marL="0" indent="0" algn="ctr">
              <a:buNone/>
            </a:pPr>
            <a:r>
              <a:rPr lang="en-US" sz="3200" dirty="0"/>
              <a:t>Required Lung-MAP Training website.</a:t>
            </a:r>
          </a:p>
          <a:p>
            <a:pPr marL="0" indent="0" algn="ctr">
              <a:buNone/>
            </a:pPr>
            <a:r>
              <a:rPr lang="en-US" sz="2800" u="sng"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https://www.swog.org/required-lung-map-training</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300DB72-D969-449E-B1A5-28021D59E794}"/>
              </a:ext>
            </a:extLst>
          </p:cNvPr>
          <p:cNvSpPr>
            <a:spLocks noGrp="1"/>
          </p:cNvSpPr>
          <p:nvPr>
            <p:ph type="sldNum" sz="quarter" idx="12"/>
          </p:nvPr>
        </p:nvSpPr>
        <p:spPr/>
        <p:txBody>
          <a:bodyPr/>
          <a:lstStyle/>
          <a:p>
            <a:r>
              <a:rPr lang="en-US"/>
              <a:t>Slide: </a:t>
            </a:r>
            <a:fld id="{629637A9-119A-49DA-BD12-AAC58B377D80}" type="slidenum">
              <a:rPr lang="en-US" smtClean="0"/>
              <a:pPr/>
              <a:t>49</a:t>
            </a:fld>
            <a:endParaRPr lang="en-US" dirty="0"/>
          </a:p>
        </p:txBody>
      </p:sp>
    </p:spTree>
    <p:extLst>
      <p:ext uri="{BB962C8B-B14F-4D97-AF65-F5344CB8AC3E}">
        <p14:creationId xmlns:p14="http://schemas.microsoft.com/office/powerpoint/2010/main" val="64019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A4B4520-6E8F-8B44-ABE7-F2275BD82530}"/>
              </a:ext>
            </a:extLst>
          </p:cNvPr>
          <p:cNvGraphicFramePr>
            <a:graphicFrameLocks/>
          </p:cNvGraphicFramePr>
          <p:nvPr/>
        </p:nvGraphicFramePr>
        <p:xfrm>
          <a:off x="2246377" y="1730636"/>
          <a:ext cx="7093571" cy="458786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CD5E819-A2FB-764C-B8A7-57FE6AC94AB9}"/>
              </a:ext>
            </a:extLst>
          </p:cNvPr>
          <p:cNvSpPr txBox="1"/>
          <p:nvPr/>
        </p:nvSpPr>
        <p:spPr>
          <a:xfrm>
            <a:off x="739302" y="522925"/>
            <a:ext cx="939062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65 year old female former smoker</a:t>
            </a:r>
          </a:p>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PD-L1 70%, KRAS G12C</a:t>
            </a:r>
          </a:p>
          <a:p>
            <a:pPr marL="285750" indent="-285750">
              <a:buFont typeface="Arial" panose="020B0604020202020204" pitchFamily="34" charset="0"/>
              <a:buChar char="•"/>
            </a:pPr>
            <a:r>
              <a:rPr lang="en-US" dirty="0">
                <a:solidFill>
                  <a:schemeClr val="accent4">
                    <a:lumMod val="10000"/>
                  </a:schemeClr>
                </a:solidFill>
                <a:cs typeface="Arial" panose="020B0604020202020204" pitchFamily="34" charset="0"/>
              </a:rPr>
              <a:t>1</a:t>
            </a:r>
            <a:r>
              <a:rPr lang="en-US" baseline="30000" dirty="0">
                <a:solidFill>
                  <a:schemeClr val="accent4">
                    <a:lumMod val="10000"/>
                  </a:schemeClr>
                </a:solidFill>
                <a:cs typeface="Arial" panose="020B0604020202020204" pitchFamily="34" charset="0"/>
              </a:rPr>
              <a:t>st</a:t>
            </a:r>
            <a:r>
              <a:rPr lang="en-US" dirty="0">
                <a:solidFill>
                  <a:schemeClr val="accent4">
                    <a:lumMod val="10000"/>
                  </a:schemeClr>
                </a:solidFill>
                <a:cs typeface="Arial" panose="020B0604020202020204" pitchFamily="34" charset="0"/>
              </a:rPr>
              <a:t> line Carboplatin + Pemetrexed + Pembrolizumab yielding  ~40% response, ~5 month before progression</a:t>
            </a:r>
          </a:p>
        </p:txBody>
      </p:sp>
      <p:cxnSp>
        <p:nvCxnSpPr>
          <p:cNvPr id="5" name="Straight Arrow Connector 4">
            <a:extLst>
              <a:ext uri="{FF2B5EF4-FFF2-40B4-BE49-F238E27FC236}">
                <a16:creationId xmlns:a16="http://schemas.microsoft.com/office/drawing/2014/main" id="{A6E97C2F-DDE4-A141-AEE3-4ED546BAF981}"/>
              </a:ext>
            </a:extLst>
          </p:cNvPr>
          <p:cNvCxnSpPr>
            <a:cxnSpLocks/>
          </p:cNvCxnSpPr>
          <p:nvPr/>
        </p:nvCxnSpPr>
        <p:spPr>
          <a:xfrm flipV="1">
            <a:off x="3210324" y="3767401"/>
            <a:ext cx="0" cy="5143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EBBC206-F590-DF45-8EE9-64ADD10BE27B}"/>
              </a:ext>
            </a:extLst>
          </p:cNvPr>
          <p:cNvSpPr txBox="1"/>
          <p:nvPr/>
        </p:nvSpPr>
        <p:spPr>
          <a:xfrm>
            <a:off x="2855977" y="4375015"/>
            <a:ext cx="1090042" cy="461665"/>
          </a:xfrm>
          <a:prstGeom prst="rect">
            <a:avLst/>
          </a:prstGeom>
          <a:noFill/>
        </p:spPr>
        <p:txBody>
          <a:bodyPr wrap="none" rtlCol="0">
            <a:spAutoFit/>
          </a:bodyPr>
          <a:lstStyle/>
          <a:p>
            <a:r>
              <a:rPr lang="en-US" sz="1200" dirty="0">
                <a:solidFill>
                  <a:srgbClr val="FF0000"/>
                </a:solidFill>
                <a:cs typeface="Arial" panose="020B0604020202020204" pitchFamily="34" charset="0"/>
              </a:rPr>
              <a:t>N-803 Started </a:t>
            </a:r>
          </a:p>
          <a:p>
            <a:r>
              <a:rPr lang="en-US" sz="1200" dirty="0">
                <a:solidFill>
                  <a:srgbClr val="FF0000"/>
                </a:solidFill>
                <a:cs typeface="Arial" panose="020B0604020202020204" pitchFamily="34" charset="0"/>
              </a:rPr>
              <a:t>3/14/18</a:t>
            </a:r>
          </a:p>
        </p:txBody>
      </p:sp>
      <p:cxnSp>
        <p:nvCxnSpPr>
          <p:cNvPr id="7" name="Straight Arrow Connector 6">
            <a:extLst>
              <a:ext uri="{FF2B5EF4-FFF2-40B4-BE49-F238E27FC236}">
                <a16:creationId xmlns:a16="http://schemas.microsoft.com/office/drawing/2014/main" id="{F5B78230-B9AE-524F-BE37-5487311A19E9}"/>
              </a:ext>
            </a:extLst>
          </p:cNvPr>
          <p:cNvCxnSpPr>
            <a:cxnSpLocks/>
          </p:cNvCxnSpPr>
          <p:nvPr/>
        </p:nvCxnSpPr>
        <p:spPr>
          <a:xfrm>
            <a:off x="9096996" y="5743064"/>
            <a:ext cx="5877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C59FE1-00DE-F54A-AEB2-769F61D44C38}"/>
              </a:ext>
            </a:extLst>
          </p:cNvPr>
          <p:cNvSpPr txBox="1"/>
          <p:nvPr/>
        </p:nvSpPr>
        <p:spPr>
          <a:xfrm>
            <a:off x="7097964" y="5898654"/>
            <a:ext cx="3856825" cy="369332"/>
          </a:xfrm>
          <a:prstGeom prst="rect">
            <a:avLst/>
          </a:prstGeom>
          <a:noFill/>
        </p:spPr>
        <p:txBody>
          <a:bodyPr wrap="none" rtlCol="0">
            <a:spAutoFit/>
          </a:bodyPr>
          <a:lstStyle/>
          <a:p>
            <a:r>
              <a:rPr lang="en-US" dirty="0">
                <a:solidFill>
                  <a:srgbClr val="FF0000"/>
                </a:solidFill>
                <a:cs typeface="Arial" panose="020B0604020202020204" pitchFamily="34" charset="0"/>
              </a:rPr>
              <a:t>-71%, ongoing response @ &gt;30 months</a:t>
            </a:r>
          </a:p>
        </p:txBody>
      </p:sp>
      <p:sp>
        <p:nvSpPr>
          <p:cNvPr id="10" name="Title 3">
            <a:extLst>
              <a:ext uri="{FF2B5EF4-FFF2-40B4-BE49-F238E27FC236}">
                <a16:creationId xmlns:a16="http://schemas.microsoft.com/office/drawing/2014/main" id="{DA640054-4D30-3C46-95F1-7A7BEFB76CE4}"/>
              </a:ext>
            </a:extLst>
          </p:cNvPr>
          <p:cNvSpPr txBox="1">
            <a:spLocks/>
          </p:cNvSpPr>
          <p:nvPr/>
        </p:nvSpPr>
        <p:spPr>
          <a:xfrm>
            <a:off x="739302" y="-16329"/>
            <a:ext cx="11452697"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r>
              <a:rPr lang="en-US" spc="-50" dirty="0">
                <a:solidFill>
                  <a:schemeClr val="tx1">
                    <a:lumMod val="75000"/>
                    <a:lumOff val="25000"/>
                  </a:schemeClr>
                </a:solidFill>
                <a:latin typeface="+mj-lt"/>
              </a:rPr>
              <a:t>Example of Durable Response after Chemoimmunotherapy Failure</a:t>
            </a:r>
          </a:p>
        </p:txBody>
      </p:sp>
      <p:cxnSp>
        <p:nvCxnSpPr>
          <p:cNvPr id="11" name="Straight Connector 10">
            <a:extLst>
              <a:ext uri="{FF2B5EF4-FFF2-40B4-BE49-F238E27FC236}">
                <a16:creationId xmlns:a16="http://schemas.microsoft.com/office/drawing/2014/main" id="{C0FB5F4B-BD37-8340-AFBA-33A323005D4A}"/>
              </a:ext>
            </a:extLst>
          </p:cNvPr>
          <p:cNvCxnSpPr>
            <a:cxnSpLocks/>
          </p:cNvCxnSpPr>
          <p:nvPr/>
        </p:nvCxnSpPr>
        <p:spPr>
          <a:xfrm>
            <a:off x="2855976" y="3499104"/>
            <a:ext cx="642198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89230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862894" y="193468"/>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Please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“raise your hand” in WebEx or place questions in the chat box. </a:t>
            </a:r>
          </a:p>
        </p:txBody>
      </p:sp>
    </p:spTree>
    <p:extLst>
      <p:ext uri="{BB962C8B-B14F-4D97-AF65-F5344CB8AC3E}">
        <p14:creationId xmlns:p14="http://schemas.microsoft.com/office/powerpoint/2010/main" val="10318381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Lung-MAP Contact Information</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845735"/>
            <a:ext cx="5183700" cy="4023360"/>
          </a:xfrm>
        </p:spPr>
        <p:txBody>
          <a:bodyPr>
            <a:normAutofit fontScale="32500" lnSpcReduction="20000"/>
          </a:bodyPr>
          <a:lstStyle/>
          <a:p>
            <a:pPr marL="0" indent="0">
              <a:buNone/>
            </a:pPr>
            <a:r>
              <a:rPr lang="en-US" sz="5000" dirty="0"/>
              <a:t>Site Coordinators Committee</a:t>
            </a:r>
          </a:p>
          <a:p>
            <a:pPr marL="0" lvl="1" indent="0">
              <a:lnSpc>
                <a:spcPct val="100000"/>
              </a:lnSpc>
              <a:spcBef>
                <a:spcPts val="1200"/>
              </a:spcBef>
              <a:spcAft>
                <a:spcPts val="200"/>
              </a:spcAft>
              <a:buSzPct val="100000"/>
              <a:buNone/>
            </a:pPr>
            <a:r>
              <a:rPr lang="en-US" sz="5000" dirty="0">
                <a:solidFill>
                  <a:srgbClr val="0070C0"/>
                </a:solidFill>
                <a:hlinkClick r:id="rId3">
                  <a:extLst>
                    <a:ext uri="{A12FA001-AC4F-418D-AE19-62706E023703}">
                      <ahyp:hlinkClr xmlns:ahyp="http://schemas.microsoft.com/office/drawing/2018/hyperlinkcolor" val="tx"/>
                    </a:ext>
                  </a:extLst>
                </a:hlinkClick>
              </a:rPr>
              <a:t>LUNGMAPSCC@crab.org</a:t>
            </a:r>
            <a:r>
              <a:rPr lang="en-US" sz="5000" dirty="0">
                <a:solidFill>
                  <a:srgbClr val="0070C0"/>
                </a:solidFill>
              </a:rPr>
              <a:t> </a:t>
            </a:r>
          </a:p>
          <a:p>
            <a:pPr marL="0" indent="0">
              <a:buNone/>
            </a:pPr>
            <a:r>
              <a:rPr lang="en-US" sz="5000" dirty="0"/>
              <a:t>General Protocol &amp; Regulatory Questions</a:t>
            </a:r>
          </a:p>
          <a:p>
            <a:pPr marL="0" indent="0">
              <a:buNone/>
            </a:pPr>
            <a:r>
              <a:rPr lang="en-US" sz="5000" dirty="0">
                <a:solidFill>
                  <a:srgbClr val="0070C0"/>
                </a:solidFill>
                <a:hlinkClick r:id="rId4">
                  <a:extLst>
                    <a:ext uri="{A12FA001-AC4F-418D-AE19-62706E023703}">
                      <ahyp:hlinkClr xmlns:ahyp="http://schemas.microsoft.com/office/drawing/2018/hyperlinkcolor" val="tx"/>
                    </a:ext>
                  </a:extLst>
                </a:hlinkClick>
              </a:rPr>
              <a:t>lgildner@swog.org</a:t>
            </a:r>
            <a:r>
              <a:rPr lang="en-US" sz="5000" dirty="0">
                <a:solidFill>
                  <a:srgbClr val="0070C0"/>
                </a:solidFill>
              </a:rPr>
              <a:t> </a:t>
            </a:r>
            <a:r>
              <a:rPr lang="en-US" sz="5000" dirty="0"/>
              <a:t>or</a:t>
            </a:r>
          </a:p>
          <a:p>
            <a:pPr marL="0" lvl="1" indent="0">
              <a:spcBef>
                <a:spcPts val="1200"/>
              </a:spcBef>
              <a:spcAft>
                <a:spcPts val="200"/>
              </a:spcAft>
              <a:buSzPct val="100000"/>
              <a:buNone/>
            </a:pPr>
            <a:r>
              <a:rPr lang="en-US" sz="4900" dirty="0">
                <a:solidFill>
                  <a:srgbClr val="0070C0"/>
                </a:solidFill>
                <a:hlinkClick r:id="rId5">
                  <a:extLst>
                    <a:ext uri="{A12FA001-AC4F-418D-AE19-62706E023703}">
                      <ahyp:hlinkClr xmlns:ahyp="http://schemas.microsoft.com/office/drawing/2018/hyperlinkcolor" val="tx"/>
                    </a:ext>
                  </a:extLst>
                </a:hlinkClick>
              </a:rPr>
              <a:t>jbeeler@swog.org</a:t>
            </a:r>
            <a:endParaRPr lang="en-US" sz="4900" dirty="0">
              <a:solidFill>
                <a:srgbClr val="0070C0"/>
              </a:solidFill>
            </a:endParaRPr>
          </a:p>
          <a:p>
            <a:pPr marL="0" lvl="1" indent="0">
              <a:lnSpc>
                <a:spcPct val="100000"/>
              </a:lnSpc>
              <a:spcBef>
                <a:spcPts val="1200"/>
              </a:spcBef>
              <a:spcAft>
                <a:spcPts val="200"/>
              </a:spcAft>
              <a:buSzPct val="100000"/>
              <a:buNone/>
            </a:pPr>
            <a:r>
              <a:rPr lang="en-US" sz="5000" dirty="0"/>
              <a:t>Eligibility/Specimen/Data Submission Questions</a:t>
            </a:r>
          </a:p>
          <a:p>
            <a:pPr marL="0" lvl="1" indent="0">
              <a:spcBef>
                <a:spcPts val="1200"/>
              </a:spcBef>
              <a:spcAft>
                <a:spcPts val="200"/>
              </a:spcAft>
              <a:buSzPct val="100000"/>
              <a:buNone/>
            </a:pPr>
            <a:r>
              <a:rPr lang="en-US" sz="50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5000" dirty="0">
              <a:solidFill>
                <a:srgbClr val="0070C0"/>
              </a:solidFill>
            </a:endParaRPr>
          </a:p>
          <a:p>
            <a:pPr marL="0" lvl="1" indent="0">
              <a:spcBef>
                <a:spcPts val="1200"/>
              </a:spcBef>
              <a:spcAft>
                <a:spcPts val="200"/>
              </a:spcAft>
              <a:buSzPct val="100000"/>
              <a:buNone/>
            </a:pPr>
            <a:r>
              <a:rPr lang="en-US" sz="5000" dirty="0"/>
              <a:t>General Medical Questions</a:t>
            </a:r>
          </a:p>
          <a:p>
            <a:pPr marL="0" lvl="1" indent="0">
              <a:lnSpc>
                <a:spcPct val="100000"/>
              </a:lnSpc>
              <a:spcBef>
                <a:spcPts val="1200"/>
              </a:spcBef>
              <a:spcAft>
                <a:spcPts val="200"/>
              </a:spcAft>
              <a:buSzPct val="100000"/>
              <a:buNone/>
            </a:pPr>
            <a:r>
              <a:rPr lang="en-US" sz="5000" dirty="0">
                <a:solidFill>
                  <a:srgbClr val="0070C0"/>
                </a:solidFill>
                <a:hlinkClick r:id="rId7">
                  <a:extLst>
                    <a:ext uri="{A12FA001-AC4F-418D-AE19-62706E023703}">
                      <ahyp:hlinkClr xmlns:ahyp="http://schemas.microsoft.com/office/drawing/2018/hyperlinkcolor" val="tx"/>
                    </a:ext>
                  </a:extLst>
                </a:hlinkClick>
              </a:rPr>
              <a:t>LUNGMAP@swog.org</a:t>
            </a:r>
            <a:endParaRPr lang="en-US" sz="5000" dirty="0">
              <a:solidFill>
                <a:srgbClr val="0070C0"/>
              </a:solidFill>
            </a:endParaRPr>
          </a:p>
          <a:p>
            <a:pPr marL="0" lvl="1" indent="0">
              <a:spcBef>
                <a:spcPts val="1200"/>
              </a:spcBef>
              <a:spcAft>
                <a:spcPts val="200"/>
              </a:spcAft>
              <a:buSzPct val="100000"/>
              <a:buNone/>
            </a:pPr>
            <a:r>
              <a:rPr lang="en-US" sz="5000" dirty="0"/>
              <a:t>Funding Questions</a:t>
            </a:r>
          </a:p>
          <a:p>
            <a:pPr marL="0" lvl="1" indent="0">
              <a:lnSpc>
                <a:spcPct val="100000"/>
              </a:lnSpc>
              <a:spcBef>
                <a:spcPts val="1200"/>
              </a:spcBef>
              <a:spcAft>
                <a:spcPts val="200"/>
              </a:spcAft>
              <a:buSzPct val="100000"/>
              <a:buNone/>
            </a:pPr>
            <a:r>
              <a:rPr lang="en-US" sz="5000" dirty="0">
                <a:solidFill>
                  <a:srgbClr val="0070C0"/>
                </a:solidFill>
                <a:hlinkClick r:id="rId8">
                  <a:extLst>
                    <a:ext uri="{A12FA001-AC4F-418D-AE19-62706E023703}">
                      <ahyp:hlinkClr xmlns:ahyp="http://schemas.microsoft.com/office/drawing/2018/hyperlinkcolor" val="tx"/>
                    </a:ext>
                  </a:extLst>
                </a:hlinkClick>
              </a:rPr>
              <a:t>Funding@swog.org</a:t>
            </a:r>
            <a:endParaRPr lang="en-US" sz="5000" dirty="0">
              <a:solidFill>
                <a:srgbClr val="0070C0"/>
              </a:solidFill>
            </a:endParaRPr>
          </a:p>
          <a:p>
            <a:pPr marL="0" lvl="1" indent="0">
              <a:lnSpc>
                <a:spcPct val="100000"/>
              </a:lnSpc>
              <a:spcBef>
                <a:spcPts val="1200"/>
              </a:spcBef>
              <a:spcAft>
                <a:spcPts val="200"/>
              </a:spcAft>
              <a:buSzPct val="100000"/>
              <a:buNone/>
            </a:pPr>
            <a:endParaRPr lang="en-US" sz="5000" dirty="0">
              <a:solidFill>
                <a:srgbClr val="0070C0"/>
              </a:solidFill>
            </a:endParaRPr>
          </a:p>
          <a:p>
            <a:pPr marL="0" lvl="1" indent="0">
              <a:spcBef>
                <a:spcPts val="1200"/>
              </a:spcBef>
              <a:spcAft>
                <a:spcPts val="200"/>
              </a:spcAft>
              <a:buSzPct val="100000"/>
              <a:buNone/>
            </a:pP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885793" y="1845735"/>
            <a:ext cx="5269887" cy="4482876"/>
          </a:xfrm>
        </p:spPr>
        <p:txBody>
          <a:bodyPr>
            <a:normAutofit fontScale="32500" lnSpcReduction="20000"/>
          </a:bodyPr>
          <a:lstStyle/>
          <a:p>
            <a:pPr marL="0" lvl="1" indent="0">
              <a:spcBef>
                <a:spcPts val="1200"/>
              </a:spcBef>
              <a:spcAft>
                <a:spcPts val="200"/>
              </a:spcAft>
              <a:buSzPct val="100000"/>
              <a:buNone/>
            </a:pPr>
            <a:r>
              <a:rPr lang="en-US" sz="5000" dirty="0"/>
              <a:t>Sub-Study Medical Questions</a:t>
            </a:r>
          </a:p>
          <a:p>
            <a:pPr marL="0" lvl="1" indent="0">
              <a:lnSpc>
                <a:spcPct val="100000"/>
              </a:lnSpc>
              <a:spcBef>
                <a:spcPts val="1200"/>
              </a:spcBef>
              <a:spcAft>
                <a:spcPts val="200"/>
              </a:spcAft>
              <a:buSzPct val="100000"/>
              <a:buNone/>
            </a:pPr>
            <a:r>
              <a:rPr lang="en-US" sz="5000" dirty="0">
                <a:solidFill>
                  <a:srgbClr val="0070C0"/>
                </a:solidFill>
                <a:hlinkClick r:id="rId9">
                  <a:extLst>
                    <a:ext uri="{A12FA001-AC4F-418D-AE19-62706E023703}">
                      <ahyp:hlinkClr xmlns:ahyp="http://schemas.microsoft.com/office/drawing/2018/hyperlinkcolor" val="tx"/>
                    </a:ext>
                  </a:extLst>
                </a:hlinkClick>
              </a:rPr>
              <a:t>S1900AMedicalQuery@swog.org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5000" dirty="0">
                <a:solidFill>
                  <a:srgbClr val="0070C0"/>
                </a:solidFill>
                <a:hlinkClick r:id="rId10">
                  <a:extLst>
                    <a:ext uri="{A12FA001-AC4F-418D-AE19-62706E023703}">
                      <ahyp:hlinkClr xmlns:ahyp="http://schemas.microsoft.com/office/drawing/2018/hyperlinkcolor" val="tx"/>
                    </a:ext>
                  </a:extLst>
                </a:hlinkClick>
              </a:rPr>
              <a:t>S1800AMedicalQuery@swog.org</a:t>
            </a:r>
            <a:r>
              <a:rPr lang="en-US" sz="50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1">
                  <a:extLst>
                    <a:ext uri="{A12FA001-AC4F-418D-AE19-62706E023703}">
                      <ahyp:hlinkClr xmlns:ahyp="http://schemas.microsoft.com/office/drawing/2018/hyperlinkcolor" val="tx"/>
                    </a:ext>
                  </a:extLst>
                </a:hlinkClick>
              </a:rPr>
              <a:t>S1900CMedicalQuery@swog.org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2">
                  <a:extLst>
                    <a:ext uri="{A12FA001-AC4F-418D-AE19-62706E023703}">
                      <ahyp:hlinkClr xmlns:ahyp="http://schemas.microsoft.com/office/drawing/2018/hyperlinkcolor" val="tx"/>
                    </a:ext>
                  </a:extLst>
                </a:hlinkClick>
              </a:rPr>
              <a:t>S1900BMedicalQuery@swog.org</a:t>
            </a:r>
            <a:r>
              <a:rPr lang="en-US" sz="4900" dirty="0">
                <a:solidFill>
                  <a:srgbClr val="0070C0"/>
                </a:solidFill>
              </a:rPr>
              <a:t> </a:t>
            </a:r>
          </a:p>
          <a:p>
            <a:pPr marL="0" lvl="1" indent="0">
              <a:lnSpc>
                <a:spcPct val="100000"/>
              </a:lnSpc>
              <a:spcBef>
                <a:spcPts val="1200"/>
              </a:spcBef>
              <a:spcAft>
                <a:spcPts val="200"/>
              </a:spcAft>
              <a:buSzPct val="100000"/>
              <a:buNone/>
            </a:pPr>
            <a:r>
              <a:rPr lang="en-US" sz="4900" dirty="0">
                <a:solidFill>
                  <a:srgbClr val="0070C0"/>
                </a:solidFill>
                <a:hlinkClick r:id="rId13">
                  <a:extLst>
                    <a:ext uri="{A12FA001-AC4F-418D-AE19-62706E023703}">
                      <ahyp:hlinkClr xmlns:ahyp="http://schemas.microsoft.com/office/drawing/2018/hyperlinkcolor" val="tx"/>
                    </a:ext>
                  </a:extLst>
                </a:hlinkClick>
              </a:rPr>
              <a:t>S1900EMedicalQuery@swog.org</a:t>
            </a:r>
            <a:endParaRPr lang="en-US" sz="4900" dirty="0">
              <a:solidFill>
                <a:srgbClr val="0070C0"/>
              </a:solidFill>
            </a:endParaRPr>
          </a:p>
          <a:p>
            <a:pPr marL="0" lvl="1" indent="0">
              <a:lnSpc>
                <a:spcPct val="100000"/>
              </a:lnSpc>
              <a:spcBef>
                <a:spcPts val="1200"/>
              </a:spcBef>
              <a:spcAft>
                <a:spcPts val="200"/>
              </a:spcAft>
              <a:buSzPct val="100000"/>
              <a:buNone/>
            </a:pPr>
            <a:r>
              <a:rPr lang="en-US" sz="4900" dirty="0">
                <a:solidFill>
                  <a:srgbClr val="0070C0"/>
                </a:solidFill>
                <a:hlinkClick r:id="rId14">
                  <a:extLst>
                    <a:ext uri="{A12FA001-AC4F-418D-AE19-62706E023703}">
                      <ahyp:hlinkClr xmlns:ahyp="http://schemas.microsoft.com/office/drawing/2018/hyperlinkcolor" val="tx"/>
                    </a:ext>
                  </a:extLst>
                </a:hlinkClick>
              </a:rPr>
              <a:t>S1800DMedicalQuery@swog.org</a:t>
            </a:r>
            <a:r>
              <a:rPr lang="en-US" sz="4900" dirty="0">
                <a:solidFill>
                  <a:srgbClr val="0070C0"/>
                </a:solidFill>
              </a:rPr>
              <a:t>  </a:t>
            </a:r>
          </a:p>
          <a:p>
            <a:pPr marL="0" lvl="1" indent="0">
              <a:spcBef>
                <a:spcPts val="1200"/>
              </a:spcBef>
              <a:spcAft>
                <a:spcPts val="200"/>
              </a:spcAft>
              <a:buSzPct val="100000"/>
              <a:buNone/>
            </a:pPr>
            <a:r>
              <a:rPr lang="en-US" sz="5000" dirty="0"/>
              <a:t>Central Monitoring Questions</a:t>
            </a:r>
          </a:p>
          <a:p>
            <a:pPr marL="0" lvl="1" indent="0">
              <a:lnSpc>
                <a:spcPct val="100000"/>
              </a:lnSpc>
              <a:spcBef>
                <a:spcPts val="1200"/>
              </a:spcBef>
              <a:spcAft>
                <a:spcPts val="200"/>
              </a:spcAft>
              <a:buSzPct val="100000"/>
              <a:buNone/>
            </a:pPr>
            <a:r>
              <a:rPr lang="en-US" sz="5000" dirty="0">
                <a:solidFill>
                  <a:srgbClr val="0070C0"/>
                </a:solidFill>
                <a:hlinkClick r:id="rId15">
                  <a:extLst>
                    <a:ext uri="{A12FA001-AC4F-418D-AE19-62706E023703}">
                      <ahyp:hlinkClr xmlns:ahyp="http://schemas.microsoft.com/office/drawing/2018/hyperlinkcolor" val="tx"/>
                    </a:ext>
                  </a:extLst>
                </a:hlinkClick>
              </a:rPr>
              <a:t>centralmonitorquestion@crab.org</a:t>
            </a:r>
            <a:r>
              <a:rPr lang="en-US" sz="5000" dirty="0">
                <a:solidFill>
                  <a:srgbClr val="0070C0"/>
                </a:solidFill>
              </a:rPr>
              <a:t> </a:t>
            </a:r>
          </a:p>
          <a:p>
            <a:pPr marL="0" lvl="1" indent="0">
              <a:spcBef>
                <a:spcPts val="1200"/>
              </a:spcBef>
              <a:spcAft>
                <a:spcPts val="200"/>
              </a:spcAft>
              <a:buSzPct val="100000"/>
              <a:buNone/>
            </a:pPr>
            <a:r>
              <a:rPr lang="en-US" sz="5000" dirty="0"/>
              <a:t>QA Auditing Questions</a:t>
            </a:r>
          </a:p>
          <a:p>
            <a:pPr marL="0" lvl="1" indent="0">
              <a:lnSpc>
                <a:spcPct val="100000"/>
              </a:lnSpc>
              <a:spcBef>
                <a:spcPts val="1200"/>
              </a:spcBef>
              <a:spcAft>
                <a:spcPts val="200"/>
              </a:spcAft>
              <a:buSzPct val="100000"/>
              <a:buNone/>
            </a:pPr>
            <a:r>
              <a:rPr lang="en-US" sz="5000" dirty="0">
                <a:solidFill>
                  <a:srgbClr val="0070C0"/>
                </a:solidFill>
                <a:hlinkClick r:id="rId16">
                  <a:extLst>
                    <a:ext uri="{A12FA001-AC4F-418D-AE19-62706E023703}">
                      <ahyp:hlinkClr xmlns:ahyp="http://schemas.microsoft.com/office/drawing/2018/hyperlinkcolor" val="tx"/>
                    </a:ext>
                  </a:extLst>
                </a:hlinkClick>
              </a:rPr>
              <a:t>qamail@swog.org</a:t>
            </a:r>
            <a:r>
              <a:rPr lang="en-US" sz="50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51</a:t>
            </a:fld>
            <a:endParaRPr lang="en-US" dirty="0"/>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7">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183CA8B7-2F8F-4774-A8FF-5F06CD5A2C14}"/>
              </a:ext>
            </a:extLst>
          </p:cNvPr>
          <p:cNvPicPr>
            <a:picLocks/>
          </p:cNvPicPr>
          <p:nvPr/>
        </p:nvPicPr>
        <p:blipFill>
          <a:blip r:embed="rId3">
            <a:alphaModFix amt="74000"/>
            <a:extLst>
              <a:ext uri="{28A0092B-C50C-407E-A947-70E740481C1C}">
                <a14:useLocalDpi xmlns:a14="http://schemas.microsoft.com/office/drawing/2010/main" val="0"/>
              </a:ext>
            </a:extLst>
          </a:blip>
          <a:srcRect/>
          <a:stretch>
            <a:fillRect/>
          </a:stretch>
        </p:blipFill>
        <p:spPr bwMode="auto">
          <a:xfrm>
            <a:off x="666356" y="982991"/>
            <a:ext cx="11029361" cy="5115567"/>
          </a:xfrm>
          <a:prstGeom prst="rect">
            <a:avLst/>
          </a:prstGeom>
          <a:noFill/>
          <a:ln>
            <a:noFill/>
          </a:ln>
          <a:effectLst>
            <a:outerShdw blurRad="50800" dist="50800" dir="5400000" algn="ctr" rotWithShape="0">
              <a:srgbClr val="000000">
                <a:alpha val="8000"/>
              </a:srgbClr>
            </a:outerShdw>
          </a:effectLst>
        </p:spPr>
      </p:pic>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pPr algn="ctr"/>
            <a:r>
              <a:rPr lang="en-US" b="1" dirty="0">
                <a:latin typeface="Bradley Hand ITC" panose="03070402050302030203" pitchFamily="66" charset="0"/>
              </a:rPr>
              <a:t>It takes a village!</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243405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3091567"/>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4" name="Content Placeholder 2"/>
          <p:cNvSpPr txBox="1">
            <a:spLocks/>
          </p:cNvSpPr>
          <p:nvPr/>
        </p:nvSpPr>
        <p:spPr>
          <a:xfrm>
            <a:off x="609600" y="5323045"/>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slides will be available on the SWOG &amp; CTSU websites</a:t>
            </a:r>
            <a:endParaRPr kumimoji="0" lang="en-US" sz="2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4" descr="C:\Users\sarahb\AppData\Local\Microsoft\Windows\Temporary Internet Files\Content.IE5\LK26QLHV\Globos_1[1].png">
            <a:extLst>
              <a:ext uri="{FF2B5EF4-FFF2-40B4-BE49-F238E27FC236}">
                <a16:creationId xmlns:a16="http://schemas.microsoft.com/office/drawing/2014/main" id="{57131B6B-97ED-40B7-80E9-8B2259B87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315" y="1492469"/>
            <a:ext cx="2958649" cy="314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5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3E6968CE-9F95-A94F-8F7B-71F32208793B}"/>
              </a:ext>
            </a:extLst>
          </p:cNvPr>
          <p:cNvGraphicFramePr>
            <a:graphicFrameLocks/>
          </p:cNvGraphicFramePr>
          <p:nvPr>
            <p:extLst>
              <p:ext uri="{D42A27DB-BD31-4B8C-83A1-F6EECF244321}">
                <p14:modId xmlns:p14="http://schemas.microsoft.com/office/powerpoint/2010/main" val="3814076067"/>
              </p:ext>
            </p:extLst>
          </p:nvPr>
        </p:nvGraphicFramePr>
        <p:xfrm>
          <a:off x="1981201" y="1042617"/>
          <a:ext cx="8397793" cy="5306291"/>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a:extLst>
              <a:ext uri="{FF2B5EF4-FFF2-40B4-BE49-F238E27FC236}">
                <a16:creationId xmlns:a16="http://schemas.microsoft.com/office/drawing/2014/main" id="{31EF14BF-28CD-0549-B99F-16240F77E14B}"/>
              </a:ext>
            </a:extLst>
          </p:cNvPr>
          <p:cNvCxnSpPr>
            <a:cxnSpLocks/>
          </p:cNvCxnSpPr>
          <p:nvPr/>
        </p:nvCxnSpPr>
        <p:spPr>
          <a:xfrm>
            <a:off x="2365248" y="4620693"/>
            <a:ext cx="7845552" cy="0"/>
          </a:xfrm>
          <a:prstGeom prst="line">
            <a:avLst/>
          </a:prstGeom>
          <a:ln w="381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37A1A44-DF58-A441-AD10-2297ABF3757F}"/>
              </a:ext>
            </a:extLst>
          </p:cNvPr>
          <p:cNvSpPr/>
          <p:nvPr/>
        </p:nvSpPr>
        <p:spPr>
          <a:xfrm>
            <a:off x="8018221" y="5554554"/>
            <a:ext cx="194872" cy="2248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721C6A2-8C0F-314E-958B-33D2A07723A0}"/>
              </a:ext>
            </a:extLst>
          </p:cNvPr>
          <p:cNvSpPr txBox="1"/>
          <p:nvPr/>
        </p:nvSpPr>
        <p:spPr>
          <a:xfrm>
            <a:off x="8168124" y="5512295"/>
            <a:ext cx="1912049" cy="276999"/>
          </a:xfrm>
          <a:prstGeom prst="rect">
            <a:avLst/>
          </a:prstGeom>
          <a:noFill/>
        </p:spPr>
        <p:txBody>
          <a:bodyPr wrap="square" rtlCol="0">
            <a:spAutoFit/>
          </a:bodyPr>
          <a:lstStyle/>
          <a:p>
            <a:r>
              <a:rPr lang="en-US" sz="1200" dirty="0"/>
              <a:t>- Refractory to PD-1 CPI</a:t>
            </a:r>
          </a:p>
        </p:txBody>
      </p:sp>
      <p:sp>
        <p:nvSpPr>
          <p:cNvPr id="21" name="Rectangle 20">
            <a:extLst>
              <a:ext uri="{FF2B5EF4-FFF2-40B4-BE49-F238E27FC236}">
                <a16:creationId xmlns:a16="http://schemas.microsoft.com/office/drawing/2014/main" id="{16EADC15-5D5C-C249-BACF-ECF887697B57}"/>
              </a:ext>
            </a:extLst>
          </p:cNvPr>
          <p:cNvSpPr/>
          <p:nvPr/>
        </p:nvSpPr>
        <p:spPr>
          <a:xfrm>
            <a:off x="8018221" y="5923886"/>
            <a:ext cx="194872" cy="224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4A1BD9-836D-C84E-8171-728703A7B00F}"/>
              </a:ext>
            </a:extLst>
          </p:cNvPr>
          <p:cNvSpPr txBox="1"/>
          <p:nvPr/>
        </p:nvSpPr>
        <p:spPr>
          <a:xfrm>
            <a:off x="8168123" y="5881627"/>
            <a:ext cx="2064449" cy="276999"/>
          </a:xfrm>
          <a:prstGeom prst="rect">
            <a:avLst/>
          </a:prstGeom>
          <a:noFill/>
        </p:spPr>
        <p:txBody>
          <a:bodyPr wrap="square" rtlCol="0">
            <a:spAutoFit/>
          </a:bodyPr>
          <a:lstStyle/>
          <a:p>
            <a:r>
              <a:rPr lang="en-US" sz="1200" dirty="0"/>
              <a:t>- Relapsed on PD-1 CPI</a:t>
            </a:r>
          </a:p>
        </p:txBody>
      </p:sp>
      <p:sp>
        <p:nvSpPr>
          <p:cNvPr id="23" name="Title 3">
            <a:extLst>
              <a:ext uri="{FF2B5EF4-FFF2-40B4-BE49-F238E27FC236}">
                <a16:creationId xmlns:a16="http://schemas.microsoft.com/office/drawing/2014/main" id="{AB536EA1-7B67-894A-BAC6-25515BCCF50B}"/>
              </a:ext>
            </a:extLst>
          </p:cNvPr>
          <p:cNvSpPr txBox="1">
            <a:spLocks/>
          </p:cNvSpPr>
          <p:nvPr/>
        </p:nvSpPr>
        <p:spPr>
          <a:xfrm>
            <a:off x="739302" y="108176"/>
            <a:ext cx="10953345" cy="983848"/>
          </a:xfrm>
          <a:prstGeom prst="rect">
            <a:avLst/>
          </a:prstGeom>
        </p:spPr>
        <p:txBody>
          <a:bodyPr/>
          <a:lstStyle>
            <a:lvl1pPr algn="l" defTabSz="914400" rtl="0" eaLnBrk="1" latinLnBrk="0" hangingPunct="1">
              <a:spcBef>
                <a:spcPct val="0"/>
              </a:spcBef>
              <a:buNone/>
              <a:defRPr sz="3200" kern="1200">
                <a:solidFill>
                  <a:srgbClr val="14726C"/>
                </a:solidFill>
                <a:latin typeface="+mn-lt"/>
                <a:ea typeface="+mj-ea"/>
                <a:cs typeface="+mj-cs"/>
              </a:defRPr>
            </a:lvl1pPr>
          </a:lstStyle>
          <a:p>
            <a:pPr algn="ctr">
              <a:lnSpc>
                <a:spcPts val="3600"/>
              </a:lnSpc>
            </a:pPr>
            <a:r>
              <a:rPr lang="en-US" spc="-50" dirty="0">
                <a:solidFill>
                  <a:schemeClr val="tx1">
                    <a:lumMod val="75000"/>
                    <a:lumOff val="25000"/>
                  </a:schemeClr>
                </a:solidFill>
                <a:latin typeface="+mj-lt"/>
              </a:rPr>
              <a:t>Best response among CPI Relapsed and Refractory Patients Going on to Receive N-803 + PD1 </a:t>
            </a:r>
            <a:r>
              <a:rPr lang="en-US" spc="-50" dirty="0" err="1">
                <a:solidFill>
                  <a:schemeClr val="tx1">
                    <a:lumMod val="75000"/>
                    <a:lumOff val="25000"/>
                  </a:schemeClr>
                </a:solidFill>
                <a:latin typeface="+mj-lt"/>
              </a:rPr>
              <a:t>mAb</a:t>
            </a:r>
            <a:endParaRPr lang="en-US" spc="-50" dirty="0">
              <a:solidFill>
                <a:schemeClr val="tx1">
                  <a:lumMod val="75000"/>
                  <a:lumOff val="25000"/>
                </a:schemeClr>
              </a:solidFill>
              <a:latin typeface="+mj-lt"/>
            </a:endParaRPr>
          </a:p>
        </p:txBody>
      </p:sp>
    </p:spTree>
    <p:extLst>
      <p:ext uri="{BB962C8B-B14F-4D97-AF65-F5344CB8AC3E}">
        <p14:creationId xmlns:p14="http://schemas.microsoft.com/office/powerpoint/2010/main" val="2479893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Study Objectives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589256"/>
            <a:ext cx="10546080" cy="4376647"/>
          </a:xfrm>
        </p:spPr>
        <p:txBody>
          <a:bodyPr>
            <a:normAutofit fontScale="92500" lnSpcReduction="20000"/>
          </a:bodyPr>
          <a:lstStyle/>
          <a:p>
            <a:pPr marL="0" lvl="0" indent="0">
              <a:buNone/>
            </a:pPr>
            <a:r>
              <a:rPr lang="en-US" b="1" u="sng" dirty="0"/>
              <a:t>Primary Objective</a:t>
            </a:r>
            <a:endParaRPr lang="en-US" b="1" dirty="0"/>
          </a:p>
          <a:p>
            <a:pPr lvl="0"/>
            <a:r>
              <a:rPr lang="en-US" dirty="0"/>
              <a:t>The primary objective within the Primary Resistance Cohort is to compare overall survival (OS) between participants randomized to N-803 (ALT-803) + pembrolizumab versus standard of care therapy. </a:t>
            </a:r>
          </a:p>
          <a:p>
            <a:pPr lvl="0">
              <a:spcAft>
                <a:spcPts val="1200"/>
              </a:spcAft>
            </a:pPr>
            <a:r>
              <a:rPr lang="en-US" dirty="0"/>
              <a:t>The primary objective within the Acquired Resistance Cohort is to compare overall survival (OS) between participants randomized to N-803 (ALT-803) + pembrolizumab versus standard of care therapy. </a:t>
            </a:r>
          </a:p>
          <a:p>
            <a:pPr marL="0" lvl="0" indent="0">
              <a:buNone/>
            </a:pPr>
            <a:r>
              <a:rPr lang="en-US" b="1" u="sng" dirty="0"/>
              <a:t>Secondary Objectives</a:t>
            </a:r>
            <a:endParaRPr lang="en-US" dirty="0"/>
          </a:p>
          <a:p>
            <a:pPr lvl="0"/>
            <a:r>
              <a:rPr lang="en-US" dirty="0"/>
              <a:t>To compare investigator assessed progression-free survival (IA-PFS) with confirmation of progression by immune response criteria between the treatment arms.</a:t>
            </a:r>
          </a:p>
          <a:p>
            <a:pPr lvl="0"/>
            <a:r>
              <a:rPr lang="en-US" dirty="0"/>
              <a:t>To compare investigator assessed progression-free survival (IA-PFS) by RECIST 1.1 between the treatment arms.</a:t>
            </a:r>
          </a:p>
          <a:p>
            <a:pPr lvl="0"/>
            <a:r>
              <a:rPr lang="en-US" dirty="0"/>
              <a:t>To compare the response rates between the arms.</a:t>
            </a:r>
          </a:p>
          <a:p>
            <a:pPr lvl="0"/>
            <a:r>
              <a:rPr lang="en-US" dirty="0"/>
              <a:t>To evaluate duration of response </a:t>
            </a:r>
            <a:r>
              <a:rPr lang="x-none" dirty="0"/>
              <a:t>(DoR) </a:t>
            </a:r>
            <a:r>
              <a:rPr lang="en-US" dirty="0"/>
              <a:t>among responders.</a:t>
            </a:r>
          </a:p>
          <a:p>
            <a:pPr lvl="0"/>
            <a:r>
              <a:rPr lang="en-US" dirty="0"/>
              <a:t>To evaluate the frequency and severity of toxicities within each treatment arm.  </a:t>
            </a:r>
          </a:p>
          <a:p>
            <a:endParaRPr lang="en-US" dirty="0"/>
          </a:p>
        </p:txBody>
      </p:sp>
    </p:spTree>
    <p:extLst>
      <p:ext uri="{BB962C8B-B14F-4D97-AF65-F5344CB8AC3E}">
        <p14:creationId xmlns:p14="http://schemas.microsoft.com/office/powerpoint/2010/main" val="1865753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Overview of Treatment(s)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845734"/>
            <a:ext cx="10546080" cy="4023360"/>
          </a:xfrm>
        </p:spPr>
        <p:txBody>
          <a:bodyPr>
            <a:normAutofit/>
          </a:bodyPr>
          <a:lstStyle/>
          <a:p>
            <a:r>
              <a:rPr lang="en-US" dirty="0"/>
              <a:t>N-803 (ALT-803) is a soluble complex consisting of two protein subunits of a human IL-15 variant bound with high affinity to a dimeric human IL-15 receptor α (IL-15Rα) sushi domain/human IgG1 Fc fusion protein. </a:t>
            </a:r>
          </a:p>
          <a:p>
            <a:r>
              <a:rPr lang="en-US" dirty="0"/>
              <a:t>N-803 (ALT-803) was as potent as IL-15 in increasing the absolute number of CD8+ T-cell and NK cell subsets. N-803 (ALT-803) also significantly increased the absolute counts of CD4+ T cells. </a:t>
            </a:r>
          </a:p>
          <a:p>
            <a:r>
              <a:rPr lang="en-US" dirty="0"/>
              <a:t>Immune cell proliferation was also induced by N-803 (ALT-803) in these in vitro incubation conditions. Titration studies showed that N-803 (ALT-803) was effective at expanding CD8+ T cells in human PBMCs in a dose-dependent manner. </a:t>
            </a:r>
          </a:p>
        </p:txBody>
      </p:sp>
    </p:spTree>
    <p:extLst>
      <p:ext uri="{BB962C8B-B14F-4D97-AF65-F5344CB8AC3E}">
        <p14:creationId xmlns:p14="http://schemas.microsoft.com/office/powerpoint/2010/main" val="241216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5C79-58B3-4402-B580-5EDA6AFB1750}"/>
              </a:ext>
            </a:extLst>
          </p:cNvPr>
          <p:cNvSpPr>
            <a:spLocks noGrp="1"/>
          </p:cNvSpPr>
          <p:nvPr>
            <p:ph type="title"/>
          </p:nvPr>
        </p:nvSpPr>
        <p:spPr/>
        <p:txBody>
          <a:bodyPr/>
          <a:lstStyle/>
          <a:p>
            <a:r>
              <a:rPr lang="en-US" dirty="0"/>
              <a:t>Treatment Administration</a:t>
            </a:r>
          </a:p>
        </p:txBody>
      </p:sp>
      <p:graphicFrame>
        <p:nvGraphicFramePr>
          <p:cNvPr id="7" name="Table 6">
            <a:extLst>
              <a:ext uri="{FF2B5EF4-FFF2-40B4-BE49-F238E27FC236}">
                <a16:creationId xmlns:a16="http://schemas.microsoft.com/office/drawing/2014/main" id="{C97724B1-6EB7-46E9-A82C-869FDF768A71}"/>
              </a:ext>
            </a:extLst>
          </p:cNvPr>
          <p:cNvGraphicFramePr>
            <a:graphicFrameLocks noGrp="1"/>
          </p:cNvGraphicFramePr>
          <p:nvPr>
            <p:extLst>
              <p:ext uri="{D42A27DB-BD31-4B8C-83A1-F6EECF244321}">
                <p14:modId xmlns:p14="http://schemas.microsoft.com/office/powerpoint/2010/main" val="3951921367"/>
              </p:ext>
            </p:extLst>
          </p:nvPr>
        </p:nvGraphicFramePr>
        <p:xfrm>
          <a:off x="1670493" y="1963675"/>
          <a:ext cx="8128000" cy="3337560"/>
        </p:xfrm>
        <a:graphic>
          <a:graphicData uri="http://schemas.openxmlformats.org/drawingml/2006/table">
            <a:tbl>
              <a:tblPr firstRow="1" bandRow="1">
                <a:tableStyleId>{5C22544A-7EE6-4342-B048-85BDC9FD1C3A}</a:tableStyleId>
              </a:tblPr>
              <a:tblGrid>
                <a:gridCol w="2773170">
                  <a:extLst>
                    <a:ext uri="{9D8B030D-6E8A-4147-A177-3AD203B41FA5}">
                      <a16:colId xmlns:a16="http://schemas.microsoft.com/office/drawing/2014/main" val="3138313669"/>
                    </a:ext>
                  </a:extLst>
                </a:gridCol>
                <a:gridCol w="5354830">
                  <a:extLst>
                    <a:ext uri="{9D8B030D-6E8A-4147-A177-3AD203B41FA5}">
                      <a16:colId xmlns:a16="http://schemas.microsoft.com/office/drawing/2014/main" val="686805867"/>
                    </a:ext>
                  </a:extLst>
                </a:gridCol>
              </a:tblGrid>
              <a:tr h="370840">
                <a:tc>
                  <a:txBody>
                    <a:bodyPr/>
                    <a:lstStyle/>
                    <a:p>
                      <a:endParaRPr lang="en-US" dirty="0">
                        <a:latin typeface="Arial" panose="020B0604020202020204" pitchFamily="34" charset="0"/>
                        <a:cs typeface="Arial" panose="020B0604020202020204" pitchFamily="34" charset="0"/>
                      </a:endParaRPr>
                    </a:p>
                  </a:txBody>
                  <a:tcPr/>
                </a:tc>
                <a:tc>
                  <a:txBody>
                    <a:bodyPr/>
                    <a:lstStyle/>
                    <a:p>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11393208"/>
                  </a:ext>
                </a:extLst>
              </a:tr>
              <a:tr h="370840">
                <a:tc>
                  <a:txBody>
                    <a:bodyPr/>
                    <a:lstStyle/>
                    <a:p>
                      <a:r>
                        <a:rPr lang="en-US" dirty="0">
                          <a:latin typeface="Arial" panose="020B0604020202020204" pitchFamily="34" charset="0"/>
                          <a:cs typeface="Arial" panose="020B0604020202020204" pitchFamily="34" charset="0"/>
                        </a:rPr>
                        <a:t>Route: </a:t>
                      </a:r>
                    </a:p>
                  </a:txBody>
                  <a:tcPr/>
                </a:tc>
                <a:tc>
                  <a:txBody>
                    <a:bodyPr/>
                    <a:lstStyle/>
                    <a:p>
                      <a:r>
                        <a:rPr lang="en-US" dirty="0">
                          <a:latin typeface="Arial" panose="020B0604020202020204" pitchFamily="34" charset="0"/>
                          <a:cs typeface="Arial" panose="020B0604020202020204" pitchFamily="34" charset="0"/>
                        </a:rPr>
                        <a:t>Subcutaneous</a:t>
                      </a:r>
                    </a:p>
                  </a:txBody>
                  <a:tcPr/>
                </a:tc>
                <a:extLst>
                  <a:ext uri="{0D108BD9-81ED-4DB2-BD59-A6C34878D82A}">
                    <a16:rowId xmlns:a16="http://schemas.microsoft.com/office/drawing/2014/main" val="94069820"/>
                  </a:ext>
                </a:extLst>
              </a:tr>
              <a:tr h="370840">
                <a:tc>
                  <a:txBody>
                    <a:bodyPr/>
                    <a:lstStyle/>
                    <a:p>
                      <a:r>
                        <a:rPr lang="en-US" dirty="0">
                          <a:latin typeface="Arial" panose="020B0604020202020204" pitchFamily="34" charset="0"/>
                          <a:cs typeface="Arial" panose="020B0604020202020204" pitchFamily="34" charset="0"/>
                        </a:rPr>
                        <a:t>Dose: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15 mcg/kg</a:t>
                      </a:r>
                      <a:r>
                        <a:rPr lang="en-US" dirty="0">
                          <a:effectLst/>
                        </a:rPr>
                        <a:t>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0296951"/>
                  </a:ext>
                </a:extLst>
              </a:tr>
              <a:tr h="370840">
                <a:tc>
                  <a:txBody>
                    <a:bodyPr/>
                    <a:lstStyle/>
                    <a:p>
                      <a:r>
                        <a:rPr lang="en-US" dirty="0">
                          <a:latin typeface="Arial" panose="020B0604020202020204" pitchFamily="34" charset="0"/>
                          <a:cs typeface="Arial" panose="020B0604020202020204" pitchFamily="34" charset="0"/>
                        </a:rPr>
                        <a:t>Cycle duration: </a:t>
                      </a:r>
                    </a:p>
                  </a:txBody>
                  <a:tcPr/>
                </a:tc>
                <a:tc>
                  <a:txBody>
                    <a:bodyPr/>
                    <a:lstStyle/>
                    <a:p>
                      <a:r>
                        <a:rPr lang="en-US" dirty="0">
                          <a:latin typeface="Arial" panose="020B0604020202020204" pitchFamily="34" charset="0"/>
                          <a:cs typeface="Arial" panose="020B0604020202020204" pitchFamily="34" charset="0"/>
                        </a:rPr>
                        <a:t>21 days</a:t>
                      </a:r>
                    </a:p>
                  </a:txBody>
                  <a:tcPr/>
                </a:tc>
                <a:extLst>
                  <a:ext uri="{0D108BD9-81ED-4DB2-BD59-A6C34878D82A}">
                    <a16:rowId xmlns:a16="http://schemas.microsoft.com/office/drawing/2014/main" val="2014170344"/>
                  </a:ext>
                </a:extLst>
              </a:tr>
              <a:tr h="370840">
                <a:tc>
                  <a:txBody>
                    <a:bodyPr/>
                    <a:lstStyle/>
                    <a:p>
                      <a:r>
                        <a:rPr lang="en-US" dirty="0">
                          <a:latin typeface="Arial" panose="020B0604020202020204" pitchFamily="34" charset="0"/>
                          <a:cs typeface="Arial" panose="020B0604020202020204" pitchFamily="34" charset="0"/>
                        </a:rPr>
                        <a:t>Administration: </a:t>
                      </a:r>
                    </a:p>
                  </a:txBody>
                  <a:tcPr/>
                </a:tc>
                <a:tc>
                  <a:txBody>
                    <a:bodyPr/>
                    <a:lstStyle/>
                    <a:p>
                      <a:r>
                        <a:rPr lang="en-US" dirty="0">
                          <a:latin typeface="Arial" panose="020B0604020202020204" pitchFamily="34" charset="0"/>
                          <a:cs typeface="Arial" panose="020B0604020202020204" pitchFamily="34" charset="0"/>
                        </a:rPr>
                        <a:t>Abdominal site injection </a:t>
                      </a:r>
                    </a:p>
                  </a:txBody>
                  <a:tcPr/>
                </a:tc>
                <a:extLst>
                  <a:ext uri="{0D108BD9-81ED-4DB2-BD59-A6C34878D82A}">
                    <a16:rowId xmlns:a16="http://schemas.microsoft.com/office/drawing/2014/main" val="3656574013"/>
                  </a:ext>
                </a:extLst>
              </a:tr>
              <a:tr h="370840">
                <a:tc>
                  <a:txBody>
                    <a:bodyPr/>
                    <a:lstStyle/>
                    <a:p>
                      <a:r>
                        <a:rPr lang="en-US" dirty="0">
                          <a:latin typeface="Arial" panose="020B0604020202020204" pitchFamily="34" charset="0"/>
                          <a:cs typeface="Arial" panose="020B0604020202020204" pitchFamily="34" charset="0"/>
                        </a:rPr>
                        <a:t>Premedication:</a:t>
                      </a:r>
                    </a:p>
                  </a:txBody>
                  <a:tcPr/>
                </a:tc>
                <a:tc>
                  <a:txBody>
                    <a:bodyPr/>
                    <a:lstStyle/>
                    <a:p>
                      <a:r>
                        <a:rPr lang="en-US" dirty="0">
                          <a:latin typeface="Arial" panose="020B0604020202020204" pitchFamily="34" charset="0"/>
                          <a:cs typeface="Arial" panose="020B0604020202020204" pitchFamily="34" charset="0"/>
                        </a:rPr>
                        <a:t>None</a:t>
                      </a:r>
                    </a:p>
                  </a:txBody>
                  <a:tcPr/>
                </a:tc>
                <a:extLst>
                  <a:ext uri="{0D108BD9-81ED-4DB2-BD59-A6C34878D82A}">
                    <a16:rowId xmlns:a16="http://schemas.microsoft.com/office/drawing/2014/main" val="2495953245"/>
                  </a:ext>
                </a:extLst>
              </a:tr>
              <a:tr h="370840">
                <a:tc>
                  <a:txBody>
                    <a:bodyPr/>
                    <a:lstStyle/>
                    <a:p>
                      <a:r>
                        <a:rPr lang="en-US" dirty="0">
                          <a:latin typeface="Arial" panose="020B0604020202020204" pitchFamily="34" charset="0"/>
                          <a:cs typeface="Arial" panose="020B0604020202020204" pitchFamily="34" charset="0"/>
                        </a:rPr>
                        <a:t>Supportive care: </a:t>
                      </a:r>
                    </a:p>
                  </a:txBody>
                  <a:tcPr/>
                </a:tc>
                <a:tc>
                  <a:txBody>
                    <a:bodyPr/>
                    <a:lstStyle/>
                    <a:p>
                      <a:r>
                        <a:rPr lang="en-US"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1964392079"/>
                  </a:ext>
                </a:extLst>
              </a:tr>
              <a:tr h="370840">
                <a:tc>
                  <a:txBody>
                    <a:bodyPr/>
                    <a:lstStyle/>
                    <a:p>
                      <a:r>
                        <a:rPr lang="en-US" dirty="0">
                          <a:latin typeface="Arial" panose="020B0604020202020204" pitchFamily="34" charset="0"/>
                          <a:cs typeface="Arial" panose="020B0604020202020204" pitchFamily="34" charset="0"/>
                        </a:rPr>
                        <a:t>Disease assessment:</a:t>
                      </a:r>
                    </a:p>
                  </a:txBody>
                  <a:tcPr/>
                </a:tc>
                <a:tc>
                  <a:txBody>
                    <a:bodyPr/>
                    <a:lstStyle/>
                    <a:p>
                      <a:r>
                        <a:rPr lang="en-US" dirty="0">
                          <a:latin typeface="Arial" panose="020B0604020202020204" pitchFamily="34" charset="0"/>
                          <a:cs typeface="Arial" panose="020B0604020202020204" pitchFamily="34" charset="0"/>
                        </a:rPr>
                        <a:t>CT scans</a:t>
                      </a:r>
                    </a:p>
                  </a:txBody>
                  <a:tcPr/>
                </a:tc>
                <a:extLst>
                  <a:ext uri="{0D108BD9-81ED-4DB2-BD59-A6C34878D82A}">
                    <a16:rowId xmlns:a16="http://schemas.microsoft.com/office/drawing/2014/main" val="1137605495"/>
                  </a:ext>
                </a:extLst>
              </a:tr>
              <a:tr h="370840">
                <a:tc>
                  <a:txBody>
                    <a:bodyPr/>
                    <a:lstStyle/>
                    <a:p>
                      <a:r>
                        <a:rPr lang="en-US" dirty="0">
                          <a:latin typeface="Arial" panose="020B0604020202020204" pitchFamily="34" charset="0"/>
                          <a:cs typeface="Arial" panose="020B0604020202020204" pitchFamily="34" charset="0"/>
                        </a:rPr>
                        <a:t>Prohibited medications:</a:t>
                      </a:r>
                    </a:p>
                  </a:txBody>
                  <a:tcPr/>
                </a:tc>
                <a:tc>
                  <a:txBody>
                    <a:bodyPr/>
                    <a:lstStyle/>
                    <a:p>
                      <a:r>
                        <a:rPr lang="en-US" dirty="0">
                          <a:latin typeface="Arial" panose="020B0604020202020204" pitchFamily="34" charset="0"/>
                          <a:cs typeface="Arial" panose="020B0604020202020204" pitchFamily="34" charset="0"/>
                        </a:rPr>
                        <a:t>N/A</a:t>
                      </a:r>
                    </a:p>
                  </a:txBody>
                  <a:tcPr/>
                </a:tc>
                <a:extLst>
                  <a:ext uri="{0D108BD9-81ED-4DB2-BD59-A6C34878D82A}">
                    <a16:rowId xmlns:a16="http://schemas.microsoft.com/office/drawing/2014/main" val="2475057710"/>
                  </a:ext>
                </a:extLst>
              </a:tr>
            </a:tbl>
          </a:graphicData>
        </a:graphic>
      </p:graphicFrame>
    </p:spTree>
    <p:extLst>
      <p:ext uri="{BB962C8B-B14F-4D97-AF65-F5344CB8AC3E}">
        <p14:creationId xmlns:p14="http://schemas.microsoft.com/office/powerpoint/2010/main" val="3489389758"/>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3856</TotalTime>
  <Words>4308</Words>
  <Application>Microsoft Office PowerPoint</Application>
  <PresentationFormat>Widescreen</PresentationFormat>
  <Paragraphs>590</Paragraphs>
  <Slides>53</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Bradley Hand ITC</vt:lpstr>
      <vt:lpstr>Calibri</vt:lpstr>
      <vt:lpstr>Calibri Light</vt:lpstr>
      <vt:lpstr>Courier New</vt:lpstr>
      <vt:lpstr>Symbol</vt:lpstr>
      <vt:lpstr>Times</vt:lpstr>
      <vt:lpstr>Times New Roman</vt:lpstr>
      <vt:lpstr>Verdana</vt:lpstr>
      <vt:lpstr>Retrospect</vt:lpstr>
      <vt:lpstr>S1800D  A Phase II/III Study of N-803 (ALT-803) plus Pembrolizumab versus Standard of Care in Participants with Stage IV or Recurrent Non-Small Cell Lung Cancer Previously Treated with Anti-PD-1 or Anti-PD-L1 Therapy (Lung-MAP Non-Match Sub-Study) </vt:lpstr>
      <vt:lpstr>S1800D Schema</vt:lpstr>
      <vt:lpstr>PowerPoint Presentation</vt:lpstr>
      <vt:lpstr>IL-15 Cytokine Super-agonist Structure</vt:lpstr>
      <vt:lpstr>PowerPoint Presentation</vt:lpstr>
      <vt:lpstr>PowerPoint Presentation</vt:lpstr>
      <vt:lpstr>Study Objectives</vt:lpstr>
      <vt:lpstr>Overview of Treatment(s)</vt:lpstr>
      <vt:lpstr>Treatment Administration</vt:lpstr>
      <vt:lpstr>Anticipated Adverse Events</vt:lpstr>
      <vt:lpstr>Eligibility</vt:lpstr>
      <vt:lpstr>Stratification Factors</vt:lpstr>
      <vt:lpstr>Criteria for Removal from Treatment</vt:lpstr>
      <vt:lpstr>Dose Modifications/Interruptions</vt:lpstr>
      <vt:lpstr>Disease Assessment / Imaging</vt:lpstr>
      <vt:lpstr>Data Submission</vt:lpstr>
      <vt:lpstr>Specimen Submission</vt:lpstr>
      <vt:lpstr>Quality Control</vt:lpstr>
      <vt:lpstr>Quality Control</vt:lpstr>
      <vt:lpstr>Quality Control</vt:lpstr>
      <vt:lpstr>Funding</vt:lpstr>
      <vt:lpstr>Acknowledgements </vt:lpstr>
      <vt:lpstr>S1800D Contacts</vt:lpstr>
      <vt:lpstr>S1800D Q &amp; A Session</vt:lpstr>
      <vt:lpstr>LUNGMAP  Logistics Refresher</vt:lpstr>
      <vt:lpstr>LUNGMAP Specimen Flow Diagram</vt:lpstr>
      <vt:lpstr>LUNGMAP Screening Step 0</vt:lpstr>
      <vt:lpstr>Tissue and ctDNA Collection Procedures </vt:lpstr>
      <vt:lpstr>FAQs: LUNGMAP Step 0</vt:lpstr>
      <vt:lpstr>FAQs: LUNGMAP Step 0</vt:lpstr>
      <vt:lpstr>FAQs: LUNGMAP Step 0</vt:lpstr>
      <vt:lpstr>FAQs: LUNGMAP Step 0</vt:lpstr>
      <vt:lpstr>LUNGMAP  Tissue Requirements</vt:lpstr>
      <vt:lpstr>Tissue Requirements</vt:lpstr>
      <vt:lpstr>Tissue Requirements</vt:lpstr>
      <vt:lpstr>Tissue Specifications  Sheet</vt:lpstr>
      <vt:lpstr>Preparing Specimens for Shipment</vt:lpstr>
      <vt:lpstr>Common Mistakes When Submitting Tissue</vt:lpstr>
      <vt:lpstr>Preparing Specimens  for Shipment</vt:lpstr>
      <vt:lpstr>Specimen Tracking System</vt:lpstr>
      <vt:lpstr>Logging Specimens</vt:lpstr>
      <vt:lpstr>Logging Specimens</vt:lpstr>
      <vt:lpstr>Logging Specimens</vt:lpstr>
      <vt:lpstr>Using a commercial FoundationOne CDx report for LUNGMAP</vt:lpstr>
      <vt:lpstr>Requirements for commercial FoundationOne CDx report</vt:lpstr>
      <vt:lpstr>Using a commercial FoundationOne CDx report</vt:lpstr>
      <vt:lpstr>Using a commercial FoundationOne CDx report</vt:lpstr>
      <vt:lpstr>Consenting Participants to use Commercial FoundationOne CDx results</vt:lpstr>
      <vt:lpstr>Lung-MAP Resources</vt:lpstr>
      <vt:lpstr>General Q &amp; A Session</vt:lpstr>
      <vt:lpstr>Lung-MAP Contact Information</vt:lpstr>
      <vt:lpstr>It takes a village!</vt:lpstr>
      <vt:lpstr>Summary &amp;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S1800D Training Webinar!</dc:title>
  <dc:creator>Gildner, Laura</dc:creator>
  <cp:lastModifiedBy>SWOG Operations Office</cp:lastModifiedBy>
  <cp:revision>31</cp:revision>
  <dcterms:created xsi:type="dcterms:W3CDTF">2021-09-21T17:45:39Z</dcterms:created>
  <dcterms:modified xsi:type="dcterms:W3CDTF">2021-11-12T21:32:50Z</dcterms:modified>
</cp:coreProperties>
</file>