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5.xml" ContentType="application/vnd.openxmlformats-officedocument.presentationml.comments+xml"/>
  <Override PartName="/ppt/notesSlides/notesSlide23.xml" ContentType="application/vnd.openxmlformats-officedocument.presentationml.notesSlide+xml"/>
  <Override PartName="/ppt/comments/comment6.xml" ContentType="application/vnd.openxmlformats-officedocument.presentationml.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comment7.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7" r:id="rId3"/>
    <p:sldMasterId id="2147483699" r:id="rId4"/>
    <p:sldMasterId id="2147483710" r:id="rId5"/>
    <p:sldMasterId id="2147483725" r:id="rId6"/>
  </p:sldMasterIdLst>
  <p:notesMasterIdLst>
    <p:notesMasterId r:id="rId80"/>
  </p:notesMasterIdLst>
  <p:sldIdLst>
    <p:sldId id="257" r:id="rId7"/>
    <p:sldId id="653" r:id="rId8"/>
    <p:sldId id="812" r:id="rId9"/>
    <p:sldId id="815" r:id="rId10"/>
    <p:sldId id="813" r:id="rId11"/>
    <p:sldId id="814" r:id="rId12"/>
    <p:sldId id="2929" r:id="rId13"/>
    <p:sldId id="562" r:id="rId14"/>
    <p:sldId id="864" r:id="rId15"/>
    <p:sldId id="566" r:id="rId16"/>
    <p:sldId id="576" r:id="rId17"/>
    <p:sldId id="378" r:id="rId18"/>
    <p:sldId id="569" r:id="rId19"/>
    <p:sldId id="412" r:id="rId20"/>
    <p:sldId id="865" r:id="rId21"/>
    <p:sldId id="522" r:id="rId22"/>
    <p:sldId id="2930" r:id="rId23"/>
    <p:sldId id="2931" r:id="rId24"/>
    <p:sldId id="2932" r:id="rId25"/>
    <p:sldId id="256" r:id="rId26"/>
    <p:sldId id="295" r:id="rId27"/>
    <p:sldId id="816" r:id="rId28"/>
    <p:sldId id="258" r:id="rId29"/>
    <p:sldId id="264" r:id="rId30"/>
    <p:sldId id="277" r:id="rId31"/>
    <p:sldId id="291" r:id="rId32"/>
    <p:sldId id="294" r:id="rId33"/>
    <p:sldId id="288" r:id="rId34"/>
    <p:sldId id="276" r:id="rId35"/>
    <p:sldId id="296" r:id="rId36"/>
    <p:sldId id="298" r:id="rId37"/>
    <p:sldId id="289" r:id="rId38"/>
    <p:sldId id="293" r:id="rId39"/>
    <p:sldId id="817" r:id="rId40"/>
    <p:sldId id="1766" r:id="rId41"/>
    <p:sldId id="1767" r:id="rId42"/>
    <p:sldId id="2933" r:id="rId43"/>
    <p:sldId id="818" r:id="rId44"/>
    <p:sldId id="819" r:id="rId45"/>
    <p:sldId id="259" r:id="rId46"/>
    <p:sldId id="261" r:id="rId47"/>
    <p:sldId id="820" r:id="rId48"/>
    <p:sldId id="297" r:id="rId49"/>
    <p:sldId id="292" r:id="rId50"/>
    <p:sldId id="821" r:id="rId51"/>
    <p:sldId id="822" r:id="rId52"/>
    <p:sldId id="823" r:id="rId53"/>
    <p:sldId id="299" r:id="rId54"/>
    <p:sldId id="587" r:id="rId55"/>
    <p:sldId id="2928" r:id="rId56"/>
    <p:sldId id="2922" r:id="rId57"/>
    <p:sldId id="2902" r:id="rId58"/>
    <p:sldId id="2921" r:id="rId59"/>
    <p:sldId id="2910" r:id="rId60"/>
    <p:sldId id="2923" r:id="rId61"/>
    <p:sldId id="582" r:id="rId62"/>
    <p:sldId id="658" r:id="rId63"/>
    <p:sldId id="676" r:id="rId64"/>
    <p:sldId id="716" r:id="rId65"/>
    <p:sldId id="717" r:id="rId66"/>
    <p:sldId id="720" r:id="rId67"/>
    <p:sldId id="719" r:id="rId68"/>
    <p:sldId id="714" r:id="rId69"/>
    <p:sldId id="1769" r:id="rId70"/>
    <p:sldId id="586" r:id="rId71"/>
    <p:sldId id="270" r:id="rId72"/>
    <p:sldId id="355" r:id="rId73"/>
    <p:sldId id="356" r:id="rId74"/>
    <p:sldId id="357" r:id="rId75"/>
    <p:sldId id="358" r:id="rId76"/>
    <p:sldId id="273" r:id="rId77"/>
    <p:sldId id="1768" r:id="rId78"/>
    <p:sldId id="792"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0C9F5F-9F7E-4A5E-A518-B3E781179EE5}">
          <p14:sldIdLst>
            <p14:sldId id="257"/>
            <p14:sldId id="653"/>
            <p14:sldId id="812"/>
            <p14:sldId id="815"/>
            <p14:sldId id="813"/>
            <p14:sldId id="814"/>
          </p14:sldIdLst>
        </p14:section>
        <p14:section name="David Gandara" id="{A0D7A808-E7E3-4CB5-9088-C2607E3B74B8}">
          <p14:sldIdLst>
            <p14:sldId id="2929"/>
            <p14:sldId id="562"/>
            <p14:sldId id="864"/>
            <p14:sldId id="566"/>
            <p14:sldId id="576"/>
            <p14:sldId id="378"/>
            <p14:sldId id="569"/>
            <p14:sldId id="412"/>
            <p14:sldId id="865"/>
            <p14:sldId id="522"/>
          </p14:sldIdLst>
        </p14:section>
        <p14:section name="Mary Redman" id="{FA964E1F-B9D0-463E-9162-1A42BF9BFFC4}">
          <p14:sldIdLst>
            <p14:sldId id="2930"/>
            <p14:sldId id="2931"/>
            <p14:sldId id="2932"/>
            <p14:sldId id="256"/>
            <p14:sldId id="295"/>
            <p14:sldId id="816"/>
            <p14:sldId id="258"/>
            <p14:sldId id="264"/>
            <p14:sldId id="277"/>
            <p14:sldId id="291"/>
            <p14:sldId id="294"/>
            <p14:sldId id="288"/>
            <p14:sldId id="276"/>
            <p14:sldId id="296"/>
            <p14:sldId id="298"/>
            <p14:sldId id="289"/>
            <p14:sldId id="293"/>
            <p14:sldId id="817"/>
            <p14:sldId id="1766"/>
            <p14:sldId id="1767"/>
            <p14:sldId id="2933"/>
            <p14:sldId id="818"/>
            <p14:sldId id="819"/>
            <p14:sldId id="259"/>
            <p14:sldId id="261"/>
            <p14:sldId id="820"/>
            <p14:sldId id="297"/>
            <p14:sldId id="292"/>
            <p14:sldId id="821"/>
            <p14:sldId id="822"/>
            <p14:sldId id="823"/>
            <p14:sldId id="299"/>
          </p14:sldIdLst>
        </p14:section>
        <p14:section name="Hatim Husain-1800D" id="{C3AE59D2-798D-4ED8-BF12-9AB16D8DAABB}">
          <p14:sldIdLst>
            <p14:sldId id="587"/>
            <p14:sldId id="2928"/>
            <p14:sldId id="2922"/>
            <p14:sldId id="2902"/>
            <p14:sldId id="2921"/>
            <p14:sldId id="2910"/>
            <p14:sldId id="2923"/>
            <p14:sldId id="582"/>
            <p14:sldId id="658"/>
            <p14:sldId id="676"/>
            <p14:sldId id="716"/>
            <p14:sldId id="717"/>
            <p14:sldId id="720"/>
            <p14:sldId id="719"/>
            <p14:sldId id="714"/>
            <p14:sldId id="1769"/>
            <p14:sldId id="586"/>
            <p14:sldId id="270"/>
            <p14:sldId id="355"/>
            <p14:sldId id="356"/>
            <p14:sldId id="357"/>
            <p14:sldId id="358"/>
            <p14:sldId id="273"/>
            <p14:sldId id="1768"/>
            <p14:sldId id="79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dner, Laura" initials="GL" lastIdx="10" clrIdx="0">
    <p:extLst>
      <p:ext uri="{19B8F6BF-5375-455C-9EA6-DF929625EA0E}">
        <p15:presenceInfo xmlns:p15="http://schemas.microsoft.com/office/powerpoint/2012/main" userId="S::lgildner@swog.org::8705185a-c646-4722-94b5-68329638b667" providerId="AD"/>
      </p:ext>
    </p:extLst>
  </p:cmAuthor>
  <p:cmAuthor id="2" name="Redman PhD, Mary W" initials="RPMW" lastIdx="2" clrIdx="1">
    <p:extLst>
      <p:ext uri="{19B8F6BF-5375-455C-9EA6-DF929625EA0E}">
        <p15:presenceInfo xmlns:p15="http://schemas.microsoft.com/office/powerpoint/2012/main" userId="S::mredman@fredhutch.org::9dfa5986-ee7a-4399-8692-d1a28d273c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2" autoAdjust="0"/>
    <p:restoredTop sz="94660"/>
  </p:normalViewPr>
  <p:slideViewPr>
    <p:cSldViewPr snapToGrid="0">
      <p:cViewPr varScale="1">
        <p:scale>
          <a:sx n="76" d="100"/>
          <a:sy n="76" d="100"/>
        </p:scale>
        <p:origin x="606" y="9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e, Courtney" userId="29ad3951-2014-4e13-b81e-59eb54a1e732" providerId="ADAL" clId="{CD263004-F813-4794-8FCC-5F79BE6381AC}"/>
    <pc:docChg chg="modSld">
      <pc:chgData name="Wille, Courtney" userId="29ad3951-2014-4e13-b81e-59eb54a1e732" providerId="ADAL" clId="{CD263004-F813-4794-8FCC-5F79BE6381AC}" dt="2021-10-14T14:42:28.372" v="39" actId="5793"/>
      <pc:docMkLst>
        <pc:docMk/>
      </pc:docMkLst>
      <pc:sldChg chg="modSp mod">
        <pc:chgData name="Wille, Courtney" userId="29ad3951-2014-4e13-b81e-59eb54a1e732" providerId="ADAL" clId="{CD263004-F813-4794-8FCC-5F79BE6381AC}" dt="2021-10-14T14:42:28.372" v="39" actId="5793"/>
        <pc:sldMkLst>
          <pc:docMk/>
          <pc:sldMk cId="1762639018" sldId="819"/>
        </pc:sldMkLst>
        <pc:spChg chg="mod">
          <ac:chgData name="Wille, Courtney" userId="29ad3951-2014-4e13-b81e-59eb54a1e732" providerId="ADAL" clId="{CD263004-F813-4794-8FCC-5F79BE6381AC}" dt="2021-10-14T14:42:28.372" v="39" actId="5793"/>
          <ac:spMkLst>
            <pc:docMk/>
            <pc:sldMk cId="1762639018" sldId="819"/>
            <ac:spMk id="3" creationId="{D830C2FE-AE8F-9E41-9F8B-1D9AC9482A5C}"/>
          </ac:spMkLst>
        </pc:spChg>
      </pc:sldChg>
      <pc:sldChg chg="modSp mod">
        <pc:chgData name="Wille, Courtney" userId="29ad3951-2014-4e13-b81e-59eb54a1e732" providerId="ADAL" clId="{CD263004-F813-4794-8FCC-5F79BE6381AC}" dt="2021-10-14T14:34:33.917" v="18" actId="1035"/>
        <pc:sldMkLst>
          <pc:docMk/>
          <pc:sldMk cId="3837099824" sldId="1766"/>
        </pc:sldMkLst>
        <pc:spChg chg="mod">
          <ac:chgData name="Wille, Courtney" userId="29ad3951-2014-4e13-b81e-59eb54a1e732" providerId="ADAL" clId="{CD263004-F813-4794-8FCC-5F79BE6381AC}" dt="2021-10-14T14:34:33.917" v="18" actId="1035"/>
          <ac:spMkLst>
            <pc:docMk/>
            <pc:sldMk cId="3837099824" sldId="1766"/>
            <ac:spMk id="4" creationId="{00000000-0000-0000-0000-000000000000}"/>
          </ac:spMkLst>
        </pc:spChg>
        <pc:spChg chg="mod">
          <ac:chgData name="Wille, Courtney" userId="29ad3951-2014-4e13-b81e-59eb54a1e732" providerId="ADAL" clId="{CD263004-F813-4794-8FCC-5F79BE6381AC}" dt="2021-10-14T14:34:33.917" v="18" actId="1035"/>
          <ac:spMkLst>
            <pc:docMk/>
            <pc:sldMk cId="3837099824" sldId="1766"/>
            <ac:spMk id="5" creationId="{00000000-0000-0000-0000-000000000000}"/>
          </ac:spMkLst>
        </pc:spChg>
      </pc:sldChg>
      <pc:sldChg chg="modSp mod">
        <pc:chgData name="Wille, Courtney" userId="29ad3951-2014-4e13-b81e-59eb54a1e732" providerId="ADAL" clId="{CD263004-F813-4794-8FCC-5F79BE6381AC}" dt="2021-10-14T14:34:46.112" v="38" actId="1035"/>
        <pc:sldMkLst>
          <pc:docMk/>
          <pc:sldMk cId="990770945" sldId="1767"/>
        </pc:sldMkLst>
        <pc:spChg chg="mod">
          <ac:chgData name="Wille, Courtney" userId="29ad3951-2014-4e13-b81e-59eb54a1e732" providerId="ADAL" clId="{CD263004-F813-4794-8FCC-5F79BE6381AC}" dt="2021-10-14T14:34:46.112" v="38" actId="1035"/>
          <ac:spMkLst>
            <pc:docMk/>
            <pc:sldMk cId="990770945" sldId="1767"/>
            <ac:spMk id="2" creationId="{9E5D816E-443F-4C44-993E-C8E57759DF31}"/>
          </ac:spMkLst>
        </pc:spChg>
        <pc:spChg chg="mod">
          <ac:chgData name="Wille, Courtney" userId="29ad3951-2014-4e13-b81e-59eb54a1e732" providerId="ADAL" clId="{CD263004-F813-4794-8FCC-5F79BE6381AC}" dt="2021-10-14T14:34:46.112" v="38" actId="1035"/>
          <ac:spMkLst>
            <pc:docMk/>
            <pc:sldMk cId="990770945" sldId="1767"/>
            <ac:spMk id="3" creationId="{B3568789-5267-4E50-81D9-BFB3AA1D81B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4">
                  <a:lumMod val="10000"/>
                </a:schemeClr>
              </a:solidFill>
              <a:round/>
            </a:ln>
            <a:effectLst/>
          </c:spPr>
          <c:marker>
            <c:symbol val="none"/>
          </c:marker>
          <c:val>
            <c:numRef>
              <c:f>'MUSC 24-41'!$B$2:$B$12</c:f>
              <c:numCache>
                <c:formatCode>General</c:formatCode>
                <c:ptCount val="11"/>
                <c:pt idx="0">
                  <c:v>0</c:v>
                </c:pt>
                <c:pt idx="1">
                  <c:v>-28.947368421052623</c:v>
                </c:pt>
                <c:pt idx="2">
                  <c:v>-31.578947368421044</c:v>
                </c:pt>
                <c:pt idx="3">
                  <c:v>-21.052631578947363</c:v>
                </c:pt>
                <c:pt idx="4">
                  <c:v>-28.947368421052623</c:v>
                </c:pt>
                <c:pt idx="5">
                  <c:v>-57.894736842105253</c:v>
                </c:pt>
                <c:pt idx="6">
                  <c:v>-65.789473684210535</c:v>
                </c:pt>
                <c:pt idx="7">
                  <c:v>-65.789473684210535</c:v>
                </c:pt>
                <c:pt idx="8">
                  <c:v>-65.789473684210535</c:v>
                </c:pt>
                <c:pt idx="9">
                  <c:v>-68.421052631578931</c:v>
                </c:pt>
                <c:pt idx="10">
                  <c:v>-71.05263157894737</c:v>
                </c:pt>
              </c:numCache>
            </c:numRef>
          </c:val>
          <c:smooth val="0"/>
          <c:extLst>
            <c:ext xmlns:c16="http://schemas.microsoft.com/office/drawing/2014/chart" uri="{C3380CC4-5D6E-409C-BE32-E72D297353CC}">
              <c16:uniqueId val="{00000000-0D51-5343-85C5-416FA83FD406}"/>
            </c:ext>
          </c:extLst>
        </c:ser>
        <c:dLbls>
          <c:showLegendKey val="0"/>
          <c:showVal val="0"/>
          <c:showCatName val="0"/>
          <c:showSerName val="0"/>
          <c:showPercent val="0"/>
          <c:showBubbleSize val="0"/>
        </c:dLbls>
        <c:smooth val="0"/>
        <c:axId val="425371424"/>
        <c:axId val="455194144"/>
      </c:lineChart>
      <c:catAx>
        <c:axId val="425371424"/>
        <c:scaling>
          <c:orientation val="minMax"/>
        </c:scaling>
        <c:delete val="1"/>
        <c:axPos val="b"/>
        <c:majorTickMark val="none"/>
        <c:minorTickMark val="none"/>
        <c:tickLblPos val="nextTo"/>
        <c:crossAx val="455194144"/>
        <c:crosses val="autoZero"/>
        <c:auto val="1"/>
        <c:lblAlgn val="ctr"/>
        <c:lblOffset val="100"/>
        <c:noMultiLvlLbl val="0"/>
      </c:catAx>
      <c:valAx>
        <c:axId val="455194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000000"/>
                    </a:solidFill>
                    <a:latin typeface="+mn-lt"/>
                    <a:ea typeface="+mn-ea"/>
                    <a:cs typeface="+mn-cs"/>
                  </a:defRPr>
                </a:pPr>
                <a:r>
                  <a:rPr lang="en-US" sz="1400" b="1" dirty="0">
                    <a:solidFill>
                      <a:srgbClr val="000000"/>
                    </a:solidFill>
                  </a:rPr>
                  <a:t>RECIST </a:t>
                </a:r>
                <a:r>
                  <a:rPr lang="en-US" sz="1400" b="1" baseline="0" dirty="0">
                    <a:solidFill>
                      <a:srgbClr val="000000"/>
                    </a:solidFill>
                  </a:rPr>
                  <a:t> Response</a:t>
                </a:r>
                <a:endParaRPr lang="en-US" sz="1400" b="1" dirty="0">
                  <a:solidFill>
                    <a:srgbClr val="000000"/>
                  </a:solidFill>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425371424"/>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Best Response (RECIST %), CPI Refractory</a:t>
            </a:r>
            <a:r>
              <a:rPr lang="en-US" sz="1800" b="1" baseline="0" dirty="0"/>
              <a:t> &amp; Relapsed from Phase I &amp; II</a:t>
            </a:r>
            <a:endParaRPr lang="en-US" sz="1800" b="1" dirty="0"/>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0000"/>
            </a:solidFill>
            <a:ln>
              <a:solidFill>
                <a:schemeClr val="tx1"/>
              </a:solidFill>
            </a:ln>
            <a:effectLst/>
          </c:spPr>
          <c:invertIfNegative val="0"/>
          <c:dPt>
            <c:idx val="10"/>
            <c:invertIfNegative val="0"/>
            <c:bubble3D val="0"/>
            <c:spPr>
              <a:solidFill>
                <a:srgbClr val="0070C0"/>
              </a:solidFill>
              <a:ln>
                <a:solidFill>
                  <a:schemeClr val="tx1"/>
                </a:solidFill>
              </a:ln>
              <a:effectLst/>
            </c:spPr>
            <c:extLst>
              <c:ext xmlns:c16="http://schemas.microsoft.com/office/drawing/2014/chart" uri="{C3380CC4-5D6E-409C-BE32-E72D297353CC}">
                <c16:uniqueId val="{00000001-5DB5-DA42-B554-5B130B062DB6}"/>
              </c:ext>
            </c:extLst>
          </c:dPt>
          <c:dPt>
            <c:idx val="11"/>
            <c:invertIfNegative val="0"/>
            <c:bubble3D val="0"/>
            <c:spPr>
              <a:solidFill>
                <a:srgbClr val="0070C0"/>
              </a:solidFill>
              <a:ln>
                <a:solidFill>
                  <a:schemeClr val="tx1"/>
                </a:solidFill>
              </a:ln>
              <a:effectLst/>
            </c:spPr>
            <c:extLst>
              <c:ext xmlns:c16="http://schemas.microsoft.com/office/drawing/2014/chart" uri="{C3380CC4-5D6E-409C-BE32-E72D297353CC}">
                <c16:uniqueId val="{00000003-5DB5-DA42-B554-5B130B062DB6}"/>
              </c:ext>
            </c:extLst>
          </c:dPt>
          <c:dPt>
            <c:idx val="12"/>
            <c:invertIfNegative val="0"/>
            <c:bubble3D val="0"/>
            <c:spPr>
              <a:solidFill>
                <a:srgbClr val="0070C0"/>
              </a:solidFill>
              <a:ln>
                <a:solidFill>
                  <a:schemeClr val="tx1"/>
                </a:solidFill>
              </a:ln>
              <a:effectLst/>
            </c:spPr>
            <c:extLst>
              <c:ext xmlns:c16="http://schemas.microsoft.com/office/drawing/2014/chart" uri="{C3380CC4-5D6E-409C-BE32-E72D297353CC}">
                <c16:uniqueId val="{00000005-5DB5-DA42-B554-5B130B062DB6}"/>
              </c:ext>
            </c:extLst>
          </c:dPt>
          <c:dPt>
            <c:idx val="13"/>
            <c:invertIfNegative val="0"/>
            <c:bubble3D val="0"/>
            <c:spPr>
              <a:solidFill>
                <a:srgbClr val="0070C0"/>
              </a:solidFill>
              <a:ln>
                <a:solidFill>
                  <a:schemeClr val="tx1"/>
                </a:solidFill>
              </a:ln>
              <a:effectLst/>
            </c:spPr>
            <c:extLst>
              <c:ext xmlns:c16="http://schemas.microsoft.com/office/drawing/2014/chart" uri="{C3380CC4-5D6E-409C-BE32-E72D297353CC}">
                <c16:uniqueId val="{00000007-5DB5-DA42-B554-5B130B062DB6}"/>
              </c:ext>
            </c:extLst>
          </c:dPt>
          <c:dPt>
            <c:idx val="14"/>
            <c:invertIfNegative val="0"/>
            <c:bubble3D val="0"/>
            <c:spPr>
              <a:solidFill>
                <a:srgbClr val="0070C0"/>
              </a:solidFill>
              <a:ln>
                <a:solidFill>
                  <a:schemeClr val="tx1"/>
                </a:solidFill>
              </a:ln>
              <a:effectLst/>
            </c:spPr>
            <c:extLst>
              <c:ext xmlns:c16="http://schemas.microsoft.com/office/drawing/2014/chart" uri="{C3380CC4-5D6E-409C-BE32-E72D297353CC}">
                <c16:uniqueId val="{00000009-5DB5-DA42-B554-5B130B062DB6}"/>
              </c:ext>
            </c:extLst>
          </c:dPt>
          <c:dPt>
            <c:idx val="15"/>
            <c:invertIfNegative val="0"/>
            <c:bubble3D val="0"/>
            <c:spPr>
              <a:solidFill>
                <a:srgbClr val="0070C0"/>
              </a:solidFill>
              <a:ln>
                <a:solidFill>
                  <a:schemeClr val="tx1"/>
                </a:solidFill>
              </a:ln>
              <a:effectLst/>
            </c:spPr>
            <c:extLst>
              <c:ext xmlns:c16="http://schemas.microsoft.com/office/drawing/2014/chart" uri="{C3380CC4-5D6E-409C-BE32-E72D297353CC}">
                <c16:uniqueId val="{0000000B-5DB5-DA42-B554-5B130B062DB6}"/>
              </c:ext>
            </c:extLst>
          </c:dPt>
          <c:dPt>
            <c:idx val="16"/>
            <c:invertIfNegative val="0"/>
            <c:bubble3D val="0"/>
            <c:spPr>
              <a:solidFill>
                <a:srgbClr val="0070C0"/>
              </a:solidFill>
              <a:ln>
                <a:solidFill>
                  <a:schemeClr val="tx1"/>
                </a:solidFill>
              </a:ln>
              <a:effectLst/>
            </c:spPr>
            <c:extLst>
              <c:ext xmlns:c16="http://schemas.microsoft.com/office/drawing/2014/chart" uri="{C3380CC4-5D6E-409C-BE32-E72D297353CC}">
                <c16:uniqueId val="{0000000D-5DB5-DA42-B554-5B130B062DB6}"/>
              </c:ext>
            </c:extLst>
          </c:dPt>
          <c:dPt>
            <c:idx val="17"/>
            <c:invertIfNegative val="0"/>
            <c:bubble3D val="0"/>
            <c:spPr>
              <a:solidFill>
                <a:srgbClr val="0070C0"/>
              </a:solidFill>
              <a:ln>
                <a:solidFill>
                  <a:schemeClr val="tx1"/>
                </a:solidFill>
              </a:ln>
              <a:effectLst/>
            </c:spPr>
            <c:extLst>
              <c:ext xmlns:c16="http://schemas.microsoft.com/office/drawing/2014/chart" uri="{C3380CC4-5D6E-409C-BE32-E72D297353CC}">
                <c16:uniqueId val="{0000000F-5DB5-DA42-B554-5B130B062DB6}"/>
              </c:ext>
            </c:extLst>
          </c:dPt>
          <c:dPt>
            <c:idx val="18"/>
            <c:invertIfNegative val="0"/>
            <c:bubble3D val="0"/>
            <c:spPr>
              <a:solidFill>
                <a:srgbClr val="0070C0"/>
              </a:solidFill>
              <a:ln>
                <a:solidFill>
                  <a:schemeClr val="tx1"/>
                </a:solidFill>
              </a:ln>
              <a:effectLst/>
            </c:spPr>
            <c:extLst>
              <c:ext xmlns:c16="http://schemas.microsoft.com/office/drawing/2014/chart" uri="{C3380CC4-5D6E-409C-BE32-E72D297353CC}">
                <c16:uniqueId val="{00000011-5DB5-DA42-B554-5B130B062DB6}"/>
              </c:ext>
            </c:extLst>
          </c:dPt>
          <c:dPt>
            <c:idx val="19"/>
            <c:invertIfNegative val="0"/>
            <c:bubble3D val="0"/>
            <c:spPr>
              <a:solidFill>
                <a:srgbClr val="0070C0"/>
              </a:solidFill>
              <a:ln>
                <a:solidFill>
                  <a:schemeClr val="tx1"/>
                </a:solidFill>
              </a:ln>
              <a:effectLst/>
            </c:spPr>
            <c:extLst>
              <c:ext xmlns:c16="http://schemas.microsoft.com/office/drawing/2014/chart" uri="{C3380CC4-5D6E-409C-BE32-E72D297353CC}">
                <c16:uniqueId val="{00000013-5DB5-DA42-B554-5B130B062DB6}"/>
              </c:ext>
            </c:extLst>
          </c:dPt>
          <c:dPt>
            <c:idx val="20"/>
            <c:invertIfNegative val="0"/>
            <c:bubble3D val="0"/>
            <c:spPr>
              <a:solidFill>
                <a:srgbClr val="0070C0"/>
              </a:solidFill>
              <a:ln>
                <a:solidFill>
                  <a:schemeClr val="tx1"/>
                </a:solidFill>
              </a:ln>
              <a:effectLst/>
            </c:spPr>
            <c:extLst>
              <c:ext xmlns:c16="http://schemas.microsoft.com/office/drawing/2014/chart" uri="{C3380CC4-5D6E-409C-BE32-E72D297353CC}">
                <c16:uniqueId val="{00000015-5DB5-DA42-B554-5B130B062DB6}"/>
              </c:ext>
            </c:extLst>
          </c:dPt>
          <c:dPt>
            <c:idx val="21"/>
            <c:invertIfNegative val="0"/>
            <c:bubble3D val="0"/>
            <c:spPr>
              <a:solidFill>
                <a:srgbClr val="0070C0"/>
              </a:solidFill>
              <a:ln>
                <a:solidFill>
                  <a:schemeClr val="tx1"/>
                </a:solidFill>
              </a:ln>
              <a:effectLst/>
            </c:spPr>
            <c:extLst>
              <c:ext xmlns:c16="http://schemas.microsoft.com/office/drawing/2014/chart" uri="{C3380CC4-5D6E-409C-BE32-E72D297353CC}">
                <c16:uniqueId val="{00000017-5DB5-DA42-B554-5B130B062DB6}"/>
              </c:ext>
            </c:extLst>
          </c:dPt>
          <c:val>
            <c:numRef>
              <c:f>'Refractory + Relapsed Figure'!$B$1:$B$22</c:f>
              <c:numCache>
                <c:formatCode>General</c:formatCode>
                <c:ptCount val="22"/>
                <c:pt idx="0">
                  <c:v>100</c:v>
                </c:pt>
                <c:pt idx="1">
                  <c:v>23.3</c:v>
                </c:pt>
                <c:pt idx="2">
                  <c:v>16</c:v>
                </c:pt>
                <c:pt idx="3">
                  <c:v>8</c:v>
                </c:pt>
                <c:pt idx="4">
                  <c:v>6</c:v>
                </c:pt>
                <c:pt idx="5">
                  <c:v>3.6</c:v>
                </c:pt>
                <c:pt idx="6">
                  <c:v>3.2</c:v>
                </c:pt>
                <c:pt idx="7">
                  <c:v>-2.4</c:v>
                </c:pt>
                <c:pt idx="8">
                  <c:v>-7.1</c:v>
                </c:pt>
                <c:pt idx="9">
                  <c:v>-14.5</c:v>
                </c:pt>
                <c:pt idx="10">
                  <c:v>57.7</c:v>
                </c:pt>
                <c:pt idx="11">
                  <c:v>9.6</c:v>
                </c:pt>
                <c:pt idx="12">
                  <c:v>5.9</c:v>
                </c:pt>
                <c:pt idx="13">
                  <c:v>3</c:v>
                </c:pt>
                <c:pt idx="14">
                  <c:v>1.7</c:v>
                </c:pt>
                <c:pt idx="15">
                  <c:v>-3.1</c:v>
                </c:pt>
                <c:pt idx="16">
                  <c:v>-7.4</c:v>
                </c:pt>
                <c:pt idx="17">
                  <c:v>-12</c:v>
                </c:pt>
                <c:pt idx="18">
                  <c:v>-30.7</c:v>
                </c:pt>
                <c:pt idx="19">
                  <c:v>-33</c:v>
                </c:pt>
                <c:pt idx="20">
                  <c:v>-34</c:v>
                </c:pt>
                <c:pt idx="21">
                  <c:v>-71.099999999999994</c:v>
                </c:pt>
              </c:numCache>
            </c:numRef>
          </c:val>
          <c:extLst>
            <c:ext xmlns:c16="http://schemas.microsoft.com/office/drawing/2014/chart" uri="{C3380CC4-5D6E-409C-BE32-E72D297353CC}">
              <c16:uniqueId val="{00000018-5DB5-DA42-B554-5B130B062DB6}"/>
            </c:ext>
          </c:extLst>
        </c:ser>
        <c:dLbls>
          <c:showLegendKey val="0"/>
          <c:showVal val="0"/>
          <c:showCatName val="0"/>
          <c:showSerName val="0"/>
          <c:showPercent val="0"/>
          <c:showBubbleSize val="0"/>
        </c:dLbls>
        <c:gapWidth val="0"/>
        <c:overlap val="-27"/>
        <c:axId val="272234112"/>
        <c:axId val="102111856"/>
      </c:barChart>
      <c:catAx>
        <c:axId val="272234112"/>
        <c:scaling>
          <c:orientation val="minMax"/>
        </c:scaling>
        <c:delete val="1"/>
        <c:axPos val="b"/>
        <c:majorTickMark val="none"/>
        <c:minorTickMark val="none"/>
        <c:tickLblPos val="nextTo"/>
        <c:crossAx val="102111856"/>
        <c:crosses val="autoZero"/>
        <c:auto val="1"/>
        <c:lblAlgn val="ctr"/>
        <c:lblOffset val="100"/>
        <c:noMultiLvlLbl val="0"/>
      </c:catAx>
      <c:valAx>
        <c:axId val="102111856"/>
        <c:scaling>
          <c:orientation val="minMax"/>
          <c:max val="100"/>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2234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7-28T12:55:23.150" idx="2">
    <p:pos x="7429" y="976"/>
    <p:text>INstead of Roy's issue brief I think you should include Shakun's summary of the TMSC meeting.</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0-13T12:00:57.789" idx="9">
    <p:pos x="6589" y="2304"/>
    <p:text>updated with current Lung-MAP PCs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10-13T11:36:39.290" idx="8">
    <p:pos x="10" y="10"/>
    <p:text>suggest removing and having all questions saved until the Q&amp;A sesssion at the end</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10-13T11:27:04.772" idx="10">
    <p:pos x="10" y="10"/>
    <p:text>suggest removing</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10-13T11:35:41.906" idx="7">
    <p:pos x="10" y="10"/>
    <p:text>added this slide for transition</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10-13T11:22:39.894" idx="1">
    <p:pos x="4107" y="781"/>
    <p:text>This has been released now. Updated wording.</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10-13T11:31:14.170" idx="5">
    <p:pos x="10" y="10"/>
    <p:text>added this for Q &amp; A</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14683-C40E-4339-A957-22430A79C5DA}" type="doc">
      <dgm:prSet loTypeId="urn:microsoft.com/office/officeart/2005/8/layout/chevron1" loCatId="process" qsTypeId="urn:microsoft.com/office/officeart/2005/8/quickstyle/simple1" qsCatId="simple" csTypeId="urn:microsoft.com/office/officeart/2005/8/colors/accent1_2" csCatId="accent1" phldr="1"/>
      <dgm:spPr/>
    </dgm:pt>
    <dgm:pt modelId="{36832348-919C-46DB-AC13-27113599C177}">
      <dgm:prSet phldrT="[Text]" custT="1"/>
      <dgm:spPr>
        <a:solidFill>
          <a:srgbClr val="B1D92C"/>
        </a:solidFill>
      </dgm:spPr>
      <dgm:t>
        <a:bodyPr/>
        <a:lstStyle/>
        <a:p>
          <a:r>
            <a:rPr lang="en-US" sz="1400" dirty="0">
              <a:solidFill>
                <a:schemeClr val="tx1">
                  <a:lumMod val="75000"/>
                  <a:lumOff val="25000"/>
                </a:schemeClr>
              </a:solidFill>
            </a:rPr>
            <a:t>Prelim talks on TM</a:t>
          </a:r>
        </a:p>
      </dgm:t>
    </dgm:pt>
    <dgm:pt modelId="{5AFD6CED-A1B7-49A6-8999-E6032879E4B6}" type="parTrans" cxnId="{073D9417-1F1B-4FCE-9150-4AAA1F6568AC}">
      <dgm:prSet/>
      <dgm:spPr/>
      <dgm:t>
        <a:bodyPr/>
        <a:lstStyle/>
        <a:p>
          <a:endParaRPr lang="en-US"/>
        </a:p>
      </dgm:t>
    </dgm:pt>
    <dgm:pt modelId="{06544FB6-5D48-43DB-926B-1A88D78DEF08}" type="sibTrans" cxnId="{073D9417-1F1B-4FCE-9150-4AAA1F6568AC}">
      <dgm:prSet/>
      <dgm:spPr/>
      <dgm:t>
        <a:bodyPr/>
        <a:lstStyle/>
        <a:p>
          <a:endParaRPr lang="en-US"/>
        </a:p>
      </dgm:t>
    </dgm:pt>
    <dgm:pt modelId="{58854704-DD82-4045-8A62-C50D53AFB358}">
      <dgm:prSet phldrT="[Text]" custT="1"/>
      <dgm:spPr>
        <a:solidFill>
          <a:srgbClr val="B1D92C"/>
        </a:solidFill>
      </dgm:spPr>
      <dgm:t>
        <a:bodyPr/>
        <a:lstStyle/>
        <a:p>
          <a:r>
            <a:rPr lang="en-US" sz="1400" dirty="0">
              <a:solidFill>
                <a:schemeClr val="tx1">
                  <a:lumMod val="75000"/>
                  <a:lumOff val="25000"/>
                </a:schemeClr>
              </a:solidFill>
            </a:rPr>
            <a:t>Draft TM</a:t>
          </a:r>
        </a:p>
      </dgm:t>
    </dgm:pt>
    <dgm:pt modelId="{EE080DB9-B21C-4114-AFE8-DA828B11A5C2}" type="parTrans" cxnId="{75A4AF16-7C8F-4D67-B1B4-8D3A25336889}">
      <dgm:prSet/>
      <dgm:spPr/>
      <dgm:t>
        <a:bodyPr/>
        <a:lstStyle/>
        <a:p>
          <a:endParaRPr lang="en-US"/>
        </a:p>
      </dgm:t>
    </dgm:pt>
    <dgm:pt modelId="{25914B1D-A20E-4B21-9699-EA206FB47EBF}" type="sibTrans" cxnId="{75A4AF16-7C8F-4D67-B1B4-8D3A25336889}">
      <dgm:prSet/>
      <dgm:spPr/>
      <dgm:t>
        <a:bodyPr/>
        <a:lstStyle/>
        <a:p>
          <a:endParaRPr lang="en-US"/>
        </a:p>
      </dgm:t>
    </dgm:pt>
    <dgm:pt modelId="{E46F42CB-4B20-4D92-9E0B-9022A5B74F79}">
      <dgm:prSet phldrT="[Text]" custT="1"/>
      <dgm:spPr>
        <a:solidFill>
          <a:srgbClr val="B1D92C"/>
        </a:solidFill>
      </dgm:spPr>
      <dgm:t>
        <a:bodyPr/>
        <a:lstStyle/>
        <a:p>
          <a:r>
            <a:rPr lang="en-US" sz="1400" dirty="0">
              <a:solidFill>
                <a:schemeClr val="tx1">
                  <a:lumMod val="75000"/>
                  <a:lumOff val="25000"/>
                </a:schemeClr>
              </a:solidFill>
            </a:rPr>
            <a:t>Leadership review</a:t>
          </a:r>
        </a:p>
      </dgm:t>
    </dgm:pt>
    <dgm:pt modelId="{97F6D1CD-1B5D-4B97-9BB6-58757EB1B405}" type="parTrans" cxnId="{2C558EF0-4DAA-4AEE-9322-FB100EF82374}">
      <dgm:prSet/>
      <dgm:spPr/>
      <dgm:t>
        <a:bodyPr/>
        <a:lstStyle/>
        <a:p>
          <a:endParaRPr lang="en-US"/>
        </a:p>
      </dgm:t>
    </dgm:pt>
    <dgm:pt modelId="{0E3E9FDF-87DB-45BB-AA8F-63D298DD9A08}" type="sibTrans" cxnId="{2C558EF0-4DAA-4AEE-9322-FB100EF82374}">
      <dgm:prSet/>
      <dgm:spPr/>
      <dgm:t>
        <a:bodyPr/>
        <a:lstStyle/>
        <a:p>
          <a:endParaRPr lang="en-US"/>
        </a:p>
      </dgm:t>
    </dgm:pt>
    <dgm:pt modelId="{D5E99D49-6944-4C82-9C9A-3EC1631CAD21}">
      <dgm:prSet phldrT="[Text]" custT="1"/>
      <dgm:spPr>
        <a:solidFill>
          <a:srgbClr val="B1D92C"/>
        </a:solidFill>
      </dgm:spPr>
      <dgm:t>
        <a:bodyPr/>
        <a:lstStyle/>
        <a:p>
          <a:r>
            <a:rPr lang="en-US" sz="1400" dirty="0">
              <a:solidFill>
                <a:schemeClr val="tx1">
                  <a:lumMod val="75000"/>
                  <a:lumOff val="25000"/>
                </a:schemeClr>
              </a:solidFill>
            </a:rPr>
            <a:t>Incorporate TM into study</a:t>
          </a:r>
        </a:p>
      </dgm:t>
    </dgm:pt>
    <dgm:pt modelId="{745ED405-458D-47FF-AEB9-8A4AAB4EF7BE}" type="parTrans" cxnId="{1E39FF18-C823-4E58-BF28-FC1B4A007BF1}">
      <dgm:prSet/>
      <dgm:spPr/>
      <dgm:t>
        <a:bodyPr/>
        <a:lstStyle/>
        <a:p>
          <a:endParaRPr lang="en-US"/>
        </a:p>
      </dgm:t>
    </dgm:pt>
    <dgm:pt modelId="{B5AF2943-5994-4BAE-97F7-39C4046E86AD}" type="sibTrans" cxnId="{1E39FF18-C823-4E58-BF28-FC1B4A007BF1}">
      <dgm:prSet/>
      <dgm:spPr/>
      <dgm:t>
        <a:bodyPr/>
        <a:lstStyle/>
        <a:p>
          <a:endParaRPr lang="en-US"/>
        </a:p>
      </dgm:t>
    </dgm:pt>
    <dgm:pt modelId="{A2EFBEB4-FBCD-4E8F-8846-1B5FC04F2F12}" type="pres">
      <dgm:prSet presAssocID="{6D314683-C40E-4339-A957-22430A79C5DA}" presName="Name0" presStyleCnt="0">
        <dgm:presLayoutVars>
          <dgm:dir/>
          <dgm:animLvl val="lvl"/>
          <dgm:resizeHandles val="exact"/>
        </dgm:presLayoutVars>
      </dgm:prSet>
      <dgm:spPr/>
    </dgm:pt>
    <dgm:pt modelId="{C2959AED-F4D5-47BF-A70E-6B6455EDC2EB}" type="pres">
      <dgm:prSet presAssocID="{36832348-919C-46DB-AC13-27113599C177}" presName="parTxOnly" presStyleLbl="node1" presStyleIdx="0" presStyleCnt="4">
        <dgm:presLayoutVars>
          <dgm:chMax val="0"/>
          <dgm:chPref val="0"/>
          <dgm:bulletEnabled val="1"/>
        </dgm:presLayoutVars>
      </dgm:prSet>
      <dgm:spPr/>
    </dgm:pt>
    <dgm:pt modelId="{00FB8A7C-2E1F-4FE2-A13A-E67103E4640C}" type="pres">
      <dgm:prSet presAssocID="{06544FB6-5D48-43DB-926B-1A88D78DEF08}" presName="parTxOnlySpace" presStyleCnt="0"/>
      <dgm:spPr/>
    </dgm:pt>
    <dgm:pt modelId="{72AC9968-5C48-4A7D-AAB5-3A366C68997F}" type="pres">
      <dgm:prSet presAssocID="{58854704-DD82-4045-8A62-C50D53AFB358}" presName="parTxOnly" presStyleLbl="node1" presStyleIdx="1" presStyleCnt="4">
        <dgm:presLayoutVars>
          <dgm:chMax val="0"/>
          <dgm:chPref val="0"/>
          <dgm:bulletEnabled val="1"/>
        </dgm:presLayoutVars>
      </dgm:prSet>
      <dgm:spPr/>
    </dgm:pt>
    <dgm:pt modelId="{6528E7C4-C8F3-4564-A667-C3A7715FC229}" type="pres">
      <dgm:prSet presAssocID="{25914B1D-A20E-4B21-9699-EA206FB47EBF}" presName="parTxOnlySpace" presStyleCnt="0"/>
      <dgm:spPr/>
    </dgm:pt>
    <dgm:pt modelId="{49C88B81-C42A-4D8E-B238-FC906888B9F6}" type="pres">
      <dgm:prSet presAssocID="{E46F42CB-4B20-4D92-9E0B-9022A5B74F79}" presName="parTxOnly" presStyleLbl="node1" presStyleIdx="2" presStyleCnt="4">
        <dgm:presLayoutVars>
          <dgm:chMax val="0"/>
          <dgm:chPref val="0"/>
          <dgm:bulletEnabled val="1"/>
        </dgm:presLayoutVars>
      </dgm:prSet>
      <dgm:spPr/>
    </dgm:pt>
    <dgm:pt modelId="{0DBFC45F-1435-41F1-B38F-A23AB87D854F}" type="pres">
      <dgm:prSet presAssocID="{0E3E9FDF-87DB-45BB-AA8F-63D298DD9A08}" presName="parTxOnlySpace" presStyleCnt="0"/>
      <dgm:spPr/>
    </dgm:pt>
    <dgm:pt modelId="{8AC48F33-87B7-4508-B75A-14E01CFD8311}" type="pres">
      <dgm:prSet presAssocID="{D5E99D49-6944-4C82-9C9A-3EC1631CAD21}" presName="parTxOnly" presStyleLbl="node1" presStyleIdx="3" presStyleCnt="4">
        <dgm:presLayoutVars>
          <dgm:chMax val="0"/>
          <dgm:chPref val="0"/>
          <dgm:bulletEnabled val="1"/>
        </dgm:presLayoutVars>
      </dgm:prSet>
      <dgm:spPr/>
    </dgm:pt>
  </dgm:ptLst>
  <dgm:cxnLst>
    <dgm:cxn modelId="{75A4AF16-7C8F-4D67-B1B4-8D3A25336889}" srcId="{6D314683-C40E-4339-A957-22430A79C5DA}" destId="{58854704-DD82-4045-8A62-C50D53AFB358}" srcOrd="1" destOrd="0" parTransId="{EE080DB9-B21C-4114-AFE8-DA828B11A5C2}" sibTransId="{25914B1D-A20E-4B21-9699-EA206FB47EBF}"/>
    <dgm:cxn modelId="{073D9417-1F1B-4FCE-9150-4AAA1F6568AC}" srcId="{6D314683-C40E-4339-A957-22430A79C5DA}" destId="{36832348-919C-46DB-AC13-27113599C177}" srcOrd="0" destOrd="0" parTransId="{5AFD6CED-A1B7-49A6-8999-E6032879E4B6}" sibTransId="{06544FB6-5D48-43DB-926B-1A88D78DEF08}"/>
    <dgm:cxn modelId="{1E39FF18-C823-4E58-BF28-FC1B4A007BF1}" srcId="{6D314683-C40E-4339-A957-22430A79C5DA}" destId="{D5E99D49-6944-4C82-9C9A-3EC1631CAD21}" srcOrd="3" destOrd="0" parTransId="{745ED405-458D-47FF-AEB9-8A4AAB4EF7BE}" sibTransId="{B5AF2943-5994-4BAE-97F7-39C4046E86AD}"/>
    <dgm:cxn modelId="{EA1FAA1B-36D5-4067-BBA4-837A92006370}" type="presOf" srcId="{58854704-DD82-4045-8A62-C50D53AFB358}" destId="{72AC9968-5C48-4A7D-AAB5-3A366C68997F}" srcOrd="0" destOrd="0" presId="urn:microsoft.com/office/officeart/2005/8/layout/chevron1"/>
    <dgm:cxn modelId="{4D621462-8382-4CF5-A897-48FD3CEFF939}" type="presOf" srcId="{E46F42CB-4B20-4D92-9E0B-9022A5B74F79}" destId="{49C88B81-C42A-4D8E-B238-FC906888B9F6}" srcOrd="0" destOrd="0" presId="urn:microsoft.com/office/officeart/2005/8/layout/chevron1"/>
    <dgm:cxn modelId="{AFFDC4EB-FE59-4E77-9449-58467983E9DA}" type="presOf" srcId="{36832348-919C-46DB-AC13-27113599C177}" destId="{C2959AED-F4D5-47BF-A70E-6B6455EDC2EB}" srcOrd="0" destOrd="0" presId="urn:microsoft.com/office/officeart/2005/8/layout/chevron1"/>
    <dgm:cxn modelId="{2C558EF0-4DAA-4AEE-9322-FB100EF82374}" srcId="{6D314683-C40E-4339-A957-22430A79C5DA}" destId="{E46F42CB-4B20-4D92-9E0B-9022A5B74F79}" srcOrd="2" destOrd="0" parTransId="{97F6D1CD-1B5D-4B97-9BB6-58757EB1B405}" sibTransId="{0E3E9FDF-87DB-45BB-AA8F-63D298DD9A08}"/>
    <dgm:cxn modelId="{461BE6FB-EAF8-42E2-84D6-301AB5520A3E}" type="presOf" srcId="{D5E99D49-6944-4C82-9C9A-3EC1631CAD21}" destId="{8AC48F33-87B7-4508-B75A-14E01CFD8311}" srcOrd="0" destOrd="0" presId="urn:microsoft.com/office/officeart/2005/8/layout/chevron1"/>
    <dgm:cxn modelId="{9C5B7BFD-AB8C-4920-9AA4-776A6608A823}" type="presOf" srcId="{6D314683-C40E-4339-A957-22430A79C5DA}" destId="{A2EFBEB4-FBCD-4E8F-8846-1B5FC04F2F12}" srcOrd="0" destOrd="0" presId="urn:microsoft.com/office/officeart/2005/8/layout/chevron1"/>
    <dgm:cxn modelId="{4606E253-DD77-4D53-B5C4-480746214A07}" type="presParOf" srcId="{A2EFBEB4-FBCD-4E8F-8846-1B5FC04F2F12}" destId="{C2959AED-F4D5-47BF-A70E-6B6455EDC2EB}" srcOrd="0" destOrd="0" presId="urn:microsoft.com/office/officeart/2005/8/layout/chevron1"/>
    <dgm:cxn modelId="{4E6996AC-8E47-4714-A7CB-4F957E12DA30}" type="presParOf" srcId="{A2EFBEB4-FBCD-4E8F-8846-1B5FC04F2F12}" destId="{00FB8A7C-2E1F-4FE2-A13A-E67103E4640C}" srcOrd="1" destOrd="0" presId="urn:microsoft.com/office/officeart/2005/8/layout/chevron1"/>
    <dgm:cxn modelId="{D0158BCE-DCF3-410E-9DDD-3E8AFA3E07B4}" type="presParOf" srcId="{A2EFBEB4-FBCD-4E8F-8846-1B5FC04F2F12}" destId="{72AC9968-5C48-4A7D-AAB5-3A366C68997F}" srcOrd="2" destOrd="0" presId="urn:microsoft.com/office/officeart/2005/8/layout/chevron1"/>
    <dgm:cxn modelId="{A498B3CB-7310-4D2E-89F7-E68DC536CC5D}" type="presParOf" srcId="{A2EFBEB4-FBCD-4E8F-8846-1B5FC04F2F12}" destId="{6528E7C4-C8F3-4564-A667-C3A7715FC229}" srcOrd="3" destOrd="0" presId="urn:microsoft.com/office/officeart/2005/8/layout/chevron1"/>
    <dgm:cxn modelId="{8BC0C19F-F16B-42EC-80E6-098E7797B454}" type="presParOf" srcId="{A2EFBEB4-FBCD-4E8F-8846-1B5FC04F2F12}" destId="{49C88B81-C42A-4D8E-B238-FC906888B9F6}" srcOrd="4" destOrd="0" presId="urn:microsoft.com/office/officeart/2005/8/layout/chevron1"/>
    <dgm:cxn modelId="{5D218743-EB66-4885-ABFF-CDC4E26824F8}" type="presParOf" srcId="{A2EFBEB4-FBCD-4E8F-8846-1B5FC04F2F12}" destId="{0DBFC45F-1435-41F1-B38F-A23AB87D854F}" srcOrd="5" destOrd="0" presId="urn:microsoft.com/office/officeart/2005/8/layout/chevron1"/>
    <dgm:cxn modelId="{A5D95750-B61D-4865-99C9-194598DD7209}" type="presParOf" srcId="{A2EFBEB4-FBCD-4E8F-8846-1B5FC04F2F12}" destId="{8AC48F33-87B7-4508-B75A-14E01CFD831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314683-C40E-4339-A957-22430A79C5DA}" type="doc">
      <dgm:prSet loTypeId="urn:microsoft.com/office/officeart/2005/8/layout/chevron1" loCatId="process" qsTypeId="urn:microsoft.com/office/officeart/2005/8/quickstyle/simple1" qsCatId="simple" csTypeId="urn:microsoft.com/office/officeart/2005/8/colors/accent1_2" csCatId="accent1" phldr="1"/>
      <dgm:spPr/>
    </dgm:pt>
    <dgm:pt modelId="{36832348-919C-46DB-AC13-27113599C177}">
      <dgm:prSet phldrT="[Text]" custT="1"/>
      <dgm:spPr>
        <a:solidFill>
          <a:srgbClr val="4F81BD"/>
        </a:solidFill>
      </dgm:spPr>
      <dgm:t>
        <a:bodyPr/>
        <a:lstStyle/>
        <a:p>
          <a:r>
            <a:rPr lang="en-US" sz="1400" dirty="0">
              <a:solidFill>
                <a:schemeClr val="bg1"/>
              </a:solidFill>
            </a:rPr>
            <a:t>Draft budget</a:t>
          </a:r>
        </a:p>
      </dgm:t>
    </dgm:pt>
    <dgm:pt modelId="{5AFD6CED-A1B7-49A6-8999-E6032879E4B6}" type="parTrans" cxnId="{073D9417-1F1B-4FCE-9150-4AAA1F6568AC}">
      <dgm:prSet/>
      <dgm:spPr/>
      <dgm:t>
        <a:bodyPr/>
        <a:lstStyle/>
        <a:p>
          <a:endParaRPr lang="en-US"/>
        </a:p>
      </dgm:t>
    </dgm:pt>
    <dgm:pt modelId="{06544FB6-5D48-43DB-926B-1A88D78DEF08}" type="sibTrans" cxnId="{073D9417-1F1B-4FCE-9150-4AAA1F6568AC}">
      <dgm:prSet/>
      <dgm:spPr/>
      <dgm:t>
        <a:bodyPr/>
        <a:lstStyle/>
        <a:p>
          <a:endParaRPr lang="en-US"/>
        </a:p>
      </dgm:t>
    </dgm:pt>
    <dgm:pt modelId="{58854704-DD82-4045-8A62-C50D53AFB358}">
      <dgm:prSet phldrT="[Text]" custT="1"/>
      <dgm:spPr>
        <a:solidFill>
          <a:srgbClr val="4F81BD"/>
        </a:solidFill>
      </dgm:spPr>
      <dgm:t>
        <a:bodyPr/>
        <a:lstStyle/>
        <a:p>
          <a:r>
            <a:rPr lang="en-US" sz="1400" dirty="0">
              <a:solidFill>
                <a:schemeClr val="bg1"/>
              </a:solidFill>
            </a:rPr>
            <a:t>Collect budget items &amp; scope of work</a:t>
          </a:r>
        </a:p>
      </dgm:t>
    </dgm:pt>
    <dgm:pt modelId="{EE080DB9-B21C-4114-AFE8-DA828B11A5C2}" type="parTrans" cxnId="{75A4AF16-7C8F-4D67-B1B4-8D3A25336889}">
      <dgm:prSet/>
      <dgm:spPr/>
      <dgm:t>
        <a:bodyPr/>
        <a:lstStyle/>
        <a:p>
          <a:endParaRPr lang="en-US"/>
        </a:p>
      </dgm:t>
    </dgm:pt>
    <dgm:pt modelId="{25914B1D-A20E-4B21-9699-EA206FB47EBF}" type="sibTrans" cxnId="{75A4AF16-7C8F-4D67-B1B4-8D3A25336889}">
      <dgm:prSet/>
      <dgm:spPr/>
      <dgm:t>
        <a:bodyPr/>
        <a:lstStyle/>
        <a:p>
          <a:endParaRPr lang="en-US"/>
        </a:p>
      </dgm:t>
    </dgm:pt>
    <dgm:pt modelId="{E46F42CB-4B20-4D92-9E0B-9022A5B74F79}">
      <dgm:prSet phldrT="[Text]" custT="1"/>
      <dgm:spPr>
        <a:solidFill>
          <a:srgbClr val="4F81BD"/>
        </a:solidFill>
      </dgm:spPr>
      <dgm:t>
        <a:bodyPr/>
        <a:lstStyle/>
        <a:p>
          <a:r>
            <a:rPr lang="en-US" sz="1400" dirty="0">
              <a:solidFill>
                <a:schemeClr val="bg1"/>
              </a:solidFill>
            </a:rPr>
            <a:t>Leadership review</a:t>
          </a:r>
        </a:p>
      </dgm:t>
    </dgm:pt>
    <dgm:pt modelId="{97F6D1CD-1B5D-4B97-9BB6-58757EB1B405}" type="parTrans" cxnId="{2C558EF0-4DAA-4AEE-9322-FB100EF82374}">
      <dgm:prSet/>
      <dgm:spPr/>
      <dgm:t>
        <a:bodyPr/>
        <a:lstStyle/>
        <a:p>
          <a:endParaRPr lang="en-US"/>
        </a:p>
      </dgm:t>
    </dgm:pt>
    <dgm:pt modelId="{0E3E9FDF-87DB-45BB-AA8F-63D298DD9A08}" type="sibTrans" cxnId="{2C558EF0-4DAA-4AEE-9322-FB100EF82374}">
      <dgm:prSet/>
      <dgm:spPr/>
      <dgm:t>
        <a:bodyPr/>
        <a:lstStyle/>
        <a:p>
          <a:endParaRPr lang="en-US"/>
        </a:p>
      </dgm:t>
    </dgm:pt>
    <dgm:pt modelId="{A2EFBEB4-FBCD-4E8F-8846-1B5FC04F2F12}" type="pres">
      <dgm:prSet presAssocID="{6D314683-C40E-4339-A957-22430A79C5DA}" presName="Name0" presStyleCnt="0">
        <dgm:presLayoutVars>
          <dgm:dir/>
          <dgm:animLvl val="lvl"/>
          <dgm:resizeHandles val="exact"/>
        </dgm:presLayoutVars>
      </dgm:prSet>
      <dgm:spPr/>
    </dgm:pt>
    <dgm:pt modelId="{C2959AED-F4D5-47BF-A70E-6B6455EDC2EB}" type="pres">
      <dgm:prSet presAssocID="{36832348-919C-46DB-AC13-27113599C177}" presName="parTxOnly" presStyleLbl="node1" presStyleIdx="0" presStyleCnt="3" custLinFactNeighborX="10057">
        <dgm:presLayoutVars>
          <dgm:chMax val="0"/>
          <dgm:chPref val="0"/>
          <dgm:bulletEnabled val="1"/>
        </dgm:presLayoutVars>
      </dgm:prSet>
      <dgm:spPr/>
    </dgm:pt>
    <dgm:pt modelId="{00FB8A7C-2E1F-4FE2-A13A-E67103E4640C}" type="pres">
      <dgm:prSet presAssocID="{06544FB6-5D48-43DB-926B-1A88D78DEF08}" presName="parTxOnlySpace" presStyleCnt="0"/>
      <dgm:spPr/>
    </dgm:pt>
    <dgm:pt modelId="{72AC9968-5C48-4A7D-AAB5-3A366C68997F}" type="pres">
      <dgm:prSet presAssocID="{58854704-DD82-4045-8A62-C50D53AFB358}" presName="parTxOnly" presStyleLbl="node1" presStyleIdx="1" presStyleCnt="3">
        <dgm:presLayoutVars>
          <dgm:chMax val="0"/>
          <dgm:chPref val="0"/>
          <dgm:bulletEnabled val="1"/>
        </dgm:presLayoutVars>
      </dgm:prSet>
      <dgm:spPr/>
    </dgm:pt>
    <dgm:pt modelId="{6528E7C4-C8F3-4564-A667-C3A7715FC229}" type="pres">
      <dgm:prSet presAssocID="{25914B1D-A20E-4B21-9699-EA206FB47EBF}" presName="parTxOnlySpace" presStyleCnt="0"/>
      <dgm:spPr/>
    </dgm:pt>
    <dgm:pt modelId="{49C88B81-C42A-4D8E-B238-FC906888B9F6}" type="pres">
      <dgm:prSet presAssocID="{E46F42CB-4B20-4D92-9E0B-9022A5B74F79}" presName="parTxOnly" presStyleLbl="node1" presStyleIdx="2" presStyleCnt="3">
        <dgm:presLayoutVars>
          <dgm:chMax val="0"/>
          <dgm:chPref val="0"/>
          <dgm:bulletEnabled val="1"/>
        </dgm:presLayoutVars>
      </dgm:prSet>
      <dgm:spPr/>
    </dgm:pt>
  </dgm:ptLst>
  <dgm:cxnLst>
    <dgm:cxn modelId="{75A4AF16-7C8F-4D67-B1B4-8D3A25336889}" srcId="{6D314683-C40E-4339-A957-22430A79C5DA}" destId="{58854704-DD82-4045-8A62-C50D53AFB358}" srcOrd="1" destOrd="0" parTransId="{EE080DB9-B21C-4114-AFE8-DA828B11A5C2}" sibTransId="{25914B1D-A20E-4B21-9699-EA206FB47EBF}"/>
    <dgm:cxn modelId="{073D9417-1F1B-4FCE-9150-4AAA1F6568AC}" srcId="{6D314683-C40E-4339-A957-22430A79C5DA}" destId="{36832348-919C-46DB-AC13-27113599C177}" srcOrd="0" destOrd="0" parTransId="{5AFD6CED-A1B7-49A6-8999-E6032879E4B6}" sibTransId="{06544FB6-5D48-43DB-926B-1A88D78DEF08}"/>
    <dgm:cxn modelId="{EA1FAA1B-36D5-4067-BBA4-837A92006370}" type="presOf" srcId="{58854704-DD82-4045-8A62-C50D53AFB358}" destId="{72AC9968-5C48-4A7D-AAB5-3A366C68997F}" srcOrd="0" destOrd="0" presId="urn:microsoft.com/office/officeart/2005/8/layout/chevron1"/>
    <dgm:cxn modelId="{4D621462-8382-4CF5-A897-48FD3CEFF939}" type="presOf" srcId="{E46F42CB-4B20-4D92-9E0B-9022A5B74F79}" destId="{49C88B81-C42A-4D8E-B238-FC906888B9F6}" srcOrd="0" destOrd="0" presId="urn:microsoft.com/office/officeart/2005/8/layout/chevron1"/>
    <dgm:cxn modelId="{AFFDC4EB-FE59-4E77-9449-58467983E9DA}" type="presOf" srcId="{36832348-919C-46DB-AC13-27113599C177}" destId="{C2959AED-F4D5-47BF-A70E-6B6455EDC2EB}" srcOrd="0" destOrd="0" presId="urn:microsoft.com/office/officeart/2005/8/layout/chevron1"/>
    <dgm:cxn modelId="{2C558EF0-4DAA-4AEE-9322-FB100EF82374}" srcId="{6D314683-C40E-4339-A957-22430A79C5DA}" destId="{E46F42CB-4B20-4D92-9E0B-9022A5B74F79}" srcOrd="2" destOrd="0" parTransId="{97F6D1CD-1B5D-4B97-9BB6-58757EB1B405}" sibTransId="{0E3E9FDF-87DB-45BB-AA8F-63D298DD9A08}"/>
    <dgm:cxn modelId="{9C5B7BFD-AB8C-4920-9AA4-776A6608A823}" type="presOf" srcId="{6D314683-C40E-4339-A957-22430A79C5DA}" destId="{A2EFBEB4-FBCD-4E8F-8846-1B5FC04F2F12}" srcOrd="0" destOrd="0" presId="urn:microsoft.com/office/officeart/2005/8/layout/chevron1"/>
    <dgm:cxn modelId="{4606E253-DD77-4D53-B5C4-480746214A07}" type="presParOf" srcId="{A2EFBEB4-FBCD-4E8F-8846-1B5FC04F2F12}" destId="{C2959AED-F4D5-47BF-A70E-6B6455EDC2EB}" srcOrd="0" destOrd="0" presId="urn:microsoft.com/office/officeart/2005/8/layout/chevron1"/>
    <dgm:cxn modelId="{4E6996AC-8E47-4714-A7CB-4F957E12DA30}" type="presParOf" srcId="{A2EFBEB4-FBCD-4E8F-8846-1B5FC04F2F12}" destId="{00FB8A7C-2E1F-4FE2-A13A-E67103E4640C}" srcOrd="1" destOrd="0" presId="urn:microsoft.com/office/officeart/2005/8/layout/chevron1"/>
    <dgm:cxn modelId="{D0158BCE-DCF3-410E-9DDD-3E8AFA3E07B4}" type="presParOf" srcId="{A2EFBEB4-FBCD-4E8F-8846-1B5FC04F2F12}" destId="{72AC9968-5C48-4A7D-AAB5-3A366C68997F}" srcOrd="2" destOrd="0" presId="urn:microsoft.com/office/officeart/2005/8/layout/chevron1"/>
    <dgm:cxn modelId="{A498B3CB-7310-4D2E-89F7-E68DC536CC5D}" type="presParOf" srcId="{A2EFBEB4-FBCD-4E8F-8846-1B5FC04F2F12}" destId="{6528E7C4-C8F3-4564-A667-C3A7715FC229}" srcOrd="3" destOrd="0" presId="urn:microsoft.com/office/officeart/2005/8/layout/chevron1"/>
    <dgm:cxn modelId="{8BC0C19F-F16B-42EC-80E6-098E7797B454}" type="presParOf" srcId="{A2EFBEB4-FBCD-4E8F-8846-1B5FC04F2F12}" destId="{49C88B81-C42A-4D8E-B238-FC906888B9F6}"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314683-C40E-4339-A957-22430A79C5DA}" type="doc">
      <dgm:prSet loTypeId="urn:microsoft.com/office/officeart/2005/8/layout/chevron1" loCatId="process" qsTypeId="urn:microsoft.com/office/officeart/2005/8/quickstyle/simple1" qsCatId="simple" csTypeId="urn:microsoft.com/office/officeart/2005/8/colors/accent1_2" csCatId="accent1" phldr="1"/>
      <dgm:spPr/>
    </dgm:pt>
    <dgm:pt modelId="{36832348-919C-46DB-AC13-27113599C177}">
      <dgm:prSet phldrT="[Text]" custT="1"/>
      <dgm:spPr>
        <a:solidFill>
          <a:srgbClr val="FFC000"/>
        </a:solidFill>
      </dgm:spPr>
      <dgm:t>
        <a:bodyPr/>
        <a:lstStyle/>
        <a:p>
          <a:r>
            <a:rPr lang="en-US" sz="1400" dirty="0">
              <a:solidFill>
                <a:schemeClr val="tx1">
                  <a:lumMod val="75000"/>
                  <a:lumOff val="25000"/>
                </a:schemeClr>
              </a:solidFill>
            </a:rPr>
            <a:t>Draft contract</a:t>
          </a:r>
        </a:p>
      </dgm:t>
    </dgm:pt>
    <dgm:pt modelId="{5AFD6CED-A1B7-49A6-8999-E6032879E4B6}" type="parTrans" cxnId="{073D9417-1F1B-4FCE-9150-4AAA1F6568AC}">
      <dgm:prSet/>
      <dgm:spPr/>
      <dgm:t>
        <a:bodyPr/>
        <a:lstStyle/>
        <a:p>
          <a:endParaRPr lang="en-US"/>
        </a:p>
      </dgm:t>
    </dgm:pt>
    <dgm:pt modelId="{06544FB6-5D48-43DB-926B-1A88D78DEF08}" type="sibTrans" cxnId="{073D9417-1F1B-4FCE-9150-4AAA1F6568AC}">
      <dgm:prSet/>
      <dgm:spPr/>
      <dgm:t>
        <a:bodyPr/>
        <a:lstStyle/>
        <a:p>
          <a:endParaRPr lang="en-US"/>
        </a:p>
      </dgm:t>
    </dgm:pt>
    <dgm:pt modelId="{58854704-DD82-4045-8A62-C50D53AFB358}">
      <dgm:prSet phldrT="[Text]" custT="1"/>
      <dgm:spPr>
        <a:solidFill>
          <a:srgbClr val="FFC000"/>
        </a:solidFill>
      </dgm:spPr>
      <dgm:t>
        <a:bodyPr/>
        <a:lstStyle/>
        <a:p>
          <a:r>
            <a:rPr lang="en-US" sz="1400" dirty="0">
              <a:solidFill>
                <a:schemeClr val="tx1">
                  <a:lumMod val="75000"/>
                  <a:lumOff val="25000"/>
                </a:schemeClr>
              </a:solidFill>
            </a:rPr>
            <a:t>Redline discussions</a:t>
          </a:r>
        </a:p>
      </dgm:t>
    </dgm:pt>
    <dgm:pt modelId="{EE080DB9-B21C-4114-AFE8-DA828B11A5C2}" type="parTrans" cxnId="{75A4AF16-7C8F-4D67-B1B4-8D3A25336889}">
      <dgm:prSet/>
      <dgm:spPr/>
      <dgm:t>
        <a:bodyPr/>
        <a:lstStyle/>
        <a:p>
          <a:endParaRPr lang="en-US"/>
        </a:p>
      </dgm:t>
    </dgm:pt>
    <dgm:pt modelId="{25914B1D-A20E-4B21-9699-EA206FB47EBF}" type="sibTrans" cxnId="{75A4AF16-7C8F-4D67-B1B4-8D3A25336889}">
      <dgm:prSet/>
      <dgm:spPr/>
      <dgm:t>
        <a:bodyPr/>
        <a:lstStyle/>
        <a:p>
          <a:endParaRPr lang="en-US"/>
        </a:p>
      </dgm:t>
    </dgm:pt>
    <dgm:pt modelId="{E46F42CB-4B20-4D92-9E0B-9022A5B74F79}">
      <dgm:prSet phldrT="[Text]" custT="1"/>
      <dgm:spPr>
        <a:solidFill>
          <a:srgbClr val="FFC000"/>
        </a:solidFill>
      </dgm:spPr>
      <dgm:t>
        <a:bodyPr/>
        <a:lstStyle/>
        <a:p>
          <a:r>
            <a:rPr lang="en-US" sz="1400" dirty="0">
              <a:solidFill>
                <a:schemeClr val="tx1">
                  <a:lumMod val="75000"/>
                  <a:lumOff val="25000"/>
                </a:schemeClr>
              </a:solidFill>
            </a:rPr>
            <a:t>Final sign off</a:t>
          </a:r>
        </a:p>
      </dgm:t>
    </dgm:pt>
    <dgm:pt modelId="{97F6D1CD-1B5D-4B97-9BB6-58757EB1B405}" type="parTrans" cxnId="{2C558EF0-4DAA-4AEE-9322-FB100EF82374}">
      <dgm:prSet/>
      <dgm:spPr/>
      <dgm:t>
        <a:bodyPr/>
        <a:lstStyle/>
        <a:p>
          <a:endParaRPr lang="en-US"/>
        </a:p>
      </dgm:t>
    </dgm:pt>
    <dgm:pt modelId="{0E3E9FDF-87DB-45BB-AA8F-63D298DD9A08}" type="sibTrans" cxnId="{2C558EF0-4DAA-4AEE-9322-FB100EF82374}">
      <dgm:prSet/>
      <dgm:spPr/>
      <dgm:t>
        <a:bodyPr/>
        <a:lstStyle/>
        <a:p>
          <a:endParaRPr lang="en-US"/>
        </a:p>
      </dgm:t>
    </dgm:pt>
    <dgm:pt modelId="{D5E99D49-6944-4C82-9C9A-3EC1631CAD21}">
      <dgm:prSet phldrT="[Text]" custT="1"/>
      <dgm:spPr>
        <a:solidFill>
          <a:srgbClr val="FFC000"/>
        </a:solidFill>
      </dgm:spPr>
      <dgm:t>
        <a:bodyPr/>
        <a:lstStyle/>
        <a:p>
          <a:r>
            <a:rPr lang="en-US" sz="1400" dirty="0">
              <a:solidFill>
                <a:schemeClr val="tx1">
                  <a:lumMod val="75000"/>
                  <a:lumOff val="25000"/>
                </a:schemeClr>
              </a:solidFill>
            </a:rPr>
            <a:t>Contract execution</a:t>
          </a:r>
        </a:p>
      </dgm:t>
    </dgm:pt>
    <dgm:pt modelId="{745ED405-458D-47FF-AEB9-8A4AAB4EF7BE}" type="parTrans" cxnId="{1E39FF18-C823-4E58-BF28-FC1B4A007BF1}">
      <dgm:prSet/>
      <dgm:spPr/>
      <dgm:t>
        <a:bodyPr/>
        <a:lstStyle/>
        <a:p>
          <a:endParaRPr lang="en-US"/>
        </a:p>
      </dgm:t>
    </dgm:pt>
    <dgm:pt modelId="{B5AF2943-5994-4BAE-97F7-39C4046E86AD}" type="sibTrans" cxnId="{1E39FF18-C823-4E58-BF28-FC1B4A007BF1}">
      <dgm:prSet/>
      <dgm:spPr/>
      <dgm:t>
        <a:bodyPr/>
        <a:lstStyle/>
        <a:p>
          <a:endParaRPr lang="en-US"/>
        </a:p>
      </dgm:t>
    </dgm:pt>
    <dgm:pt modelId="{A2EFBEB4-FBCD-4E8F-8846-1B5FC04F2F12}" type="pres">
      <dgm:prSet presAssocID="{6D314683-C40E-4339-A957-22430A79C5DA}" presName="Name0" presStyleCnt="0">
        <dgm:presLayoutVars>
          <dgm:dir/>
          <dgm:animLvl val="lvl"/>
          <dgm:resizeHandles val="exact"/>
        </dgm:presLayoutVars>
      </dgm:prSet>
      <dgm:spPr/>
    </dgm:pt>
    <dgm:pt modelId="{C2959AED-F4D5-47BF-A70E-6B6455EDC2EB}" type="pres">
      <dgm:prSet presAssocID="{36832348-919C-46DB-AC13-27113599C177}" presName="parTxOnly" presStyleLbl="node1" presStyleIdx="0" presStyleCnt="4">
        <dgm:presLayoutVars>
          <dgm:chMax val="0"/>
          <dgm:chPref val="0"/>
          <dgm:bulletEnabled val="1"/>
        </dgm:presLayoutVars>
      </dgm:prSet>
      <dgm:spPr/>
    </dgm:pt>
    <dgm:pt modelId="{00FB8A7C-2E1F-4FE2-A13A-E67103E4640C}" type="pres">
      <dgm:prSet presAssocID="{06544FB6-5D48-43DB-926B-1A88D78DEF08}" presName="parTxOnlySpace" presStyleCnt="0"/>
      <dgm:spPr/>
    </dgm:pt>
    <dgm:pt modelId="{72AC9968-5C48-4A7D-AAB5-3A366C68997F}" type="pres">
      <dgm:prSet presAssocID="{58854704-DD82-4045-8A62-C50D53AFB358}" presName="parTxOnly" presStyleLbl="node1" presStyleIdx="1" presStyleCnt="4">
        <dgm:presLayoutVars>
          <dgm:chMax val="0"/>
          <dgm:chPref val="0"/>
          <dgm:bulletEnabled val="1"/>
        </dgm:presLayoutVars>
      </dgm:prSet>
      <dgm:spPr/>
    </dgm:pt>
    <dgm:pt modelId="{6528E7C4-C8F3-4564-A667-C3A7715FC229}" type="pres">
      <dgm:prSet presAssocID="{25914B1D-A20E-4B21-9699-EA206FB47EBF}" presName="parTxOnlySpace" presStyleCnt="0"/>
      <dgm:spPr/>
    </dgm:pt>
    <dgm:pt modelId="{49C88B81-C42A-4D8E-B238-FC906888B9F6}" type="pres">
      <dgm:prSet presAssocID="{E46F42CB-4B20-4D92-9E0B-9022A5B74F79}" presName="parTxOnly" presStyleLbl="node1" presStyleIdx="2" presStyleCnt="4">
        <dgm:presLayoutVars>
          <dgm:chMax val="0"/>
          <dgm:chPref val="0"/>
          <dgm:bulletEnabled val="1"/>
        </dgm:presLayoutVars>
      </dgm:prSet>
      <dgm:spPr/>
    </dgm:pt>
    <dgm:pt modelId="{0DBFC45F-1435-41F1-B38F-A23AB87D854F}" type="pres">
      <dgm:prSet presAssocID="{0E3E9FDF-87DB-45BB-AA8F-63D298DD9A08}" presName="parTxOnlySpace" presStyleCnt="0"/>
      <dgm:spPr/>
    </dgm:pt>
    <dgm:pt modelId="{8AC48F33-87B7-4508-B75A-14E01CFD8311}" type="pres">
      <dgm:prSet presAssocID="{D5E99D49-6944-4C82-9C9A-3EC1631CAD21}" presName="parTxOnly" presStyleLbl="node1" presStyleIdx="3" presStyleCnt="4">
        <dgm:presLayoutVars>
          <dgm:chMax val="0"/>
          <dgm:chPref val="0"/>
          <dgm:bulletEnabled val="1"/>
        </dgm:presLayoutVars>
      </dgm:prSet>
      <dgm:spPr/>
    </dgm:pt>
  </dgm:ptLst>
  <dgm:cxnLst>
    <dgm:cxn modelId="{75A4AF16-7C8F-4D67-B1B4-8D3A25336889}" srcId="{6D314683-C40E-4339-A957-22430A79C5DA}" destId="{58854704-DD82-4045-8A62-C50D53AFB358}" srcOrd="1" destOrd="0" parTransId="{EE080DB9-B21C-4114-AFE8-DA828B11A5C2}" sibTransId="{25914B1D-A20E-4B21-9699-EA206FB47EBF}"/>
    <dgm:cxn modelId="{073D9417-1F1B-4FCE-9150-4AAA1F6568AC}" srcId="{6D314683-C40E-4339-A957-22430A79C5DA}" destId="{36832348-919C-46DB-AC13-27113599C177}" srcOrd="0" destOrd="0" parTransId="{5AFD6CED-A1B7-49A6-8999-E6032879E4B6}" sibTransId="{06544FB6-5D48-43DB-926B-1A88D78DEF08}"/>
    <dgm:cxn modelId="{1E39FF18-C823-4E58-BF28-FC1B4A007BF1}" srcId="{6D314683-C40E-4339-A957-22430A79C5DA}" destId="{D5E99D49-6944-4C82-9C9A-3EC1631CAD21}" srcOrd="3" destOrd="0" parTransId="{745ED405-458D-47FF-AEB9-8A4AAB4EF7BE}" sibTransId="{B5AF2943-5994-4BAE-97F7-39C4046E86AD}"/>
    <dgm:cxn modelId="{EA1FAA1B-36D5-4067-BBA4-837A92006370}" type="presOf" srcId="{58854704-DD82-4045-8A62-C50D53AFB358}" destId="{72AC9968-5C48-4A7D-AAB5-3A366C68997F}" srcOrd="0" destOrd="0" presId="urn:microsoft.com/office/officeart/2005/8/layout/chevron1"/>
    <dgm:cxn modelId="{4D621462-8382-4CF5-A897-48FD3CEFF939}" type="presOf" srcId="{E46F42CB-4B20-4D92-9E0B-9022A5B74F79}" destId="{49C88B81-C42A-4D8E-B238-FC906888B9F6}" srcOrd="0" destOrd="0" presId="urn:microsoft.com/office/officeart/2005/8/layout/chevron1"/>
    <dgm:cxn modelId="{AFFDC4EB-FE59-4E77-9449-58467983E9DA}" type="presOf" srcId="{36832348-919C-46DB-AC13-27113599C177}" destId="{C2959AED-F4D5-47BF-A70E-6B6455EDC2EB}" srcOrd="0" destOrd="0" presId="urn:microsoft.com/office/officeart/2005/8/layout/chevron1"/>
    <dgm:cxn modelId="{2C558EF0-4DAA-4AEE-9322-FB100EF82374}" srcId="{6D314683-C40E-4339-A957-22430A79C5DA}" destId="{E46F42CB-4B20-4D92-9E0B-9022A5B74F79}" srcOrd="2" destOrd="0" parTransId="{97F6D1CD-1B5D-4B97-9BB6-58757EB1B405}" sibTransId="{0E3E9FDF-87DB-45BB-AA8F-63D298DD9A08}"/>
    <dgm:cxn modelId="{461BE6FB-EAF8-42E2-84D6-301AB5520A3E}" type="presOf" srcId="{D5E99D49-6944-4C82-9C9A-3EC1631CAD21}" destId="{8AC48F33-87B7-4508-B75A-14E01CFD8311}" srcOrd="0" destOrd="0" presId="urn:microsoft.com/office/officeart/2005/8/layout/chevron1"/>
    <dgm:cxn modelId="{9C5B7BFD-AB8C-4920-9AA4-776A6608A823}" type="presOf" srcId="{6D314683-C40E-4339-A957-22430A79C5DA}" destId="{A2EFBEB4-FBCD-4E8F-8846-1B5FC04F2F12}" srcOrd="0" destOrd="0" presId="urn:microsoft.com/office/officeart/2005/8/layout/chevron1"/>
    <dgm:cxn modelId="{4606E253-DD77-4D53-B5C4-480746214A07}" type="presParOf" srcId="{A2EFBEB4-FBCD-4E8F-8846-1B5FC04F2F12}" destId="{C2959AED-F4D5-47BF-A70E-6B6455EDC2EB}" srcOrd="0" destOrd="0" presId="urn:microsoft.com/office/officeart/2005/8/layout/chevron1"/>
    <dgm:cxn modelId="{4E6996AC-8E47-4714-A7CB-4F957E12DA30}" type="presParOf" srcId="{A2EFBEB4-FBCD-4E8F-8846-1B5FC04F2F12}" destId="{00FB8A7C-2E1F-4FE2-A13A-E67103E4640C}" srcOrd="1" destOrd="0" presId="urn:microsoft.com/office/officeart/2005/8/layout/chevron1"/>
    <dgm:cxn modelId="{D0158BCE-DCF3-410E-9DDD-3E8AFA3E07B4}" type="presParOf" srcId="{A2EFBEB4-FBCD-4E8F-8846-1B5FC04F2F12}" destId="{72AC9968-5C48-4A7D-AAB5-3A366C68997F}" srcOrd="2" destOrd="0" presId="urn:microsoft.com/office/officeart/2005/8/layout/chevron1"/>
    <dgm:cxn modelId="{A498B3CB-7310-4D2E-89F7-E68DC536CC5D}" type="presParOf" srcId="{A2EFBEB4-FBCD-4E8F-8846-1B5FC04F2F12}" destId="{6528E7C4-C8F3-4564-A667-C3A7715FC229}" srcOrd="3" destOrd="0" presId="urn:microsoft.com/office/officeart/2005/8/layout/chevron1"/>
    <dgm:cxn modelId="{8BC0C19F-F16B-42EC-80E6-098E7797B454}" type="presParOf" srcId="{A2EFBEB4-FBCD-4E8F-8846-1B5FC04F2F12}" destId="{49C88B81-C42A-4D8E-B238-FC906888B9F6}" srcOrd="4" destOrd="0" presId="urn:microsoft.com/office/officeart/2005/8/layout/chevron1"/>
    <dgm:cxn modelId="{5D218743-EB66-4885-ABFF-CDC4E26824F8}" type="presParOf" srcId="{A2EFBEB4-FBCD-4E8F-8846-1B5FC04F2F12}" destId="{0DBFC45F-1435-41F1-B38F-A23AB87D854F}" srcOrd="5" destOrd="0" presId="urn:microsoft.com/office/officeart/2005/8/layout/chevron1"/>
    <dgm:cxn modelId="{A5D95750-B61D-4865-99C9-194598DD7209}" type="presParOf" srcId="{A2EFBEB4-FBCD-4E8F-8846-1B5FC04F2F12}" destId="{8AC48F33-87B7-4508-B75A-14E01CFD8311}" srcOrd="6"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314683-C40E-4339-A957-22430A79C5DA}" type="doc">
      <dgm:prSet loTypeId="urn:microsoft.com/office/officeart/2005/8/layout/chevron1" loCatId="process" qsTypeId="urn:microsoft.com/office/officeart/2005/8/quickstyle/simple1" qsCatId="simple" csTypeId="urn:microsoft.com/office/officeart/2005/8/colors/accent1_2" csCatId="accent1" phldr="1"/>
      <dgm:spPr/>
    </dgm:pt>
    <dgm:pt modelId="{E46F42CB-4B20-4D92-9E0B-9022A5B74F79}">
      <dgm:prSet phldrT="[Text]" custT="1"/>
      <dgm:spPr>
        <a:solidFill>
          <a:srgbClr val="FF7C80"/>
        </a:solidFill>
      </dgm:spPr>
      <dgm:t>
        <a:bodyPr/>
        <a:lstStyle/>
        <a:p>
          <a:r>
            <a:rPr lang="en-US" sz="1400" dirty="0">
              <a:solidFill>
                <a:schemeClr val="tx1">
                  <a:lumMod val="75000"/>
                  <a:lumOff val="25000"/>
                </a:schemeClr>
              </a:solidFill>
            </a:rPr>
            <a:t>Drug at PMB</a:t>
          </a:r>
        </a:p>
      </dgm:t>
    </dgm:pt>
    <dgm:pt modelId="{97F6D1CD-1B5D-4B97-9BB6-58757EB1B405}" type="parTrans" cxnId="{2C558EF0-4DAA-4AEE-9322-FB100EF82374}">
      <dgm:prSet/>
      <dgm:spPr/>
      <dgm:t>
        <a:bodyPr/>
        <a:lstStyle/>
        <a:p>
          <a:endParaRPr lang="en-US"/>
        </a:p>
      </dgm:t>
    </dgm:pt>
    <dgm:pt modelId="{0E3E9FDF-87DB-45BB-AA8F-63D298DD9A08}" type="sibTrans" cxnId="{2C558EF0-4DAA-4AEE-9322-FB100EF82374}">
      <dgm:prSet/>
      <dgm:spPr/>
      <dgm:t>
        <a:bodyPr/>
        <a:lstStyle/>
        <a:p>
          <a:endParaRPr lang="en-US"/>
        </a:p>
      </dgm:t>
    </dgm:pt>
    <dgm:pt modelId="{A2EFBEB4-FBCD-4E8F-8846-1B5FC04F2F12}" type="pres">
      <dgm:prSet presAssocID="{6D314683-C40E-4339-A957-22430A79C5DA}" presName="Name0" presStyleCnt="0">
        <dgm:presLayoutVars>
          <dgm:dir/>
          <dgm:animLvl val="lvl"/>
          <dgm:resizeHandles val="exact"/>
        </dgm:presLayoutVars>
      </dgm:prSet>
      <dgm:spPr/>
    </dgm:pt>
    <dgm:pt modelId="{49C88B81-C42A-4D8E-B238-FC906888B9F6}" type="pres">
      <dgm:prSet presAssocID="{E46F42CB-4B20-4D92-9E0B-9022A5B74F79}" presName="parTxOnly" presStyleLbl="node1" presStyleIdx="0" presStyleCnt="1" custLinFactNeighborX="1873" custLinFactNeighborY="43007">
        <dgm:presLayoutVars>
          <dgm:chMax val="0"/>
          <dgm:chPref val="0"/>
          <dgm:bulletEnabled val="1"/>
        </dgm:presLayoutVars>
      </dgm:prSet>
      <dgm:spPr/>
    </dgm:pt>
  </dgm:ptLst>
  <dgm:cxnLst>
    <dgm:cxn modelId="{4D621462-8382-4CF5-A897-48FD3CEFF939}" type="presOf" srcId="{E46F42CB-4B20-4D92-9E0B-9022A5B74F79}" destId="{49C88B81-C42A-4D8E-B238-FC906888B9F6}" srcOrd="0" destOrd="0" presId="urn:microsoft.com/office/officeart/2005/8/layout/chevron1"/>
    <dgm:cxn modelId="{2C558EF0-4DAA-4AEE-9322-FB100EF82374}" srcId="{6D314683-C40E-4339-A957-22430A79C5DA}" destId="{E46F42CB-4B20-4D92-9E0B-9022A5B74F79}" srcOrd="0" destOrd="0" parTransId="{97F6D1CD-1B5D-4B97-9BB6-58757EB1B405}" sibTransId="{0E3E9FDF-87DB-45BB-AA8F-63D298DD9A08}"/>
    <dgm:cxn modelId="{9C5B7BFD-AB8C-4920-9AA4-776A6608A823}" type="presOf" srcId="{6D314683-C40E-4339-A957-22430A79C5DA}" destId="{A2EFBEB4-FBCD-4E8F-8846-1B5FC04F2F12}" srcOrd="0" destOrd="0" presId="urn:microsoft.com/office/officeart/2005/8/layout/chevron1"/>
    <dgm:cxn modelId="{8BC0C19F-F16B-42EC-80E6-098E7797B454}" type="presParOf" srcId="{A2EFBEB4-FBCD-4E8F-8846-1B5FC04F2F12}" destId="{49C88B81-C42A-4D8E-B238-FC906888B9F6}" srcOrd="0" destOrd="0" presId="urn:microsoft.com/office/officeart/2005/8/layout/chevr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314683-C40E-4339-A957-22430A79C5DA}" type="doc">
      <dgm:prSet loTypeId="urn:microsoft.com/office/officeart/2005/8/layout/chevron1" loCatId="process" qsTypeId="urn:microsoft.com/office/officeart/2005/8/quickstyle/simple1" qsCatId="simple" csTypeId="urn:microsoft.com/office/officeart/2005/8/colors/accent1_2" csCatId="accent1" phldr="1"/>
      <dgm:spPr/>
    </dgm:pt>
    <dgm:pt modelId="{58854704-DD82-4045-8A62-C50D53AFB358}">
      <dgm:prSet phldrT="[Text]" custT="1"/>
      <dgm:spPr>
        <a:solidFill>
          <a:srgbClr val="FF7C80"/>
        </a:solidFill>
      </dgm:spPr>
      <dgm:t>
        <a:bodyPr/>
        <a:lstStyle/>
        <a:p>
          <a:r>
            <a:rPr lang="en-US" sz="1400" dirty="0">
              <a:solidFill>
                <a:schemeClr val="tx1">
                  <a:lumMod val="75000"/>
                  <a:lumOff val="25000"/>
                </a:schemeClr>
              </a:solidFill>
            </a:rPr>
            <a:t>FDA review </a:t>
          </a:r>
        </a:p>
      </dgm:t>
    </dgm:pt>
    <dgm:pt modelId="{EE080DB9-B21C-4114-AFE8-DA828B11A5C2}" type="parTrans" cxnId="{75A4AF16-7C8F-4D67-B1B4-8D3A25336889}">
      <dgm:prSet/>
      <dgm:spPr/>
      <dgm:t>
        <a:bodyPr/>
        <a:lstStyle/>
        <a:p>
          <a:endParaRPr lang="en-US"/>
        </a:p>
      </dgm:t>
    </dgm:pt>
    <dgm:pt modelId="{25914B1D-A20E-4B21-9699-EA206FB47EBF}" type="sibTrans" cxnId="{75A4AF16-7C8F-4D67-B1B4-8D3A25336889}">
      <dgm:prSet/>
      <dgm:spPr/>
      <dgm:t>
        <a:bodyPr/>
        <a:lstStyle/>
        <a:p>
          <a:endParaRPr lang="en-US"/>
        </a:p>
      </dgm:t>
    </dgm:pt>
    <dgm:pt modelId="{A2EFBEB4-FBCD-4E8F-8846-1B5FC04F2F12}" type="pres">
      <dgm:prSet presAssocID="{6D314683-C40E-4339-A957-22430A79C5DA}" presName="Name0" presStyleCnt="0">
        <dgm:presLayoutVars>
          <dgm:dir/>
          <dgm:animLvl val="lvl"/>
          <dgm:resizeHandles val="exact"/>
        </dgm:presLayoutVars>
      </dgm:prSet>
      <dgm:spPr/>
    </dgm:pt>
    <dgm:pt modelId="{72AC9968-5C48-4A7D-AAB5-3A366C68997F}" type="pres">
      <dgm:prSet presAssocID="{58854704-DD82-4045-8A62-C50D53AFB358}" presName="parTxOnly" presStyleLbl="node1" presStyleIdx="0" presStyleCnt="1" custLinFactNeighborX="7270" custLinFactNeighborY="-1741">
        <dgm:presLayoutVars>
          <dgm:chMax val="0"/>
          <dgm:chPref val="0"/>
          <dgm:bulletEnabled val="1"/>
        </dgm:presLayoutVars>
      </dgm:prSet>
      <dgm:spPr/>
    </dgm:pt>
  </dgm:ptLst>
  <dgm:cxnLst>
    <dgm:cxn modelId="{75A4AF16-7C8F-4D67-B1B4-8D3A25336889}" srcId="{6D314683-C40E-4339-A957-22430A79C5DA}" destId="{58854704-DD82-4045-8A62-C50D53AFB358}" srcOrd="0" destOrd="0" parTransId="{EE080DB9-B21C-4114-AFE8-DA828B11A5C2}" sibTransId="{25914B1D-A20E-4B21-9699-EA206FB47EBF}"/>
    <dgm:cxn modelId="{EA1FAA1B-36D5-4067-BBA4-837A92006370}" type="presOf" srcId="{58854704-DD82-4045-8A62-C50D53AFB358}" destId="{72AC9968-5C48-4A7D-AAB5-3A366C68997F}" srcOrd="0" destOrd="0" presId="urn:microsoft.com/office/officeart/2005/8/layout/chevron1"/>
    <dgm:cxn modelId="{9C5B7BFD-AB8C-4920-9AA4-776A6608A823}" type="presOf" srcId="{6D314683-C40E-4339-A957-22430A79C5DA}" destId="{A2EFBEB4-FBCD-4E8F-8846-1B5FC04F2F12}" srcOrd="0" destOrd="0" presId="urn:microsoft.com/office/officeart/2005/8/layout/chevron1"/>
    <dgm:cxn modelId="{D0158BCE-DCF3-410E-9DDD-3E8AFA3E07B4}" type="presParOf" srcId="{A2EFBEB4-FBCD-4E8F-8846-1B5FC04F2F12}" destId="{72AC9968-5C48-4A7D-AAB5-3A366C68997F}" srcOrd="0" destOrd="0" presId="urn:microsoft.com/office/officeart/2005/8/layout/chevron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314683-C40E-4339-A957-22430A79C5DA}" type="doc">
      <dgm:prSet loTypeId="urn:microsoft.com/office/officeart/2005/8/layout/chevron1" loCatId="process" qsTypeId="urn:microsoft.com/office/officeart/2005/8/quickstyle/simple1" qsCatId="simple" csTypeId="urn:microsoft.com/office/officeart/2005/8/colors/accent1_2" csCatId="accent1" phldr="1"/>
      <dgm:spPr/>
    </dgm:pt>
    <dgm:pt modelId="{58854704-DD82-4045-8A62-C50D53AFB358}">
      <dgm:prSet phldrT="[Text]" custT="1"/>
      <dgm:spPr>
        <a:gradFill rotWithShape="0">
          <a:gsLst>
            <a:gs pos="0">
              <a:srgbClr val="4F81BD"/>
            </a:gs>
            <a:gs pos="61000">
              <a:schemeClr val="accent1">
                <a:lumMod val="45000"/>
                <a:lumOff val="55000"/>
              </a:schemeClr>
            </a:gs>
            <a:gs pos="47000">
              <a:schemeClr val="accent1">
                <a:lumMod val="45000"/>
                <a:lumOff val="55000"/>
              </a:schemeClr>
            </a:gs>
            <a:gs pos="80000">
              <a:srgbClr val="FFCC00"/>
            </a:gs>
          </a:gsLst>
          <a:lin ang="5400000" scaled="1"/>
        </a:gradFill>
      </dgm:spPr>
      <dgm:t>
        <a:bodyPr/>
        <a:lstStyle/>
        <a:p>
          <a:r>
            <a:rPr lang="en-US" sz="1400" dirty="0">
              <a:solidFill>
                <a:schemeClr val="tx1">
                  <a:lumMod val="75000"/>
                  <a:lumOff val="25000"/>
                </a:schemeClr>
              </a:solidFill>
            </a:rPr>
            <a:t>Contract/budgets executed</a:t>
          </a:r>
        </a:p>
      </dgm:t>
    </dgm:pt>
    <dgm:pt modelId="{EE080DB9-B21C-4114-AFE8-DA828B11A5C2}" type="parTrans" cxnId="{75A4AF16-7C8F-4D67-B1B4-8D3A25336889}">
      <dgm:prSet/>
      <dgm:spPr/>
      <dgm:t>
        <a:bodyPr/>
        <a:lstStyle/>
        <a:p>
          <a:endParaRPr lang="en-US"/>
        </a:p>
      </dgm:t>
    </dgm:pt>
    <dgm:pt modelId="{25914B1D-A20E-4B21-9699-EA206FB47EBF}" type="sibTrans" cxnId="{75A4AF16-7C8F-4D67-B1B4-8D3A25336889}">
      <dgm:prSet/>
      <dgm:spPr/>
      <dgm:t>
        <a:bodyPr/>
        <a:lstStyle/>
        <a:p>
          <a:endParaRPr lang="en-US"/>
        </a:p>
      </dgm:t>
    </dgm:pt>
    <dgm:pt modelId="{A2EFBEB4-FBCD-4E8F-8846-1B5FC04F2F12}" type="pres">
      <dgm:prSet presAssocID="{6D314683-C40E-4339-A957-22430A79C5DA}" presName="Name0" presStyleCnt="0">
        <dgm:presLayoutVars>
          <dgm:dir/>
          <dgm:animLvl val="lvl"/>
          <dgm:resizeHandles val="exact"/>
        </dgm:presLayoutVars>
      </dgm:prSet>
      <dgm:spPr/>
    </dgm:pt>
    <dgm:pt modelId="{72AC9968-5C48-4A7D-AAB5-3A366C68997F}" type="pres">
      <dgm:prSet presAssocID="{58854704-DD82-4045-8A62-C50D53AFB358}" presName="parTxOnly" presStyleLbl="node1" presStyleIdx="0" presStyleCnt="1" custLinFactNeighborX="-5001">
        <dgm:presLayoutVars>
          <dgm:chMax val="0"/>
          <dgm:chPref val="0"/>
          <dgm:bulletEnabled val="1"/>
        </dgm:presLayoutVars>
      </dgm:prSet>
      <dgm:spPr/>
    </dgm:pt>
  </dgm:ptLst>
  <dgm:cxnLst>
    <dgm:cxn modelId="{75A4AF16-7C8F-4D67-B1B4-8D3A25336889}" srcId="{6D314683-C40E-4339-A957-22430A79C5DA}" destId="{58854704-DD82-4045-8A62-C50D53AFB358}" srcOrd="0" destOrd="0" parTransId="{EE080DB9-B21C-4114-AFE8-DA828B11A5C2}" sibTransId="{25914B1D-A20E-4B21-9699-EA206FB47EBF}"/>
    <dgm:cxn modelId="{EA1FAA1B-36D5-4067-BBA4-837A92006370}" type="presOf" srcId="{58854704-DD82-4045-8A62-C50D53AFB358}" destId="{72AC9968-5C48-4A7D-AAB5-3A366C68997F}" srcOrd="0" destOrd="0" presId="urn:microsoft.com/office/officeart/2005/8/layout/chevron1"/>
    <dgm:cxn modelId="{9C5B7BFD-AB8C-4920-9AA4-776A6608A823}" type="presOf" srcId="{6D314683-C40E-4339-A957-22430A79C5DA}" destId="{A2EFBEB4-FBCD-4E8F-8846-1B5FC04F2F12}" srcOrd="0" destOrd="0" presId="urn:microsoft.com/office/officeart/2005/8/layout/chevron1"/>
    <dgm:cxn modelId="{D0158BCE-DCF3-410E-9DDD-3E8AFA3E07B4}" type="presParOf" srcId="{A2EFBEB4-FBCD-4E8F-8846-1B5FC04F2F12}" destId="{72AC9968-5C48-4A7D-AAB5-3A366C68997F}" srcOrd="0" destOrd="0" presId="urn:microsoft.com/office/officeart/2005/8/layout/chevron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224D94-F62A-41EA-8576-46D5CA3C60CF}" type="doc">
      <dgm:prSet loTypeId="urn:microsoft.com/office/officeart/2005/8/layout/chevron1" loCatId="process" qsTypeId="urn:microsoft.com/office/officeart/2005/8/quickstyle/simple1" qsCatId="simple" csTypeId="urn:microsoft.com/office/officeart/2005/8/colors/accent6_2" csCatId="accent6" phldr="1"/>
      <dgm:spPr/>
    </dgm:pt>
    <dgm:pt modelId="{6470ED84-8B32-46AD-8CF1-9AABD5DABD22}">
      <dgm:prSet phldrT="[Text]" custT="1"/>
      <dgm:spPr>
        <a:xfrm>
          <a:off x="4853" y="0"/>
          <a:ext cx="4725655" cy="279086"/>
        </a:xfrm>
        <a:prstGeom prst="chevron">
          <a:avLst/>
        </a:prstGeom>
        <a:solidFill>
          <a:srgbClr val="CC99FF"/>
        </a:solidFill>
        <a:ln w="15875" cap="flat" cmpd="sng" algn="ctr">
          <a:solidFill>
            <a:sysClr val="window" lastClr="FFFFFF">
              <a:hueOff val="0"/>
              <a:satOff val="0"/>
              <a:lumOff val="0"/>
              <a:alphaOff val="0"/>
            </a:sysClr>
          </a:solidFill>
          <a:prstDash val="solid"/>
        </a:ln>
        <a:effectLst/>
      </dgm:spPr>
      <dgm:t>
        <a:bodyPr/>
        <a:lstStyle/>
        <a:p>
          <a:pPr>
            <a:buNone/>
          </a:pPr>
          <a:r>
            <a:rPr lang="en-US" sz="1200" dirty="0">
              <a:solidFill>
                <a:schemeClr val="tx1">
                  <a:lumMod val="75000"/>
                  <a:lumOff val="25000"/>
                </a:schemeClr>
              </a:solidFill>
              <a:latin typeface="Calibri" panose="020F0502020204030204" pitchFamily="34" charset="0"/>
              <a:ea typeface="+mn-ea"/>
              <a:cs typeface="+mn-cs"/>
            </a:rPr>
            <a:t>Electronic Data Collection (Forms) Design and Development (Draft)</a:t>
          </a:r>
          <a:endParaRPr lang="en-US" sz="1050" dirty="0">
            <a:solidFill>
              <a:schemeClr val="tx1">
                <a:lumMod val="75000"/>
                <a:lumOff val="25000"/>
              </a:schemeClr>
            </a:solidFill>
            <a:latin typeface="Calibri" panose="020F0502020204030204" pitchFamily="34" charset="0"/>
            <a:ea typeface="+mn-ea"/>
            <a:cs typeface="+mn-cs"/>
          </a:endParaRPr>
        </a:p>
      </dgm:t>
    </dgm:pt>
    <dgm:pt modelId="{E2B56BDB-F066-4462-AB6F-8B1D85D2C412}" type="parTrans" cxnId="{081F82F0-5E1D-43A3-BB4B-7D3032E40DD7}">
      <dgm:prSet/>
      <dgm:spPr/>
      <dgm:t>
        <a:bodyPr/>
        <a:lstStyle/>
        <a:p>
          <a:endParaRPr lang="en-US"/>
        </a:p>
      </dgm:t>
    </dgm:pt>
    <dgm:pt modelId="{CDE2063F-560A-43A5-A492-0F62EDFA090F}" type="sibTrans" cxnId="{081F82F0-5E1D-43A3-BB4B-7D3032E40DD7}">
      <dgm:prSet/>
      <dgm:spPr/>
      <dgm:t>
        <a:bodyPr/>
        <a:lstStyle/>
        <a:p>
          <a:endParaRPr lang="en-US"/>
        </a:p>
      </dgm:t>
    </dgm:pt>
    <dgm:pt modelId="{B9079F65-1E62-467C-BBFF-9FAD1C4A7B04}">
      <dgm:prSet phldrT="[Text]" custT="1"/>
      <dgm:spPr>
        <a:xfrm>
          <a:off x="8627910" y="-8412"/>
          <a:ext cx="2202589" cy="295911"/>
        </a:xfrm>
        <a:prstGeom prst="chevron">
          <a:avLst/>
        </a:prstGeom>
        <a:solidFill>
          <a:srgbClr val="CC99FF"/>
        </a:solidFill>
        <a:ln w="15875" cap="flat" cmpd="sng" algn="ctr">
          <a:solidFill>
            <a:sysClr val="window" lastClr="FFFFFF">
              <a:hueOff val="0"/>
              <a:satOff val="0"/>
              <a:lumOff val="0"/>
              <a:alphaOff val="0"/>
            </a:sysClr>
          </a:solidFill>
          <a:prstDash val="solid"/>
        </a:ln>
        <a:effectLst/>
      </dgm:spPr>
      <dgm:t>
        <a:bodyPr/>
        <a:lstStyle/>
        <a:p>
          <a:pPr>
            <a:buNone/>
          </a:pPr>
          <a:r>
            <a:rPr lang="en-US" sz="1200" dirty="0">
              <a:solidFill>
                <a:schemeClr val="tx1">
                  <a:lumMod val="75000"/>
                  <a:lumOff val="25000"/>
                </a:schemeClr>
              </a:solidFill>
              <a:latin typeface="+mn-lt"/>
              <a:ea typeface="+mn-ea"/>
              <a:cs typeface="+mn-cs"/>
            </a:rPr>
            <a:t>User Acceptance testing</a:t>
          </a:r>
        </a:p>
      </dgm:t>
    </dgm:pt>
    <dgm:pt modelId="{1B9A6E04-400F-4AA4-9196-2C99D3F80C8C}" type="parTrans" cxnId="{D85AA767-3228-4EB1-AC6E-F11FBDB7A49C}">
      <dgm:prSet/>
      <dgm:spPr/>
      <dgm:t>
        <a:bodyPr/>
        <a:lstStyle/>
        <a:p>
          <a:endParaRPr lang="en-US"/>
        </a:p>
      </dgm:t>
    </dgm:pt>
    <dgm:pt modelId="{F5170E71-BEC7-4591-9671-8695AECB31C5}" type="sibTrans" cxnId="{D85AA767-3228-4EB1-AC6E-F11FBDB7A49C}">
      <dgm:prSet/>
      <dgm:spPr/>
      <dgm:t>
        <a:bodyPr/>
        <a:lstStyle/>
        <a:p>
          <a:endParaRPr lang="en-US"/>
        </a:p>
      </dgm:t>
    </dgm:pt>
    <dgm:pt modelId="{3D555D91-E44D-4E79-A1DE-1857D04B58F8}">
      <dgm:prSet phldrT="[Text]" custT="1"/>
      <dgm:spPr>
        <a:xfrm>
          <a:off x="4506054" y="0"/>
          <a:ext cx="4341458" cy="279086"/>
        </a:xfrm>
        <a:prstGeom prst="chevron">
          <a:avLst/>
        </a:prstGeom>
        <a:solidFill>
          <a:srgbClr val="CC99FF"/>
        </a:solidFill>
        <a:ln w="15875" cap="flat" cmpd="sng" algn="ctr">
          <a:solidFill>
            <a:sysClr val="window" lastClr="FFFFFF">
              <a:hueOff val="0"/>
              <a:satOff val="0"/>
              <a:lumOff val="0"/>
              <a:alphaOff val="0"/>
            </a:sysClr>
          </a:solidFill>
          <a:prstDash val="solid"/>
        </a:ln>
        <a:effectLst/>
      </dgm:spPr>
      <dgm:t>
        <a:bodyPr/>
        <a:lstStyle/>
        <a:p>
          <a:pPr>
            <a:buNone/>
          </a:pPr>
          <a:r>
            <a:rPr lang="en-US" sz="1200" dirty="0">
              <a:solidFill>
                <a:schemeClr val="tx1">
                  <a:lumMod val="75000"/>
                  <a:lumOff val="25000"/>
                </a:schemeClr>
              </a:solidFill>
              <a:latin typeface="Calibri" panose="020F0502020204030204" pitchFamily="34" charset="0"/>
              <a:ea typeface="+mn-ea"/>
              <a:cs typeface="+mn-cs"/>
            </a:rPr>
            <a:t>Finalize EDC Forms</a:t>
          </a:r>
        </a:p>
      </dgm:t>
    </dgm:pt>
    <dgm:pt modelId="{44D2D263-EB2D-4823-85AB-CC8DD9F1A564}" type="parTrans" cxnId="{C60F8DB1-768E-4CA7-80FA-3086F9744627}">
      <dgm:prSet/>
      <dgm:spPr/>
      <dgm:t>
        <a:bodyPr/>
        <a:lstStyle/>
        <a:p>
          <a:endParaRPr lang="en-US"/>
        </a:p>
      </dgm:t>
    </dgm:pt>
    <dgm:pt modelId="{400D2A1D-3D81-45C0-B753-CDE4B4ADF980}" type="sibTrans" cxnId="{C60F8DB1-768E-4CA7-80FA-3086F9744627}">
      <dgm:prSet/>
      <dgm:spPr/>
      <dgm:t>
        <a:bodyPr/>
        <a:lstStyle/>
        <a:p>
          <a:endParaRPr lang="en-US"/>
        </a:p>
      </dgm:t>
    </dgm:pt>
    <dgm:pt modelId="{767F2006-D279-4369-849E-C84C8D176B98}" type="pres">
      <dgm:prSet presAssocID="{66224D94-F62A-41EA-8576-46D5CA3C60CF}" presName="Name0" presStyleCnt="0">
        <dgm:presLayoutVars>
          <dgm:dir/>
          <dgm:animLvl val="lvl"/>
          <dgm:resizeHandles val="exact"/>
        </dgm:presLayoutVars>
      </dgm:prSet>
      <dgm:spPr/>
    </dgm:pt>
    <dgm:pt modelId="{332DE85D-62BE-4636-A0EF-D43AC7D1C7F2}" type="pres">
      <dgm:prSet presAssocID="{6470ED84-8B32-46AD-8CF1-9AABD5DABD22}" presName="parTxOnly" presStyleLbl="node1" presStyleIdx="0" presStyleCnt="3" custScaleX="214550" custScaleY="94314" custLinFactY="100000" custLinFactNeighborX="1905" custLinFactNeighborY="114495">
        <dgm:presLayoutVars>
          <dgm:chMax val="0"/>
          <dgm:chPref val="0"/>
          <dgm:bulletEnabled val="1"/>
        </dgm:presLayoutVars>
      </dgm:prSet>
      <dgm:spPr/>
    </dgm:pt>
    <dgm:pt modelId="{A793AD37-6D8D-4A0A-AE71-5C0C92A4592F}" type="pres">
      <dgm:prSet presAssocID="{CDE2063F-560A-43A5-A492-0F62EDFA090F}" presName="parTxOnlySpace" presStyleCnt="0"/>
      <dgm:spPr/>
    </dgm:pt>
    <dgm:pt modelId="{D53F4853-31F6-4889-8C3D-8B06F068E61E}" type="pres">
      <dgm:prSet presAssocID="{3D555D91-E44D-4E79-A1DE-1857D04B58F8}" presName="parTxOnly" presStyleLbl="node1" presStyleIdx="1" presStyleCnt="3" custScaleX="124059" custScaleY="94314">
        <dgm:presLayoutVars>
          <dgm:chMax val="0"/>
          <dgm:chPref val="0"/>
          <dgm:bulletEnabled val="1"/>
        </dgm:presLayoutVars>
      </dgm:prSet>
      <dgm:spPr/>
    </dgm:pt>
    <dgm:pt modelId="{E647DBF7-4A93-4878-A873-A935C1D41773}" type="pres">
      <dgm:prSet presAssocID="{400D2A1D-3D81-45C0-B753-CDE4B4ADF980}" presName="parTxOnlySpace" presStyleCnt="0"/>
      <dgm:spPr/>
    </dgm:pt>
    <dgm:pt modelId="{55ADE08F-CFCE-44EB-A79F-1AB4203BEF16}" type="pres">
      <dgm:prSet presAssocID="{B9079F65-1E62-467C-BBFF-9FAD1C4A7B04}" presName="parTxOnly" presStyleLbl="node1" presStyleIdx="2" presStyleCnt="3" custLinFactNeighborX="29016" custLinFactNeighborY="2789">
        <dgm:presLayoutVars>
          <dgm:chMax val="0"/>
          <dgm:chPref val="0"/>
          <dgm:bulletEnabled val="1"/>
        </dgm:presLayoutVars>
      </dgm:prSet>
      <dgm:spPr/>
    </dgm:pt>
  </dgm:ptLst>
  <dgm:cxnLst>
    <dgm:cxn modelId="{D5AFC75D-8F90-45D1-8DDF-17C15A5545E7}" type="presOf" srcId="{6470ED84-8B32-46AD-8CF1-9AABD5DABD22}" destId="{332DE85D-62BE-4636-A0EF-D43AC7D1C7F2}" srcOrd="0" destOrd="0" presId="urn:microsoft.com/office/officeart/2005/8/layout/chevron1"/>
    <dgm:cxn modelId="{D85AA767-3228-4EB1-AC6E-F11FBDB7A49C}" srcId="{66224D94-F62A-41EA-8576-46D5CA3C60CF}" destId="{B9079F65-1E62-467C-BBFF-9FAD1C4A7B04}" srcOrd="2" destOrd="0" parTransId="{1B9A6E04-400F-4AA4-9196-2C99D3F80C8C}" sibTransId="{F5170E71-BEC7-4591-9671-8695AECB31C5}"/>
    <dgm:cxn modelId="{59EBE681-CBD9-4121-ACAC-5BF27251A54D}" type="presOf" srcId="{3D555D91-E44D-4E79-A1DE-1857D04B58F8}" destId="{D53F4853-31F6-4889-8C3D-8B06F068E61E}" srcOrd="0" destOrd="0" presId="urn:microsoft.com/office/officeart/2005/8/layout/chevron1"/>
    <dgm:cxn modelId="{0066C89E-1564-431A-B7B6-E32354563D62}" type="presOf" srcId="{66224D94-F62A-41EA-8576-46D5CA3C60CF}" destId="{767F2006-D279-4369-849E-C84C8D176B98}" srcOrd="0" destOrd="0" presId="urn:microsoft.com/office/officeart/2005/8/layout/chevron1"/>
    <dgm:cxn modelId="{C60F8DB1-768E-4CA7-80FA-3086F9744627}" srcId="{66224D94-F62A-41EA-8576-46D5CA3C60CF}" destId="{3D555D91-E44D-4E79-A1DE-1857D04B58F8}" srcOrd="1" destOrd="0" parTransId="{44D2D263-EB2D-4823-85AB-CC8DD9F1A564}" sibTransId="{400D2A1D-3D81-45C0-B753-CDE4B4ADF980}"/>
    <dgm:cxn modelId="{CBDF2FDE-A06B-4EA9-8B8D-BA5F2C6BA0AB}" type="presOf" srcId="{B9079F65-1E62-467C-BBFF-9FAD1C4A7B04}" destId="{55ADE08F-CFCE-44EB-A79F-1AB4203BEF16}" srcOrd="0" destOrd="0" presId="urn:microsoft.com/office/officeart/2005/8/layout/chevron1"/>
    <dgm:cxn modelId="{081F82F0-5E1D-43A3-BB4B-7D3032E40DD7}" srcId="{66224D94-F62A-41EA-8576-46D5CA3C60CF}" destId="{6470ED84-8B32-46AD-8CF1-9AABD5DABD22}" srcOrd="0" destOrd="0" parTransId="{E2B56BDB-F066-4462-AB6F-8B1D85D2C412}" sibTransId="{CDE2063F-560A-43A5-A492-0F62EDFA090F}"/>
    <dgm:cxn modelId="{AC1700D0-6E9A-46AE-9DA7-8E3C16C5700A}" type="presParOf" srcId="{767F2006-D279-4369-849E-C84C8D176B98}" destId="{332DE85D-62BE-4636-A0EF-D43AC7D1C7F2}" srcOrd="0" destOrd="0" presId="urn:microsoft.com/office/officeart/2005/8/layout/chevron1"/>
    <dgm:cxn modelId="{5804E6B3-F57B-445E-8AF0-5A17DCFFB53A}" type="presParOf" srcId="{767F2006-D279-4369-849E-C84C8D176B98}" destId="{A793AD37-6D8D-4A0A-AE71-5C0C92A4592F}" srcOrd="1" destOrd="0" presId="urn:microsoft.com/office/officeart/2005/8/layout/chevron1"/>
    <dgm:cxn modelId="{A901EF6E-4FA5-4D39-8B6B-E6D48383FBD0}" type="presParOf" srcId="{767F2006-D279-4369-849E-C84C8D176B98}" destId="{D53F4853-31F6-4889-8C3D-8B06F068E61E}" srcOrd="2" destOrd="0" presId="urn:microsoft.com/office/officeart/2005/8/layout/chevron1"/>
    <dgm:cxn modelId="{3EABE0F6-8664-423E-9527-3864E9EA631D}" type="presParOf" srcId="{767F2006-D279-4369-849E-C84C8D176B98}" destId="{E647DBF7-4A93-4878-A873-A935C1D41773}" srcOrd="3" destOrd="0" presId="urn:microsoft.com/office/officeart/2005/8/layout/chevron1"/>
    <dgm:cxn modelId="{438F686C-590A-413A-B0AF-F712B6153FC6}" type="presParOf" srcId="{767F2006-D279-4369-849E-C84C8D176B98}" destId="{55ADE08F-CFCE-44EB-A79F-1AB4203BEF16}" srcOrd="4" destOrd="0" presId="urn:microsoft.com/office/officeart/2005/8/layout/chevron1"/>
  </dgm:cxnLst>
  <dgm:bg>
    <a:noFill/>
  </dgm:bg>
  <dgm:whole/>
  <dgm:extLst>
    <a:ext uri="http://schemas.microsoft.com/office/drawing/2008/diagram">
      <dsp:dataModelExt xmlns:dsp="http://schemas.microsoft.com/office/drawing/2008/diagram" relId="rId3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224D94-F62A-41EA-8576-46D5CA3C60CF}" type="doc">
      <dgm:prSet loTypeId="urn:microsoft.com/office/officeart/2005/8/layout/chevron1" loCatId="process" qsTypeId="urn:microsoft.com/office/officeart/2005/8/quickstyle/simple1" qsCatId="simple" csTypeId="urn:microsoft.com/office/officeart/2005/8/colors/accent6_2" csCatId="accent6" phldr="1"/>
      <dgm:spPr/>
    </dgm:pt>
    <dgm:pt modelId="{6470ED84-8B32-46AD-8CF1-9AABD5DABD22}">
      <dgm:prSet phldrT="[Text]" custT="1"/>
      <dgm:spPr>
        <a:xfrm>
          <a:off x="4853" y="0"/>
          <a:ext cx="4725655" cy="279086"/>
        </a:xfrm>
        <a:prstGeom prst="chevron">
          <a:avLst/>
        </a:prstGeom>
        <a:solidFill>
          <a:srgbClr val="33CCCC"/>
        </a:solidFill>
        <a:ln w="15875" cap="flat" cmpd="sng" algn="ctr">
          <a:solidFill>
            <a:sysClr val="window" lastClr="FFFFFF">
              <a:hueOff val="0"/>
              <a:satOff val="0"/>
              <a:lumOff val="0"/>
              <a:alphaOff val="0"/>
            </a:sysClr>
          </a:solidFill>
          <a:prstDash val="solid"/>
        </a:ln>
        <a:effectLst/>
      </dgm:spPr>
      <dgm:t>
        <a:bodyPr/>
        <a:lstStyle/>
        <a:p>
          <a:pPr>
            <a:buNone/>
          </a:pPr>
          <a:r>
            <a:rPr lang="en-US" sz="1400" dirty="0">
              <a:solidFill>
                <a:schemeClr val="tx1">
                  <a:lumMod val="75000"/>
                  <a:lumOff val="25000"/>
                </a:schemeClr>
              </a:solidFill>
              <a:latin typeface="Calibri" panose="020F0502020204030204" pitchFamily="34" charset="0"/>
              <a:ea typeface="+mn-ea"/>
              <a:cs typeface="+mn-cs"/>
            </a:rPr>
            <a:t>Biomarker kick-off call</a:t>
          </a:r>
          <a:endParaRPr lang="en-US" sz="1100" dirty="0">
            <a:solidFill>
              <a:schemeClr val="tx1">
                <a:lumMod val="75000"/>
                <a:lumOff val="25000"/>
              </a:schemeClr>
            </a:solidFill>
            <a:latin typeface="Calibri" panose="020F0502020204030204" pitchFamily="34" charset="0"/>
            <a:ea typeface="+mn-ea"/>
            <a:cs typeface="+mn-cs"/>
          </a:endParaRPr>
        </a:p>
      </dgm:t>
    </dgm:pt>
    <dgm:pt modelId="{E2B56BDB-F066-4462-AB6F-8B1D85D2C412}" type="parTrans" cxnId="{081F82F0-5E1D-43A3-BB4B-7D3032E40DD7}">
      <dgm:prSet/>
      <dgm:spPr/>
      <dgm:t>
        <a:bodyPr/>
        <a:lstStyle/>
        <a:p>
          <a:endParaRPr lang="en-US"/>
        </a:p>
      </dgm:t>
    </dgm:pt>
    <dgm:pt modelId="{CDE2063F-560A-43A5-A492-0F62EDFA090F}" type="sibTrans" cxnId="{081F82F0-5E1D-43A3-BB4B-7D3032E40DD7}">
      <dgm:prSet/>
      <dgm:spPr/>
      <dgm:t>
        <a:bodyPr/>
        <a:lstStyle/>
        <a:p>
          <a:endParaRPr lang="en-US"/>
        </a:p>
      </dgm:t>
    </dgm:pt>
    <dgm:pt modelId="{B9079F65-1E62-467C-BBFF-9FAD1C4A7B04}">
      <dgm:prSet phldrT="[Text]" custT="1"/>
      <dgm:spPr>
        <a:xfrm>
          <a:off x="8627910" y="-8412"/>
          <a:ext cx="2202589" cy="295911"/>
        </a:xfrm>
        <a:prstGeom prst="chevron">
          <a:avLst/>
        </a:prstGeom>
        <a:solidFill>
          <a:srgbClr val="33CCCC"/>
        </a:solidFill>
        <a:ln w="15875" cap="flat" cmpd="sng" algn="ctr">
          <a:solidFill>
            <a:sysClr val="window" lastClr="FFFFFF">
              <a:hueOff val="0"/>
              <a:satOff val="0"/>
              <a:lumOff val="0"/>
              <a:alphaOff val="0"/>
            </a:sysClr>
          </a:solidFill>
          <a:prstDash val="solid"/>
        </a:ln>
        <a:effectLst/>
      </dgm:spPr>
      <dgm:t>
        <a:bodyPr/>
        <a:lstStyle/>
        <a:p>
          <a:pPr>
            <a:buNone/>
          </a:pPr>
          <a:r>
            <a:rPr lang="en-US" sz="1400" dirty="0">
              <a:solidFill>
                <a:schemeClr val="tx1">
                  <a:lumMod val="75000"/>
                  <a:lumOff val="25000"/>
                </a:schemeClr>
              </a:solidFill>
              <a:latin typeface="+mn-lt"/>
              <a:ea typeface="+mn-ea"/>
              <a:cs typeface="+mn-cs"/>
            </a:rPr>
            <a:t>Reporting prospective &amp; retrospective biomarkers</a:t>
          </a:r>
        </a:p>
      </dgm:t>
    </dgm:pt>
    <dgm:pt modelId="{1B9A6E04-400F-4AA4-9196-2C99D3F80C8C}" type="parTrans" cxnId="{D85AA767-3228-4EB1-AC6E-F11FBDB7A49C}">
      <dgm:prSet/>
      <dgm:spPr/>
      <dgm:t>
        <a:bodyPr/>
        <a:lstStyle/>
        <a:p>
          <a:endParaRPr lang="en-US"/>
        </a:p>
      </dgm:t>
    </dgm:pt>
    <dgm:pt modelId="{F5170E71-BEC7-4591-9671-8695AECB31C5}" type="sibTrans" cxnId="{D85AA767-3228-4EB1-AC6E-F11FBDB7A49C}">
      <dgm:prSet/>
      <dgm:spPr/>
      <dgm:t>
        <a:bodyPr/>
        <a:lstStyle/>
        <a:p>
          <a:endParaRPr lang="en-US"/>
        </a:p>
      </dgm:t>
    </dgm:pt>
    <dgm:pt modelId="{3D555D91-E44D-4E79-A1DE-1857D04B58F8}">
      <dgm:prSet phldrT="[Text]" custT="1"/>
      <dgm:spPr>
        <a:xfrm>
          <a:off x="4506054" y="0"/>
          <a:ext cx="4341458" cy="279086"/>
        </a:xfrm>
        <a:prstGeom prst="chevron">
          <a:avLst/>
        </a:prstGeom>
        <a:solidFill>
          <a:srgbClr val="33CCCC"/>
        </a:solidFill>
        <a:ln w="15875" cap="flat" cmpd="sng" algn="ctr">
          <a:solidFill>
            <a:sysClr val="window" lastClr="FFFFFF">
              <a:hueOff val="0"/>
              <a:satOff val="0"/>
              <a:lumOff val="0"/>
              <a:alphaOff val="0"/>
            </a:sysClr>
          </a:solidFill>
          <a:prstDash val="solid"/>
        </a:ln>
        <a:effectLst/>
      </dgm:spPr>
      <dgm:t>
        <a:bodyPr/>
        <a:lstStyle/>
        <a:p>
          <a:pPr>
            <a:buNone/>
          </a:pPr>
          <a:r>
            <a:rPr lang="en-US" sz="1400" dirty="0">
              <a:solidFill>
                <a:schemeClr val="tx1">
                  <a:lumMod val="75000"/>
                  <a:lumOff val="25000"/>
                </a:schemeClr>
              </a:solidFill>
              <a:latin typeface="Calibri" panose="020F0502020204030204" pitchFamily="34" charset="0"/>
              <a:ea typeface="+mn-ea"/>
              <a:cs typeface="+mn-cs"/>
            </a:rPr>
            <a:t>Programming</a:t>
          </a:r>
        </a:p>
      </dgm:t>
    </dgm:pt>
    <dgm:pt modelId="{44D2D263-EB2D-4823-85AB-CC8DD9F1A564}" type="parTrans" cxnId="{C60F8DB1-768E-4CA7-80FA-3086F9744627}">
      <dgm:prSet/>
      <dgm:spPr/>
      <dgm:t>
        <a:bodyPr/>
        <a:lstStyle/>
        <a:p>
          <a:endParaRPr lang="en-US"/>
        </a:p>
      </dgm:t>
    </dgm:pt>
    <dgm:pt modelId="{400D2A1D-3D81-45C0-B753-CDE4B4ADF980}" type="sibTrans" cxnId="{C60F8DB1-768E-4CA7-80FA-3086F9744627}">
      <dgm:prSet/>
      <dgm:spPr/>
      <dgm:t>
        <a:bodyPr/>
        <a:lstStyle/>
        <a:p>
          <a:endParaRPr lang="en-US"/>
        </a:p>
      </dgm:t>
    </dgm:pt>
    <dgm:pt modelId="{767F2006-D279-4369-849E-C84C8D176B98}" type="pres">
      <dgm:prSet presAssocID="{66224D94-F62A-41EA-8576-46D5CA3C60CF}" presName="Name0" presStyleCnt="0">
        <dgm:presLayoutVars>
          <dgm:dir/>
          <dgm:animLvl val="lvl"/>
          <dgm:resizeHandles val="exact"/>
        </dgm:presLayoutVars>
      </dgm:prSet>
      <dgm:spPr/>
    </dgm:pt>
    <dgm:pt modelId="{332DE85D-62BE-4636-A0EF-D43AC7D1C7F2}" type="pres">
      <dgm:prSet presAssocID="{6470ED84-8B32-46AD-8CF1-9AABD5DABD22}" presName="parTxOnly" presStyleLbl="node1" presStyleIdx="0" presStyleCnt="3" custScaleX="91419" custScaleY="94314" custLinFactNeighborX="-19347" custLinFactNeighborY="-10834">
        <dgm:presLayoutVars>
          <dgm:chMax val="0"/>
          <dgm:chPref val="0"/>
          <dgm:bulletEnabled val="1"/>
        </dgm:presLayoutVars>
      </dgm:prSet>
      <dgm:spPr/>
    </dgm:pt>
    <dgm:pt modelId="{A793AD37-6D8D-4A0A-AE71-5C0C92A4592F}" type="pres">
      <dgm:prSet presAssocID="{CDE2063F-560A-43A5-A492-0F62EDFA090F}" presName="parTxOnlySpace" presStyleCnt="0"/>
      <dgm:spPr/>
    </dgm:pt>
    <dgm:pt modelId="{D53F4853-31F6-4889-8C3D-8B06F068E61E}" type="pres">
      <dgm:prSet presAssocID="{3D555D91-E44D-4E79-A1DE-1857D04B58F8}" presName="parTxOnly" presStyleLbl="node1" presStyleIdx="1" presStyleCnt="3" custScaleX="153503" custScaleY="94314">
        <dgm:presLayoutVars>
          <dgm:chMax val="0"/>
          <dgm:chPref val="0"/>
          <dgm:bulletEnabled val="1"/>
        </dgm:presLayoutVars>
      </dgm:prSet>
      <dgm:spPr/>
    </dgm:pt>
    <dgm:pt modelId="{E647DBF7-4A93-4878-A873-A935C1D41773}" type="pres">
      <dgm:prSet presAssocID="{400D2A1D-3D81-45C0-B753-CDE4B4ADF980}" presName="parTxOnlySpace" presStyleCnt="0"/>
      <dgm:spPr/>
    </dgm:pt>
    <dgm:pt modelId="{55ADE08F-CFCE-44EB-A79F-1AB4203BEF16}" type="pres">
      <dgm:prSet presAssocID="{B9079F65-1E62-467C-BBFF-9FAD1C4A7B04}" presName="parTxOnly" presStyleLbl="node1" presStyleIdx="2" presStyleCnt="3" custLinFactNeighborX="29016" custLinFactNeighborY="2789">
        <dgm:presLayoutVars>
          <dgm:chMax val="0"/>
          <dgm:chPref val="0"/>
          <dgm:bulletEnabled val="1"/>
        </dgm:presLayoutVars>
      </dgm:prSet>
      <dgm:spPr/>
    </dgm:pt>
  </dgm:ptLst>
  <dgm:cxnLst>
    <dgm:cxn modelId="{D5AFC75D-8F90-45D1-8DDF-17C15A5545E7}" type="presOf" srcId="{6470ED84-8B32-46AD-8CF1-9AABD5DABD22}" destId="{332DE85D-62BE-4636-A0EF-D43AC7D1C7F2}" srcOrd="0" destOrd="0" presId="urn:microsoft.com/office/officeart/2005/8/layout/chevron1"/>
    <dgm:cxn modelId="{D85AA767-3228-4EB1-AC6E-F11FBDB7A49C}" srcId="{66224D94-F62A-41EA-8576-46D5CA3C60CF}" destId="{B9079F65-1E62-467C-BBFF-9FAD1C4A7B04}" srcOrd="2" destOrd="0" parTransId="{1B9A6E04-400F-4AA4-9196-2C99D3F80C8C}" sibTransId="{F5170E71-BEC7-4591-9671-8695AECB31C5}"/>
    <dgm:cxn modelId="{59EBE681-CBD9-4121-ACAC-5BF27251A54D}" type="presOf" srcId="{3D555D91-E44D-4E79-A1DE-1857D04B58F8}" destId="{D53F4853-31F6-4889-8C3D-8B06F068E61E}" srcOrd="0" destOrd="0" presId="urn:microsoft.com/office/officeart/2005/8/layout/chevron1"/>
    <dgm:cxn modelId="{0066C89E-1564-431A-B7B6-E32354563D62}" type="presOf" srcId="{66224D94-F62A-41EA-8576-46D5CA3C60CF}" destId="{767F2006-D279-4369-849E-C84C8D176B98}" srcOrd="0" destOrd="0" presId="urn:microsoft.com/office/officeart/2005/8/layout/chevron1"/>
    <dgm:cxn modelId="{C60F8DB1-768E-4CA7-80FA-3086F9744627}" srcId="{66224D94-F62A-41EA-8576-46D5CA3C60CF}" destId="{3D555D91-E44D-4E79-A1DE-1857D04B58F8}" srcOrd="1" destOrd="0" parTransId="{44D2D263-EB2D-4823-85AB-CC8DD9F1A564}" sibTransId="{400D2A1D-3D81-45C0-B753-CDE4B4ADF980}"/>
    <dgm:cxn modelId="{CBDF2FDE-A06B-4EA9-8B8D-BA5F2C6BA0AB}" type="presOf" srcId="{B9079F65-1E62-467C-BBFF-9FAD1C4A7B04}" destId="{55ADE08F-CFCE-44EB-A79F-1AB4203BEF16}" srcOrd="0" destOrd="0" presId="urn:microsoft.com/office/officeart/2005/8/layout/chevron1"/>
    <dgm:cxn modelId="{081F82F0-5E1D-43A3-BB4B-7D3032E40DD7}" srcId="{66224D94-F62A-41EA-8576-46D5CA3C60CF}" destId="{6470ED84-8B32-46AD-8CF1-9AABD5DABD22}" srcOrd="0" destOrd="0" parTransId="{E2B56BDB-F066-4462-AB6F-8B1D85D2C412}" sibTransId="{CDE2063F-560A-43A5-A492-0F62EDFA090F}"/>
    <dgm:cxn modelId="{AC1700D0-6E9A-46AE-9DA7-8E3C16C5700A}" type="presParOf" srcId="{767F2006-D279-4369-849E-C84C8D176B98}" destId="{332DE85D-62BE-4636-A0EF-D43AC7D1C7F2}" srcOrd="0" destOrd="0" presId="urn:microsoft.com/office/officeart/2005/8/layout/chevron1"/>
    <dgm:cxn modelId="{5804E6B3-F57B-445E-8AF0-5A17DCFFB53A}" type="presParOf" srcId="{767F2006-D279-4369-849E-C84C8D176B98}" destId="{A793AD37-6D8D-4A0A-AE71-5C0C92A4592F}" srcOrd="1" destOrd="0" presId="urn:microsoft.com/office/officeart/2005/8/layout/chevron1"/>
    <dgm:cxn modelId="{A901EF6E-4FA5-4D39-8B6B-E6D48383FBD0}" type="presParOf" srcId="{767F2006-D279-4369-849E-C84C8D176B98}" destId="{D53F4853-31F6-4889-8C3D-8B06F068E61E}" srcOrd="2" destOrd="0" presId="urn:microsoft.com/office/officeart/2005/8/layout/chevron1"/>
    <dgm:cxn modelId="{3EABE0F6-8664-423E-9527-3864E9EA631D}" type="presParOf" srcId="{767F2006-D279-4369-849E-C84C8D176B98}" destId="{E647DBF7-4A93-4878-A873-A935C1D41773}" srcOrd="3" destOrd="0" presId="urn:microsoft.com/office/officeart/2005/8/layout/chevron1"/>
    <dgm:cxn modelId="{438F686C-590A-413A-B0AF-F712B6153FC6}" type="presParOf" srcId="{767F2006-D279-4369-849E-C84C8D176B98}" destId="{55ADE08F-CFCE-44EB-A79F-1AB4203BEF16}" srcOrd="4" destOrd="0" presId="urn:microsoft.com/office/officeart/2005/8/layout/chevron1"/>
  </dgm:cxnLst>
  <dgm:bg>
    <a:noFill/>
  </dgm:bg>
  <dgm:whole/>
  <dgm:extLst>
    <a:ext uri="http://schemas.microsoft.com/office/drawing/2008/diagram">
      <dsp:dataModelExt xmlns:dsp="http://schemas.microsoft.com/office/drawing/2008/diagram" relId="rId4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1C9B5A-0DB9-6C49-ACBC-2E03798D0981}"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F8507543-C56D-3744-A246-3CFCD47AC570}">
      <dgm:prSet phldrT="[Text]"/>
      <dgm:spPr/>
      <dgm:t>
        <a:bodyPr/>
        <a:lstStyle/>
        <a:p>
          <a:r>
            <a:rPr lang="en-US" dirty="0"/>
            <a:t>Collaboration: cooperative groups, NCI, industry </a:t>
          </a:r>
        </a:p>
      </dgm:t>
    </dgm:pt>
    <dgm:pt modelId="{595F6422-753C-7043-9F71-E0CF27EFE7AB}" type="parTrans" cxnId="{7FC832E7-FB6E-474E-BBBC-88B232ACBCBD}">
      <dgm:prSet/>
      <dgm:spPr/>
      <dgm:t>
        <a:bodyPr/>
        <a:lstStyle/>
        <a:p>
          <a:endParaRPr lang="en-US"/>
        </a:p>
      </dgm:t>
    </dgm:pt>
    <dgm:pt modelId="{6EB2DE80-D333-0B4B-9BF1-3D2991A69E1E}" type="sibTrans" cxnId="{7FC832E7-FB6E-474E-BBBC-88B232ACBCBD}">
      <dgm:prSet/>
      <dgm:spPr/>
      <dgm:t>
        <a:bodyPr/>
        <a:lstStyle/>
        <a:p>
          <a:endParaRPr lang="en-US"/>
        </a:p>
      </dgm:t>
    </dgm:pt>
    <dgm:pt modelId="{33B2E22A-CF14-074A-B9C5-8A8DB8CADAE7}">
      <dgm:prSet phldrT="[Text]"/>
      <dgm:spPr/>
      <dgm:t>
        <a:bodyPr/>
        <a:lstStyle/>
        <a:p>
          <a:r>
            <a:rPr lang="en-US" dirty="0"/>
            <a:t>Next generation of researchers</a:t>
          </a:r>
        </a:p>
      </dgm:t>
    </dgm:pt>
    <dgm:pt modelId="{0D85D901-B74D-D949-AD74-5B4B55CF2497}" type="parTrans" cxnId="{F07A36A8-6D70-0645-BD8E-FB13CA548C05}">
      <dgm:prSet/>
      <dgm:spPr/>
      <dgm:t>
        <a:bodyPr/>
        <a:lstStyle/>
        <a:p>
          <a:endParaRPr lang="en-US"/>
        </a:p>
      </dgm:t>
    </dgm:pt>
    <dgm:pt modelId="{64725AC5-42F1-E94D-B5BD-3F6A3EE867C8}" type="sibTrans" cxnId="{F07A36A8-6D70-0645-BD8E-FB13CA548C05}">
      <dgm:prSet/>
      <dgm:spPr/>
      <dgm:t>
        <a:bodyPr/>
        <a:lstStyle/>
        <a:p>
          <a:endParaRPr lang="en-US"/>
        </a:p>
      </dgm:t>
    </dgm:pt>
    <dgm:pt modelId="{1B931871-5B77-2F49-8E27-194FEE913EFE}">
      <dgm:prSet phldrT="[Text]"/>
      <dgm:spPr/>
      <dgm:t>
        <a:bodyPr/>
        <a:lstStyle/>
        <a:p>
          <a:r>
            <a:rPr lang="en-US" dirty="0"/>
            <a:t>Patient focused and centric</a:t>
          </a:r>
        </a:p>
      </dgm:t>
    </dgm:pt>
    <dgm:pt modelId="{3DAD6CD9-61C5-FA4D-82B3-EB0DD4ED728F}" type="parTrans" cxnId="{1BE21916-276A-704D-A773-8BBA3C02E269}">
      <dgm:prSet/>
      <dgm:spPr/>
      <dgm:t>
        <a:bodyPr/>
        <a:lstStyle/>
        <a:p>
          <a:endParaRPr lang="en-US"/>
        </a:p>
      </dgm:t>
    </dgm:pt>
    <dgm:pt modelId="{AD09DFFF-15D4-6641-AE78-AFEF492BDFCB}" type="sibTrans" cxnId="{1BE21916-276A-704D-A773-8BBA3C02E269}">
      <dgm:prSet/>
      <dgm:spPr/>
      <dgm:t>
        <a:bodyPr/>
        <a:lstStyle/>
        <a:p>
          <a:endParaRPr lang="en-US"/>
        </a:p>
      </dgm:t>
    </dgm:pt>
    <dgm:pt modelId="{7C2C4660-C81C-2F4A-ABBF-AC664C7A7E9A}" type="pres">
      <dgm:prSet presAssocID="{0B1C9B5A-0DB9-6C49-ACBC-2E03798D0981}" presName="Name0" presStyleCnt="0">
        <dgm:presLayoutVars>
          <dgm:chMax val="7"/>
          <dgm:chPref val="7"/>
          <dgm:dir/>
          <dgm:animLvl val="lvl"/>
        </dgm:presLayoutVars>
      </dgm:prSet>
      <dgm:spPr/>
    </dgm:pt>
    <dgm:pt modelId="{05023FE8-2944-9B43-A65B-7363EA569A15}" type="pres">
      <dgm:prSet presAssocID="{F8507543-C56D-3744-A246-3CFCD47AC570}" presName="Accent1" presStyleCnt="0"/>
      <dgm:spPr/>
    </dgm:pt>
    <dgm:pt modelId="{214B1462-AE9C-404E-A923-C5138F18885C}" type="pres">
      <dgm:prSet presAssocID="{F8507543-C56D-3744-A246-3CFCD47AC570}" presName="Accent" presStyleLbl="node1" presStyleIdx="0" presStyleCnt="3"/>
      <dgm:spPr/>
    </dgm:pt>
    <dgm:pt modelId="{EEEE5B80-33B3-884A-9D59-780BB0F18946}" type="pres">
      <dgm:prSet presAssocID="{F8507543-C56D-3744-A246-3CFCD47AC570}" presName="Parent1" presStyleLbl="revTx" presStyleIdx="0" presStyleCnt="3" custScaleX="106444" custScaleY="137854">
        <dgm:presLayoutVars>
          <dgm:chMax val="1"/>
          <dgm:chPref val="1"/>
          <dgm:bulletEnabled val="1"/>
        </dgm:presLayoutVars>
      </dgm:prSet>
      <dgm:spPr/>
    </dgm:pt>
    <dgm:pt modelId="{8F35C46D-7CB6-2643-BCFB-57E6F04C7909}" type="pres">
      <dgm:prSet presAssocID="{33B2E22A-CF14-074A-B9C5-8A8DB8CADAE7}" presName="Accent2" presStyleCnt="0"/>
      <dgm:spPr/>
    </dgm:pt>
    <dgm:pt modelId="{00D9FCAC-805E-8F47-9521-13A6AD180125}" type="pres">
      <dgm:prSet presAssocID="{33B2E22A-CF14-074A-B9C5-8A8DB8CADAE7}" presName="Accent" presStyleLbl="node1" presStyleIdx="1" presStyleCnt="3"/>
      <dgm:spPr/>
    </dgm:pt>
    <dgm:pt modelId="{B0D241D2-E059-5041-9890-2382B5CD3B46}" type="pres">
      <dgm:prSet presAssocID="{33B2E22A-CF14-074A-B9C5-8A8DB8CADAE7}" presName="Parent2" presStyleLbl="revTx" presStyleIdx="1" presStyleCnt="3">
        <dgm:presLayoutVars>
          <dgm:chMax val="1"/>
          <dgm:chPref val="1"/>
          <dgm:bulletEnabled val="1"/>
        </dgm:presLayoutVars>
      </dgm:prSet>
      <dgm:spPr/>
    </dgm:pt>
    <dgm:pt modelId="{7389E4D6-4A8F-6F4F-9226-DA97D5C5358B}" type="pres">
      <dgm:prSet presAssocID="{1B931871-5B77-2F49-8E27-194FEE913EFE}" presName="Accent3" presStyleCnt="0"/>
      <dgm:spPr/>
    </dgm:pt>
    <dgm:pt modelId="{1B607BEA-5CDF-B844-8525-13A891B18917}" type="pres">
      <dgm:prSet presAssocID="{1B931871-5B77-2F49-8E27-194FEE913EFE}" presName="Accent" presStyleLbl="node1" presStyleIdx="2" presStyleCnt="3"/>
      <dgm:spPr/>
    </dgm:pt>
    <dgm:pt modelId="{6DAF9703-87CC-8145-9EA6-0AB09F2DD2CB}" type="pres">
      <dgm:prSet presAssocID="{1B931871-5B77-2F49-8E27-194FEE913EFE}" presName="Parent3" presStyleLbl="revTx" presStyleIdx="2" presStyleCnt="3">
        <dgm:presLayoutVars>
          <dgm:chMax val="1"/>
          <dgm:chPref val="1"/>
          <dgm:bulletEnabled val="1"/>
        </dgm:presLayoutVars>
      </dgm:prSet>
      <dgm:spPr/>
    </dgm:pt>
  </dgm:ptLst>
  <dgm:cxnLst>
    <dgm:cxn modelId="{1BE21916-276A-704D-A773-8BBA3C02E269}" srcId="{0B1C9B5A-0DB9-6C49-ACBC-2E03798D0981}" destId="{1B931871-5B77-2F49-8E27-194FEE913EFE}" srcOrd="2" destOrd="0" parTransId="{3DAD6CD9-61C5-FA4D-82B3-EB0DD4ED728F}" sibTransId="{AD09DFFF-15D4-6641-AE78-AFEF492BDFCB}"/>
    <dgm:cxn modelId="{3B9C99A3-713B-3E43-84C0-64C01D6B15F3}" type="presOf" srcId="{F8507543-C56D-3744-A246-3CFCD47AC570}" destId="{EEEE5B80-33B3-884A-9D59-780BB0F18946}" srcOrd="0" destOrd="0" presId="urn:microsoft.com/office/officeart/2009/layout/CircleArrowProcess"/>
    <dgm:cxn modelId="{F07A36A8-6D70-0645-BD8E-FB13CA548C05}" srcId="{0B1C9B5A-0DB9-6C49-ACBC-2E03798D0981}" destId="{33B2E22A-CF14-074A-B9C5-8A8DB8CADAE7}" srcOrd="1" destOrd="0" parTransId="{0D85D901-B74D-D949-AD74-5B4B55CF2497}" sibTransId="{64725AC5-42F1-E94D-B5BD-3F6A3EE867C8}"/>
    <dgm:cxn modelId="{6911D4AA-94A2-D34D-98CE-1568C4EA06C8}" type="presOf" srcId="{1B931871-5B77-2F49-8E27-194FEE913EFE}" destId="{6DAF9703-87CC-8145-9EA6-0AB09F2DD2CB}" srcOrd="0" destOrd="0" presId="urn:microsoft.com/office/officeart/2009/layout/CircleArrowProcess"/>
    <dgm:cxn modelId="{D272D5C3-61AA-7F49-842B-9222DB2878A9}" type="presOf" srcId="{33B2E22A-CF14-074A-B9C5-8A8DB8CADAE7}" destId="{B0D241D2-E059-5041-9890-2382B5CD3B46}" srcOrd="0" destOrd="0" presId="urn:microsoft.com/office/officeart/2009/layout/CircleArrowProcess"/>
    <dgm:cxn modelId="{6CFD12D6-5A88-D249-B958-1D51F0F9771F}" type="presOf" srcId="{0B1C9B5A-0DB9-6C49-ACBC-2E03798D0981}" destId="{7C2C4660-C81C-2F4A-ABBF-AC664C7A7E9A}" srcOrd="0" destOrd="0" presId="urn:microsoft.com/office/officeart/2009/layout/CircleArrowProcess"/>
    <dgm:cxn modelId="{7FC832E7-FB6E-474E-BBBC-88B232ACBCBD}" srcId="{0B1C9B5A-0DB9-6C49-ACBC-2E03798D0981}" destId="{F8507543-C56D-3744-A246-3CFCD47AC570}" srcOrd="0" destOrd="0" parTransId="{595F6422-753C-7043-9F71-E0CF27EFE7AB}" sibTransId="{6EB2DE80-D333-0B4B-9BF1-3D2991A69E1E}"/>
    <dgm:cxn modelId="{262E81C8-2E4F-FB4B-8131-63DE0C63133D}" type="presParOf" srcId="{7C2C4660-C81C-2F4A-ABBF-AC664C7A7E9A}" destId="{05023FE8-2944-9B43-A65B-7363EA569A15}" srcOrd="0" destOrd="0" presId="urn:microsoft.com/office/officeart/2009/layout/CircleArrowProcess"/>
    <dgm:cxn modelId="{5BC15083-3E55-AF46-80CE-016BA570EA4F}" type="presParOf" srcId="{05023FE8-2944-9B43-A65B-7363EA569A15}" destId="{214B1462-AE9C-404E-A923-C5138F18885C}" srcOrd="0" destOrd="0" presId="urn:microsoft.com/office/officeart/2009/layout/CircleArrowProcess"/>
    <dgm:cxn modelId="{D5DB5B72-3CDE-7E4F-B2A7-A81AE29480B5}" type="presParOf" srcId="{7C2C4660-C81C-2F4A-ABBF-AC664C7A7E9A}" destId="{EEEE5B80-33B3-884A-9D59-780BB0F18946}" srcOrd="1" destOrd="0" presId="urn:microsoft.com/office/officeart/2009/layout/CircleArrowProcess"/>
    <dgm:cxn modelId="{07593614-64F7-D84E-9621-A0FF7928DF7A}" type="presParOf" srcId="{7C2C4660-C81C-2F4A-ABBF-AC664C7A7E9A}" destId="{8F35C46D-7CB6-2643-BCFB-57E6F04C7909}" srcOrd="2" destOrd="0" presId="urn:microsoft.com/office/officeart/2009/layout/CircleArrowProcess"/>
    <dgm:cxn modelId="{A8365B6D-5F0C-534C-860B-1E46C4900C80}" type="presParOf" srcId="{8F35C46D-7CB6-2643-BCFB-57E6F04C7909}" destId="{00D9FCAC-805E-8F47-9521-13A6AD180125}" srcOrd="0" destOrd="0" presId="urn:microsoft.com/office/officeart/2009/layout/CircleArrowProcess"/>
    <dgm:cxn modelId="{81C8D7DC-D02E-F745-BBA8-4E7B49255734}" type="presParOf" srcId="{7C2C4660-C81C-2F4A-ABBF-AC664C7A7E9A}" destId="{B0D241D2-E059-5041-9890-2382B5CD3B46}" srcOrd="3" destOrd="0" presId="urn:microsoft.com/office/officeart/2009/layout/CircleArrowProcess"/>
    <dgm:cxn modelId="{71F99D03-E5C9-2441-8CD0-987119860238}" type="presParOf" srcId="{7C2C4660-C81C-2F4A-ABBF-AC664C7A7E9A}" destId="{7389E4D6-4A8F-6F4F-9226-DA97D5C5358B}" srcOrd="4" destOrd="0" presId="urn:microsoft.com/office/officeart/2009/layout/CircleArrowProcess"/>
    <dgm:cxn modelId="{ACB60971-75D6-7D41-B24B-E5C9420C005C}" type="presParOf" srcId="{7389E4D6-4A8F-6F4F-9226-DA97D5C5358B}" destId="{1B607BEA-5CDF-B844-8525-13A891B18917}" srcOrd="0" destOrd="0" presId="urn:microsoft.com/office/officeart/2009/layout/CircleArrowProcess"/>
    <dgm:cxn modelId="{DF13820E-679F-E84D-BBAA-A777835642E6}" type="presParOf" srcId="{7C2C4660-C81C-2F4A-ABBF-AC664C7A7E9A}" destId="{6DAF9703-87CC-8145-9EA6-0AB09F2DD2CB}"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59AED-F4D5-47BF-A70E-6B6455EDC2EB}">
      <dsp:nvSpPr>
        <dsp:cNvPr id="0" name=""/>
        <dsp:cNvSpPr/>
      </dsp:nvSpPr>
      <dsp:spPr>
        <a:xfrm>
          <a:off x="2737" y="0"/>
          <a:ext cx="1593754" cy="499491"/>
        </a:xfrm>
        <a:prstGeom prst="chevron">
          <a:avLst/>
        </a:prstGeom>
        <a:solidFill>
          <a:srgbClr val="B1D9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Prelim talks on TM</a:t>
          </a:r>
        </a:p>
      </dsp:txBody>
      <dsp:txXfrm>
        <a:off x="252483" y="0"/>
        <a:ext cx="1094263" cy="499491"/>
      </dsp:txXfrm>
    </dsp:sp>
    <dsp:sp modelId="{72AC9968-5C48-4A7D-AAB5-3A366C68997F}">
      <dsp:nvSpPr>
        <dsp:cNvPr id="0" name=""/>
        <dsp:cNvSpPr/>
      </dsp:nvSpPr>
      <dsp:spPr>
        <a:xfrm>
          <a:off x="1437116" y="0"/>
          <a:ext cx="1593754" cy="499491"/>
        </a:xfrm>
        <a:prstGeom prst="chevron">
          <a:avLst/>
        </a:prstGeom>
        <a:solidFill>
          <a:srgbClr val="B1D9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Draft TM</a:t>
          </a:r>
        </a:p>
      </dsp:txBody>
      <dsp:txXfrm>
        <a:off x="1686862" y="0"/>
        <a:ext cx="1094263" cy="499491"/>
      </dsp:txXfrm>
    </dsp:sp>
    <dsp:sp modelId="{49C88B81-C42A-4D8E-B238-FC906888B9F6}">
      <dsp:nvSpPr>
        <dsp:cNvPr id="0" name=""/>
        <dsp:cNvSpPr/>
      </dsp:nvSpPr>
      <dsp:spPr>
        <a:xfrm>
          <a:off x="2871495" y="0"/>
          <a:ext cx="1593754" cy="499491"/>
        </a:xfrm>
        <a:prstGeom prst="chevron">
          <a:avLst/>
        </a:prstGeom>
        <a:solidFill>
          <a:srgbClr val="B1D9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Leadership review</a:t>
          </a:r>
        </a:p>
      </dsp:txBody>
      <dsp:txXfrm>
        <a:off x="3121241" y="0"/>
        <a:ext cx="1094263" cy="499491"/>
      </dsp:txXfrm>
    </dsp:sp>
    <dsp:sp modelId="{8AC48F33-87B7-4508-B75A-14E01CFD8311}">
      <dsp:nvSpPr>
        <dsp:cNvPr id="0" name=""/>
        <dsp:cNvSpPr/>
      </dsp:nvSpPr>
      <dsp:spPr>
        <a:xfrm>
          <a:off x="4305873" y="0"/>
          <a:ext cx="1593754" cy="499491"/>
        </a:xfrm>
        <a:prstGeom prst="chevron">
          <a:avLst/>
        </a:prstGeom>
        <a:solidFill>
          <a:srgbClr val="B1D9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Incorporate TM into study</a:t>
          </a:r>
        </a:p>
      </dsp:txBody>
      <dsp:txXfrm>
        <a:off x="4555619" y="0"/>
        <a:ext cx="1094263" cy="4994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59AED-F4D5-47BF-A70E-6B6455EDC2EB}">
      <dsp:nvSpPr>
        <dsp:cNvPr id="0" name=""/>
        <dsp:cNvSpPr/>
      </dsp:nvSpPr>
      <dsp:spPr>
        <a:xfrm>
          <a:off x="29807" y="0"/>
          <a:ext cx="2740260" cy="499491"/>
        </a:xfrm>
        <a:prstGeom prst="chevron">
          <a:avLst/>
        </a:prstGeom>
        <a:solidFill>
          <a:srgbClr val="4F81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Draft budget</a:t>
          </a:r>
        </a:p>
      </dsp:txBody>
      <dsp:txXfrm>
        <a:off x="279553" y="0"/>
        <a:ext cx="2240769" cy="499491"/>
      </dsp:txXfrm>
    </dsp:sp>
    <dsp:sp modelId="{72AC9968-5C48-4A7D-AAB5-3A366C68997F}">
      <dsp:nvSpPr>
        <dsp:cNvPr id="0" name=""/>
        <dsp:cNvSpPr/>
      </dsp:nvSpPr>
      <dsp:spPr>
        <a:xfrm>
          <a:off x="2468483" y="0"/>
          <a:ext cx="2740260" cy="499491"/>
        </a:xfrm>
        <a:prstGeom prst="chevron">
          <a:avLst/>
        </a:prstGeom>
        <a:solidFill>
          <a:srgbClr val="4F81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Collect budget items &amp; scope of work</a:t>
          </a:r>
        </a:p>
      </dsp:txBody>
      <dsp:txXfrm>
        <a:off x="2718229" y="0"/>
        <a:ext cx="2240769" cy="499491"/>
      </dsp:txXfrm>
    </dsp:sp>
    <dsp:sp modelId="{49C88B81-C42A-4D8E-B238-FC906888B9F6}">
      <dsp:nvSpPr>
        <dsp:cNvPr id="0" name=""/>
        <dsp:cNvSpPr/>
      </dsp:nvSpPr>
      <dsp:spPr>
        <a:xfrm>
          <a:off x="4934718" y="0"/>
          <a:ext cx="2740260" cy="499491"/>
        </a:xfrm>
        <a:prstGeom prst="chevron">
          <a:avLst/>
        </a:prstGeom>
        <a:solidFill>
          <a:srgbClr val="4F81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Leadership review</a:t>
          </a:r>
        </a:p>
      </dsp:txBody>
      <dsp:txXfrm>
        <a:off x="5184464" y="0"/>
        <a:ext cx="2240769" cy="4994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59AED-F4D5-47BF-A70E-6B6455EDC2EB}">
      <dsp:nvSpPr>
        <dsp:cNvPr id="0" name=""/>
        <dsp:cNvSpPr/>
      </dsp:nvSpPr>
      <dsp:spPr>
        <a:xfrm>
          <a:off x="3112" y="0"/>
          <a:ext cx="1811620" cy="499491"/>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Draft contract</a:t>
          </a:r>
        </a:p>
      </dsp:txBody>
      <dsp:txXfrm>
        <a:off x="252858" y="0"/>
        <a:ext cx="1312129" cy="499491"/>
      </dsp:txXfrm>
    </dsp:sp>
    <dsp:sp modelId="{72AC9968-5C48-4A7D-AAB5-3A366C68997F}">
      <dsp:nvSpPr>
        <dsp:cNvPr id="0" name=""/>
        <dsp:cNvSpPr/>
      </dsp:nvSpPr>
      <dsp:spPr>
        <a:xfrm>
          <a:off x="1633571" y="0"/>
          <a:ext cx="1811620" cy="499491"/>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Redline discussions</a:t>
          </a:r>
        </a:p>
      </dsp:txBody>
      <dsp:txXfrm>
        <a:off x="1883317" y="0"/>
        <a:ext cx="1312129" cy="499491"/>
      </dsp:txXfrm>
    </dsp:sp>
    <dsp:sp modelId="{49C88B81-C42A-4D8E-B238-FC906888B9F6}">
      <dsp:nvSpPr>
        <dsp:cNvPr id="0" name=""/>
        <dsp:cNvSpPr/>
      </dsp:nvSpPr>
      <dsp:spPr>
        <a:xfrm>
          <a:off x="3264029" y="0"/>
          <a:ext cx="1811620" cy="499491"/>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Final sign off</a:t>
          </a:r>
        </a:p>
      </dsp:txBody>
      <dsp:txXfrm>
        <a:off x="3513775" y="0"/>
        <a:ext cx="1312129" cy="499491"/>
      </dsp:txXfrm>
    </dsp:sp>
    <dsp:sp modelId="{8AC48F33-87B7-4508-B75A-14E01CFD8311}">
      <dsp:nvSpPr>
        <dsp:cNvPr id="0" name=""/>
        <dsp:cNvSpPr/>
      </dsp:nvSpPr>
      <dsp:spPr>
        <a:xfrm>
          <a:off x="4894488" y="0"/>
          <a:ext cx="1811620" cy="499491"/>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Contract execution</a:t>
          </a:r>
        </a:p>
      </dsp:txBody>
      <dsp:txXfrm>
        <a:off x="5144234" y="0"/>
        <a:ext cx="1312129" cy="4994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88B81-C42A-4D8E-B238-FC906888B9F6}">
      <dsp:nvSpPr>
        <dsp:cNvPr id="0" name=""/>
        <dsp:cNvSpPr/>
      </dsp:nvSpPr>
      <dsp:spPr>
        <a:xfrm>
          <a:off x="1776" y="0"/>
          <a:ext cx="1816971" cy="499491"/>
        </a:xfrm>
        <a:prstGeom prst="chevron">
          <a:avLst/>
        </a:prstGeom>
        <a:solidFill>
          <a:srgbClr val="FF7C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Drug at PMB</a:t>
          </a:r>
        </a:p>
      </dsp:txBody>
      <dsp:txXfrm>
        <a:off x="251522" y="0"/>
        <a:ext cx="1317480" cy="4994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C9968-5C48-4A7D-AAB5-3A366C68997F}">
      <dsp:nvSpPr>
        <dsp:cNvPr id="0" name=""/>
        <dsp:cNvSpPr/>
      </dsp:nvSpPr>
      <dsp:spPr>
        <a:xfrm>
          <a:off x="1301" y="0"/>
          <a:ext cx="1331613" cy="499491"/>
        </a:xfrm>
        <a:prstGeom prst="chevron">
          <a:avLst/>
        </a:prstGeom>
        <a:solidFill>
          <a:srgbClr val="FF7C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FDA review </a:t>
          </a:r>
        </a:p>
      </dsp:txBody>
      <dsp:txXfrm>
        <a:off x="251047" y="0"/>
        <a:ext cx="832122" cy="4994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C9968-5C48-4A7D-AAB5-3A366C68997F}">
      <dsp:nvSpPr>
        <dsp:cNvPr id="0" name=""/>
        <dsp:cNvSpPr/>
      </dsp:nvSpPr>
      <dsp:spPr>
        <a:xfrm>
          <a:off x="0" y="0"/>
          <a:ext cx="1882774" cy="499491"/>
        </a:xfrm>
        <a:prstGeom prst="chevron">
          <a:avLst/>
        </a:prstGeom>
        <a:gradFill rotWithShape="0">
          <a:gsLst>
            <a:gs pos="0">
              <a:srgbClr val="4F81BD"/>
            </a:gs>
            <a:gs pos="61000">
              <a:schemeClr val="accent1">
                <a:lumMod val="45000"/>
                <a:lumOff val="55000"/>
              </a:schemeClr>
            </a:gs>
            <a:gs pos="47000">
              <a:schemeClr val="accent1">
                <a:lumMod val="45000"/>
                <a:lumOff val="55000"/>
              </a:schemeClr>
            </a:gs>
            <a:gs pos="80000">
              <a:srgbClr val="FFCC00"/>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rPr>
            <a:t>Contract/budgets executed</a:t>
          </a:r>
        </a:p>
      </dsp:txBody>
      <dsp:txXfrm>
        <a:off x="249746" y="0"/>
        <a:ext cx="1383283" cy="4994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DE85D-62BE-4636-A0EF-D43AC7D1C7F2}">
      <dsp:nvSpPr>
        <dsp:cNvPr id="0" name=""/>
        <dsp:cNvSpPr/>
      </dsp:nvSpPr>
      <dsp:spPr>
        <a:xfrm>
          <a:off x="3830" y="6248"/>
          <a:ext cx="2805126" cy="493242"/>
        </a:xfrm>
        <a:prstGeom prst="chevron">
          <a:avLst/>
        </a:prstGeom>
        <a:solidFill>
          <a:srgbClr val="CC99FF"/>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latin typeface="Calibri" panose="020F0502020204030204" pitchFamily="34" charset="0"/>
              <a:ea typeface="+mn-ea"/>
              <a:cs typeface="+mn-cs"/>
            </a:rPr>
            <a:t>Electronic Data Collection (Forms) Design and Development (Draft)</a:t>
          </a:r>
          <a:endParaRPr lang="en-US" sz="1050" kern="1200" dirty="0">
            <a:solidFill>
              <a:schemeClr val="tx1">
                <a:lumMod val="75000"/>
                <a:lumOff val="25000"/>
              </a:schemeClr>
            </a:solidFill>
            <a:latin typeface="Calibri" panose="020F0502020204030204" pitchFamily="34" charset="0"/>
            <a:ea typeface="+mn-ea"/>
            <a:cs typeface="+mn-cs"/>
          </a:endParaRPr>
        </a:p>
      </dsp:txBody>
      <dsp:txXfrm>
        <a:off x="250451" y="6248"/>
        <a:ext cx="2311884" cy="493242"/>
      </dsp:txXfrm>
    </dsp:sp>
    <dsp:sp modelId="{D53F4853-31F6-4889-8C3D-8B06F068E61E}">
      <dsp:nvSpPr>
        <dsp:cNvPr id="0" name=""/>
        <dsp:cNvSpPr/>
      </dsp:nvSpPr>
      <dsp:spPr>
        <a:xfrm>
          <a:off x="2675721" y="3124"/>
          <a:ext cx="1622005" cy="493242"/>
        </a:xfrm>
        <a:prstGeom prst="chevron">
          <a:avLst/>
        </a:prstGeom>
        <a:solidFill>
          <a:srgbClr val="CC99FF"/>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latin typeface="Calibri" panose="020F0502020204030204" pitchFamily="34" charset="0"/>
              <a:ea typeface="+mn-ea"/>
              <a:cs typeface="+mn-cs"/>
            </a:rPr>
            <a:t>Finalize EDC Forms</a:t>
          </a:r>
        </a:p>
      </dsp:txBody>
      <dsp:txXfrm>
        <a:off x="2922342" y="3124"/>
        <a:ext cx="1128763" cy="493242"/>
      </dsp:txXfrm>
    </dsp:sp>
    <dsp:sp modelId="{55ADE08F-CFCE-44EB-A79F-1AB4203BEF16}">
      <dsp:nvSpPr>
        <dsp:cNvPr id="0" name=""/>
        <dsp:cNvSpPr/>
      </dsp:nvSpPr>
      <dsp:spPr>
        <a:xfrm>
          <a:off x="4168321" y="-11743"/>
          <a:ext cx="1307446" cy="522978"/>
        </a:xfrm>
        <a:prstGeom prst="chevron">
          <a:avLst/>
        </a:prstGeom>
        <a:solidFill>
          <a:srgbClr val="CC99FF"/>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latin typeface="+mn-lt"/>
              <a:ea typeface="+mn-ea"/>
              <a:cs typeface="+mn-cs"/>
            </a:rPr>
            <a:t>User Acceptance testing</a:t>
          </a:r>
        </a:p>
      </dsp:txBody>
      <dsp:txXfrm>
        <a:off x="4429810" y="-11743"/>
        <a:ext cx="784468" cy="5229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DE85D-62BE-4636-A0EF-D43AC7D1C7F2}">
      <dsp:nvSpPr>
        <dsp:cNvPr id="0" name=""/>
        <dsp:cNvSpPr/>
      </dsp:nvSpPr>
      <dsp:spPr>
        <a:xfrm>
          <a:off x="0" y="0"/>
          <a:ext cx="2241785" cy="499491"/>
        </a:xfrm>
        <a:prstGeom prst="chevron">
          <a:avLst/>
        </a:prstGeom>
        <a:solidFill>
          <a:srgbClr val="33CCCC"/>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latin typeface="Calibri" panose="020F0502020204030204" pitchFamily="34" charset="0"/>
              <a:ea typeface="+mn-ea"/>
              <a:cs typeface="+mn-cs"/>
            </a:rPr>
            <a:t>Biomarker kick-off call</a:t>
          </a:r>
          <a:endParaRPr lang="en-US" sz="1100" kern="1200" dirty="0">
            <a:solidFill>
              <a:schemeClr val="tx1">
                <a:lumMod val="75000"/>
                <a:lumOff val="25000"/>
              </a:schemeClr>
            </a:solidFill>
            <a:latin typeface="Calibri" panose="020F0502020204030204" pitchFamily="34" charset="0"/>
            <a:ea typeface="+mn-ea"/>
            <a:cs typeface="+mn-cs"/>
          </a:endParaRPr>
        </a:p>
      </dsp:txBody>
      <dsp:txXfrm>
        <a:off x="249746" y="0"/>
        <a:ext cx="1742294" cy="499491"/>
      </dsp:txXfrm>
    </dsp:sp>
    <dsp:sp modelId="{D53F4853-31F6-4889-8C3D-8B06F068E61E}">
      <dsp:nvSpPr>
        <dsp:cNvPr id="0" name=""/>
        <dsp:cNvSpPr/>
      </dsp:nvSpPr>
      <dsp:spPr>
        <a:xfrm>
          <a:off x="1998493" y="0"/>
          <a:ext cx="3764214" cy="499491"/>
        </a:xfrm>
        <a:prstGeom prst="chevron">
          <a:avLst/>
        </a:prstGeom>
        <a:solidFill>
          <a:srgbClr val="33CCCC"/>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latin typeface="Calibri" panose="020F0502020204030204" pitchFamily="34" charset="0"/>
              <a:ea typeface="+mn-ea"/>
              <a:cs typeface="+mn-cs"/>
            </a:rPr>
            <a:t>Programming</a:t>
          </a:r>
        </a:p>
      </dsp:txBody>
      <dsp:txXfrm>
        <a:off x="2248239" y="0"/>
        <a:ext cx="3264723" cy="499491"/>
      </dsp:txXfrm>
    </dsp:sp>
    <dsp:sp modelId="{55ADE08F-CFCE-44EB-A79F-1AB4203BEF16}">
      <dsp:nvSpPr>
        <dsp:cNvPr id="0" name=""/>
        <dsp:cNvSpPr/>
      </dsp:nvSpPr>
      <dsp:spPr>
        <a:xfrm>
          <a:off x="5519416" y="-15056"/>
          <a:ext cx="2452209" cy="529604"/>
        </a:xfrm>
        <a:prstGeom prst="chevron">
          <a:avLst/>
        </a:prstGeom>
        <a:solidFill>
          <a:srgbClr val="33CCCC"/>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75000"/>
                  <a:lumOff val="25000"/>
                </a:schemeClr>
              </a:solidFill>
              <a:latin typeface="+mn-lt"/>
              <a:ea typeface="+mn-ea"/>
              <a:cs typeface="+mn-cs"/>
            </a:rPr>
            <a:t>Reporting prospective &amp; retrospective biomarkers</a:t>
          </a:r>
        </a:p>
      </dsp:txBody>
      <dsp:txXfrm>
        <a:off x="5784218" y="-15056"/>
        <a:ext cx="1922605" cy="5296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B1462-AE9C-404E-A923-C5138F18885C}">
      <dsp:nvSpPr>
        <dsp:cNvPr id="0" name=""/>
        <dsp:cNvSpPr/>
      </dsp:nvSpPr>
      <dsp:spPr>
        <a:xfrm>
          <a:off x="4474804" y="0"/>
          <a:ext cx="2735021" cy="2735438"/>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EEE5B80-33B3-884A-9D59-780BB0F18946}">
      <dsp:nvSpPr>
        <dsp:cNvPr id="0" name=""/>
        <dsp:cNvSpPr/>
      </dsp:nvSpPr>
      <dsp:spPr>
        <a:xfrm>
          <a:off x="5030366" y="843784"/>
          <a:ext cx="1617734" cy="1047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Collaboration: cooperative groups, NCI, industry </a:t>
          </a:r>
        </a:p>
      </dsp:txBody>
      <dsp:txXfrm>
        <a:off x="5030366" y="843784"/>
        <a:ext cx="1617734" cy="1047301"/>
      </dsp:txXfrm>
    </dsp:sp>
    <dsp:sp modelId="{00D9FCAC-805E-8F47-9521-13A6AD180125}">
      <dsp:nvSpPr>
        <dsp:cNvPr id="0" name=""/>
        <dsp:cNvSpPr/>
      </dsp:nvSpPr>
      <dsp:spPr>
        <a:xfrm>
          <a:off x="3715161" y="1571712"/>
          <a:ext cx="2735021" cy="2735438"/>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B0D241D2-E059-5041-9890-2382B5CD3B46}">
      <dsp:nvSpPr>
        <dsp:cNvPr id="0" name=""/>
        <dsp:cNvSpPr/>
      </dsp:nvSpPr>
      <dsp:spPr>
        <a:xfrm>
          <a:off x="4322773" y="2568379"/>
          <a:ext cx="1519798" cy="759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Next generation of researchers</a:t>
          </a:r>
        </a:p>
      </dsp:txBody>
      <dsp:txXfrm>
        <a:off x="4322773" y="2568379"/>
        <a:ext cx="1519798" cy="759717"/>
      </dsp:txXfrm>
    </dsp:sp>
    <dsp:sp modelId="{1B607BEA-5CDF-B844-8525-13A891B18917}">
      <dsp:nvSpPr>
        <dsp:cNvPr id="0" name=""/>
        <dsp:cNvSpPr/>
      </dsp:nvSpPr>
      <dsp:spPr>
        <a:xfrm>
          <a:off x="4669466" y="3331506"/>
          <a:ext cx="2349807" cy="2350749"/>
        </a:xfrm>
        <a:prstGeom prst="blockArc">
          <a:avLst>
            <a:gd name="adj1" fmla="val 13500000"/>
            <a:gd name="adj2" fmla="val 10800000"/>
            <a:gd name="adj3" fmla="val 1274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DAF9703-87CC-8145-9EA6-0AB09F2DD2CB}">
      <dsp:nvSpPr>
        <dsp:cNvPr id="0" name=""/>
        <dsp:cNvSpPr/>
      </dsp:nvSpPr>
      <dsp:spPr>
        <a:xfrm>
          <a:off x="5082929" y="4151456"/>
          <a:ext cx="1519798" cy="759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Patient focused and centric</a:t>
          </a:r>
        </a:p>
      </dsp:txBody>
      <dsp:txXfrm>
        <a:off x="5082929" y="4151456"/>
        <a:ext cx="1519798" cy="7597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D4666A-7872-403E-9D3C-20C6F6542B91}" type="datetimeFigureOut">
              <a:rPr lang="en-US" smtClean="0"/>
              <a:t>10/14/2021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A78B3-EB45-4955-A273-BE5E9331F56D}" type="slidenum">
              <a:rPr lang="en-US" smtClean="0"/>
              <a:t>‹#›</a:t>
            </a:fld>
            <a:endParaRPr lang="en-US"/>
          </a:p>
        </p:txBody>
      </p:sp>
    </p:spTree>
    <p:extLst>
      <p:ext uri="{BB962C8B-B14F-4D97-AF65-F5344CB8AC3E}">
        <p14:creationId xmlns:p14="http://schemas.microsoft.com/office/powerpoint/2010/main" val="2938659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_Background_and_Rationale"/><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16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656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805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SOTORASIB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060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f/u 15.3 months. 81% prior platinum-based chemo &amp; PD-1/PD-L1 inhibitors</a:t>
            </a:r>
          </a:p>
          <a:p>
            <a:r>
              <a:rPr lang="en-US" b="0" i="0" dirty="0">
                <a:solidFill>
                  <a:srgbClr val="4D4D4D"/>
                </a:solidFill>
                <a:effectLst/>
                <a:latin typeface="ff-quadraat-web-pro"/>
              </a:rPr>
              <a:t>Median best percentage decrease from baseline in tumor burden (defined as the sum of the longest diameters of all target lesions) was 60%</a:t>
            </a:r>
          </a:p>
          <a:p>
            <a:r>
              <a:rPr lang="en-US" b="0" i="0" dirty="0">
                <a:solidFill>
                  <a:srgbClr val="4D4D4D"/>
                </a:solidFill>
                <a:effectLst/>
                <a:latin typeface="ff-quadraat-web-pro"/>
              </a:rPr>
              <a:t>PD rate was 16.1% (20 pts)</a:t>
            </a:r>
            <a:br>
              <a:rPr lang="en-US" b="0" i="0" dirty="0">
                <a:solidFill>
                  <a:srgbClr val="4D4D4D"/>
                </a:solidFill>
                <a:effectLst/>
                <a:latin typeface="ff-quadraat-web-pro"/>
              </a:rPr>
            </a:br>
            <a:r>
              <a:rPr lang="en-US" b="0" i="0" dirty="0">
                <a:solidFill>
                  <a:srgbClr val="4D4D4D"/>
                </a:solidFill>
                <a:effectLst/>
                <a:latin typeface="ff-quadraat-web-pro"/>
              </a:rPr>
              <a:t>Median TTR 1.4 </a:t>
            </a:r>
            <a:r>
              <a:rPr lang="en-US" b="0" i="0" dirty="0" err="1">
                <a:solidFill>
                  <a:srgbClr val="4D4D4D"/>
                </a:solidFill>
                <a:effectLst/>
                <a:latin typeface="ff-quadraat-web-pro"/>
              </a:rPr>
              <a:t>mo</a:t>
            </a:r>
            <a:r>
              <a:rPr lang="en-US" b="0" i="0" dirty="0">
                <a:solidFill>
                  <a:srgbClr val="4D4D4D"/>
                </a:solidFill>
                <a:effectLst/>
                <a:latin typeface="ff-quadraat-web-pro"/>
              </a:rPr>
              <a:t> (1.2-10.1)</a:t>
            </a:r>
          </a:p>
          <a:p>
            <a:r>
              <a:rPr lang="en-US" b="0" i="0" dirty="0">
                <a:solidFill>
                  <a:srgbClr val="4D4D4D"/>
                </a:solidFill>
                <a:effectLst/>
                <a:latin typeface="ff-quadraat-web-pro"/>
              </a:rPr>
              <a:t>71.7% (33 pts) had a response at first assessment at 6 weeks</a:t>
            </a:r>
          </a:p>
          <a:p>
            <a:r>
              <a:rPr lang="en-US" b="0" i="0" dirty="0">
                <a:solidFill>
                  <a:srgbClr val="4D4D4D"/>
                </a:solidFill>
                <a:effectLst/>
                <a:latin typeface="ff-quadraat-web-pro"/>
              </a:rPr>
              <a:t>57.3% responding at 9 months</a:t>
            </a:r>
          </a:p>
          <a:p>
            <a:r>
              <a:rPr lang="en-US" b="0" i="0" dirty="0">
                <a:solidFill>
                  <a:srgbClr val="4D4D4D"/>
                </a:solidFill>
                <a:effectLst/>
                <a:latin typeface="ff-quadraat-web-pro"/>
              </a:rPr>
              <a:t>PFS at 6 </a:t>
            </a:r>
            <a:r>
              <a:rPr lang="en-US" b="0" i="0" dirty="0" err="1">
                <a:solidFill>
                  <a:srgbClr val="4D4D4D"/>
                </a:solidFill>
                <a:effectLst/>
                <a:latin typeface="ff-quadraat-web-pro"/>
              </a:rPr>
              <a:t>mo</a:t>
            </a:r>
            <a:r>
              <a:rPr lang="en-US" b="0" i="0" dirty="0">
                <a:solidFill>
                  <a:srgbClr val="4D4D4D"/>
                </a:solidFill>
                <a:effectLst/>
                <a:latin typeface="ff-quadraat-web-pro"/>
              </a:rPr>
              <a:t> 52.2%, at 9 months 37.5%</a:t>
            </a:r>
          </a:p>
          <a:p>
            <a:r>
              <a:rPr lang="en-US" b="1" i="0" dirty="0">
                <a:solidFill>
                  <a:srgbClr val="4D4D4D"/>
                </a:solidFill>
                <a:effectLst/>
                <a:latin typeface="ff-quadraat-web-pro"/>
              </a:rPr>
              <a:t>PD-L1 expression doesn’t predict for response</a:t>
            </a:r>
            <a:r>
              <a:rPr lang="en-US" b="0" i="0" dirty="0">
                <a:solidFill>
                  <a:srgbClr val="4D4D4D"/>
                </a:solidFill>
                <a:effectLst/>
                <a:latin typeface="ff-quadraat-web-pro"/>
              </a:rPr>
              <a:t>: ORR 48% (95% CI, 32 to 63) PD-L1–negative group (tumor proportion score, &lt;1%) and ORR 42% (95% CI, 31 to 53) of the overall population of patients who could be evaluated (86 pts assessed)</a:t>
            </a:r>
          </a:p>
          <a:p>
            <a:r>
              <a:rPr lang="en-US" b="1" i="0" dirty="0">
                <a:solidFill>
                  <a:srgbClr val="4D4D4D"/>
                </a:solidFill>
                <a:effectLst/>
                <a:latin typeface="ff-quadraat-web-pro"/>
              </a:rPr>
              <a:t>TMB doesn’t predict for response</a:t>
            </a:r>
            <a:r>
              <a:rPr lang="en-US" b="0" i="0" dirty="0">
                <a:solidFill>
                  <a:srgbClr val="4D4D4D"/>
                </a:solidFill>
                <a:effectLst/>
                <a:latin typeface="ff-quadraat-web-pro"/>
              </a:rPr>
              <a:t>: 42% (95% CI, 30 to 55) low tumor mutational burden (&lt;10 mutations per </a:t>
            </a:r>
            <a:r>
              <a:rPr lang="en-US" b="0" i="0" dirty="0" err="1">
                <a:solidFill>
                  <a:srgbClr val="4D4D4D"/>
                </a:solidFill>
                <a:effectLst/>
                <a:latin typeface="ff-quadraat-web-pro"/>
              </a:rPr>
              <a:t>megabase</a:t>
            </a:r>
            <a:r>
              <a:rPr lang="en-US" b="0" i="0" dirty="0">
                <a:solidFill>
                  <a:srgbClr val="4D4D4D"/>
                </a:solidFill>
                <a:effectLst/>
                <a:latin typeface="ff-quadraat-web-pro"/>
              </a:rPr>
              <a:t>) and in 40% (95% CI, 16 to 68) high tumor mutational burden (≥10 mutations per </a:t>
            </a:r>
            <a:r>
              <a:rPr lang="en-US" b="0" i="0" dirty="0" err="1">
                <a:solidFill>
                  <a:srgbClr val="4D4D4D"/>
                </a:solidFill>
                <a:effectLst/>
                <a:latin typeface="ff-quadraat-web-pro"/>
              </a:rPr>
              <a:t>megabase</a:t>
            </a:r>
            <a:r>
              <a:rPr lang="en-US" b="0" i="0" dirty="0">
                <a:solidFill>
                  <a:srgbClr val="4D4D4D"/>
                </a:solidFill>
                <a:effectLst/>
                <a:latin typeface="ff-quadraat-web-pro"/>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123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KRAS molecular co-alterations co-occur in up to 25% of cases of TP53 and 74% of STK11 (</a:t>
            </a:r>
            <a:r>
              <a:rPr lang="en-US" dirty="0" err="1"/>
              <a:t>Arbour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LungMAP</a:t>
            </a:r>
            <a:r>
              <a:rPr lang="en-US" dirty="0"/>
              <a:t> KRAS G12C molecular alterations:</a:t>
            </a:r>
          </a:p>
          <a:p>
            <a:pPr algn="l">
              <a:buFont typeface="+mj-lt"/>
              <a:buAutoNum type="arabicPeriod"/>
            </a:pPr>
            <a:r>
              <a:rPr lang="en-US" sz="1200" b="0" i="0" dirty="0">
                <a:solidFill>
                  <a:srgbClr val="000000"/>
                </a:solidFill>
                <a:effectLst/>
                <a:latin typeface="inherit"/>
              </a:rPr>
              <a:t> KRAS co-mutations   </a:t>
            </a:r>
            <a:endParaRPr lang="en-US" sz="1100" b="0" i="0" dirty="0">
              <a:solidFill>
                <a:srgbClr val="000000"/>
              </a:solidFill>
              <a:effectLst/>
              <a:latin typeface="Calibri" panose="020F0502020204030204" pitchFamily="34" charset="0"/>
            </a:endParaRPr>
          </a:p>
          <a:p>
            <a:pPr marL="742950" lvl="1" indent="-285750" algn="l">
              <a:buFont typeface="+mj-lt"/>
              <a:buAutoNum type="alphaLcPeriod"/>
            </a:pPr>
            <a:r>
              <a:rPr lang="en-US" sz="1200" b="0" i="0" dirty="0">
                <a:solidFill>
                  <a:srgbClr val="000000"/>
                </a:solidFill>
                <a:effectLst/>
                <a:latin typeface="inherit"/>
              </a:rPr>
              <a:t>TP53 mutations all 51.7% (331); known 50.8% (325)</a:t>
            </a:r>
            <a:endParaRPr lang="en-US" sz="1100" b="0" i="0" dirty="0">
              <a:solidFill>
                <a:srgbClr val="000000"/>
              </a:solidFill>
              <a:effectLst/>
              <a:latin typeface="Calibri" panose="020F0502020204030204" pitchFamily="34" charset="0"/>
            </a:endParaRPr>
          </a:p>
          <a:p>
            <a:pPr marL="742950" lvl="1" indent="-285750" algn="l">
              <a:buFont typeface="+mj-lt"/>
              <a:buAutoNum type="alphaLcPeriod"/>
            </a:pPr>
            <a:r>
              <a:rPr lang="en-US" sz="1200" b="0" i="0" dirty="0">
                <a:solidFill>
                  <a:srgbClr val="000000"/>
                </a:solidFill>
                <a:effectLst/>
                <a:latin typeface="inherit"/>
              </a:rPr>
              <a:t>STK11 mutations all 30.6% (196); known 25.8% (165)</a:t>
            </a:r>
            <a:endParaRPr lang="en-US" sz="1100" b="0" i="0" dirty="0">
              <a:solidFill>
                <a:srgbClr val="000000"/>
              </a:solidFill>
              <a:effectLst/>
              <a:latin typeface="Calibri" panose="020F0502020204030204" pitchFamily="34" charset="0"/>
            </a:endParaRPr>
          </a:p>
          <a:p>
            <a:pPr marL="742950" lvl="1" indent="-285750" algn="l">
              <a:buFont typeface="+mj-lt"/>
              <a:buAutoNum type="alphaLcPeriod"/>
            </a:pPr>
            <a:r>
              <a:rPr lang="en-US" sz="1200" b="0" i="0" dirty="0">
                <a:solidFill>
                  <a:srgbClr val="000000"/>
                </a:solidFill>
                <a:effectLst/>
                <a:latin typeface="inherit"/>
              </a:rPr>
              <a:t>CUL3/KEAP1/NFE2L2 all 30.3% (194); known  12.8 (82)</a:t>
            </a:r>
            <a:endParaRPr lang="en-US" sz="1100" b="0" i="0" dirty="0">
              <a:solidFill>
                <a:srgbClr val="000000"/>
              </a:solidFill>
              <a:effectLst/>
              <a:latin typeface="Calibri" panose="020F0502020204030204" pitchFamily="34" charset="0"/>
            </a:endParaRPr>
          </a:p>
          <a:p>
            <a:pPr algn="l">
              <a:buFont typeface="+mj-lt"/>
              <a:buNone/>
            </a:pPr>
            <a:r>
              <a:rPr lang="en-US" sz="1200" b="0" i="0" dirty="0">
                <a:solidFill>
                  <a:srgbClr val="000000"/>
                </a:solidFill>
                <a:effectLst/>
                <a:latin typeface="inherit"/>
              </a:rPr>
              <a:t>2. KRAS G12C co-mutations: </a:t>
            </a:r>
            <a:endParaRPr lang="en-US" sz="1100" b="0" i="0" dirty="0">
              <a:solidFill>
                <a:srgbClr val="000000"/>
              </a:solidFill>
              <a:effectLst/>
              <a:latin typeface="Calibri" panose="020F0502020204030204" pitchFamily="34" charset="0"/>
            </a:endParaRPr>
          </a:p>
          <a:p>
            <a:pPr marL="742950" lvl="1" indent="-285750" algn="l">
              <a:buFont typeface="+mj-lt"/>
              <a:buAutoNum type="alphaLcPeriod"/>
            </a:pPr>
            <a:r>
              <a:rPr lang="en-US" sz="1200" b="0" i="0" dirty="0">
                <a:solidFill>
                  <a:srgbClr val="000000"/>
                </a:solidFill>
                <a:effectLst/>
                <a:latin typeface="inherit"/>
              </a:rPr>
              <a:t>TP53 mutations all 54% (142); known 53.6% (141)</a:t>
            </a:r>
            <a:endParaRPr lang="en-US" sz="1100" b="0" i="0" dirty="0">
              <a:solidFill>
                <a:srgbClr val="000000"/>
              </a:solidFill>
              <a:effectLst/>
              <a:latin typeface="Calibri" panose="020F0502020204030204" pitchFamily="34" charset="0"/>
            </a:endParaRPr>
          </a:p>
          <a:p>
            <a:pPr marL="742950" lvl="1" indent="-285750" algn="l">
              <a:buFont typeface="+mj-lt"/>
              <a:buAutoNum type="alphaLcPeriod"/>
            </a:pPr>
            <a:r>
              <a:rPr lang="en-US" sz="1200" b="0" i="0" dirty="0">
                <a:solidFill>
                  <a:srgbClr val="000000"/>
                </a:solidFill>
                <a:effectLst/>
                <a:latin typeface="inherit"/>
              </a:rPr>
              <a:t>STK11 mutations all 30.4% (80); known 25.1% (66)</a:t>
            </a:r>
            <a:endParaRPr lang="en-US" sz="1100" b="0" i="0" dirty="0">
              <a:solidFill>
                <a:srgbClr val="000000"/>
              </a:solidFill>
              <a:effectLst/>
              <a:latin typeface="Calibri" panose="020F0502020204030204" pitchFamily="34" charset="0"/>
            </a:endParaRPr>
          </a:p>
          <a:p>
            <a:pPr marL="742950" lvl="1" indent="-285750" algn="l">
              <a:buFont typeface="+mj-lt"/>
              <a:buAutoNum type="alphaLcPeriod"/>
            </a:pPr>
            <a:r>
              <a:rPr lang="en-US" sz="1200" b="0" i="0" dirty="0">
                <a:solidFill>
                  <a:srgbClr val="000000"/>
                </a:solidFill>
                <a:effectLst/>
                <a:latin typeface="inherit"/>
              </a:rPr>
              <a:t>CUL3/KEAP1/NFE2L2 all 31.1% (82); known 12.9% (34)</a:t>
            </a:r>
            <a:endParaRPr lang="en-US" sz="11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KRAS G12C co-mutations details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TP53 alone 36.5% (96)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 STK11 alone 6.8% (18)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 CUL3/KEAP1/or NFE2L2 alone (only CUL3/KEAP1): 2.7% (7)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 TP53/STK11 dual 3.8% (10)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 TP53/STK11 and NFE2L2/CUL3/or KEAP1 5.4% (14)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 TP53 co-mutated NFE2L2/CUL3/KEAP1 8.4%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 STK11 co-mutated with KEAP1 or NFE2L2 14.4% (38)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77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If each cohort has 40 patients, then percentages can be estimated to within +/- 16% with 95% confidence.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KRAS molecular co-alterations co-occur in up to 25% of cases of TP53 and 74% of STK11 (</a:t>
            </a:r>
            <a:r>
              <a:rPr lang="en-US" dirty="0" err="1"/>
              <a:t>Arbour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LungMAP</a:t>
            </a:r>
            <a:r>
              <a:rPr lang="en-US" dirty="0"/>
              <a:t> KRAS G12C molecular alterations:</a:t>
            </a:r>
          </a:p>
          <a:p>
            <a:pPr algn="l">
              <a:buFont typeface="+mj-lt"/>
              <a:buAutoNum type="arabicPeriod"/>
            </a:pPr>
            <a:r>
              <a:rPr lang="en-US" sz="1200" b="0" i="0" dirty="0">
                <a:solidFill>
                  <a:srgbClr val="000000"/>
                </a:solidFill>
                <a:effectLst/>
                <a:latin typeface="inherit"/>
              </a:rPr>
              <a:t> KRAS co-mutations   </a:t>
            </a:r>
            <a:endParaRPr lang="en-US" sz="1100" b="0" i="0" dirty="0">
              <a:solidFill>
                <a:srgbClr val="000000"/>
              </a:solidFill>
              <a:effectLst/>
              <a:latin typeface="Calibri" panose="020F0502020204030204" pitchFamily="34" charset="0"/>
            </a:endParaRPr>
          </a:p>
          <a:p>
            <a:pPr marL="742950" lvl="1" indent="-285750" algn="l">
              <a:buFont typeface="+mj-lt"/>
              <a:buAutoNum type="alphaLcPeriod"/>
            </a:pPr>
            <a:r>
              <a:rPr lang="en-US" sz="1200" b="0" i="0" dirty="0">
                <a:solidFill>
                  <a:srgbClr val="000000"/>
                </a:solidFill>
                <a:effectLst/>
                <a:latin typeface="inherit"/>
              </a:rPr>
              <a:t>TP53 mutations all 51.7% (331); known 50.8% (325)</a:t>
            </a:r>
            <a:endParaRPr lang="en-US" sz="1100" b="0" i="0" dirty="0">
              <a:solidFill>
                <a:srgbClr val="000000"/>
              </a:solidFill>
              <a:effectLst/>
              <a:latin typeface="Calibri" panose="020F0502020204030204" pitchFamily="34" charset="0"/>
            </a:endParaRPr>
          </a:p>
          <a:p>
            <a:pPr marL="742950" lvl="1" indent="-285750" algn="l">
              <a:buFont typeface="+mj-lt"/>
              <a:buAutoNum type="alphaLcPeriod"/>
            </a:pPr>
            <a:r>
              <a:rPr lang="en-US" sz="1200" b="0" i="0" dirty="0">
                <a:solidFill>
                  <a:srgbClr val="000000"/>
                </a:solidFill>
                <a:effectLst/>
                <a:latin typeface="inherit"/>
              </a:rPr>
              <a:t>STK11 mutations all 30.6% (196); known 25.8% (165)</a:t>
            </a:r>
            <a:endParaRPr lang="en-US" sz="1100" b="0" i="0" dirty="0">
              <a:solidFill>
                <a:srgbClr val="000000"/>
              </a:solidFill>
              <a:effectLst/>
              <a:latin typeface="Calibri" panose="020F0502020204030204" pitchFamily="34" charset="0"/>
            </a:endParaRPr>
          </a:p>
          <a:p>
            <a:pPr marL="742950" lvl="1" indent="-285750" algn="l">
              <a:buFont typeface="+mj-lt"/>
              <a:buAutoNum type="alphaLcPeriod"/>
            </a:pPr>
            <a:r>
              <a:rPr lang="en-US" sz="1200" b="0" i="0" dirty="0">
                <a:solidFill>
                  <a:srgbClr val="000000"/>
                </a:solidFill>
                <a:effectLst/>
                <a:latin typeface="inherit"/>
              </a:rPr>
              <a:t>CUL3/KEAP1/NFE2L2 all 30.3% (194); known  12.8 (82)</a:t>
            </a:r>
            <a:endParaRPr lang="en-US" sz="1100" b="0" i="0" dirty="0">
              <a:solidFill>
                <a:srgbClr val="000000"/>
              </a:solidFill>
              <a:effectLst/>
              <a:latin typeface="Calibri" panose="020F0502020204030204" pitchFamily="34" charset="0"/>
            </a:endParaRPr>
          </a:p>
          <a:p>
            <a:pPr algn="l">
              <a:buFont typeface="+mj-lt"/>
              <a:buNone/>
            </a:pPr>
            <a:r>
              <a:rPr lang="en-US" sz="1200" b="0" i="0" dirty="0">
                <a:solidFill>
                  <a:srgbClr val="000000"/>
                </a:solidFill>
                <a:effectLst/>
                <a:latin typeface="inherit"/>
              </a:rPr>
              <a:t>2. KRAS G12C co-mutations: </a:t>
            </a:r>
            <a:endParaRPr lang="en-US" sz="1100" b="0" i="0" dirty="0">
              <a:solidFill>
                <a:srgbClr val="000000"/>
              </a:solidFill>
              <a:effectLst/>
              <a:latin typeface="Calibri" panose="020F0502020204030204" pitchFamily="34" charset="0"/>
            </a:endParaRPr>
          </a:p>
          <a:p>
            <a:pPr marL="742950" lvl="1" indent="-285750" algn="l">
              <a:buFont typeface="+mj-lt"/>
              <a:buAutoNum type="alphaLcPeriod"/>
            </a:pPr>
            <a:r>
              <a:rPr lang="en-US" sz="1200" b="0" i="0" dirty="0">
                <a:solidFill>
                  <a:srgbClr val="000000"/>
                </a:solidFill>
                <a:effectLst/>
                <a:latin typeface="inherit"/>
              </a:rPr>
              <a:t>TP53 mutations all 54% (142); known 53.6% (141)</a:t>
            </a:r>
            <a:endParaRPr lang="en-US" sz="1100" b="0" i="0" dirty="0">
              <a:solidFill>
                <a:srgbClr val="000000"/>
              </a:solidFill>
              <a:effectLst/>
              <a:latin typeface="Calibri" panose="020F0502020204030204" pitchFamily="34" charset="0"/>
            </a:endParaRPr>
          </a:p>
          <a:p>
            <a:pPr marL="742950" lvl="1" indent="-285750" algn="l">
              <a:buFont typeface="+mj-lt"/>
              <a:buAutoNum type="alphaLcPeriod"/>
            </a:pPr>
            <a:r>
              <a:rPr lang="en-US" sz="1200" b="0" i="0" dirty="0">
                <a:solidFill>
                  <a:srgbClr val="000000"/>
                </a:solidFill>
                <a:effectLst/>
                <a:latin typeface="inherit"/>
              </a:rPr>
              <a:t>STK11 mutations all 30.4% (80); known 25.1% (66)</a:t>
            </a:r>
            <a:endParaRPr lang="en-US" sz="1100" b="0" i="0" dirty="0">
              <a:solidFill>
                <a:srgbClr val="000000"/>
              </a:solidFill>
              <a:effectLst/>
              <a:latin typeface="Calibri" panose="020F0502020204030204" pitchFamily="34" charset="0"/>
            </a:endParaRPr>
          </a:p>
          <a:p>
            <a:pPr marL="742950" lvl="1" indent="-285750" algn="l">
              <a:buFont typeface="+mj-lt"/>
              <a:buAutoNum type="alphaLcPeriod"/>
            </a:pPr>
            <a:r>
              <a:rPr lang="en-US" sz="1200" b="0" i="0" dirty="0">
                <a:solidFill>
                  <a:srgbClr val="000000"/>
                </a:solidFill>
                <a:effectLst/>
                <a:latin typeface="inherit"/>
              </a:rPr>
              <a:t>CUL3/KEAP1/NFE2L2 all 31.1% (82); known 12.9% (34)</a:t>
            </a:r>
            <a:endParaRPr lang="en-US" sz="11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KRAS G12C co-mutations details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TP53 alone 36.5% (96)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 STK11 alone 6.8% (18)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 CUL3/KEAP1/or NFE2L2 alone (only CUL3/KEAP1): 2.7% (7)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 TP53/STK11 dual 3.8% (10)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 TP53/STK11 and NFE2L2/CUL3/or KEAP1 5.4% (14)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 TP53 co-mutated NFE2L2/CUL3/KEAP1 8.4%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 STK11 co-mutated with KEAP1 or NFE2L2 14.4% (38)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77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RTK (e.g. EGFR, FGFR, PDGFR, RET, MET, ALK, ROS1, EPH, NTRK) showed no association with early or late progression; this warrants further investigation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933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u="sng" dirty="0"/>
              <a:t>Cohort 1 (co-mutation with </a:t>
            </a:r>
            <a:r>
              <a:rPr lang="en-US" b="1" i="1" u="sng" dirty="0"/>
              <a:t>TP53</a:t>
            </a:r>
            <a:r>
              <a:rPr lang="en-US" b="1" u="sng" dirty="0"/>
              <a:t>)</a:t>
            </a:r>
            <a:r>
              <a:rPr lang="en-US" b="1" dirty="0"/>
              <a:t>: </a:t>
            </a:r>
            <a:r>
              <a:rPr lang="en-US" dirty="0"/>
              <a:t>Presence of </a:t>
            </a:r>
            <a:r>
              <a:rPr lang="en-US" i="1" dirty="0"/>
              <a:t>TP53</a:t>
            </a:r>
            <a:r>
              <a:rPr lang="en-US" dirty="0"/>
              <a:t> mutations </a:t>
            </a:r>
            <a:r>
              <a:rPr lang="en-US" u="sng" dirty="0"/>
              <a:t>AND</a:t>
            </a:r>
            <a:r>
              <a:rPr lang="en-US" dirty="0"/>
              <a:t> Wild Type </a:t>
            </a:r>
            <a:r>
              <a:rPr lang="en-US" i="1" dirty="0"/>
              <a:t>STK11</a:t>
            </a:r>
            <a:r>
              <a:rPr lang="en-US" dirty="0"/>
              <a:t>, Wild Type </a:t>
            </a:r>
            <a:r>
              <a:rPr lang="en-US" i="1" dirty="0"/>
              <a:t>KEAP1, </a:t>
            </a:r>
            <a:r>
              <a:rPr lang="en-US" dirty="0"/>
              <a:t>Wild Type </a:t>
            </a:r>
            <a:r>
              <a:rPr lang="en-US" i="1" dirty="0"/>
              <a:t>NFE2L2, </a:t>
            </a:r>
            <a:r>
              <a:rPr lang="en-US" u="sng" dirty="0"/>
              <a:t>AND</a:t>
            </a:r>
            <a:r>
              <a:rPr lang="en-US" dirty="0"/>
              <a:t> Wild Type </a:t>
            </a:r>
            <a:r>
              <a:rPr lang="en-US" i="1" dirty="0"/>
              <a:t>CUL3.</a:t>
            </a:r>
            <a:endParaRPr lang="en-US" dirty="0"/>
          </a:p>
          <a:p>
            <a:r>
              <a:rPr lang="en-US" dirty="0"/>
              <a:t> </a:t>
            </a:r>
          </a:p>
          <a:p>
            <a:pPr lvl="0"/>
            <a:r>
              <a:rPr lang="en-US" b="1" u="sng" dirty="0"/>
              <a:t>Cohort 2 (co-mutation with </a:t>
            </a:r>
            <a:r>
              <a:rPr lang="en-US" b="1" i="1" u="sng" dirty="0"/>
              <a:t>STK11</a:t>
            </a:r>
            <a:r>
              <a:rPr lang="en-US" b="1" u="sng" dirty="0"/>
              <a:t>)</a:t>
            </a:r>
            <a:r>
              <a:rPr lang="en-US" b="1" dirty="0"/>
              <a:t>: </a:t>
            </a:r>
            <a:r>
              <a:rPr lang="en-US" dirty="0"/>
              <a:t>Presence of </a:t>
            </a:r>
            <a:r>
              <a:rPr lang="en-US" i="1" dirty="0"/>
              <a:t>STK11</a:t>
            </a:r>
            <a:r>
              <a:rPr lang="en-US" dirty="0"/>
              <a:t> co-mutations </a:t>
            </a:r>
            <a:r>
              <a:rPr lang="en-US" u="sng" dirty="0"/>
              <a:t>AND</a:t>
            </a:r>
            <a:r>
              <a:rPr lang="en-US" dirty="0"/>
              <a:t> Wild Type </a:t>
            </a:r>
            <a:r>
              <a:rPr lang="en-US" i="1" dirty="0"/>
              <a:t>TP53</a:t>
            </a:r>
            <a:r>
              <a:rPr lang="en-US" dirty="0"/>
              <a:t>, Wild Type </a:t>
            </a:r>
            <a:r>
              <a:rPr lang="en-US" i="1" dirty="0"/>
              <a:t>KEAP1, </a:t>
            </a:r>
            <a:r>
              <a:rPr lang="en-US" dirty="0"/>
              <a:t>Wild Type </a:t>
            </a:r>
            <a:r>
              <a:rPr lang="en-US" i="1" dirty="0"/>
              <a:t>NFE2L2, </a:t>
            </a:r>
            <a:r>
              <a:rPr lang="en-US" u="sng" dirty="0"/>
              <a:t>AND</a:t>
            </a:r>
            <a:r>
              <a:rPr lang="en-US" dirty="0"/>
              <a:t> Wild Type </a:t>
            </a:r>
            <a:r>
              <a:rPr lang="en-US" i="1" dirty="0"/>
              <a:t>CUL3.</a:t>
            </a:r>
            <a:endParaRPr lang="en-US" dirty="0"/>
          </a:p>
          <a:p>
            <a:r>
              <a:rPr lang="en-US" dirty="0"/>
              <a:t> </a:t>
            </a:r>
          </a:p>
          <a:p>
            <a:pPr lvl="0"/>
            <a:r>
              <a:rPr lang="en-US" b="1" u="sng" dirty="0"/>
              <a:t>Cohort 3 (all others)</a:t>
            </a:r>
            <a:r>
              <a:rPr lang="en-US" b="1" dirty="0"/>
              <a:t>: </a:t>
            </a:r>
            <a:r>
              <a:rPr lang="en-US" dirty="0"/>
              <a:t>All participants not eligible for Cohorts 1 and 2 will be included in Cohort 3. Note that this includes participants with dual co-mutations in </a:t>
            </a:r>
            <a:r>
              <a:rPr lang="en-US" i="1" dirty="0"/>
              <a:t>STK11</a:t>
            </a:r>
            <a:r>
              <a:rPr lang="en-US" dirty="0"/>
              <a:t> and </a:t>
            </a:r>
            <a:r>
              <a:rPr lang="en-US" i="1" dirty="0"/>
              <a:t>TP53</a:t>
            </a:r>
            <a:r>
              <a:rPr lang="en-US" dirty="0"/>
              <a:t>; co-mutations in </a:t>
            </a:r>
            <a:r>
              <a:rPr lang="en-US" i="1" dirty="0"/>
              <a:t>KEAP1, NFE2L2, CUL3,</a:t>
            </a:r>
            <a:r>
              <a:rPr lang="en-US" dirty="0"/>
              <a:t> or others; or lack of any co-mutations.</a:t>
            </a:r>
          </a:p>
          <a:p>
            <a:pPr lvl="0"/>
            <a:endParaRPr lang="en-US" dirty="0"/>
          </a:p>
          <a:p>
            <a:pPr lvl="0"/>
            <a:endParaRPr lang="en-US" b="1" dirty="0"/>
          </a:p>
          <a:p>
            <a:pPr lvl="0"/>
            <a:r>
              <a:rPr lang="en-US" b="1" dirty="0"/>
              <a:t>Resistance </a:t>
            </a:r>
            <a:r>
              <a:rPr lang="en-US" b="1" dirty="0" err="1"/>
              <a:t>Adagrasib</a:t>
            </a:r>
            <a:r>
              <a:rPr lang="en-US" b="1" dirty="0"/>
              <a:t>:</a:t>
            </a:r>
          </a:p>
          <a:p>
            <a:pPr lvl="0"/>
            <a:r>
              <a:rPr lang="en-US" b="0" i="0" dirty="0" err="1">
                <a:solidFill>
                  <a:srgbClr val="212121"/>
                </a:solidFill>
                <a:effectLst/>
                <a:latin typeface="BlinkMacSystemFont"/>
              </a:rPr>
              <a:t>Awad</a:t>
            </a:r>
            <a:r>
              <a:rPr lang="en-US" b="0" i="0" dirty="0">
                <a:solidFill>
                  <a:srgbClr val="212121"/>
                </a:solidFill>
                <a:effectLst/>
                <a:latin typeface="BlinkMacSystemFont"/>
              </a:rPr>
              <a:t> MM, Liu S, </a:t>
            </a:r>
            <a:r>
              <a:rPr lang="en-US" b="0" i="0" dirty="0" err="1">
                <a:solidFill>
                  <a:srgbClr val="212121"/>
                </a:solidFill>
                <a:effectLst/>
                <a:latin typeface="BlinkMacSystemFont"/>
              </a:rPr>
              <a:t>Rybkin</a:t>
            </a:r>
            <a:r>
              <a:rPr lang="en-US" b="0" i="0" dirty="0">
                <a:solidFill>
                  <a:srgbClr val="212121"/>
                </a:solidFill>
                <a:effectLst/>
                <a:latin typeface="BlinkMacSystemFont"/>
              </a:rPr>
              <a:t> II, </a:t>
            </a:r>
            <a:r>
              <a:rPr lang="en-US" b="0" i="0" dirty="0" err="1">
                <a:solidFill>
                  <a:srgbClr val="212121"/>
                </a:solidFill>
                <a:effectLst/>
                <a:latin typeface="BlinkMacSystemFont"/>
              </a:rPr>
              <a:t>Arbour</a:t>
            </a:r>
            <a:r>
              <a:rPr lang="en-US" b="0" i="0" dirty="0">
                <a:solidFill>
                  <a:srgbClr val="212121"/>
                </a:solidFill>
                <a:effectLst/>
                <a:latin typeface="BlinkMacSystemFont"/>
              </a:rPr>
              <a:t> KC, Dilly J, Zhu VW, Johnson ML, Heist RS, Patil T, </a:t>
            </a:r>
            <a:r>
              <a:rPr lang="en-US" b="0" i="0" dirty="0" err="1">
                <a:solidFill>
                  <a:srgbClr val="212121"/>
                </a:solidFill>
                <a:effectLst/>
                <a:latin typeface="BlinkMacSystemFont"/>
              </a:rPr>
              <a:t>Riely</a:t>
            </a:r>
            <a:r>
              <a:rPr lang="en-US" b="0" i="0" dirty="0">
                <a:solidFill>
                  <a:srgbClr val="212121"/>
                </a:solidFill>
                <a:effectLst/>
                <a:latin typeface="BlinkMacSystemFont"/>
              </a:rPr>
              <a:t> GJ, Jacobson JO, Yang X, </a:t>
            </a:r>
            <a:r>
              <a:rPr lang="en-US" b="0" i="0" dirty="0" err="1">
                <a:solidFill>
                  <a:srgbClr val="212121"/>
                </a:solidFill>
                <a:effectLst/>
                <a:latin typeface="BlinkMacSystemFont"/>
              </a:rPr>
              <a:t>Persky</a:t>
            </a:r>
            <a:r>
              <a:rPr lang="en-US" b="0" i="0" dirty="0">
                <a:solidFill>
                  <a:srgbClr val="212121"/>
                </a:solidFill>
                <a:effectLst/>
                <a:latin typeface="BlinkMacSystemFont"/>
              </a:rPr>
              <a:t> NS, Root DE, </a:t>
            </a:r>
            <a:r>
              <a:rPr lang="en-US" b="0" i="0" dirty="0" err="1">
                <a:solidFill>
                  <a:srgbClr val="212121"/>
                </a:solidFill>
                <a:effectLst/>
                <a:latin typeface="BlinkMacSystemFont"/>
              </a:rPr>
              <a:t>Lowder</a:t>
            </a:r>
            <a:r>
              <a:rPr lang="en-US" b="0" i="0" dirty="0">
                <a:solidFill>
                  <a:srgbClr val="212121"/>
                </a:solidFill>
                <a:effectLst/>
                <a:latin typeface="BlinkMacSystemFont"/>
              </a:rPr>
              <a:t> KE, Feng H, Zhang SS, </a:t>
            </a:r>
            <a:r>
              <a:rPr lang="en-US" b="0" i="0" dirty="0" err="1">
                <a:solidFill>
                  <a:srgbClr val="212121"/>
                </a:solidFill>
                <a:effectLst/>
                <a:latin typeface="BlinkMacSystemFont"/>
              </a:rPr>
              <a:t>Haigis</a:t>
            </a:r>
            <a:r>
              <a:rPr lang="en-US" b="0" i="0" dirty="0">
                <a:solidFill>
                  <a:srgbClr val="212121"/>
                </a:solidFill>
                <a:effectLst/>
                <a:latin typeface="BlinkMacSystemFont"/>
              </a:rPr>
              <a:t> KM, Hung YP, </a:t>
            </a:r>
            <a:r>
              <a:rPr lang="en-US" b="0" i="0" dirty="0" err="1">
                <a:solidFill>
                  <a:srgbClr val="212121"/>
                </a:solidFill>
                <a:effectLst/>
                <a:latin typeface="BlinkMacSystemFont"/>
              </a:rPr>
              <a:t>Sholl</a:t>
            </a:r>
            <a:r>
              <a:rPr lang="en-US" b="0" i="0" dirty="0">
                <a:solidFill>
                  <a:srgbClr val="212121"/>
                </a:solidFill>
                <a:effectLst/>
                <a:latin typeface="BlinkMacSystemFont"/>
              </a:rPr>
              <a:t> LM, </a:t>
            </a:r>
            <a:r>
              <a:rPr lang="en-US" b="0" i="0" dirty="0" err="1">
                <a:solidFill>
                  <a:srgbClr val="212121"/>
                </a:solidFill>
                <a:effectLst/>
                <a:latin typeface="BlinkMacSystemFont"/>
              </a:rPr>
              <a:t>Wolpin</a:t>
            </a:r>
            <a:r>
              <a:rPr lang="en-US" b="0" i="0" dirty="0">
                <a:solidFill>
                  <a:srgbClr val="212121"/>
                </a:solidFill>
                <a:effectLst/>
                <a:latin typeface="BlinkMacSystemFont"/>
              </a:rPr>
              <a:t> BM, Wiese J, Christiansen J, Lee J, Schrock AB, Lim LP, Garg K, Li M, Engstrom LD, Waters L, Lawson JD, Olson P, </a:t>
            </a:r>
            <a:r>
              <a:rPr lang="en-US" b="0" i="0" dirty="0" err="1">
                <a:solidFill>
                  <a:srgbClr val="212121"/>
                </a:solidFill>
                <a:effectLst/>
                <a:latin typeface="BlinkMacSystemFont"/>
              </a:rPr>
              <a:t>Lito</a:t>
            </a:r>
            <a:r>
              <a:rPr lang="en-US" b="0" i="0" dirty="0">
                <a:solidFill>
                  <a:srgbClr val="212121"/>
                </a:solidFill>
                <a:effectLst/>
                <a:latin typeface="BlinkMacSystemFont"/>
              </a:rPr>
              <a:t> P, </a:t>
            </a:r>
            <a:r>
              <a:rPr lang="en-US" b="0" i="0" dirty="0" err="1">
                <a:solidFill>
                  <a:srgbClr val="212121"/>
                </a:solidFill>
                <a:effectLst/>
                <a:latin typeface="BlinkMacSystemFont"/>
              </a:rPr>
              <a:t>Ou</a:t>
            </a:r>
            <a:r>
              <a:rPr lang="en-US" b="0" i="0" dirty="0">
                <a:solidFill>
                  <a:srgbClr val="212121"/>
                </a:solidFill>
                <a:effectLst/>
                <a:latin typeface="BlinkMacSystemFont"/>
              </a:rPr>
              <a:t> SI, Christensen JG, </a:t>
            </a:r>
            <a:r>
              <a:rPr lang="en-US" b="0" i="0" dirty="0" err="1">
                <a:solidFill>
                  <a:srgbClr val="212121"/>
                </a:solidFill>
                <a:effectLst/>
                <a:latin typeface="BlinkMacSystemFont"/>
              </a:rPr>
              <a:t>Jänne</a:t>
            </a:r>
            <a:r>
              <a:rPr lang="en-US" b="0" i="0" dirty="0">
                <a:solidFill>
                  <a:srgbClr val="212121"/>
                </a:solidFill>
                <a:effectLst/>
                <a:latin typeface="BlinkMacSystemFont"/>
              </a:rPr>
              <a:t> PA, Aguirre AJ. Acquired Resistance to KRAS</a:t>
            </a:r>
            <a:r>
              <a:rPr lang="en-US" b="0" i="0" baseline="30000" dirty="0">
                <a:solidFill>
                  <a:srgbClr val="212121"/>
                </a:solidFill>
                <a:effectLst/>
                <a:latin typeface="BlinkMacSystemFont"/>
              </a:rPr>
              <a:t>G12C</a:t>
            </a:r>
            <a:r>
              <a:rPr lang="en-US" b="0" i="0" dirty="0">
                <a:solidFill>
                  <a:srgbClr val="212121"/>
                </a:solidFill>
                <a:effectLst/>
                <a:latin typeface="BlinkMacSystemFont"/>
              </a:rPr>
              <a:t> Inhibition in Cancer. N </a:t>
            </a:r>
            <a:r>
              <a:rPr lang="en-US" b="0" i="0" dirty="0" err="1">
                <a:solidFill>
                  <a:srgbClr val="212121"/>
                </a:solidFill>
                <a:effectLst/>
                <a:latin typeface="BlinkMacSystemFont"/>
              </a:rPr>
              <a:t>Engl</a:t>
            </a:r>
            <a:r>
              <a:rPr lang="en-US" b="0" i="0" dirty="0">
                <a:solidFill>
                  <a:srgbClr val="212121"/>
                </a:solidFill>
                <a:effectLst/>
                <a:latin typeface="BlinkMacSystemFont"/>
              </a:rPr>
              <a:t> J Med. 2021 Jun 24;384(25):2382-2393.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10.1056/NEJMoa2105281. PMID: 34161704.</a:t>
            </a:r>
          </a:p>
          <a:p>
            <a:pPr lvl="0"/>
            <a:endParaRPr lang="en-US" dirty="0"/>
          </a:p>
          <a:p>
            <a:pPr lvl="0"/>
            <a:r>
              <a:rPr lang="en-US" dirty="0"/>
              <a:t>A total of 38 patients were included in this study: 27 with non–small-cell lung cancer, 10 with colorectal cancer, and 1 with appendiceal cancer. Putative mechanisms of resistance to </a:t>
            </a:r>
            <a:r>
              <a:rPr lang="en-US" dirty="0" err="1"/>
              <a:t>adagrasib</a:t>
            </a:r>
            <a:r>
              <a:rPr lang="en-US" dirty="0"/>
              <a:t> were detected in 17 patients (45% of the cohort), of whom 7 (18% of the cohort) had multiple coincident mechanisms. Acquired KRAS alterations included G12D/R/V/W, G13D, Q61H, </a:t>
            </a:r>
            <a:r>
              <a:rPr lang="en-US" b="1" dirty="0"/>
              <a:t>R68S, H95D/Q/R, Y96C</a:t>
            </a:r>
            <a:r>
              <a:rPr lang="en-US" dirty="0"/>
              <a:t>, and high-level amplification of the KRASG12C allele. Acquired bypass mechanisms of resistance included MET amplification; activating mutations in NRAS, BRAF, MAP2K1, and RET; oncogenic fusions involving ALK, RET, BRAF, RAF1, and FGFR3; and loss-of-function mutations in NF1 and PTEN. In two of nine patients with lung adenocarcinoma for whom paired tissue-biopsy samples were available, histologic transformation to squamous-cell carcinoma was observed without identification of any other resistance mechanisms.</a:t>
            </a:r>
          </a:p>
          <a:p>
            <a:pPr lvl="0"/>
            <a:endParaRPr lang="en-US" dirty="0"/>
          </a:p>
          <a:p>
            <a:pPr lvl="0"/>
            <a:r>
              <a:rPr lang="en-US" dirty="0"/>
              <a:t>BAF3 in vitro testing:</a:t>
            </a:r>
          </a:p>
          <a:p>
            <a:pPr lvl="0"/>
            <a:r>
              <a:rPr lang="en-US" dirty="0"/>
              <a:t>We also identified the KRAS R68S, H95D/Q/R, and Y96C mutations within the switch II pocket where both </a:t>
            </a:r>
            <a:r>
              <a:rPr lang="en-US" dirty="0" err="1"/>
              <a:t>adagrasib</a:t>
            </a:r>
            <a:r>
              <a:rPr lang="en-US" dirty="0"/>
              <a:t> and </a:t>
            </a:r>
            <a:r>
              <a:rPr lang="en-US" dirty="0" err="1"/>
              <a:t>sotorasib</a:t>
            </a:r>
            <a:r>
              <a:rPr lang="en-US" dirty="0"/>
              <a:t> bind.</a:t>
            </a:r>
          </a:p>
          <a:p>
            <a:pPr lvl="0"/>
            <a:r>
              <a:rPr lang="en-US" dirty="0"/>
              <a:t>Similarly, expression of the G12C/R68S and G12C/Y96C double mutants mediated resistance to </a:t>
            </a:r>
            <a:r>
              <a:rPr lang="en-US" dirty="0" err="1"/>
              <a:t>sotorasib</a:t>
            </a:r>
            <a:r>
              <a:rPr lang="en-US" dirty="0"/>
              <a:t>; in contrast, </a:t>
            </a:r>
            <a:r>
              <a:rPr lang="en-US" b="1" dirty="0"/>
              <a:t>the G12C/H95D, G12C/H95Q, and G12C/H95R </a:t>
            </a:r>
            <a:r>
              <a:rPr lang="en-US" dirty="0"/>
              <a:t>mutants remained sensitive to </a:t>
            </a:r>
            <a:r>
              <a:rPr lang="en-US" dirty="0" err="1"/>
              <a:t>sotorasib</a:t>
            </a:r>
            <a:endParaRPr lang="en-US" dirty="0"/>
          </a:p>
          <a:p>
            <a:pPr lvl="0"/>
            <a:endParaRPr lang="en-US" dirty="0"/>
          </a:p>
          <a:p>
            <a:pPr lvl="0"/>
            <a:r>
              <a:rPr lang="en-US" dirty="0"/>
              <a:t>Deep mutational scanning:</a:t>
            </a:r>
          </a:p>
          <a:p>
            <a:pPr lvl="0"/>
            <a:r>
              <a:rPr lang="en-US" dirty="0"/>
              <a:t>A comparison of resistance patterns between MRTX1257 and </a:t>
            </a:r>
            <a:r>
              <a:rPr lang="en-US" dirty="0" err="1"/>
              <a:t>sotorasib</a:t>
            </a:r>
            <a:r>
              <a:rPr lang="en-US" dirty="0"/>
              <a:t> showed generally strong concordance, although several drug-specific resistance mutations were identified.</a:t>
            </a:r>
          </a:p>
          <a:p>
            <a:pPr lvl="0"/>
            <a:r>
              <a:rPr lang="en-US" dirty="0"/>
              <a:t>As expected, the Y96C drug-binding resistance mutation showed high-level resistance to both inhibitors, whereas the H95D, H95Q, and H95R mutations caused resistance to </a:t>
            </a:r>
            <a:r>
              <a:rPr lang="en-US" dirty="0" err="1"/>
              <a:t>adagrasib</a:t>
            </a:r>
            <a:r>
              <a:rPr lang="en-US" dirty="0"/>
              <a:t> but not to </a:t>
            </a:r>
            <a:r>
              <a:rPr lang="en-US" dirty="0" err="1"/>
              <a:t>sotorasib</a:t>
            </a:r>
            <a:r>
              <a:rPr lang="en-US" dirty="0"/>
              <a:t>.</a:t>
            </a:r>
          </a:p>
          <a:p>
            <a:pPr lvl="0"/>
            <a:endParaRPr lang="en-US" dirty="0"/>
          </a:p>
          <a:p>
            <a:pPr lvl="0"/>
            <a:r>
              <a:rPr lang="en-US" dirty="0"/>
              <a:t>References Resistance:</a:t>
            </a:r>
          </a:p>
          <a:p>
            <a:pPr lvl="0"/>
            <a:r>
              <a:rPr lang="en-US" b="0" i="0" dirty="0">
                <a:solidFill>
                  <a:srgbClr val="212121"/>
                </a:solidFill>
                <a:effectLst/>
                <a:latin typeface="BlinkMacSystemFont"/>
              </a:rPr>
              <a:t>Koga T, </a:t>
            </a:r>
            <a:r>
              <a:rPr lang="en-US" b="0" i="0" dirty="0" err="1">
                <a:solidFill>
                  <a:srgbClr val="212121"/>
                </a:solidFill>
                <a:effectLst/>
                <a:latin typeface="BlinkMacSystemFont"/>
              </a:rPr>
              <a:t>Suda</a:t>
            </a:r>
            <a:r>
              <a:rPr lang="en-US" b="0" i="0" dirty="0">
                <a:solidFill>
                  <a:srgbClr val="212121"/>
                </a:solidFill>
                <a:effectLst/>
                <a:latin typeface="BlinkMacSystemFont"/>
              </a:rPr>
              <a:t> K, </a:t>
            </a:r>
            <a:r>
              <a:rPr lang="en-US" b="0" i="0" dirty="0" err="1">
                <a:solidFill>
                  <a:srgbClr val="212121"/>
                </a:solidFill>
                <a:effectLst/>
                <a:latin typeface="BlinkMacSystemFont"/>
              </a:rPr>
              <a:t>Fujino</a:t>
            </a:r>
            <a:r>
              <a:rPr lang="en-US" b="0" i="0" dirty="0">
                <a:solidFill>
                  <a:srgbClr val="212121"/>
                </a:solidFill>
                <a:effectLst/>
                <a:latin typeface="BlinkMacSystemFont"/>
              </a:rPr>
              <a:t> T, Ohara S, Hamada A, Nishino M, Chiba M, </a:t>
            </a:r>
            <a:r>
              <a:rPr lang="en-US" b="0" i="0" dirty="0" err="1">
                <a:solidFill>
                  <a:srgbClr val="212121"/>
                </a:solidFill>
                <a:effectLst/>
                <a:latin typeface="BlinkMacSystemFont"/>
              </a:rPr>
              <a:t>Shimoji</a:t>
            </a:r>
            <a:r>
              <a:rPr lang="en-US" b="0" i="0" dirty="0">
                <a:solidFill>
                  <a:srgbClr val="212121"/>
                </a:solidFill>
                <a:effectLst/>
                <a:latin typeface="BlinkMacSystemFont"/>
              </a:rPr>
              <a:t> M, Takemoto T, </a:t>
            </a:r>
            <a:r>
              <a:rPr lang="en-US" b="0" i="0" dirty="0" err="1">
                <a:solidFill>
                  <a:srgbClr val="212121"/>
                </a:solidFill>
                <a:effectLst/>
                <a:latin typeface="BlinkMacSystemFont"/>
              </a:rPr>
              <a:t>Arita</a:t>
            </a:r>
            <a:r>
              <a:rPr lang="en-US" b="0" i="0" dirty="0">
                <a:solidFill>
                  <a:srgbClr val="212121"/>
                </a:solidFill>
                <a:effectLst/>
                <a:latin typeface="BlinkMacSystemFont"/>
              </a:rPr>
              <a:t> T, </a:t>
            </a:r>
            <a:r>
              <a:rPr lang="en-US" b="0" i="0" dirty="0" err="1">
                <a:solidFill>
                  <a:srgbClr val="212121"/>
                </a:solidFill>
                <a:effectLst/>
                <a:latin typeface="BlinkMacSystemFont"/>
              </a:rPr>
              <a:t>Gmachl</a:t>
            </a:r>
            <a:r>
              <a:rPr lang="en-US" b="0" i="0" dirty="0">
                <a:solidFill>
                  <a:srgbClr val="212121"/>
                </a:solidFill>
                <a:effectLst/>
                <a:latin typeface="BlinkMacSystemFont"/>
              </a:rPr>
              <a:t> M, Hofmann MH, Soh J, </a:t>
            </a:r>
            <a:r>
              <a:rPr lang="en-US" b="0" i="0" dirty="0" err="1">
                <a:solidFill>
                  <a:srgbClr val="212121"/>
                </a:solidFill>
                <a:effectLst/>
                <a:latin typeface="BlinkMacSystemFont"/>
              </a:rPr>
              <a:t>Mitsudomi</a:t>
            </a:r>
            <a:r>
              <a:rPr lang="en-US" b="0" i="0" dirty="0">
                <a:solidFill>
                  <a:srgbClr val="212121"/>
                </a:solidFill>
                <a:effectLst/>
                <a:latin typeface="BlinkMacSystemFont"/>
              </a:rPr>
              <a:t> T. KRAS Secondary Mutations That Confer Acquired Resistance to KRAS G12C Inhibitors, </a:t>
            </a:r>
            <a:r>
              <a:rPr lang="en-US" b="0" i="0" dirty="0" err="1">
                <a:solidFill>
                  <a:srgbClr val="212121"/>
                </a:solidFill>
                <a:effectLst/>
                <a:latin typeface="BlinkMacSystemFont"/>
              </a:rPr>
              <a:t>Sotorasib</a:t>
            </a:r>
            <a:r>
              <a:rPr lang="en-US" b="0" i="0" dirty="0">
                <a:solidFill>
                  <a:srgbClr val="212121"/>
                </a:solidFill>
                <a:effectLst/>
                <a:latin typeface="BlinkMacSystemFont"/>
              </a:rPr>
              <a:t> and </a:t>
            </a:r>
            <a:r>
              <a:rPr lang="en-US" b="0" i="0" dirty="0" err="1">
                <a:solidFill>
                  <a:srgbClr val="212121"/>
                </a:solidFill>
                <a:effectLst/>
                <a:latin typeface="BlinkMacSystemFont"/>
              </a:rPr>
              <a:t>Adagrasib</a:t>
            </a:r>
            <a:r>
              <a:rPr lang="en-US" b="0" i="0" dirty="0">
                <a:solidFill>
                  <a:srgbClr val="212121"/>
                </a:solidFill>
                <a:effectLst/>
                <a:latin typeface="BlinkMacSystemFont"/>
              </a:rPr>
              <a:t>, and Overcoming Strategies: Insights From In Vitro Experiments. J </a:t>
            </a:r>
            <a:r>
              <a:rPr lang="en-US" b="0" i="0" dirty="0" err="1">
                <a:solidFill>
                  <a:srgbClr val="212121"/>
                </a:solidFill>
                <a:effectLst/>
                <a:latin typeface="BlinkMacSystemFont"/>
              </a:rPr>
              <a:t>Thorac</a:t>
            </a:r>
            <a:r>
              <a:rPr lang="en-US" b="0" i="0" dirty="0">
                <a:solidFill>
                  <a:srgbClr val="212121"/>
                </a:solidFill>
                <a:effectLst/>
                <a:latin typeface="BlinkMacSystemFont"/>
              </a:rPr>
              <a:t> Oncol. 2021 Aug;16(8):1321-1332. </a:t>
            </a:r>
            <a:r>
              <a:rPr lang="en-US" b="0" i="0" dirty="0" err="1">
                <a:solidFill>
                  <a:srgbClr val="212121"/>
                </a:solidFill>
                <a:effectLst/>
                <a:latin typeface="BlinkMacSystemFont"/>
              </a:rPr>
              <a:t>doi</a:t>
            </a:r>
            <a:r>
              <a:rPr lang="en-US" b="0" i="0" dirty="0">
                <a:solidFill>
                  <a:srgbClr val="212121"/>
                </a:solidFill>
                <a:effectLst/>
                <a:latin typeface="BlinkMacSystemFont"/>
              </a:rPr>
              <a:t>: 10.1016/j.jtho.2021.04.015. </a:t>
            </a:r>
            <a:r>
              <a:rPr lang="en-US" b="0" i="0" dirty="0" err="1">
                <a:solidFill>
                  <a:srgbClr val="212121"/>
                </a:solidFill>
                <a:effectLst/>
                <a:latin typeface="BlinkMacSystemFont"/>
              </a:rPr>
              <a:t>Epub</a:t>
            </a:r>
            <a:r>
              <a:rPr lang="en-US" b="0" i="0" dirty="0">
                <a:solidFill>
                  <a:srgbClr val="212121"/>
                </a:solidFill>
                <a:effectLst/>
                <a:latin typeface="BlinkMacSystemFont"/>
              </a:rPr>
              <a:t> 2021 May 7. PMID: 33971321.</a:t>
            </a:r>
          </a:p>
          <a:p>
            <a:pPr lvl="0"/>
            <a:endParaRPr lang="en-US" b="0" i="0" dirty="0">
              <a:solidFill>
                <a:srgbClr val="212121"/>
              </a:solidFill>
              <a:effectLst/>
              <a:latin typeface="BlinkMacSystemFont"/>
            </a:endParaRPr>
          </a:p>
          <a:p>
            <a:pPr lvl="0"/>
            <a:r>
              <a:rPr lang="en-US" b="0" i="0" dirty="0">
                <a:solidFill>
                  <a:srgbClr val="212121"/>
                </a:solidFill>
                <a:effectLst/>
                <a:latin typeface="BlinkMacSystemFont"/>
              </a:rPr>
              <a:t>Ryan MB, </a:t>
            </a:r>
            <a:r>
              <a:rPr lang="en-US" b="0" i="0" dirty="0" err="1">
                <a:solidFill>
                  <a:srgbClr val="212121"/>
                </a:solidFill>
                <a:effectLst/>
                <a:latin typeface="BlinkMacSystemFont"/>
              </a:rPr>
              <a:t>Fece</a:t>
            </a:r>
            <a:r>
              <a:rPr lang="en-US" b="0" i="0" dirty="0">
                <a:solidFill>
                  <a:srgbClr val="212121"/>
                </a:solidFill>
                <a:effectLst/>
                <a:latin typeface="BlinkMacSystemFont"/>
              </a:rPr>
              <a:t> de la Cruz F, Phat S, Myers DT, Wong E, </a:t>
            </a:r>
            <a:r>
              <a:rPr lang="en-US" b="0" i="0" dirty="0" err="1">
                <a:solidFill>
                  <a:srgbClr val="212121"/>
                </a:solidFill>
                <a:effectLst/>
                <a:latin typeface="BlinkMacSystemFont"/>
              </a:rPr>
              <a:t>Shahzade</a:t>
            </a:r>
            <a:r>
              <a:rPr lang="en-US" b="0" i="0" dirty="0">
                <a:solidFill>
                  <a:srgbClr val="212121"/>
                </a:solidFill>
                <a:effectLst/>
                <a:latin typeface="BlinkMacSystemFont"/>
              </a:rPr>
              <a:t> HA, Hong CB, Corcoran RB. Vertical Pathway Inhibition Overcomes Adaptive Feedback Resistance to KRAS</a:t>
            </a:r>
            <a:r>
              <a:rPr lang="en-US" b="0" i="0" baseline="30000" dirty="0">
                <a:solidFill>
                  <a:srgbClr val="212121"/>
                </a:solidFill>
                <a:effectLst/>
                <a:latin typeface="BlinkMacSystemFont"/>
              </a:rPr>
              <a:t>G12C</a:t>
            </a:r>
            <a:r>
              <a:rPr lang="en-US" b="0" i="0" dirty="0">
                <a:solidFill>
                  <a:srgbClr val="212121"/>
                </a:solidFill>
                <a:effectLst/>
                <a:latin typeface="BlinkMacSystemFont"/>
              </a:rPr>
              <a:t> Inhibition. Clin Cancer Res. 2020 Apr 1;26(7):1633-1643. </a:t>
            </a:r>
            <a:r>
              <a:rPr lang="en-US" b="0" i="0" dirty="0" err="1">
                <a:solidFill>
                  <a:srgbClr val="212121"/>
                </a:solidFill>
                <a:effectLst/>
                <a:latin typeface="BlinkMacSystemFont"/>
              </a:rPr>
              <a:t>doi</a:t>
            </a:r>
            <a:r>
              <a:rPr lang="en-US" b="0" i="0" dirty="0">
                <a:solidFill>
                  <a:srgbClr val="212121"/>
                </a:solidFill>
                <a:effectLst/>
                <a:latin typeface="BlinkMacSystemFont"/>
              </a:rPr>
              <a:t>: 10.1158/1078-0432.CCR-19-3523. </a:t>
            </a:r>
            <a:r>
              <a:rPr lang="en-US" b="0" i="0" dirty="0" err="1">
                <a:solidFill>
                  <a:srgbClr val="212121"/>
                </a:solidFill>
                <a:effectLst/>
                <a:latin typeface="BlinkMacSystemFont"/>
              </a:rPr>
              <a:t>Epub</a:t>
            </a:r>
            <a:r>
              <a:rPr lang="en-US" b="0" i="0" dirty="0">
                <a:solidFill>
                  <a:srgbClr val="212121"/>
                </a:solidFill>
                <a:effectLst/>
                <a:latin typeface="BlinkMacSystemFont"/>
              </a:rPr>
              <a:t> 2019 Nov 27. PMID: 31776128; PMCID: PMC7124991.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711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u="sng" dirty="0">
                <a:ea typeface="Times New Roman" panose="02020603050405020304" pitchFamily="18" charset="0"/>
              </a:rPr>
              <a:t>Cohort 1/3</a:t>
            </a:r>
            <a:r>
              <a:rPr lang="en-US" dirty="0">
                <a:ea typeface="Times New Roman" panose="02020603050405020304" pitchFamily="18" charset="0"/>
              </a:rPr>
              <a:t>: If accrual were to proceed to the full </a:t>
            </a:r>
            <a:r>
              <a:rPr lang="en-US" b="1" dirty="0">
                <a:ea typeface="Times New Roman" panose="02020603050405020304" pitchFamily="18" charset="0"/>
              </a:rPr>
              <a:t>40 eligible </a:t>
            </a:r>
            <a:r>
              <a:rPr lang="en-US" dirty="0">
                <a:ea typeface="Times New Roman" panose="02020603050405020304" pitchFamily="18" charset="0"/>
              </a:rPr>
              <a:t>participants, then the observation that</a:t>
            </a:r>
            <a:r>
              <a:rPr lang="en-US" b="1" dirty="0">
                <a:ea typeface="Times New Roman" panose="02020603050405020304" pitchFamily="18" charset="0"/>
              </a:rPr>
              <a:t> at least 10 participants </a:t>
            </a:r>
            <a:r>
              <a:rPr lang="en-US" dirty="0">
                <a:ea typeface="Times New Roman" panose="02020603050405020304" pitchFamily="18" charset="0"/>
              </a:rPr>
              <a:t>had a response to AMG 510 would be considered evidence to rule out a response rate of 14% or smaller. This is based on a </a:t>
            </a:r>
            <a:r>
              <a:rPr lang="en-US" b="1" dirty="0">
                <a:ea typeface="Times New Roman" panose="02020603050405020304" pitchFamily="18" charset="0"/>
              </a:rPr>
              <a:t>2-stage design with 90% power</a:t>
            </a:r>
            <a:r>
              <a:rPr lang="en-US" dirty="0">
                <a:ea typeface="Times New Roman" panose="02020603050405020304" pitchFamily="18" charset="0"/>
              </a:rPr>
              <a:t> to </a:t>
            </a:r>
            <a:r>
              <a:rPr lang="en-US" b="1" dirty="0">
                <a:ea typeface="Times New Roman" panose="02020603050405020304" pitchFamily="18" charset="0"/>
              </a:rPr>
              <a:t>rule out a 14% response rate </a:t>
            </a:r>
            <a:r>
              <a:rPr lang="en-US" dirty="0">
                <a:ea typeface="Times New Roman" panose="02020603050405020304" pitchFamily="18" charset="0"/>
              </a:rPr>
              <a:t>at </a:t>
            </a:r>
            <a:r>
              <a:rPr lang="en-US" b="1" dirty="0">
                <a:ea typeface="Times New Roman" panose="02020603050405020304" pitchFamily="18" charset="0"/>
              </a:rPr>
              <a:t>the 5% 1-sided type I error </a:t>
            </a:r>
            <a:r>
              <a:rPr lang="en-US" dirty="0">
                <a:ea typeface="Times New Roman" panose="02020603050405020304" pitchFamily="18" charset="0"/>
              </a:rPr>
              <a:t>if the </a:t>
            </a:r>
            <a:r>
              <a:rPr lang="en-US" b="1" dirty="0">
                <a:ea typeface="Times New Roman" panose="02020603050405020304" pitchFamily="18" charset="0"/>
              </a:rPr>
              <a:t>true rate were at least 34%. </a:t>
            </a:r>
          </a:p>
          <a:p>
            <a:pPr algn="just"/>
            <a:r>
              <a:rPr lang="en-US" u="sng" dirty="0"/>
              <a:t>Cohort 2: </a:t>
            </a:r>
            <a:r>
              <a:rPr lang="en-US" dirty="0"/>
              <a:t>If accrual were to proceed to the full </a:t>
            </a:r>
            <a:r>
              <a:rPr lang="en-US" b="1" dirty="0"/>
              <a:t>25 eligible </a:t>
            </a:r>
            <a:r>
              <a:rPr lang="en-US" dirty="0"/>
              <a:t>participants, then the observation that </a:t>
            </a:r>
            <a:r>
              <a:rPr lang="en-US" b="1" dirty="0"/>
              <a:t>at least 7 participants </a:t>
            </a:r>
            <a:r>
              <a:rPr lang="en-US" dirty="0"/>
              <a:t>with a response to AMG 510 would be considered evidence to rule out a response rate of 14% or smaller. This is based on </a:t>
            </a:r>
            <a:r>
              <a:rPr lang="en-US" b="1" dirty="0"/>
              <a:t>a 2-stage design with 90% power </a:t>
            </a:r>
            <a:r>
              <a:rPr lang="en-US" dirty="0"/>
              <a:t>to </a:t>
            </a:r>
            <a:r>
              <a:rPr lang="en-US" b="1" dirty="0"/>
              <a:t>rule out a 14% response rate </a:t>
            </a:r>
            <a:r>
              <a:rPr lang="en-US" dirty="0"/>
              <a:t>at the </a:t>
            </a:r>
            <a:r>
              <a:rPr lang="en-US" b="1" dirty="0"/>
              <a:t>5% 1-sided type I error </a:t>
            </a:r>
            <a:r>
              <a:rPr lang="en-US" dirty="0"/>
              <a:t>if the </a:t>
            </a:r>
            <a:r>
              <a:rPr lang="en-US" b="1" dirty="0"/>
              <a:t>true rate were at least 40%.</a:t>
            </a:r>
          </a:p>
          <a:p>
            <a:pPr algn="just"/>
            <a:endParaRPr lang="en-US" b="1" dirty="0"/>
          </a:p>
          <a:p>
            <a:r>
              <a:rPr lang="en-US" dirty="0"/>
              <a:t>Accrual will be placed on a temporary hold if the following occurs:</a:t>
            </a:r>
          </a:p>
          <a:p>
            <a:pPr lvl="0"/>
            <a:r>
              <a:rPr lang="en-US" dirty="0"/>
              <a:t>The 20 interim analysis participants have had data submitted for their second scheduled disease assessment or 25 eligible participants have been registered (whichever occurs first), and </a:t>
            </a:r>
            <a:r>
              <a:rPr lang="en-US" dirty="0" err="1"/>
              <a:t>elss</a:t>
            </a:r>
            <a:r>
              <a:rPr lang="en-US" dirty="0"/>
              <a:t> than 3 responses have been reported.</a:t>
            </a:r>
          </a:p>
          <a:p>
            <a:pPr algn="just"/>
            <a:endParaRPr lang="en-US" b="1" dirty="0"/>
          </a:p>
          <a:p>
            <a:endParaRPr lang="en-US" dirty="0"/>
          </a:p>
          <a:p>
            <a:endParaRPr lang="en-US" dirty="0"/>
          </a:p>
          <a:p>
            <a:r>
              <a:rPr lang="en-US" dirty="0"/>
              <a:t>Docetaxel 2L studies </a:t>
            </a:r>
            <a:r>
              <a:rPr lang="en-US" dirty="0">
                <a:sym typeface="Wingdings" panose="05000000000000000000" pitchFamily="2" charset="2"/>
              </a:rPr>
              <a:t> Docetaxel/</a:t>
            </a:r>
            <a:r>
              <a:rPr lang="en-US" dirty="0" err="1">
                <a:sym typeface="Wingdings" panose="05000000000000000000" pitchFamily="2" charset="2"/>
              </a:rPr>
              <a:t>ramucirumab</a:t>
            </a:r>
            <a:r>
              <a:rPr lang="en-US" baseline="0" dirty="0">
                <a:sym typeface="Wingdings" panose="05000000000000000000" pitchFamily="2" charset="2"/>
              </a:rPr>
              <a:t> but majority around 10% </a:t>
            </a:r>
          </a:p>
          <a:p>
            <a:r>
              <a:rPr lang="en-US" dirty="0"/>
              <a:t> </a:t>
            </a:r>
          </a:p>
          <a:p>
            <a:r>
              <a:rPr lang="en-US" dirty="0"/>
              <a:t>Using the </a:t>
            </a:r>
            <a:r>
              <a:rPr lang="en-US" dirty="0" err="1"/>
              <a:t>FoundationOne</a:t>
            </a:r>
            <a:r>
              <a:rPr lang="en-US" dirty="0"/>
              <a:t> </a:t>
            </a:r>
            <a:r>
              <a:rPr lang="en-US" dirty="0" err="1"/>
              <a:t>CDx</a:t>
            </a:r>
            <a:r>
              <a:rPr lang="en-US" dirty="0"/>
              <a:t> data from participants screened on </a:t>
            </a:r>
            <a:r>
              <a:rPr lang="en-US" b="1" u="sng" dirty="0"/>
              <a:t>LUNGMAP</a:t>
            </a:r>
            <a:r>
              <a:rPr lang="en-US" dirty="0"/>
              <a:t> starting in January 2019, of participants with non-squamous NSCLC with full biomarker results reported to SWOG (n=*** _), 40.4% had </a:t>
            </a:r>
            <a:r>
              <a:rPr lang="en-US" i="1" dirty="0"/>
              <a:t>KRAS</a:t>
            </a:r>
            <a:r>
              <a:rPr lang="en-US" dirty="0"/>
              <a:t> mutation detected in their tumor and of them, 42.9% (n=85) had the </a:t>
            </a:r>
            <a:r>
              <a:rPr lang="en-US" i="1" dirty="0"/>
              <a:t>G12C</a:t>
            </a:r>
            <a:r>
              <a:rPr lang="en-US" dirty="0"/>
              <a:t> alteration for a biomarker eligibility rate to the study of </a:t>
            </a:r>
            <a:r>
              <a:rPr lang="en-US" b="1" dirty="0"/>
              <a:t>17.4%</a:t>
            </a:r>
            <a:r>
              <a:rPr lang="en-US" dirty="0"/>
              <a:t> (among non-squamous). The frequency of </a:t>
            </a:r>
            <a:r>
              <a:rPr lang="en-US" i="1" dirty="0"/>
              <a:t>G12C </a:t>
            </a:r>
            <a:r>
              <a:rPr lang="en-US" dirty="0"/>
              <a:t>alteration is in line with previously published results. </a:t>
            </a:r>
            <a:r>
              <a:rPr lang="en-US" i="1" dirty="0"/>
              <a:t>(, , ) </a:t>
            </a:r>
            <a:r>
              <a:rPr lang="en-US" dirty="0"/>
              <a:t>It is further estimated that of these participants, </a:t>
            </a:r>
            <a:r>
              <a:rPr lang="en-US" b="1" dirty="0"/>
              <a:t>42%</a:t>
            </a:r>
            <a:r>
              <a:rPr lang="en-US" dirty="0"/>
              <a:t> will be assigned to the </a:t>
            </a:r>
            <a:r>
              <a:rPr lang="en-US" i="1" dirty="0"/>
              <a:t>TP53</a:t>
            </a:r>
            <a:r>
              <a:rPr lang="en-US" dirty="0"/>
              <a:t> cohort (Cohort 1), </a:t>
            </a:r>
            <a:r>
              <a:rPr lang="en-US" b="1" dirty="0"/>
              <a:t>18%</a:t>
            </a:r>
            <a:r>
              <a:rPr lang="en-US" dirty="0"/>
              <a:t> to the </a:t>
            </a:r>
            <a:r>
              <a:rPr lang="en-US" i="1" u="sng" dirty="0"/>
              <a:t>STK11</a:t>
            </a:r>
            <a:r>
              <a:rPr lang="en-US" dirty="0"/>
              <a:t> cohort (Cohort 2), and the remaining </a:t>
            </a:r>
            <a:r>
              <a:rPr lang="en-US" b="1" dirty="0"/>
              <a:t>40% </a:t>
            </a:r>
            <a:r>
              <a:rPr lang="en-US" dirty="0"/>
              <a:t>to Cohort 3 (other). The frequencies of </a:t>
            </a:r>
            <a:r>
              <a:rPr lang="en-US" i="1" dirty="0"/>
              <a:t>TP53</a:t>
            </a:r>
            <a:r>
              <a:rPr lang="en-US" dirty="0"/>
              <a:t> and </a:t>
            </a:r>
            <a:r>
              <a:rPr lang="en-US" i="1" u="sng" dirty="0"/>
              <a:t>STK11</a:t>
            </a:r>
            <a:r>
              <a:rPr lang="en-US" dirty="0"/>
              <a:t> co-mutations noted in </a:t>
            </a:r>
            <a:r>
              <a:rPr lang="en-US" b="1" u="sng" dirty="0"/>
              <a:t>LUNGMAP</a:t>
            </a:r>
            <a:r>
              <a:rPr lang="en-US" dirty="0"/>
              <a:t> screening are lower than previously published results. </a:t>
            </a:r>
            <a:r>
              <a:rPr lang="en-US" i="1" dirty="0"/>
              <a:t>(, ) </a:t>
            </a:r>
            <a:r>
              <a:rPr lang="en-US" dirty="0"/>
              <a:t>Given the current sub-study accrual to Lung-MAP, the study team estimates the average monthly accrual rate to the study (all cohorts combined) would be 3-5 participants per month (36-60/year).  </a:t>
            </a:r>
          </a:p>
          <a:p>
            <a:r>
              <a:rPr lang="en-US" dirty="0"/>
              <a:t> </a:t>
            </a:r>
          </a:p>
          <a:p>
            <a:r>
              <a:rPr lang="en-US" dirty="0"/>
              <a:t>As previously mentioned in </a:t>
            </a:r>
            <a:r>
              <a:rPr lang="en-US" u="sng" dirty="0">
                <a:hlinkClick r:id="rId3" action="ppaction://hlinkfile"/>
              </a:rPr>
              <a:t>Section 2.1</a:t>
            </a:r>
            <a:r>
              <a:rPr lang="en-US" dirty="0"/>
              <a:t>, </a:t>
            </a:r>
            <a:r>
              <a:rPr lang="en-US" i="1" dirty="0"/>
              <a:t>KRAS</a:t>
            </a:r>
            <a:r>
              <a:rPr lang="en-US" dirty="0"/>
              <a:t> mutations are the most common driver mutation (25%) observed in non-squamous non-small cell lung cancer. In addition,</a:t>
            </a:r>
            <a:r>
              <a:rPr lang="en-US" i="1" dirty="0"/>
              <a:t> KRAS</a:t>
            </a:r>
            <a:r>
              <a:rPr lang="en-US" i="1" baseline="30000" dirty="0"/>
              <a:t>G12C</a:t>
            </a:r>
            <a:r>
              <a:rPr lang="en-US" dirty="0"/>
              <a:t> are the most common subtype (35-45%; </a:t>
            </a:r>
            <a:r>
              <a:rPr lang="en-US" i="1" dirty="0"/>
              <a:t>TP53</a:t>
            </a:r>
            <a:r>
              <a:rPr lang="en-US" dirty="0"/>
              <a:t> 39-42% and </a:t>
            </a:r>
            <a:r>
              <a:rPr lang="en-US" i="1" dirty="0"/>
              <a:t>STK11</a:t>
            </a:r>
            <a:r>
              <a:rPr lang="en-US" dirty="0"/>
              <a:t> 19-29%). The </a:t>
            </a:r>
            <a:r>
              <a:rPr lang="en-US" u="sng" dirty="0"/>
              <a:t>aforementioned Lung-MAP screening rates of </a:t>
            </a:r>
            <a:r>
              <a:rPr lang="en-US" i="1" u="sng" dirty="0"/>
              <a:t>KRAS</a:t>
            </a:r>
            <a:r>
              <a:rPr lang="en-US" i="1" u="sng" baseline="30000" dirty="0"/>
              <a:t>G12C</a:t>
            </a:r>
            <a:r>
              <a:rPr lang="en-US" u="sng" dirty="0"/>
              <a:t> co-mutated with </a:t>
            </a:r>
            <a:r>
              <a:rPr lang="en-US" i="1" u="sng" dirty="0"/>
              <a:t>STK11</a:t>
            </a:r>
            <a:r>
              <a:rPr lang="en-US" u="sng" dirty="0"/>
              <a:t>, </a:t>
            </a:r>
            <a:r>
              <a:rPr lang="en-US" i="1" u="sng" dirty="0"/>
              <a:t>TP53,</a:t>
            </a:r>
            <a:r>
              <a:rPr lang="en-US" u="sng" dirty="0"/>
              <a:t> and other are also noted in </a:t>
            </a:r>
            <a:r>
              <a:rPr lang="en-US" u="sng" dirty="0">
                <a:hlinkClick r:id="rId3" action="ppaction://hlinkfile"/>
              </a:rPr>
              <a:t>Section 2.1</a:t>
            </a:r>
            <a:r>
              <a:rPr lang="en-US" dirty="0"/>
              <a:t>. 	</a:t>
            </a:r>
            <a:r>
              <a:rPr lang="en-US" dirty="0" err="1"/>
              <a:t>Janne</a:t>
            </a:r>
            <a:r>
              <a:rPr lang="en-US" dirty="0"/>
              <a:t>, P.A., et al., Impact of KRAS codon subtypes from a </a:t>
            </a:r>
            <a:r>
              <a:rPr lang="en-US" dirty="0" err="1"/>
              <a:t>randomised</a:t>
            </a:r>
            <a:r>
              <a:rPr lang="en-US" dirty="0"/>
              <a:t> phase II trial of </a:t>
            </a:r>
            <a:r>
              <a:rPr lang="en-US" dirty="0" err="1"/>
              <a:t>selumetinib</a:t>
            </a:r>
            <a:r>
              <a:rPr lang="en-US" dirty="0"/>
              <a:t> plus docetaxel in KRAS mutant advanced non-small-cell lung cancer. Br J Cancer, 2015. 113(2): p. 199-203.</a:t>
            </a:r>
          </a:p>
          <a:p>
            <a:r>
              <a:rPr lang="en-US" dirty="0"/>
              <a:t> </a:t>
            </a:r>
          </a:p>
          <a:p>
            <a:r>
              <a:rPr lang="en-US" dirty="0"/>
              <a:t>	</a:t>
            </a:r>
            <a:r>
              <a:rPr lang="en-US" dirty="0" err="1"/>
              <a:t>Arbour</a:t>
            </a:r>
            <a:r>
              <a:rPr lang="en-US" dirty="0"/>
              <a:t>, K.C., et al., Effects of Co-occurring Genomic Alterations on Outcomes in Participants with KRAS-Mutant Non-Small Cell Lung Cancer. </a:t>
            </a:r>
            <a:r>
              <a:rPr lang="en-US" dirty="0" err="1"/>
              <a:t>Clin</a:t>
            </a:r>
            <a:r>
              <a:rPr lang="en-US" dirty="0"/>
              <a:t> Cancer Res, 2018. 24(2): p. 334-340.</a:t>
            </a:r>
          </a:p>
          <a:p>
            <a:r>
              <a:rPr lang="en-US" dirty="0"/>
              <a:t> </a:t>
            </a:r>
          </a:p>
          <a:p>
            <a:r>
              <a:rPr lang="en-US" dirty="0"/>
              <a:t>	</a:t>
            </a:r>
            <a:r>
              <a:rPr lang="en-US" dirty="0" err="1"/>
              <a:t>Aredo</a:t>
            </a:r>
            <a:r>
              <a:rPr lang="en-US" dirty="0"/>
              <a:t>, J.V., et al., Impact of KRAS mutation subtype and concurrent pathogenic mutations on non-small cell lung cancer outcomes. Lung Cancer, 2019. 133: p. 144-150.</a:t>
            </a:r>
          </a:p>
          <a:p>
            <a:r>
              <a:rPr lang="en-US" dirty="0"/>
              <a:t> </a:t>
            </a:r>
          </a:p>
          <a:p>
            <a:r>
              <a:rPr lang="en-US" dirty="0"/>
              <a:t>	</a:t>
            </a:r>
            <a:r>
              <a:rPr lang="en-US" dirty="0" err="1"/>
              <a:t>Sholl</a:t>
            </a:r>
            <a:r>
              <a:rPr lang="en-US" dirty="0"/>
              <a:t>, L.M., et al., Multi-institutional Oncogenic Driver Mutation Analysis in Lung Adenocarcinoma: The Lung Cancer Mutation Consortium Experience. J </a:t>
            </a:r>
            <a:r>
              <a:rPr lang="en-US" dirty="0" err="1"/>
              <a:t>Thorac</a:t>
            </a:r>
            <a:r>
              <a:rPr lang="en-US" dirty="0"/>
              <a:t> </a:t>
            </a:r>
            <a:r>
              <a:rPr lang="en-US" dirty="0" err="1"/>
              <a:t>Oncol</a:t>
            </a:r>
            <a:r>
              <a:rPr lang="en-US" dirty="0"/>
              <a:t>, 2015. 10(5): p. 768-777.</a:t>
            </a:r>
          </a:p>
          <a:p>
            <a:r>
              <a:rPr lang="en-US" dirty="0"/>
              <a:t> </a:t>
            </a:r>
          </a:p>
          <a:p>
            <a:r>
              <a:rPr lang="en-US" dirty="0"/>
              <a:t>	Comprehensive molecular profiling of lung adenocarcinoma. Nature, 2014. 511(7511): p. 543-50.</a:t>
            </a:r>
          </a:p>
          <a:p>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977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RACE</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White 1776 (86%), Black 189 (9%), </a:t>
            </a:r>
            <a:r>
              <a:rPr lang="en-US" sz="1800" dirty="0">
                <a:effectLst/>
                <a:latin typeface="Calibri" panose="020F0502020204030204" pitchFamily="34" charset="0"/>
                <a:ea typeface="Calibri" panose="020F0502020204030204" pitchFamily="34" charset="0"/>
                <a:cs typeface="Times New Roman" panose="02020603050405020304" pitchFamily="18" charset="0"/>
              </a:rPr>
              <a:t>Asian 48 (2%), Pacific Islander 7 (0%), Native American 4 (0%), Multi-Racial 4 (0%), UNK 26 (1%)</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S1900E (17)</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Hispanic:  No 17 (100%)</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Race: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White 15 (88%), Black 1 (6%), </a:t>
            </a:r>
            <a:r>
              <a:rPr lang="en-US" sz="1800" dirty="0">
                <a:effectLst/>
                <a:latin typeface="Calibri" panose="020F0502020204030204" pitchFamily="34" charset="0"/>
                <a:ea typeface="Calibri" panose="020F0502020204030204" pitchFamily="34" charset="0"/>
                <a:cs typeface="Times New Roman" panose="02020603050405020304" pitchFamily="18" charset="0"/>
              </a:rPr>
              <a:t>Asian 1 (6%)</a:t>
            </a:r>
            <a:r>
              <a:rPr lang="en-US" dirty="0">
                <a:effectLst/>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55F9B-1028-4B8F-9588-8C92965CE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59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4607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7D926BDE-834E-4F58-8115-090670E0CC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8FA0E169-6821-496F-A43A-A0806D8520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ヒラギノ角ゴ Pro W3" pitchFamily="2" charset="-128"/>
            </a:endParaRPr>
          </a:p>
        </p:txBody>
      </p:sp>
      <p:sp>
        <p:nvSpPr>
          <p:cNvPr id="51204" name="Slide Number Placeholder 3">
            <a:extLst>
              <a:ext uri="{FF2B5EF4-FFF2-40B4-BE49-F238E27FC236}">
                <a16:creationId xmlns:a16="http://schemas.microsoft.com/office/drawing/2014/main" id="{3D13A00A-DAB7-4A97-BF6D-77F2674ED8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ヒラギノ角ゴ Pro W3" pitchFamily="2" charset="-128"/>
              </a:defRPr>
            </a:lvl1pPr>
            <a:lvl2pPr marL="742950" indent="-285750">
              <a:defRPr sz="2400">
                <a:solidFill>
                  <a:schemeClr val="tx1"/>
                </a:solidFill>
                <a:latin typeface="Times New Roman" panose="02020603050405020304" pitchFamily="18" charset="0"/>
                <a:ea typeface="ヒラギノ角ゴ Pro W3" pitchFamily="2" charset="-128"/>
              </a:defRPr>
            </a:lvl2pPr>
            <a:lvl3pPr marL="1143000" indent="-228600">
              <a:defRPr sz="2400">
                <a:solidFill>
                  <a:schemeClr val="tx1"/>
                </a:solidFill>
                <a:latin typeface="Times New Roman" panose="02020603050405020304" pitchFamily="18" charset="0"/>
                <a:ea typeface="ヒラギノ角ゴ Pro W3" pitchFamily="2" charset="-128"/>
              </a:defRPr>
            </a:lvl3pPr>
            <a:lvl4pPr marL="1600200" indent="-228600">
              <a:defRPr sz="2400">
                <a:solidFill>
                  <a:schemeClr val="tx1"/>
                </a:solidFill>
                <a:latin typeface="Times New Roman" panose="02020603050405020304" pitchFamily="18" charset="0"/>
                <a:ea typeface="ヒラギノ角ゴ Pro W3" pitchFamily="2" charset="-128"/>
              </a:defRPr>
            </a:lvl4pPr>
            <a:lvl5pPr marL="2057400" indent="-228600">
              <a:defRPr sz="2400">
                <a:solidFill>
                  <a:schemeClr val="tx1"/>
                </a:solidFill>
                <a:latin typeface="Times New Roman" panose="02020603050405020304" pitchFamily="18" charset="0"/>
                <a:ea typeface="ヒラギノ角ゴ Pro W3" pitchFamily="2"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9pPr>
          </a:lstStyle>
          <a:p>
            <a:fld id="{8DE55A99-8D36-4280-9C4A-2DF0A6C9E40C}" type="slidenum">
              <a:rPr lang="en-US" altLang="en-US" sz="1200" smtClean="0"/>
              <a:pPr/>
              <a:t>56</a:t>
            </a:fld>
            <a:endParaRPr lang="en-US" altLang="en-US" sz="1200"/>
          </a:p>
        </p:txBody>
      </p:sp>
    </p:spTree>
    <p:extLst>
      <p:ext uri="{BB962C8B-B14F-4D97-AF65-F5344CB8AC3E}">
        <p14:creationId xmlns:p14="http://schemas.microsoft.com/office/powerpoint/2010/main" val="2501730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5711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8557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5463"/>
            <a:ext cx="4672012"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8A349-BF76-48FE-B072-F2BBD60BE8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194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04D3541-1410-4379-AE50-EC4D66C0DD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26A861CA-92C8-4799-BA08-E212078BBE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pitchFamily="2" charset="-128"/>
              </a:rPr>
              <a:t>MWR: Vali actually brought the concept to SWOG prior to these efforts. I think motivated by the BATTLE studies </a:t>
            </a:r>
          </a:p>
        </p:txBody>
      </p:sp>
      <p:sp>
        <p:nvSpPr>
          <p:cNvPr id="16388" name="Slide Number Placeholder 3">
            <a:extLst>
              <a:ext uri="{FF2B5EF4-FFF2-40B4-BE49-F238E27FC236}">
                <a16:creationId xmlns:a16="http://schemas.microsoft.com/office/drawing/2014/main" id="{2BAE30DB-858C-4C37-A806-339B9E09CD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pitchFamily="2" charset="-128"/>
              </a:defRPr>
            </a:lvl1pPr>
            <a:lvl2pPr marL="742950" indent="-285750">
              <a:spcBef>
                <a:spcPct val="30000"/>
              </a:spcBef>
              <a:defRPr sz="1200">
                <a:solidFill>
                  <a:schemeClr val="tx1"/>
                </a:solidFill>
                <a:latin typeface="Calibri" panose="020F0502020204030204" pitchFamily="34" charset="0"/>
                <a:ea typeface="ヒラギノ角ゴ Pro W3" pitchFamily="2" charset="-128"/>
              </a:defRPr>
            </a:lvl2pPr>
            <a:lvl3pPr marL="1143000" indent="-228600">
              <a:spcBef>
                <a:spcPct val="30000"/>
              </a:spcBef>
              <a:defRPr sz="1200">
                <a:solidFill>
                  <a:schemeClr val="tx1"/>
                </a:solidFill>
                <a:latin typeface="Calibri" panose="020F0502020204030204" pitchFamily="34" charset="0"/>
                <a:ea typeface="ヒラギノ角ゴ Pro W3" pitchFamily="2" charset="-128"/>
              </a:defRPr>
            </a:lvl3pPr>
            <a:lvl4pPr marL="1600200" indent="-228600">
              <a:spcBef>
                <a:spcPct val="30000"/>
              </a:spcBef>
              <a:defRPr sz="1200">
                <a:solidFill>
                  <a:schemeClr val="tx1"/>
                </a:solidFill>
                <a:latin typeface="Calibri" panose="020F0502020204030204" pitchFamily="34" charset="0"/>
                <a:ea typeface="ヒラギノ角ゴ Pro W3" pitchFamily="2" charset="-128"/>
              </a:defRPr>
            </a:lvl4pPr>
            <a:lvl5pPr marL="2057400" indent="-228600">
              <a:spcBef>
                <a:spcPct val="30000"/>
              </a:spcBef>
              <a:defRPr sz="1200">
                <a:solidFill>
                  <a:schemeClr val="tx1"/>
                </a:solidFill>
                <a:latin typeface="Calibri" panose="020F0502020204030204" pitchFamily="34" charset="0"/>
                <a:ea typeface="ヒラギノ角ゴ Pro W3" pitchFamily="2"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pitchFamily="2"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pitchFamily="2"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pitchFamily="2"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pitchFamily="2"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5EEF06-46C7-4703-BB8F-2FBB1FFC11A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pitchFamily="2"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ヒラギノ角ゴ Pro W3" pitchFamily="2" charset="-128"/>
              <a:cs typeface="+mn-cs"/>
            </a:endParaRPr>
          </a:p>
        </p:txBody>
      </p:sp>
    </p:spTree>
    <p:extLst>
      <p:ext uri="{BB962C8B-B14F-4D97-AF65-F5344CB8AC3E}">
        <p14:creationId xmlns:p14="http://schemas.microsoft.com/office/powerpoint/2010/main" val="1286656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https://www.ncbi.nlm.nih.gov/pmc/articles/PMC4165474/</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82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04D3541-1410-4379-AE50-EC4D66C0DD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26A861CA-92C8-4799-BA08-E212078BBE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ヒラギノ角ゴ Pro W3" pitchFamily="2" charset="-128"/>
            </a:endParaRPr>
          </a:p>
        </p:txBody>
      </p:sp>
      <p:sp>
        <p:nvSpPr>
          <p:cNvPr id="16388" name="Slide Number Placeholder 3">
            <a:extLst>
              <a:ext uri="{FF2B5EF4-FFF2-40B4-BE49-F238E27FC236}">
                <a16:creationId xmlns:a16="http://schemas.microsoft.com/office/drawing/2014/main" id="{2BAE30DB-858C-4C37-A806-339B9E09CD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pitchFamily="2" charset="-128"/>
              </a:defRPr>
            </a:lvl1pPr>
            <a:lvl2pPr marL="742950" indent="-285750">
              <a:spcBef>
                <a:spcPct val="30000"/>
              </a:spcBef>
              <a:defRPr sz="1200">
                <a:solidFill>
                  <a:schemeClr val="tx1"/>
                </a:solidFill>
                <a:latin typeface="Calibri" panose="020F0502020204030204" pitchFamily="34" charset="0"/>
                <a:ea typeface="ヒラギノ角ゴ Pro W3" pitchFamily="2" charset="-128"/>
              </a:defRPr>
            </a:lvl2pPr>
            <a:lvl3pPr marL="1143000" indent="-228600">
              <a:spcBef>
                <a:spcPct val="30000"/>
              </a:spcBef>
              <a:defRPr sz="1200">
                <a:solidFill>
                  <a:schemeClr val="tx1"/>
                </a:solidFill>
                <a:latin typeface="Calibri" panose="020F0502020204030204" pitchFamily="34" charset="0"/>
                <a:ea typeface="ヒラギノ角ゴ Pro W3" pitchFamily="2" charset="-128"/>
              </a:defRPr>
            </a:lvl3pPr>
            <a:lvl4pPr marL="1600200" indent="-228600">
              <a:spcBef>
                <a:spcPct val="30000"/>
              </a:spcBef>
              <a:defRPr sz="1200">
                <a:solidFill>
                  <a:schemeClr val="tx1"/>
                </a:solidFill>
                <a:latin typeface="Calibri" panose="020F0502020204030204" pitchFamily="34" charset="0"/>
                <a:ea typeface="ヒラギノ角ゴ Pro W3" pitchFamily="2" charset="-128"/>
              </a:defRPr>
            </a:lvl4pPr>
            <a:lvl5pPr marL="2057400" indent="-228600">
              <a:spcBef>
                <a:spcPct val="30000"/>
              </a:spcBef>
              <a:defRPr sz="1200">
                <a:solidFill>
                  <a:schemeClr val="tx1"/>
                </a:solidFill>
                <a:latin typeface="Calibri" panose="020F0502020204030204" pitchFamily="34" charset="0"/>
                <a:ea typeface="ヒラギノ角ゴ Pro W3" pitchFamily="2"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pitchFamily="2"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pitchFamily="2"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pitchFamily="2"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ヒラギノ角ゴ Pro W3" pitchFamily="2"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5EEF06-46C7-4703-BB8F-2FBB1FFC11A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pitchFamily="2"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ヒラギノ角ゴ Pro W3" pitchFamily="2" charset="-128"/>
              <a:cs typeface="+mn-cs"/>
            </a:endParaRPr>
          </a:p>
        </p:txBody>
      </p:sp>
    </p:spTree>
    <p:extLst>
      <p:ext uri="{BB962C8B-B14F-4D97-AF65-F5344CB8AC3E}">
        <p14:creationId xmlns:p14="http://schemas.microsoft.com/office/powerpoint/2010/main" val="1346339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Drug Information Sub-Committee- </a:t>
            </a:r>
          </a:p>
          <a:p>
            <a:r>
              <a:rPr lang="en-US" b="1" dirty="0"/>
              <a:t>	Drugs</a:t>
            </a:r>
            <a:r>
              <a:rPr lang="en-US" dirty="0"/>
              <a:t>: must demonstrate activity in a responsive patient group</a:t>
            </a:r>
          </a:p>
          <a:p>
            <a:r>
              <a:rPr lang="en-US" dirty="0"/>
              <a:t>	</a:t>
            </a:r>
            <a:r>
              <a:rPr lang="en-US" b="1" dirty="0"/>
              <a:t>Biomarker</a:t>
            </a:r>
            <a:r>
              <a:rPr lang="en-US" dirty="0"/>
              <a:t>: Platform that has been analytically validated and suitable for a pivotal trial</a:t>
            </a:r>
          </a:p>
          <a:p>
            <a:endParaRPr lang="en-US" dirty="0"/>
          </a:p>
          <a:p>
            <a:r>
              <a:rPr lang="en-US" dirty="0"/>
              <a:t>https://www.focr.org/sites/default/files/CCCR12MasterProtocol.pdf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368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6FFBBD-532F-4B6F-8FE1-3187D54DD0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0964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E0FA8-3882-49A8-87D8-D67E3BFF1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955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ヒラギノ角ゴ Pro W3" charset="-128"/>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charset="-128"/>
              </a:defRPr>
            </a:lvl1pPr>
            <a:lvl2pPr marL="742950" indent="-285750" eaLnBrk="0" hangingPunct="0">
              <a:spcBef>
                <a:spcPct val="30000"/>
              </a:spcBef>
              <a:defRPr sz="1200">
                <a:solidFill>
                  <a:schemeClr val="tx1"/>
                </a:solidFill>
                <a:latin typeface="Calibri" pitchFamily="34" charset="0"/>
                <a:ea typeface="ヒラギノ角ゴ Pro W3" charset="-128"/>
              </a:defRPr>
            </a:lvl2pPr>
            <a:lvl3pPr marL="1143000" indent="-228600" eaLnBrk="0" hangingPunct="0">
              <a:spcBef>
                <a:spcPct val="30000"/>
              </a:spcBef>
              <a:defRPr sz="1200">
                <a:solidFill>
                  <a:schemeClr val="tx1"/>
                </a:solidFill>
                <a:latin typeface="Calibri" pitchFamily="34" charset="0"/>
                <a:ea typeface="ヒラギノ角ゴ Pro W3" charset="-128"/>
              </a:defRPr>
            </a:lvl3pPr>
            <a:lvl4pPr marL="1600200" indent="-228600" eaLnBrk="0" hangingPunct="0">
              <a:spcBef>
                <a:spcPct val="30000"/>
              </a:spcBef>
              <a:defRPr sz="1200">
                <a:solidFill>
                  <a:schemeClr val="tx1"/>
                </a:solidFill>
                <a:latin typeface="Calibri" pitchFamily="34" charset="0"/>
                <a:ea typeface="ヒラギノ角ゴ Pro W3" charset="-128"/>
              </a:defRPr>
            </a:lvl4pPr>
            <a:lvl5pPr marL="2057400" indent="-228600" eaLnBrk="0" hangingPunct="0">
              <a:spcBef>
                <a:spcPct val="30000"/>
              </a:spcBef>
              <a:defRPr sz="1200">
                <a:solidFill>
                  <a:schemeClr val="tx1"/>
                </a:solidFill>
                <a:latin typeface="Calibri"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Calibri"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Calibri"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Calibri"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Calibri" pitchFamily="34" charset="0"/>
                <a:ea typeface="ヒラギノ角ゴ Pro W3"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C325B1F-2A4E-4813-BF74-25C449E2EA48}"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ヒラギノ角ゴ Pro W3"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ヒラギノ角ゴ Pro W3" charset="-128"/>
              <a:cs typeface="+mn-cs"/>
            </a:endParaRPr>
          </a:p>
        </p:txBody>
      </p:sp>
    </p:spTree>
    <p:extLst>
      <p:ext uri="{BB962C8B-B14F-4D97-AF65-F5344CB8AC3E}">
        <p14:creationId xmlns:p14="http://schemas.microsoft.com/office/powerpoint/2010/main" val="1071018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6.xml"/><Relationship Id="rId4" Type="http://schemas.openxmlformats.org/officeDocument/2006/relationships/image" Target="../media/image12.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10/14/2021</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679350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10/14/2021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690731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10/14/2021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extLst>
      <p:ext uri="{BB962C8B-B14F-4D97-AF65-F5344CB8AC3E}">
        <p14:creationId xmlns:p14="http://schemas.microsoft.com/office/powerpoint/2010/main" val="796425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10/14/2021</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870854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04339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1241840" y="2035613"/>
            <a:ext cx="9796587" cy="39687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464742"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5" name="Date Placeholder 11"/>
          <p:cNvSpPr>
            <a:spLocks noGrp="1"/>
          </p:cNvSpPr>
          <p:nvPr>
            <p:ph type="dt" sz="half" idx="14"/>
          </p:nvPr>
        </p:nvSpPr>
        <p:spPr>
          <a:xfrm>
            <a:off x="3133344" y="6436626"/>
            <a:ext cx="1133856" cy="22436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221F580-C0C7-FE4A-BB06-8E6F259722CB}" type="datetime1">
              <a:rPr kumimoji="0" lang="en-US" sz="90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10/14/2021</a:t>
            </a:fld>
            <a:endParaRPr kumimoji="0" lang="en-US" sz="9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605F62"/>
                </a:solidFill>
                <a:effectLst/>
                <a:uLnTx/>
                <a:uFillTx/>
                <a:latin typeface="Calibri"/>
                <a:ea typeface="+mn-ea"/>
                <a:cs typeface="+mn-cs"/>
              </a:rPr>
              <a:t>Presentation or Section Title</a:t>
            </a: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780538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in Aria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a:xfrm>
            <a:off x="171449" y="6582842"/>
            <a:ext cx="671979" cy="130805"/>
          </a:xfrm>
        </p:spPr>
        <p:txBody>
          <a:bodyPr/>
          <a:lstStyle>
            <a:lvl1pPr>
              <a:defRPr sz="638"/>
            </a:lvl1pPr>
          </a:lstStyle>
          <a:p>
            <a:fld id="{12F70CFD-9710-4089-87DC-BB2063401096}" type="datetime1">
              <a:rPr lang="en-US" smtClean="0"/>
              <a:pPr/>
              <a:t>10/14/2021</a:t>
            </a:fld>
            <a:endParaRPr lang="en-US"/>
          </a:p>
        </p:txBody>
      </p:sp>
      <p:sp>
        <p:nvSpPr>
          <p:cNvPr id="8" name="Slide Number Placeholder 7"/>
          <p:cNvSpPr>
            <a:spLocks noGrp="1"/>
          </p:cNvSpPr>
          <p:nvPr>
            <p:ph type="sldNum" sz="quarter" idx="11"/>
          </p:nvPr>
        </p:nvSpPr>
        <p:spPr>
          <a:xfrm>
            <a:off x="11672655" y="6582842"/>
            <a:ext cx="319319" cy="130805"/>
          </a:xfrm>
        </p:spPr>
        <p:txBody>
          <a:bodyPr/>
          <a:lstStyle>
            <a:lvl1pPr>
              <a:defRPr sz="638"/>
            </a:lvl1pPr>
          </a:lstStyle>
          <a:p>
            <a:fld id="{998F2653-C080-0C4A-91D4-B67D3091C686}" type="slidenum">
              <a:rPr lang="en-US" smtClean="0"/>
              <a:pPr/>
              <a:t>‹#›</a:t>
            </a:fld>
            <a:endParaRPr lang="en-US"/>
          </a:p>
        </p:txBody>
      </p:sp>
    </p:spTree>
    <p:extLst>
      <p:ext uri="{BB962C8B-B14F-4D97-AF65-F5344CB8AC3E}">
        <p14:creationId xmlns:p14="http://schemas.microsoft.com/office/powerpoint/2010/main" val="155484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611721" y="1261872"/>
            <a:ext cx="10970679" cy="4846320"/>
          </a:xfrm>
        </p:spPr>
        <p:txBody>
          <a:bodyPr/>
          <a:lstStyle>
            <a:lvl1pPr marL="0" indent="0">
              <a:spcBef>
                <a:spcPts val="600"/>
              </a:spcBef>
              <a:defRPr>
                <a:solidFill>
                  <a:srgbClr val="1C3B61"/>
                </a:solidFill>
              </a:defRPr>
            </a:lvl1pPr>
            <a:lvl2pPr marL="579250" indent="-118833">
              <a:spcBef>
                <a:spcPts val="600"/>
              </a:spcBef>
              <a:spcAft>
                <a:spcPts val="900"/>
              </a:spcAft>
              <a:buFont typeface="Arial"/>
              <a:buChar char="•"/>
              <a:defRPr sz="1799" baseline="0">
                <a:solidFill>
                  <a:srgbClr val="1C3B61"/>
                </a:solidFill>
              </a:defRPr>
            </a:lvl2pPr>
            <a:lvl3pPr marL="685577" indent="-111090">
              <a:spcBef>
                <a:spcPts val="300"/>
              </a:spcBef>
              <a:buFont typeface="Lucida Grande"/>
              <a:buChar char="-"/>
              <a:defRPr sz="140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1"/>
          <p:cNvSpPr>
            <a:spLocks noGrp="1" noChangeArrowheads="1"/>
          </p:cNvSpPr>
          <p:nvPr>
            <p:ph type="ftr" sz="quarter" idx="13"/>
          </p:nvPr>
        </p:nvSpPr>
        <p:spPr>
          <a:xfrm>
            <a:off x="7859713" y="6492875"/>
            <a:ext cx="3409950" cy="228600"/>
          </a:xfrm>
          <a:prstGeom prst="rect">
            <a:avLst/>
          </a:prstGeom>
        </p:spPr>
        <p:txBody>
          <a:bodyPr/>
          <a:lstStyle>
            <a:lvl1pPr>
              <a:defRPr/>
            </a:lvl1pPr>
          </a:lstStyle>
          <a:p>
            <a:pPr>
              <a:defRPr/>
            </a:pPr>
            <a:r>
              <a:rPr lang="en-US" altLang="en-US"/>
              <a:t>© Fred Hutchinson Cancer Research Center </a:t>
            </a:r>
          </a:p>
        </p:txBody>
      </p:sp>
      <p:sp>
        <p:nvSpPr>
          <p:cNvPr id="5" name="Rectangle 12"/>
          <p:cNvSpPr>
            <a:spLocks noGrp="1" noChangeArrowheads="1"/>
          </p:cNvSpPr>
          <p:nvPr>
            <p:ph type="sldNum" sz="quarter" idx="14"/>
          </p:nvPr>
        </p:nvSpPr>
        <p:spPr>
          <a:xfrm>
            <a:off x="11201401" y="6492875"/>
            <a:ext cx="500063" cy="228600"/>
          </a:xfrm>
          <a:prstGeom prst="rect">
            <a:avLst/>
          </a:prstGeom>
        </p:spPr>
        <p:txBody>
          <a:bodyPr/>
          <a:lstStyle>
            <a:lvl1pPr>
              <a:defRPr/>
            </a:lvl1pPr>
          </a:lstStyle>
          <a:p>
            <a:pPr>
              <a:defRPr/>
            </a:pPr>
            <a:fld id="{42940256-B450-4DEA-8374-296DDF03F6FC}" type="slidenum">
              <a:rPr lang="en-US" altLang="en-US"/>
              <a:pPr>
                <a:defRPr/>
              </a:pPr>
              <a:t>‹#›</a:t>
            </a:fld>
            <a:endParaRPr lang="en-US" altLang="en-US"/>
          </a:p>
        </p:txBody>
      </p:sp>
    </p:spTree>
    <p:extLst>
      <p:ext uri="{BB962C8B-B14F-4D97-AF65-F5344CB8AC3E}">
        <p14:creationId xmlns:p14="http://schemas.microsoft.com/office/powerpoint/2010/main" val="1616165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A94D-8B3E-42CB-9019-2714FE279C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48730B-42D5-41E0-B435-C5773EC46C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7D11A6-B543-4C35-89B9-92B4490357CD}"/>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10/14/2021</a:t>
            </a:fld>
            <a:endParaRPr lang="en-US"/>
          </a:p>
        </p:txBody>
      </p:sp>
      <p:sp>
        <p:nvSpPr>
          <p:cNvPr id="5" name="Footer Placeholder 4">
            <a:extLst>
              <a:ext uri="{FF2B5EF4-FFF2-40B4-BE49-F238E27FC236}">
                <a16:creationId xmlns:a16="http://schemas.microsoft.com/office/drawing/2014/main" id="{559D7A09-35DC-4A33-87B9-FBCA6B5D3F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16B7F6-17EC-4137-B11F-BB32DDAD3AF2}"/>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3649701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5037-4CE3-4766-9EA2-07CF7809A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5FCA6-A7D2-458E-896E-FFDDFAB316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E5181-D4DA-4AD3-8439-73020533FBD4}"/>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10/14/2021</a:t>
            </a:fld>
            <a:endParaRPr lang="en-US"/>
          </a:p>
        </p:txBody>
      </p:sp>
      <p:sp>
        <p:nvSpPr>
          <p:cNvPr id="5" name="Footer Placeholder 4">
            <a:extLst>
              <a:ext uri="{FF2B5EF4-FFF2-40B4-BE49-F238E27FC236}">
                <a16:creationId xmlns:a16="http://schemas.microsoft.com/office/drawing/2014/main" id="{9ED502D8-6D0C-4CD4-928F-C42FCE33C4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504249-B119-44B9-9AE1-9C1C668E07E0}"/>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1714116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0019-355E-4678-A959-24B925EF85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5EF694-814E-45F7-833D-3FF047624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3F3C78-8CFF-4663-8802-4F885D05E6AF}"/>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10/14/2021</a:t>
            </a:fld>
            <a:endParaRPr lang="en-US"/>
          </a:p>
        </p:txBody>
      </p:sp>
      <p:sp>
        <p:nvSpPr>
          <p:cNvPr id="5" name="Footer Placeholder 4">
            <a:extLst>
              <a:ext uri="{FF2B5EF4-FFF2-40B4-BE49-F238E27FC236}">
                <a16:creationId xmlns:a16="http://schemas.microsoft.com/office/drawing/2014/main" id="{8434DDE0-8A3C-44B2-B6E9-BDF53219B5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9A5306-9A83-4134-9D30-4BF5F8FB8872}"/>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209278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10/14/2021</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14880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6C-5CD0-46F6-9276-355801B83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F68ED-69A3-40A5-B3A4-F885F06D83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1BC863-9070-44BE-9511-1842BA9A63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14D65C-DB97-4727-A63B-5BA3ECDC5D88}"/>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10/14/2021</a:t>
            </a:fld>
            <a:endParaRPr lang="en-US"/>
          </a:p>
        </p:txBody>
      </p:sp>
      <p:sp>
        <p:nvSpPr>
          <p:cNvPr id="6" name="Footer Placeholder 5">
            <a:extLst>
              <a:ext uri="{FF2B5EF4-FFF2-40B4-BE49-F238E27FC236}">
                <a16:creationId xmlns:a16="http://schemas.microsoft.com/office/drawing/2014/main" id="{0B29D669-F09F-4FF3-9963-AE687C24D9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7E28B2-E18E-49C9-8765-47BB8B761009}"/>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3784548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662B-51ED-4E4F-918B-0C2BDF2019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6385E7-119A-42DE-89C5-788D84B0D9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E3F93-F488-4557-A0DE-B126D2F5B8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3D033E-6432-488D-AB24-0A30F9CE9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E8785F-0644-4C65-A244-9C2179D2A8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5E1DBD-90AC-4D76-AEBC-DC0F0CB4D665}"/>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10/14/2021</a:t>
            </a:fld>
            <a:endParaRPr lang="en-US"/>
          </a:p>
        </p:txBody>
      </p:sp>
      <p:sp>
        <p:nvSpPr>
          <p:cNvPr id="8" name="Footer Placeholder 7">
            <a:extLst>
              <a:ext uri="{FF2B5EF4-FFF2-40B4-BE49-F238E27FC236}">
                <a16:creationId xmlns:a16="http://schemas.microsoft.com/office/drawing/2014/main" id="{23A8FA44-7047-4CB4-99FF-8BF33E6284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81B315-2820-47E4-A2D4-BD7D4374D7F4}"/>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4243826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E31A-6E3C-452F-ACA1-A35AA23510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9280EB-ABDD-4E38-97A1-A02A464A1E75}"/>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10/14/2021</a:t>
            </a:fld>
            <a:endParaRPr lang="en-US"/>
          </a:p>
        </p:txBody>
      </p:sp>
      <p:sp>
        <p:nvSpPr>
          <p:cNvPr id="4" name="Footer Placeholder 3">
            <a:extLst>
              <a:ext uri="{FF2B5EF4-FFF2-40B4-BE49-F238E27FC236}">
                <a16:creationId xmlns:a16="http://schemas.microsoft.com/office/drawing/2014/main" id="{2E9568CA-0FF7-467B-AAAC-DA73F60F0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DE943E0-A286-489A-8064-42527998C587}"/>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3377044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F89DBB-CB72-48DD-A812-39E9CAB7FB4B}"/>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10/14/2021</a:t>
            </a:fld>
            <a:endParaRPr lang="en-US"/>
          </a:p>
        </p:txBody>
      </p:sp>
      <p:sp>
        <p:nvSpPr>
          <p:cNvPr id="3" name="Footer Placeholder 2">
            <a:extLst>
              <a:ext uri="{FF2B5EF4-FFF2-40B4-BE49-F238E27FC236}">
                <a16:creationId xmlns:a16="http://schemas.microsoft.com/office/drawing/2014/main" id="{7638FD7A-9124-4D9B-BA75-BE4EFF2146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5E47DDF-31AF-4094-BB85-1DB2D6231657}"/>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1120842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DDFA-C35E-42AF-8FD7-1776401ED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5A40F6-338E-466D-8272-736E13E075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56528-DE7D-4C12-A9A9-081DD3BCFB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69EF7-4CC3-42A7-BD75-F8E9A194B24E}"/>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10/14/2021</a:t>
            </a:fld>
            <a:endParaRPr lang="en-US"/>
          </a:p>
        </p:txBody>
      </p:sp>
      <p:sp>
        <p:nvSpPr>
          <p:cNvPr id="6" name="Footer Placeholder 5">
            <a:extLst>
              <a:ext uri="{FF2B5EF4-FFF2-40B4-BE49-F238E27FC236}">
                <a16:creationId xmlns:a16="http://schemas.microsoft.com/office/drawing/2014/main" id="{E0FCB28C-DB9A-4CCD-91C2-7653D9BEE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DAEFE4-1C4E-4F86-98A0-7317E3E0648E}"/>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2522386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FEF9B-FC00-4D5C-8F13-8681D2778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974746-D74C-4DD6-AAFA-7F12F119D4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6ADC84-21CA-40BC-B7A4-01F3307C8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58B25-656E-4E90-A5BD-8311E68E15D8}"/>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10/14/2021</a:t>
            </a:fld>
            <a:endParaRPr lang="en-US"/>
          </a:p>
        </p:txBody>
      </p:sp>
      <p:sp>
        <p:nvSpPr>
          <p:cNvPr id="6" name="Footer Placeholder 5">
            <a:extLst>
              <a:ext uri="{FF2B5EF4-FFF2-40B4-BE49-F238E27FC236}">
                <a16:creationId xmlns:a16="http://schemas.microsoft.com/office/drawing/2014/main" id="{E26EDF14-4D2E-454C-B594-0254CB46A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65E5C2-851B-4C8E-BD8F-001618584957}"/>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4236684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42C43-1DDD-4F9F-958E-4A7089B80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5CBBA7-B43C-49F8-BD30-BD5EF07552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6FF69-3446-45D1-97E8-7D811AA7192D}"/>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10/14/2021</a:t>
            </a:fld>
            <a:endParaRPr lang="en-US"/>
          </a:p>
        </p:txBody>
      </p:sp>
      <p:sp>
        <p:nvSpPr>
          <p:cNvPr id="5" name="Footer Placeholder 4">
            <a:extLst>
              <a:ext uri="{FF2B5EF4-FFF2-40B4-BE49-F238E27FC236}">
                <a16:creationId xmlns:a16="http://schemas.microsoft.com/office/drawing/2014/main" id="{1CFEC973-7FCD-4ADD-9DF6-D7C0437A44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C5DA0-665B-4A75-A17D-071FFC76AA5F}"/>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1859294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D0B54E-B736-4533-8BAA-7298DAFDD0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66BADE-5BA4-406F-8805-83AE981504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FAECB-579B-4264-B2EA-C46600F38420}"/>
              </a:ext>
            </a:extLst>
          </p:cNvPr>
          <p:cNvSpPr>
            <a:spLocks noGrp="1"/>
          </p:cNvSpPr>
          <p:nvPr>
            <p:ph type="dt" sz="half" idx="10"/>
          </p:nvPr>
        </p:nvSpPr>
        <p:spPr>
          <a:xfrm>
            <a:off x="838200" y="6356350"/>
            <a:ext cx="2743200" cy="365125"/>
          </a:xfrm>
          <a:prstGeom prst="rect">
            <a:avLst/>
          </a:prstGeom>
        </p:spPr>
        <p:txBody>
          <a:bodyPr/>
          <a:lstStyle/>
          <a:p>
            <a:fld id="{719DBBE5-6057-4DCB-966B-53942DF1703E}" type="datetimeFigureOut">
              <a:rPr lang="en-US" smtClean="0"/>
              <a:t>10/14/2021</a:t>
            </a:fld>
            <a:endParaRPr lang="en-US"/>
          </a:p>
        </p:txBody>
      </p:sp>
      <p:sp>
        <p:nvSpPr>
          <p:cNvPr id="5" name="Footer Placeholder 4">
            <a:extLst>
              <a:ext uri="{FF2B5EF4-FFF2-40B4-BE49-F238E27FC236}">
                <a16:creationId xmlns:a16="http://schemas.microsoft.com/office/drawing/2014/main" id="{D439A7EC-1C41-4DF9-A558-AC5E5443F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B3020F-3D0B-45E9-B6DA-688A277A3368}"/>
              </a:ext>
            </a:extLst>
          </p:cNvPr>
          <p:cNvSpPr>
            <a:spLocks noGrp="1"/>
          </p:cNvSpPr>
          <p:nvPr>
            <p:ph type="sldNum" sz="quarter" idx="12"/>
          </p:nvPr>
        </p:nvSpPr>
        <p:spPr>
          <a:xfrm>
            <a:off x="8610600" y="6356350"/>
            <a:ext cx="2743200" cy="365125"/>
          </a:xfrm>
          <a:prstGeom prst="rect">
            <a:avLst/>
          </a:prstGeom>
        </p:spPr>
        <p:txBody>
          <a:bodyPr/>
          <a:lstStyle/>
          <a:p>
            <a:fld id="{FAAD7667-1A12-433F-AB36-F69907233104}" type="slidenum">
              <a:rPr lang="en-US" smtClean="0"/>
              <a:t>‹#›</a:t>
            </a:fld>
            <a:endParaRPr lang="en-US"/>
          </a:p>
        </p:txBody>
      </p:sp>
    </p:spTree>
    <p:extLst>
      <p:ext uri="{BB962C8B-B14F-4D97-AF65-F5344CB8AC3E}">
        <p14:creationId xmlns:p14="http://schemas.microsoft.com/office/powerpoint/2010/main" val="2166063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79175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D6E7-C0E6-854E-879B-704D584DD5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395F44-7DAF-E446-BBF3-9F45CF2E3B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315EE2-CBFD-F44B-AFB1-C08C34BED2D4}"/>
              </a:ext>
            </a:extLst>
          </p:cNvPr>
          <p:cNvSpPr>
            <a:spLocks noGrp="1"/>
          </p:cNvSpPr>
          <p:nvPr>
            <p:ph type="dt" sz="half" idx="10"/>
          </p:nvPr>
        </p:nvSpPr>
        <p:spPr/>
        <p:txBody>
          <a:bodyPr/>
          <a:lstStyle/>
          <a:p>
            <a:fld id="{99EFF781-B3A9-544B-B9EF-88D300C015B2}" type="datetimeFigureOut">
              <a:rPr lang="en-US" smtClean="0"/>
              <a:t>10/14/2021</a:t>
            </a:fld>
            <a:endParaRPr lang="en-US"/>
          </a:p>
        </p:txBody>
      </p:sp>
      <p:sp>
        <p:nvSpPr>
          <p:cNvPr id="5" name="Footer Placeholder 4">
            <a:extLst>
              <a:ext uri="{FF2B5EF4-FFF2-40B4-BE49-F238E27FC236}">
                <a16:creationId xmlns:a16="http://schemas.microsoft.com/office/drawing/2014/main" id="{9021C322-655D-3E49-A844-08DADC98E3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F6640-C664-174D-BC61-3C6198A78260}"/>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4016437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10/14/2021</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189875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CBD0-12A1-2445-83AB-F54917F1A8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79EAFF-F790-2C46-96A0-DDAC2F4FB7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321DA-2E94-7543-A72C-2A7810B27E2F}"/>
              </a:ext>
            </a:extLst>
          </p:cNvPr>
          <p:cNvSpPr>
            <a:spLocks noGrp="1"/>
          </p:cNvSpPr>
          <p:nvPr>
            <p:ph type="dt" sz="half" idx="10"/>
          </p:nvPr>
        </p:nvSpPr>
        <p:spPr/>
        <p:txBody>
          <a:bodyPr/>
          <a:lstStyle/>
          <a:p>
            <a:fld id="{99EFF781-B3A9-544B-B9EF-88D300C015B2}" type="datetimeFigureOut">
              <a:rPr lang="en-US" smtClean="0"/>
              <a:t>10/14/2021</a:t>
            </a:fld>
            <a:endParaRPr lang="en-US"/>
          </a:p>
        </p:txBody>
      </p:sp>
      <p:sp>
        <p:nvSpPr>
          <p:cNvPr id="5" name="Footer Placeholder 4">
            <a:extLst>
              <a:ext uri="{FF2B5EF4-FFF2-40B4-BE49-F238E27FC236}">
                <a16:creationId xmlns:a16="http://schemas.microsoft.com/office/drawing/2014/main" id="{ACD08F93-1BDD-A741-A3C7-81E2431E6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71AA9-3AD0-A144-BED4-5B371D40D61D}"/>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4051189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099D-3B2B-4647-AA02-B81BC5074C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EBC370-C439-3043-B62E-0D16C06E45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509FBE-FBF1-E242-9188-E6E82833F951}"/>
              </a:ext>
            </a:extLst>
          </p:cNvPr>
          <p:cNvSpPr>
            <a:spLocks noGrp="1"/>
          </p:cNvSpPr>
          <p:nvPr>
            <p:ph type="dt" sz="half" idx="10"/>
          </p:nvPr>
        </p:nvSpPr>
        <p:spPr/>
        <p:txBody>
          <a:bodyPr/>
          <a:lstStyle/>
          <a:p>
            <a:fld id="{99EFF781-B3A9-544B-B9EF-88D300C015B2}" type="datetimeFigureOut">
              <a:rPr lang="en-US" smtClean="0"/>
              <a:t>10/14/2021</a:t>
            </a:fld>
            <a:endParaRPr lang="en-US"/>
          </a:p>
        </p:txBody>
      </p:sp>
      <p:sp>
        <p:nvSpPr>
          <p:cNvPr id="5" name="Footer Placeholder 4">
            <a:extLst>
              <a:ext uri="{FF2B5EF4-FFF2-40B4-BE49-F238E27FC236}">
                <a16:creationId xmlns:a16="http://schemas.microsoft.com/office/drawing/2014/main" id="{AF486D1C-C078-A841-A589-65FF42AF2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9ADA5-B6B5-F740-AD23-F0E24CDC614D}"/>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4201143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8FE22-D2D1-E948-964B-C21E43EB1A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4EBEE2-9826-1043-86CB-EBF14D707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8E60C-D050-634D-911D-066BC70336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0F9264-0887-9F4B-92EE-7A3E2F6F9740}"/>
              </a:ext>
            </a:extLst>
          </p:cNvPr>
          <p:cNvSpPr>
            <a:spLocks noGrp="1"/>
          </p:cNvSpPr>
          <p:nvPr>
            <p:ph type="dt" sz="half" idx="10"/>
          </p:nvPr>
        </p:nvSpPr>
        <p:spPr/>
        <p:txBody>
          <a:bodyPr/>
          <a:lstStyle/>
          <a:p>
            <a:fld id="{99EFF781-B3A9-544B-B9EF-88D300C015B2}" type="datetimeFigureOut">
              <a:rPr lang="en-US" smtClean="0"/>
              <a:t>10/14/2021</a:t>
            </a:fld>
            <a:endParaRPr lang="en-US"/>
          </a:p>
        </p:txBody>
      </p:sp>
      <p:sp>
        <p:nvSpPr>
          <p:cNvPr id="6" name="Footer Placeholder 5">
            <a:extLst>
              <a:ext uri="{FF2B5EF4-FFF2-40B4-BE49-F238E27FC236}">
                <a16:creationId xmlns:a16="http://schemas.microsoft.com/office/drawing/2014/main" id="{A40B54ED-87AB-B64D-880D-71A4FBDCA4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4450E3-87B7-3B4E-BE0F-BC36BC52F07D}"/>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1557452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B1AC-5421-A449-AEC1-8FEF61FD44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F828ED-0E99-D04B-8A39-71649AE022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E1778D-B3D3-714E-8E02-B23ECADB3B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AEFE70-7C8C-B048-B8CC-0AB9E29B82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D1D5BA-A349-6740-B9EC-15D7220DE7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4FD35B-A2CB-4241-AA11-89682C6E14A2}"/>
              </a:ext>
            </a:extLst>
          </p:cNvPr>
          <p:cNvSpPr>
            <a:spLocks noGrp="1"/>
          </p:cNvSpPr>
          <p:nvPr>
            <p:ph type="dt" sz="half" idx="10"/>
          </p:nvPr>
        </p:nvSpPr>
        <p:spPr/>
        <p:txBody>
          <a:bodyPr/>
          <a:lstStyle/>
          <a:p>
            <a:fld id="{99EFF781-B3A9-544B-B9EF-88D300C015B2}" type="datetimeFigureOut">
              <a:rPr lang="en-US" smtClean="0"/>
              <a:t>10/14/2021</a:t>
            </a:fld>
            <a:endParaRPr lang="en-US"/>
          </a:p>
        </p:txBody>
      </p:sp>
      <p:sp>
        <p:nvSpPr>
          <p:cNvPr id="8" name="Footer Placeholder 7">
            <a:extLst>
              <a:ext uri="{FF2B5EF4-FFF2-40B4-BE49-F238E27FC236}">
                <a16:creationId xmlns:a16="http://schemas.microsoft.com/office/drawing/2014/main" id="{D4548EB9-6BBE-604F-BB3E-6E1D76459C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27C116-C9B6-2A41-9632-CC2AAD4D9A9D}"/>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2934200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FCD8-6160-0C43-97E5-048C5C75BB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86F521-2BC9-4B43-B454-9F97CA3D02DB}"/>
              </a:ext>
            </a:extLst>
          </p:cNvPr>
          <p:cNvSpPr>
            <a:spLocks noGrp="1"/>
          </p:cNvSpPr>
          <p:nvPr>
            <p:ph type="dt" sz="half" idx="10"/>
          </p:nvPr>
        </p:nvSpPr>
        <p:spPr/>
        <p:txBody>
          <a:bodyPr/>
          <a:lstStyle/>
          <a:p>
            <a:fld id="{99EFF781-B3A9-544B-B9EF-88D300C015B2}" type="datetimeFigureOut">
              <a:rPr lang="en-US" smtClean="0"/>
              <a:t>10/14/2021</a:t>
            </a:fld>
            <a:endParaRPr lang="en-US"/>
          </a:p>
        </p:txBody>
      </p:sp>
      <p:sp>
        <p:nvSpPr>
          <p:cNvPr id="4" name="Footer Placeholder 3">
            <a:extLst>
              <a:ext uri="{FF2B5EF4-FFF2-40B4-BE49-F238E27FC236}">
                <a16:creationId xmlns:a16="http://schemas.microsoft.com/office/drawing/2014/main" id="{6210FD88-6DEE-2743-9380-01DC015379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0B9255-EBE2-E740-AE94-9FB333383D0A}"/>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3797199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85850-09A6-1746-BC89-05BE20074D1B}"/>
              </a:ext>
            </a:extLst>
          </p:cNvPr>
          <p:cNvSpPr>
            <a:spLocks noGrp="1"/>
          </p:cNvSpPr>
          <p:nvPr>
            <p:ph type="dt" sz="half" idx="10"/>
          </p:nvPr>
        </p:nvSpPr>
        <p:spPr/>
        <p:txBody>
          <a:bodyPr/>
          <a:lstStyle/>
          <a:p>
            <a:fld id="{99EFF781-B3A9-544B-B9EF-88D300C015B2}" type="datetimeFigureOut">
              <a:rPr lang="en-US" smtClean="0"/>
              <a:t>10/14/2021</a:t>
            </a:fld>
            <a:endParaRPr lang="en-US"/>
          </a:p>
        </p:txBody>
      </p:sp>
      <p:sp>
        <p:nvSpPr>
          <p:cNvPr id="3" name="Footer Placeholder 2">
            <a:extLst>
              <a:ext uri="{FF2B5EF4-FFF2-40B4-BE49-F238E27FC236}">
                <a16:creationId xmlns:a16="http://schemas.microsoft.com/office/drawing/2014/main" id="{75810709-8936-BC4C-BE62-89226EC258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2AEE18-5294-A447-A26A-2004851F8A3C}"/>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949418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75215-9DEB-2A4B-9341-4A7160F15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AA10E7-3D62-F64B-A0CA-D645D2241C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36272A-1419-7F4E-B42E-569D7CC800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433CF8-029B-D446-B1D7-3680BB22E0E7}"/>
              </a:ext>
            </a:extLst>
          </p:cNvPr>
          <p:cNvSpPr>
            <a:spLocks noGrp="1"/>
          </p:cNvSpPr>
          <p:nvPr>
            <p:ph type="dt" sz="half" idx="10"/>
          </p:nvPr>
        </p:nvSpPr>
        <p:spPr/>
        <p:txBody>
          <a:bodyPr/>
          <a:lstStyle/>
          <a:p>
            <a:fld id="{99EFF781-B3A9-544B-B9EF-88D300C015B2}" type="datetimeFigureOut">
              <a:rPr lang="en-US" smtClean="0"/>
              <a:t>10/14/2021</a:t>
            </a:fld>
            <a:endParaRPr lang="en-US"/>
          </a:p>
        </p:txBody>
      </p:sp>
      <p:sp>
        <p:nvSpPr>
          <p:cNvPr id="6" name="Footer Placeholder 5">
            <a:extLst>
              <a:ext uri="{FF2B5EF4-FFF2-40B4-BE49-F238E27FC236}">
                <a16:creationId xmlns:a16="http://schemas.microsoft.com/office/drawing/2014/main" id="{6C22FFB4-6DA4-6642-A69E-585F4D64AF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40EC83-D49F-8241-88EB-1B5CB0CDD77A}"/>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959005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2DBF4-9639-C047-B44C-8D42CF26E0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6F08A8-1F93-E945-B61B-D8098CF13A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A050B6-C2A8-194B-A020-C7153BA7D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22CB75-68E7-2041-8A3F-EFBB9FCAE56D}"/>
              </a:ext>
            </a:extLst>
          </p:cNvPr>
          <p:cNvSpPr>
            <a:spLocks noGrp="1"/>
          </p:cNvSpPr>
          <p:nvPr>
            <p:ph type="dt" sz="half" idx="10"/>
          </p:nvPr>
        </p:nvSpPr>
        <p:spPr/>
        <p:txBody>
          <a:bodyPr/>
          <a:lstStyle/>
          <a:p>
            <a:fld id="{99EFF781-B3A9-544B-B9EF-88D300C015B2}" type="datetimeFigureOut">
              <a:rPr lang="en-US" smtClean="0"/>
              <a:t>10/14/2021</a:t>
            </a:fld>
            <a:endParaRPr lang="en-US"/>
          </a:p>
        </p:txBody>
      </p:sp>
      <p:sp>
        <p:nvSpPr>
          <p:cNvPr id="6" name="Footer Placeholder 5">
            <a:extLst>
              <a:ext uri="{FF2B5EF4-FFF2-40B4-BE49-F238E27FC236}">
                <a16:creationId xmlns:a16="http://schemas.microsoft.com/office/drawing/2014/main" id="{FAF9A365-2B97-7E41-AA8E-1CBFE8297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ABF3EA-F69B-AD4E-BFCC-738D6649917A}"/>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3917752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1C539-4EB6-034D-9EEF-80F9D69B08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55DAA-FACD-B345-AEF8-999E1AC400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851D1-8AE7-7F4E-974E-0CC21729455C}"/>
              </a:ext>
            </a:extLst>
          </p:cNvPr>
          <p:cNvSpPr>
            <a:spLocks noGrp="1"/>
          </p:cNvSpPr>
          <p:nvPr>
            <p:ph type="dt" sz="half" idx="10"/>
          </p:nvPr>
        </p:nvSpPr>
        <p:spPr/>
        <p:txBody>
          <a:bodyPr/>
          <a:lstStyle/>
          <a:p>
            <a:fld id="{99EFF781-B3A9-544B-B9EF-88D300C015B2}" type="datetimeFigureOut">
              <a:rPr lang="en-US" smtClean="0"/>
              <a:t>10/14/2021</a:t>
            </a:fld>
            <a:endParaRPr lang="en-US"/>
          </a:p>
        </p:txBody>
      </p:sp>
      <p:sp>
        <p:nvSpPr>
          <p:cNvPr id="5" name="Footer Placeholder 4">
            <a:extLst>
              <a:ext uri="{FF2B5EF4-FFF2-40B4-BE49-F238E27FC236}">
                <a16:creationId xmlns:a16="http://schemas.microsoft.com/office/drawing/2014/main" id="{EFD31DB1-AEE6-7743-A30A-20D4D1B39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5CBA6-32E9-2648-BBA1-C365183CECCD}"/>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4050190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78D0F5-B063-4242-8BDC-61692D3BB4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A11EA-0984-E749-9C75-74BFFDF90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A9BC8-1061-384B-AB2F-86541D73D82E}"/>
              </a:ext>
            </a:extLst>
          </p:cNvPr>
          <p:cNvSpPr>
            <a:spLocks noGrp="1"/>
          </p:cNvSpPr>
          <p:nvPr>
            <p:ph type="dt" sz="half" idx="10"/>
          </p:nvPr>
        </p:nvSpPr>
        <p:spPr/>
        <p:txBody>
          <a:bodyPr/>
          <a:lstStyle/>
          <a:p>
            <a:fld id="{99EFF781-B3A9-544B-B9EF-88D300C015B2}" type="datetimeFigureOut">
              <a:rPr lang="en-US" smtClean="0"/>
              <a:t>10/14/2021</a:t>
            </a:fld>
            <a:endParaRPr lang="en-US"/>
          </a:p>
        </p:txBody>
      </p:sp>
      <p:sp>
        <p:nvSpPr>
          <p:cNvPr id="5" name="Footer Placeholder 4">
            <a:extLst>
              <a:ext uri="{FF2B5EF4-FFF2-40B4-BE49-F238E27FC236}">
                <a16:creationId xmlns:a16="http://schemas.microsoft.com/office/drawing/2014/main" id="{845E6C5A-70C9-5740-A1CE-C874A1D5F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D996F-2829-B746-8FB5-8CCFCC881CB5}"/>
              </a:ext>
            </a:extLst>
          </p:cNvPr>
          <p:cNvSpPr>
            <a:spLocks noGrp="1"/>
          </p:cNvSpPr>
          <p:nvPr>
            <p:ph type="sldNum" sz="quarter" idx="12"/>
          </p:nvPr>
        </p:nvSpPr>
        <p:spPr/>
        <p:txBody>
          <a:bodyPr/>
          <a:lstStyle/>
          <a:p>
            <a:fld id="{E2226956-D240-BA42-9019-93AEBFDF7634}" type="slidenum">
              <a:rPr lang="en-US" smtClean="0"/>
              <a:t>‹#›</a:t>
            </a:fld>
            <a:endParaRPr lang="en-US"/>
          </a:p>
        </p:txBody>
      </p:sp>
    </p:spTree>
    <p:extLst>
      <p:ext uri="{BB962C8B-B14F-4D97-AF65-F5344CB8AC3E}">
        <p14:creationId xmlns:p14="http://schemas.microsoft.com/office/powerpoint/2010/main" val="209629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10/14/2021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46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10/14/2021</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3" name="Picture 12">
            <a:extLst>
              <a:ext uri="{FF2B5EF4-FFF2-40B4-BE49-F238E27FC236}">
                <a16:creationId xmlns:a16="http://schemas.microsoft.com/office/drawing/2014/main" id="{B67BC6CA-AE0B-438F-A170-6B2C9B7B4D7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38040"/>
            <a:ext cx="5142617" cy="525291"/>
          </a:xfrm>
          <a:prstGeom prst="rect">
            <a:avLst/>
          </a:prstGeom>
        </p:spPr>
      </p:pic>
    </p:spTree>
    <p:extLst>
      <p:ext uri="{BB962C8B-B14F-4D97-AF65-F5344CB8AC3E}">
        <p14:creationId xmlns:p14="http://schemas.microsoft.com/office/powerpoint/2010/main" val="3772958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a:xfrm>
            <a:off x="3569551" y="6476718"/>
            <a:ext cx="4822804" cy="365125"/>
          </a:xfrm>
        </p:spPr>
        <p:txBody>
          <a:bodyPr/>
          <a:lstStyle/>
          <a:p>
            <a:endParaRPr lang="en-US" dirty="0"/>
          </a:p>
        </p:txBody>
      </p:sp>
      <p:sp>
        <p:nvSpPr>
          <p:cNvPr id="4" name="Date Placeholder 3"/>
          <p:cNvSpPr>
            <a:spLocks noGrp="1"/>
          </p:cNvSpPr>
          <p:nvPr>
            <p:ph type="dt" sz="half" idx="10"/>
          </p:nvPr>
        </p:nvSpPr>
        <p:spPr>
          <a:xfrm>
            <a:off x="1097280" y="6476718"/>
            <a:ext cx="2472271" cy="365125"/>
          </a:xfrm>
        </p:spPr>
        <p:txBody>
          <a:bodyPr/>
          <a:lstStyle>
            <a:lvl1pPr>
              <a:defRPr>
                <a:solidFill>
                  <a:schemeClr val="tx1"/>
                </a:solidFill>
              </a:defRPr>
            </a:lvl1pPr>
          </a:lstStyle>
          <a:p>
            <a:fld id="{0A76D518-2C8E-47B8-B707-D70EA4FB5DDB}" type="datetime1">
              <a:rPr lang="en-US" smtClean="0"/>
              <a:t>10/14/2021</a:t>
            </a:fld>
            <a:endParaRPr lang="en-US" dirty="0"/>
          </a:p>
        </p:txBody>
      </p:sp>
      <p:sp>
        <p:nvSpPr>
          <p:cNvPr id="6" name="Slide Number Placeholder 5"/>
          <p:cNvSpPr>
            <a:spLocks noGrp="1"/>
          </p:cNvSpPr>
          <p:nvPr>
            <p:ph type="sldNum" sz="quarter" idx="12"/>
          </p:nvPr>
        </p:nvSpPr>
        <p:spPr>
          <a:xfrm>
            <a:off x="29120" y="6463769"/>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051425"/>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140473"/>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3" name="Picture 12">
            <a:extLst>
              <a:ext uri="{FF2B5EF4-FFF2-40B4-BE49-F238E27FC236}">
                <a16:creationId xmlns:a16="http://schemas.microsoft.com/office/drawing/2014/main" id="{B67BC6CA-AE0B-438F-A170-6B2C9B7B4D7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249738" y="6341130"/>
            <a:ext cx="5142617" cy="525291"/>
          </a:xfrm>
          <a:prstGeom prst="rect">
            <a:avLst/>
          </a:prstGeom>
        </p:spPr>
      </p:pic>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3304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10/14/2021</a:t>
            </a:fld>
            <a:endParaRPr lang="en-US" dirty="0"/>
          </a:p>
        </p:txBody>
      </p:sp>
      <p:sp>
        <p:nvSpPr>
          <p:cNvPr id="5" name="Footer Placeholder 4"/>
          <p:cNvSpPr>
            <a:spLocks noGrp="1"/>
          </p:cNvSpPr>
          <p:nvPr>
            <p:ph type="ftr" sz="quarter" idx="11"/>
          </p:nvPr>
        </p:nvSpPr>
        <p:spPr>
          <a:xfrm>
            <a:off x="3715078" y="6459784"/>
            <a:ext cx="4822804" cy="365125"/>
          </a:xfrm>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spTree>
    <p:extLst>
      <p:ext uri="{BB962C8B-B14F-4D97-AF65-F5344CB8AC3E}">
        <p14:creationId xmlns:p14="http://schemas.microsoft.com/office/powerpoint/2010/main" val="3545233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10/14/2021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404970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10/14/2021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102163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170224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01549" y="6456990"/>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519431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5963"/>
          </a:xfrm>
        </p:spPr>
        <p:txBody>
          <a:bodyPr lIns="274320"/>
          <a:lstStyle>
            <a:lvl1pPr algn="l">
              <a:defRPr sz="2800"/>
            </a:lvl1pPr>
          </a:lstStyle>
          <a:p>
            <a:r>
              <a:rPr lang="en-US"/>
              <a:t>Click to edit Master title style</a:t>
            </a:r>
            <a:endParaRPr lang="en-US" dirty="0"/>
          </a:p>
        </p:txBody>
      </p:sp>
    </p:spTree>
    <p:extLst>
      <p:ext uri="{BB962C8B-B14F-4D97-AF65-F5344CB8AC3E}">
        <p14:creationId xmlns:p14="http://schemas.microsoft.com/office/powerpoint/2010/main" val="1653824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611724" y="1261872"/>
            <a:ext cx="10970679" cy="4846320"/>
          </a:xfrm>
        </p:spPr>
        <p:txBody>
          <a:bodyPr/>
          <a:lstStyle>
            <a:lvl1pPr marL="0" indent="0">
              <a:spcBef>
                <a:spcPts val="720"/>
              </a:spcBef>
              <a:defRPr>
                <a:solidFill>
                  <a:srgbClr val="1C3B61"/>
                </a:solidFill>
              </a:defRPr>
            </a:lvl1pPr>
            <a:lvl2pPr marL="695309" indent="-142643">
              <a:spcBef>
                <a:spcPts val="720"/>
              </a:spcBef>
              <a:spcAft>
                <a:spcPts val="1080"/>
              </a:spcAft>
              <a:buFont typeface="Arial"/>
              <a:buChar char="•"/>
              <a:defRPr sz="2160" baseline="0">
                <a:solidFill>
                  <a:srgbClr val="1C3B61"/>
                </a:solidFill>
              </a:defRPr>
            </a:lvl2pPr>
            <a:lvl3pPr marL="822940" indent="-133348">
              <a:spcBef>
                <a:spcPts val="360"/>
              </a:spcBef>
              <a:buFont typeface="Lucida Grande"/>
              <a:buChar char="-"/>
              <a:defRPr sz="168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1"/>
          <p:cNvSpPr>
            <a:spLocks noGrp="1" noChangeArrowheads="1"/>
          </p:cNvSpPr>
          <p:nvPr>
            <p:ph type="ftr" sz="quarter" idx="13"/>
          </p:nvPr>
        </p:nvSpPr>
        <p:spPr>
          <a:xfrm>
            <a:off x="7859715" y="6492875"/>
            <a:ext cx="3409950" cy="228600"/>
          </a:xfrm>
        </p:spPr>
        <p:txBody>
          <a:bodyPr/>
          <a:lstStyle>
            <a:lvl1pPr>
              <a:defRPr/>
            </a:lvl1pPr>
          </a:lstStyle>
          <a:p>
            <a:pPr>
              <a:defRPr/>
            </a:pPr>
            <a:endParaRPr lang="en-US" altLang="en-US">
              <a:solidFill>
                <a:srgbClr val="1C3B61"/>
              </a:solidFill>
            </a:endParaRPr>
          </a:p>
        </p:txBody>
      </p:sp>
      <p:sp>
        <p:nvSpPr>
          <p:cNvPr id="5" name="Rectangle 12"/>
          <p:cNvSpPr>
            <a:spLocks noGrp="1" noChangeArrowheads="1"/>
          </p:cNvSpPr>
          <p:nvPr>
            <p:ph type="sldNum" sz="quarter" idx="14"/>
          </p:nvPr>
        </p:nvSpPr>
        <p:spPr/>
        <p:txBody>
          <a:bodyPr/>
          <a:lstStyle>
            <a:lvl1pPr>
              <a:defRPr/>
            </a:lvl1pPr>
          </a:lstStyle>
          <a:p>
            <a:pPr>
              <a:defRPr/>
            </a:pPr>
            <a:fld id="{38B48C8E-BEA2-4245-97AA-9358A15055F7}" type="slidenum">
              <a:rPr lang="en-US" altLang="en-US">
                <a:solidFill>
                  <a:srgbClr val="1C3B61"/>
                </a:solidFill>
              </a:rPr>
              <a:pPr>
                <a:defRPr/>
              </a:pPr>
              <a:t>‹#›</a:t>
            </a:fld>
            <a:endParaRPr lang="en-US" altLang="en-US">
              <a:solidFill>
                <a:srgbClr val="1C3B61"/>
              </a:solidFill>
            </a:endParaRPr>
          </a:p>
        </p:txBody>
      </p:sp>
    </p:spTree>
    <p:extLst>
      <p:ext uri="{BB962C8B-B14F-4D97-AF65-F5344CB8AC3E}">
        <p14:creationId xmlns:p14="http://schemas.microsoft.com/office/powerpoint/2010/main" val="83406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1241840" y="2035613"/>
            <a:ext cx="9796587" cy="39687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464742"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5" name="Date Placeholder 11"/>
          <p:cNvSpPr>
            <a:spLocks noGrp="1"/>
          </p:cNvSpPr>
          <p:nvPr>
            <p:ph type="dt" sz="half" idx="14"/>
          </p:nvPr>
        </p:nvSpPr>
        <p:spPr>
          <a:xfrm>
            <a:off x="3133344" y="6436626"/>
            <a:ext cx="1133856" cy="224367"/>
          </a:xfrm>
          <a:prstGeom prst="rect">
            <a:avLst/>
          </a:prstGeom>
        </p:spPr>
        <p:txBody>
          <a:bodyPr/>
          <a:lstStyle/>
          <a:p>
            <a:fld id="{4221F580-C0C7-FE4A-BB06-8E6F259722CB}" type="datetime1">
              <a:rPr lang="en-US" smtClean="0"/>
              <a:t>10/14/2021</a:t>
            </a:fld>
            <a:endParaRPr lang="en-US" dirty="0"/>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r>
              <a:rPr lang="en-US" dirty="0">
                <a:solidFill>
                  <a:srgbClr val="605F62"/>
                </a:solidFill>
              </a:rPr>
              <a:t>Presentation or Section Title</a:t>
            </a: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564720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10/14/2021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0680617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316C391-61A0-44F6-AFF2-FB7DED04E829}"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CE916-81DB-439A-BEEC-315C8B75D7C8}" type="slidenum">
              <a:rPr lang="en-US" smtClean="0"/>
              <a:t>‹#›</a:t>
            </a:fld>
            <a:endParaRPr lang="en-US"/>
          </a:p>
        </p:txBody>
      </p:sp>
    </p:spTree>
    <p:extLst>
      <p:ext uri="{BB962C8B-B14F-4D97-AF65-F5344CB8AC3E}">
        <p14:creationId xmlns:p14="http://schemas.microsoft.com/office/powerpoint/2010/main" val="3542375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316C391-61A0-44F6-AFF2-FB7DED04E829}"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CE916-81DB-439A-BEEC-315C8B75D7C8}" type="slidenum">
              <a:rPr lang="en-US" smtClean="0"/>
              <a:t>‹#›</a:t>
            </a:fld>
            <a:endParaRPr lang="en-US"/>
          </a:p>
        </p:txBody>
      </p:sp>
    </p:spTree>
    <p:extLst>
      <p:ext uri="{BB962C8B-B14F-4D97-AF65-F5344CB8AC3E}">
        <p14:creationId xmlns:p14="http://schemas.microsoft.com/office/powerpoint/2010/main" val="3456103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16C391-61A0-44F6-AFF2-FB7DED04E829}"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CE916-81DB-439A-BEEC-315C8B75D7C8}" type="slidenum">
              <a:rPr lang="en-US" smtClean="0"/>
              <a:t>‹#›</a:t>
            </a:fld>
            <a:endParaRPr lang="en-US"/>
          </a:p>
        </p:txBody>
      </p:sp>
    </p:spTree>
    <p:extLst>
      <p:ext uri="{BB962C8B-B14F-4D97-AF65-F5344CB8AC3E}">
        <p14:creationId xmlns:p14="http://schemas.microsoft.com/office/powerpoint/2010/main" val="3934781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16C391-61A0-44F6-AFF2-FB7DED04E829}"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03990-6028-2947-A5B4-65D79B19772A}" type="slidenum">
              <a:rPr lang="en-US" smtClean="0"/>
              <a:pPr/>
              <a:t>‹#›</a:t>
            </a:fld>
            <a:endParaRPr lang="en-US" dirty="0"/>
          </a:p>
        </p:txBody>
      </p:sp>
    </p:spTree>
    <p:extLst>
      <p:ext uri="{BB962C8B-B14F-4D97-AF65-F5344CB8AC3E}">
        <p14:creationId xmlns:p14="http://schemas.microsoft.com/office/powerpoint/2010/main" val="3512012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16C391-61A0-44F6-AFF2-FB7DED04E829}" type="datetimeFigureOut">
              <a:rPr lang="en-US" smtClean="0"/>
              <a:t>10/14/2021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D03990-6028-2947-A5B4-65D79B19772A}" type="slidenum">
              <a:rPr lang="en-US" smtClean="0"/>
              <a:pPr/>
              <a:t>‹#›</a:t>
            </a:fld>
            <a:endParaRPr lang="en-US" dirty="0"/>
          </a:p>
        </p:txBody>
      </p:sp>
    </p:spTree>
    <p:extLst>
      <p:ext uri="{BB962C8B-B14F-4D97-AF65-F5344CB8AC3E}">
        <p14:creationId xmlns:p14="http://schemas.microsoft.com/office/powerpoint/2010/main" val="2988046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16C391-61A0-44F6-AFF2-FB7DED04E829}" type="datetimeFigureOut">
              <a:rPr lang="en-US" smtClean="0"/>
              <a:t>10/14/2021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D03990-6028-2947-A5B4-65D79B19772A}" type="slidenum">
              <a:rPr lang="en-US" smtClean="0"/>
              <a:pPr/>
              <a:t>‹#›</a:t>
            </a:fld>
            <a:endParaRPr lang="en-US"/>
          </a:p>
        </p:txBody>
      </p:sp>
    </p:spTree>
    <p:extLst>
      <p:ext uri="{BB962C8B-B14F-4D97-AF65-F5344CB8AC3E}">
        <p14:creationId xmlns:p14="http://schemas.microsoft.com/office/powerpoint/2010/main" val="3442233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6C391-61A0-44F6-AFF2-FB7DED04E829}" type="datetimeFigureOut">
              <a:rPr lang="en-US" smtClean="0"/>
              <a:t>10/14/2021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5D03990-6028-2947-A5B4-65D79B19772A}" type="slidenum">
              <a:rPr lang="en-US" smtClean="0"/>
              <a:pPr/>
              <a:t>‹#›</a:t>
            </a:fld>
            <a:endParaRPr lang="en-US"/>
          </a:p>
        </p:txBody>
      </p:sp>
    </p:spTree>
    <p:extLst>
      <p:ext uri="{BB962C8B-B14F-4D97-AF65-F5344CB8AC3E}">
        <p14:creationId xmlns:p14="http://schemas.microsoft.com/office/powerpoint/2010/main" val="5377698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316C391-61A0-44F6-AFF2-FB7DED04E829}"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03990-6028-2947-A5B4-65D79B19772A}" type="slidenum">
              <a:rPr lang="en-US" smtClean="0"/>
              <a:pPr/>
              <a:t>‹#›</a:t>
            </a:fld>
            <a:endParaRPr lang="en-US" dirty="0"/>
          </a:p>
        </p:txBody>
      </p:sp>
    </p:spTree>
    <p:extLst>
      <p:ext uri="{BB962C8B-B14F-4D97-AF65-F5344CB8AC3E}">
        <p14:creationId xmlns:p14="http://schemas.microsoft.com/office/powerpoint/2010/main" val="547498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316C391-61A0-44F6-AFF2-FB7DED04E829}" type="datetimeFigureOut">
              <a:rPr lang="en-US" smtClean="0"/>
              <a:t>10/14/2021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03990-6028-2947-A5B4-65D79B19772A}" type="slidenum">
              <a:rPr lang="en-US" smtClean="0"/>
              <a:pPr/>
              <a:t>‹#›</a:t>
            </a:fld>
            <a:endParaRPr lang="en-US"/>
          </a:p>
        </p:txBody>
      </p:sp>
    </p:spTree>
    <p:extLst>
      <p:ext uri="{BB962C8B-B14F-4D97-AF65-F5344CB8AC3E}">
        <p14:creationId xmlns:p14="http://schemas.microsoft.com/office/powerpoint/2010/main" val="34895524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6C391-61A0-44F6-AFF2-FB7DED04E829}"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03990-6028-2947-A5B4-65D79B19772A}" type="slidenum">
              <a:rPr lang="en-US" smtClean="0"/>
              <a:pPr/>
              <a:t>‹#›</a:t>
            </a:fld>
            <a:endParaRPr lang="en-US" dirty="0"/>
          </a:p>
        </p:txBody>
      </p:sp>
    </p:spTree>
    <p:extLst>
      <p:ext uri="{BB962C8B-B14F-4D97-AF65-F5344CB8AC3E}">
        <p14:creationId xmlns:p14="http://schemas.microsoft.com/office/powerpoint/2010/main" val="3882630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10/14/2021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8183925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6C391-61A0-44F6-AFF2-FB7DED04E829}" type="datetimeFigureOut">
              <a:rPr lang="en-US" smtClean="0"/>
              <a:t>10/14/2021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03990-6028-2947-A5B4-65D79B19772A}" type="slidenum">
              <a:rPr lang="en-US" smtClean="0"/>
              <a:pPr/>
              <a:t>‹#›</a:t>
            </a:fld>
            <a:endParaRPr lang="en-US" dirty="0"/>
          </a:p>
        </p:txBody>
      </p:sp>
    </p:spTree>
    <p:extLst>
      <p:ext uri="{BB962C8B-B14F-4D97-AF65-F5344CB8AC3E}">
        <p14:creationId xmlns:p14="http://schemas.microsoft.com/office/powerpoint/2010/main" val="41771816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88" name="Picture 16" descr="Lung Transplant Cystic Fibrosis"/>
          <p:cNvPicPr>
            <a:picLocks noChangeAspect="1" noChangeArrowheads="1"/>
          </p:cNvPicPr>
          <p:nvPr userDrawn="1"/>
        </p:nvPicPr>
        <p:blipFill>
          <a:blip r:embed="rId2"/>
          <a:srcRect l="4839" r="12097"/>
          <a:stretch>
            <a:fillRect/>
          </a:stretch>
        </p:blipFill>
        <p:spPr bwMode="auto">
          <a:xfrm>
            <a:off x="812800" y="1524002"/>
            <a:ext cx="10464800" cy="3818023"/>
          </a:xfrm>
          <a:prstGeom prst="rect">
            <a:avLst/>
          </a:prstGeom>
          <a:noFill/>
          <a:effectLst>
            <a:innerShdw blurRad="1270000" dist="2540000" dir="21540000">
              <a:schemeClr val="bg1">
                <a:lumMod val="50000"/>
                <a:alpha val="0"/>
              </a:schemeClr>
            </a:innerShdw>
          </a:effectLst>
        </p:spPr>
      </p:pic>
      <p:sp>
        <p:nvSpPr>
          <p:cNvPr id="3074" name="Rectangle 2"/>
          <p:cNvSpPr>
            <a:spLocks noGrp="1" noChangeArrowheads="1"/>
          </p:cNvSpPr>
          <p:nvPr>
            <p:ph type="ctrTitle" hasCustomPrompt="1"/>
          </p:nvPr>
        </p:nvSpPr>
        <p:spPr>
          <a:xfrm>
            <a:off x="914401" y="2130427"/>
            <a:ext cx="10363200" cy="1470025"/>
          </a:xfrm>
          <a:effectLst>
            <a:outerShdw dist="53882" dir="2700000" algn="ctr" rotWithShape="0">
              <a:srgbClr val="000000"/>
            </a:outerShdw>
          </a:effectLst>
        </p:spPr>
        <p:txBody>
          <a:bodyPr/>
          <a:lstStyle>
            <a:lvl1pPr>
              <a:defRPr sz="4400" baseline="0">
                <a:ln>
                  <a:solidFill>
                    <a:schemeClr val="accent4">
                      <a:lumMod val="10000"/>
                    </a:schemeClr>
                  </a:solidFill>
                </a:ln>
                <a:solidFill>
                  <a:schemeClr val="tx1"/>
                </a:solidFill>
              </a:defRPr>
            </a:lvl1pPr>
          </a:lstStyle>
          <a:p>
            <a:r>
              <a:rPr lang="en-US" dirty="0"/>
              <a:t>Lung-MAP Kick-Off Meeting</a:t>
            </a:r>
          </a:p>
        </p:txBody>
      </p:sp>
      <p:sp>
        <p:nvSpPr>
          <p:cNvPr id="3075" name="Rectangle 3"/>
          <p:cNvSpPr>
            <a:spLocks noGrp="1" noChangeArrowheads="1"/>
          </p:cNvSpPr>
          <p:nvPr>
            <p:ph type="subTitle" idx="1" hasCustomPrompt="1"/>
          </p:nvPr>
        </p:nvSpPr>
        <p:spPr>
          <a:xfrm>
            <a:off x="1727200" y="3886200"/>
            <a:ext cx="8534401" cy="685800"/>
          </a:xfrm>
        </p:spPr>
        <p:txBody>
          <a:bodyPr/>
          <a:lstStyle>
            <a:lvl1pPr marL="0" indent="0" algn="ctr">
              <a:buFontTx/>
              <a:buNone/>
              <a:defRPr sz="2800">
                <a:ln>
                  <a:solidFill>
                    <a:schemeClr val="accent4">
                      <a:lumMod val="50000"/>
                    </a:schemeClr>
                  </a:solidFill>
                </a:ln>
              </a:defRPr>
            </a:lvl1pPr>
          </a:lstStyle>
          <a:p>
            <a:r>
              <a:rPr lang="en-US" dirty="0"/>
              <a:t>S1400 Lung Master Protocol</a:t>
            </a:r>
          </a:p>
        </p:txBody>
      </p:sp>
      <p:sp>
        <p:nvSpPr>
          <p:cNvPr id="3076" name="Rectangle 4"/>
          <p:cNvSpPr>
            <a:spLocks noGrp="1" noChangeArrowheads="1"/>
          </p:cNvSpPr>
          <p:nvPr>
            <p:ph type="dt" sz="half" idx="2"/>
          </p:nvPr>
        </p:nvSpPr>
        <p:spPr>
          <a:xfrm>
            <a:off x="609600" y="6245225"/>
            <a:ext cx="2844800" cy="476250"/>
          </a:xfrm>
        </p:spPr>
        <p:txBody>
          <a:bodyPr/>
          <a:lstStyle>
            <a:lvl1pPr>
              <a:defRPr/>
            </a:lvl1pPr>
          </a:lstStyle>
          <a:p>
            <a:endParaRPr lang="en-US" dirty="0"/>
          </a:p>
        </p:txBody>
      </p:sp>
      <p:sp>
        <p:nvSpPr>
          <p:cNvPr id="3077" name="Rectangle 5"/>
          <p:cNvSpPr>
            <a:spLocks noGrp="1" noChangeArrowheads="1"/>
          </p:cNvSpPr>
          <p:nvPr>
            <p:ph type="ftr" sz="quarter" idx="3"/>
          </p:nvPr>
        </p:nvSpPr>
        <p:spPr>
          <a:xfrm>
            <a:off x="4165601" y="6245225"/>
            <a:ext cx="3860800" cy="476250"/>
          </a:xfrm>
        </p:spPr>
        <p:txBody>
          <a:bodyPr/>
          <a:lstStyle>
            <a:lvl1pPr>
              <a:defRPr/>
            </a:lvl1pPr>
          </a:lstStyle>
          <a:p>
            <a:endParaRPr lang="en-US" dirty="0"/>
          </a:p>
        </p:txBody>
      </p:sp>
      <p:sp>
        <p:nvSpPr>
          <p:cNvPr id="3078" name="Rectangle 6"/>
          <p:cNvSpPr>
            <a:spLocks noGrp="1" noChangeArrowheads="1"/>
          </p:cNvSpPr>
          <p:nvPr>
            <p:ph type="sldNum" sz="quarter" idx="4"/>
          </p:nvPr>
        </p:nvSpPr>
        <p:spPr>
          <a:xfrm>
            <a:off x="8737601" y="6245225"/>
            <a:ext cx="2844800" cy="476250"/>
          </a:xfrm>
        </p:spPr>
        <p:txBody>
          <a:bodyPr/>
          <a:lstStyle>
            <a:lvl1pPr>
              <a:defRPr/>
            </a:lvl1pPr>
          </a:lstStyle>
          <a:p>
            <a:r>
              <a:rPr lang="en-US" dirty="0"/>
              <a:t>Version 1_CRM04/07/14</a:t>
            </a:r>
          </a:p>
        </p:txBody>
      </p:sp>
    </p:spTree>
    <p:extLst>
      <p:ext uri="{BB962C8B-B14F-4D97-AF65-F5344CB8AC3E}">
        <p14:creationId xmlns:p14="http://schemas.microsoft.com/office/powerpoint/2010/main" val="1216242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effectLst/>
        </p:spPr>
        <p:txBody>
          <a:bodyPr/>
          <a:lstStyle>
            <a:lvl1pPr>
              <a:defRPr baseline="0">
                <a:solidFill>
                  <a:srgbClr val="003366"/>
                </a:solidFill>
                <a:effectLst/>
                <a:latin typeface="Calibri" panose="020F0502020204030204" pitchFamily="34" charset="0"/>
              </a:defRPr>
            </a:lvl1pPr>
          </a:lstStyle>
          <a:p>
            <a:r>
              <a:rPr lang="en-US" dirty="0"/>
              <a:t>Agenda</a:t>
            </a:r>
          </a:p>
        </p:txBody>
      </p:sp>
      <p:sp>
        <p:nvSpPr>
          <p:cNvPr id="3" name="Content Placeholder 2"/>
          <p:cNvSpPr>
            <a:spLocks noGrp="1"/>
          </p:cNvSpPr>
          <p:nvPr>
            <p:ph idx="1" hasCustomPrompt="1"/>
          </p:nvPr>
        </p:nvSpPr>
        <p:spPr/>
        <p:txBody>
          <a:bodyPr/>
          <a:lstStyle>
            <a:lvl1pPr>
              <a:defRPr sz="2400" baseline="0">
                <a:solidFill>
                  <a:srgbClr val="001932"/>
                </a:solidFill>
                <a:latin typeface="Calibri" panose="020F0502020204030204" pitchFamily="34" charset="0"/>
                <a:cs typeface="Calibri" panose="020F0502020204030204" pitchFamily="34" charset="0"/>
              </a:defRPr>
            </a:lvl1pPr>
            <a:lvl2pPr>
              <a:defRPr sz="2200">
                <a:solidFill>
                  <a:srgbClr val="001932"/>
                </a:solidFill>
                <a:latin typeface="Calibri" panose="020F0502020204030204" pitchFamily="34" charset="0"/>
                <a:cs typeface="Calibri" panose="020F0502020204030204" pitchFamily="34" charset="0"/>
              </a:defRPr>
            </a:lvl2pPr>
            <a:lvl3pPr>
              <a:defRPr sz="2000">
                <a:solidFill>
                  <a:srgbClr val="001932"/>
                </a:solidFill>
                <a:latin typeface="Calibri" panose="020F0502020204030204" pitchFamily="34" charset="0"/>
                <a:cs typeface="Calibri" panose="020F0502020204030204" pitchFamily="34" charset="0"/>
              </a:defRPr>
            </a:lvl3pPr>
          </a:lstStyle>
          <a:p>
            <a:pPr lvl="0"/>
            <a:r>
              <a:rPr lang="en-US" dirty="0"/>
              <a:t>Welcome</a:t>
            </a:r>
          </a:p>
          <a:p>
            <a:pPr lvl="1"/>
            <a:r>
              <a:rPr lang="en-US" dirty="0"/>
              <a:t>Background</a:t>
            </a:r>
          </a:p>
          <a:p>
            <a:pPr lvl="2"/>
            <a:endParaRPr lang="en-US" dirty="0"/>
          </a:p>
          <a:p>
            <a:pPr lvl="0"/>
            <a:r>
              <a:rPr lang="en-US" dirty="0"/>
              <a:t>Study Overview</a:t>
            </a:r>
          </a:p>
          <a:p>
            <a:pPr lvl="0"/>
            <a:r>
              <a:rPr lang="en-US" dirty="0"/>
              <a:t>Specimen Requirements</a:t>
            </a:r>
          </a:p>
          <a:p>
            <a:pPr lvl="0"/>
            <a:r>
              <a:rPr lang="en-US" dirty="0"/>
              <a:t>Statistical Overview</a:t>
            </a:r>
          </a:p>
          <a:p>
            <a:pPr lvl="0"/>
            <a:r>
              <a:rPr lang="en-US" dirty="0"/>
              <a:t>Study Logistics, Registration Process and Data Management</a:t>
            </a:r>
          </a:p>
          <a:p>
            <a:pPr lvl="0"/>
            <a:r>
              <a:rPr lang="en-US" dirty="0"/>
              <a:t>Image Submission</a:t>
            </a:r>
          </a:p>
          <a:p>
            <a:pPr lvl="0"/>
            <a:r>
              <a:rPr lang="en-US" dirty="0"/>
              <a:t>Quality Assurance</a:t>
            </a:r>
          </a:p>
          <a:p>
            <a:pPr lvl="0"/>
            <a:r>
              <a:rPr lang="en-US" dirty="0"/>
              <a:t>Panel Introductions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367283F-DE4B-4E0C-A59F-09B24D3B79D1}" type="slidenum">
              <a:rPr lang="en-US"/>
              <a:pPr/>
              <a:t>‹#›</a:t>
            </a:fld>
            <a:endParaRPr lang="en-US"/>
          </a:p>
        </p:txBody>
      </p:sp>
      <p:sp>
        <p:nvSpPr>
          <p:cNvPr id="11" name="Rectangle 10"/>
          <p:cNvSpPr/>
          <p:nvPr userDrawn="1"/>
        </p:nvSpPr>
        <p:spPr bwMode="auto">
          <a:xfrm>
            <a:off x="608170" y="1252189"/>
            <a:ext cx="10985185" cy="45719"/>
          </a:xfrm>
          <a:prstGeom prst="rect">
            <a:avLst/>
          </a:prstGeom>
          <a:gradFill flip="none" rotWithShape="1">
            <a:gsLst>
              <a:gs pos="0">
                <a:srgbClr val="154067"/>
              </a:gs>
              <a:gs pos="100000">
                <a:srgbClr val="99CB5A"/>
              </a:gs>
              <a:gs pos="50000">
                <a:srgbClr val="42C2C6"/>
              </a:gs>
            </a:gsLst>
            <a:lin ang="0" scaled="1"/>
            <a:tileRect/>
          </a:gradFill>
          <a:ln w="9525" cap="flat" cmpd="sng" algn="ctr">
            <a:noFill/>
            <a:prstDash val="solid"/>
            <a:round/>
            <a:headEnd type="none" w="med" len="med"/>
            <a:tailEnd type="none" w="med" len="med"/>
          </a:ln>
          <a:effectLst/>
        </p:spPr>
        <p:txBody>
          <a:bodyPr wrap="none"/>
          <a:lstStyle/>
          <a:p>
            <a:pPr>
              <a:defRPr/>
            </a:pPr>
            <a:endParaRPr lang="en-US" sz="1800">
              <a:latin typeface="Times New Roman" pitchFamily="18" charset="0"/>
              <a:ea typeface="ヒラギノ角ゴ Pro W3" charset="0"/>
              <a:cs typeface="ヒラギノ角ゴ Pro W3" charset="0"/>
            </a:endParaRPr>
          </a:p>
        </p:txBody>
      </p:sp>
    </p:spTree>
    <p:extLst>
      <p:ext uri="{BB962C8B-B14F-4D97-AF65-F5344CB8AC3E}">
        <p14:creationId xmlns:p14="http://schemas.microsoft.com/office/powerpoint/2010/main" val="16380650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3CCEA8-F084-4D80-89F8-E59F7154915B}" type="slidenum">
              <a:rPr lang="en-US"/>
              <a:pPr/>
              <a:t>‹#›</a:t>
            </a:fld>
            <a:endParaRPr lang="en-US"/>
          </a:p>
        </p:txBody>
      </p:sp>
    </p:spTree>
    <p:extLst>
      <p:ext uri="{BB962C8B-B14F-4D97-AF65-F5344CB8AC3E}">
        <p14:creationId xmlns:p14="http://schemas.microsoft.com/office/powerpoint/2010/main" val="35396194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2"/>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2"/>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8FCEF7-EA9E-4811-AF07-9084CC1B196D}" type="slidenum">
              <a:rPr lang="en-US"/>
              <a:pPr/>
              <a:t>‹#›</a:t>
            </a:fld>
            <a:endParaRPr lang="en-US"/>
          </a:p>
        </p:txBody>
      </p:sp>
    </p:spTree>
    <p:extLst>
      <p:ext uri="{BB962C8B-B14F-4D97-AF65-F5344CB8AC3E}">
        <p14:creationId xmlns:p14="http://schemas.microsoft.com/office/powerpoint/2010/main" val="193909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DCA5E51-7962-4BE3-9DFB-EA3A66CC9F84}" type="slidenum">
              <a:rPr lang="en-US"/>
              <a:pPr/>
              <a:t>‹#›</a:t>
            </a:fld>
            <a:endParaRPr lang="en-US"/>
          </a:p>
        </p:txBody>
      </p:sp>
    </p:spTree>
    <p:extLst>
      <p:ext uri="{BB962C8B-B14F-4D97-AF65-F5344CB8AC3E}">
        <p14:creationId xmlns:p14="http://schemas.microsoft.com/office/powerpoint/2010/main" val="9158272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CAEDBC3-B654-4CAE-8754-4F14DCADFA5E}" type="slidenum">
              <a:rPr lang="en-US"/>
              <a:pPr/>
              <a:t>‹#›</a:t>
            </a:fld>
            <a:endParaRPr lang="en-US"/>
          </a:p>
        </p:txBody>
      </p:sp>
    </p:spTree>
    <p:extLst>
      <p:ext uri="{BB962C8B-B14F-4D97-AF65-F5344CB8AC3E}">
        <p14:creationId xmlns:p14="http://schemas.microsoft.com/office/powerpoint/2010/main" val="590964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12ECCED-0735-4228-8C47-2F4C63A917CC}" type="slidenum">
              <a:rPr lang="en-US"/>
              <a:pPr/>
              <a:t>‹#›</a:t>
            </a:fld>
            <a:endParaRPr lang="en-US"/>
          </a:p>
        </p:txBody>
      </p:sp>
    </p:spTree>
    <p:extLst>
      <p:ext uri="{BB962C8B-B14F-4D97-AF65-F5344CB8AC3E}">
        <p14:creationId xmlns:p14="http://schemas.microsoft.com/office/powerpoint/2010/main" val="743822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8FABA8-F731-48FA-891B-9E2AF1AFC3A7}" type="slidenum">
              <a:rPr lang="en-US"/>
              <a:pPr/>
              <a:t>‹#›</a:t>
            </a:fld>
            <a:endParaRPr lang="en-US"/>
          </a:p>
        </p:txBody>
      </p:sp>
    </p:spTree>
    <p:extLst>
      <p:ext uri="{BB962C8B-B14F-4D97-AF65-F5344CB8AC3E}">
        <p14:creationId xmlns:p14="http://schemas.microsoft.com/office/powerpoint/2010/main" val="25650243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2677290-97FB-47DF-A098-78BD75C84704}" type="slidenum">
              <a:rPr lang="en-US"/>
              <a:pPr/>
              <a:t>‹#›</a:t>
            </a:fld>
            <a:endParaRPr lang="en-US"/>
          </a:p>
        </p:txBody>
      </p:sp>
    </p:spTree>
    <p:extLst>
      <p:ext uri="{BB962C8B-B14F-4D97-AF65-F5344CB8AC3E}">
        <p14:creationId xmlns:p14="http://schemas.microsoft.com/office/powerpoint/2010/main" val="4233676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10/14/2021</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158260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6E0C61-C7C1-4106-8DC6-45F171C2FA0E}" type="slidenum">
              <a:rPr lang="en-US"/>
              <a:pPr/>
              <a:t>‹#›</a:t>
            </a:fld>
            <a:endParaRPr lang="en-US"/>
          </a:p>
        </p:txBody>
      </p:sp>
    </p:spTree>
    <p:extLst>
      <p:ext uri="{BB962C8B-B14F-4D97-AF65-F5344CB8AC3E}">
        <p14:creationId xmlns:p14="http://schemas.microsoft.com/office/powerpoint/2010/main" val="3283002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CDD6E1-1E85-414B-B579-2EF08A935A6A}" type="slidenum">
              <a:rPr lang="en-US"/>
              <a:pPr/>
              <a:t>‹#›</a:t>
            </a:fld>
            <a:endParaRPr lang="en-US"/>
          </a:p>
        </p:txBody>
      </p:sp>
    </p:spTree>
    <p:extLst>
      <p:ext uri="{BB962C8B-B14F-4D97-AF65-F5344CB8AC3E}">
        <p14:creationId xmlns:p14="http://schemas.microsoft.com/office/powerpoint/2010/main" val="2659310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868362"/>
          </a:xfrm>
        </p:spPr>
        <p:txBody>
          <a:bodyPr/>
          <a:lstStyle/>
          <a:p>
            <a:r>
              <a:rPr lang="en-US"/>
              <a:t>Click to edit Master title style</a:t>
            </a:r>
          </a:p>
        </p:txBody>
      </p:sp>
      <p:sp>
        <p:nvSpPr>
          <p:cNvPr id="3" name="Table Placeholder 2"/>
          <p:cNvSpPr>
            <a:spLocks noGrp="1"/>
          </p:cNvSpPr>
          <p:nvPr>
            <p:ph type="tbl" idx="1"/>
          </p:nvPr>
        </p:nvSpPr>
        <p:spPr>
          <a:xfrm>
            <a:off x="609600" y="1295402"/>
            <a:ext cx="10972801" cy="4830763"/>
          </a:xfrm>
        </p:spPr>
        <p:txBody>
          <a:bodyPr/>
          <a:lstStyle/>
          <a:p>
            <a:r>
              <a:rPr lang="en-US"/>
              <a:t>Click icon to add table</a:t>
            </a:r>
          </a:p>
        </p:txBody>
      </p:sp>
      <p:sp>
        <p:nvSpPr>
          <p:cNvPr id="4" name="Date Placeholder 3"/>
          <p:cNvSpPr>
            <a:spLocks noGrp="1"/>
          </p:cNvSpPr>
          <p:nvPr>
            <p:ph type="dt" sz="half" idx="10"/>
          </p:nvPr>
        </p:nvSpPr>
        <p:spPr>
          <a:xfrm>
            <a:off x="609600" y="6477002"/>
            <a:ext cx="2844800" cy="244475"/>
          </a:xfrm>
        </p:spPr>
        <p:txBody>
          <a:bodyPr/>
          <a:lstStyle>
            <a:lvl1pPr>
              <a:defRPr/>
            </a:lvl1pPr>
          </a:lstStyle>
          <a:p>
            <a:endParaRPr lang="en-US"/>
          </a:p>
        </p:txBody>
      </p:sp>
      <p:sp>
        <p:nvSpPr>
          <p:cNvPr id="5" name="Footer Placeholder 4"/>
          <p:cNvSpPr>
            <a:spLocks noGrp="1"/>
          </p:cNvSpPr>
          <p:nvPr>
            <p:ph type="ftr" sz="quarter" idx="11"/>
          </p:nvPr>
        </p:nvSpPr>
        <p:spPr>
          <a:xfrm>
            <a:off x="4165601" y="6477002"/>
            <a:ext cx="3860800" cy="244475"/>
          </a:xfrm>
        </p:spPr>
        <p:txBody>
          <a:bodyPr/>
          <a:lstStyle>
            <a:lvl1pPr>
              <a:defRPr/>
            </a:lvl1pPr>
          </a:lstStyle>
          <a:p>
            <a:endParaRPr lang="en-US"/>
          </a:p>
        </p:txBody>
      </p:sp>
      <p:sp>
        <p:nvSpPr>
          <p:cNvPr id="6" name="Slide Number Placeholder 5"/>
          <p:cNvSpPr>
            <a:spLocks noGrp="1"/>
          </p:cNvSpPr>
          <p:nvPr>
            <p:ph type="sldNum" sz="quarter" idx="12"/>
          </p:nvPr>
        </p:nvSpPr>
        <p:spPr>
          <a:xfrm>
            <a:off x="8737601" y="6477002"/>
            <a:ext cx="2844800" cy="244475"/>
          </a:xfrm>
        </p:spPr>
        <p:txBody>
          <a:bodyPr/>
          <a:lstStyle>
            <a:lvl1pPr>
              <a:defRPr/>
            </a:lvl1pPr>
          </a:lstStyle>
          <a:p>
            <a:fld id="{5E307BFF-65BB-4A24-9593-E6202306F6D6}" type="slidenum">
              <a:rPr lang="en-US"/>
              <a:pPr/>
              <a:t>‹#›</a:t>
            </a:fld>
            <a:endParaRPr lang="en-US"/>
          </a:p>
        </p:txBody>
      </p:sp>
    </p:spTree>
    <p:extLst>
      <p:ext uri="{BB962C8B-B14F-4D97-AF65-F5344CB8AC3E}">
        <p14:creationId xmlns:p14="http://schemas.microsoft.com/office/powerpoint/2010/main" val="41470199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611721" y="1261872"/>
            <a:ext cx="10970679" cy="4846320"/>
          </a:xfrm>
        </p:spPr>
        <p:txBody>
          <a:bodyPr/>
          <a:lstStyle>
            <a:lvl1pPr marL="0" indent="0">
              <a:spcBef>
                <a:spcPts val="600"/>
              </a:spcBef>
              <a:defRPr>
                <a:solidFill>
                  <a:srgbClr val="1C3B61"/>
                </a:solidFill>
              </a:defRPr>
            </a:lvl1pPr>
            <a:lvl2pPr marL="579250" indent="-118833">
              <a:spcBef>
                <a:spcPts val="600"/>
              </a:spcBef>
              <a:spcAft>
                <a:spcPts val="900"/>
              </a:spcAft>
              <a:buFont typeface="Arial"/>
              <a:buChar char="•"/>
              <a:defRPr sz="1799" baseline="0">
                <a:solidFill>
                  <a:srgbClr val="1C3B61"/>
                </a:solidFill>
              </a:defRPr>
            </a:lvl2pPr>
            <a:lvl3pPr marL="685577" indent="-111090">
              <a:spcBef>
                <a:spcPts val="300"/>
              </a:spcBef>
              <a:buFont typeface="Lucida Grande"/>
              <a:buChar char="-"/>
              <a:defRPr sz="140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1"/>
          <p:cNvSpPr>
            <a:spLocks noGrp="1" noChangeArrowheads="1"/>
          </p:cNvSpPr>
          <p:nvPr>
            <p:ph type="ftr" sz="quarter" idx="13"/>
          </p:nvPr>
        </p:nvSpPr>
        <p:spPr>
          <a:xfrm>
            <a:off x="7859713" y="6492875"/>
            <a:ext cx="3409950" cy="228600"/>
          </a:xfrm>
          <a:prstGeom prst="rect">
            <a:avLst/>
          </a:prstGeom>
        </p:spPr>
        <p:txBody>
          <a:bodyPr/>
          <a:lstStyle>
            <a:lvl1pPr>
              <a:defRPr/>
            </a:lvl1pPr>
          </a:lstStyle>
          <a:p>
            <a:pPr>
              <a:defRPr/>
            </a:pPr>
            <a:r>
              <a:rPr lang="en-US" altLang="en-US"/>
              <a:t>© Fred Hutchinson Cancer Research Center </a:t>
            </a:r>
          </a:p>
        </p:txBody>
      </p:sp>
      <p:sp>
        <p:nvSpPr>
          <p:cNvPr id="5" name="Rectangle 12"/>
          <p:cNvSpPr>
            <a:spLocks noGrp="1" noChangeArrowheads="1"/>
          </p:cNvSpPr>
          <p:nvPr>
            <p:ph type="sldNum" sz="quarter" idx="14"/>
          </p:nvPr>
        </p:nvSpPr>
        <p:spPr>
          <a:xfrm>
            <a:off x="11201401" y="6492875"/>
            <a:ext cx="500063" cy="228600"/>
          </a:xfrm>
          <a:prstGeom prst="rect">
            <a:avLst/>
          </a:prstGeom>
        </p:spPr>
        <p:txBody>
          <a:bodyPr/>
          <a:lstStyle>
            <a:lvl1pPr>
              <a:defRPr/>
            </a:lvl1pPr>
          </a:lstStyle>
          <a:p>
            <a:pPr>
              <a:defRPr/>
            </a:pPr>
            <a:fld id="{42940256-B450-4DEA-8374-296DDF03F6FC}" type="slidenum">
              <a:rPr lang="en-US" altLang="en-US"/>
              <a:pPr>
                <a:defRPr/>
              </a:pPr>
              <a:t>‹#›</a:t>
            </a:fld>
            <a:endParaRPr lang="en-US" altLang="en-US"/>
          </a:p>
        </p:txBody>
      </p:sp>
    </p:spTree>
    <p:extLst>
      <p:ext uri="{BB962C8B-B14F-4D97-AF65-F5344CB8AC3E}">
        <p14:creationId xmlns:p14="http://schemas.microsoft.com/office/powerpoint/2010/main" val="17525019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18243D"/>
        </a:solidFill>
        <a:effectLst/>
      </p:bgPr>
    </p:bg>
    <p:spTree>
      <p:nvGrpSpPr>
        <p:cNvPr id="1" name=""/>
        <p:cNvGrpSpPr/>
        <p:nvPr/>
      </p:nvGrpSpPr>
      <p:grpSpPr>
        <a:xfrm>
          <a:off x="0" y="0"/>
          <a:ext cx="0" cy="0"/>
          <a:chOff x="0" y="0"/>
          <a:chExt cx="0" cy="0"/>
        </a:xfrm>
      </p:grpSpPr>
      <p:pic>
        <p:nvPicPr>
          <p:cNvPr id="2" name="Picture 6" descr="thank you.eps">
            <a:extLst>
              <a:ext uri="{FF2B5EF4-FFF2-40B4-BE49-F238E27FC236}">
                <a16:creationId xmlns:a16="http://schemas.microsoft.com/office/drawing/2014/main" id="{7D24FCB6-5C12-4621-B262-376603C7C6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1176" y="2825750"/>
            <a:ext cx="610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fredhutch org.eps">
            <a:extLst>
              <a:ext uri="{FF2B5EF4-FFF2-40B4-BE49-F238E27FC236}">
                <a16:creationId xmlns:a16="http://schemas.microsoft.com/office/drawing/2014/main" id="{AF20DDFE-7D42-46AC-9DF5-A4648989215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55226" y="6027740"/>
            <a:ext cx="1389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fh white.eps">
            <a:extLst>
              <a:ext uri="{FF2B5EF4-FFF2-40B4-BE49-F238E27FC236}">
                <a16:creationId xmlns:a16="http://schemas.microsoft.com/office/drawing/2014/main" id="{BD2E5DA6-3C28-4549-B254-AE03A5E3CA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2300" y="5703888"/>
            <a:ext cx="25352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6655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 Column Imag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6"/>
          <p:cNvSpPr>
            <a:spLocks noGrp="1"/>
          </p:cNvSpPr>
          <p:nvPr>
            <p:ph type="pic" sz="quarter" idx="13"/>
          </p:nvPr>
        </p:nvSpPr>
        <p:spPr>
          <a:xfrm>
            <a:off x="6312444" y="1243019"/>
            <a:ext cx="5267840" cy="3365847"/>
          </a:xfrm>
          <a:solidFill>
            <a:srgbClr val="7F7F7F">
              <a:alpha val="11000"/>
            </a:srgbClr>
          </a:solidFill>
        </p:spPr>
        <p:txBody>
          <a:bodyPr bIns="777240" anchor="ctr"/>
          <a:lstStyle>
            <a:lvl1pPr algn="ctr">
              <a:defRPr sz="1200">
                <a:solidFill>
                  <a:srgbClr val="000000"/>
                </a:solidFill>
              </a:defRPr>
            </a:lvl1pPr>
          </a:lstStyle>
          <a:p>
            <a:pPr lvl="0"/>
            <a:r>
              <a:rPr lang="en-US" noProof="0"/>
              <a:t>Drag picture to placeholder or click icon to add</a:t>
            </a:r>
            <a:endParaRPr lang="en-US" noProof="0" dirty="0"/>
          </a:p>
        </p:txBody>
      </p:sp>
      <p:sp>
        <p:nvSpPr>
          <p:cNvPr id="19" name="Text Placeholder 5"/>
          <p:cNvSpPr>
            <a:spLocks noGrp="1"/>
          </p:cNvSpPr>
          <p:nvPr>
            <p:ph type="body" sz="quarter" idx="14"/>
          </p:nvPr>
        </p:nvSpPr>
        <p:spPr>
          <a:xfrm>
            <a:off x="611718" y="4817256"/>
            <a:ext cx="5248815" cy="1389875"/>
          </a:xfrm>
        </p:spPr>
        <p:txBody>
          <a:bodyPr spcCol="0"/>
          <a:lstStyle>
            <a:lvl1pPr marL="0" indent="0">
              <a:lnSpc>
                <a:spcPts val="1600"/>
              </a:lnSpc>
              <a:defRPr sz="1400" b="1" baseline="0">
                <a:solidFill>
                  <a:srgbClr val="6FB433"/>
                </a:solidFill>
              </a:defRPr>
            </a:lvl1pPr>
            <a:lvl2pPr marL="0" indent="0">
              <a:spcBef>
                <a:spcPts val="900"/>
              </a:spcBef>
              <a:buFont typeface="Arial"/>
              <a:buNone/>
              <a:defRPr sz="1400">
                <a:solidFill>
                  <a:srgbClr val="1C3B61"/>
                </a:solidFill>
              </a:defRPr>
            </a:lvl2pPr>
            <a:lvl3pPr marL="0" indent="0">
              <a:spcBef>
                <a:spcPts val="900"/>
              </a:spcBef>
              <a:buFontTx/>
              <a:buNone/>
              <a:defRPr sz="1400" baseline="0"/>
            </a:lvl3pPr>
          </a:lstStyle>
          <a:p>
            <a:pPr lvl="0"/>
            <a:r>
              <a:rPr lang="en-US" dirty="0"/>
              <a:t>Click to edit Master text styles</a:t>
            </a:r>
          </a:p>
          <a:p>
            <a:pPr lvl="1"/>
            <a:r>
              <a:rPr lang="en-US" dirty="0"/>
              <a:t>Second level</a:t>
            </a:r>
          </a:p>
        </p:txBody>
      </p:sp>
      <p:sp>
        <p:nvSpPr>
          <p:cNvPr id="20" name="Picture Placeholder 6"/>
          <p:cNvSpPr>
            <a:spLocks noGrp="1"/>
          </p:cNvSpPr>
          <p:nvPr>
            <p:ph type="pic" sz="quarter" idx="15"/>
          </p:nvPr>
        </p:nvSpPr>
        <p:spPr>
          <a:xfrm>
            <a:off x="611717" y="1243019"/>
            <a:ext cx="5267840" cy="3365847"/>
          </a:xfrm>
          <a:solidFill>
            <a:srgbClr val="7F7F7F">
              <a:alpha val="11000"/>
            </a:srgbClr>
          </a:solidFill>
        </p:spPr>
        <p:txBody>
          <a:bodyPr bIns="777240" anchor="ctr"/>
          <a:lstStyle>
            <a:lvl1pPr algn="ctr">
              <a:defRPr sz="1200">
                <a:solidFill>
                  <a:srgbClr val="000000"/>
                </a:solidFill>
              </a:defRPr>
            </a:lvl1pPr>
          </a:lstStyle>
          <a:p>
            <a:pPr lvl="0"/>
            <a:r>
              <a:rPr lang="en-US" noProof="0"/>
              <a:t>Drag picture to placeholder or click icon to add</a:t>
            </a:r>
            <a:endParaRPr lang="en-US" noProof="0" dirty="0"/>
          </a:p>
        </p:txBody>
      </p:sp>
      <p:sp>
        <p:nvSpPr>
          <p:cNvPr id="10" name="Text Placeholder 5"/>
          <p:cNvSpPr>
            <a:spLocks noGrp="1"/>
          </p:cNvSpPr>
          <p:nvPr>
            <p:ph type="body" sz="quarter" idx="18"/>
          </p:nvPr>
        </p:nvSpPr>
        <p:spPr>
          <a:xfrm>
            <a:off x="6331475" y="4817256"/>
            <a:ext cx="5248815" cy="1389875"/>
          </a:xfrm>
        </p:spPr>
        <p:txBody>
          <a:bodyPr spcCol="0"/>
          <a:lstStyle>
            <a:lvl1pPr marL="0" indent="0">
              <a:lnSpc>
                <a:spcPts val="1600"/>
              </a:lnSpc>
              <a:defRPr sz="1400" b="1" baseline="0">
                <a:solidFill>
                  <a:srgbClr val="6FB433"/>
                </a:solidFill>
              </a:defRPr>
            </a:lvl1pPr>
            <a:lvl2pPr marL="0" indent="0">
              <a:spcBef>
                <a:spcPts val="900"/>
              </a:spcBef>
              <a:buFont typeface="Arial"/>
              <a:buNone/>
              <a:defRPr sz="1400">
                <a:solidFill>
                  <a:srgbClr val="1C3B61"/>
                </a:solidFill>
              </a:defRPr>
            </a:lvl2pPr>
            <a:lvl3pPr marL="0" indent="0">
              <a:spcBef>
                <a:spcPts val="900"/>
              </a:spcBef>
              <a:buFontTx/>
              <a:buNone/>
              <a:defRPr sz="1400" baseline="0"/>
            </a:lvl3pPr>
          </a:lstStyle>
          <a:p>
            <a:pPr lvl="0"/>
            <a:r>
              <a:rPr lang="en-US" dirty="0"/>
              <a:t>Click to edit Master text styles</a:t>
            </a:r>
          </a:p>
          <a:p>
            <a:pPr lvl="1"/>
            <a:r>
              <a:rPr lang="en-US" dirty="0"/>
              <a:t>Second level</a:t>
            </a:r>
          </a:p>
        </p:txBody>
      </p:sp>
      <p:sp>
        <p:nvSpPr>
          <p:cNvPr id="8" name="Rectangle 12">
            <a:extLst>
              <a:ext uri="{FF2B5EF4-FFF2-40B4-BE49-F238E27FC236}">
                <a16:creationId xmlns:a16="http://schemas.microsoft.com/office/drawing/2014/main" id="{19443F10-4D4D-4218-8CB5-0A83EC3D629F}"/>
              </a:ext>
            </a:extLst>
          </p:cNvPr>
          <p:cNvSpPr>
            <a:spLocks noGrp="1" noChangeArrowheads="1"/>
          </p:cNvSpPr>
          <p:nvPr>
            <p:ph type="sldNum" sz="quarter" idx="19"/>
          </p:nvPr>
        </p:nvSpPr>
        <p:spPr>
          <a:ln/>
        </p:spPr>
        <p:txBody>
          <a:bodyPr/>
          <a:lstStyle>
            <a:lvl1pPr>
              <a:defRPr/>
            </a:lvl1pPr>
          </a:lstStyle>
          <a:p>
            <a:pPr>
              <a:defRPr/>
            </a:pPr>
            <a:fld id="{ED9DD37C-3FB0-4676-B93E-0B7156779928}" type="slidenum">
              <a:rPr lang="en-US" altLang="en-US"/>
              <a:pPr>
                <a:defRPr/>
              </a:pPr>
              <a:t>‹#›</a:t>
            </a:fld>
            <a:endParaRPr lang="en-US" altLang="en-US"/>
          </a:p>
        </p:txBody>
      </p:sp>
    </p:spTree>
    <p:extLst>
      <p:ext uri="{BB962C8B-B14F-4D97-AF65-F5344CB8AC3E}">
        <p14:creationId xmlns:p14="http://schemas.microsoft.com/office/powerpoint/2010/main" val="29815371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98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10/14/2021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4225954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10/14/2021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737257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8.e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7.e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6.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1.jp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4.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6.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10/14/2021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8">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2510506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22" r:id="rId14"/>
    <p:sldLayoutId id="2147483723" r:id="rId15"/>
    <p:sldLayoutId id="2147483724" r:id="rId16"/>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53ED55-0DFC-4D9D-A128-B23C2110E063}"/>
              </a:ext>
            </a:extLst>
          </p:cNvPr>
          <p:cNvPicPr>
            <a:picLocks noChangeAspect="1"/>
          </p:cNvPicPr>
          <p:nvPr userDrawn="1"/>
        </p:nvPicPr>
        <p:blipFill>
          <a:blip r:embed="rId14"/>
          <a:stretch>
            <a:fillRect/>
          </a:stretch>
        </p:blipFill>
        <p:spPr>
          <a:xfrm>
            <a:off x="0" y="6132090"/>
            <a:ext cx="12192000" cy="616400"/>
          </a:xfrm>
          <a:prstGeom prst="rect">
            <a:avLst/>
          </a:prstGeom>
        </p:spPr>
      </p:pic>
      <p:pic>
        <p:nvPicPr>
          <p:cNvPr id="13" name="Picture 12">
            <a:extLst>
              <a:ext uri="{FF2B5EF4-FFF2-40B4-BE49-F238E27FC236}">
                <a16:creationId xmlns:a16="http://schemas.microsoft.com/office/drawing/2014/main" id="{0F9E8D23-8AF4-46D2-A40D-D73AAC9BAFA4}"/>
              </a:ext>
            </a:extLst>
          </p:cNvPr>
          <p:cNvPicPr>
            <a:picLocks noChangeAspect="1"/>
          </p:cNvPicPr>
          <p:nvPr userDrawn="1"/>
        </p:nvPicPr>
        <p:blipFill rotWithShape="1">
          <a:blip r:embed="rId15"/>
          <a:srcRect t="5105" b="5105"/>
          <a:stretch/>
        </p:blipFill>
        <p:spPr>
          <a:xfrm>
            <a:off x="3676715" y="6398332"/>
            <a:ext cx="4838569" cy="457200"/>
          </a:xfrm>
          <a:prstGeom prst="rect">
            <a:avLst/>
          </a:prstGeom>
        </p:spPr>
      </p:pic>
      <p:pic>
        <p:nvPicPr>
          <p:cNvPr id="11" name="Picture 10">
            <a:extLst>
              <a:ext uri="{FF2B5EF4-FFF2-40B4-BE49-F238E27FC236}">
                <a16:creationId xmlns:a16="http://schemas.microsoft.com/office/drawing/2014/main" id="{6B2A6A80-F6FC-4F18-BA77-31180215FAB7}"/>
              </a:ext>
            </a:extLst>
          </p:cNvPr>
          <p:cNvPicPr>
            <a:picLocks noChangeAspect="1"/>
          </p:cNvPicPr>
          <p:nvPr userDrawn="1"/>
        </p:nvPicPr>
        <p:blipFill>
          <a:blip r:embed="rId16"/>
          <a:stretch>
            <a:fillRect/>
          </a:stretch>
        </p:blipFill>
        <p:spPr>
          <a:xfrm>
            <a:off x="0" y="6200334"/>
            <a:ext cx="12192000" cy="553867"/>
          </a:xfrm>
          <a:prstGeom prst="rect">
            <a:avLst/>
          </a:prstGeom>
        </p:spPr>
      </p:pic>
      <p:sp>
        <p:nvSpPr>
          <p:cNvPr id="2" name="Title Placeholder 1">
            <a:extLst>
              <a:ext uri="{FF2B5EF4-FFF2-40B4-BE49-F238E27FC236}">
                <a16:creationId xmlns:a16="http://schemas.microsoft.com/office/drawing/2014/main" id="{D800DE7D-1414-4B4F-BC79-F4A024744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149B2-87F1-45DA-8646-5033D47E6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8374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ADDEC9-FB32-054F-9776-FBE3C66B13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35315-D5F9-EF4A-8FC7-7356E0A5CE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00A53-81AF-4447-B9A2-91E8303E6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FF781-B3A9-544B-B9EF-88D300C015B2}" type="datetimeFigureOut">
              <a:rPr lang="en-US" smtClean="0"/>
              <a:t>10/14/2021</a:t>
            </a:fld>
            <a:endParaRPr lang="en-US"/>
          </a:p>
        </p:txBody>
      </p:sp>
      <p:sp>
        <p:nvSpPr>
          <p:cNvPr id="5" name="Footer Placeholder 4">
            <a:extLst>
              <a:ext uri="{FF2B5EF4-FFF2-40B4-BE49-F238E27FC236}">
                <a16:creationId xmlns:a16="http://schemas.microsoft.com/office/drawing/2014/main" id="{8C0DAAAA-0EDF-1340-AB43-5DDDA25AE3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2ABDD-2C5C-DE42-92F8-099153A17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226956-D240-BA42-9019-93AEBFDF7634}" type="slidenum">
              <a:rPr lang="en-US" smtClean="0"/>
              <a:t>‹#›</a:t>
            </a:fld>
            <a:endParaRPr lang="en-US"/>
          </a:p>
        </p:txBody>
      </p:sp>
    </p:spTree>
    <p:extLst>
      <p:ext uri="{BB962C8B-B14F-4D97-AF65-F5344CB8AC3E}">
        <p14:creationId xmlns:p14="http://schemas.microsoft.com/office/powerpoint/2010/main" val="14140622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10/14/2021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6" name="Picture 15">
            <a:extLst>
              <a:ext uri="{FF2B5EF4-FFF2-40B4-BE49-F238E27FC236}">
                <a16:creationId xmlns:a16="http://schemas.microsoft.com/office/drawing/2014/main" id="{A2C62A2C-2A80-4298-9018-6E3D6B9952DC}"/>
              </a:ext>
            </a:extLst>
          </p:cNvPr>
          <p:cNvPicPr>
            <a:picLocks noChangeAspect="1"/>
          </p:cNvPicPr>
          <p:nvPr userDrawn="1"/>
        </p:nvPicPr>
        <p:blipFill rotWithShape="1">
          <a:blip r:embed="rId1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230193231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cs typeface="Arial" panose="020B0604020202020204" pitchFamily="34" charset="0"/>
              </a:defRPr>
            </a:lvl1pPr>
          </a:lstStyle>
          <a:p>
            <a:fld id="{4316C391-61A0-44F6-AFF2-FB7DED04E829}" type="datetimeFigureOut">
              <a:rPr lang="en-US" smtClean="0"/>
              <a:pPr/>
              <a:t>10/14/2021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cs typeface="Arial" panose="020B0604020202020204" pitchFamily="34" charset="0"/>
              </a:defRPr>
            </a:lvl1pPr>
          </a:lstStyle>
          <a:p>
            <a:fld id="{E25CE916-81DB-439A-BEEC-315C8B75D7C8}" type="slidenum">
              <a:rPr lang="en-US" smtClean="0"/>
              <a:pPr/>
              <a:t>‹#›</a:t>
            </a:fld>
            <a:endParaRPr lang="en-US"/>
          </a:p>
        </p:txBody>
      </p:sp>
    </p:spTree>
    <p:extLst>
      <p:ext uri="{BB962C8B-B14F-4D97-AF65-F5344CB8AC3E}">
        <p14:creationId xmlns:p14="http://schemas.microsoft.com/office/powerpoint/2010/main" val="2119964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1" cy="868362"/>
          </a:xfrm>
          <a:prstGeom prst="rect">
            <a:avLst/>
          </a:prstGeom>
          <a:noFill/>
          <a:ln w="9525">
            <a:noFill/>
            <a:miter lim="800000"/>
            <a:headEnd/>
            <a:tailEnd/>
          </a:ln>
          <a:effectLst>
            <a:outerShdw dist="45791" dir="3378596" algn="ctr" rotWithShape="0">
              <a:srgbClr val="000000"/>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295402"/>
            <a:ext cx="10972801" cy="4830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white">
          <a:xfrm>
            <a:off x="609600" y="6477002"/>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lumMod val="50000"/>
                  </a:schemeClr>
                </a:solidFill>
              </a:defRPr>
            </a:lvl1pPr>
          </a:lstStyle>
          <a:p>
            <a:endParaRPr lang="en-US" dirty="0"/>
          </a:p>
        </p:txBody>
      </p:sp>
      <p:sp>
        <p:nvSpPr>
          <p:cNvPr id="1029" name="Rectangle 5"/>
          <p:cNvSpPr>
            <a:spLocks noGrp="1" noChangeArrowheads="1"/>
          </p:cNvSpPr>
          <p:nvPr>
            <p:ph type="ftr" sz="quarter" idx="3"/>
          </p:nvPr>
        </p:nvSpPr>
        <p:spPr bwMode="white">
          <a:xfrm>
            <a:off x="4165601" y="6477002"/>
            <a:ext cx="3860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white">
          <a:xfrm>
            <a:off x="8737601" y="6477002"/>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lumMod val="50000"/>
                  </a:schemeClr>
                </a:solidFill>
              </a:defRPr>
            </a:lvl1pPr>
          </a:lstStyle>
          <a:p>
            <a:r>
              <a:rPr lang="en-US" dirty="0"/>
              <a:t>Version 1_CRM04/07/14</a:t>
            </a:r>
          </a:p>
          <a:p>
            <a:endParaRPr lang="en-US" dirty="0"/>
          </a:p>
        </p:txBody>
      </p:sp>
    </p:spTree>
    <p:extLst>
      <p:ext uri="{BB962C8B-B14F-4D97-AF65-F5344CB8AC3E}">
        <p14:creationId xmlns:p14="http://schemas.microsoft.com/office/powerpoint/2010/main" val="2974930046"/>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hdr="0" ftr="0" dt="0"/>
  <p:txStyles>
    <p:titleStyle>
      <a:lvl1pPr algn="ctr" rtl="0" eaLnBrk="1" fontAlgn="base" hangingPunct="1">
        <a:spcBef>
          <a:spcPct val="0"/>
        </a:spcBef>
        <a:spcAft>
          <a:spcPct val="0"/>
        </a:spcAft>
        <a:defRPr sz="4000" b="1" i="1">
          <a:solidFill>
            <a:schemeClr val="bg1">
              <a:lumMod val="20000"/>
              <a:lumOff val="80000"/>
            </a:schemeClr>
          </a:solidFill>
          <a:latin typeface="+mj-lt"/>
          <a:ea typeface="+mj-ea"/>
          <a:cs typeface="+mj-cs"/>
        </a:defRPr>
      </a:lvl1pPr>
      <a:lvl2pPr algn="ctr" rtl="0" eaLnBrk="1" fontAlgn="base" hangingPunct="1">
        <a:spcBef>
          <a:spcPct val="0"/>
        </a:spcBef>
        <a:spcAft>
          <a:spcPct val="0"/>
        </a:spcAft>
        <a:defRPr sz="4000" b="1" i="1">
          <a:solidFill>
            <a:schemeClr val="tx2"/>
          </a:solidFill>
          <a:latin typeface="Arial" charset="0"/>
        </a:defRPr>
      </a:lvl2pPr>
      <a:lvl3pPr algn="ctr" rtl="0" eaLnBrk="1" fontAlgn="base" hangingPunct="1">
        <a:spcBef>
          <a:spcPct val="0"/>
        </a:spcBef>
        <a:spcAft>
          <a:spcPct val="0"/>
        </a:spcAft>
        <a:defRPr sz="4000" b="1" i="1">
          <a:solidFill>
            <a:schemeClr val="tx2"/>
          </a:solidFill>
          <a:latin typeface="Arial" charset="0"/>
        </a:defRPr>
      </a:lvl3pPr>
      <a:lvl4pPr algn="ctr" rtl="0" eaLnBrk="1" fontAlgn="base" hangingPunct="1">
        <a:spcBef>
          <a:spcPct val="0"/>
        </a:spcBef>
        <a:spcAft>
          <a:spcPct val="0"/>
        </a:spcAft>
        <a:defRPr sz="4000" b="1" i="1">
          <a:solidFill>
            <a:schemeClr val="tx2"/>
          </a:solidFill>
          <a:latin typeface="Arial" charset="0"/>
        </a:defRPr>
      </a:lvl4pPr>
      <a:lvl5pPr algn="ctr" rtl="0" eaLnBrk="1" fontAlgn="base" hangingPunct="1">
        <a:spcBef>
          <a:spcPct val="0"/>
        </a:spcBef>
        <a:spcAft>
          <a:spcPct val="0"/>
        </a:spcAft>
        <a:defRPr sz="4000" b="1" i="1">
          <a:solidFill>
            <a:schemeClr val="tx2"/>
          </a:solidFill>
          <a:latin typeface="Arial" charset="0"/>
        </a:defRPr>
      </a:lvl5pPr>
      <a:lvl6pPr marL="457200" algn="ctr" rtl="0" eaLnBrk="1" fontAlgn="base" hangingPunct="1">
        <a:spcBef>
          <a:spcPct val="0"/>
        </a:spcBef>
        <a:spcAft>
          <a:spcPct val="0"/>
        </a:spcAft>
        <a:defRPr sz="4000" b="1" i="1">
          <a:solidFill>
            <a:schemeClr val="tx2"/>
          </a:solidFill>
          <a:latin typeface="Arial" charset="0"/>
        </a:defRPr>
      </a:lvl6pPr>
      <a:lvl7pPr marL="914400" algn="ctr" rtl="0" eaLnBrk="1" fontAlgn="base" hangingPunct="1">
        <a:spcBef>
          <a:spcPct val="0"/>
        </a:spcBef>
        <a:spcAft>
          <a:spcPct val="0"/>
        </a:spcAft>
        <a:defRPr sz="4000" b="1" i="1">
          <a:solidFill>
            <a:schemeClr val="tx2"/>
          </a:solidFill>
          <a:latin typeface="Arial" charset="0"/>
        </a:defRPr>
      </a:lvl7pPr>
      <a:lvl8pPr marL="1371600" algn="ctr" rtl="0" eaLnBrk="1" fontAlgn="base" hangingPunct="1">
        <a:spcBef>
          <a:spcPct val="0"/>
        </a:spcBef>
        <a:spcAft>
          <a:spcPct val="0"/>
        </a:spcAft>
        <a:defRPr sz="4000" b="1" i="1">
          <a:solidFill>
            <a:schemeClr val="tx2"/>
          </a:solidFill>
          <a:latin typeface="Arial" charset="0"/>
        </a:defRPr>
      </a:lvl8pPr>
      <a:lvl9pPr marL="1828800" algn="ctr" rtl="0" eaLnBrk="1" fontAlgn="base" hangingPunct="1">
        <a:spcBef>
          <a:spcPct val="0"/>
        </a:spcBef>
        <a:spcAft>
          <a:spcPct val="0"/>
        </a:spcAft>
        <a:defRPr sz="4000" b="1" i="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8.em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7.xml"/><Relationship Id="rId5" Type="http://schemas.openxmlformats.org/officeDocument/2006/relationships/tags" Target="../tags/tag5.xml"/><Relationship Id="rId10" Type="http://schemas.openxmlformats.org/officeDocument/2006/relationships/slideLayout" Target="../slideLayouts/slideLayout62.xml"/><Relationship Id="rId4" Type="http://schemas.openxmlformats.org/officeDocument/2006/relationships/tags" Target="../tags/tag4.xml"/><Relationship Id="rId9"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0.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9" Type="http://schemas.openxmlformats.org/officeDocument/2006/relationships/diagramLayout" Target="../diagrams/layout8.xml"/><Relationship Id="rId21" Type="http://schemas.openxmlformats.org/officeDocument/2006/relationships/diagramColors" Target="../diagrams/colors4.xml"/><Relationship Id="rId34" Type="http://schemas.openxmlformats.org/officeDocument/2006/relationships/diagramLayout" Target="../diagrams/layout7.xml"/><Relationship Id="rId42" Type="http://schemas.microsoft.com/office/2007/relationships/diagramDrawing" Target="../diagrams/drawing8.xml"/><Relationship Id="rId7" Type="http://schemas.microsoft.com/office/2007/relationships/diagramDrawing" Target="../diagrams/drawing1.xml"/><Relationship Id="rId2" Type="http://schemas.openxmlformats.org/officeDocument/2006/relationships/notesSlide" Target="../notesSlides/notesSlide11.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41" Type="http://schemas.openxmlformats.org/officeDocument/2006/relationships/diagramColors" Target="../diagrams/colors8.xml"/><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37" Type="http://schemas.microsoft.com/office/2007/relationships/diagramDrawing" Target="../diagrams/drawing7.xml"/><Relationship Id="rId40" Type="http://schemas.openxmlformats.org/officeDocument/2006/relationships/diagramQuickStyle" Target="../diagrams/quickStyle8.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36" Type="http://schemas.openxmlformats.org/officeDocument/2006/relationships/diagramColors" Target="../diagrams/colors7.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diagramQuickStyle" Target="../diagrams/quickStyle7.xml"/><Relationship Id="rId43" Type="http://schemas.openxmlformats.org/officeDocument/2006/relationships/comments" Target="../comments/comment4.xml"/><Relationship Id="rId8" Type="http://schemas.openxmlformats.org/officeDocument/2006/relationships/diagramData" Target="../diagrams/data2.xml"/><Relationship Id="rId3" Type="http://schemas.openxmlformats.org/officeDocument/2006/relationships/diagramData" Target="../diagrams/data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diagramData" Target="../diagrams/data7.xml"/><Relationship Id="rId38" Type="http://schemas.openxmlformats.org/officeDocument/2006/relationships/diagramData" Target="../diagrams/data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51.pn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hyperlink" Target="https://www.swog.org/lung-map-s1400-resources" TargetMode="Externa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www.surveymonkey.com/r/VS9K855" TargetMode="External"/><Relationship Id="rId2" Type="http://schemas.openxmlformats.org/officeDocument/2006/relationships/hyperlink" Target="mailto:LungmapSCC@crab.org" TargetMode="Externa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mailto:LungmapSCC@crab.org" TargetMode="External"/><Relationship Id="rId1" Type="http://schemas.openxmlformats.org/officeDocument/2006/relationships/slideLayout" Target="../slideLayouts/slideLayout3.xml"/><Relationship Id="rId4" Type="http://schemas.openxmlformats.org/officeDocument/2006/relationships/image" Target="../media/image60.jpg"/></Relationships>
</file>

<file path=ppt/slides/_rels/slide64.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23.xml"/><Relationship Id="rId16" Type="http://schemas.openxmlformats.org/officeDocument/2006/relationships/image" Target="../media/image73.jpeg"/><Relationship Id="rId1" Type="http://schemas.openxmlformats.org/officeDocument/2006/relationships/slideLayout" Target="../slideLayouts/slideLayout48.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5" Type="http://schemas.openxmlformats.org/officeDocument/2006/relationships/image" Target="../media/image28.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jpg"/></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3.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2.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7940" y="17892"/>
            <a:ext cx="11516120" cy="6116208"/>
          </a:xfrm>
          <a:prstGeom prst="rect">
            <a:avLst/>
          </a:prstGeom>
          <a:effectLst>
            <a:softEdge rad="12700"/>
          </a:effectLst>
        </p:spPr>
      </p:pic>
      <p:sp>
        <p:nvSpPr>
          <p:cNvPr id="3" name="Subtitle 2"/>
          <p:cNvSpPr>
            <a:spLocks noGrp="1"/>
          </p:cNvSpPr>
          <p:nvPr>
            <p:ph type="subTitle" idx="1"/>
          </p:nvPr>
        </p:nvSpPr>
        <p:spPr>
          <a:xfrm>
            <a:off x="1066800" y="4571471"/>
            <a:ext cx="10058400" cy="1701971"/>
          </a:xfrm>
        </p:spPr>
        <p:txBody>
          <a:bodyPr>
            <a:normAutofit/>
          </a:bodyPr>
          <a:lstStyle/>
          <a:p>
            <a:pPr algn="ctr">
              <a:spcBef>
                <a:spcPts val="0"/>
              </a:spcBef>
            </a:pPr>
            <a:endPar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lgn="ctr">
              <a:spcBef>
                <a:spcPts val="0"/>
              </a:spcBef>
            </a:pP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SWOG Fall meeting</a:t>
            </a:r>
          </a:p>
          <a:p>
            <a:pPr algn="ctr">
              <a:spcBef>
                <a:spcPts val="0"/>
              </a:spcBef>
            </a:pP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October 14, 2021</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405" y="177438"/>
            <a:ext cx="2031528" cy="86297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2612" y="158457"/>
            <a:ext cx="1024128" cy="102412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5268" y="177438"/>
            <a:ext cx="1317665" cy="986167"/>
          </a:xfrm>
          <a:prstGeom prst="rect">
            <a:avLst/>
          </a:prstGeom>
        </p:spPr>
      </p:pic>
      <p:sp>
        <p:nvSpPr>
          <p:cNvPr id="8" name="Rectangle 7">
            <a:extLst>
              <a:ext uri="{FF2B5EF4-FFF2-40B4-BE49-F238E27FC236}">
                <a16:creationId xmlns:a16="http://schemas.microsoft.com/office/drawing/2014/main" id="{9136A2EA-F23C-4ECF-A3B4-5BAF06B23BA4}"/>
              </a:ext>
            </a:extLst>
          </p:cNvPr>
          <p:cNvSpPr/>
          <p:nvPr/>
        </p:nvSpPr>
        <p:spPr>
          <a:xfrm>
            <a:off x="1195259" y="2315336"/>
            <a:ext cx="9653702" cy="11233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a:ea typeface="+mn-ea"/>
                <a:cs typeface="+mn-cs"/>
              </a:rPr>
              <a:t>Lung-MAP Update Meeting</a:t>
            </a:r>
          </a:p>
        </p:txBody>
      </p:sp>
      <p:sp>
        <p:nvSpPr>
          <p:cNvPr id="17" name="object 25">
            <a:extLst>
              <a:ext uri="{FF2B5EF4-FFF2-40B4-BE49-F238E27FC236}">
                <a16:creationId xmlns:a16="http://schemas.microsoft.com/office/drawing/2014/main" id="{2DFC2AFB-D674-42B7-ABEE-69E5340AB33E}"/>
              </a:ext>
            </a:extLst>
          </p:cNvPr>
          <p:cNvSpPr/>
          <p:nvPr/>
        </p:nvSpPr>
        <p:spPr>
          <a:xfrm>
            <a:off x="6583461" y="177438"/>
            <a:ext cx="1066317" cy="862979"/>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F4FDF1D-9EF8-4C78-844D-F01E7D4D59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99" name="Picture 3">
            <a:extLst>
              <a:ext uri="{FF2B5EF4-FFF2-40B4-BE49-F238E27FC236}">
                <a16:creationId xmlns:a16="http://schemas.microsoft.com/office/drawing/2014/main" id="{4E3A102D-D24F-4C66-8443-494D99F6A5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156" y="368626"/>
            <a:ext cx="2460310" cy="4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79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E39BCC-F33A-448C-89D1-C810530D7C3F}"/>
              </a:ext>
            </a:extLst>
          </p:cNvPr>
          <p:cNvSpPr>
            <a:spLocks noGrp="1"/>
          </p:cNvSpPr>
          <p:nvPr>
            <p:ph type="title"/>
          </p:nvPr>
        </p:nvSpPr>
        <p:spPr>
          <a:xfrm>
            <a:off x="609600" y="358824"/>
            <a:ext cx="10972801" cy="868362"/>
          </a:xfrm>
        </p:spPr>
        <p:txBody>
          <a:bodyPr/>
          <a:lstStyle/>
          <a:p>
            <a:r>
              <a:rPr lang="en-US" sz="3200" i="0" dirty="0"/>
              <a:t>Initial Motivation for Lung-MAP</a:t>
            </a:r>
          </a:p>
        </p:txBody>
      </p:sp>
      <p:sp>
        <p:nvSpPr>
          <p:cNvPr id="22" name="Slide Number Placeholder 2">
            <a:extLst>
              <a:ext uri="{FF2B5EF4-FFF2-40B4-BE49-F238E27FC236}">
                <a16:creationId xmlns:a16="http://schemas.microsoft.com/office/drawing/2014/main" id="{3FD91904-9CC0-49EB-A1EB-679416A96717}"/>
              </a:ext>
            </a:extLst>
          </p:cNvPr>
          <p:cNvSpPr>
            <a:spLocks noGrp="1"/>
          </p:cNvSpPr>
          <p:nvPr>
            <p:ph type="sldNum" sz="quarter" idx="12"/>
          </p:nvPr>
        </p:nvSpPr>
        <p:spPr>
          <a:xfrm>
            <a:off x="8737601" y="6477002"/>
            <a:ext cx="2844800" cy="2444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AEDBC3-B654-4CAE-8754-4F14DCADFA5E}" type="slidenum">
              <a:rPr kumimoji="0" lang="en-US" sz="1400" b="0" i="0" u="none" strike="noStrike" kern="1200" cap="none" spc="0" normalizeH="0" baseline="0" noProof="0" smtClean="0">
                <a:ln>
                  <a:noFill/>
                </a:ln>
                <a:solidFill>
                  <a:srgbClr val="0066CC">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srgbClr val="0066CC">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D7C40004-B92F-4022-B0D7-050EB3EDCEA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7667" y="1905004"/>
            <a:ext cx="5598333" cy="434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a:extLst>
              <a:ext uri="{FF2B5EF4-FFF2-40B4-BE49-F238E27FC236}">
                <a16:creationId xmlns:a16="http://schemas.microsoft.com/office/drawing/2014/main" id="{A5468B75-A2B0-4DF4-BFD0-137DAA6DE7BD}"/>
              </a:ext>
            </a:extLst>
          </p:cNvPr>
          <p:cNvSpPr txBox="1"/>
          <p:nvPr/>
        </p:nvSpPr>
        <p:spPr>
          <a:xfrm>
            <a:off x="1308632" y="1364293"/>
            <a:ext cx="50292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CC">
                    <a:lumMod val="50000"/>
                  </a:srgbClr>
                </a:solidFill>
                <a:effectLst/>
                <a:uLnTx/>
                <a:uFillTx/>
                <a:latin typeface="Arial"/>
                <a:ea typeface="+mn-ea"/>
                <a:cs typeface="+mn-cs"/>
              </a:rPr>
              <a:t>Evolution of NSCLC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CC">
                    <a:lumMod val="50000"/>
                  </a:srgbClr>
                </a:solidFill>
                <a:effectLst/>
                <a:uLnTx/>
                <a:uFillTx/>
                <a:latin typeface="Arial"/>
                <a:ea typeface="+mn-ea"/>
                <a:cs typeface="+mn-cs"/>
                <a:sym typeface="Wingdings" pitchFamily="2" charset="2"/>
              </a:rPr>
              <a:t>	</a:t>
            </a:r>
            <a:r>
              <a:rPr kumimoji="0" lang="en-US" sz="1600" b="1" i="0" u="none" strike="noStrike" kern="1200" cap="none" spc="0" normalizeH="0" baseline="0" noProof="0" dirty="0">
                <a:ln>
                  <a:noFill/>
                </a:ln>
                <a:solidFill>
                  <a:srgbClr val="0066CC">
                    <a:lumMod val="50000"/>
                  </a:srgbClr>
                </a:solidFill>
                <a:effectLst/>
                <a:uLnTx/>
                <a:uFillTx/>
                <a:latin typeface="Arial"/>
                <a:ea typeface="+mn-ea"/>
                <a:cs typeface="+mn-cs"/>
              </a:rPr>
              <a:t>Histologic Subsets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CC">
                    <a:lumMod val="50000"/>
                  </a:srgbClr>
                </a:solidFill>
                <a:effectLst/>
                <a:uLnTx/>
                <a:uFillTx/>
                <a:latin typeface="Arial"/>
                <a:ea typeface="+mn-ea"/>
                <a:cs typeface="+mn-cs"/>
                <a:sym typeface="Wingdings" pitchFamily="2" charset="2"/>
              </a:rPr>
              <a:t>		 Genomic Subsets</a:t>
            </a:r>
            <a:endParaRPr kumimoji="0" lang="en-US" sz="1600" b="1" i="0" u="none" strike="noStrike" kern="1200" cap="none" spc="0" normalizeH="0" baseline="0" noProof="0" dirty="0">
              <a:ln>
                <a:noFill/>
              </a:ln>
              <a:solidFill>
                <a:srgbClr val="0066CC">
                  <a:lumMod val="50000"/>
                </a:srgbClr>
              </a:solidFill>
              <a:effectLst/>
              <a:uLnTx/>
              <a:uFillTx/>
              <a:latin typeface="Arial"/>
              <a:ea typeface="+mn-ea"/>
              <a:cs typeface="+mn-cs"/>
            </a:endParaRPr>
          </a:p>
        </p:txBody>
      </p:sp>
      <p:sp>
        <p:nvSpPr>
          <p:cNvPr id="11" name="TextBox 10">
            <a:extLst>
              <a:ext uri="{FF2B5EF4-FFF2-40B4-BE49-F238E27FC236}">
                <a16:creationId xmlns:a16="http://schemas.microsoft.com/office/drawing/2014/main" id="{E04FE26A-2BEF-4565-BC73-30AD95A2E43F}"/>
              </a:ext>
            </a:extLst>
          </p:cNvPr>
          <p:cNvSpPr txBox="1"/>
          <p:nvPr/>
        </p:nvSpPr>
        <p:spPr>
          <a:xfrm>
            <a:off x="0" y="6538690"/>
            <a:ext cx="2661306"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a:ea typeface="+mn-ea"/>
                <a:cs typeface="+mn-cs"/>
              </a:rPr>
              <a:t>Li, Mack, Kung, </a:t>
            </a:r>
            <a:r>
              <a:rPr kumimoji="0" lang="en-US" sz="1200" b="0" i="0" u="none" strike="noStrike" kern="1200" cap="none" spc="0" normalizeH="0" baseline="0" noProof="0" dirty="0" err="1">
                <a:ln>
                  <a:noFill/>
                </a:ln>
                <a:solidFill>
                  <a:srgbClr val="002060"/>
                </a:solidFill>
                <a:effectLst/>
                <a:uLnTx/>
                <a:uFillTx/>
                <a:latin typeface="Arial"/>
                <a:ea typeface="+mn-ea"/>
                <a:cs typeface="+mn-cs"/>
              </a:rPr>
              <a:t>Gandara</a:t>
            </a:r>
            <a:r>
              <a:rPr kumimoji="0" lang="en-US" sz="1200" b="0" i="0" u="none" strike="noStrike" kern="1200" cap="none" spc="0" normalizeH="0" baseline="0" noProof="0" dirty="0">
                <a:ln>
                  <a:noFill/>
                </a:ln>
                <a:solidFill>
                  <a:srgbClr val="002060"/>
                </a:solidFill>
                <a:effectLst/>
                <a:uLnTx/>
                <a:uFillTx/>
                <a:latin typeface="Arial"/>
                <a:ea typeface="+mn-ea"/>
                <a:cs typeface="+mn-cs"/>
              </a:rPr>
              <a:t>: JCO 2013</a:t>
            </a:r>
          </a:p>
        </p:txBody>
      </p:sp>
      <p:sp>
        <p:nvSpPr>
          <p:cNvPr id="8" name="Rectangle 7">
            <a:extLst>
              <a:ext uri="{FF2B5EF4-FFF2-40B4-BE49-F238E27FC236}">
                <a16:creationId xmlns:a16="http://schemas.microsoft.com/office/drawing/2014/main" id="{18CAB1BB-97B9-43C4-A59E-2EB8C40EB78F}"/>
              </a:ext>
            </a:extLst>
          </p:cNvPr>
          <p:cNvSpPr/>
          <p:nvPr/>
        </p:nvSpPr>
        <p:spPr bwMode="auto">
          <a:xfrm>
            <a:off x="3545947" y="4303679"/>
            <a:ext cx="2661306" cy="2235011"/>
          </a:xfrm>
          <a:prstGeom prst="rec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07" charset="0"/>
              <a:ea typeface="ヒラギノ角ゴ Pro W3" pitchFamily="-107" charset="-128"/>
              <a:cs typeface="ヒラギノ角ゴ Pro W3" pitchFamily="-107" charset="-128"/>
            </a:endParaRPr>
          </a:p>
        </p:txBody>
      </p:sp>
      <p:sp>
        <p:nvSpPr>
          <p:cNvPr id="2" name="TextBox 1">
            <a:extLst>
              <a:ext uri="{FF2B5EF4-FFF2-40B4-BE49-F238E27FC236}">
                <a16:creationId xmlns:a16="http://schemas.microsoft.com/office/drawing/2014/main" id="{72B8FE53-C88A-404C-B843-30DB1FBFD106}"/>
              </a:ext>
            </a:extLst>
          </p:cNvPr>
          <p:cNvSpPr txBox="1"/>
          <p:nvPr/>
        </p:nvSpPr>
        <p:spPr>
          <a:xfrm>
            <a:off x="6546096" y="1715674"/>
            <a:ext cx="5439075" cy="48167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66CC">
                    <a:lumMod val="50000"/>
                  </a:srgbClr>
                </a:solidFill>
                <a:effectLst/>
                <a:uLnTx/>
                <a:uFillTx/>
                <a:latin typeface="Arial"/>
                <a:ea typeface="ＭＳ Ｐゴシック" pitchFamily="34" charset="-128"/>
                <a:cs typeface="Arial" charset="0"/>
              </a:rPr>
              <a:t>Squamous Cell Lung Cancer needed better treatments: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66CC">
                  <a:lumMod val="50000"/>
                </a:srgbClr>
              </a:solidFill>
              <a:effectLst/>
              <a:uLnTx/>
              <a:uFillTx/>
              <a:latin typeface="Arial"/>
              <a:ea typeface="ＭＳ Ｐゴシック" pitchFamily="34" charset="-128"/>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66CC">
                    <a:lumMod val="50000"/>
                  </a:srgbClr>
                </a:solidFill>
                <a:effectLst/>
                <a:uLnTx/>
                <a:uFillTx/>
                <a:latin typeface="Calibri" panose="020F0502020204030204" pitchFamily="34" charset="0"/>
                <a:ea typeface="ＭＳ Ｐゴシック" pitchFamily="34" charset="-128"/>
                <a:cs typeface="Calibri" panose="020F0502020204030204" pitchFamily="34" charset="0"/>
              </a:rPr>
              <a:t>Screening for potential therapeutic targets was rapidly becoming a standard part of treatment of NSCLC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66CC">
                  <a:lumMod val="50000"/>
                </a:srgbClr>
              </a:solidFill>
              <a:effectLst/>
              <a:uLnTx/>
              <a:uFillTx/>
              <a:latin typeface="Calibri" panose="020F0502020204030204" pitchFamily="34" charset="0"/>
              <a:ea typeface="ＭＳ Ｐゴシック" pitchFamily="34" charset="-128"/>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66CC">
                    <a:lumMod val="50000"/>
                  </a:srgbClr>
                </a:solidFill>
                <a:effectLst/>
                <a:uLnTx/>
                <a:uFillTx/>
                <a:latin typeface="Calibri" panose="020F0502020204030204" pitchFamily="34" charset="0"/>
                <a:ea typeface="ＭＳ Ｐゴシック" pitchFamily="34" charset="-128"/>
                <a:cs typeface="Calibri" panose="020F0502020204030204" pitchFamily="34" charset="0"/>
              </a:rPr>
              <a:t>A possible therapeutic target  could be identified in 63% of lung squamous cell cancer (SCCA)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66CC">
                  <a:lumMod val="5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66CC">
                    <a:lumMod val="50000"/>
                  </a:srgbClr>
                </a:solidFill>
                <a:effectLst/>
                <a:uLnTx/>
                <a:uFillTx/>
                <a:latin typeface="Calibri" panose="020F0502020204030204" pitchFamily="34" charset="0"/>
                <a:ea typeface="+mn-ea"/>
                <a:cs typeface="Calibri" panose="020F0502020204030204" pitchFamily="34" charset="0"/>
              </a:rPr>
              <a:t>Lung SCCA remained an “orphan” group where substantial developments in targeted therapeutics had yet to be seen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66CC">
                  <a:lumMod val="5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66CC">
                    <a:lumMod val="50000"/>
                  </a:srgbClr>
                </a:solidFill>
                <a:effectLst/>
                <a:uLnTx/>
                <a:uFillTx/>
                <a:latin typeface="Calibri" panose="020F0502020204030204" pitchFamily="34" charset="0"/>
                <a:ea typeface="+mn-ea"/>
                <a:cs typeface="Calibri" panose="020F0502020204030204" pitchFamily="34" charset="0"/>
              </a:rPr>
              <a:t>Subgroup selection (genotype or phenotype-driven) refined strategy seemed promising.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66CC">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CC">
                    <a:lumMod val="50000"/>
                  </a:srgbClr>
                </a:solidFill>
                <a:effectLst/>
                <a:uLnTx/>
                <a:uFillTx/>
                <a:latin typeface="Arial"/>
                <a:ea typeface="+mn-ea"/>
                <a:cs typeface="+mn-cs"/>
              </a:rPr>
              <a:t>	A Master Protocol could address this 	unmet need </a:t>
            </a:r>
            <a:endParaRPr kumimoji="0" lang="en-US" sz="1800" b="0" i="0" u="none" strike="noStrike" kern="1200" cap="none" spc="0" normalizeH="0" baseline="0" noProof="0" dirty="0">
              <a:ln>
                <a:noFill/>
              </a:ln>
              <a:solidFill>
                <a:srgbClr val="0066CC">
                  <a:lumMod val="50000"/>
                </a:srgbClr>
              </a:solidFill>
              <a:effectLst/>
              <a:uLnTx/>
              <a:uFillTx/>
              <a:latin typeface="Calibri" panose="020F0502020204030204" pitchFamily="34" charset="0"/>
              <a:ea typeface="+mn-ea"/>
              <a:cs typeface="Calibri" panose="020F0502020204030204" pitchFamily="34" charset="0"/>
            </a:endParaRPr>
          </a:p>
        </p:txBody>
      </p:sp>
      <p:sp>
        <p:nvSpPr>
          <p:cNvPr id="4" name="Arrow: Right 3">
            <a:extLst>
              <a:ext uri="{FF2B5EF4-FFF2-40B4-BE49-F238E27FC236}">
                <a16:creationId xmlns:a16="http://schemas.microsoft.com/office/drawing/2014/main" id="{6AFBC296-EBFF-49EC-8ADB-C7F03DF02E42}"/>
              </a:ext>
            </a:extLst>
          </p:cNvPr>
          <p:cNvSpPr/>
          <p:nvPr/>
        </p:nvSpPr>
        <p:spPr>
          <a:xfrm>
            <a:off x="6855041" y="5899979"/>
            <a:ext cx="473705"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6687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A1DE-BA3A-402B-9F8E-29A2AAEB37AC}"/>
              </a:ext>
            </a:extLst>
          </p:cNvPr>
          <p:cNvSpPr>
            <a:spLocks noGrp="1"/>
          </p:cNvSpPr>
          <p:nvPr>
            <p:ph type="title"/>
          </p:nvPr>
        </p:nvSpPr>
        <p:spPr/>
        <p:txBody>
          <a:bodyPr/>
          <a:lstStyle/>
          <a:p>
            <a:r>
              <a:rPr lang="en-US" sz="3200" i="0" dirty="0"/>
              <a:t>The Story of </a:t>
            </a:r>
            <a:r>
              <a:rPr lang="en-US" sz="3200" i="0" dirty="0" err="1"/>
              <a:t>Lung-MAP</a:t>
            </a:r>
            <a:endParaRPr lang="en-US" sz="3200" i="0" dirty="0"/>
          </a:p>
        </p:txBody>
      </p:sp>
      <p:sp>
        <p:nvSpPr>
          <p:cNvPr id="5" name="Content Placeholder 2">
            <a:extLst>
              <a:ext uri="{FF2B5EF4-FFF2-40B4-BE49-F238E27FC236}">
                <a16:creationId xmlns:a16="http://schemas.microsoft.com/office/drawing/2014/main" id="{F40384A7-419D-46DC-891F-2BB0B87E6E10}"/>
              </a:ext>
            </a:extLst>
          </p:cNvPr>
          <p:cNvSpPr txBox="1">
            <a:spLocks/>
          </p:cNvSpPr>
          <p:nvPr/>
        </p:nvSpPr>
        <p:spPr>
          <a:xfrm>
            <a:off x="599414" y="1712448"/>
            <a:ext cx="11093822" cy="4022725"/>
          </a:xfrm>
          <a:prstGeom prst="rect">
            <a:avLst/>
          </a:prstGeom>
        </p:spPr>
        <p:txBody>
          <a:bodyPr vert="horz" lIns="0" tIns="45720" rIns="0" bIns="45720" rtlCol="0">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l" defTabSz="914400" rtl="0" eaLnBrk="1" fontAlgn="auto" latinLnBrk="0" hangingPunct="1">
              <a:lnSpc>
                <a:spcPct val="90000"/>
              </a:lnSpc>
              <a:spcBef>
                <a:spcPts val="200"/>
              </a:spcBef>
              <a:spcAft>
                <a:spcPts val="1200"/>
              </a:spcAft>
              <a:buClr>
                <a:srgbClr val="DB8631">
                  <a:lumMod val="50000"/>
                </a:srgbClr>
              </a:buClr>
              <a:buSzTx/>
              <a:buFont typeface="Calibri"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sym typeface="Wingdings" panose="05000000000000000000" pitchFamily="2" charset="2"/>
              </a:rPr>
              <a:t>	</a:t>
            </a:r>
            <a:endPar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80FADC09-4896-4146-BBFF-FB8B637C8F4D}"/>
              </a:ext>
            </a:extLst>
          </p:cNvPr>
          <p:cNvSpPr txBox="1">
            <a:spLocks/>
          </p:cNvSpPr>
          <p:nvPr/>
        </p:nvSpPr>
        <p:spPr>
          <a:xfrm>
            <a:off x="405450" y="1446347"/>
            <a:ext cx="9051105" cy="2610997"/>
          </a:xfrm>
          <a:prstGeom prst="rect">
            <a:avLst/>
          </a:prstGeom>
        </p:spPr>
        <p:txBody>
          <a:bodyPr vert="horz" lIns="0" tIns="45720" rIns="0" bIns="45720" rtlCol="0">
            <a:no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l" defTabSz="914400" rtl="0" eaLnBrk="1" fontAlgn="auto" latinLnBrk="0" hangingPunct="1">
              <a:lnSpc>
                <a:spcPct val="90000"/>
              </a:lnSpc>
              <a:spcBef>
                <a:spcPts val="200"/>
              </a:spcBef>
              <a:spcAft>
                <a:spcPts val="400"/>
              </a:spcAft>
              <a:buClr>
                <a:srgbClr val="DB8631">
                  <a:lumMod val="50000"/>
                </a:srgbClr>
              </a:buClr>
              <a:buSzTx/>
              <a:buFont typeface="Calibri" pitchFamily="34" charset="0"/>
              <a:buNone/>
              <a:tabLst/>
              <a:defRPr/>
            </a:pPr>
            <a:r>
              <a:rPr kumimoji="0" lang="en-US" sz="2000" b="1" i="0" u="none" strike="noStrike" kern="1200" cap="none" spc="0" normalizeH="0" baseline="0" noProof="0" dirty="0">
                <a:ln>
                  <a:noFill/>
                </a:ln>
                <a:solidFill>
                  <a:srgbClr val="258AD6">
                    <a:lumMod val="50000"/>
                  </a:srgbClr>
                </a:solidFill>
                <a:effectLst/>
                <a:uLnTx/>
                <a:uFillTx/>
                <a:latin typeface="Calibri" panose="020F0502020204030204" pitchFamily="34" charset="0"/>
                <a:ea typeface="+mn-ea"/>
                <a:cs typeface="Calibri" panose="020F0502020204030204" pitchFamily="34" charset="0"/>
              </a:rPr>
              <a:t>Lung Master Protocol Original Concept </a:t>
            </a:r>
          </a:p>
          <a:p>
            <a:pPr marL="201168" marR="0" lvl="1" indent="0" algn="l" defTabSz="914400" rtl="0" eaLnBrk="1" fontAlgn="auto" latinLnBrk="0" hangingPunct="1">
              <a:lnSpc>
                <a:spcPct val="90000"/>
              </a:lnSpc>
              <a:spcBef>
                <a:spcPts val="200"/>
              </a:spcBef>
              <a:spcAft>
                <a:spcPts val="400"/>
              </a:spcAft>
              <a:buClr>
                <a:srgbClr val="DB8631">
                  <a:lumMod val="50000"/>
                </a:srgbClr>
              </a:buClr>
              <a:buSzTx/>
              <a:buFont typeface="Calibri" pitchFamily="34" charset="0"/>
              <a:buNone/>
              <a:tabLst/>
              <a:defRPr/>
            </a:pPr>
            <a:r>
              <a:rPr kumimoji="0" lang="en-US" sz="2000" b="0" i="0" u="none" strike="noStrike" kern="1200" cap="none" spc="0" normalizeH="0" baseline="0" noProof="0" dirty="0">
                <a:ln>
                  <a:noFill/>
                </a:ln>
                <a:solidFill>
                  <a:srgbClr val="258AD6">
                    <a:lumMod val="50000"/>
                  </a:srgbClr>
                </a:solidFill>
                <a:effectLst/>
                <a:uLnTx/>
                <a:uFillTx/>
                <a:latin typeface="Calibri" panose="020F0502020204030204" pitchFamily="34" charset="0"/>
                <a:ea typeface="+mn-ea"/>
                <a:cs typeface="Calibri" panose="020F0502020204030204" pitchFamily="34" charset="0"/>
              </a:rPr>
              <a:t>Study to focus on previously treated squamous cell carcinoma as an un-met need for new treatments (docetaxel SoC &gt; 20 years)</a:t>
            </a:r>
          </a:p>
          <a:p>
            <a:pPr marL="201168" marR="0" lvl="1" indent="0" algn="l" defTabSz="914400" rtl="0" eaLnBrk="1" fontAlgn="auto" latinLnBrk="0" hangingPunct="1">
              <a:lnSpc>
                <a:spcPct val="90000"/>
              </a:lnSpc>
              <a:spcBef>
                <a:spcPts val="200"/>
              </a:spcBef>
              <a:spcAft>
                <a:spcPts val="400"/>
              </a:spcAft>
              <a:buClr>
                <a:srgbClr val="258AD6">
                  <a:lumMod val="50000"/>
                </a:srgbClr>
              </a:buClr>
              <a:buSzTx/>
              <a:buFont typeface="Calibri" pitchFamily="34" charset="0"/>
              <a:buNone/>
              <a:tabLst/>
              <a:defRPr/>
            </a:pPr>
            <a:r>
              <a:rPr kumimoji="0" lang="en-US" sz="2000" b="1" i="0" u="none" strike="noStrike" kern="1200" cap="none" spc="0" normalizeH="0" baseline="0" noProof="0" dirty="0">
                <a:ln>
                  <a:noFill/>
                </a:ln>
                <a:solidFill>
                  <a:srgbClr val="258AD6">
                    <a:lumMod val="50000"/>
                  </a:srgbClr>
                </a:solidFill>
                <a:effectLst/>
                <a:uLnTx/>
                <a:uFillTx/>
                <a:latin typeface="Calibri" panose="020F0502020204030204" pitchFamily="34" charset="0"/>
                <a:ea typeface="+mn-ea"/>
                <a:cs typeface="Calibri" panose="020F0502020204030204" pitchFamily="34" charset="0"/>
              </a:rPr>
              <a:t>Primary Objective: </a:t>
            </a: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To establish an infrastructure to evaluate biomarker-driven therapies in biomarker defined subgroups of 2nd line stage IV/recurrent squamous cell lung cancers.</a:t>
            </a:r>
            <a:endParaRPr kumimoji="0" lang="en-US" sz="2000" b="0" i="0" u="none" strike="noStrike" kern="1200" cap="none" spc="0" normalizeH="0" baseline="0" noProof="0" dirty="0">
              <a:ln>
                <a:noFill/>
              </a:ln>
              <a:solidFill>
                <a:srgbClr val="FFFFFF">
                  <a:lumMod val="75000"/>
                  <a:lumOff val="25000"/>
                </a:srgbClr>
              </a:solidFill>
              <a:effectLst/>
              <a:uLnTx/>
              <a:uFillTx/>
              <a:latin typeface="Calibri" panose="020F0502020204030204" pitchFamily="34" charset="0"/>
              <a:ea typeface="+mn-ea"/>
              <a:cs typeface="Calibri" panose="020F0502020204030204" pitchFamily="34" charset="0"/>
            </a:endParaRPr>
          </a:p>
          <a:p>
            <a:pPr marL="201168" marR="0" lvl="1" indent="0" algn="l" defTabSz="914400" rtl="0" eaLnBrk="1" fontAlgn="auto" latinLnBrk="0" hangingPunct="1">
              <a:lnSpc>
                <a:spcPct val="90000"/>
              </a:lnSpc>
              <a:spcBef>
                <a:spcPts val="200"/>
              </a:spcBef>
              <a:spcAft>
                <a:spcPts val="400"/>
              </a:spcAft>
              <a:buClr>
                <a:srgbClr val="258AD6">
                  <a:lumMod val="50000"/>
                </a:srgbClr>
              </a:buClr>
              <a:buSzTx/>
              <a:buFont typeface="Calibri" pitchFamily="34" charset="0"/>
              <a:buNone/>
              <a:tabLst/>
              <a:defRPr/>
            </a:pPr>
            <a:r>
              <a:rPr kumimoji="0" lang="en-US" sz="2000" b="1" i="0" u="none" strike="noStrike" kern="1200" cap="none" spc="0" normalizeH="0" baseline="0" noProof="0" dirty="0">
                <a:ln>
                  <a:noFill/>
                </a:ln>
                <a:solidFill>
                  <a:srgbClr val="258AD6">
                    <a:lumMod val="50000"/>
                  </a:srgbClr>
                </a:solidFill>
                <a:effectLst/>
                <a:uLnTx/>
                <a:uFillTx/>
                <a:latin typeface="Calibri" panose="020F0502020204030204" pitchFamily="34" charset="0"/>
                <a:ea typeface="+mn-ea"/>
                <a:cs typeface="Calibri" panose="020F0502020204030204" pitchFamily="34" charset="0"/>
              </a:rPr>
              <a:t>Implementation:</a:t>
            </a:r>
            <a:r>
              <a:rPr kumimoji="0" lang="en-US" sz="2000" b="0" i="0" u="none" strike="noStrike" kern="1200" cap="none" spc="0" normalizeH="0" baseline="0" noProof="0" dirty="0">
                <a:ln>
                  <a:noFill/>
                </a:ln>
                <a:solidFill>
                  <a:srgbClr val="258AD6">
                    <a:lumMod val="50000"/>
                  </a:srgbClr>
                </a:solidFill>
                <a:effectLst/>
                <a:uLnTx/>
                <a:uFillTx/>
                <a:latin typeface="Calibri" panose="020F0502020204030204" pitchFamily="34" charset="0"/>
                <a:ea typeface="+mn-ea"/>
                <a:cs typeface="Calibri" panose="020F0502020204030204" pitchFamily="34" charset="0"/>
              </a:rPr>
              <a:t> Public/Private Partnership with conduct within the NCTN, SWOG as Sponsor</a:t>
            </a:r>
          </a:p>
          <a:p>
            <a:pPr marL="201168" marR="0" lvl="1" indent="0" algn="l" defTabSz="914400" rtl="0" eaLnBrk="1" fontAlgn="auto" latinLnBrk="0" hangingPunct="1">
              <a:lnSpc>
                <a:spcPct val="90000"/>
              </a:lnSpc>
              <a:spcBef>
                <a:spcPts val="200"/>
              </a:spcBef>
              <a:spcAft>
                <a:spcPts val="400"/>
              </a:spcAft>
              <a:buClr>
                <a:srgbClr val="258AD6">
                  <a:lumMod val="50000"/>
                </a:srgbClr>
              </a:buClr>
              <a:buSzTx/>
              <a:buFont typeface="Calibri" pitchFamily="34" charset="0"/>
              <a:buNone/>
              <a:tabLst/>
              <a:defRPr/>
            </a:pPr>
            <a:r>
              <a:rPr kumimoji="0" lang="en-US" sz="2000" b="1" i="0" u="none" strike="noStrike" kern="1200" cap="none" spc="0" normalizeH="0" baseline="0" noProof="0" dirty="0">
                <a:ln>
                  <a:noFill/>
                </a:ln>
                <a:solidFill>
                  <a:srgbClr val="258AD6">
                    <a:lumMod val="50000"/>
                  </a:srgbClr>
                </a:solidFill>
                <a:effectLst/>
                <a:uLnTx/>
                <a:uFillTx/>
                <a:latin typeface="Calibri" panose="020F0502020204030204"/>
                <a:ea typeface="+mn-ea"/>
                <a:cs typeface="+mn-cs"/>
              </a:rPr>
              <a:t>Drugs and Biomarkers: </a:t>
            </a:r>
          </a:p>
          <a:p>
            <a:pPr marL="566928" marR="0" lvl="2" indent="-182880" algn="l" defTabSz="914400" rtl="0" eaLnBrk="1" fontAlgn="auto" latinLnBrk="0" hangingPunct="1">
              <a:lnSpc>
                <a:spcPct val="90000"/>
              </a:lnSpc>
              <a:spcBef>
                <a:spcPts val="200"/>
              </a:spcBef>
              <a:spcAft>
                <a:spcPts val="400"/>
              </a:spcAft>
              <a:buClr>
                <a:srgbClr val="258AD6">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258AD6">
                    <a:lumMod val="50000"/>
                  </a:srgbClr>
                </a:solidFill>
                <a:effectLst/>
                <a:uLnTx/>
                <a:uFillTx/>
                <a:latin typeface="Calibri" panose="020F0502020204030204"/>
                <a:ea typeface="+mn-ea"/>
                <a:cs typeface="+mn-cs"/>
              </a:rPr>
              <a:t>Steering Committee to evaluate each applicant</a:t>
            </a:r>
          </a:p>
          <a:p>
            <a:pPr marL="201168" marR="0" lvl="1" indent="0" algn="l" defTabSz="914400" rtl="0" eaLnBrk="1" fontAlgn="auto" latinLnBrk="0" hangingPunct="1">
              <a:lnSpc>
                <a:spcPct val="90000"/>
              </a:lnSpc>
              <a:spcBef>
                <a:spcPts val="200"/>
              </a:spcBef>
              <a:spcAft>
                <a:spcPts val="400"/>
              </a:spcAft>
              <a:buClr>
                <a:srgbClr val="258AD6">
                  <a:lumMod val="50000"/>
                </a:srgbClr>
              </a:buClr>
              <a:buSzTx/>
              <a:buFont typeface="Calibri" pitchFamily="34" charset="0"/>
              <a:buNone/>
              <a:tabLst/>
              <a:defRPr/>
            </a:pPr>
            <a:r>
              <a:rPr kumimoji="0" lang="en-US" sz="2000" b="1" i="0" u="none" strike="noStrike" kern="1200" cap="none" spc="0" normalizeH="0" baseline="0" noProof="0" dirty="0">
                <a:ln>
                  <a:noFill/>
                </a:ln>
                <a:solidFill>
                  <a:srgbClr val="258AD6">
                    <a:lumMod val="50000"/>
                  </a:srgbClr>
                </a:solidFill>
                <a:effectLst/>
                <a:uLnTx/>
                <a:uFillTx/>
                <a:latin typeface="Calibri" panose="020F0502020204030204"/>
                <a:ea typeface="+mn-ea"/>
                <a:cs typeface="+mn-cs"/>
              </a:rPr>
              <a:t>Study Design: </a:t>
            </a:r>
          </a:p>
          <a:p>
            <a:pPr marL="566928" marR="0" lvl="2" indent="-182880" algn="l" defTabSz="914400" rtl="0" eaLnBrk="1" fontAlgn="auto" latinLnBrk="0" hangingPunct="1">
              <a:lnSpc>
                <a:spcPct val="90000"/>
              </a:lnSpc>
              <a:spcBef>
                <a:spcPts val="200"/>
              </a:spcBef>
              <a:spcAft>
                <a:spcPts val="400"/>
              </a:spcAft>
              <a:buClr>
                <a:srgbClr val="258AD6">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258AD6">
                    <a:lumMod val="50000"/>
                  </a:srgbClr>
                </a:solidFill>
                <a:effectLst/>
                <a:uLnTx/>
                <a:uFillTx/>
                <a:latin typeface="Calibri" panose="020F0502020204030204"/>
                <a:ea typeface="+mn-ea"/>
                <a:cs typeface="+mn-cs"/>
              </a:rPr>
              <a:t>Central lab for biomarker testing</a:t>
            </a:r>
          </a:p>
          <a:p>
            <a:pPr marL="566928" marR="0" lvl="2" indent="-182880" algn="l" defTabSz="914400" rtl="0" eaLnBrk="1" fontAlgn="auto" latinLnBrk="0" hangingPunct="1">
              <a:lnSpc>
                <a:spcPct val="90000"/>
              </a:lnSpc>
              <a:spcBef>
                <a:spcPts val="200"/>
              </a:spcBef>
              <a:spcAft>
                <a:spcPts val="400"/>
              </a:spcAft>
              <a:buClr>
                <a:srgbClr val="258AD6">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258AD6">
                    <a:lumMod val="50000"/>
                  </a:srgbClr>
                </a:solidFill>
                <a:effectLst/>
                <a:uLnTx/>
                <a:uFillTx/>
                <a:latin typeface="Calibri" panose="020F0502020204030204"/>
                <a:ea typeface="+mn-ea"/>
                <a:cs typeface="+mn-cs"/>
              </a:rPr>
              <a:t>Treatment based on biomarker results</a:t>
            </a:r>
          </a:p>
          <a:p>
            <a:pPr marL="566928" marR="0" lvl="2" indent="-182880" algn="l" defTabSz="914400" rtl="0" eaLnBrk="1" fontAlgn="auto" latinLnBrk="0" hangingPunct="1">
              <a:lnSpc>
                <a:spcPct val="90000"/>
              </a:lnSpc>
              <a:spcBef>
                <a:spcPts val="200"/>
              </a:spcBef>
              <a:spcAft>
                <a:spcPts val="400"/>
              </a:spcAft>
              <a:buClr>
                <a:srgbClr val="258AD6">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258AD6">
                    <a:lumMod val="50000"/>
                  </a:srgbClr>
                </a:solidFill>
                <a:effectLst/>
                <a:uLnTx/>
                <a:uFillTx/>
                <a:latin typeface="Calibri" panose="020F0502020204030204"/>
                <a:ea typeface="+mn-ea"/>
                <a:cs typeface="+mn-cs"/>
              </a:rPr>
              <a:t>Each sub-study used a phase II/III design with </a:t>
            </a:r>
          </a:p>
          <a:p>
            <a:pPr marL="384048" marR="0" lvl="2" indent="0" algn="l" defTabSz="914400" rtl="0" eaLnBrk="1" fontAlgn="auto" latinLnBrk="0" hangingPunct="1">
              <a:lnSpc>
                <a:spcPct val="90000"/>
              </a:lnSpc>
              <a:spcBef>
                <a:spcPts val="200"/>
              </a:spcBef>
              <a:spcAft>
                <a:spcPts val="400"/>
              </a:spcAft>
              <a:buClr>
                <a:srgbClr val="258AD6">
                  <a:lumMod val="50000"/>
                </a:srgbClr>
              </a:buClr>
              <a:buSzTx/>
              <a:buFont typeface="Calibri" pitchFamily="34" charset="0"/>
              <a:buNone/>
              <a:tabLst/>
              <a:defRPr/>
            </a:pPr>
            <a:r>
              <a:rPr kumimoji="0" lang="en-US" sz="2000" b="0" i="0" u="none" strike="noStrike" kern="1200" cap="none" spc="0" normalizeH="0" baseline="0" noProof="0" dirty="0">
                <a:ln>
                  <a:noFill/>
                </a:ln>
                <a:solidFill>
                  <a:srgbClr val="258AD6">
                    <a:lumMod val="50000"/>
                  </a:srgbClr>
                </a:solidFill>
                <a:effectLst/>
                <a:uLnTx/>
                <a:uFillTx/>
                <a:latin typeface="Calibri" panose="020F0502020204030204"/>
                <a:ea typeface="+mn-ea"/>
                <a:cs typeface="+mn-cs"/>
              </a:rPr>
              <a:t>    potential for regulatory approval of </a:t>
            </a:r>
          </a:p>
          <a:p>
            <a:pPr marL="384048" marR="0" lvl="2" indent="0" algn="l" defTabSz="914400" rtl="0" eaLnBrk="1" fontAlgn="auto" latinLnBrk="0" hangingPunct="1">
              <a:lnSpc>
                <a:spcPct val="90000"/>
              </a:lnSpc>
              <a:spcBef>
                <a:spcPts val="200"/>
              </a:spcBef>
              <a:spcAft>
                <a:spcPts val="400"/>
              </a:spcAft>
              <a:buClr>
                <a:srgbClr val="258AD6">
                  <a:lumMod val="50000"/>
                </a:srgbClr>
              </a:buClr>
              <a:buSzTx/>
              <a:buFont typeface="Calibri" pitchFamily="34" charset="0"/>
              <a:buNone/>
              <a:tabLst/>
              <a:defRPr/>
            </a:pPr>
            <a:r>
              <a:rPr kumimoji="0" lang="en-US" sz="2000" b="0" i="0" u="none" strike="noStrike" kern="1200" cap="none" spc="0" normalizeH="0" baseline="0" noProof="0" dirty="0">
                <a:ln>
                  <a:noFill/>
                </a:ln>
                <a:solidFill>
                  <a:srgbClr val="258AD6">
                    <a:lumMod val="50000"/>
                  </a:srgbClr>
                </a:solidFill>
                <a:effectLst/>
                <a:uLnTx/>
                <a:uFillTx/>
                <a:latin typeface="Calibri" panose="020F0502020204030204"/>
                <a:ea typeface="+mn-ea"/>
                <a:cs typeface="+mn-cs"/>
              </a:rPr>
              <a:t>    investigational therapies</a:t>
            </a:r>
          </a:p>
          <a:p>
            <a:pPr marL="201168" marR="0" lvl="1" indent="0" algn="l" defTabSz="914400" rtl="0" eaLnBrk="1" fontAlgn="auto" latinLnBrk="0" hangingPunct="1">
              <a:lnSpc>
                <a:spcPct val="90000"/>
              </a:lnSpc>
              <a:spcBef>
                <a:spcPts val="200"/>
              </a:spcBef>
              <a:spcAft>
                <a:spcPts val="400"/>
              </a:spcAft>
              <a:buClr>
                <a:srgbClr val="258AD6">
                  <a:lumMod val="50000"/>
                </a:srgbClr>
              </a:buClr>
              <a:buSzTx/>
              <a:buFont typeface="Calibri" pitchFamily="34" charset="0"/>
              <a:buNone/>
              <a:tabLst/>
              <a:defRPr/>
            </a:pPr>
            <a:endParaRPr kumimoji="0" lang="en-US" sz="2000" b="0" i="0" u="none" strike="noStrike" kern="1200" cap="none" spc="0" normalizeH="0" baseline="0" noProof="0" dirty="0">
              <a:ln>
                <a:noFill/>
              </a:ln>
              <a:solidFill>
                <a:srgbClr val="258AD6">
                  <a:lumMod val="50000"/>
                </a:srgbClr>
              </a:solidFill>
              <a:effectLst/>
              <a:uLnTx/>
              <a:uFillTx/>
              <a:latin typeface="Calibri" panose="020F0502020204030204" pitchFamily="34" charset="0"/>
              <a:ea typeface="+mn-ea"/>
              <a:cs typeface="Calibri" panose="020F0502020204030204" pitchFamily="34" charset="0"/>
            </a:endParaRPr>
          </a:p>
        </p:txBody>
      </p:sp>
      <p:sp>
        <p:nvSpPr>
          <p:cNvPr id="7" name="Title 1">
            <a:extLst>
              <a:ext uri="{FF2B5EF4-FFF2-40B4-BE49-F238E27FC236}">
                <a16:creationId xmlns:a16="http://schemas.microsoft.com/office/drawing/2014/main" id="{92559192-2FB8-4DA0-A992-0B8B7A894D4D}"/>
              </a:ext>
            </a:extLst>
          </p:cNvPr>
          <p:cNvSpPr txBox="1">
            <a:spLocks/>
          </p:cNvSpPr>
          <p:nvPr/>
        </p:nvSpPr>
        <p:spPr>
          <a:xfrm>
            <a:off x="609600" y="36083"/>
            <a:ext cx="10546080" cy="1450757"/>
          </a:xfrm>
          <a:prstGeom prst="rect">
            <a:avLst/>
          </a:prstGeom>
        </p:spPr>
        <p:txBody>
          <a:bodyPr vert="horz" lIns="274320" tIns="45720" rIns="91440" bIns="45720" rtlCol="0" anchor="b">
            <a:normAutofit/>
          </a:bodyPr>
          <a:lstStyle>
            <a:lvl1pPr algn="l" defTabSz="914400" rtl="0" eaLnBrk="1" latinLnBrk="0" hangingPunct="1">
              <a:lnSpc>
                <a:spcPct val="85000"/>
              </a:lnSpc>
              <a:spcBef>
                <a:spcPct val="0"/>
              </a:spcBef>
              <a:buNone/>
              <a:defRPr sz="2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48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pic>
        <p:nvPicPr>
          <p:cNvPr id="9" name="Picture 8">
            <a:extLst>
              <a:ext uri="{FF2B5EF4-FFF2-40B4-BE49-F238E27FC236}">
                <a16:creationId xmlns:a16="http://schemas.microsoft.com/office/drawing/2014/main" id="{25224AFB-073B-474B-B820-D5C040173B44}"/>
              </a:ext>
            </a:extLst>
          </p:cNvPr>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08145" y="4405959"/>
            <a:ext cx="7058912" cy="2244885"/>
          </a:xfrm>
          <a:prstGeom prst="rect">
            <a:avLst/>
          </a:prstGeom>
        </p:spPr>
      </p:pic>
      <p:pic>
        <p:nvPicPr>
          <p:cNvPr id="10" name="Picture 2" descr="Image result for 2012 Friends-Brookings Conference on Clinical Cancer Research herbst">
            <a:extLst>
              <a:ext uri="{FF2B5EF4-FFF2-40B4-BE49-F238E27FC236}">
                <a16:creationId xmlns:a16="http://schemas.microsoft.com/office/drawing/2014/main" id="{28468201-AE40-40AB-B499-AE923F23CCF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456555" y="330798"/>
            <a:ext cx="2236681" cy="203429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B298191A-5C93-4A4B-91A8-20F1176EEE3A}"/>
              </a:ext>
            </a:extLst>
          </p:cNvPr>
          <p:cNvSpPr txBox="1">
            <a:spLocks/>
          </p:cNvSpPr>
          <p:nvPr/>
        </p:nvSpPr>
        <p:spPr>
          <a:xfrm>
            <a:off x="386054" y="4162109"/>
            <a:ext cx="5496586" cy="2610997"/>
          </a:xfrm>
          <a:prstGeom prst="rect">
            <a:avLst/>
          </a:prstGeom>
        </p:spPr>
        <p:txBody>
          <a:bodyPr vert="horz" lIns="0" tIns="45720" rIns="0" bIns="45720" rtlCol="0">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l" defTabSz="914400" rtl="0" eaLnBrk="1" fontAlgn="auto" latinLnBrk="0" hangingPunct="1">
              <a:lnSpc>
                <a:spcPct val="90000"/>
              </a:lnSpc>
              <a:spcBef>
                <a:spcPts val="200"/>
              </a:spcBef>
              <a:spcAft>
                <a:spcPts val="400"/>
              </a:spcAft>
              <a:buClr>
                <a:srgbClr val="258AD6">
                  <a:lumMod val="50000"/>
                </a:srgbClr>
              </a:buClr>
              <a:buSzTx/>
              <a:buFont typeface="Calibri" pitchFamily="34" charset="0"/>
              <a:buNone/>
              <a:tabLst/>
              <a:defRPr/>
            </a:pPr>
            <a:endParaRPr kumimoji="0" lang="en-US" sz="2000" b="0" i="0" u="none" strike="noStrike" kern="1200" cap="none" spc="0" normalizeH="0" baseline="0" noProof="0" dirty="0">
              <a:ln>
                <a:noFill/>
              </a:ln>
              <a:solidFill>
                <a:srgbClr val="258AD6">
                  <a:lumMod val="50000"/>
                </a:srgbClr>
              </a:solidFill>
              <a:effectLst/>
              <a:uLnTx/>
              <a:uFillTx/>
              <a:latin typeface="Calibri" panose="020F0502020204030204"/>
              <a:ea typeface="+mn-ea"/>
              <a:cs typeface="+mn-cs"/>
            </a:endParaRPr>
          </a:p>
        </p:txBody>
      </p:sp>
      <p:sp>
        <p:nvSpPr>
          <p:cNvPr id="12" name="Slide Number Placeholder 3">
            <a:extLst>
              <a:ext uri="{FF2B5EF4-FFF2-40B4-BE49-F238E27FC236}">
                <a16:creationId xmlns:a16="http://schemas.microsoft.com/office/drawing/2014/main" id="{BBFDBA5E-B8BC-4E96-A4B7-73D3A7B25DBF}"/>
              </a:ext>
            </a:extLst>
          </p:cNvPr>
          <p:cNvSpPr>
            <a:spLocks noGrp="1"/>
          </p:cNvSpPr>
          <p:nvPr>
            <p:ph type="sldNum" sz="quarter" idx="12"/>
          </p:nvPr>
        </p:nvSpPr>
        <p:spPr>
          <a:xfrm>
            <a:off x="8737601" y="6477002"/>
            <a:ext cx="2844800" cy="2444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400" b="0" i="0" u="none" strike="noStrike" kern="1200" cap="none" spc="0" normalizeH="0" baseline="0" noProof="0" smtClean="0">
                <a:ln>
                  <a:noFill/>
                </a:ln>
                <a:solidFill>
                  <a:srgbClr val="0066CC">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dirty="0">
              <a:ln>
                <a:noFill/>
              </a:ln>
              <a:solidFill>
                <a:srgbClr val="0066CC">
                  <a:lumMod val="50000"/>
                </a:srgbClr>
              </a:solidFill>
              <a:effectLst/>
              <a:uLnTx/>
              <a:uFillTx/>
              <a:latin typeface="Arial"/>
              <a:ea typeface="+mn-ea"/>
              <a:cs typeface="+mn-cs"/>
            </a:endParaRPr>
          </a:p>
        </p:txBody>
      </p:sp>
    </p:spTree>
    <p:extLst>
      <p:ext uri="{BB962C8B-B14F-4D97-AF65-F5344CB8AC3E}">
        <p14:creationId xmlns:p14="http://schemas.microsoft.com/office/powerpoint/2010/main" val="435504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1" name="Group 130"/>
          <p:cNvGrpSpPr/>
          <p:nvPr/>
        </p:nvGrpSpPr>
        <p:grpSpPr>
          <a:xfrm>
            <a:off x="145318" y="1243265"/>
            <a:ext cx="8162123" cy="5471213"/>
            <a:chOff x="533400" y="1321369"/>
            <a:chExt cx="8162123" cy="5273900"/>
          </a:xfrm>
          <a:solidFill>
            <a:schemeClr val="bg1">
              <a:lumMod val="40000"/>
              <a:lumOff val="60000"/>
            </a:schemeClr>
          </a:solidFill>
        </p:grpSpPr>
        <p:sp>
          <p:nvSpPr>
            <p:cNvPr id="73" name="Line 11"/>
            <p:cNvSpPr>
              <a:spLocks noChangeShapeType="1"/>
            </p:cNvSpPr>
            <p:nvPr>
              <p:custDataLst>
                <p:tags r:id="rId5"/>
              </p:custDataLst>
            </p:nvPr>
          </p:nvSpPr>
          <p:spPr bwMode="gray">
            <a:xfrm>
              <a:off x="8001000" y="1905000"/>
              <a:ext cx="0" cy="4406900"/>
            </a:xfrm>
            <a:prstGeom prst="line">
              <a:avLst/>
            </a:prstGeom>
            <a:grpFill/>
            <a:ln w="12700">
              <a:solidFill>
                <a:srgbClr val="FF0000"/>
              </a:solidFill>
              <a:round/>
              <a:headEnd type="none" w="lg" len="lg"/>
              <a:tailEnd type="none" w="lg" len="lg"/>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tIns="914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4" name="Line 47"/>
            <p:cNvSpPr>
              <a:spLocks noChangeShapeType="1"/>
            </p:cNvSpPr>
            <p:nvPr>
              <p:custDataLst>
                <p:tags r:id="rId6"/>
              </p:custDataLst>
            </p:nvPr>
          </p:nvSpPr>
          <p:spPr bwMode="gray">
            <a:xfrm>
              <a:off x="1295400" y="1958975"/>
              <a:ext cx="6705600" cy="0"/>
            </a:xfrm>
            <a:prstGeom prst="line">
              <a:avLst/>
            </a:prstGeom>
            <a:grpFill/>
            <a:ln w="12700">
              <a:solidFill>
                <a:schemeClr val="tx2"/>
              </a:solidFill>
              <a:round/>
              <a:headEnd type="none" w="lg" len="lg"/>
              <a:tailEnd type="none" w="lg" len="lg"/>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tIns="914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10" name="AutoShape 67"/>
            <p:cNvSpPr>
              <a:spLocks noChangeArrowheads="1"/>
            </p:cNvSpPr>
            <p:nvPr>
              <p:custDataLst>
                <p:tags r:id="rId7"/>
              </p:custDataLst>
            </p:nvPr>
          </p:nvSpPr>
          <p:spPr bwMode="auto">
            <a:xfrm>
              <a:off x="7363610" y="6234906"/>
              <a:ext cx="1331913" cy="360363"/>
            </a:xfrm>
            <a:prstGeom prst="homePlate">
              <a:avLst>
                <a:gd name="adj" fmla="val 19130"/>
              </a:avLst>
            </a:prstGeom>
            <a:grpFill/>
            <a:ln w="12700" cap="sq" algn="ctr">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charset="0"/>
                  <a:ea typeface="+mn-ea"/>
                  <a:cs typeface="Arial" charset="0"/>
                </a:rPr>
                <a:t>Trial Starts</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charset="0"/>
                  <a:ea typeface="+mn-ea"/>
                  <a:cs typeface="Arial" charset="0"/>
                </a:rPr>
                <a:t>June 16, 2014</a:t>
              </a:r>
            </a:p>
          </p:txBody>
        </p:sp>
        <p:graphicFrame>
          <p:nvGraphicFramePr>
            <p:cNvPr id="111" name="Group 71"/>
            <p:cNvGraphicFramePr>
              <a:graphicFrameLocks/>
            </p:cNvGraphicFramePr>
            <p:nvPr/>
          </p:nvGraphicFramePr>
          <p:xfrm>
            <a:off x="1230061" y="1321369"/>
            <a:ext cx="7377483" cy="616996"/>
          </p:xfrm>
          <a:graphic>
            <a:graphicData uri="http://schemas.openxmlformats.org/drawingml/2006/table">
              <a:tbl>
                <a:tblPr/>
                <a:tblGrid>
                  <a:gridCol w="388536">
                    <a:extLst>
                      <a:ext uri="{9D8B030D-6E8A-4147-A177-3AD203B41FA5}">
                        <a16:colId xmlns:a16="http://schemas.microsoft.com/office/drawing/2014/main" val="20000"/>
                      </a:ext>
                    </a:extLst>
                  </a:gridCol>
                  <a:gridCol w="396108">
                    <a:extLst>
                      <a:ext uri="{9D8B030D-6E8A-4147-A177-3AD203B41FA5}">
                        <a16:colId xmlns:a16="http://schemas.microsoft.com/office/drawing/2014/main" val="20001"/>
                      </a:ext>
                    </a:extLst>
                  </a:gridCol>
                  <a:gridCol w="396108">
                    <a:extLst>
                      <a:ext uri="{9D8B030D-6E8A-4147-A177-3AD203B41FA5}">
                        <a16:colId xmlns:a16="http://schemas.microsoft.com/office/drawing/2014/main" val="20002"/>
                      </a:ext>
                    </a:extLst>
                  </a:gridCol>
                  <a:gridCol w="462126">
                    <a:extLst>
                      <a:ext uri="{9D8B030D-6E8A-4147-A177-3AD203B41FA5}">
                        <a16:colId xmlns:a16="http://schemas.microsoft.com/office/drawing/2014/main" val="20003"/>
                      </a:ext>
                    </a:extLst>
                  </a:gridCol>
                  <a:gridCol w="462126">
                    <a:extLst>
                      <a:ext uri="{9D8B030D-6E8A-4147-A177-3AD203B41FA5}">
                        <a16:colId xmlns:a16="http://schemas.microsoft.com/office/drawing/2014/main" val="20004"/>
                      </a:ext>
                    </a:extLst>
                  </a:gridCol>
                  <a:gridCol w="553256">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26670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833023">
                    <a:extLst>
                      <a:ext uri="{9D8B030D-6E8A-4147-A177-3AD203B41FA5}">
                        <a16:colId xmlns:a16="http://schemas.microsoft.com/office/drawing/2014/main" val="20009"/>
                      </a:ext>
                    </a:extLst>
                  </a:gridCol>
                </a:tblGrid>
                <a:tr h="198438">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2060"/>
                            </a:solidFill>
                            <a:effectLst/>
                            <a:latin typeface="+mj-lt"/>
                            <a:ea typeface="ヒラギノ角ゴ Pro W3" pitchFamily="-64" charset="-128"/>
                          </a:rPr>
                          <a:t>2012</a:t>
                        </a:r>
                      </a:p>
                    </a:txBody>
                    <a:tcP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ヒラギノ角ゴ Pro W3"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2060"/>
                            </a:solidFill>
                            <a:effectLst/>
                            <a:latin typeface="+mj-lt"/>
                            <a:ea typeface="ヒラギノ角ゴ Pro W3" pitchFamily="-64" charset="-128"/>
                          </a:rPr>
                          <a:t>2013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ヒラギノ角ゴ Pro W3"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2060"/>
                            </a:solidFill>
                            <a:effectLst/>
                            <a:latin typeface="+mj-lt"/>
                            <a:ea typeface="ヒラギノ角ゴ Pro W3" pitchFamily="-64" charset="-128"/>
                          </a:rPr>
                          <a:t>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mj-lt"/>
                          <a:ea typeface="ヒラギノ角ゴ Pro W3"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rgbClr val="584717"/>
                          </a:gs>
                          <a:gs pos="50000">
                            <a:schemeClr val="accent1"/>
                          </a:gs>
                          <a:gs pos="100000">
                            <a:srgbClr val="584717"/>
                          </a:gs>
                        </a:gsLst>
                        <a:lin ang="5400000" scaled="1"/>
                      </a:gradFill>
                    </a:tcPr>
                  </a:tc>
                  <a:extLst>
                    <a:ext uri="{0D108BD9-81ED-4DB2-BD59-A6C34878D82A}">
                      <a16:rowId xmlns:a16="http://schemas.microsoft.com/office/drawing/2014/main" val="10000"/>
                    </a:ext>
                  </a:extLst>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2060"/>
                            </a:solidFill>
                            <a:effectLst/>
                            <a:latin typeface="Arial" charset="0"/>
                            <a:ea typeface="ヒラギノ角ゴ Pro W3" pitchFamily="-64" charset="-128"/>
                          </a:rPr>
                          <a:t>Q1</a:t>
                        </a:r>
                      </a:p>
                    </a:txBody>
                    <a:tcPr horzOverflow="overflow">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2060"/>
                            </a:solidFill>
                            <a:effectLst/>
                            <a:latin typeface="Arial" charset="0"/>
                            <a:ea typeface="ヒラギノ角ゴ Pro W3" pitchFamily="-64" charset="-128"/>
                          </a:rPr>
                          <a:t>Q2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2060"/>
                            </a:solidFill>
                            <a:effectLst/>
                            <a:latin typeface="Arial" charset="0"/>
                            <a:ea typeface="ヒラギノ角ゴ Pro W3" pitchFamily="-64" charset="-128"/>
                          </a:rPr>
                          <a:t>Q3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2060"/>
                            </a:solidFill>
                            <a:effectLst/>
                            <a:latin typeface="Arial" charset="0"/>
                            <a:ea typeface="ヒラギノ角ゴ Pro W3" pitchFamily="-64" charset="-128"/>
                          </a:rPr>
                          <a:t>Q4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2060"/>
                            </a:solidFill>
                            <a:effectLst/>
                            <a:latin typeface="Arial" charset="0"/>
                            <a:ea typeface="ヒラギノ角ゴ Pro W3" pitchFamily="-64" charset="-128"/>
                          </a:rPr>
                          <a:t>Q1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2060"/>
                            </a:solidFill>
                            <a:effectLst/>
                            <a:latin typeface="Arial" charset="0"/>
                            <a:ea typeface="ヒラギノ角ゴ Pro W3" pitchFamily="-64" charset="-128"/>
                          </a:rPr>
                          <a:t>Q2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2060"/>
                            </a:solidFill>
                            <a:effectLst/>
                            <a:latin typeface="Arial" charset="0"/>
                            <a:ea typeface="ヒラギノ角ゴ Pro W3" pitchFamily="-64" charset="-128"/>
                          </a:rPr>
                          <a:t>Q3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2060"/>
                            </a:solidFill>
                            <a:effectLst/>
                            <a:latin typeface="Arial" charset="0"/>
                            <a:ea typeface="ヒラギノ角ゴ Pro W3" pitchFamily="-64" charset="-128"/>
                          </a:rPr>
                          <a:t>Q4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2060"/>
                            </a:solidFill>
                            <a:effectLst/>
                            <a:latin typeface="Arial" charset="0"/>
                            <a:ea typeface="ヒラギノ角ゴ Pro W3" pitchFamily="-64" charset="-128"/>
                          </a:rPr>
                          <a:t>Q1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2060"/>
                            </a:solidFill>
                            <a:effectLst/>
                            <a:latin typeface="Arial" charset="0"/>
                            <a:ea typeface="ヒラギノ角ゴ Pro W3" pitchFamily="-64" charset="-128"/>
                          </a:rPr>
                          <a:t>Q2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40000"/>
                          <a:lumOff val="60000"/>
                        </a:schemeClr>
                      </a:solidFill>
                    </a:tcPr>
                  </a:tc>
                  <a:extLst>
                    <a:ext uri="{0D108BD9-81ED-4DB2-BD59-A6C34878D82A}">
                      <a16:rowId xmlns:a16="http://schemas.microsoft.com/office/drawing/2014/main" val="10001"/>
                    </a:ext>
                  </a:extLst>
                </a:tr>
              </a:tbl>
            </a:graphicData>
          </a:graphic>
        </p:graphicFrame>
        <p:sp>
          <p:nvSpPr>
            <p:cNvPr id="114" name="AutoShape 119"/>
            <p:cNvSpPr>
              <a:spLocks noChangeArrowheads="1"/>
            </p:cNvSpPr>
            <p:nvPr>
              <p:custDataLst>
                <p:tags r:id="rId8"/>
              </p:custDataLst>
            </p:nvPr>
          </p:nvSpPr>
          <p:spPr bwMode="auto">
            <a:xfrm>
              <a:off x="7949398" y="6109493"/>
              <a:ext cx="136525" cy="125413"/>
            </a:xfrm>
            <a:prstGeom prst="triangle">
              <a:avLst>
                <a:gd name="adj" fmla="val 50000"/>
              </a:avLst>
            </a:prstGeom>
            <a:grpFill/>
            <a:ln w="12700"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16" name="AutoShape 67"/>
            <p:cNvSpPr>
              <a:spLocks noChangeArrowheads="1"/>
            </p:cNvSpPr>
            <p:nvPr>
              <p:custDataLst>
                <p:tags r:id="rId9"/>
              </p:custDataLst>
            </p:nvPr>
          </p:nvSpPr>
          <p:spPr bwMode="auto">
            <a:xfrm>
              <a:off x="533400" y="6234906"/>
              <a:ext cx="1904999" cy="360363"/>
            </a:xfrm>
            <a:prstGeom prst="homePlate">
              <a:avLst>
                <a:gd name="adj" fmla="val 19130"/>
              </a:avLst>
            </a:prstGeom>
            <a:grpFill/>
            <a:ln w="12700" cap="sq" algn="ctr">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charset="0"/>
                  <a:ea typeface="+mn-ea"/>
                  <a:cs typeface="Arial" charset="0"/>
                </a:rPr>
                <a:t>FDA/NCI/TMSC</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charset="0"/>
                  <a:ea typeface="+mn-ea"/>
                  <a:cs typeface="Arial" charset="0"/>
                </a:rPr>
                <a:t>February</a:t>
              </a:r>
            </a:p>
          </p:txBody>
        </p:sp>
        <p:sp>
          <p:nvSpPr>
            <p:cNvPr id="117" name="AutoShape 54"/>
            <p:cNvSpPr>
              <a:spLocks noChangeArrowheads="1"/>
            </p:cNvSpPr>
            <p:nvPr/>
          </p:nvSpPr>
          <p:spPr bwMode="auto">
            <a:xfrm>
              <a:off x="3590123" y="2673350"/>
              <a:ext cx="798980" cy="374650"/>
            </a:xfrm>
            <a:prstGeom prst="homePlate">
              <a:avLst>
                <a:gd name="adj" fmla="val 63435"/>
              </a:avLst>
            </a:prstGeom>
            <a:grp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Arial" charset="0"/>
                </a:rPr>
                <a:t>DSC</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charset="0"/>
                  <a:ea typeface="+mn-ea"/>
                  <a:cs typeface="Arial" charset="0"/>
                </a:rPr>
                <a:t>#1</a:t>
              </a:r>
              <a:endParaRPr kumimoji="0" lang="en-US" sz="10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18" name="AutoShape 56"/>
            <p:cNvSpPr>
              <a:spLocks noChangeArrowheads="1"/>
            </p:cNvSpPr>
            <p:nvPr/>
          </p:nvSpPr>
          <p:spPr bwMode="auto">
            <a:xfrm>
              <a:off x="3513923" y="2023269"/>
              <a:ext cx="721076" cy="374650"/>
            </a:xfrm>
            <a:prstGeom prst="homePlate">
              <a:avLst>
                <a:gd name="adj" fmla="val 63435"/>
              </a:avLst>
            </a:prstGeom>
            <a:grpFill/>
            <a:ln w="12700" cap="sq">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rial" charset="0"/>
                  <a:ea typeface="+mn-ea"/>
                  <a:cs typeface="Arial" charset="0"/>
                </a:rPr>
                <a:t>Assay Co. Selection</a:t>
              </a:r>
            </a:p>
          </p:txBody>
        </p:sp>
      </p:grpSp>
      <p:sp>
        <p:nvSpPr>
          <p:cNvPr id="4" name="Title 3">
            <a:extLst>
              <a:ext uri="{FF2B5EF4-FFF2-40B4-BE49-F238E27FC236}">
                <a16:creationId xmlns:a16="http://schemas.microsoft.com/office/drawing/2014/main" id="{6852E26B-85DE-4DCB-9D32-915976C2F8C8}"/>
              </a:ext>
            </a:extLst>
          </p:cNvPr>
          <p:cNvSpPr>
            <a:spLocks noGrp="1"/>
          </p:cNvSpPr>
          <p:nvPr>
            <p:ph type="title"/>
          </p:nvPr>
        </p:nvSpPr>
        <p:spPr>
          <a:xfrm>
            <a:off x="609600" y="274638"/>
            <a:ext cx="10972801" cy="563562"/>
          </a:xfrm>
        </p:spPr>
        <p:txBody>
          <a:bodyPr/>
          <a:lstStyle/>
          <a:p>
            <a:r>
              <a:rPr lang="en-US" sz="3200" i="0" dirty="0"/>
              <a:t>Lung-MAP: From Conception to Implementation</a:t>
            </a:r>
          </a:p>
        </p:txBody>
      </p:sp>
      <p:grpSp>
        <p:nvGrpSpPr>
          <p:cNvPr id="2" name="Group 1">
            <a:extLst>
              <a:ext uri="{FF2B5EF4-FFF2-40B4-BE49-F238E27FC236}">
                <a16:creationId xmlns:a16="http://schemas.microsoft.com/office/drawing/2014/main" id="{BF3C6195-9747-40A9-8DD5-F3B1B96C6279}"/>
              </a:ext>
            </a:extLst>
          </p:cNvPr>
          <p:cNvGrpSpPr/>
          <p:nvPr/>
        </p:nvGrpSpPr>
        <p:grpSpPr>
          <a:xfrm>
            <a:off x="1025980" y="1851252"/>
            <a:ext cx="10932371" cy="4816792"/>
            <a:chOff x="1025980" y="1851252"/>
            <a:chExt cx="10932371" cy="4816792"/>
          </a:xfrm>
        </p:grpSpPr>
        <p:sp>
          <p:nvSpPr>
            <p:cNvPr id="134" name="Line 113"/>
            <p:cNvSpPr>
              <a:spLocks noChangeShapeType="1"/>
            </p:cNvSpPr>
            <p:nvPr/>
          </p:nvSpPr>
          <p:spPr bwMode="auto">
            <a:xfrm>
              <a:off x="2947308" y="1913164"/>
              <a:ext cx="0" cy="4176712"/>
            </a:xfrm>
            <a:prstGeom prst="line">
              <a:avLst/>
            </a:prstGeom>
            <a:noFill/>
            <a:ln w="2857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36" name="AutoShape 67"/>
            <p:cNvSpPr>
              <a:spLocks noChangeArrowheads="1"/>
            </p:cNvSpPr>
            <p:nvPr>
              <p:custDataLst>
                <p:tags r:id="rId1"/>
              </p:custDataLst>
            </p:nvPr>
          </p:nvSpPr>
          <p:spPr bwMode="auto">
            <a:xfrm>
              <a:off x="2245181" y="6277202"/>
              <a:ext cx="1331913" cy="360363"/>
            </a:xfrm>
            <a:prstGeom prst="homePlate">
              <a:avLst>
                <a:gd name="adj" fmla="val 19130"/>
              </a:avLst>
            </a:prstGeom>
            <a:noFill/>
            <a:ln>
              <a:noFill/>
            </a:ln>
            <a:effectLst/>
            <a:extLst>
              <a:ext uri="{909E8E84-426E-40DD-AFC4-6F175D3DCCD1}">
                <a14:hiddenFill xmlns:a14="http://schemas.microsoft.com/office/drawing/2010/main">
                  <a:solidFill>
                    <a:srgbClr val="D2E0E6"/>
                  </a:solidFill>
                </a14:hiddenFill>
              </a:ext>
              <a:ext uri="{91240B29-F687-4F45-9708-019B960494DF}">
                <a14:hiddenLine xmlns:a14="http://schemas.microsoft.com/office/drawing/2010/main" w="12700" cap="sq" algn="ctr">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charset="0"/>
                  <a:ea typeface="+mn-ea"/>
                  <a:cs typeface="Arial" charset="0"/>
                </a:rPr>
                <a:t>Trial Kick-off</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charset="0"/>
                  <a:ea typeface="+mn-ea"/>
                  <a:cs typeface="Arial" charset="0"/>
                </a:rPr>
                <a:t>March</a:t>
              </a:r>
            </a:p>
          </p:txBody>
        </p:sp>
        <p:sp>
          <p:nvSpPr>
            <p:cNvPr id="137" name="Line 113"/>
            <p:cNvSpPr>
              <a:spLocks noChangeShapeType="1"/>
            </p:cNvSpPr>
            <p:nvPr/>
          </p:nvSpPr>
          <p:spPr bwMode="auto">
            <a:xfrm>
              <a:off x="1025980" y="1851252"/>
              <a:ext cx="0" cy="4176712"/>
            </a:xfrm>
            <a:prstGeom prst="line">
              <a:avLst/>
            </a:prstGeom>
            <a:noFill/>
            <a:ln w="2857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39" name="AutoShape 67"/>
            <p:cNvSpPr>
              <a:spLocks noChangeArrowheads="1"/>
            </p:cNvSpPr>
            <p:nvPr>
              <p:custDataLst>
                <p:tags r:id="rId2"/>
              </p:custDataLst>
            </p:nvPr>
          </p:nvSpPr>
          <p:spPr bwMode="auto">
            <a:xfrm>
              <a:off x="1102181" y="5806344"/>
              <a:ext cx="1331913" cy="297821"/>
            </a:xfrm>
            <a:prstGeom prst="homePlate">
              <a:avLst>
                <a:gd name="adj" fmla="val 19130"/>
              </a:avLst>
            </a:prstGeom>
            <a:noFill/>
            <a:ln>
              <a:noFill/>
            </a:ln>
            <a:effectLst/>
            <a:extLst>
              <a:ext uri="{909E8E84-426E-40DD-AFC4-6F175D3DCCD1}">
                <a14:hiddenFill xmlns:a14="http://schemas.microsoft.com/office/drawing/2010/main">
                  <a:solidFill>
                    <a:srgbClr val="D2E0E6"/>
                  </a:solidFill>
                </a14:hiddenFill>
              </a:ext>
              <a:ext uri="{91240B29-F687-4F45-9708-019B960494DF}">
                <a14:hiddenLine xmlns:a14="http://schemas.microsoft.com/office/drawing/2010/main" w="12700" cap="sq" algn="ctr">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charset="0"/>
                  <a:ea typeface="+mn-ea"/>
                  <a:cs typeface="Arial" charset="0"/>
                </a:rPr>
                <a:t>SWOG GM</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charset="0"/>
                  <a:ea typeface="+mn-ea"/>
                  <a:cs typeface="Arial" charset="0"/>
                </a:rPr>
                <a:t>April</a:t>
              </a:r>
            </a:p>
          </p:txBody>
        </p:sp>
        <p:sp>
          <p:nvSpPr>
            <p:cNvPr id="141" name="AutoShape 67"/>
            <p:cNvSpPr>
              <a:spLocks noChangeArrowheads="1"/>
            </p:cNvSpPr>
            <p:nvPr>
              <p:custDataLst>
                <p:tags r:id="rId3"/>
              </p:custDataLst>
            </p:nvPr>
          </p:nvSpPr>
          <p:spPr bwMode="auto">
            <a:xfrm>
              <a:off x="1787981" y="5418365"/>
              <a:ext cx="1331913" cy="443417"/>
            </a:xfrm>
            <a:prstGeom prst="homePlate">
              <a:avLst>
                <a:gd name="adj" fmla="val 19130"/>
              </a:avLst>
            </a:prstGeom>
            <a:noFill/>
            <a:ln>
              <a:noFill/>
            </a:ln>
            <a:effectLst/>
            <a:extLst>
              <a:ext uri="{909E8E84-426E-40DD-AFC4-6F175D3DCCD1}">
                <a14:hiddenFill xmlns:a14="http://schemas.microsoft.com/office/drawing/2010/main">
                  <a:solidFill>
                    <a:srgbClr val="D2E0E6"/>
                  </a:solidFill>
                </a14:hiddenFill>
              </a:ext>
              <a:ext uri="{91240B29-F687-4F45-9708-019B960494DF}">
                <a14:hiddenLine xmlns:a14="http://schemas.microsoft.com/office/drawing/2010/main" w="12700" cap="sq" algn="ctr">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charset="0"/>
                  <a:ea typeface="+mn-ea"/>
                  <a:cs typeface="Arial" charset="0"/>
                </a:rPr>
                <a:t>FOCR/Brookings</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charset="0"/>
                  <a:ea typeface="+mn-ea"/>
                  <a:cs typeface="Arial" charset="0"/>
                </a:rPr>
                <a:t>November</a:t>
              </a:r>
            </a:p>
          </p:txBody>
        </p:sp>
        <p:sp>
          <p:nvSpPr>
            <p:cNvPr id="142" name="Line 113"/>
            <p:cNvSpPr>
              <a:spLocks noChangeShapeType="1"/>
            </p:cNvSpPr>
            <p:nvPr/>
          </p:nvSpPr>
          <p:spPr bwMode="auto">
            <a:xfrm>
              <a:off x="2397580" y="1913164"/>
              <a:ext cx="0" cy="3451828"/>
            </a:xfrm>
            <a:prstGeom prst="line">
              <a:avLst/>
            </a:prstGeom>
            <a:noFill/>
            <a:ln w="2857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43" name="Line 113"/>
            <p:cNvSpPr>
              <a:spLocks noChangeShapeType="1"/>
            </p:cNvSpPr>
            <p:nvPr/>
          </p:nvSpPr>
          <p:spPr bwMode="auto">
            <a:xfrm>
              <a:off x="1782620" y="1891734"/>
              <a:ext cx="0" cy="3797011"/>
            </a:xfrm>
            <a:prstGeom prst="line">
              <a:avLst/>
            </a:prstGeom>
            <a:noFill/>
            <a:ln w="2857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44" name="AutoShape 58"/>
            <p:cNvSpPr>
              <a:spLocks noChangeArrowheads="1"/>
            </p:cNvSpPr>
            <p:nvPr/>
          </p:nvSpPr>
          <p:spPr bwMode="auto">
            <a:xfrm>
              <a:off x="1711781" y="3167572"/>
              <a:ext cx="1166353" cy="281480"/>
            </a:xfrm>
            <a:prstGeom prst="homePlate">
              <a:avLst>
                <a:gd name="adj" fmla="val 68748"/>
              </a:avLst>
            </a:prstGeom>
            <a:solidFill>
              <a:schemeClr val="bg2"/>
            </a:solidFill>
            <a:ln w="12700" cap="sq">
              <a:solidFill>
                <a:schemeClr val="bg2"/>
              </a:solidFill>
              <a:miter lim="800000"/>
              <a:headEnd type="none" w="sm" len="sm"/>
              <a:tailEnd type="none" w="sm" len="sm"/>
            </a:ln>
            <a:effectLst/>
          </p:spPr>
          <p:txBody>
            <a:bodyPr anchor="ctr"/>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charset="0"/>
                  <a:ea typeface="+mn-ea"/>
                  <a:cs typeface="Arial" charset="0"/>
                </a:rPr>
                <a:t>Initial Design</a:t>
              </a:r>
            </a:p>
          </p:txBody>
        </p:sp>
        <p:sp>
          <p:nvSpPr>
            <p:cNvPr id="3" name="TextBox 2"/>
            <p:cNvSpPr txBox="1"/>
            <p:nvPr/>
          </p:nvSpPr>
          <p:spPr>
            <a:xfrm>
              <a:off x="4456607" y="1913164"/>
              <a:ext cx="2960426" cy="3816429"/>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Study drugs announced (Nov)</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FDA pre-IND mtg (Nov)</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TMSC review (Nov)</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Protocol submission (Jan 29)</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Forms/database (start March)</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CTEP review (March)</a:t>
              </a:r>
              <a:b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FDA approval (March)</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NCI pending (April)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CIRB review (May)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Contracts (June)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Drug supply(June)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sIDE</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c-MET (June)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CTEP approval June 13, 2014</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45" name="Line 113"/>
            <p:cNvSpPr>
              <a:spLocks noChangeShapeType="1"/>
            </p:cNvSpPr>
            <p:nvPr/>
          </p:nvSpPr>
          <p:spPr bwMode="auto">
            <a:xfrm>
              <a:off x="4494862" y="1851252"/>
              <a:ext cx="0" cy="417671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46" name="AutoShape 67"/>
            <p:cNvSpPr>
              <a:spLocks noChangeArrowheads="1"/>
            </p:cNvSpPr>
            <p:nvPr>
              <p:custDataLst>
                <p:tags r:id="rId4"/>
              </p:custDataLst>
            </p:nvPr>
          </p:nvSpPr>
          <p:spPr bwMode="auto">
            <a:xfrm>
              <a:off x="3864765" y="6307681"/>
              <a:ext cx="1331913" cy="360363"/>
            </a:xfrm>
            <a:prstGeom prst="homePlate">
              <a:avLst>
                <a:gd name="adj" fmla="val 19130"/>
              </a:avLst>
            </a:prstGeom>
            <a:noFill/>
            <a:ln>
              <a:noFill/>
            </a:ln>
            <a:effectLst/>
            <a:extLst>
              <a:ext uri="{909E8E84-426E-40DD-AFC4-6F175D3DCCD1}">
                <a14:hiddenFill xmlns:a14="http://schemas.microsoft.com/office/drawing/2010/main">
                  <a:solidFill>
                    <a:srgbClr val="D2E0E6"/>
                  </a:solidFill>
                </a14:hiddenFill>
              </a:ext>
              <a:ext uri="{91240B29-F687-4F45-9708-019B960494DF}">
                <a14:hiddenLine xmlns:a14="http://schemas.microsoft.com/office/drawing/2010/main" w="12700" cap="sq" algn="ctr">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charset="0"/>
                  <a:ea typeface="+mn-ea"/>
                  <a:cs typeface="Arial" charset="0"/>
                </a:rPr>
                <a:t>FOCR/Brookings</a:t>
              </a:r>
            </a:p>
            <a:p>
              <a:pPr marL="0" marR="0" lvl="0" indent="0" algn="ctr" defTabSz="914400" rtl="0" eaLnBrk="1" fontAlgn="base" latinLnBrk="0" hangingPunct="1">
                <a:lnSpc>
                  <a:spcPct val="95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charset="0"/>
                  <a:ea typeface="+mn-ea"/>
                  <a:cs typeface="Arial" charset="0"/>
                </a:rPr>
                <a:t>November</a:t>
              </a:r>
            </a:p>
          </p:txBody>
        </p:sp>
        <p:pic>
          <p:nvPicPr>
            <p:cNvPr id="105" name="Picture 104">
              <a:extLst>
                <a:ext uri="{FF2B5EF4-FFF2-40B4-BE49-F238E27FC236}">
                  <a16:creationId xmlns:a16="http://schemas.microsoft.com/office/drawing/2014/main" id="{E8EE1DD4-2C97-4258-A07A-4F69B9B7C458}"/>
                </a:ext>
              </a:extLst>
            </p:cNvPr>
            <p:cNvPicPr>
              <a:picLocks noChangeAspect="1"/>
            </p:cNvPicPr>
            <p:nvPr/>
          </p:nvPicPr>
          <p:blipFill>
            <a:blip r:embed="rId12"/>
            <a:stretch>
              <a:fillRect/>
            </a:stretch>
          </p:blipFill>
          <p:spPr>
            <a:xfrm>
              <a:off x="8263454" y="1964560"/>
              <a:ext cx="3694897" cy="3191999"/>
            </a:xfrm>
            <a:prstGeom prst="rect">
              <a:avLst/>
            </a:prstGeom>
          </p:spPr>
        </p:pic>
      </p:grpSp>
    </p:spTree>
    <p:extLst>
      <p:ext uri="{BB962C8B-B14F-4D97-AF65-F5344CB8AC3E}">
        <p14:creationId xmlns:p14="http://schemas.microsoft.com/office/powerpoint/2010/main" val="446000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DCC17F-911E-4776-837F-381E741556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AEDBC3-B654-4CAE-8754-4F14DCADFA5E}" type="slidenum">
              <a:rPr kumimoji="0" lang="en-US" sz="1400" b="0" i="0" u="none" strike="noStrike" kern="1200" cap="none" spc="0" normalizeH="0" baseline="0" noProof="0" smtClean="0">
                <a:ln>
                  <a:noFill/>
                </a:ln>
                <a:solidFill>
                  <a:srgbClr val="0066CC">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rgbClr val="0066CC">
                  <a:lumMod val="50000"/>
                </a:srgbClr>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DB9621C6-077D-4435-9C46-16AAC4AC6EFD}"/>
              </a:ext>
            </a:extLst>
          </p:cNvPr>
          <p:cNvSpPr/>
          <p:nvPr/>
        </p:nvSpPr>
        <p:spPr>
          <a:xfrm>
            <a:off x="0" y="381879"/>
            <a:ext cx="12192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lumMod val="50000"/>
                  </a:srgbClr>
                </a:solidFill>
                <a:effectLst/>
                <a:uLnTx/>
                <a:uFillTx/>
                <a:latin typeface="Calibri" panose="020F0502020204030204" pitchFamily="34" charset="0"/>
                <a:ea typeface="+mn-ea"/>
                <a:cs typeface="Calibri" panose="020F0502020204030204" pitchFamily="34" charset="0"/>
              </a:rPr>
              <a:t>Original Lung-MAP Design</a:t>
            </a:r>
            <a:endParaRPr kumimoji="0" lang="en-US" sz="3200" b="1" i="0" u="none" strike="noStrike" kern="1200" cap="none" spc="0" normalizeH="0" baseline="0" noProof="0" dirty="0">
              <a:ln>
                <a:noFill/>
              </a:ln>
              <a:solidFill>
                <a:srgbClr val="0066CC">
                  <a:lumMod val="50000"/>
                </a:srgbClr>
              </a:solidFill>
              <a:effectLst/>
              <a:uLnTx/>
              <a:uFillTx/>
              <a:latin typeface="Arial"/>
              <a:ea typeface="+mn-ea"/>
              <a:cs typeface="+mn-cs"/>
            </a:endParaRPr>
          </a:p>
        </p:txBody>
      </p:sp>
      <p:pic>
        <p:nvPicPr>
          <p:cNvPr id="2" name="Picture 1">
            <a:extLst>
              <a:ext uri="{FF2B5EF4-FFF2-40B4-BE49-F238E27FC236}">
                <a16:creationId xmlns:a16="http://schemas.microsoft.com/office/drawing/2014/main" id="{01213BAA-09B8-4A5A-ACBD-1E872CB32973}"/>
              </a:ext>
            </a:extLst>
          </p:cNvPr>
          <p:cNvPicPr>
            <a:picLocks noChangeAspect="1"/>
          </p:cNvPicPr>
          <p:nvPr/>
        </p:nvPicPr>
        <p:blipFill rotWithShape="1">
          <a:blip r:embed="rId3"/>
          <a:srcRect r="6061"/>
          <a:stretch/>
        </p:blipFill>
        <p:spPr>
          <a:xfrm>
            <a:off x="379562" y="1368794"/>
            <a:ext cx="11016802" cy="5489206"/>
          </a:xfrm>
          <a:prstGeom prst="rect">
            <a:avLst/>
          </a:prstGeom>
        </p:spPr>
      </p:pic>
    </p:spTree>
    <p:extLst>
      <p:ext uri="{BB962C8B-B14F-4D97-AF65-F5344CB8AC3E}">
        <p14:creationId xmlns:p14="http://schemas.microsoft.com/office/powerpoint/2010/main" val="224503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43" name="TextBox 4"/>
          <p:cNvSpPr txBox="1">
            <a:spLocks noChangeArrowheads="1"/>
          </p:cNvSpPr>
          <p:nvPr/>
        </p:nvSpPr>
        <p:spPr bwMode="auto">
          <a:xfrm>
            <a:off x="4602895" y="838200"/>
            <a:ext cx="2693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600"/>
              </a:lnSpc>
              <a:spcBef>
                <a:spcPct val="20000"/>
              </a:spcBef>
              <a:buClr>
                <a:schemeClr val="bg1"/>
              </a:buClr>
              <a:defRPr sz="2800">
                <a:solidFill>
                  <a:srgbClr val="1C3B61"/>
                </a:solidFill>
                <a:latin typeface="Calibri" pitchFamily="34" charset="0"/>
                <a:ea typeface="ヒラギノ角ゴ Pro W3" charset="-128"/>
              </a:defRPr>
            </a:lvl1pPr>
            <a:lvl2pPr marL="742950" indent="-285750" eaLnBrk="0" hangingPunct="0">
              <a:spcBef>
                <a:spcPct val="20000"/>
              </a:spcBef>
              <a:buClr>
                <a:schemeClr val="bg1"/>
              </a:buClr>
              <a:buSzPct val="90000"/>
              <a:buFont typeface="Times New Roman" pitchFamily="18" charset="0"/>
              <a:buChar char="–"/>
              <a:defRPr sz="2400">
                <a:solidFill>
                  <a:srgbClr val="1C3B61"/>
                </a:solidFill>
                <a:latin typeface="Calibri" pitchFamily="34" charset="0"/>
                <a:ea typeface="ヒラギノ角ゴ Pro W3" charset="-128"/>
              </a:defRPr>
            </a:lvl2pPr>
            <a:lvl3pPr marL="1143000" indent="-228600" eaLnBrk="0" hangingPunct="0">
              <a:spcBef>
                <a:spcPct val="20000"/>
              </a:spcBef>
              <a:buClr>
                <a:schemeClr val="bg1"/>
              </a:buClr>
              <a:buSzPct val="90000"/>
              <a:buChar char="•"/>
              <a:defRPr sz="2000">
                <a:solidFill>
                  <a:srgbClr val="1C3B61"/>
                </a:solidFill>
                <a:latin typeface="Calibri" pitchFamily="34" charset="0"/>
                <a:ea typeface="ヒラギノ角ゴ Pro W3" charset="-128"/>
              </a:defRPr>
            </a:lvl3pPr>
            <a:lvl4pPr marL="1600200" indent="-228600" eaLnBrk="0" hangingPunct="0">
              <a:spcBef>
                <a:spcPct val="20000"/>
              </a:spcBef>
              <a:buClr>
                <a:schemeClr val="bg1"/>
              </a:buClr>
              <a:buSzPct val="80000"/>
              <a:buFont typeface="Times New Roman" pitchFamily="18" charset="0"/>
              <a:buChar char="–"/>
              <a:defRPr>
                <a:solidFill>
                  <a:srgbClr val="1C3B61"/>
                </a:solidFill>
                <a:latin typeface="Calibri" pitchFamily="34" charset="0"/>
                <a:ea typeface="ヒラギノ角ゴ Pro W3" charset="-128"/>
              </a:defRPr>
            </a:lvl4pPr>
            <a:lvl5pPr marL="2057400" indent="-228600" eaLnBrk="0" hangingPunct="0">
              <a:spcBef>
                <a:spcPct val="20000"/>
              </a:spcBef>
              <a:buClr>
                <a:schemeClr val="bg1"/>
              </a:buClr>
              <a:buSzPct val="70000"/>
              <a:buChar char="•"/>
              <a:defRPr>
                <a:solidFill>
                  <a:srgbClr val="1C3B61"/>
                </a:solidFill>
                <a:latin typeface="Calibri" pitchFamily="34" charset="0"/>
                <a:ea typeface="ヒラギノ角ゴ Pro W3" charset="-128"/>
              </a:defRPr>
            </a:lvl5pPr>
            <a:lvl6pPr marL="2514600" indent="-228600" eaLnBrk="0" fontAlgn="base" hangingPunct="0">
              <a:spcBef>
                <a:spcPct val="20000"/>
              </a:spcBef>
              <a:spcAft>
                <a:spcPct val="0"/>
              </a:spcAft>
              <a:buClr>
                <a:schemeClr val="bg1"/>
              </a:buClr>
              <a:buSzPct val="70000"/>
              <a:buChar char="•"/>
              <a:defRPr>
                <a:solidFill>
                  <a:srgbClr val="1C3B61"/>
                </a:solidFill>
                <a:latin typeface="Calibri" pitchFamily="34" charset="0"/>
                <a:ea typeface="ヒラギノ角ゴ Pro W3" charset="-128"/>
              </a:defRPr>
            </a:lvl6pPr>
            <a:lvl7pPr marL="2971800" indent="-228600" eaLnBrk="0" fontAlgn="base" hangingPunct="0">
              <a:spcBef>
                <a:spcPct val="20000"/>
              </a:spcBef>
              <a:spcAft>
                <a:spcPct val="0"/>
              </a:spcAft>
              <a:buClr>
                <a:schemeClr val="bg1"/>
              </a:buClr>
              <a:buSzPct val="70000"/>
              <a:buChar char="•"/>
              <a:defRPr>
                <a:solidFill>
                  <a:srgbClr val="1C3B61"/>
                </a:solidFill>
                <a:latin typeface="Calibri" pitchFamily="34" charset="0"/>
                <a:ea typeface="ヒラギノ角ゴ Pro W3" charset="-128"/>
              </a:defRPr>
            </a:lvl7pPr>
            <a:lvl8pPr marL="3429000" indent="-228600" eaLnBrk="0" fontAlgn="base" hangingPunct="0">
              <a:spcBef>
                <a:spcPct val="20000"/>
              </a:spcBef>
              <a:spcAft>
                <a:spcPct val="0"/>
              </a:spcAft>
              <a:buClr>
                <a:schemeClr val="bg1"/>
              </a:buClr>
              <a:buSzPct val="70000"/>
              <a:buChar char="•"/>
              <a:defRPr>
                <a:solidFill>
                  <a:srgbClr val="1C3B61"/>
                </a:solidFill>
                <a:latin typeface="Calibri" pitchFamily="34" charset="0"/>
                <a:ea typeface="ヒラギノ角ゴ Pro W3" charset="-128"/>
              </a:defRPr>
            </a:lvl8pPr>
            <a:lvl9pPr marL="3886200" indent="-228600" eaLnBrk="0" fontAlgn="base" hangingPunct="0">
              <a:spcBef>
                <a:spcPct val="20000"/>
              </a:spcBef>
              <a:spcAft>
                <a:spcPct val="0"/>
              </a:spcAft>
              <a:buClr>
                <a:schemeClr val="bg1"/>
              </a:buClr>
              <a:buSzPct val="70000"/>
              <a:buChar char="•"/>
              <a:defRPr>
                <a:solidFill>
                  <a:srgbClr val="1C3B61"/>
                </a:solidFill>
                <a:latin typeface="Calibri" pitchFamily="34" charset="0"/>
                <a:ea typeface="ヒラギノ角ゴ Pro W3"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FFFFFF"/>
                </a:solidFill>
                <a:effectLst/>
                <a:uLnTx/>
                <a:uFillTx/>
                <a:latin typeface="Calibri" pitchFamily="34" charset="0"/>
                <a:ea typeface="ヒラギノ角ゴ Pro W3" charset="-128"/>
                <a:cs typeface="+mn-cs"/>
              </a:rPr>
              <a:t>Round One (June 16, 2014)</a:t>
            </a:r>
          </a:p>
        </p:txBody>
      </p:sp>
      <p:sp>
        <p:nvSpPr>
          <p:cNvPr id="5" name="Title 4"/>
          <p:cNvSpPr>
            <a:spLocks noGrp="1"/>
          </p:cNvSpPr>
          <p:nvPr>
            <p:ph type="title"/>
          </p:nvPr>
        </p:nvSpPr>
        <p:spPr>
          <a:xfrm>
            <a:off x="519161" y="244413"/>
            <a:ext cx="10969943" cy="868363"/>
          </a:xfrm>
        </p:spPr>
        <p:txBody>
          <a:bodyPr>
            <a:normAutofit/>
          </a:bodyPr>
          <a:lstStyle/>
          <a:p>
            <a:r>
              <a:rPr lang="en-US" sz="3200" i="0" dirty="0">
                <a:solidFill>
                  <a:schemeClr val="bg1">
                    <a:lumMod val="50000"/>
                  </a:schemeClr>
                </a:solidFill>
              </a:rPr>
              <a:t>First Five Sub-Studies – Original Schema (6/2014</a:t>
            </a:r>
            <a:r>
              <a:rPr lang="en-US" sz="3600" i="0" dirty="0">
                <a:solidFill>
                  <a:schemeClr val="bg1">
                    <a:lumMod val="50000"/>
                  </a:schemeClr>
                </a:solidFill>
              </a:rPr>
              <a:t>)</a:t>
            </a:r>
          </a:p>
        </p:txBody>
      </p:sp>
      <p:pic>
        <p:nvPicPr>
          <p:cNvPr id="6" name="Picture 5">
            <a:extLst>
              <a:ext uri="{FF2B5EF4-FFF2-40B4-BE49-F238E27FC236}">
                <a16:creationId xmlns:a16="http://schemas.microsoft.com/office/drawing/2014/main" id="{50207265-D24A-48D8-B1BE-DBBEC9C559F8}"/>
              </a:ext>
            </a:extLst>
          </p:cNvPr>
          <p:cNvPicPr>
            <a:picLocks noChangeAspect="1"/>
          </p:cNvPicPr>
          <p:nvPr/>
        </p:nvPicPr>
        <p:blipFill>
          <a:blip r:embed="rId2"/>
          <a:stretch>
            <a:fillRect/>
          </a:stretch>
        </p:blipFill>
        <p:spPr>
          <a:xfrm>
            <a:off x="834924" y="1112776"/>
            <a:ext cx="10338419" cy="4907024"/>
          </a:xfrm>
          <a:prstGeom prst="rect">
            <a:avLst/>
          </a:prstGeom>
        </p:spPr>
      </p:pic>
      <p:pic>
        <p:nvPicPr>
          <p:cNvPr id="61" name="Picture 60">
            <a:extLst>
              <a:ext uri="{FF2B5EF4-FFF2-40B4-BE49-F238E27FC236}">
                <a16:creationId xmlns:a16="http://schemas.microsoft.com/office/drawing/2014/main" id="{229AAED7-F49B-4F31-A9F1-E9F52CC2C624}"/>
              </a:ext>
            </a:extLst>
          </p:cNvPr>
          <p:cNvPicPr>
            <a:picLocks noChangeAspect="1"/>
          </p:cNvPicPr>
          <p:nvPr/>
        </p:nvPicPr>
        <p:blipFill rotWithShape="1">
          <a:blip r:embed="rId3">
            <a:clrChange>
              <a:clrFrom>
                <a:srgbClr val="FEFEFE"/>
              </a:clrFrom>
              <a:clrTo>
                <a:srgbClr val="FEFEFE">
                  <a:alpha val="0"/>
                </a:srgbClr>
              </a:clrTo>
            </a:clrChange>
          </a:blip>
          <a:srcRect l="19921" t="34113" r="17706" b="21447"/>
          <a:stretch/>
        </p:blipFill>
        <p:spPr>
          <a:xfrm>
            <a:off x="1783081" y="6109721"/>
            <a:ext cx="2624659" cy="429827"/>
          </a:xfrm>
          <a:prstGeom prst="rect">
            <a:avLst/>
          </a:prstGeom>
        </p:spPr>
      </p:pic>
      <p:sp>
        <p:nvSpPr>
          <p:cNvPr id="7" name="Slide Number">
            <a:extLst>
              <a:ext uri="{FF2B5EF4-FFF2-40B4-BE49-F238E27FC236}">
                <a16:creationId xmlns:a16="http://schemas.microsoft.com/office/drawing/2014/main" id="{D490A4C6-FCCC-4FE2-A5FC-18C5E9DBD8B6}"/>
              </a:ext>
            </a:extLst>
          </p:cNvPr>
          <p:cNvSpPr txBox="1">
            <a:spLocks/>
          </p:cNvSpPr>
          <p:nvPr/>
        </p:nvSpPr>
        <p:spPr>
          <a:xfrm>
            <a:off x="11559251" y="6432804"/>
            <a:ext cx="416688" cy="24352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1274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951" b="0" i="0" u="none" strike="noStrike" kern="0" cap="none" spc="0" normalizeH="0" baseline="0" noProof="0">
                <a:ln>
                  <a:noFill/>
                </a:ln>
                <a:solidFill>
                  <a:srgbClr val="006394"/>
                </a:solidFill>
                <a:effectLst/>
                <a:uLnTx/>
                <a:uFillTx/>
                <a:latin typeface="Helvetica"/>
                <a:ea typeface="+mn-ea"/>
                <a:cs typeface="Helvetica"/>
              </a:rPr>
              <a:pPr marL="0" marR="0" lvl="0" indent="0" algn="r" defTabSz="412740" rtl="0" eaLnBrk="1" fontAlgn="auto" latinLnBrk="0" hangingPunct="0">
                <a:lnSpc>
                  <a:spcPct val="100000"/>
                </a:lnSpc>
                <a:spcBef>
                  <a:spcPts val="0"/>
                </a:spcBef>
                <a:spcAft>
                  <a:spcPts val="0"/>
                </a:spcAft>
                <a:buClrTx/>
                <a:buSzTx/>
                <a:buFontTx/>
                <a:buNone/>
                <a:tabLst/>
                <a:defRPr/>
              </a:pPr>
              <a:t>14</a:t>
            </a:fld>
            <a:endParaRPr kumimoji="0" lang="en-US" sz="951" b="0" i="0" u="none" strike="noStrike" kern="0" cap="none" spc="0" normalizeH="0" baseline="0" noProof="0" dirty="0">
              <a:ln>
                <a:noFill/>
              </a:ln>
              <a:solidFill>
                <a:srgbClr val="006394"/>
              </a:solidFill>
              <a:effectLst/>
              <a:uLnTx/>
              <a:uFillTx/>
              <a:latin typeface="Helvetica"/>
              <a:ea typeface="+mn-ea"/>
              <a:cs typeface="Helvetica"/>
            </a:endParaRPr>
          </a:p>
        </p:txBody>
      </p:sp>
      <p:sp>
        <p:nvSpPr>
          <p:cNvPr id="2" name="TextBox 1">
            <a:extLst>
              <a:ext uri="{FF2B5EF4-FFF2-40B4-BE49-F238E27FC236}">
                <a16:creationId xmlns:a16="http://schemas.microsoft.com/office/drawing/2014/main" id="{7F3124D3-CE54-4292-8404-7803BEDB2A1C}"/>
              </a:ext>
            </a:extLst>
          </p:cNvPr>
          <p:cNvSpPr txBox="1"/>
          <p:nvPr/>
        </p:nvSpPr>
        <p:spPr>
          <a:xfrm>
            <a:off x="138078" y="3289288"/>
            <a:ext cx="11110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Arial"/>
                <a:ea typeface="+mn-ea"/>
                <a:cs typeface="+mn-cs"/>
              </a:rPr>
              <a:t>Estimated % of </a:t>
            </a:r>
            <a:r>
              <a:rPr kumimoji="0" lang="en-US" sz="1100" b="0" i="0" u="none" strike="noStrike" kern="1200" cap="none" spc="0" normalizeH="0" baseline="0" noProof="0" dirty="0" err="1">
                <a:ln>
                  <a:noFill/>
                </a:ln>
                <a:solidFill>
                  <a:srgbClr val="FF0000"/>
                </a:solidFill>
                <a:effectLst/>
                <a:uLnTx/>
                <a:uFillTx/>
                <a:latin typeface="Arial"/>
                <a:ea typeface="+mn-ea"/>
                <a:cs typeface="+mn-cs"/>
              </a:rPr>
              <a:t>popn</a:t>
            </a:r>
            <a:r>
              <a:rPr kumimoji="0" lang="en-US" sz="1100" b="0" i="0" u="none" strike="noStrike" kern="1200" cap="none" spc="0" normalizeH="0" baseline="0" noProof="0" dirty="0">
                <a:ln>
                  <a:noFill/>
                </a:ln>
                <a:solidFill>
                  <a:srgbClr val="FF0000"/>
                </a:solidFill>
                <a:effectLst/>
                <a:uLnTx/>
                <a:uFillTx/>
                <a:latin typeface="Arial"/>
                <a:ea typeface="+mn-ea"/>
                <a:cs typeface="+mn-cs"/>
              </a:rPr>
              <a:t>:</a:t>
            </a:r>
          </a:p>
        </p:txBody>
      </p:sp>
    </p:spTree>
    <p:extLst>
      <p:ext uri="{BB962C8B-B14F-4D97-AF65-F5344CB8AC3E}">
        <p14:creationId xmlns:p14="http://schemas.microsoft.com/office/powerpoint/2010/main" val="146145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388D5D-ACF1-41CB-9A36-17FD05EFAAB4}"/>
              </a:ext>
            </a:extLst>
          </p:cNvPr>
          <p:cNvSpPr>
            <a:spLocks noGrp="1"/>
          </p:cNvSpPr>
          <p:nvPr>
            <p:ph type="title"/>
          </p:nvPr>
        </p:nvSpPr>
        <p:spPr>
          <a:xfrm>
            <a:off x="609600" y="274638"/>
            <a:ext cx="10972801" cy="868362"/>
          </a:xfrm>
        </p:spPr>
        <p:txBody>
          <a:bodyPr/>
          <a:lstStyle/>
          <a:p>
            <a:r>
              <a:rPr lang="en-US" sz="3200" i="0" dirty="0"/>
              <a:t>History of Lung-MAP (S1400) and responding to IO</a:t>
            </a:r>
          </a:p>
        </p:txBody>
      </p:sp>
      <p:sp>
        <p:nvSpPr>
          <p:cNvPr id="4" name="Slide Number Placeholder 3">
            <a:extLst>
              <a:ext uri="{FF2B5EF4-FFF2-40B4-BE49-F238E27FC236}">
                <a16:creationId xmlns:a16="http://schemas.microsoft.com/office/drawing/2014/main" id="{E3EA2A2A-EAE9-48C6-A8EF-DD4275291B87}"/>
              </a:ext>
            </a:extLst>
          </p:cNvPr>
          <p:cNvSpPr>
            <a:spLocks noGrp="1"/>
          </p:cNvSpPr>
          <p:nvPr>
            <p:ph type="sldNum" sz="quarter" idx="12"/>
          </p:nvPr>
        </p:nvSpPr>
        <p:spPr>
          <a:xfrm>
            <a:off x="8737601" y="6477002"/>
            <a:ext cx="2844800" cy="244475"/>
          </a:xfrm>
        </p:spPr>
        <p:txBody>
          <a:bodyPr wrap="square"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7367283F-DE4B-4E0C-A59F-09B24D3B79D1}" type="slidenum">
              <a:rPr kumimoji="0" lang="en-US" sz="1100" b="0" i="0" u="none" strike="noStrike" kern="1200" cap="none" spc="0" normalizeH="0" baseline="0" noProof="0" smtClean="0">
                <a:ln>
                  <a:noFill/>
                </a:ln>
                <a:solidFill>
                  <a:srgbClr val="0066CC">
                    <a:lumMod val="50000"/>
                  </a:srgbClr>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15</a:t>
            </a:fld>
            <a:endParaRPr kumimoji="0" lang="en-US" sz="1100" b="0" i="0" u="none" strike="noStrike" kern="1200" cap="none" spc="0" normalizeH="0" baseline="0" noProof="0">
              <a:ln>
                <a:noFill/>
              </a:ln>
              <a:solidFill>
                <a:srgbClr val="0066CC">
                  <a:lumMod val="50000"/>
                </a:srgbClr>
              </a:solidFill>
              <a:effectLst/>
              <a:uLnTx/>
              <a:uFillTx/>
              <a:latin typeface="Arial"/>
              <a:ea typeface="+mn-ea"/>
              <a:cs typeface="+mn-cs"/>
            </a:endParaRPr>
          </a:p>
        </p:txBody>
      </p:sp>
      <p:pic>
        <p:nvPicPr>
          <p:cNvPr id="8" name="Picture 7">
            <a:extLst>
              <a:ext uri="{FF2B5EF4-FFF2-40B4-BE49-F238E27FC236}">
                <a16:creationId xmlns:a16="http://schemas.microsoft.com/office/drawing/2014/main" id="{0D185CAA-A9F0-4751-B2E4-0AAAB8214808}"/>
              </a:ext>
            </a:extLst>
          </p:cNvPr>
          <p:cNvPicPr>
            <a:picLocks noChangeAspect="1"/>
          </p:cNvPicPr>
          <p:nvPr/>
        </p:nvPicPr>
        <p:blipFill>
          <a:blip r:embed="rId2"/>
          <a:stretch>
            <a:fillRect/>
          </a:stretch>
        </p:blipFill>
        <p:spPr>
          <a:xfrm>
            <a:off x="0" y="1344827"/>
            <a:ext cx="12192000" cy="4168346"/>
          </a:xfrm>
          <a:prstGeom prst="rect">
            <a:avLst/>
          </a:prstGeom>
        </p:spPr>
      </p:pic>
    </p:spTree>
    <p:extLst>
      <p:ext uri="{BB962C8B-B14F-4D97-AF65-F5344CB8AC3E}">
        <p14:creationId xmlns:p14="http://schemas.microsoft.com/office/powerpoint/2010/main" val="2511761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588" y="-11804"/>
            <a:ext cx="12188825" cy="812588"/>
          </a:xfrm>
          <a:effectLst/>
        </p:spPr>
        <p:txBody>
          <a:bodyPr>
            <a:normAutofit/>
          </a:bodyPr>
          <a:lstStyle/>
          <a:p>
            <a:pPr algn="ctr"/>
            <a:r>
              <a:rPr lang="en-US" sz="3300" i="0" dirty="0">
                <a:solidFill>
                  <a:srgbClr val="003366"/>
                </a:solidFill>
                <a:latin typeface="Calibri" panose="020F0502020204030204" pitchFamily="34" charset="0"/>
                <a:cs typeface="Calibri" panose="020F0502020204030204" pitchFamily="34" charset="0"/>
              </a:rPr>
              <a:t>Lung-MAP Schema</a:t>
            </a:r>
            <a:r>
              <a:rPr lang="en-US" sz="2000" i="0" dirty="0">
                <a:solidFill>
                  <a:srgbClr val="003366"/>
                </a:solidFill>
                <a:latin typeface="Calibri" panose="020F0502020204030204" pitchFamily="34" charset="0"/>
                <a:cs typeface="Calibri" panose="020F0502020204030204" pitchFamily="34" charset="0"/>
              </a:rPr>
              <a:t> (August 2021)</a:t>
            </a:r>
          </a:p>
        </p:txBody>
      </p:sp>
      <p:sp>
        <p:nvSpPr>
          <p:cNvPr id="40" name="TextBox 39"/>
          <p:cNvSpPr txBox="1"/>
          <p:nvPr/>
        </p:nvSpPr>
        <p:spPr>
          <a:xfrm>
            <a:off x="408699" y="4305298"/>
            <a:ext cx="11364983" cy="235449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60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S1400, the original screening/umbrella protocol included only squamous lung cancer. S1400 accrued patients between 6/16/2014 and 1/28/2019. </a:t>
            </a:r>
          </a:p>
          <a:p>
            <a:pPr marL="285750" marR="0" lvl="0" indent="-285750"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LUNGMAP screening protocol (activated 1/28/19) allows all histologic types of NSCLC.  </a:t>
            </a:r>
          </a:p>
          <a:p>
            <a:pPr marL="285750" marR="0" lvl="0" indent="-285750"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Screening: </a:t>
            </a:r>
          </a:p>
          <a:p>
            <a:pPr marL="742950" marR="0" lvl="1" indent="-285750"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Biomarkers are determined based on the F1CDx tissue assay (with a couple exceptions). </a:t>
            </a:r>
          </a:p>
          <a:p>
            <a:pPr marL="742950" marR="0" lvl="1" indent="-285750"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On-study testing or prior FMI F1CDx can be used as of 5/7/21.   </a:t>
            </a:r>
          </a:p>
          <a:p>
            <a:pPr marL="742950" marR="0" lvl="1" indent="-285750"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Patients with fresh biopsies are asked to provide </a:t>
            </a: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mn-cs"/>
              </a:rPr>
              <a:t>cfDNA</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 for </a:t>
            </a: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mn-cs"/>
              </a:rPr>
              <a:t>ctDNA</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 analysis.  </a:t>
            </a:r>
          </a:p>
          <a:p>
            <a:pPr marL="285750" marR="0" lvl="0" indent="-285750" algn="l" defTabSz="91412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Sub-studies: All new sub-studies include </a:t>
            </a: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mn-cs"/>
              </a:rPr>
              <a:t>cfDNA</a:t>
            </a: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 collection at baseline, and some with follow-up time points </a:t>
            </a:r>
          </a:p>
        </p:txBody>
      </p:sp>
      <p:sp>
        <p:nvSpPr>
          <p:cNvPr id="82" name="TextBox 2">
            <a:extLst>
              <a:ext uri="{FF2B5EF4-FFF2-40B4-BE49-F238E27FC236}">
                <a16:creationId xmlns:a16="http://schemas.microsoft.com/office/drawing/2014/main" id="{EED4947A-E47B-4A37-B97F-6F5097D44CDC}"/>
              </a:ext>
            </a:extLst>
          </p:cNvPr>
          <p:cNvSpPr txBox="1">
            <a:spLocks noChangeArrowheads="1"/>
          </p:cNvSpPr>
          <p:nvPr/>
        </p:nvSpPr>
        <p:spPr bwMode="auto">
          <a:xfrm>
            <a:off x="8410117" y="1840231"/>
            <a:ext cx="1861811" cy="430775"/>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Non-match</a:t>
            </a:r>
          </a:p>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Sub-Studies</a:t>
            </a:r>
          </a:p>
        </p:txBody>
      </p:sp>
      <p:sp>
        <p:nvSpPr>
          <p:cNvPr id="85" name="TextBox 2">
            <a:extLst>
              <a:ext uri="{FF2B5EF4-FFF2-40B4-BE49-F238E27FC236}">
                <a16:creationId xmlns:a16="http://schemas.microsoft.com/office/drawing/2014/main" id="{668A9E06-56CD-4683-9B80-73BE8DC585F5}"/>
              </a:ext>
            </a:extLst>
          </p:cNvPr>
          <p:cNvSpPr txBox="1">
            <a:spLocks noChangeArrowheads="1"/>
          </p:cNvSpPr>
          <p:nvPr/>
        </p:nvSpPr>
        <p:spPr bwMode="auto">
          <a:xfrm>
            <a:off x="2592264" y="1845339"/>
            <a:ext cx="1863352" cy="430775"/>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Biomarker–Driven</a:t>
            </a:r>
          </a:p>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Sub-Studies</a:t>
            </a:r>
          </a:p>
        </p:txBody>
      </p:sp>
      <p:sp>
        <p:nvSpPr>
          <p:cNvPr id="94" name="TextBox 2">
            <a:extLst>
              <a:ext uri="{FF2B5EF4-FFF2-40B4-BE49-F238E27FC236}">
                <a16:creationId xmlns:a16="http://schemas.microsoft.com/office/drawing/2014/main" id="{46CBF1F6-F510-4173-878A-E0F97A429F30}"/>
              </a:ext>
            </a:extLst>
          </p:cNvPr>
          <p:cNvSpPr txBox="1">
            <a:spLocks noChangeArrowheads="1"/>
          </p:cNvSpPr>
          <p:nvPr/>
        </p:nvSpPr>
        <p:spPr bwMode="auto">
          <a:xfrm>
            <a:off x="651165" y="2918891"/>
            <a:ext cx="2465456" cy="1477328"/>
          </a:xfrm>
          <a:prstGeom prst="rect">
            <a:avLst/>
          </a:prstGeom>
          <a:solidFill>
            <a:srgbClr val="000099"/>
          </a:solidFill>
          <a:ln w="12700" cap="flat" cmpd="sng" algn="ctr">
            <a:solidFill>
              <a:schemeClr val="bg2">
                <a:lumMod val="50000"/>
              </a:schemeClr>
            </a:solidFill>
            <a:prstDash val="solid"/>
            <a:headEnd/>
            <a:tailEnd/>
          </a:ln>
          <a:effectLst/>
        </p:spPr>
        <p:txBody>
          <a:bodyPr wrap="square" anchor="ctr">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S1400B </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Pi3K+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Taselisib</a:t>
            </a:r>
            <a:endPar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S1400C </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CCGA+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Palbociclib</a:t>
            </a:r>
            <a:endPar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S1400D</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FGFR+    AZD4547</a:t>
            </a: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S1400E</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c-MET+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Rilotumumab+Erllotinib</a:t>
            </a:r>
            <a:endPar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S1400G</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HRRD+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Talazoparib</a:t>
            </a:r>
            <a:endPar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S1400K</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c-MET+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Teliso</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-V (ABBV-399)</a:t>
            </a: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S1900A</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LOH/BRCA+ (squamous) rucaparib</a:t>
            </a: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S1900B</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RET+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selpercatinib</a:t>
            </a:r>
            <a:endPar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S1900C</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STK11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Talazoparib+avelumab</a:t>
            </a:r>
            <a:endPar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p:txBody>
      </p:sp>
      <p:sp>
        <p:nvSpPr>
          <p:cNvPr id="100" name="Left Bracket 99">
            <a:extLst>
              <a:ext uri="{FF2B5EF4-FFF2-40B4-BE49-F238E27FC236}">
                <a16:creationId xmlns:a16="http://schemas.microsoft.com/office/drawing/2014/main" id="{52856FAB-285C-46B4-9AEF-5DF5B229062C}"/>
              </a:ext>
            </a:extLst>
          </p:cNvPr>
          <p:cNvSpPr/>
          <p:nvPr/>
        </p:nvSpPr>
        <p:spPr>
          <a:xfrm rot="5400000">
            <a:off x="9042547" y="454087"/>
            <a:ext cx="120926" cy="4249848"/>
          </a:xfrm>
          <a:prstGeom prst="leftBracket">
            <a:avLst/>
          </a:prstGeom>
          <a:noFill/>
          <a:ln w="38100" cap="flat" cmpd="sng" algn="ctr">
            <a:solidFill>
              <a:schemeClr val="bg2">
                <a:lumMod val="50000"/>
              </a:schemeClr>
            </a:solidFill>
            <a:prstDash val="solid"/>
          </a:ln>
          <a:effectLst/>
        </p:spPr>
        <p:txBody>
          <a:bodyPr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sp>
        <p:nvSpPr>
          <p:cNvPr id="101" name="Left Bracket 100">
            <a:extLst>
              <a:ext uri="{FF2B5EF4-FFF2-40B4-BE49-F238E27FC236}">
                <a16:creationId xmlns:a16="http://schemas.microsoft.com/office/drawing/2014/main" id="{633888AA-AB03-42F2-8A4B-33BD2587BF6C}"/>
              </a:ext>
            </a:extLst>
          </p:cNvPr>
          <p:cNvSpPr/>
          <p:nvPr/>
        </p:nvSpPr>
        <p:spPr>
          <a:xfrm rot="5400000">
            <a:off x="3431261" y="-60819"/>
            <a:ext cx="185358" cy="5358253"/>
          </a:xfrm>
          <a:prstGeom prst="leftBracket">
            <a:avLst/>
          </a:prstGeom>
          <a:noFill/>
          <a:ln w="38100" cap="flat" cmpd="sng" algn="ctr">
            <a:solidFill>
              <a:schemeClr val="bg2">
                <a:lumMod val="50000"/>
              </a:schemeClr>
            </a:solidFill>
            <a:prstDash val="solid"/>
          </a:ln>
          <a:effectLst/>
        </p:spPr>
        <p:txBody>
          <a:bodyPr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cxnSp>
        <p:nvCxnSpPr>
          <p:cNvPr id="102" name="Straight Arrow Connector 29">
            <a:extLst>
              <a:ext uri="{FF2B5EF4-FFF2-40B4-BE49-F238E27FC236}">
                <a16:creationId xmlns:a16="http://schemas.microsoft.com/office/drawing/2014/main" id="{D2ED5AFD-130D-44BD-B83D-AE43B20D8A11}"/>
              </a:ext>
            </a:extLst>
          </p:cNvPr>
          <p:cNvCxnSpPr>
            <a:cxnSpLocks noChangeShapeType="1"/>
            <a:stCxn id="85" idx="2"/>
            <a:endCxn id="101" idx="1"/>
          </p:cNvCxnSpPr>
          <p:nvPr/>
        </p:nvCxnSpPr>
        <p:spPr bwMode="auto">
          <a:xfrm>
            <a:off x="3523940" y="2276113"/>
            <a:ext cx="0" cy="249516"/>
          </a:xfrm>
          <a:prstGeom prst="straightConnector1">
            <a:avLst/>
          </a:prstGeom>
          <a:noFill/>
          <a:ln w="28575" algn="ctr">
            <a:solidFill>
              <a:schemeClr val="bg2">
                <a:lumMod val="50000"/>
              </a:schemeClr>
            </a:solidFill>
            <a:round/>
            <a:headEnd/>
            <a:tailEnd type="arrow" w="med" len="med"/>
          </a:ln>
          <a:extLst>
            <a:ext uri="{909E8E84-426E-40dd-AFC4-6F175D3DCCD1}">
              <a14:hiddenFill xmlns:a14="http://schemas.microsoft.com/office/drawing/2010/main" xmlns="">
                <a:noFill/>
              </a14:hiddenFill>
            </a:ext>
          </a:extLst>
        </p:spPr>
      </p:cxnSp>
      <p:cxnSp>
        <p:nvCxnSpPr>
          <p:cNvPr id="103" name="Straight Arrow Connector 102">
            <a:extLst>
              <a:ext uri="{FF2B5EF4-FFF2-40B4-BE49-F238E27FC236}">
                <a16:creationId xmlns:a16="http://schemas.microsoft.com/office/drawing/2014/main" id="{A785A9B0-EA3B-447E-803E-37250B690020}"/>
              </a:ext>
            </a:extLst>
          </p:cNvPr>
          <p:cNvCxnSpPr>
            <a:cxnSpLocks noChangeShapeType="1"/>
          </p:cNvCxnSpPr>
          <p:nvPr/>
        </p:nvCxnSpPr>
        <p:spPr bwMode="auto">
          <a:xfrm>
            <a:off x="9360938" y="2291871"/>
            <a:ext cx="0" cy="217999"/>
          </a:xfrm>
          <a:prstGeom prst="straightConnector1">
            <a:avLst/>
          </a:prstGeom>
          <a:noFill/>
          <a:ln w="28575" algn="ctr">
            <a:solidFill>
              <a:schemeClr val="bg2">
                <a:lumMod val="50000"/>
              </a:schemeClr>
            </a:solidFill>
            <a:round/>
            <a:headEnd/>
            <a:tailEnd type="arrow" w="med" len="med"/>
          </a:ln>
          <a:extLst>
            <a:ext uri="{909E8E84-426E-40dd-AFC4-6F175D3DCCD1}">
              <a14:hiddenFill xmlns:a14="http://schemas.microsoft.com/office/drawing/2010/main" xmlns="">
                <a:noFill/>
              </a14:hiddenFill>
            </a:ext>
          </a:extLst>
        </p:spPr>
      </p:cxnSp>
      <p:sp>
        <p:nvSpPr>
          <p:cNvPr id="118" name="TextBox 3">
            <a:extLst>
              <a:ext uri="{FF2B5EF4-FFF2-40B4-BE49-F238E27FC236}">
                <a16:creationId xmlns:a16="http://schemas.microsoft.com/office/drawing/2014/main" id="{5438DC1C-F09E-455C-A7C1-AEF18AB718BE}"/>
              </a:ext>
            </a:extLst>
          </p:cNvPr>
          <p:cNvSpPr txBox="1">
            <a:spLocks noChangeArrowheads="1"/>
          </p:cNvSpPr>
          <p:nvPr/>
        </p:nvSpPr>
        <p:spPr bwMode="auto">
          <a:xfrm>
            <a:off x="9607169" y="3821106"/>
            <a:ext cx="1078391" cy="55399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lnSpc>
                <a:spcPts val="3600"/>
              </a:lnSpc>
              <a:spcBef>
                <a:spcPct val="20000"/>
              </a:spcBef>
              <a:buClr>
                <a:schemeClr val="bg1"/>
              </a:buClr>
              <a:defRPr sz="2800">
                <a:solidFill>
                  <a:srgbClr val="1C3B61"/>
                </a:solidFill>
                <a:latin typeface="Calibri" pitchFamily="34" charset="0"/>
                <a:ea typeface="ヒラギノ角ゴ Pro W3" charset="-128"/>
              </a:defRPr>
            </a:lvl1pPr>
            <a:lvl2pPr indent="-285750" eaLnBrk="0" hangingPunct="0">
              <a:spcBef>
                <a:spcPct val="20000"/>
              </a:spcBef>
              <a:buClr>
                <a:schemeClr val="bg1"/>
              </a:buClr>
              <a:buSzPct val="90000"/>
              <a:buFont typeface="Times New Roman" pitchFamily="18" charset="0"/>
              <a:buChar char="–"/>
              <a:defRPr sz="2400">
                <a:solidFill>
                  <a:srgbClr val="1C3B61"/>
                </a:solidFill>
                <a:latin typeface="Calibri" pitchFamily="34" charset="0"/>
                <a:ea typeface="ヒラギノ角ゴ Pro W3" charset="-128"/>
              </a:defRPr>
            </a:lvl2pPr>
            <a:lvl3pPr indent="-228600" eaLnBrk="0" hangingPunct="0">
              <a:spcBef>
                <a:spcPct val="20000"/>
              </a:spcBef>
              <a:buClr>
                <a:schemeClr val="bg1"/>
              </a:buClr>
              <a:buSzPct val="90000"/>
              <a:buChar char="•"/>
              <a:defRPr sz="2000">
                <a:solidFill>
                  <a:srgbClr val="1C3B61"/>
                </a:solidFill>
                <a:latin typeface="Calibri" pitchFamily="34" charset="0"/>
                <a:ea typeface="ヒラギノ角ゴ Pro W3" charset="-128"/>
              </a:defRPr>
            </a:lvl3pPr>
            <a:lvl4pPr indent="-228600" eaLnBrk="0" hangingPunct="0">
              <a:spcBef>
                <a:spcPct val="20000"/>
              </a:spcBef>
              <a:buClr>
                <a:schemeClr val="bg1"/>
              </a:buClr>
              <a:buSzPct val="80000"/>
              <a:buFont typeface="Times New Roman" pitchFamily="18" charset="0"/>
              <a:buChar char="–"/>
              <a:defRPr>
                <a:solidFill>
                  <a:srgbClr val="1C3B61"/>
                </a:solidFill>
                <a:latin typeface="Calibri" pitchFamily="34" charset="0"/>
                <a:ea typeface="ヒラギノ角ゴ Pro W3" charset="-128"/>
              </a:defRPr>
            </a:lvl4pPr>
            <a:lvl5pPr indent="-228600" eaLnBrk="0" hangingPunct="0">
              <a:spcBef>
                <a:spcPct val="20000"/>
              </a:spcBef>
              <a:buClr>
                <a:schemeClr val="bg1"/>
              </a:buClr>
              <a:buSzPct val="70000"/>
              <a:buChar char="•"/>
              <a:defRPr>
                <a:solidFill>
                  <a:srgbClr val="1C3B61"/>
                </a:solidFill>
                <a:latin typeface="Calibri" pitchFamily="34" charset="0"/>
                <a:ea typeface="ヒラギノ角ゴ Pro W3" charset="-128"/>
              </a:defRPr>
            </a:lvl5pPr>
            <a:lvl6pPr indent="-228600" eaLnBrk="0" fontAlgn="base" hangingPunct="0">
              <a:spcBef>
                <a:spcPct val="20000"/>
              </a:spcBef>
              <a:spcAft>
                <a:spcPct val="0"/>
              </a:spcAft>
              <a:buClr>
                <a:schemeClr val="bg1"/>
              </a:buClr>
              <a:buSzPct val="70000"/>
              <a:buChar char="•"/>
              <a:defRPr>
                <a:solidFill>
                  <a:srgbClr val="1C3B61"/>
                </a:solidFill>
                <a:latin typeface="Calibri" pitchFamily="34" charset="0"/>
                <a:ea typeface="ヒラギノ角ゴ Pro W3" charset="-128"/>
              </a:defRPr>
            </a:lvl6pPr>
            <a:lvl7pPr indent="-228600" eaLnBrk="0" fontAlgn="base" hangingPunct="0">
              <a:spcBef>
                <a:spcPct val="20000"/>
              </a:spcBef>
              <a:spcAft>
                <a:spcPct val="0"/>
              </a:spcAft>
              <a:buClr>
                <a:schemeClr val="bg1"/>
              </a:buClr>
              <a:buSzPct val="70000"/>
              <a:buChar char="•"/>
              <a:defRPr>
                <a:solidFill>
                  <a:srgbClr val="1C3B61"/>
                </a:solidFill>
                <a:latin typeface="Calibri" pitchFamily="34" charset="0"/>
                <a:ea typeface="ヒラギノ角ゴ Pro W3" charset="-128"/>
              </a:defRPr>
            </a:lvl7pPr>
            <a:lvl8pPr indent="-228600" eaLnBrk="0" fontAlgn="base" hangingPunct="0">
              <a:spcBef>
                <a:spcPct val="20000"/>
              </a:spcBef>
              <a:spcAft>
                <a:spcPct val="0"/>
              </a:spcAft>
              <a:buClr>
                <a:schemeClr val="bg1"/>
              </a:buClr>
              <a:buSzPct val="70000"/>
              <a:buChar char="•"/>
              <a:defRPr>
                <a:solidFill>
                  <a:srgbClr val="1C3B61"/>
                </a:solidFill>
                <a:latin typeface="Calibri" pitchFamily="34" charset="0"/>
                <a:ea typeface="ヒラギノ角ゴ Pro W3" charset="-128"/>
              </a:defRPr>
            </a:lvl8pPr>
            <a:lvl9pPr indent="-228600" eaLnBrk="0" fontAlgn="base" hangingPunct="0">
              <a:spcBef>
                <a:spcPct val="20000"/>
              </a:spcBef>
              <a:spcAft>
                <a:spcPct val="0"/>
              </a:spcAft>
              <a:buClr>
                <a:schemeClr val="bg1"/>
              </a:buClr>
              <a:buSzPct val="70000"/>
              <a:buChar char="•"/>
              <a:defRPr>
                <a:solidFill>
                  <a:srgbClr val="1C3B61"/>
                </a:solidFill>
                <a:latin typeface="Calibri" pitchFamily="34" charset="0"/>
                <a:ea typeface="ヒラギノ角ゴ Pro W3" charset="-128"/>
              </a:defRPr>
            </a:lvl9pPr>
          </a:lstStyle>
          <a:p>
            <a:pPr marL="0" marR="0" lvl="0" indent="0" algn="ctr" defTabSz="457063"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514949">
                    <a:lumMod val="50000"/>
                  </a:srgbClr>
                </a:solidFill>
                <a:effectLst/>
                <a:uLnTx/>
                <a:uFillTx/>
                <a:latin typeface="Calibri"/>
                <a:ea typeface="ヒラギノ角ゴ Pro W3" charset="-128"/>
                <a:cs typeface="+mn-cs"/>
              </a:rPr>
              <a:t>N-803 + Pembrolizumab</a:t>
            </a:r>
          </a:p>
          <a:p>
            <a:pPr marL="0" marR="0" lvl="0" indent="0" algn="ctr" defTabSz="457063" rtl="0" eaLnBrk="1" fontAlgn="auto" latinLnBrk="0" hangingPunct="1">
              <a:lnSpc>
                <a:spcPct val="100000"/>
              </a:lnSpc>
              <a:spcBef>
                <a:spcPct val="0"/>
              </a:spcBef>
              <a:spcAft>
                <a:spcPts val="0"/>
              </a:spcAft>
              <a:buClrTx/>
              <a:buSzTx/>
              <a:buFontTx/>
              <a:buNone/>
              <a:tabLst/>
              <a:defRPr/>
            </a:pPr>
            <a:r>
              <a:rPr kumimoji="0" lang="en-US" altLang="en-US" sz="1000" b="1" i="0" u="none" strike="noStrike" kern="1200" cap="none" spc="0" normalizeH="0" baseline="0" noProof="0" dirty="0">
                <a:ln>
                  <a:noFill/>
                </a:ln>
                <a:solidFill>
                  <a:srgbClr val="514949">
                    <a:lumMod val="50000"/>
                  </a:srgbClr>
                </a:solidFill>
                <a:effectLst/>
                <a:uLnTx/>
                <a:uFillTx/>
                <a:latin typeface="Calibri"/>
                <a:ea typeface="ヒラギノ角ゴ Pro W3" charset="-128"/>
                <a:cs typeface="+mn-cs"/>
              </a:rPr>
              <a:t>vs. SoC</a:t>
            </a:r>
          </a:p>
        </p:txBody>
      </p:sp>
      <p:sp>
        <p:nvSpPr>
          <p:cNvPr id="124" name="TextBox 2">
            <a:extLst>
              <a:ext uri="{FF2B5EF4-FFF2-40B4-BE49-F238E27FC236}">
                <a16:creationId xmlns:a16="http://schemas.microsoft.com/office/drawing/2014/main" id="{A5761BDD-68A9-4E6C-A8F6-514DDB094B95}"/>
              </a:ext>
            </a:extLst>
          </p:cNvPr>
          <p:cNvSpPr txBox="1">
            <a:spLocks noChangeArrowheads="1"/>
          </p:cNvSpPr>
          <p:nvPr/>
        </p:nvSpPr>
        <p:spPr bwMode="auto">
          <a:xfrm>
            <a:off x="5427452" y="729277"/>
            <a:ext cx="1909691" cy="261542"/>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Screening Protocols</a:t>
            </a:r>
          </a:p>
        </p:txBody>
      </p:sp>
      <p:sp>
        <p:nvSpPr>
          <p:cNvPr id="127" name="Right Triangle 126">
            <a:extLst>
              <a:ext uri="{FF2B5EF4-FFF2-40B4-BE49-F238E27FC236}">
                <a16:creationId xmlns:a16="http://schemas.microsoft.com/office/drawing/2014/main" id="{A744E522-CD82-4734-BCFA-EBD880633173}"/>
              </a:ext>
            </a:extLst>
          </p:cNvPr>
          <p:cNvSpPr/>
          <p:nvPr/>
        </p:nvSpPr>
        <p:spPr>
          <a:xfrm flipH="1">
            <a:off x="5487605" y="1109008"/>
            <a:ext cx="1869432" cy="283474"/>
          </a:xfrm>
          <a:prstGeom prst="rtTriangle">
            <a:avLst/>
          </a:prstGeom>
          <a:solidFill>
            <a:srgbClr val="92D050"/>
          </a:solidFill>
          <a:ln>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ight Triangle 127">
            <a:extLst>
              <a:ext uri="{FF2B5EF4-FFF2-40B4-BE49-F238E27FC236}">
                <a16:creationId xmlns:a16="http://schemas.microsoft.com/office/drawing/2014/main" id="{780C0D9C-FE77-4B5E-A7F8-C0AAAB6FABE7}"/>
              </a:ext>
            </a:extLst>
          </p:cNvPr>
          <p:cNvSpPr/>
          <p:nvPr/>
        </p:nvSpPr>
        <p:spPr>
          <a:xfrm rot="10800000" flipH="1">
            <a:off x="5458845" y="1101037"/>
            <a:ext cx="1846906" cy="283474"/>
          </a:xfrm>
          <a:prstGeom prst="rtTriangle">
            <a:avLst/>
          </a:prstGeom>
          <a:solidFill>
            <a:srgbClr val="00009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TextBox 128">
            <a:extLst>
              <a:ext uri="{FF2B5EF4-FFF2-40B4-BE49-F238E27FC236}">
                <a16:creationId xmlns:a16="http://schemas.microsoft.com/office/drawing/2014/main" id="{914A0C10-289E-47EB-9407-EF0BBBF05819}"/>
              </a:ext>
            </a:extLst>
          </p:cNvPr>
          <p:cNvSpPr txBox="1"/>
          <p:nvPr/>
        </p:nvSpPr>
        <p:spPr>
          <a:xfrm>
            <a:off x="5356580" y="1090824"/>
            <a:ext cx="615712" cy="246157"/>
          </a:xfrm>
          <a:prstGeom prst="rect">
            <a:avLst/>
          </a:prstGeom>
          <a:noFill/>
          <a:ln>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   S1400</a:t>
            </a:r>
          </a:p>
        </p:txBody>
      </p:sp>
      <p:sp>
        <p:nvSpPr>
          <p:cNvPr id="130" name="TextBox 129">
            <a:extLst>
              <a:ext uri="{FF2B5EF4-FFF2-40B4-BE49-F238E27FC236}">
                <a16:creationId xmlns:a16="http://schemas.microsoft.com/office/drawing/2014/main" id="{A25FDADB-FB65-466C-BD4F-5259D122AC83}"/>
              </a:ext>
            </a:extLst>
          </p:cNvPr>
          <p:cNvSpPr txBox="1"/>
          <p:nvPr/>
        </p:nvSpPr>
        <p:spPr>
          <a:xfrm>
            <a:off x="6456794" y="1180854"/>
            <a:ext cx="931676" cy="246157"/>
          </a:xfrm>
          <a:prstGeom prst="rect">
            <a:avLst/>
          </a:prstGeom>
          <a:noFill/>
          <a:ln>
            <a:noFill/>
          </a:ln>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a:ea typeface="+mn-ea"/>
                <a:cs typeface="+mn-cs"/>
              </a:rPr>
              <a:t>LUNGMAP</a:t>
            </a:r>
            <a:endParaRPr kumimoji="0" lang="en-US" sz="1000" b="1" i="0" u="none" strike="noStrike" kern="1200" cap="none" spc="0" normalizeH="0" baseline="30000" noProof="0" dirty="0">
              <a:ln>
                <a:noFill/>
              </a:ln>
              <a:solidFill>
                <a:srgbClr val="FFFFFF"/>
              </a:solidFill>
              <a:effectLst/>
              <a:uLnTx/>
              <a:uFillTx/>
              <a:latin typeface="Calibri" panose="020F0502020204030204"/>
              <a:ea typeface="+mn-ea"/>
              <a:cs typeface="+mn-cs"/>
            </a:endParaRPr>
          </a:p>
        </p:txBody>
      </p:sp>
      <p:sp>
        <p:nvSpPr>
          <p:cNvPr id="131" name="TextBox 130">
            <a:extLst>
              <a:ext uri="{FF2B5EF4-FFF2-40B4-BE49-F238E27FC236}">
                <a16:creationId xmlns:a16="http://schemas.microsoft.com/office/drawing/2014/main" id="{594F3588-9C77-4CA7-AF27-7D2111B65D97}"/>
              </a:ext>
            </a:extLst>
          </p:cNvPr>
          <p:cNvSpPr txBox="1"/>
          <p:nvPr/>
        </p:nvSpPr>
        <p:spPr>
          <a:xfrm>
            <a:off x="9805196" y="2655281"/>
            <a:ext cx="793473" cy="400110"/>
          </a:xfrm>
          <a:prstGeom prst="rect">
            <a:avLst/>
          </a:prstGeom>
          <a:noFill/>
          <a:ln>
            <a:noFill/>
          </a:ln>
        </p:spPr>
        <p:txBody>
          <a:bodyPr wrap="square" rtlCol="0">
            <a:spAutoFit/>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Estimated </a:t>
            </a:r>
          </a:p>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Q4 2021</a:t>
            </a:r>
          </a:p>
        </p:txBody>
      </p:sp>
      <p:grpSp>
        <p:nvGrpSpPr>
          <p:cNvPr id="192" name="Group 191">
            <a:extLst>
              <a:ext uri="{FF2B5EF4-FFF2-40B4-BE49-F238E27FC236}">
                <a16:creationId xmlns:a16="http://schemas.microsoft.com/office/drawing/2014/main" id="{30A4AB36-18A1-4CA8-9139-2BDA2BE0F7DB}"/>
              </a:ext>
            </a:extLst>
          </p:cNvPr>
          <p:cNvGrpSpPr/>
          <p:nvPr/>
        </p:nvGrpSpPr>
        <p:grpSpPr>
          <a:xfrm>
            <a:off x="576641" y="819011"/>
            <a:ext cx="1513889" cy="1383694"/>
            <a:chOff x="1410621" y="1119701"/>
            <a:chExt cx="1514283" cy="1384054"/>
          </a:xfrm>
        </p:grpSpPr>
        <p:sp>
          <p:nvSpPr>
            <p:cNvPr id="210" name="Rectangle 209">
              <a:extLst>
                <a:ext uri="{FF2B5EF4-FFF2-40B4-BE49-F238E27FC236}">
                  <a16:creationId xmlns:a16="http://schemas.microsoft.com/office/drawing/2014/main" id="{6890D942-2FB0-40F5-AF7F-E44D496CE740}"/>
                </a:ext>
              </a:extLst>
            </p:cNvPr>
            <p:cNvSpPr/>
            <p:nvPr/>
          </p:nvSpPr>
          <p:spPr>
            <a:xfrm>
              <a:off x="1410621" y="1698991"/>
              <a:ext cx="221861" cy="211015"/>
            </a:xfrm>
            <a:prstGeom prst="rect">
              <a:avLst/>
            </a:prstGeom>
            <a:solidFill>
              <a:srgbClr val="00B0F0"/>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Rectangle 210">
              <a:extLst>
                <a:ext uri="{FF2B5EF4-FFF2-40B4-BE49-F238E27FC236}">
                  <a16:creationId xmlns:a16="http://schemas.microsoft.com/office/drawing/2014/main" id="{C1F4B7B0-F764-4293-87D6-13E7C9FCB385}"/>
                </a:ext>
              </a:extLst>
            </p:cNvPr>
            <p:cNvSpPr/>
            <p:nvPr/>
          </p:nvSpPr>
          <p:spPr>
            <a:xfrm>
              <a:off x="1414628" y="1137304"/>
              <a:ext cx="221861" cy="211015"/>
            </a:xfrm>
            <a:prstGeom prst="rect">
              <a:avLst/>
            </a:prstGeom>
            <a:solidFill>
              <a:srgbClr val="92D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Rectangle 211">
              <a:extLst>
                <a:ext uri="{FF2B5EF4-FFF2-40B4-BE49-F238E27FC236}">
                  <a16:creationId xmlns:a16="http://schemas.microsoft.com/office/drawing/2014/main" id="{8EA95E4F-AEE4-4660-BB88-87447A2C7E90}"/>
                </a:ext>
              </a:extLst>
            </p:cNvPr>
            <p:cNvSpPr/>
            <p:nvPr/>
          </p:nvSpPr>
          <p:spPr>
            <a:xfrm>
              <a:off x="1410621" y="1982079"/>
              <a:ext cx="221861" cy="211015"/>
            </a:xfrm>
            <a:prstGeom prst="rect">
              <a:avLst/>
            </a:prstGeom>
            <a:solidFill>
              <a:srgbClr val="00009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F9D3783B-764B-4618-9E2E-E5FFF5B87596}"/>
                </a:ext>
              </a:extLst>
            </p:cNvPr>
            <p:cNvSpPr/>
            <p:nvPr/>
          </p:nvSpPr>
          <p:spPr>
            <a:xfrm>
              <a:off x="1410621" y="2292740"/>
              <a:ext cx="221861" cy="211015"/>
            </a:xfrm>
            <a:prstGeom prst="rect">
              <a:avLst/>
            </a:prstGeom>
            <a:solidFill>
              <a:schemeClr val="tx2">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TextBox 213">
              <a:extLst>
                <a:ext uri="{FF2B5EF4-FFF2-40B4-BE49-F238E27FC236}">
                  <a16:creationId xmlns:a16="http://schemas.microsoft.com/office/drawing/2014/main" id="{8CE9CD12-AED0-46B6-9132-9E2B69125776}"/>
                </a:ext>
              </a:extLst>
            </p:cNvPr>
            <p:cNvSpPr txBox="1"/>
            <p:nvPr/>
          </p:nvSpPr>
          <p:spPr>
            <a:xfrm>
              <a:off x="1649281" y="1119701"/>
              <a:ext cx="1148437" cy="2462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Actively Accruing</a:t>
              </a:r>
            </a:p>
          </p:txBody>
        </p:sp>
        <p:sp>
          <p:nvSpPr>
            <p:cNvPr id="215" name="TextBox 214">
              <a:extLst>
                <a:ext uri="{FF2B5EF4-FFF2-40B4-BE49-F238E27FC236}">
                  <a16:creationId xmlns:a16="http://schemas.microsoft.com/office/drawing/2014/main" id="{F52EF936-4909-4F82-91A3-67D2927399A2}"/>
                </a:ext>
              </a:extLst>
            </p:cNvPr>
            <p:cNvSpPr txBox="1"/>
            <p:nvPr/>
          </p:nvSpPr>
          <p:spPr>
            <a:xfrm>
              <a:off x="1648931" y="1681387"/>
              <a:ext cx="1033674" cy="2462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In Development</a:t>
              </a:r>
            </a:p>
          </p:txBody>
        </p:sp>
        <p:sp>
          <p:nvSpPr>
            <p:cNvPr id="216" name="TextBox 215">
              <a:extLst>
                <a:ext uri="{FF2B5EF4-FFF2-40B4-BE49-F238E27FC236}">
                  <a16:creationId xmlns:a16="http://schemas.microsoft.com/office/drawing/2014/main" id="{536E5352-99A3-4F8B-83F2-037DCEF8F00B}"/>
                </a:ext>
              </a:extLst>
            </p:cNvPr>
            <p:cNvSpPr txBox="1"/>
            <p:nvPr/>
          </p:nvSpPr>
          <p:spPr>
            <a:xfrm>
              <a:off x="1573725" y="1982078"/>
              <a:ext cx="1263280" cy="2462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Completed/Closed</a:t>
              </a:r>
            </a:p>
          </p:txBody>
        </p:sp>
        <p:sp>
          <p:nvSpPr>
            <p:cNvPr id="218" name="Rectangle 217">
              <a:extLst>
                <a:ext uri="{FF2B5EF4-FFF2-40B4-BE49-F238E27FC236}">
                  <a16:creationId xmlns:a16="http://schemas.microsoft.com/office/drawing/2014/main" id="{A507918C-6AF9-42B4-983E-D68B99891698}"/>
                </a:ext>
              </a:extLst>
            </p:cNvPr>
            <p:cNvSpPr/>
            <p:nvPr/>
          </p:nvSpPr>
          <p:spPr>
            <a:xfrm>
              <a:off x="1418233" y="1422776"/>
              <a:ext cx="221861" cy="211015"/>
            </a:xfrm>
            <a:prstGeom prst="rect">
              <a:avLst/>
            </a:prstGeom>
            <a:solidFill>
              <a:srgbClr val="00B050"/>
            </a:solidFill>
            <a:ln w="12700" cap="flat" cmpd="sng" algn="ctr">
              <a:solidFill>
                <a:sysClr val="window" lastClr="FFFFFF">
                  <a:lumMod val="50000"/>
                </a:sysClr>
              </a:solidFill>
              <a:prstDash val="solid"/>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9" name="TextBox 218">
              <a:extLst>
                <a:ext uri="{FF2B5EF4-FFF2-40B4-BE49-F238E27FC236}">
                  <a16:creationId xmlns:a16="http://schemas.microsoft.com/office/drawing/2014/main" id="{B0F3367E-DA8E-4141-BD74-E3F6D494A1A2}"/>
                </a:ext>
              </a:extLst>
            </p:cNvPr>
            <p:cNvSpPr txBox="1"/>
            <p:nvPr/>
          </p:nvSpPr>
          <p:spPr>
            <a:xfrm>
              <a:off x="1652888" y="1402843"/>
              <a:ext cx="1272016" cy="24622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Temporary Closure</a:t>
              </a:r>
            </a:p>
          </p:txBody>
        </p:sp>
      </p:grpSp>
      <p:sp>
        <p:nvSpPr>
          <p:cNvPr id="220" name="TextBox 2">
            <a:extLst>
              <a:ext uri="{FF2B5EF4-FFF2-40B4-BE49-F238E27FC236}">
                <a16:creationId xmlns:a16="http://schemas.microsoft.com/office/drawing/2014/main" id="{D4200F9E-E00A-4105-9C9A-E46D192DCAF3}"/>
              </a:ext>
            </a:extLst>
          </p:cNvPr>
          <p:cNvSpPr txBox="1">
            <a:spLocks noChangeArrowheads="1"/>
          </p:cNvSpPr>
          <p:nvPr/>
        </p:nvSpPr>
        <p:spPr bwMode="auto">
          <a:xfrm>
            <a:off x="4455616" y="3284535"/>
            <a:ext cx="792557" cy="353851"/>
          </a:xfrm>
          <a:prstGeom prst="rect">
            <a:avLst/>
          </a:prstGeom>
          <a:solidFill>
            <a:srgbClr val="92D050"/>
          </a:solidFill>
          <a:ln w="12700" cap="flat" cmpd="sng" algn="ctr">
            <a:solidFill>
              <a:schemeClr val="bg2">
                <a:lumMod val="50000"/>
              </a:schemeClr>
            </a:solidFill>
            <a:prstDash val="solid"/>
            <a:headEnd/>
            <a:tailEnd/>
          </a:ln>
          <a:effectLst/>
        </p:spPr>
        <p:txBody>
          <a:bodyPr wrap="square">
            <a:spAutoFit/>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rgbClr val="FFFFFF"/>
                </a:solidFill>
                <a:effectLst/>
                <a:uLnTx/>
                <a:uFillTx/>
                <a:latin typeface="Calibri" panose="020F0502020204030204"/>
                <a:ea typeface="ヒラギノ角ゴ Pro W3" charset="-128"/>
                <a:cs typeface="+mn-cs"/>
              </a:rPr>
              <a:t>S1900E</a:t>
            </a:r>
            <a:endParaRPr kumimoji="0" lang="en-US" sz="1000" b="0" i="0" u="sng" strike="noStrike" kern="0" cap="none" spc="0" normalizeH="0" baseline="30000" noProof="0" dirty="0">
              <a:ln>
                <a:noFill/>
              </a:ln>
              <a:solidFill>
                <a:srgbClr val="FFFFFF"/>
              </a:solidFill>
              <a:effectLst/>
              <a:uLnTx/>
              <a:uFillTx/>
              <a:latin typeface="Calibri" panose="020F0502020204030204"/>
              <a:ea typeface="ヒラギノ角ゴ Pro W3" charset="-128"/>
              <a:cs typeface="+mn-cs"/>
            </a:endParaRPr>
          </a:p>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FFFFFF"/>
                </a:solidFill>
                <a:effectLst/>
                <a:uLnTx/>
                <a:uFillTx/>
                <a:latin typeface="Calibri" panose="020F0502020204030204"/>
                <a:ea typeface="ヒラギノ角ゴ Pro W3" charset="-128"/>
                <a:cs typeface="+mn-cs"/>
              </a:rPr>
              <a:t>KRAS</a:t>
            </a:r>
            <a:r>
              <a:rPr kumimoji="0" lang="en-US" sz="700" b="0" i="0" u="none" strike="noStrike" kern="0" cap="none" spc="0" normalizeH="0" baseline="30000" noProof="0" dirty="0">
                <a:ln>
                  <a:noFill/>
                </a:ln>
                <a:solidFill>
                  <a:srgbClr val="FFFFFF"/>
                </a:solidFill>
                <a:effectLst/>
                <a:uLnTx/>
                <a:uFillTx/>
                <a:latin typeface="Calibri" panose="020F0502020204030204"/>
                <a:ea typeface="ヒラギノ角ゴ Pro W3" charset="-128"/>
                <a:cs typeface="+mn-cs"/>
              </a:rPr>
              <a:t>G12C</a:t>
            </a:r>
            <a:r>
              <a:rPr kumimoji="0" lang="en-US" sz="700" b="0" i="0" u="none" strike="noStrike" kern="0" cap="none" spc="0" normalizeH="0" baseline="0" noProof="0" dirty="0">
                <a:ln>
                  <a:noFill/>
                </a:ln>
                <a:solidFill>
                  <a:srgbClr val="FFFFFF"/>
                </a:solidFill>
                <a:effectLst/>
                <a:uLnTx/>
                <a:uFillTx/>
                <a:latin typeface="Calibri" panose="020F0502020204030204"/>
                <a:ea typeface="ヒラギノ角ゴ Pro W3" charset="-128"/>
                <a:cs typeface="+mn-cs"/>
              </a:rPr>
              <a:t>+ </a:t>
            </a:r>
          </a:p>
        </p:txBody>
      </p:sp>
      <p:cxnSp>
        <p:nvCxnSpPr>
          <p:cNvPr id="222" name="Straight Arrow Connector 221">
            <a:extLst>
              <a:ext uri="{FF2B5EF4-FFF2-40B4-BE49-F238E27FC236}">
                <a16:creationId xmlns:a16="http://schemas.microsoft.com/office/drawing/2014/main" id="{6DCD46C2-6BD6-41EE-B22A-249DF2B9BA6B}"/>
              </a:ext>
            </a:extLst>
          </p:cNvPr>
          <p:cNvCxnSpPr>
            <a:cxnSpLocks noChangeShapeType="1"/>
            <a:stCxn id="220" idx="2"/>
            <a:endCxn id="223" idx="0"/>
          </p:cNvCxnSpPr>
          <p:nvPr/>
        </p:nvCxnSpPr>
        <p:spPr bwMode="auto">
          <a:xfrm flipH="1">
            <a:off x="4849697" y="3697285"/>
            <a:ext cx="2198" cy="232560"/>
          </a:xfrm>
          <a:prstGeom prst="straightConnector1">
            <a:avLst/>
          </a:prstGeom>
          <a:noFill/>
          <a:ln w="28575" algn="ctr">
            <a:solidFill>
              <a:schemeClr val="bg2">
                <a:lumMod val="50000"/>
              </a:schemeClr>
            </a:solidFill>
            <a:prstDash val="sysDash"/>
            <a:round/>
            <a:headEnd/>
            <a:tailEnd type="arrow" w="med" len="med"/>
          </a:ln>
          <a:extLst>
            <a:ext uri="{909E8E84-426E-40dd-AFC4-6F175D3DCCD1}">
              <a14:hiddenFill xmlns:a14="http://schemas.microsoft.com/office/drawing/2010/main" xmlns="">
                <a:noFill/>
              </a14:hiddenFill>
            </a:ext>
          </a:extLst>
        </p:spPr>
      </p:cxnSp>
      <p:sp>
        <p:nvSpPr>
          <p:cNvPr id="223" name="TextBox 62">
            <a:extLst>
              <a:ext uri="{FF2B5EF4-FFF2-40B4-BE49-F238E27FC236}">
                <a16:creationId xmlns:a16="http://schemas.microsoft.com/office/drawing/2014/main" id="{482DEC27-9E90-4D56-9A11-99AF2AD5FC43}"/>
              </a:ext>
            </a:extLst>
          </p:cNvPr>
          <p:cNvSpPr txBox="1"/>
          <p:nvPr/>
        </p:nvSpPr>
        <p:spPr>
          <a:xfrm>
            <a:off x="4455615" y="3929845"/>
            <a:ext cx="788164" cy="246221"/>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063"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514949">
                    <a:lumMod val="50000"/>
                  </a:srgbClr>
                </a:solidFill>
                <a:effectLst/>
                <a:uLnTx/>
                <a:uFillTx/>
                <a:latin typeface="Calibri"/>
                <a:ea typeface="+mn-ea"/>
                <a:cs typeface="+mn-cs"/>
              </a:rPr>
              <a:t>AMG510</a:t>
            </a:r>
          </a:p>
        </p:txBody>
      </p:sp>
      <p:sp>
        <p:nvSpPr>
          <p:cNvPr id="147" name="TextBox 2">
            <a:extLst>
              <a:ext uri="{FF2B5EF4-FFF2-40B4-BE49-F238E27FC236}">
                <a16:creationId xmlns:a16="http://schemas.microsoft.com/office/drawing/2014/main" id="{AD35E482-8972-484B-836C-E000F5E0D6E1}"/>
              </a:ext>
            </a:extLst>
          </p:cNvPr>
          <p:cNvSpPr txBox="1">
            <a:spLocks noChangeArrowheads="1"/>
          </p:cNvSpPr>
          <p:nvPr/>
        </p:nvSpPr>
        <p:spPr bwMode="auto">
          <a:xfrm>
            <a:off x="6930516" y="2895821"/>
            <a:ext cx="2323712" cy="1631216"/>
          </a:xfrm>
          <a:prstGeom prst="rect">
            <a:avLst/>
          </a:prstGeom>
          <a:solidFill>
            <a:srgbClr val="000099"/>
          </a:solidFill>
          <a:ln w="12700" cap="flat" cmpd="sng" algn="ctr">
            <a:solidFill>
              <a:schemeClr val="bg2">
                <a:lumMod val="50000"/>
              </a:schemeClr>
            </a:solidFill>
            <a:prstDash val="solid"/>
            <a:headEnd/>
            <a:tailEnd/>
          </a:ln>
          <a:effectLst/>
        </p:spPr>
        <p:txBody>
          <a:bodyPr wrap="square" anchor="ctr">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ICI Naïve: </a:t>
            </a: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S1400A </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Durvalumab</a:t>
            </a:r>
            <a:endPar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S1400I </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Nivo+Ipi</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V.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Nivo</a:t>
            </a:r>
            <a:endPar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b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br>
            <a:r>
              <a:rPr kumimoji="0" lang="en-US" sz="10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ICI Refractory</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a:t>
            </a: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S1400F: </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Durvalumab</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 </a:t>
            </a:r>
            <a:r>
              <a:rPr kumimoji="0" lang="en-US" sz="1000" b="0" i="0" u="none" strike="noStrike" kern="0" cap="none" spc="0" normalizeH="0" baseline="0" noProof="0" dirty="0" err="1">
                <a:ln>
                  <a:noFill/>
                </a:ln>
                <a:solidFill>
                  <a:prstClr val="white"/>
                </a:solidFill>
                <a:effectLst/>
                <a:uLnTx/>
                <a:uFillTx/>
                <a:latin typeface="Calibri" panose="020F0502020204030204"/>
                <a:ea typeface="ヒラギノ角ゴ Pro W3" charset="-128"/>
                <a:cs typeface="+mn-cs"/>
              </a:rPr>
              <a:t>tremelimumab</a:t>
            </a:r>
            <a:endPar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S1800A</a:t>
            </a: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a:t>
            </a:r>
            <a:r>
              <a:rPr kumimoji="0" lang="en-US" sz="1000" b="0" i="0" u="sng" strike="noStrike" kern="0" cap="none" spc="0" normalizeH="0" baseline="0" noProof="0" dirty="0">
                <a:ln>
                  <a:noFill/>
                </a:ln>
                <a:solidFill>
                  <a:prstClr val="white"/>
                </a:solidFill>
                <a:effectLst/>
                <a:uLnTx/>
                <a:uFillTx/>
                <a:latin typeface="Arial"/>
                <a:ea typeface="ヒラギノ角ゴ Pro W3" charset="-128"/>
                <a:cs typeface="+mn-cs"/>
              </a:rPr>
              <a:t>  </a:t>
            </a:r>
            <a:r>
              <a:rPr kumimoji="0" lang="en-US" sz="1000" b="0" i="0" u="none" strike="noStrike" kern="0" cap="none" spc="0" normalizeH="0" baseline="0" noProof="0" dirty="0">
                <a:ln>
                  <a:noFill/>
                </a:ln>
                <a:solidFill>
                  <a:prstClr val="white"/>
                </a:solidFill>
                <a:effectLst/>
                <a:uLnTx/>
                <a:uFillTx/>
                <a:latin typeface="Arial"/>
                <a:ea typeface="ヒラギノ角ゴ Pro W3" charset="-128"/>
                <a:cs typeface="+mn-cs"/>
              </a:rPr>
              <a:t>Pembrolizumab+ Ramucirumab</a:t>
            </a: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a:ea typeface="ヒラギノ角ゴ Pro W3" charset="-128"/>
                <a:cs typeface="+mn-cs"/>
              </a:rPr>
              <a:t>vs. SoC</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p:txBody>
      </p:sp>
      <p:sp>
        <p:nvSpPr>
          <p:cNvPr id="24" name="TextBox 23">
            <a:extLst>
              <a:ext uri="{FF2B5EF4-FFF2-40B4-BE49-F238E27FC236}">
                <a16:creationId xmlns:a16="http://schemas.microsoft.com/office/drawing/2014/main" id="{D999FE43-0447-4967-B4C5-FE725D963ECA}"/>
              </a:ext>
            </a:extLst>
          </p:cNvPr>
          <p:cNvSpPr txBox="1"/>
          <p:nvPr/>
        </p:nvSpPr>
        <p:spPr>
          <a:xfrm flipH="1">
            <a:off x="814889" y="2677314"/>
            <a:ext cx="1411728" cy="246157"/>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Closed/Completed</a:t>
            </a:r>
          </a:p>
        </p:txBody>
      </p:sp>
      <p:sp>
        <p:nvSpPr>
          <p:cNvPr id="152" name="TextBox 151">
            <a:extLst>
              <a:ext uri="{FF2B5EF4-FFF2-40B4-BE49-F238E27FC236}">
                <a16:creationId xmlns:a16="http://schemas.microsoft.com/office/drawing/2014/main" id="{82CED074-67EE-4597-9F9A-690BFC113016}"/>
              </a:ext>
            </a:extLst>
          </p:cNvPr>
          <p:cNvSpPr txBox="1"/>
          <p:nvPr/>
        </p:nvSpPr>
        <p:spPr>
          <a:xfrm flipH="1">
            <a:off x="6957128" y="2619717"/>
            <a:ext cx="1411728" cy="246157"/>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Closed/Completed</a:t>
            </a:r>
          </a:p>
        </p:txBody>
      </p:sp>
      <p:sp>
        <p:nvSpPr>
          <p:cNvPr id="25" name="Rectangle 24">
            <a:extLst>
              <a:ext uri="{FF2B5EF4-FFF2-40B4-BE49-F238E27FC236}">
                <a16:creationId xmlns:a16="http://schemas.microsoft.com/office/drawing/2014/main" id="{58C77085-BBF9-4344-8066-7D180DFCFE07}"/>
              </a:ext>
            </a:extLst>
          </p:cNvPr>
          <p:cNvSpPr/>
          <p:nvPr/>
        </p:nvSpPr>
        <p:spPr>
          <a:xfrm>
            <a:off x="510943" y="1958587"/>
            <a:ext cx="307491" cy="4093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solidFill>
                  <a:srgbClr val="0066CC"/>
                </a:solidFill>
              </a:ln>
              <a:solidFill>
                <a:srgbClr val="0066CC"/>
              </a:solidFill>
              <a:effectLst/>
              <a:uLnTx/>
              <a:uFillTx/>
              <a:latin typeface="Calibri" panose="020F0502020204030204"/>
              <a:ea typeface="+mn-ea"/>
              <a:cs typeface="+mn-cs"/>
            </a:endParaRPr>
          </a:p>
        </p:txBody>
      </p:sp>
      <p:cxnSp>
        <p:nvCxnSpPr>
          <p:cNvPr id="13" name="Straight Connector 12"/>
          <p:cNvCxnSpPr>
            <a:stCxn id="127" idx="3"/>
          </p:cNvCxnSpPr>
          <p:nvPr/>
        </p:nvCxnSpPr>
        <p:spPr>
          <a:xfrm>
            <a:off x="6422320" y="1392483"/>
            <a:ext cx="0" cy="12089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3" name="Left Bracket 82">
            <a:extLst>
              <a:ext uri="{FF2B5EF4-FFF2-40B4-BE49-F238E27FC236}">
                <a16:creationId xmlns:a16="http://schemas.microsoft.com/office/drawing/2014/main" id="{633888AA-AB03-42F2-8A4B-33BD2587BF6C}"/>
              </a:ext>
            </a:extLst>
          </p:cNvPr>
          <p:cNvSpPr/>
          <p:nvPr/>
        </p:nvSpPr>
        <p:spPr>
          <a:xfrm rot="5400000">
            <a:off x="6339849" y="-1267654"/>
            <a:ext cx="217255" cy="5824924"/>
          </a:xfrm>
          <a:prstGeom prst="leftBracket">
            <a:avLst/>
          </a:prstGeom>
          <a:noFill/>
          <a:ln w="38100" cap="flat" cmpd="sng" algn="ctr">
            <a:solidFill>
              <a:schemeClr val="bg2">
                <a:lumMod val="50000"/>
              </a:schemeClr>
            </a:solidFill>
            <a:prstDash val="solid"/>
            <a:headEnd type="arrow" w="sm" len="sm"/>
            <a:tailEnd type="arrow" w="sm" len="sm"/>
          </a:ln>
          <a:effectLst/>
        </p:spPr>
        <p:txBody>
          <a:bodyPr anchor="ctr"/>
          <a:lstStyle/>
          <a:p>
            <a:pPr marL="0" marR="0" lvl="0" indent="0" algn="ctr" defTabSz="45706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cxnSp>
        <p:nvCxnSpPr>
          <p:cNvPr id="63" name="Straight Arrow Connector 33">
            <a:extLst>
              <a:ext uri="{FF2B5EF4-FFF2-40B4-BE49-F238E27FC236}">
                <a16:creationId xmlns:a16="http://schemas.microsoft.com/office/drawing/2014/main" id="{C76E28DB-7050-4398-8B85-CE376D304928}"/>
              </a:ext>
            </a:extLst>
          </p:cNvPr>
          <p:cNvCxnSpPr>
            <a:cxnSpLocks noChangeShapeType="1"/>
          </p:cNvCxnSpPr>
          <p:nvPr/>
        </p:nvCxnSpPr>
        <p:spPr bwMode="auto">
          <a:xfrm>
            <a:off x="10199531" y="3504425"/>
            <a:ext cx="491" cy="187536"/>
          </a:xfrm>
          <a:prstGeom prst="straightConnector1">
            <a:avLst/>
          </a:prstGeom>
          <a:noFill/>
          <a:ln w="28575" algn="ctr">
            <a:solidFill>
              <a:schemeClr val="bg2">
                <a:lumMod val="50000"/>
              </a:schemeClr>
            </a:solidFill>
            <a:round/>
            <a:headEnd/>
            <a:tailEnd type="arrow" w="med" len="med"/>
          </a:ln>
          <a:extLst>
            <a:ext uri="{909E8E84-426E-40dd-AFC4-6F175D3DCCD1}">
              <a14:hiddenFill xmlns:a14="http://schemas.microsoft.com/office/drawing/2010/main" xmlns="">
                <a:noFill/>
              </a14:hiddenFill>
            </a:ext>
          </a:extLst>
        </p:spPr>
      </p:cxnSp>
      <p:sp>
        <p:nvSpPr>
          <p:cNvPr id="119" name="TextBox 118">
            <a:extLst>
              <a:ext uri="{FF2B5EF4-FFF2-40B4-BE49-F238E27FC236}">
                <a16:creationId xmlns:a16="http://schemas.microsoft.com/office/drawing/2014/main" id="{AB999149-9D50-4EA3-A25D-B3CDE8E078ED}"/>
              </a:ext>
            </a:extLst>
          </p:cNvPr>
          <p:cNvSpPr txBox="1"/>
          <p:nvPr/>
        </p:nvSpPr>
        <p:spPr>
          <a:xfrm>
            <a:off x="9852774" y="3036288"/>
            <a:ext cx="678514" cy="492315"/>
          </a:xfrm>
          <a:prstGeom prst="rect">
            <a:avLst/>
          </a:prstGeom>
          <a:solidFill>
            <a:srgbClr val="00B0F0"/>
          </a:solidFill>
          <a:ln w="12700">
            <a:solidFill>
              <a:schemeClr val="bg2">
                <a:lumMod val="50000"/>
              </a:schemeClr>
            </a:solidFill>
            <a:prstDash val="solid"/>
          </a:ln>
        </p:spPr>
        <p:txBody>
          <a:bodyPr wrap="square">
            <a:spAutoFit/>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rgbClr val="FFFFFF"/>
                </a:solidFill>
                <a:effectLst/>
                <a:uLnTx/>
                <a:uFillTx/>
                <a:latin typeface="Calibri" panose="020F0502020204030204"/>
                <a:ea typeface="ヒラギノ角ゴ Pro W3" charset="-128"/>
                <a:cs typeface="+mn-cs"/>
              </a:rPr>
              <a:t>S1800D</a:t>
            </a:r>
            <a:endParaRPr kumimoji="0" lang="en-US" sz="1000" b="0" i="0" u="sng" strike="noStrike" kern="0" cap="none" spc="0" normalizeH="0" baseline="30000" noProof="0" dirty="0">
              <a:ln>
                <a:noFill/>
              </a:ln>
              <a:solidFill>
                <a:srgbClr val="FFFFFF"/>
              </a:solidFill>
              <a:effectLst/>
              <a:uLnTx/>
              <a:uFillTx/>
              <a:latin typeface="Calibri" panose="020F0502020204030204"/>
              <a:ea typeface="ヒラギノ角ゴ Pro W3" charset="-128"/>
              <a:cs typeface="+mn-cs"/>
            </a:endParaRPr>
          </a:p>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Calibri" panose="020F0502020204030204"/>
                <a:ea typeface="ヒラギノ角ゴ Pro W3" charset="-128"/>
                <a:cs typeface="+mn-cs"/>
              </a:rPr>
              <a:t>Checkpoint </a:t>
            </a:r>
          </a:p>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Calibri" panose="020F0502020204030204"/>
                <a:ea typeface="ヒラギノ角ゴ Pro W3" charset="-128"/>
                <a:cs typeface="+mn-cs"/>
              </a:rPr>
              <a:t>Refractory</a:t>
            </a:r>
          </a:p>
        </p:txBody>
      </p:sp>
    </p:spTree>
    <p:extLst>
      <p:ext uri="{BB962C8B-B14F-4D97-AF65-F5344CB8AC3E}">
        <p14:creationId xmlns:p14="http://schemas.microsoft.com/office/powerpoint/2010/main" val="3601318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p:txBody>
          <a:bodyPr/>
          <a:lstStyle/>
          <a:p>
            <a:r>
              <a:rPr lang="en-US" dirty="0"/>
              <a:t>Manuscript Updates</a:t>
            </a:r>
          </a:p>
        </p:txBody>
      </p:sp>
      <p:sp>
        <p:nvSpPr>
          <p:cNvPr id="5" name="Subtitle 4">
            <a:extLst>
              <a:ext uri="{FF2B5EF4-FFF2-40B4-BE49-F238E27FC236}">
                <a16:creationId xmlns:a16="http://schemas.microsoft.com/office/drawing/2014/main" id="{DDEA0D8F-A3D9-4D6E-AD28-075F500F1AEB}"/>
              </a:ext>
            </a:extLst>
          </p:cNvPr>
          <p:cNvSpPr>
            <a:spLocks noGrp="1"/>
          </p:cNvSpPr>
          <p:nvPr>
            <p:ph type="subTitle" idx="1"/>
          </p:nvPr>
        </p:nvSpPr>
        <p:spPr/>
        <p:txBody>
          <a:bodyPr>
            <a:normAutofit/>
          </a:bodyPr>
          <a:lstStyle/>
          <a:p>
            <a:r>
              <a:rPr lang="en-US" dirty="0"/>
              <a:t>Mary Redman, </a:t>
            </a:r>
            <a:r>
              <a:rPr lang="en-US" dirty="0" err="1"/>
              <a:t>Phd</a:t>
            </a:r>
            <a:endParaRPr lang="en-US" dirty="0"/>
          </a:p>
          <a:p>
            <a:r>
              <a:rPr lang="en-US" dirty="0"/>
              <a:t>Biostatistician</a:t>
            </a:r>
          </a:p>
          <a:p>
            <a:endParaRPr lang="en-US" dirty="0"/>
          </a:p>
          <a:p>
            <a:endParaRPr lang="en-US" dirty="0"/>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64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A527E6-B9BA-4170-85F1-D80E6668AB74}"/>
              </a:ext>
            </a:extLst>
          </p:cNvPr>
          <p:cNvSpPr>
            <a:spLocks noGrp="1"/>
          </p:cNvSpPr>
          <p:nvPr>
            <p:ph type="title"/>
          </p:nvPr>
        </p:nvSpPr>
        <p:spPr>
          <a:xfrm>
            <a:off x="609600" y="180147"/>
            <a:ext cx="10546080" cy="904302"/>
          </a:xfrm>
        </p:spPr>
        <p:txBody>
          <a:bodyPr/>
          <a:lstStyle/>
          <a:p>
            <a:r>
              <a:rPr lang="en-US" dirty="0">
                <a:latin typeface="+mn-lt"/>
              </a:rPr>
              <a:t>S1400 Series</a:t>
            </a:r>
          </a:p>
        </p:txBody>
      </p:sp>
      <p:graphicFrame>
        <p:nvGraphicFramePr>
          <p:cNvPr id="7" name="Content Placeholder 6">
            <a:extLst>
              <a:ext uri="{FF2B5EF4-FFF2-40B4-BE49-F238E27FC236}">
                <a16:creationId xmlns:a16="http://schemas.microsoft.com/office/drawing/2014/main" id="{2D2671C8-2C1A-4B44-A833-5B01E9172900}"/>
              </a:ext>
            </a:extLst>
          </p:cNvPr>
          <p:cNvGraphicFramePr>
            <a:graphicFrameLocks noGrp="1"/>
          </p:cNvGraphicFramePr>
          <p:nvPr>
            <p:ph idx="1"/>
            <p:extLst>
              <p:ext uri="{D42A27DB-BD31-4B8C-83A1-F6EECF244321}">
                <p14:modId xmlns:p14="http://schemas.microsoft.com/office/powerpoint/2010/main" val="2291137818"/>
              </p:ext>
            </p:extLst>
          </p:nvPr>
        </p:nvGraphicFramePr>
        <p:xfrm>
          <a:off x="609599" y="973691"/>
          <a:ext cx="10749699" cy="5245218"/>
        </p:xfrm>
        <a:graphic>
          <a:graphicData uri="http://schemas.openxmlformats.org/drawingml/2006/table">
            <a:tbl>
              <a:tblPr firstRow="1" firstCol="1" bandRow="1">
                <a:tableStyleId>{5C22544A-7EE6-4342-B048-85BDC9FD1C3A}</a:tableStyleId>
              </a:tblPr>
              <a:tblGrid>
                <a:gridCol w="1415698">
                  <a:extLst>
                    <a:ext uri="{9D8B030D-6E8A-4147-A177-3AD203B41FA5}">
                      <a16:colId xmlns:a16="http://schemas.microsoft.com/office/drawing/2014/main" val="1090553825"/>
                    </a:ext>
                  </a:extLst>
                </a:gridCol>
                <a:gridCol w="2229245">
                  <a:extLst>
                    <a:ext uri="{9D8B030D-6E8A-4147-A177-3AD203B41FA5}">
                      <a16:colId xmlns:a16="http://schemas.microsoft.com/office/drawing/2014/main" val="2488476252"/>
                    </a:ext>
                  </a:extLst>
                </a:gridCol>
                <a:gridCol w="2786555">
                  <a:extLst>
                    <a:ext uri="{9D8B030D-6E8A-4147-A177-3AD203B41FA5}">
                      <a16:colId xmlns:a16="http://schemas.microsoft.com/office/drawing/2014/main" val="3365746576"/>
                    </a:ext>
                  </a:extLst>
                </a:gridCol>
                <a:gridCol w="1844893">
                  <a:extLst>
                    <a:ext uri="{9D8B030D-6E8A-4147-A177-3AD203B41FA5}">
                      <a16:colId xmlns:a16="http://schemas.microsoft.com/office/drawing/2014/main" val="2751194671"/>
                    </a:ext>
                  </a:extLst>
                </a:gridCol>
                <a:gridCol w="2473308">
                  <a:extLst>
                    <a:ext uri="{9D8B030D-6E8A-4147-A177-3AD203B41FA5}">
                      <a16:colId xmlns:a16="http://schemas.microsoft.com/office/drawing/2014/main" val="448417199"/>
                    </a:ext>
                  </a:extLst>
                </a:gridCol>
              </a:tblGrid>
              <a:tr h="261423">
                <a:tc>
                  <a:txBody>
                    <a:bodyPr/>
                    <a:lstStyle/>
                    <a:p>
                      <a:pPr marL="0" marR="0">
                        <a:lnSpc>
                          <a:spcPts val="1800"/>
                        </a:lnSpc>
                        <a:spcBef>
                          <a:spcPts val="0"/>
                        </a:spcBef>
                        <a:spcAft>
                          <a:spcPts val="0"/>
                        </a:spcAft>
                      </a:pPr>
                      <a:endParaRPr lang="en-US" sz="1600" dirty="0">
                        <a:solidFill>
                          <a:schemeClr val="tx1"/>
                        </a:solidFill>
                        <a:effectLst/>
                        <a:latin typeface="+mn-lt"/>
                      </a:endParaRP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Investigational Therapy</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Design</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Final Accrual</a:t>
                      </a: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Publication </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extLst>
                  <a:ext uri="{0D108BD9-81ED-4DB2-BD59-A6C34878D82A}">
                    <a16:rowId xmlns:a16="http://schemas.microsoft.com/office/drawing/2014/main" val="4150562571"/>
                  </a:ext>
                </a:extLst>
              </a:tr>
              <a:tr h="260699">
                <a:tc>
                  <a:txBody>
                    <a:bodyPr/>
                    <a:lstStyle/>
                    <a:p>
                      <a:pPr marL="0" marR="0">
                        <a:lnSpc>
                          <a:spcPts val="1800"/>
                        </a:lnSpc>
                        <a:spcBef>
                          <a:spcPts val="0"/>
                        </a:spcBef>
                        <a:spcAft>
                          <a:spcPts val="0"/>
                        </a:spcAft>
                      </a:pPr>
                      <a:r>
                        <a:rPr lang="en-US" sz="1600" u="sng" dirty="0">
                          <a:solidFill>
                            <a:schemeClr val="tx1"/>
                          </a:solidFill>
                          <a:effectLst/>
                          <a:latin typeface="+mn-lt"/>
                        </a:rPr>
                        <a:t>S1400 </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N/A</a:t>
                      </a:r>
                    </a:p>
                    <a:p>
                      <a:pPr marL="0" marR="0" algn="ctr">
                        <a:lnSpc>
                          <a:spcPts val="1800"/>
                        </a:lnSpc>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Screening Study</a:t>
                      </a:r>
                    </a:p>
                    <a:p>
                      <a:pPr marL="0" marR="0" algn="ctr">
                        <a:lnSpc>
                          <a:spcPts val="1800"/>
                        </a:lnSpc>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1864</a:t>
                      </a: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Lancet 12/2020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extLst>
                  <a:ext uri="{0D108BD9-81ED-4DB2-BD59-A6C34878D82A}">
                    <a16:rowId xmlns:a16="http://schemas.microsoft.com/office/drawing/2014/main" val="4225980875"/>
                  </a:ext>
                </a:extLst>
              </a:tr>
              <a:tr h="347598">
                <a:tc>
                  <a:txBody>
                    <a:bodyPr/>
                    <a:lstStyle/>
                    <a:p>
                      <a:pPr marL="0" marR="0">
                        <a:lnSpc>
                          <a:spcPts val="1800"/>
                        </a:lnSpc>
                        <a:spcBef>
                          <a:spcPts val="0"/>
                        </a:spcBef>
                        <a:spcAft>
                          <a:spcPts val="0"/>
                        </a:spcAft>
                      </a:pPr>
                      <a:r>
                        <a:rPr lang="en-US" sz="1600" u="sng" dirty="0">
                          <a:solidFill>
                            <a:schemeClr val="tx1"/>
                          </a:solidFill>
                          <a:effectLst/>
                          <a:latin typeface="+mn-lt"/>
                        </a:rPr>
                        <a:t>S1400A </a:t>
                      </a:r>
                    </a:p>
                    <a:p>
                      <a:pPr marL="0" marR="0">
                        <a:lnSpc>
                          <a:spcPts val="1800"/>
                        </a:lnSpc>
                        <a:spcBef>
                          <a:spcPts val="0"/>
                        </a:spcBef>
                        <a:spcAft>
                          <a:spcPts val="0"/>
                        </a:spcAft>
                      </a:pPr>
                      <a:r>
                        <a:rPr lang="en-US" sz="1600" b="0" dirty="0">
                          <a:solidFill>
                            <a:schemeClr val="tx1"/>
                          </a:solidFill>
                          <a:effectLst/>
                          <a:latin typeface="+mn-lt"/>
                          <a:ea typeface="Times New Roman" panose="02020603050405020304" pitchFamily="18" charset="0"/>
                          <a:cs typeface="Times New Roman" panose="02020603050405020304" pitchFamily="18" charset="0"/>
                        </a:rPr>
                        <a:t>Non-match</a:t>
                      </a: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Durvalumab</a:t>
                      </a:r>
                    </a:p>
                    <a:p>
                      <a:pPr marL="0" marR="0" algn="ctr">
                        <a:lnSpc>
                          <a:spcPts val="1800"/>
                        </a:lnSpc>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en-US" sz="1600" dirty="0">
                          <a:solidFill>
                            <a:schemeClr val="tx1"/>
                          </a:solidFill>
                          <a:effectLst/>
                          <a:latin typeface="+mn-lt"/>
                          <a:ea typeface="Times New Roman" panose="02020603050405020304" pitchFamily="18" charset="0"/>
                          <a:cs typeface="Times New Roman" panose="02020603050405020304" pitchFamily="18" charset="0"/>
                        </a:rPr>
                        <a:t>Randomized/Single Arm Phase II</a:t>
                      </a:r>
                    </a:p>
                    <a:p>
                      <a:pPr marL="0" marR="0" algn="ctr">
                        <a:lnSpc>
                          <a:spcPts val="1800"/>
                        </a:lnSpc>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en-US" sz="1600" dirty="0">
                          <a:solidFill>
                            <a:schemeClr val="tx1"/>
                          </a:solidFill>
                          <a:effectLst/>
                          <a:latin typeface="+mn-lt"/>
                          <a:ea typeface="Times New Roman" panose="02020603050405020304" pitchFamily="18" charset="0"/>
                          <a:cs typeface="Times New Roman" panose="02020603050405020304" pitchFamily="18" charset="0"/>
                        </a:rPr>
                        <a:t>116</a:t>
                      </a:r>
                    </a:p>
                    <a:p>
                      <a:pPr marL="0" marR="0" algn="ctr">
                        <a:lnSpc>
                          <a:spcPts val="1800"/>
                        </a:lnSpc>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Clin Lung Cancer 11/2020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extLst>
                  <a:ext uri="{0D108BD9-81ED-4DB2-BD59-A6C34878D82A}">
                    <a16:rowId xmlns:a16="http://schemas.microsoft.com/office/drawing/2014/main" val="193824808"/>
                  </a:ext>
                </a:extLst>
              </a:tr>
              <a:tr h="347598">
                <a:tc>
                  <a:txBody>
                    <a:bodyPr/>
                    <a:lstStyle/>
                    <a:p>
                      <a:pPr marL="0" marR="0">
                        <a:lnSpc>
                          <a:spcPts val="1800"/>
                        </a:lnSpc>
                        <a:spcBef>
                          <a:spcPts val="0"/>
                        </a:spcBef>
                        <a:spcAft>
                          <a:spcPts val="0"/>
                        </a:spcAft>
                      </a:pPr>
                      <a:r>
                        <a:rPr lang="en-US" sz="1600" u="sng" dirty="0">
                          <a:solidFill>
                            <a:schemeClr val="tx1"/>
                          </a:solidFill>
                          <a:effectLst/>
                          <a:latin typeface="+mn-lt"/>
                        </a:rPr>
                        <a:t>S1400B</a:t>
                      </a:r>
                    </a:p>
                    <a:p>
                      <a:pPr marL="0" marR="0">
                        <a:lnSpc>
                          <a:spcPts val="1800"/>
                        </a:lnSpc>
                        <a:spcBef>
                          <a:spcPts val="0"/>
                        </a:spcBef>
                        <a:spcAft>
                          <a:spcPts val="0"/>
                        </a:spcAft>
                      </a:pPr>
                      <a:r>
                        <a:rPr lang="en-US" sz="1600" b="0" dirty="0">
                          <a:solidFill>
                            <a:schemeClr val="tx1"/>
                          </a:solidFill>
                          <a:effectLst/>
                          <a:latin typeface="+mn-lt"/>
                          <a:ea typeface="Times New Roman" panose="02020603050405020304" pitchFamily="18" charset="0"/>
                          <a:cs typeface="Times New Roman" panose="02020603050405020304" pitchFamily="18" charset="0"/>
                        </a:rPr>
                        <a:t>Pi3K</a:t>
                      </a:r>
                    </a:p>
                  </a:txBody>
                  <a:tcPr marL="39105" marR="39105" marT="0" marB="0" anchor="ctr"/>
                </a:tc>
                <a:tc>
                  <a:txBody>
                    <a:bodyPr/>
                    <a:lstStyle/>
                    <a:p>
                      <a:pPr marL="0" marR="0" algn="ctr">
                        <a:lnSpc>
                          <a:spcPts val="1800"/>
                        </a:lnSpc>
                        <a:spcBef>
                          <a:spcPts val="0"/>
                        </a:spcBef>
                        <a:spcAft>
                          <a:spcPts val="0"/>
                        </a:spcAft>
                      </a:pPr>
                      <a:r>
                        <a:rPr lang="en-US" sz="1600" dirty="0" err="1">
                          <a:solidFill>
                            <a:schemeClr val="tx1"/>
                          </a:solidFill>
                          <a:effectLst/>
                          <a:latin typeface="+mn-lt"/>
                        </a:rPr>
                        <a:t>Taselisib</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en-US" sz="1600" dirty="0">
                          <a:solidFill>
                            <a:schemeClr val="tx1"/>
                          </a:solidFill>
                          <a:effectLst/>
                          <a:latin typeface="+mn-lt"/>
                          <a:ea typeface="Times New Roman" panose="02020603050405020304" pitchFamily="18" charset="0"/>
                          <a:cs typeface="Times New Roman" panose="02020603050405020304" pitchFamily="18" charset="0"/>
                        </a:rPr>
                        <a:t>Single Arm Phase II</a:t>
                      </a:r>
                    </a:p>
                    <a:p>
                      <a:pPr marL="0" marR="0" algn="ctr">
                        <a:lnSpc>
                          <a:spcPts val="1800"/>
                        </a:lnSpc>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31 (on tase)</a:t>
                      </a: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JTO 10/2019</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extLst>
                  <a:ext uri="{0D108BD9-81ED-4DB2-BD59-A6C34878D82A}">
                    <a16:rowId xmlns:a16="http://schemas.microsoft.com/office/drawing/2014/main" val="2117638740"/>
                  </a:ext>
                </a:extLst>
              </a:tr>
              <a:tr h="347598">
                <a:tc>
                  <a:txBody>
                    <a:bodyPr/>
                    <a:lstStyle/>
                    <a:p>
                      <a:pPr marL="0" marR="0">
                        <a:lnSpc>
                          <a:spcPts val="1800"/>
                        </a:lnSpc>
                        <a:spcBef>
                          <a:spcPts val="0"/>
                        </a:spcBef>
                        <a:spcAft>
                          <a:spcPts val="0"/>
                        </a:spcAft>
                      </a:pPr>
                      <a:r>
                        <a:rPr lang="en-US" sz="1600" u="sng" dirty="0">
                          <a:solidFill>
                            <a:schemeClr val="tx1"/>
                          </a:solidFill>
                          <a:effectLst/>
                          <a:latin typeface="+mn-lt"/>
                        </a:rPr>
                        <a:t>S1400C</a:t>
                      </a:r>
                    </a:p>
                    <a:p>
                      <a:pPr marL="0" marR="0">
                        <a:lnSpc>
                          <a:spcPts val="1800"/>
                        </a:lnSpc>
                        <a:spcBef>
                          <a:spcPts val="0"/>
                        </a:spcBef>
                        <a:spcAft>
                          <a:spcPts val="0"/>
                        </a:spcAft>
                      </a:pPr>
                      <a:r>
                        <a:rPr lang="en-US" sz="1600" b="0" u="none" dirty="0">
                          <a:solidFill>
                            <a:schemeClr val="tx1"/>
                          </a:solidFill>
                          <a:effectLst/>
                          <a:latin typeface="+mn-lt"/>
                          <a:ea typeface="Times New Roman" panose="02020603050405020304" pitchFamily="18" charset="0"/>
                          <a:cs typeface="Times New Roman" panose="02020603050405020304" pitchFamily="18" charset="0"/>
                        </a:rPr>
                        <a:t>CCGA</a:t>
                      </a: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Palbociclib</a:t>
                      </a:r>
                    </a:p>
                    <a:p>
                      <a:pPr marL="0" marR="0" algn="ctr">
                        <a:lnSpc>
                          <a:spcPts val="1800"/>
                        </a:lnSpc>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en-US" sz="1600" dirty="0">
                          <a:solidFill>
                            <a:schemeClr val="tx1"/>
                          </a:solidFill>
                          <a:effectLst/>
                          <a:latin typeface="+mn-lt"/>
                          <a:ea typeface="Times New Roman" panose="02020603050405020304" pitchFamily="18" charset="0"/>
                          <a:cs typeface="Times New Roman" panose="02020603050405020304" pitchFamily="18" charset="0"/>
                        </a:rPr>
                        <a:t>Single Arm Phase II</a:t>
                      </a:r>
                    </a:p>
                    <a:p>
                      <a:pPr marL="0" marR="0" algn="ctr">
                        <a:lnSpc>
                          <a:spcPts val="1800"/>
                        </a:lnSpc>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37 (on </a:t>
                      </a:r>
                      <a:r>
                        <a:rPr lang="en-US" sz="1600" dirty="0" err="1">
                          <a:solidFill>
                            <a:schemeClr val="tx1"/>
                          </a:solidFill>
                          <a:effectLst/>
                          <a:latin typeface="+mn-lt"/>
                          <a:ea typeface="Times New Roman" panose="02020603050405020304" pitchFamily="18" charset="0"/>
                          <a:cs typeface="Times New Roman" panose="02020603050405020304" pitchFamily="18" charset="0"/>
                        </a:rPr>
                        <a:t>palbo</a:t>
                      </a:r>
                      <a:r>
                        <a:rPr lang="en-US" sz="1600" dirty="0">
                          <a:solidFill>
                            <a:schemeClr val="tx1"/>
                          </a:solidFill>
                          <a:effectLst/>
                          <a:latin typeface="+mn-lt"/>
                          <a:ea typeface="Times New Roman" panose="02020603050405020304" pitchFamily="18" charset="0"/>
                          <a:cs typeface="Times New Roman" panose="02020603050405020304" pitchFamily="18" charset="0"/>
                        </a:rPr>
                        <a:t>)</a:t>
                      </a: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JTO 10/2019</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extLst>
                  <a:ext uri="{0D108BD9-81ED-4DB2-BD59-A6C34878D82A}">
                    <a16:rowId xmlns:a16="http://schemas.microsoft.com/office/drawing/2014/main" val="3926607814"/>
                  </a:ext>
                </a:extLst>
              </a:tr>
              <a:tr h="347598">
                <a:tc>
                  <a:txBody>
                    <a:bodyPr/>
                    <a:lstStyle/>
                    <a:p>
                      <a:pPr marL="0" marR="0">
                        <a:lnSpc>
                          <a:spcPts val="1800"/>
                        </a:lnSpc>
                        <a:spcBef>
                          <a:spcPts val="0"/>
                        </a:spcBef>
                        <a:spcAft>
                          <a:spcPts val="0"/>
                        </a:spcAft>
                      </a:pPr>
                      <a:r>
                        <a:rPr lang="en-US" sz="1600" u="sng" dirty="0">
                          <a:solidFill>
                            <a:schemeClr val="tx1"/>
                          </a:solidFill>
                          <a:effectLst/>
                          <a:latin typeface="+mn-lt"/>
                        </a:rPr>
                        <a:t>S1400D</a:t>
                      </a:r>
                    </a:p>
                    <a:p>
                      <a:pPr marL="0" marR="0">
                        <a:lnSpc>
                          <a:spcPts val="1800"/>
                        </a:lnSpc>
                        <a:spcBef>
                          <a:spcPts val="0"/>
                        </a:spcBef>
                        <a:spcAft>
                          <a:spcPts val="0"/>
                        </a:spcAft>
                      </a:pPr>
                      <a:r>
                        <a:rPr lang="en-US" sz="1600" b="0" u="none" dirty="0">
                          <a:solidFill>
                            <a:schemeClr val="tx1"/>
                          </a:solidFill>
                          <a:effectLst/>
                          <a:latin typeface="+mn-lt"/>
                          <a:ea typeface="Times New Roman" panose="02020603050405020304" pitchFamily="18" charset="0"/>
                          <a:cs typeface="Times New Roman" panose="02020603050405020304" pitchFamily="18" charset="0"/>
                        </a:rPr>
                        <a:t>FGFR</a:t>
                      </a: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AZD4547</a:t>
                      </a:r>
                    </a:p>
                    <a:p>
                      <a:pPr marL="0" marR="0" algn="ctr">
                        <a:lnSpc>
                          <a:spcPts val="1800"/>
                        </a:lnSpc>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en-US" sz="1600" dirty="0">
                          <a:solidFill>
                            <a:schemeClr val="tx1"/>
                          </a:solidFill>
                          <a:effectLst/>
                          <a:latin typeface="+mn-lt"/>
                          <a:ea typeface="Times New Roman" panose="02020603050405020304" pitchFamily="18" charset="0"/>
                          <a:cs typeface="Times New Roman" panose="02020603050405020304" pitchFamily="18" charset="0"/>
                        </a:rPr>
                        <a:t>Single Arm Phase II</a:t>
                      </a:r>
                    </a:p>
                    <a:p>
                      <a:pPr marL="0" marR="0" algn="ctr">
                        <a:lnSpc>
                          <a:spcPts val="1800"/>
                        </a:lnSpc>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35 (on AZD4547)</a:t>
                      </a: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JTO 10/2019</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extLst>
                  <a:ext uri="{0D108BD9-81ED-4DB2-BD59-A6C34878D82A}">
                    <a16:rowId xmlns:a16="http://schemas.microsoft.com/office/drawing/2014/main" val="187409297"/>
                  </a:ext>
                </a:extLst>
              </a:tr>
              <a:tr h="633280">
                <a:tc>
                  <a:txBody>
                    <a:bodyPr/>
                    <a:lstStyle/>
                    <a:p>
                      <a:pPr marL="0" marR="0">
                        <a:lnSpc>
                          <a:spcPts val="1800"/>
                        </a:lnSpc>
                        <a:spcBef>
                          <a:spcPts val="0"/>
                        </a:spcBef>
                        <a:spcAft>
                          <a:spcPts val="0"/>
                        </a:spcAft>
                      </a:pPr>
                      <a:r>
                        <a:rPr lang="en-US" sz="1600" u="sng" dirty="0">
                          <a:solidFill>
                            <a:schemeClr val="tx1"/>
                          </a:solidFill>
                          <a:effectLst/>
                          <a:latin typeface="+mn-lt"/>
                        </a:rPr>
                        <a:t>S1400F</a:t>
                      </a:r>
                    </a:p>
                    <a:p>
                      <a:pPr marL="0" marR="0">
                        <a:lnSpc>
                          <a:spcPts val="1800"/>
                        </a:lnSpc>
                        <a:spcBef>
                          <a:spcPts val="0"/>
                        </a:spcBef>
                        <a:spcAft>
                          <a:spcPts val="0"/>
                        </a:spcAft>
                      </a:pPr>
                      <a:r>
                        <a:rPr lang="en-US" sz="1600" b="0" u="none" dirty="0">
                          <a:solidFill>
                            <a:schemeClr val="tx1"/>
                          </a:solidFill>
                          <a:effectLst/>
                          <a:latin typeface="+mn-lt"/>
                          <a:ea typeface="Times New Roman" panose="02020603050405020304" pitchFamily="18" charset="0"/>
                          <a:cs typeface="Times New Roman" panose="02020603050405020304" pitchFamily="18" charset="0"/>
                        </a:rPr>
                        <a:t>Non-Match</a:t>
                      </a: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a:solidFill>
                            <a:schemeClr val="tx1"/>
                          </a:solidFill>
                          <a:effectLst/>
                          <a:latin typeface="+mn-lt"/>
                        </a:rPr>
                        <a:t>Durvalumab +</a:t>
                      </a:r>
                    </a:p>
                    <a:p>
                      <a:pPr marL="0" marR="0" algn="ctr">
                        <a:lnSpc>
                          <a:spcPts val="1800"/>
                        </a:lnSpc>
                        <a:spcBef>
                          <a:spcPts val="0"/>
                        </a:spcBef>
                        <a:spcAft>
                          <a:spcPts val="0"/>
                        </a:spcAft>
                      </a:pPr>
                      <a:r>
                        <a:rPr lang="en-US" sz="1600">
                          <a:solidFill>
                            <a:schemeClr val="tx1"/>
                          </a:solidFill>
                          <a:effectLst/>
                          <a:latin typeface="+mn-lt"/>
                        </a:rPr>
                        <a:t>Tremelimumab</a:t>
                      </a:r>
                    </a:p>
                    <a:p>
                      <a:pPr marL="0" marR="0" algn="ctr">
                        <a:lnSpc>
                          <a:spcPts val="1800"/>
                        </a:lnSpc>
                        <a:spcBef>
                          <a:spcPts val="0"/>
                        </a:spcBef>
                        <a:spcAft>
                          <a:spcPts val="0"/>
                        </a:spcAft>
                      </a:pPr>
                      <a:r>
                        <a:rPr lang="en-US" sz="1600">
                          <a:solidFill>
                            <a:schemeClr val="tx1"/>
                          </a:solidFill>
                          <a:effectLst/>
                          <a:latin typeface="+mn-lt"/>
                        </a:rPr>
                        <a:t> </a:t>
                      </a:r>
                      <a:endParaRPr lang="en-US" sz="160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solidFill>
                      <a:srgbClr val="92D050"/>
                    </a:solid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en-US" sz="1600" dirty="0">
                          <a:solidFill>
                            <a:schemeClr val="tx1"/>
                          </a:solidFill>
                          <a:effectLst/>
                          <a:latin typeface="+mn-lt"/>
                          <a:ea typeface="Times New Roman" panose="02020603050405020304" pitchFamily="18" charset="0"/>
                          <a:cs typeface="Times New Roman" panose="02020603050405020304" pitchFamily="18" charset="0"/>
                        </a:rPr>
                        <a:t>Single Arm Phase II</a:t>
                      </a:r>
                    </a:p>
                    <a:p>
                      <a:pPr marL="0" marR="0" algn="ctr">
                        <a:lnSpc>
                          <a:spcPts val="1800"/>
                        </a:lnSpc>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30 AR</a:t>
                      </a:r>
                    </a:p>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37 PR</a:t>
                      </a: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dirty="0">
                          <a:solidFill>
                            <a:schemeClr val="tx1"/>
                          </a:solidFill>
                          <a:effectLst/>
                          <a:latin typeface="+mn-lt"/>
                        </a:rPr>
                        <a:t>JITC 08/2021. </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solidFill>
                      <a:srgbClr val="92D050"/>
                    </a:solidFill>
                  </a:tcPr>
                </a:tc>
                <a:extLst>
                  <a:ext uri="{0D108BD9-81ED-4DB2-BD59-A6C34878D82A}">
                    <a16:rowId xmlns:a16="http://schemas.microsoft.com/office/drawing/2014/main" val="2589035682"/>
                  </a:ext>
                </a:extLst>
              </a:tr>
              <a:tr h="521397">
                <a:tc>
                  <a:txBody>
                    <a:bodyPr/>
                    <a:lstStyle/>
                    <a:p>
                      <a:pPr marL="0" marR="0">
                        <a:lnSpc>
                          <a:spcPts val="1800"/>
                        </a:lnSpc>
                        <a:spcBef>
                          <a:spcPts val="0"/>
                        </a:spcBef>
                        <a:spcAft>
                          <a:spcPts val="0"/>
                        </a:spcAft>
                      </a:pPr>
                      <a:r>
                        <a:rPr lang="en-US" sz="1600" u="sng" dirty="0">
                          <a:solidFill>
                            <a:schemeClr val="tx1"/>
                          </a:solidFill>
                          <a:effectLst/>
                          <a:latin typeface="+mn-lt"/>
                        </a:rPr>
                        <a:t>S1400G</a:t>
                      </a:r>
                    </a:p>
                    <a:p>
                      <a:pPr marL="0" marR="0">
                        <a:lnSpc>
                          <a:spcPts val="1800"/>
                        </a:lnSpc>
                        <a:spcBef>
                          <a:spcPts val="0"/>
                        </a:spcBef>
                        <a:spcAft>
                          <a:spcPts val="0"/>
                        </a:spcAft>
                      </a:pPr>
                      <a:r>
                        <a:rPr lang="en-US" sz="1600" b="0" u="none" dirty="0">
                          <a:solidFill>
                            <a:schemeClr val="tx1"/>
                          </a:solidFill>
                          <a:effectLst/>
                          <a:latin typeface="+mn-lt"/>
                          <a:ea typeface="Times New Roman" panose="02020603050405020304" pitchFamily="18" charset="0"/>
                          <a:cs typeface="Times New Roman" panose="02020603050405020304" pitchFamily="18" charset="0"/>
                        </a:rPr>
                        <a:t>HRRD</a:t>
                      </a: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a:solidFill>
                            <a:schemeClr val="tx1"/>
                          </a:solidFill>
                          <a:effectLst/>
                          <a:latin typeface="+mn-lt"/>
                        </a:rPr>
                        <a:t>Talazoparib</a:t>
                      </a:r>
                    </a:p>
                    <a:p>
                      <a:pPr marL="0" marR="0" algn="ctr">
                        <a:lnSpc>
                          <a:spcPts val="1800"/>
                        </a:lnSpc>
                        <a:spcBef>
                          <a:spcPts val="0"/>
                        </a:spcBef>
                        <a:spcAft>
                          <a:spcPts val="0"/>
                        </a:spcAft>
                      </a:pPr>
                      <a:r>
                        <a:rPr lang="en-US" sz="1600">
                          <a:solidFill>
                            <a:schemeClr val="tx1"/>
                          </a:solidFill>
                          <a:effectLst/>
                          <a:latin typeface="+mn-lt"/>
                        </a:rPr>
                        <a:t> </a:t>
                      </a:r>
                      <a:endParaRPr lang="en-US" sz="160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solidFill>
                      <a:srgbClr val="92D050"/>
                    </a:solidFill>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en-US" sz="1600" dirty="0">
                          <a:solidFill>
                            <a:schemeClr val="tx1"/>
                          </a:solidFill>
                          <a:effectLst/>
                          <a:latin typeface="+mn-lt"/>
                          <a:ea typeface="Times New Roman" panose="02020603050405020304" pitchFamily="18" charset="0"/>
                          <a:cs typeface="Times New Roman" panose="02020603050405020304" pitchFamily="18" charset="0"/>
                        </a:rPr>
                        <a:t>Single Arm Phase II</a:t>
                      </a:r>
                    </a:p>
                    <a:p>
                      <a:pPr marL="0" marR="0" algn="ctr">
                        <a:lnSpc>
                          <a:spcPts val="1800"/>
                        </a:lnSpc>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51</a:t>
                      </a: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dirty="0">
                          <a:solidFill>
                            <a:schemeClr val="tx1"/>
                          </a:solidFill>
                          <a:effectLst/>
                          <a:latin typeface="+mn-lt"/>
                        </a:rPr>
                        <a:t>Clin Lung Cancer 01/2021</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solidFill>
                      <a:srgbClr val="92D050"/>
                    </a:solidFill>
                  </a:tcPr>
                </a:tc>
                <a:extLst>
                  <a:ext uri="{0D108BD9-81ED-4DB2-BD59-A6C34878D82A}">
                    <a16:rowId xmlns:a16="http://schemas.microsoft.com/office/drawing/2014/main" val="4136301238"/>
                  </a:ext>
                </a:extLst>
              </a:tr>
              <a:tr h="346512">
                <a:tc>
                  <a:txBody>
                    <a:bodyPr/>
                    <a:lstStyle/>
                    <a:p>
                      <a:pPr marL="0" marR="0">
                        <a:lnSpc>
                          <a:spcPts val="1800"/>
                        </a:lnSpc>
                        <a:spcBef>
                          <a:spcPts val="0"/>
                        </a:spcBef>
                        <a:spcAft>
                          <a:spcPts val="0"/>
                        </a:spcAft>
                      </a:pPr>
                      <a:r>
                        <a:rPr lang="en-US" sz="1600" u="sng" dirty="0">
                          <a:solidFill>
                            <a:schemeClr val="tx1"/>
                          </a:solidFill>
                          <a:effectLst/>
                          <a:latin typeface="+mn-lt"/>
                        </a:rPr>
                        <a:t>S1400I</a:t>
                      </a:r>
                    </a:p>
                    <a:p>
                      <a:pPr marL="0" marR="0">
                        <a:lnSpc>
                          <a:spcPts val="1800"/>
                        </a:lnSpc>
                        <a:spcBef>
                          <a:spcPts val="0"/>
                        </a:spcBef>
                        <a:spcAft>
                          <a:spcPts val="0"/>
                        </a:spcAft>
                      </a:pPr>
                      <a:r>
                        <a:rPr lang="en-US" sz="1600" b="0" u="none" dirty="0">
                          <a:solidFill>
                            <a:schemeClr val="tx1"/>
                          </a:solidFill>
                          <a:effectLst/>
                          <a:latin typeface="+mn-lt"/>
                          <a:ea typeface="Times New Roman" panose="02020603050405020304" pitchFamily="18" charset="0"/>
                          <a:cs typeface="Times New Roman" panose="02020603050405020304" pitchFamily="18" charset="0"/>
                        </a:rPr>
                        <a:t>Non-Match</a:t>
                      </a: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a:solidFill>
                            <a:schemeClr val="tx1"/>
                          </a:solidFill>
                          <a:effectLst/>
                          <a:latin typeface="+mn-lt"/>
                        </a:rPr>
                        <a:t>Nivolumab +</a:t>
                      </a:r>
                    </a:p>
                    <a:p>
                      <a:pPr marL="0" marR="0" algn="ctr">
                        <a:lnSpc>
                          <a:spcPts val="1800"/>
                        </a:lnSpc>
                        <a:spcBef>
                          <a:spcPts val="0"/>
                        </a:spcBef>
                        <a:spcAft>
                          <a:spcPts val="0"/>
                        </a:spcAft>
                      </a:pPr>
                      <a:r>
                        <a:rPr lang="en-US" sz="1600">
                          <a:solidFill>
                            <a:schemeClr val="tx1"/>
                          </a:solidFill>
                          <a:effectLst/>
                          <a:latin typeface="+mn-lt"/>
                        </a:rPr>
                        <a:t>Ipilimumab </a:t>
                      </a:r>
                    </a:p>
                    <a:p>
                      <a:pPr marL="0" marR="0" algn="ctr">
                        <a:lnSpc>
                          <a:spcPts val="1800"/>
                        </a:lnSpc>
                        <a:spcBef>
                          <a:spcPts val="0"/>
                        </a:spcBef>
                        <a:spcAft>
                          <a:spcPts val="0"/>
                        </a:spcAft>
                      </a:pPr>
                      <a:r>
                        <a:rPr lang="en-US" sz="1600">
                          <a:solidFill>
                            <a:schemeClr val="tx1"/>
                          </a:solidFill>
                          <a:effectLst/>
                          <a:latin typeface="+mn-lt"/>
                        </a:rPr>
                        <a:t> </a:t>
                      </a:r>
                      <a:endParaRPr lang="en-US" sz="160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Phase III</a:t>
                      </a: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275</a:t>
                      </a: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dirty="0">
                          <a:solidFill>
                            <a:schemeClr val="tx1"/>
                          </a:solidFill>
                          <a:effectLst/>
                          <a:latin typeface="+mn-lt"/>
                        </a:rPr>
                        <a:t>JAMA Oncology 07/2021 </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solidFill>
                      <a:srgbClr val="92D050"/>
                    </a:solidFill>
                  </a:tcPr>
                </a:tc>
                <a:extLst>
                  <a:ext uri="{0D108BD9-81ED-4DB2-BD59-A6C34878D82A}">
                    <a16:rowId xmlns:a16="http://schemas.microsoft.com/office/drawing/2014/main" val="2116352539"/>
                  </a:ext>
                </a:extLst>
              </a:tr>
              <a:tr h="347598">
                <a:tc>
                  <a:txBody>
                    <a:bodyPr/>
                    <a:lstStyle/>
                    <a:p>
                      <a:pPr marL="0" marR="0">
                        <a:lnSpc>
                          <a:spcPts val="1800"/>
                        </a:lnSpc>
                        <a:spcBef>
                          <a:spcPts val="0"/>
                        </a:spcBef>
                        <a:spcAft>
                          <a:spcPts val="0"/>
                        </a:spcAft>
                      </a:pPr>
                      <a:r>
                        <a:rPr lang="en-US" sz="1600" u="sng" dirty="0">
                          <a:solidFill>
                            <a:schemeClr val="tx1"/>
                          </a:solidFill>
                          <a:effectLst/>
                          <a:latin typeface="+mn-lt"/>
                        </a:rPr>
                        <a:t>S1400K</a:t>
                      </a:r>
                    </a:p>
                    <a:p>
                      <a:pPr marL="0" marR="0">
                        <a:lnSpc>
                          <a:spcPts val="1800"/>
                        </a:lnSpc>
                        <a:spcBef>
                          <a:spcPts val="0"/>
                        </a:spcBef>
                        <a:spcAft>
                          <a:spcPts val="0"/>
                        </a:spcAft>
                      </a:pPr>
                      <a:r>
                        <a:rPr lang="en-US" sz="1600" b="0" u="none" dirty="0">
                          <a:solidFill>
                            <a:schemeClr val="tx1"/>
                          </a:solidFill>
                          <a:effectLst/>
                          <a:latin typeface="+mn-lt"/>
                          <a:ea typeface="Times New Roman" panose="02020603050405020304" pitchFamily="18" charset="0"/>
                          <a:cs typeface="Times New Roman" panose="02020603050405020304" pitchFamily="18" charset="0"/>
                        </a:rPr>
                        <a:t>c-MET</a:t>
                      </a: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ABBV-399</a:t>
                      </a:r>
                    </a:p>
                    <a:p>
                      <a:pPr marL="0" marR="0" algn="ctr">
                        <a:lnSpc>
                          <a:spcPts val="1800"/>
                        </a:lnSpc>
                        <a:spcBef>
                          <a:spcPts val="0"/>
                        </a:spcBef>
                        <a:spcAft>
                          <a:spcPts val="0"/>
                        </a:spcAft>
                      </a:pPr>
                      <a:r>
                        <a:rPr lang="en-US" sz="1600" dirty="0">
                          <a:solidFill>
                            <a:schemeClr val="tx1"/>
                          </a:solidFill>
                          <a:effectLst/>
                          <a:latin typeface="+mn-lt"/>
                        </a:rPr>
                        <a:t> </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Single Arm Phase II</a:t>
                      </a: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28</a:t>
                      </a:r>
                    </a:p>
                  </a:txBody>
                  <a:tcPr marL="39105" marR="39105" marT="0" marB="0" anchor="ctr"/>
                </a:tc>
                <a:tc>
                  <a:txBody>
                    <a:bodyPr/>
                    <a:lstStyle/>
                    <a:p>
                      <a:pPr marL="0" marR="0" algn="ctr">
                        <a:lnSpc>
                          <a:spcPts val="1800"/>
                        </a:lnSpc>
                        <a:spcBef>
                          <a:spcPts val="0"/>
                        </a:spcBef>
                        <a:spcAft>
                          <a:spcPts val="0"/>
                        </a:spcAft>
                      </a:pPr>
                      <a:r>
                        <a:rPr lang="en-US" sz="1600" dirty="0">
                          <a:solidFill>
                            <a:schemeClr val="tx1"/>
                          </a:solidFill>
                          <a:effectLst/>
                          <a:latin typeface="+mn-lt"/>
                        </a:rPr>
                        <a:t>Clinical Lung Cancer 10/2020</a:t>
                      </a: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tc>
                <a:extLst>
                  <a:ext uri="{0D108BD9-81ED-4DB2-BD59-A6C34878D82A}">
                    <a16:rowId xmlns:a16="http://schemas.microsoft.com/office/drawing/2014/main" val="3501492623"/>
                  </a:ext>
                </a:extLst>
              </a:tr>
              <a:tr h="347598">
                <a:tc>
                  <a:txBody>
                    <a:bodyPr/>
                    <a:lstStyle/>
                    <a:p>
                      <a:pPr marL="0" marR="0">
                        <a:lnSpc>
                          <a:spcPts val="1800"/>
                        </a:lnSpc>
                        <a:spcBef>
                          <a:spcPts val="0"/>
                        </a:spcBef>
                        <a:spcAft>
                          <a:spcPts val="0"/>
                        </a:spcAft>
                      </a:pPr>
                      <a:r>
                        <a:rPr lang="en-US" sz="1600" b="1" u="sng" dirty="0">
                          <a:solidFill>
                            <a:schemeClr val="tx1"/>
                          </a:solidFill>
                          <a:effectLst/>
                          <a:latin typeface="+mn-lt"/>
                          <a:ea typeface="Times New Roman" panose="02020603050405020304" pitchFamily="18" charset="0"/>
                          <a:cs typeface="Times New Roman" panose="02020603050405020304" pitchFamily="18" charset="0"/>
                        </a:rPr>
                        <a:t>S1400GEN</a:t>
                      </a: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N/A</a:t>
                      </a: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Survey</a:t>
                      </a:r>
                    </a:p>
                  </a:txBody>
                  <a:tcPr marL="39105" marR="39105" marT="0" marB="0" anchor="ctr">
                    <a:solidFill>
                      <a:srgbClr val="92D050"/>
                    </a:solidFill>
                  </a:tcPr>
                </a:tc>
                <a:tc>
                  <a:txBody>
                    <a:bodyPr/>
                    <a:lstStyle/>
                    <a:p>
                      <a:pPr marL="0" marR="0" algn="ctr">
                        <a:lnSpc>
                          <a:spcPts val="1800"/>
                        </a:lnSpc>
                        <a:spcBef>
                          <a:spcPts val="0"/>
                        </a:spcBef>
                        <a:spcAft>
                          <a:spcPts val="0"/>
                        </a:spcAft>
                      </a:pPr>
                      <a:endParaRPr lang="en-US" sz="1600" dirty="0">
                        <a:solidFill>
                          <a:schemeClr val="tx1"/>
                        </a:solidFill>
                        <a:effectLst/>
                        <a:latin typeface="+mn-lt"/>
                        <a:ea typeface="Times New Roman" panose="02020603050405020304" pitchFamily="18" charset="0"/>
                        <a:cs typeface="Times New Roman" panose="02020603050405020304" pitchFamily="18" charset="0"/>
                      </a:endParaRPr>
                    </a:p>
                  </a:txBody>
                  <a:tcPr marL="39105" marR="39105" marT="0" marB="0" anchor="ctr">
                    <a:solidFill>
                      <a:srgbClr val="92D050"/>
                    </a:solidFill>
                  </a:tcPr>
                </a:tc>
                <a:tc>
                  <a:txBody>
                    <a:bodyPr/>
                    <a:lstStyle/>
                    <a:p>
                      <a:pPr marL="0" marR="0" algn="ctr">
                        <a:lnSpc>
                          <a:spcPts val="1800"/>
                        </a:lnSpc>
                        <a:spcBef>
                          <a:spcPts val="0"/>
                        </a:spcBef>
                        <a:spcAft>
                          <a:spcPts val="0"/>
                        </a:spcAft>
                      </a:pPr>
                      <a:r>
                        <a:rPr lang="en-US" sz="1600" dirty="0">
                          <a:solidFill>
                            <a:schemeClr val="tx1"/>
                          </a:solidFill>
                          <a:effectLst/>
                          <a:latin typeface="+mn-lt"/>
                          <a:ea typeface="Times New Roman" panose="02020603050405020304" pitchFamily="18" charset="0"/>
                          <a:cs typeface="Times New Roman" panose="02020603050405020304" pitchFamily="18" charset="0"/>
                        </a:rPr>
                        <a:t>JCO OP 4/2021</a:t>
                      </a:r>
                    </a:p>
                  </a:txBody>
                  <a:tcPr marL="39105" marR="39105" marT="0" marB="0" anchor="ctr">
                    <a:solidFill>
                      <a:srgbClr val="92D050"/>
                    </a:solidFill>
                  </a:tcPr>
                </a:tc>
                <a:extLst>
                  <a:ext uri="{0D108BD9-81ED-4DB2-BD59-A6C34878D82A}">
                    <a16:rowId xmlns:a16="http://schemas.microsoft.com/office/drawing/2014/main" val="2670178076"/>
                  </a:ext>
                </a:extLst>
              </a:tr>
            </a:tbl>
          </a:graphicData>
        </a:graphic>
      </p:graphicFrame>
      <p:sp>
        <p:nvSpPr>
          <p:cNvPr id="4" name="Slide Number Placeholder 3">
            <a:extLst>
              <a:ext uri="{FF2B5EF4-FFF2-40B4-BE49-F238E27FC236}">
                <a16:creationId xmlns:a16="http://schemas.microsoft.com/office/drawing/2014/main" id="{9158493A-988A-4483-A096-F2AD819696F9}"/>
              </a:ext>
            </a:extLst>
          </p:cNvPr>
          <p:cNvSpPr>
            <a:spLocks noGrp="1"/>
          </p:cNvSpPr>
          <p:nvPr>
            <p:ph type="sldNum" sz="quarter" idx="12"/>
          </p:nvPr>
        </p:nvSpPr>
        <p:spPr/>
        <p:txBody>
          <a:bodyPr/>
          <a:lstStyle/>
          <a:p>
            <a:r>
              <a:rPr lang="en-US"/>
              <a:t>Slide </a:t>
            </a:r>
            <a:fld id="{4FAB73BC-B049-4115-A692-8D63A059BFB8}" type="slidenum">
              <a:rPr lang="en-US" smtClean="0"/>
              <a:pPr/>
              <a:t>18</a:t>
            </a:fld>
            <a:endParaRPr lang="en-US" dirty="0"/>
          </a:p>
        </p:txBody>
      </p:sp>
    </p:spTree>
    <p:extLst>
      <p:ext uri="{BB962C8B-B14F-4D97-AF65-F5344CB8AC3E}">
        <p14:creationId xmlns:p14="http://schemas.microsoft.com/office/powerpoint/2010/main" val="169655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FDAB-A0A0-46FF-994A-290949F75C23}"/>
              </a:ext>
            </a:extLst>
          </p:cNvPr>
          <p:cNvSpPr>
            <a:spLocks noGrp="1"/>
          </p:cNvSpPr>
          <p:nvPr>
            <p:ph type="title"/>
          </p:nvPr>
        </p:nvSpPr>
        <p:spPr/>
        <p:txBody>
          <a:bodyPr/>
          <a:lstStyle/>
          <a:p>
            <a:r>
              <a:rPr lang="en-US" dirty="0"/>
              <a:t>LUNGMAP Series</a:t>
            </a:r>
          </a:p>
        </p:txBody>
      </p:sp>
      <p:graphicFrame>
        <p:nvGraphicFramePr>
          <p:cNvPr id="5" name="Content Placeholder 4">
            <a:extLst>
              <a:ext uri="{FF2B5EF4-FFF2-40B4-BE49-F238E27FC236}">
                <a16:creationId xmlns:a16="http://schemas.microsoft.com/office/drawing/2014/main" id="{191A73D5-768B-4462-A1AD-8A0E631CD196}"/>
              </a:ext>
            </a:extLst>
          </p:cNvPr>
          <p:cNvGraphicFramePr>
            <a:graphicFrameLocks noGrp="1"/>
          </p:cNvGraphicFramePr>
          <p:nvPr>
            <p:ph idx="1"/>
            <p:extLst>
              <p:ext uri="{D42A27DB-BD31-4B8C-83A1-F6EECF244321}">
                <p14:modId xmlns:p14="http://schemas.microsoft.com/office/powerpoint/2010/main" val="3766420969"/>
              </p:ext>
            </p:extLst>
          </p:nvPr>
        </p:nvGraphicFramePr>
        <p:xfrm>
          <a:off x="609601" y="1449912"/>
          <a:ext cx="10664858" cy="4715218"/>
        </p:xfrm>
        <a:graphic>
          <a:graphicData uri="http://schemas.openxmlformats.org/drawingml/2006/table">
            <a:tbl>
              <a:tblPr firstRow="1" firstCol="1" bandRow="1">
                <a:tableStyleId>{5C22544A-7EE6-4342-B048-85BDC9FD1C3A}</a:tableStyleId>
              </a:tblPr>
              <a:tblGrid>
                <a:gridCol w="1359514">
                  <a:extLst>
                    <a:ext uri="{9D8B030D-6E8A-4147-A177-3AD203B41FA5}">
                      <a16:colId xmlns:a16="http://schemas.microsoft.com/office/drawing/2014/main" val="1911578966"/>
                    </a:ext>
                  </a:extLst>
                </a:gridCol>
                <a:gridCol w="2687140">
                  <a:extLst>
                    <a:ext uri="{9D8B030D-6E8A-4147-A177-3AD203B41FA5}">
                      <a16:colId xmlns:a16="http://schemas.microsoft.com/office/drawing/2014/main" val="1573835983"/>
                    </a:ext>
                  </a:extLst>
                </a:gridCol>
                <a:gridCol w="1636973">
                  <a:extLst>
                    <a:ext uri="{9D8B030D-6E8A-4147-A177-3AD203B41FA5}">
                      <a16:colId xmlns:a16="http://schemas.microsoft.com/office/drawing/2014/main" val="3294829515"/>
                    </a:ext>
                  </a:extLst>
                </a:gridCol>
                <a:gridCol w="1593028">
                  <a:extLst>
                    <a:ext uri="{9D8B030D-6E8A-4147-A177-3AD203B41FA5}">
                      <a16:colId xmlns:a16="http://schemas.microsoft.com/office/drawing/2014/main" val="733044489"/>
                    </a:ext>
                  </a:extLst>
                </a:gridCol>
                <a:gridCol w="1400689">
                  <a:extLst>
                    <a:ext uri="{9D8B030D-6E8A-4147-A177-3AD203B41FA5}">
                      <a16:colId xmlns:a16="http://schemas.microsoft.com/office/drawing/2014/main" val="1790073730"/>
                    </a:ext>
                  </a:extLst>
                </a:gridCol>
                <a:gridCol w="1987514">
                  <a:extLst>
                    <a:ext uri="{9D8B030D-6E8A-4147-A177-3AD203B41FA5}">
                      <a16:colId xmlns:a16="http://schemas.microsoft.com/office/drawing/2014/main" val="1009035098"/>
                    </a:ext>
                  </a:extLst>
                </a:gridCol>
              </a:tblGrid>
              <a:tr h="955467">
                <a:tc>
                  <a:txBody>
                    <a:bodyPr/>
                    <a:lstStyle/>
                    <a:p>
                      <a:pPr marL="0" marR="0" fontAlgn="base" hangingPunct="0">
                        <a:lnSpc>
                          <a:spcPts val="1800"/>
                        </a:lnSpc>
                        <a:spcBef>
                          <a:spcPts val="0"/>
                        </a:spcBef>
                        <a:spcAft>
                          <a:spcPts val="0"/>
                        </a:spcAft>
                      </a:pPr>
                      <a:r>
                        <a:rPr lang="en-US" sz="1800" b="0" dirty="0">
                          <a:solidFill>
                            <a:schemeClr val="tx1"/>
                          </a:solidFill>
                          <a:effectLst/>
                          <a:latin typeface="+mn-lt"/>
                        </a:rPr>
                        <a:t>Sub-study</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Investigational Drug</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a:solidFill>
                            <a:schemeClr val="tx1"/>
                          </a:solidFill>
                          <a:effectLst/>
                          <a:latin typeface="+mn-lt"/>
                        </a:rPr>
                        <a:t>Design</a:t>
                      </a:r>
                      <a:endParaRPr lang="en-US" sz="1800" b="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a:solidFill>
                            <a:schemeClr val="tx1"/>
                          </a:solidFill>
                          <a:effectLst/>
                          <a:latin typeface="+mn-lt"/>
                        </a:rPr>
                        <a:t>Primary Endpoint</a:t>
                      </a:r>
                      <a:endParaRPr lang="en-US" sz="1800" b="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Final Accrual </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a:solidFill>
                            <a:schemeClr val="tx1"/>
                          </a:solidFill>
                          <a:effectLst/>
                          <a:latin typeface="+mn-lt"/>
                        </a:rPr>
                        <a:t>Status</a:t>
                      </a:r>
                      <a:endParaRPr lang="en-US" sz="1800" b="0">
                        <a:solidFill>
                          <a:schemeClr val="tx1"/>
                        </a:solidFill>
                        <a:effectLst/>
                        <a:latin typeface="+mn-lt"/>
                        <a:ea typeface="Times New Roman" panose="02020603050405020304" pitchFamily="18" charset="0"/>
                      </a:endParaRPr>
                    </a:p>
                  </a:txBody>
                  <a:tcPr marL="55621" marR="55621" marT="0" marB="0" anchor="ctr"/>
                </a:tc>
                <a:extLst>
                  <a:ext uri="{0D108BD9-81ED-4DB2-BD59-A6C34878D82A}">
                    <a16:rowId xmlns:a16="http://schemas.microsoft.com/office/drawing/2014/main" val="146612526"/>
                  </a:ext>
                </a:extLst>
              </a:tr>
              <a:tr h="1677491">
                <a:tc>
                  <a:txBody>
                    <a:bodyPr/>
                    <a:lstStyle/>
                    <a:p>
                      <a:pPr marL="0" marR="0" fontAlgn="base" hangingPunct="0">
                        <a:lnSpc>
                          <a:spcPts val="1800"/>
                        </a:lnSpc>
                        <a:spcBef>
                          <a:spcPts val="0"/>
                        </a:spcBef>
                        <a:spcAft>
                          <a:spcPts val="0"/>
                        </a:spcAft>
                      </a:pPr>
                      <a:r>
                        <a:rPr lang="en-US" sz="1800" b="0" u="sng" dirty="0">
                          <a:solidFill>
                            <a:schemeClr val="tx1"/>
                          </a:solidFill>
                          <a:effectLst/>
                          <a:latin typeface="+mn-lt"/>
                        </a:rPr>
                        <a:t>S1800A</a:t>
                      </a:r>
                    </a:p>
                    <a:p>
                      <a:pPr marL="0" marR="0" fontAlgn="base" hangingPunct="0">
                        <a:lnSpc>
                          <a:spcPts val="1800"/>
                        </a:lnSpc>
                        <a:spcBef>
                          <a:spcPts val="0"/>
                        </a:spcBef>
                        <a:spcAft>
                          <a:spcPts val="0"/>
                        </a:spcAft>
                      </a:pPr>
                      <a:r>
                        <a:rPr lang="en-US" sz="1800" b="0" dirty="0">
                          <a:solidFill>
                            <a:schemeClr val="tx1"/>
                          </a:solidFill>
                          <a:effectLst/>
                          <a:latin typeface="+mn-lt"/>
                          <a:ea typeface="Times New Roman" panose="02020603050405020304" pitchFamily="18" charset="0"/>
                        </a:rPr>
                        <a:t>Non-match</a:t>
                      </a: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Ramucirumab + Pembrolizumab</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Randomized Phase II</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OS</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166</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Closed, pending analysis of primary objective. Expected Q4 ‘21</a:t>
                      </a:r>
                      <a:endParaRPr lang="en-US" sz="1800" b="0" dirty="0">
                        <a:solidFill>
                          <a:schemeClr val="tx1"/>
                        </a:solidFill>
                        <a:effectLst/>
                        <a:latin typeface="+mn-lt"/>
                        <a:ea typeface="Times New Roman" panose="02020603050405020304" pitchFamily="18" charset="0"/>
                      </a:endParaRPr>
                    </a:p>
                  </a:txBody>
                  <a:tcPr marL="55621" marR="55621" marT="0" marB="0" anchor="ctr"/>
                </a:tc>
                <a:extLst>
                  <a:ext uri="{0D108BD9-81ED-4DB2-BD59-A6C34878D82A}">
                    <a16:rowId xmlns:a16="http://schemas.microsoft.com/office/drawing/2014/main" val="986673852"/>
                  </a:ext>
                </a:extLst>
              </a:tr>
              <a:tr h="1041130">
                <a:tc>
                  <a:txBody>
                    <a:bodyPr/>
                    <a:lstStyle/>
                    <a:p>
                      <a:pPr marL="0" marR="0" fontAlgn="base" hangingPunct="0">
                        <a:lnSpc>
                          <a:spcPts val="1800"/>
                        </a:lnSpc>
                        <a:spcBef>
                          <a:spcPts val="0"/>
                        </a:spcBef>
                        <a:spcAft>
                          <a:spcPts val="0"/>
                        </a:spcAft>
                      </a:pPr>
                      <a:r>
                        <a:rPr lang="en-US" sz="1800" b="0" u="sng" dirty="0">
                          <a:solidFill>
                            <a:schemeClr val="tx1"/>
                          </a:solidFill>
                          <a:effectLst/>
                          <a:latin typeface="+mn-lt"/>
                        </a:rPr>
                        <a:t>S1900A</a:t>
                      </a:r>
                    </a:p>
                    <a:p>
                      <a:pPr marL="0" marR="0" fontAlgn="base" hangingPunct="0">
                        <a:lnSpc>
                          <a:spcPts val="1800"/>
                        </a:lnSpc>
                        <a:spcBef>
                          <a:spcPts val="0"/>
                        </a:spcBef>
                        <a:spcAft>
                          <a:spcPts val="0"/>
                        </a:spcAft>
                      </a:pPr>
                      <a:r>
                        <a:rPr lang="en-US" sz="1800" b="0" dirty="0">
                          <a:solidFill>
                            <a:schemeClr val="tx1"/>
                          </a:solidFill>
                          <a:effectLst/>
                          <a:latin typeface="+mn-lt"/>
                        </a:rPr>
                        <a:t>LOH</a:t>
                      </a:r>
                    </a:p>
                    <a:p>
                      <a:pPr marL="0" marR="0" fontAlgn="base" hangingPunct="0">
                        <a:lnSpc>
                          <a:spcPts val="1800"/>
                        </a:lnSpc>
                        <a:spcBef>
                          <a:spcPts val="0"/>
                        </a:spcBef>
                        <a:spcAft>
                          <a:spcPts val="0"/>
                        </a:spcAft>
                      </a:pPr>
                      <a:r>
                        <a:rPr lang="en-US" sz="1800" b="0" dirty="0">
                          <a:solidFill>
                            <a:schemeClr val="tx1"/>
                          </a:solidFill>
                          <a:effectLst/>
                          <a:latin typeface="+mn-lt"/>
                        </a:rPr>
                        <a:t>BRCA1</a:t>
                      </a:r>
                    </a:p>
                    <a:p>
                      <a:pPr marL="0" marR="0" fontAlgn="base" hangingPunct="0">
                        <a:lnSpc>
                          <a:spcPts val="1800"/>
                        </a:lnSpc>
                        <a:spcBef>
                          <a:spcPts val="0"/>
                        </a:spcBef>
                        <a:spcAft>
                          <a:spcPts val="0"/>
                        </a:spcAft>
                      </a:pPr>
                      <a:r>
                        <a:rPr lang="en-US" sz="1800" b="0" dirty="0">
                          <a:solidFill>
                            <a:schemeClr val="tx1"/>
                          </a:solidFill>
                          <a:effectLst/>
                          <a:latin typeface="+mn-lt"/>
                        </a:rPr>
                        <a:t>BRCA2</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a:solidFill>
                            <a:schemeClr val="tx1"/>
                          </a:solidFill>
                          <a:effectLst/>
                          <a:latin typeface="+mn-lt"/>
                        </a:rPr>
                        <a:t>Rucaparib</a:t>
                      </a:r>
                      <a:endParaRPr lang="en-US" sz="1800" b="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Single Arm </a:t>
                      </a:r>
                    </a:p>
                    <a:p>
                      <a:pPr marL="0" marR="0" algn="ctr" fontAlgn="base" hangingPunct="0">
                        <a:lnSpc>
                          <a:spcPts val="1800"/>
                        </a:lnSpc>
                        <a:spcBef>
                          <a:spcPts val="0"/>
                        </a:spcBef>
                        <a:spcAft>
                          <a:spcPts val="0"/>
                        </a:spcAft>
                      </a:pPr>
                      <a:r>
                        <a:rPr lang="en-US" sz="1800" b="0" dirty="0">
                          <a:solidFill>
                            <a:schemeClr val="tx1"/>
                          </a:solidFill>
                          <a:effectLst/>
                          <a:latin typeface="+mn-lt"/>
                        </a:rPr>
                        <a:t>Phase II</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Response</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27 squamous ,</a:t>
                      </a:r>
                    </a:p>
                    <a:p>
                      <a:pPr marL="0" marR="0" algn="ctr" fontAlgn="base" hangingPunct="0">
                        <a:lnSpc>
                          <a:spcPts val="1800"/>
                        </a:lnSpc>
                        <a:spcBef>
                          <a:spcPts val="0"/>
                        </a:spcBef>
                        <a:spcAft>
                          <a:spcPts val="0"/>
                        </a:spcAft>
                      </a:pPr>
                      <a:r>
                        <a:rPr lang="en-US" sz="1800" b="0" dirty="0">
                          <a:solidFill>
                            <a:schemeClr val="tx1"/>
                          </a:solidFill>
                          <a:effectLst/>
                          <a:latin typeface="+mn-lt"/>
                        </a:rPr>
                        <a:t>37 non-squam</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Presented ASCO ’21</a:t>
                      </a:r>
                    </a:p>
                    <a:p>
                      <a:pPr marL="0" marR="0" algn="ctr" fontAlgn="base" hangingPunct="0">
                        <a:lnSpc>
                          <a:spcPts val="1800"/>
                        </a:lnSpc>
                        <a:spcBef>
                          <a:spcPts val="0"/>
                        </a:spcBef>
                        <a:spcAft>
                          <a:spcPts val="0"/>
                        </a:spcAft>
                      </a:pPr>
                      <a:r>
                        <a:rPr lang="en-US" sz="1800" b="0" dirty="0">
                          <a:solidFill>
                            <a:schemeClr val="tx1"/>
                          </a:solidFill>
                          <a:effectLst/>
                          <a:latin typeface="+mn-lt"/>
                          <a:ea typeface="Times New Roman" panose="02020603050405020304" pitchFamily="18" charset="0"/>
                        </a:rPr>
                        <a:t>Manuscript in development</a:t>
                      </a:r>
                    </a:p>
                  </a:txBody>
                  <a:tcPr marL="55621" marR="55621" marT="0" marB="0" anchor="ctr"/>
                </a:tc>
                <a:extLst>
                  <a:ext uri="{0D108BD9-81ED-4DB2-BD59-A6C34878D82A}">
                    <a16:rowId xmlns:a16="http://schemas.microsoft.com/office/drawing/2014/main" val="1896176714"/>
                  </a:ext>
                </a:extLst>
              </a:tr>
              <a:tr h="1041130">
                <a:tc>
                  <a:txBody>
                    <a:bodyPr/>
                    <a:lstStyle/>
                    <a:p>
                      <a:pPr marL="0" marR="0" fontAlgn="base" hangingPunct="0">
                        <a:lnSpc>
                          <a:spcPts val="1800"/>
                        </a:lnSpc>
                        <a:spcBef>
                          <a:spcPts val="0"/>
                        </a:spcBef>
                        <a:spcAft>
                          <a:spcPts val="0"/>
                        </a:spcAft>
                      </a:pPr>
                      <a:r>
                        <a:rPr lang="en-US" sz="1800" b="0" u="sng" dirty="0">
                          <a:solidFill>
                            <a:schemeClr val="tx1"/>
                          </a:solidFill>
                          <a:effectLst/>
                          <a:latin typeface="+mn-lt"/>
                        </a:rPr>
                        <a:t>S1900C</a:t>
                      </a:r>
                    </a:p>
                    <a:p>
                      <a:pPr marL="0" marR="0" fontAlgn="base" hangingPunct="0">
                        <a:lnSpc>
                          <a:spcPts val="1800"/>
                        </a:lnSpc>
                        <a:spcBef>
                          <a:spcPts val="0"/>
                        </a:spcBef>
                        <a:spcAft>
                          <a:spcPts val="0"/>
                        </a:spcAft>
                      </a:pPr>
                      <a:r>
                        <a:rPr lang="en-US" sz="1800" b="0" dirty="0">
                          <a:solidFill>
                            <a:schemeClr val="tx1"/>
                          </a:solidFill>
                          <a:effectLst/>
                          <a:latin typeface="+mn-lt"/>
                        </a:rPr>
                        <a:t>STK11</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a:solidFill>
                            <a:schemeClr val="tx1"/>
                          </a:solidFill>
                          <a:effectLst/>
                          <a:latin typeface="+mn-lt"/>
                        </a:rPr>
                        <a:t>Talazoparib + Avelumab</a:t>
                      </a:r>
                      <a:endParaRPr lang="en-US" sz="1800" b="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Single Arm </a:t>
                      </a:r>
                    </a:p>
                    <a:p>
                      <a:pPr marL="0" marR="0" algn="ctr" fontAlgn="base" hangingPunct="0">
                        <a:lnSpc>
                          <a:spcPts val="1800"/>
                        </a:lnSpc>
                        <a:spcBef>
                          <a:spcPts val="0"/>
                        </a:spcBef>
                        <a:spcAft>
                          <a:spcPts val="0"/>
                        </a:spcAft>
                      </a:pPr>
                      <a:r>
                        <a:rPr lang="en-US" sz="1800" b="0" dirty="0">
                          <a:solidFill>
                            <a:schemeClr val="tx1"/>
                          </a:solidFill>
                          <a:effectLst/>
                          <a:latin typeface="+mn-lt"/>
                        </a:rPr>
                        <a:t>Phase II</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Response and disease control at 12 weeks</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47</a:t>
                      </a:r>
                      <a:endParaRPr lang="en-US" sz="1800" b="0" dirty="0">
                        <a:solidFill>
                          <a:schemeClr val="tx1"/>
                        </a:solidFill>
                        <a:effectLst/>
                        <a:latin typeface="+mn-lt"/>
                        <a:ea typeface="Times New Roman" panose="02020603050405020304" pitchFamily="18" charset="0"/>
                      </a:endParaRPr>
                    </a:p>
                  </a:txBody>
                  <a:tcPr marL="55621" marR="55621" marT="0" marB="0" anchor="ctr"/>
                </a:tc>
                <a:tc>
                  <a:txBody>
                    <a:bodyPr/>
                    <a:lstStyle/>
                    <a:p>
                      <a:pPr marL="0" marR="0" algn="ctr" fontAlgn="base" hangingPunct="0">
                        <a:lnSpc>
                          <a:spcPts val="1800"/>
                        </a:lnSpc>
                        <a:spcBef>
                          <a:spcPts val="0"/>
                        </a:spcBef>
                        <a:spcAft>
                          <a:spcPts val="0"/>
                        </a:spcAft>
                      </a:pPr>
                      <a:r>
                        <a:rPr lang="en-US" sz="1800" b="0" dirty="0">
                          <a:solidFill>
                            <a:schemeClr val="tx1"/>
                          </a:solidFill>
                          <a:effectLst/>
                          <a:latin typeface="+mn-lt"/>
                        </a:rPr>
                        <a:t>Closed. Manuscript in progress. </a:t>
                      </a:r>
                      <a:br>
                        <a:rPr lang="en-US" sz="1800" b="0" dirty="0">
                          <a:solidFill>
                            <a:schemeClr val="tx1"/>
                          </a:solidFill>
                          <a:effectLst/>
                          <a:latin typeface="+mn-lt"/>
                        </a:rPr>
                      </a:br>
                      <a:r>
                        <a:rPr lang="en-US" sz="1800" b="0" dirty="0">
                          <a:solidFill>
                            <a:schemeClr val="tx1"/>
                          </a:solidFill>
                          <a:effectLst/>
                          <a:latin typeface="+mn-lt"/>
                        </a:rPr>
                        <a:t>ASCO ‘22 expected</a:t>
                      </a:r>
                    </a:p>
                    <a:p>
                      <a:pPr marL="0" marR="0" algn="ctr" fontAlgn="base" hangingPunct="0">
                        <a:lnSpc>
                          <a:spcPts val="1800"/>
                        </a:lnSpc>
                        <a:spcBef>
                          <a:spcPts val="0"/>
                        </a:spcBef>
                        <a:spcAft>
                          <a:spcPts val="0"/>
                        </a:spcAft>
                      </a:pPr>
                      <a:endParaRPr lang="en-US" sz="1800" b="0" dirty="0">
                        <a:solidFill>
                          <a:schemeClr val="tx1"/>
                        </a:solidFill>
                        <a:effectLst/>
                        <a:latin typeface="+mn-lt"/>
                        <a:ea typeface="Times New Roman" panose="02020603050405020304" pitchFamily="18" charset="0"/>
                      </a:endParaRPr>
                    </a:p>
                  </a:txBody>
                  <a:tcPr marL="55621" marR="55621" marT="0" marB="0" anchor="ctr"/>
                </a:tc>
                <a:extLst>
                  <a:ext uri="{0D108BD9-81ED-4DB2-BD59-A6C34878D82A}">
                    <a16:rowId xmlns:a16="http://schemas.microsoft.com/office/drawing/2014/main" val="3306391662"/>
                  </a:ext>
                </a:extLst>
              </a:tr>
            </a:tbl>
          </a:graphicData>
        </a:graphic>
      </p:graphicFrame>
      <p:sp>
        <p:nvSpPr>
          <p:cNvPr id="4" name="Slide Number Placeholder 3">
            <a:extLst>
              <a:ext uri="{FF2B5EF4-FFF2-40B4-BE49-F238E27FC236}">
                <a16:creationId xmlns:a16="http://schemas.microsoft.com/office/drawing/2014/main" id="{342453A6-931B-4B8C-AE63-314F3999188B}"/>
              </a:ext>
            </a:extLst>
          </p:cNvPr>
          <p:cNvSpPr>
            <a:spLocks noGrp="1"/>
          </p:cNvSpPr>
          <p:nvPr>
            <p:ph type="sldNum" sz="quarter" idx="12"/>
          </p:nvPr>
        </p:nvSpPr>
        <p:spPr/>
        <p:txBody>
          <a:bodyPr/>
          <a:lstStyle/>
          <a:p>
            <a:r>
              <a:rPr lang="en-US"/>
              <a:t>Slide: </a:t>
            </a:r>
            <a:fld id="{629637A9-119A-49DA-BD12-AAC58B377D80}" type="slidenum">
              <a:rPr lang="en-US" smtClean="0"/>
              <a:pPr/>
              <a:t>19</a:t>
            </a:fld>
            <a:endParaRPr lang="en-US" dirty="0"/>
          </a:p>
        </p:txBody>
      </p:sp>
    </p:spTree>
    <p:extLst>
      <p:ext uri="{BB962C8B-B14F-4D97-AF65-F5344CB8AC3E}">
        <p14:creationId xmlns:p14="http://schemas.microsoft.com/office/powerpoint/2010/main" val="3653016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A66E4-90E8-4BA7-B22B-4E6FCF926487}"/>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0687BD34-E0DD-40CF-A87F-E939ED225920}"/>
              </a:ext>
            </a:extLst>
          </p:cNvPr>
          <p:cNvSpPr>
            <a:spLocks noGrp="1"/>
          </p:cNvSpPr>
          <p:nvPr>
            <p:ph idx="1"/>
          </p:nvPr>
        </p:nvSpPr>
        <p:spPr>
          <a:xfrm>
            <a:off x="609600" y="1676400"/>
            <a:ext cx="10546080" cy="4381500"/>
          </a:xfrm>
        </p:spPr>
        <p:txBody>
          <a:bodyPr>
            <a:normAutofit lnSpcReduction="10000"/>
          </a:bodyPr>
          <a:lstStyle/>
          <a:p>
            <a:r>
              <a:rPr lang="en-US" sz="2400" dirty="0"/>
              <a:t>Welcome &amp; Introductions – </a:t>
            </a:r>
            <a:r>
              <a:rPr lang="en-US" sz="2400" i="1" dirty="0"/>
              <a:t>Roy Herbst  </a:t>
            </a:r>
          </a:p>
          <a:p>
            <a:r>
              <a:rPr lang="en-US" sz="2400" dirty="0"/>
              <a:t>Lung-MAP Accomplishments – </a:t>
            </a:r>
            <a:r>
              <a:rPr lang="en-US" sz="2400" i="1" dirty="0"/>
              <a:t>David Gandara</a:t>
            </a:r>
          </a:p>
          <a:p>
            <a:r>
              <a:rPr lang="en-US" sz="2400" dirty="0"/>
              <a:t>Manuscript Updates – </a:t>
            </a:r>
            <a:r>
              <a:rPr lang="en-US" sz="2400" i="1" dirty="0"/>
              <a:t>Mary Redman</a:t>
            </a:r>
          </a:p>
          <a:p>
            <a:r>
              <a:rPr lang="en-US" sz="2400" dirty="0"/>
              <a:t>Translational Medicine Committee Updates – </a:t>
            </a:r>
            <a:r>
              <a:rPr lang="en-US" sz="2400" i="1" dirty="0"/>
              <a:t>David Kozono</a:t>
            </a:r>
            <a:endParaRPr lang="en-US" sz="2400" i="1" dirty="0">
              <a:highlight>
                <a:srgbClr val="FFFF00"/>
              </a:highlight>
            </a:endParaRPr>
          </a:p>
          <a:p>
            <a:r>
              <a:rPr lang="en-US" sz="2400" dirty="0"/>
              <a:t>Drug Selection Committee Updates – </a:t>
            </a:r>
            <a:r>
              <a:rPr lang="en-US" sz="2400" i="1" dirty="0"/>
              <a:t>Hossein Borghaei</a:t>
            </a:r>
          </a:p>
          <a:p>
            <a:r>
              <a:rPr lang="en-US" sz="2400" dirty="0"/>
              <a:t>S1900E Sub-study Update – </a:t>
            </a:r>
            <a:r>
              <a:rPr lang="en-US" sz="2400" i="1" dirty="0"/>
              <a:t>Suki Padda</a:t>
            </a:r>
          </a:p>
          <a:p>
            <a:r>
              <a:rPr lang="en-US" sz="2400" dirty="0"/>
              <a:t>S1800D Sub-study Update – </a:t>
            </a:r>
            <a:r>
              <a:rPr lang="en-US" sz="2400" i="1" dirty="0"/>
              <a:t>Hatim Husain</a:t>
            </a:r>
          </a:p>
          <a:p>
            <a:r>
              <a:rPr lang="en-US" sz="2400" dirty="0"/>
              <a:t>Lung-MAP Site Coordinators </a:t>
            </a:r>
            <a:r>
              <a:rPr lang="en-US" sz="2400" i="1" dirty="0"/>
              <a:t>– Stephanie Smith</a:t>
            </a:r>
          </a:p>
          <a:p>
            <a:r>
              <a:rPr lang="en-US" sz="2400" dirty="0"/>
              <a:t>Future of Lung-MAP – </a:t>
            </a:r>
            <a:r>
              <a:rPr lang="en-US" sz="2400" i="1" dirty="0"/>
              <a:t>Jyoti Patel</a:t>
            </a:r>
          </a:p>
        </p:txBody>
      </p:sp>
      <p:sp>
        <p:nvSpPr>
          <p:cNvPr id="4" name="Slide Number Placeholder 3">
            <a:extLst>
              <a:ext uri="{FF2B5EF4-FFF2-40B4-BE49-F238E27FC236}">
                <a16:creationId xmlns:a16="http://schemas.microsoft.com/office/drawing/2014/main" id="{E41C1DA4-539F-4B27-BE88-3898759AC8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75BF3991-3985-42DC-8B48-0F64E1EABA5D}"/>
              </a:ext>
            </a:extLst>
          </p:cNvPr>
          <p:cNvSpPr/>
          <p:nvPr/>
        </p:nvSpPr>
        <p:spPr>
          <a:xfrm>
            <a:off x="8447845" y="1934944"/>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There will be a Q &amp; A session at the end of the presentation.</a:t>
            </a:r>
          </a:p>
        </p:txBody>
      </p:sp>
    </p:spTree>
    <p:extLst>
      <p:ext uri="{BB962C8B-B14F-4D97-AF65-F5344CB8AC3E}">
        <p14:creationId xmlns:p14="http://schemas.microsoft.com/office/powerpoint/2010/main" val="182163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7B58-AB27-49B9-965A-8E1901711959}"/>
              </a:ext>
            </a:extLst>
          </p:cNvPr>
          <p:cNvSpPr>
            <a:spLocks noGrp="1"/>
          </p:cNvSpPr>
          <p:nvPr>
            <p:ph type="ctrTitle"/>
          </p:nvPr>
        </p:nvSpPr>
        <p:spPr/>
        <p:txBody>
          <a:bodyPr>
            <a:normAutofit/>
          </a:bodyPr>
          <a:lstStyle/>
          <a:p>
            <a:r>
              <a:rPr lang="en-US" dirty="0"/>
              <a:t>Lung-MAP Update:</a:t>
            </a:r>
            <a:br>
              <a:rPr lang="en-US" dirty="0"/>
            </a:br>
            <a:r>
              <a:rPr lang="en-US" dirty="0"/>
              <a:t>Translational Medicine</a:t>
            </a:r>
          </a:p>
        </p:txBody>
      </p:sp>
      <p:sp>
        <p:nvSpPr>
          <p:cNvPr id="3" name="Subtitle 2">
            <a:extLst>
              <a:ext uri="{FF2B5EF4-FFF2-40B4-BE49-F238E27FC236}">
                <a16:creationId xmlns:a16="http://schemas.microsoft.com/office/drawing/2014/main" id="{6E4986C1-26C2-4D74-A999-AD76ACA612F8}"/>
              </a:ext>
            </a:extLst>
          </p:cNvPr>
          <p:cNvSpPr>
            <a:spLocks noGrp="1"/>
          </p:cNvSpPr>
          <p:nvPr>
            <p:ph type="subTitle" idx="1"/>
          </p:nvPr>
        </p:nvSpPr>
        <p:spPr/>
        <p:txBody>
          <a:bodyPr/>
          <a:lstStyle/>
          <a:p>
            <a:r>
              <a:rPr lang="en-US" dirty="0"/>
              <a:t>David Kozono</a:t>
            </a:r>
          </a:p>
          <a:p>
            <a:r>
              <a:rPr lang="en-US" dirty="0"/>
              <a:t>October 14, 2021</a:t>
            </a:r>
          </a:p>
        </p:txBody>
      </p:sp>
    </p:spTree>
    <p:extLst>
      <p:ext uri="{BB962C8B-B14F-4D97-AF65-F5344CB8AC3E}">
        <p14:creationId xmlns:p14="http://schemas.microsoft.com/office/powerpoint/2010/main" val="1454034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F718-6DED-45A9-910E-AD0AFC2C1830}"/>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id="{914BC957-2F9F-45AF-AD97-6DE5EF6ED162}"/>
              </a:ext>
            </a:extLst>
          </p:cNvPr>
          <p:cNvSpPr>
            <a:spLocks noGrp="1"/>
          </p:cNvSpPr>
          <p:nvPr>
            <p:ph idx="1"/>
          </p:nvPr>
        </p:nvSpPr>
        <p:spPr/>
        <p:txBody>
          <a:bodyPr/>
          <a:lstStyle/>
          <a:p>
            <a:r>
              <a:rPr lang="en-US" dirty="0"/>
              <a:t>Bring together expertise in translational medicine</a:t>
            </a:r>
          </a:p>
          <a:p>
            <a:r>
              <a:rPr lang="en-US" dirty="0"/>
              <a:t>Assist in biomarker selection and definitions and sample collection decisions for sub-studies under development</a:t>
            </a:r>
          </a:p>
          <a:p>
            <a:r>
              <a:rPr lang="en-US" dirty="0"/>
              <a:t>Review proposals for prospective and retrospective translational research</a:t>
            </a:r>
          </a:p>
          <a:p>
            <a:r>
              <a:rPr lang="en-US" dirty="0"/>
              <a:t>Assist in analysis and publication of sequencing and other correlative science data</a:t>
            </a:r>
          </a:p>
          <a:p>
            <a:endParaRPr lang="en-US" dirty="0"/>
          </a:p>
        </p:txBody>
      </p:sp>
    </p:spTree>
    <p:extLst>
      <p:ext uri="{BB962C8B-B14F-4D97-AF65-F5344CB8AC3E}">
        <p14:creationId xmlns:p14="http://schemas.microsoft.com/office/powerpoint/2010/main" val="95518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68472-DA7E-4730-BD0C-0CBE03F580B3}"/>
              </a:ext>
            </a:extLst>
          </p:cNvPr>
          <p:cNvSpPr>
            <a:spLocks noGrp="1"/>
          </p:cNvSpPr>
          <p:nvPr>
            <p:ph type="title"/>
          </p:nvPr>
        </p:nvSpPr>
        <p:spPr/>
        <p:txBody>
          <a:bodyPr/>
          <a:lstStyle/>
          <a:p>
            <a:r>
              <a:rPr lang="en-US" dirty="0"/>
              <a:t>Members/attendees</a:t>
            </a:r>
          </a:p>
        </p:txBody>
      </p:sp>
      <p:sp>
        <p:nvSpPr>
          <p:cNvPr id="3" name="Content Placeholder 2">
            <a:extLst>
              <a:ext uri="{FF2B5EF4-FFF2-40B4-BE49-F238E27FC236}">
                <a16:creationId xmlns:a16="http://schemas.microsoft.com/office/drawing/2014/main" id="{B1835A29-EC11-4D13-944C-B5E1A8CAB8FC}"/>
              </a:ext>
            </a:extLst>
          </p:cNvPr>
          <p:cNvSpPr>
            <a:spLocks noGrp="1"/>
          </p:cNvSpPr>
          <p:nvPr>
            <p:ph idx="1"/>
          </p:nvPr>
        </p:nvSpPr>
        <p:spPr/>
        <p:txBody>
          <a:bodyPr>
            <a:normAutofit fontScale="92500" lnSpcReduction="10000"/>
          </a:bodyPr>
          <a:lstStyle/>
          <a:p>
            <a:r>
              <a:rPr lang="en-US" dirty="0"/>
              <a:t>Lung-MAP</a:t>
            </a:r>
          </a:p>
          <a:p>
            <a:pPr lvl="1">
              <a:buFont typeface="Courier New" panose="02070309020205020404" pitchFamily="49" charset="0"/>
              <a:buChar char="o"/>
            </a:pPr>
            <a:r>
              <a:rPr lang="en-US" dirty="0"/>
              <a:t>Hoss Borghaei, Jeff Bradley, Afshin Dowlati, Konstantin Dragnev, Marty Edelman, David Gandara, Roy Herbst, Fred Hirsch, Leora Horn, Karen Kelly, Phil Mack, Joel Neal, Jyoti Patel, James Rae, Suresh Ramalingam, Tom Stinchcombe, Saiama Waqar, Ignacio Wistuba</a:t>
            </a:r>
          </a:p>
          <a:p>
            <a:pPr lvl="1">
              <a:buFont typeface="Courier New" panose="02070309020205020404" pitchFamily="49" charset="0"/>
              <a:buChar char="o"/>
            </a:pPr>
            <a:r>
              <a:rPr lang="en-US" dirty="0"/>
              <a:t>Xing Hua, Katie Minichiello, Mary Redman, Mike Wu (Stats)</a:t>
            </a:r>
          </a:p>
          <a:p>
            <a:pPr lvl="1">
              <a:buFont typeface="Courier New" panose="02070309020205020404" pitchFamily="49" charset="0"/>
              <a:buChar char="o"/>
            </a:pPr>
            <a:r>
              <a:rPr lang="en-US" dirty="0"/>
              <a:t>Stacey Adam, Taqwa El-Hussein (FNIH), Laura Gildner (SWOG), Jennifer Beeler (SWOG)</a:t>
            </a:r>
          </a:p>
          <a:p>
            <a:pPr lvl="1">
              <a:buFont typeface="Courier New" panose="02070309020205020404" pitchFamily="49" charset="0"/>
              <a:buChar char="o"/>
            </a:pPr>
            <a:r>
              <a:rPr lang="en-US" dirty="0"/>
              <a:t>David Kozono (Chair, 2020-)</a:t>
            </a:r>
          </a:p>
          <a:p>
            <a:r>
              <a:rPr lang="en-US" dirty="0"/>
              <a:t>FMI: Lindsay Chan, Jennifer Mills, Lynn Sullivan, Khaled Tolba, Jeff Venstrom</a:t>
            </a:r>
          </a:p>
          <a:p>
            <a:r>
              <a:rPr lang="en-US" dirty="0"/>
              <a:t>Nationwide/Biobank: Erin Grundy, Yvonne Moyer, Nilsa Ramirez, Kae Tegtmeier</a:t>
            </a:r>
          </a:p>
        </p:txBody>
      </p:sp>
    </p:spTree>
    <p:extLst>
      <p:ext uri="{BB962C8B-B14F-4D97-AF65-F5344CB8AC3E}">
        <p14:creationId xmlns:p14="http://schemas.microsoft.com/office/powerpoint/2010/main" val="2561035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4731-672F-404D-BFC3-9FC52931340E}"/>
              </a:ext>
            </a:extLst>
          </p:cNvPr>
          <p:cNvSpPr>
            <a:spLocks noGrp="1"/>
          </p:cNvSpPr>
          <p:nvPr>
            <p:ph type="title"/>
          </p:nvPr>
        </p:nvSpPr>
        <p:spPr/>
        <p:txBody>
          <a:bodyPr/>
          <a:lstStyle/>
          <a:p>
            <a:r>
              <a:rPr lang="en-US" dirty="0"/>
              <a:t>Areas of expertise</a:t>
            </a:r>
          </a:p>
        </p:txBody>
      </p:sp>
      <p:sp>
        <p:nvSpPr>
          <p:cNvPr id="3" name="Content Placeholder 2">
            <a:extLst>
              <a:ext uri="{FF2B5EF4-FFF2-40B4-BE49-F238E27FC236}">
                <a16:creationId xmlns:a16="http://schemas.microsoft.com/office/drawing/2014/main" id="{46ECDCC0-BEBF-45E1-9726-793E2FD8714C}"/>
              </a:ext>
            </a:extLst>
          </p:cNvPr>
          <p:cNvSpPr>
            <a:spLocks noGrp="1"/>
          </p:cNvSpPr>
          <p:nvPr>
            <p:ph idx="1"/>
          </p:nvPr>
        </p:nvSpPr>
        <p:spPr/>
        <p:txBody>
          <a:bodyPr/>
          <a:lstStyle/>
          <a:p>
            <a:r>
              <a:rPr lang="en-US" dirty="0"/>
              <a:t>Therapeutics</a:t>
            </a:r>
          </a:p>
          <a:p>
            <a:pPr lvl="1">
              <a:buFont typeface="Courier New" panose="02070309020205020404" pitchFamily="49" charset="0"/>
              <a:buChar char="o"/>
            </a:pPr>
            <a:r>
              <a:rPr lang="en-US" dirty="0"/>
              <a:t>Immuno-Oncology</a:t>
            </a:r>
          </a:p>
          <a:p>
            <a:pPr lvl="1">
              <a:buFont typeface="Courier New" panose="02070309020205020404" pitchFamily="49" charset="0"/>
              <a:buChar char="o"/>
            </a:pPr>
            <a:r>
              <a:rPr lang="en-US" dirty="0"/>
              <a:t>Targeted therapies</a:t>
            </a:r>
          </a:p>
          <a:p>
            <a:pPr lvl="1">
              <a:buFont typeface="Courier New" panose="02070309020205020404" pitchFamily="49" charset="0"/>
              <a:buChar char="o"/>
            </a:pPr>
            <a:r>
              <a:rPr lang="en-US" dirty="0"/>
              <a:t>DNA repair</a:t>
            </a:r>
          </a:p>
          <a:p>
            <a:pPr lvl="1">
              <a:buFont typeface="Courier New" panose="02070309020205020404" pitchFamily="49" charset="0"/>
              <a:buChar char="o"/>
            </a:pPr>
            <a:r>
              <a:rPr lang="en-US" dirty="0"/>
              <a:t>Anti-angiogenic therapy</a:t>
            </a:r>
          </a:p>
          <a:p>
            <a:r>
              <a:rPr lang="en-US" dirty="0"/>
              <a:t>Biospecimen banking and processing</a:t>
            </a:r>
          </a:p>
          <a:p>
            <a:r>
              <a:rPr lang="en-US" dirty="0"/>
              <a:t>Pathology</a:t>
            </a:r>
          </a:p>
          <a:p>
            <a:r>
              <a:rPr lang="en-US" dirty="0"/>
              <a:t>Clinical genomics</a:t>
            </a:r>
          </a:p>
          <a:p>
            <a:endParaRPr lang="en-US" dirty="0"/>
          </a:p>
        </p:txBody>
      </p:sp>
    </p:spTree>
    <p:extLst>
      <p:ext uri="{BB962C8B-B14F-4D97-AF65-F5344CB8AC3E}">
        <p14:creationId xmlns:p14="http://schemas.microsoft.com/office/powerpoint/2010/main" val="242024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73D1-76F9-471E-9C75-D8DACB9C6357}"/>
              </a:ext>
            </a:extLst>
          </p:cNvPr>
          <p:cNvSpPr>
            <a:spLocks noGrp="1"/>
          </p:cNvSpPr>
          <p:nvPr>
            <p:ph type="title"/>
          </p:nvPr>
        </p:nvSpPr>
        <p:spPr/>
        <p:txBody>
          <a:bodyPr/>
          <a:lstStyle/>
          <a:p>
            <a:r>
              <a:rPr lang="en-US" dirty="0"/>
              <a:t>Lung-MAP TM resources </a:t>
            </a:r>
          </a:p>
        </p:txBody>
      </p:sp>
      <p:sp>
        <p:nvSpPr>
          <p:cNvPr id="3" name="Content Placeholder 2">
            <a:extLst>
              <a:ext uri="{FF2B5EF4-FFF2-40B4-BE49-F238E27FC236}">
                <a16:creationId xmlns:a16="http://schemas.microsoft.com/office/drawing/2014/main" id="{6D933930-B862-4DA9-B9D6-42DD5C0DAA8A}"/>
              </a:ext>
            </a:extLst>
          </p:cNvPr>
          <p:cNvSpPr>
            <a:spLocks noGrp="1"/>
          </p:cNvSpPr>
          <p:nvPr>
            <p:ph idx="1"/>
          </p:nvPr>
        </p:nvSpPr>
        <p:spPr/>
        <p:txBody>
          <a:bodyPr/>
          <a:lstStyle/>
          <a:p>
            <a:r>
              <a:rPr lang="en-US" dirty="0"/>
              <a:t>Sequencing data from S1400 (Jun 16, 2014 – Jan 28, 2019)</a:t>
            </a:r>
          </a:p>
          <a:p>
            <a:pPr lvl="1">
              <a:buFont typeface="Courier New" panose="02070309020205020404" pitchFamily="49" charset="0"/>
              <a:buChar char="o"/>
            </a:pPr>
            <a:r>
              <a:rPr lang="en-US" dirty="0"/>
              <a:t>Enrolled 1864 patients with stage IV or recurrent squamous cell lung cancer</a:t>
            </a:r>
          </a:p>
          <a:p>
            <a:pPr lvl="1">
              <a:buFont typeface="Courier New" panose="02070309020205020404" pitchFamily="49" charset="0"/>
              <a:buChar char="o"/>
            </a:pPr>
            <a:r>
              <a:rPr lang="en-US" dirty="0"/>
              <a:t>Next Generation Sequencing (NGS) data available for 1672 patients using the FoundationOne T5 research platform</a:t>
            </a:r>
          </a:p>
          <a:p>
            <a:pPr lvl="1">
              <a:buFont typeface="Courier New" panose="02070309020205020404" pitchFamily="49" charset="0"/>
              <a:buChar char="o"/>
            </a:pPr>
            <a:r>
              <a:rPr lang="en-US" dirty="0"/>
              <a:t>T5 = exons and/or introns of 313 cancer-related genes</a:t>
            </a:r>
          </a:p>
          <a:p>
            <a:pPr lvl="1">
              <a:buFont typeface="Courier New" panose="02070309020205020404" pitchFamily="49" charset="0"/>
              <a:buChar char="o"/>
            </a:pPr>
            <a:r>
              <a:rPr lang="en-US" dirty="0"/>
              <a:t>36,677 variants identified</a:t>
            </a:r>
          </a:p>
          <a:p>
            <a:pPr lvl="1">
              <a:buFont typeface="Courier New" panose="02070309020205020404" pitchFamily="49" charset="0"/>
              <a:buChar char="o"/>
            </a:pPr>
            <a:r>
              <a:rPr lang="en-US" dirty="0"/>
              <a:t>Largest NGS dataset of advanced squamous cell lung</a:t>
            </a:r>
          </a:p>
          <a:p>
            <a:pPr lvl="1" indent="0">
              <a:buNone/>
            </a:pPr>
            <a:r>
              <a:rPr lang="en-US" dirty="0"/>
              <a:t>cancers of previously treated patients</a:t>
            </a:r>
          </a:p>
          <a:p>
            <a:pPr lvl="1">
              <a:buFont typeface="Courier New" panose="02070309020205020404" pitchFamily="49" charset="0"/>
              <a:buChar char="o"/>
            </a:pPr>
            <a:endParaRPr lang="en-US" dirty="0"/>
          </a:p>
        </p:txBody>
      </p:sp>
      <p:pic>
        <p:nvPicPr>
          <p:cNvPr id="4" name="Picture 3">
            <a:extLst>
              <a:ext uri="{FF2B5EF4-FFF2-40B4-BE49-F238E27FC236}">
                <a16:creationId xmlns:a16="http://schemas.microsoft.com/office/drawing/2014/main" id="{129ED9AC-5AF3-4C0B-9694-B3708A3328AB}"/>
              </a:ext>
            </a:extLst>
          </p:cNvPr>
          <p:cNvPicPr>
            <a:picLocks noChangeAspect="1"/>
          </p:cNvPicPr>
          <p:nvPr/>
        </p:nvPicPr>
        <p:blipFill>
          <a:blip r:embed="rId2"/>
          <a:stretch>
            <a:fillRect/>
          </a:stretch>
        </p:blipFill>
        <p:spPr>
          <a:xfrm>
            <a:off x="1364582" y="4930689"/>
            <a:ext cx="6477000" cy="1162050"/>
          </a:xfrm>
          <a:prstGeom prst="rect">
            <a:avLst/>
          </a:prstGeom>
        </p:spPr>
      </p:pic>
      <p:pic>
        <p:nvPicPr>
          <p:cNvPr id="6" name="Picture 5">
            <a:extLst>
              <a:ext uri="{FF2B5EF4-FFF2-40B4-BE49-F238E27FC236}">
                <a16:creationId xmlns:a16="http://schemas.microsoft.com/office/drawing/2014/main" id="{CC284951-891C-4B2C-AE13-64941F0189F4}"/>
              </a:ext>
            </a:extLst>
          </p:cNvPr>
          <p:cNvPicPr>
            <a:picLocks noChangeAspect="1"/>
          </p:cNvPicPr>
          <p:nvPr/>
        </p:nvPicPr>
        <p:blipFill>
          <a:blip r:embed="rId3"/>
          <a:stretch>
            <a:fillRect/>
          </a:stretch>
        </p:blipFill>
        <p:spPr>
          <a:xfrm>
            <a:off x="8367964" y="3163155"/>
            <a:ext cx="2985837" cy="3013808"/>
          </a:xfrm>
          <a:prstGeom prst="rect">
            <a:avLst/>
          </a:prstGeom>
        </p:spPr>
      </p:pic>
    </p:spTree>
    <p:extLst>
      <p:ext uri="{BB962C8B-B14F-4D97-AF65-F5344CB8AC3E}">
        <p14:creationId xmlns:p14="http://schemas.microsoft.com/office/powerpoint/2010/main" val="579283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C8E33-77B2-4B7A-A5F5-4D46CD685761}"/>
              </a:ext>
            </a:extLst>
          </p:cNvPr>
          <p:cNvSpPr>
            <a:spLocks noGrp="1"/>
          </p:cNvSpPr>
          <p:nvPr>
            <p:ph type="title"/>
          </p:nvPr>
        </p:nvSpPr>
        <p:spPr/>
        <p:txBody>
          <a:bodyPr/>
          <a:lstStyle/>
          <a:p>
            <a:r>
              <a:rPr lang="en-US" dirty="0"/>
              <a:t>Example S1400 NGS analysis</a:t>
            </a:r>
          </a:p>
        </p:txBody>
      </p:sp>
      <p:sp>
        <p:nvSpPr>
          <p:cNvPr id="3" name="Content Placeholder 2">
            <a:extLst>
              <a:ext uri="{FF2B5EF4-FFF2-40B4-BE49-F238E27FC236}">
                <a16:creationId xmlns:a16="http://schemas.microsoft.com/office/drawing/2014/main" id="{C6B3C0CC-55AD-45B3-92B3-3A15B6A4F7C7}"/>
              </a:ext>
            </a:extLst>
          </p:cNvPr>
          <p:cNvSpPr>
            <a:spLocks noGrp="1"/>
          </p:cNvSpPr>
          <p:nvPr>
            <p:ph idx="1"/>
          </p:nvPr>
        </p:nvSpPr>
        <p:spPr>
          <a:xfrm>
            <a:off x="838200" y="1825625"/>
            <a:ext cx="10515600" cy="4351338"/>
          </a:xfrm>
        </p:spPr>
        <p:txBody>
          <a:bodyPr/>
          <a:lstStyle/>
          <a:p>
            <a:r>
              <a:rPr lang="en-US" dirty="0"/>
              <a:t>Mini-oral presentation at WCLC, manuscript drafted</a:t>
            </a:r>
          </a:p>
          <a:p>
            <a:r>
              <a:rPr lang="en-US" dirty="0"/>
              <a:t>Mutual exclusivity of PARP4 and NFE2L2 or KEAP1 alterations suggests that PARP4 may have a role in a pathway known to impact responses to oxidative stress and treatment resistance</a:t>
            </a:r>
          </a:p>
        </p:txBody>
      </p:sp>
      <p:sp>
        <p:nvSpPr>
          <p:cNvPr id="4" name="TextBox 3">
            <a:extLst>
              <a:ext uri="{FF2B5EF4-FFF2-40B4-BE49-F238E27FC236}">
                <a16:creationId xmlns:a16="http://schemas.microsoft.com/office/drawing/2014/main" id="{F7601782-94B9-47D9-A1B7-4608EC8A47D3}"/>
              </a:ext>
            </a:extLst>
          </p:cNvPr>
          <p:cNvSpPr txBox="1"/>
          <p:nvPr/>
        </p:nvSpPr>
        <p:spPr>
          <a:xfrm>
            <a:off x="319640" y="4347967"/>
            <a:ext cx="1001552" cy="410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KEAP1</a:t>
            </a:r>
          </a:p>
        </p:txBody>
      </p:sp>
      <p:sp>
        <p:nvSpPr>
          <p:cNvPr id="5" name="TextBox 4">
            <a:extLst>
              <a:ext uri="{FF2B5EF4-FFF2-40B4-BE49-F238E27FC236}">
                <a16:creationId xmlns:a16="http://schemas.microsoft.com/office/drawing/2014/main" id="{0FF75E89-AE0F-4330-A0DB-FED7A72B8C10}"/>
              </a:ext>
            </a:extLst>
          </p:cNvPr>
          <p:cNvSpPr txBox="1"/>
          <p:nvPr/>
        </p:nvSpPr>
        <p:spPr>
          <a:xfrm>
            <a:off x="197814" y="4640269"/>
            <a:ext cx="1123379" cy="410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NFE2L2</a:t>
            </a:r>
          </a:p>
        </p:txBody>
      </p:sp>
      <p:sp>
        <p:nvSpPr>
          <p:cNvPr id="6" name="TextBox 5">
            <a:extLst>
              <a:ext uri="{FF2B5EF4-FFF2-40B4-BE49-F238E27FC236}">
                <a16:creationId xmlns:a16="http://schemas.microsoft.com/office/drawing/2014/main" id="{5EBD9090-F040-44D9-A569-F8AD4BB1F0F9}"/>
              </a:ext>
            </a:extLst>
          </p:cNvPr>
          <p:cNvSpPr txBox="1"/>
          <p:nvPr/>
        </p:nvSpPr>
        <p:spPr>
          <a:xfrm>
            <a:off x="304680" y="4943625"/>
            <a:ext cx="1016512" cy="410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r"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PARP4</a:t>
            </a:r>
          </a:p>
        </p:txBody>
      </p:sp>
      <p:sp>
        <p:nvSpPr>
          <p:cNvPr id="7" name="TextBox 6">
            <a:extLst>
              <a:ext uri="{FF2B5EF4-FFF2-40B4-BE49-F238E27FC236}">
                <a16:creationId xmlns:a16="http://schemas.microsoft.com/office/drawing/2014/main" id="{73577FC0-F670-43AC-8036-53F62C816F01}"/>
              </a:ext>
            </a:extLst>
          </p:cNvPr>
          <p:cNvSpPr txBox="1"/>
          <p:nvPr/>
        </p:nvSpPr>
        <p:spPr>
          <a:xfrm>
            <a:off x="2205606" y="5246982"/>
            <a:ext cx="1231760" cy="69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S1400</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(n=1672)</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sp>
        <p:nvSpPr>
          <p:cNvPr id="8" name="TextBox 7">
            <a:extLst>
              <a:ext uri="{FF2B5EF4-FFF2-40B4-BE49-F238E27FC236}">
                <a16:creationId xmlns:a16="http://schemas.microsoft.com/office/drawing/2014/main" id="{C828682B-F91F-414E-A59F-782306295E79}"/>
              </a:ext>
            </a:extLst>
          </p:cNvPr>
          <p:cNvSpPr txBox="1"/>
          <p:nvPr/>
        </p:nvSpPr>
        <p:spPr>
          <a:xfrm>
            <a:off x="3814887" y="5246982"/>
            <a:ext cx="1110843" cy="69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TCGA</a:t>
            </a:r>
          </a:p>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(n=495)</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endParaRPr>
          </a:p>
        </p:txBody>
      </p:sp>
      <p:pic>
        <p:nvPicPr>
          <p:cNvPr id="9" name="Picture 8">
            <a:extLst>
              <a:ext uri="{FF2B5EF4-FFF2-40B4-BE49-F238E27FC236}">
                <a16:creationId xmlns:a16="http://schemas.microsoft.com/office/drawing/2014/main" id="{24E86216-25F7-40BD-BA19-5A58BE26EB25}"/>
              </a:ext>
            </a:extLst>
          </p:cNvPr>
          <p:cNvPicPr>
            <a:picLocks/>
          </p:cNvPicPr>
          <p:nvPr/>
        </p:nvPicPr>
        <p:blipFill>
          <a:blip r:embed="rId2"/>
          <a:stretch>
            <a:fillRect/>
          </a:stretch>
        </p:blipFill>
        <p:spPr>
          <a:xfrm flipV="1">
            <a:off x="1324350" y="4440763"/>
            <a:ext cx="3613277" cy="241300"/>
          </a:xfrm>
          <a:prstGeom prst="rect">
            <a:avLst/>
          </a:prstGeom>
        </p:spPr>
      </p:pic>
      <p:pic>
        <p:nvPicPr>
          <p:cNvPr id="10" name="Picture 9">
            <a:extLst>
              <a:ext uri="{FF2B5EF4-FFF2-40B4-BE49-F238E27FC236}">
                <a16:creationId xmlns:a16="http://schemas.microsoft.com/office/drawing/2014/main" id="{EE43DA24-DDAA-478E-B1D0-A7171AB26E5B}"/>
              </a:ext>
            </a:extLst>
          </p:cNvPr>
          <p:cNvPicPr>
            <a:picLocks/>
          </p:cNvPicPr>
          <p:nvPr/>
        </p:nvPicPr>
        <p:blipFill>
          <a:blip r:embed="rId3"/>
          <a:stretch>
            <a:fillRect/>
          </a:stretch>
        </p:blipFill>
        <p:spPr>
          <a:xfrm>
            <a:off x="1324350" y="4710879"/>
            <a:ext cx="3616199" cy="266700"/>
          </a:xfrm>
          <a:prstGeom prst="rect">
            <a:avLst/>
          </a:prstGeom>
        </p:spPr>
      </p:pic>
      <p:pic>
        <p:nvPicPr>
          <p:cNvPr id="11" name="Picture 10">
            <a:extLst>
              <a:ext uri="{FF2B5EF4-FFF2-40B4-BE49-F238E27FC236}">
                <a16:creationId xmlns:a16="http://schemas.microsoft.com/office/drawing/2014/main" id="{319C80C6-3CBC-4A86-B0C1-93AE36181E48}"/>
              </a:ext>
            </a:extLst>
          </p:cNvPr>
          <p:cNvPicPr>
            <a:picLocks/>
          </p:cNvPicPr>
          <p:nvPr/>
        </p:nvPicPr>
        <p:blipFill>
          <a:blip r:embed="rId4"/>
          <a:stretch>
            <a:fillRect/>
          </a:stretch>
        </p:blipFill>
        <p:spPr>
          <a:xfrm>
            <a:off x="1324350" y="5017378"/>
            <a:ext cx="3616199" cy="266700"/>
          </a:xfrm>
          <a:prstGeom prst="rect">
            <a:avLst/>
          </a:prstGeom>
        </p:spPr>
      </p:pic>
      <p:pic>
        <p:nvPicPr>
          <p:cNvPr id="12" name="Picture 11">
            <a:extLst>
              <a:ext uri="{FF2B5EF4-FFF2-40B4-BE49-F238E27FC236}">
                <a16:creationId xmlns:a16="http://schemas.microsoft.com/office/drawing/2014/main" id="{20E5CE7C-EC3D-4D3B-BAD7-8C8209E7E87B}"/>
              </a:ext>
            </a:extLst>
          </p:cNvPr>
          <p:cNvPicPr>
            <a:picLocks noChangeAspect="1"/>
          </p:cNvPicPr>
          <p:nvPr/>
        </p:nvPicPr>
        <p:blipFill>
          <a:blip r:embed="rId5"/>
          <a:stretch>
            <a:fillRect/>
          </a:stretch>
        </p:blipFill>
        <p:spPr>
          <a:xfrm>
            <a:off x="2027268" y="5315430"/>
            <a:ext cx="165100" cy="317500"/>
          </a:xfrm>
          <a:prstGeom prst="rect">
            <a:avLst/>
          </a:prstGeom>
        </p:spPr>
      </p:pic>
      <p:pic>
        <p:nvPicPr>
          <p:cNvPr id="13" name="Picture 12">
            <a:extLst>
              <a:ext uri="{FF2B5EF4-FFF2-40B4-BE49-F238E27FC236}">
                <a16:creationId xmlns:a16="http://schemas.microsoft.com/office/drawing/2014/main" id="{E486C4C8-9447-4813-AD63-8D31340E96C9}"/>
              </a:ext>
            </a:extLst>
          </p:cNvPr>
          <p:cNvPicPr>
            <a:picLocks noChangeAspect="1"/>
          </p:cNvPicPr>
          <p:nvPr/>
        </p:nvPicPr>
        <p:blipFill>
          <a:blip r:embed="rId6"/>
          <a:stretch>
            <a:fillRect/>
          </a:stretch>
        </p:blipFill>
        <p:spPr>
          <a:xfrm>
            <a:off x="3657772" y="5315430"/>
            <a:ext cx="139700" cy="292100"/>
          </a:xfrm>
          <a:prstGeom prst="rect">
            <a:avLst/>
          </a:prstGeom>
        </p:spPr>
      </p:pic>
      <p:pic>
        <p:nvPicPr>
          <p:cNvPr id="14" name="Picture 13">
            <a:extLst>
              <a:ext uri="{FF2B5EF4-FFF2-40B4-BE49-F238E27FC236}">
                <a16:creationId xmlns:a16="http://schemas.microsoft.com/office/drawing/2014/main" id="{BBB4BA1C-B955-4C0B-9034-373B6E8FB781}"/>
              </a:ext>
            </a:extLst>
          </p:cNvPr>
          <p:cNvPicPr>
            <a:picLocks noChangeAspect="1"/>
          </p:cNvPicPr>
          <p:nvPr/>
        </p:nvPicPr>
        <p:blipFill>
          <a:blip r:embed="rId7"/>
          <a:stretch>
            <a:fillRect/>
          </a:stretch>
        </p:blipFill>
        <p:spPr>
          <a:xfrm>
            <a:off x="5162621" y="3796341"/>
            <a:ext cx="6657445" cy="1183451"/>
          </a:xfrm>
          <a:prstGeom prst="rect">
            <a:avLst/>
          </a:prstGeom>
        </p:spPr>
      </p:pic>
      <p:sp>
        <p:nvSpPr>
          <p:cNvPr id="15" name="TextBox 14">
            <a:extLst>
              <a:ext uri="{FF2B5EF4-FFF2-40B4-BE49-F238E27FC236}">
                <a16:creationId xmlns:a16="http://schemas.microsoft.com/office/drawing/2014/main" id="{603D73BE-0C8F-4E33-8053-45B6173C3BDA}"/>
              </a:ext>
            </a:extLst>
          </p:cNvPr>
          <p:cNvSpPr txBox="1"/>
          <p:nvPr/>
        </p:nvSpPr>
        <p:spPr>
          <a:xfrm>
            <a:off x="272641" y="3680318"/>
            <a:ext cx="4566805" cy="6977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S1400 showed novel mutual exclusivity of </a:t>
            </a: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PARP4, KEAP1 and NFE2L2 alterations</a:t>
            </a:r>
          </a:p>
        </p:txBody>
      </p:sp>
    </p:spTree>
    <p:extLst>
      <p:ext uri="{BB962C8B-B14F-4D97-AF65-F5344CB8AC3E}">
        <p14:creationId xmlns:p14="http://schemas.microsoft.com/office/powerpoint/2010/main" val="769749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29D-ADB9-4E65-9D7D-036FF444391A}"/>
              </a:ext>
            </a:extLst>
          </p:cNvPr>
          <p:cNvSpPr>
            <a:spLocks noGrp="1"/>
          </p:cNvSpPr>
          <p:nvPr>
            <p:ph type="title"/>
          </p:nvPr>
        </p:nvSpPr>
        <p:spPr/>
        <p:txBody>
          <a:bodyPr/>
          <a:lstStyle/>
          <a:p>
            <a:r>
              <a:rPr lang="en-US" dirty="0"/>
              <a:t>Plasma samples for liquid biopsy analyses</a:t>
            </a:r>
          </a:p>
        </p:txBody>
      </p:sp>
      <p:sp>
        <p:nvSpPr>
          <p:cNvPr id="3" name="Content Placeholder 2">
            <a:extLst>
              <a:ext uri="{FF2B5EF4-FFF2-40B4-BE49-F238E27FC236}">
                <a16:creationId xmlns:a16="http://schemas.microsoft.com/office/drawing/2014/main" id="{847957B0-D621-4F7E-9C16-E203AF63209D}"/>
              </a:ext>
            </a:extLst>
          </p:cNvPr>
          <p:cNvSpPr>
            <a:spLocks noGrp="1"/>
          </p:cNvSpPr>
          <p:nvPr>
            <p:ph idx="1"/>
          </p:nvPr>
        </p:nvSpPr>
        <p:spPr/>
        <p:txBody>
          <a:bodyPr/>
          <a:lstStyle/>
          <a:p>
            <a:r>
              <a:rPr lang="en-US" dirty="0"/>
              <a:t>Studies with plasma collection at multiple timepoints:</a:t>
            </a:r>
          </a:p>
          <a:p>
            <a:pPr lvl="1">
              <a:buFont typeface="Courier New" panose="02070309020205020404" pitchFamily="49" charset="0"/>
              <a:buChar char="o"/>
            </a:pPr>
            <a:r>
              <a:rPr lang="en-US" dirty="0"/>
              <a:t>S1900B (RET fusion, LOXO-292): baseline, progression, end of treatment</a:t>
            </a:r>
          </a:p>
          <a:p>
            <a:pPr lvl="1">
              <a:buFont typeface="Courier New" panose="02070309020205020404" pitchFamily="49" charset="0"/>
              <a:buChar char="o"/>
            </a:pPr>
            <a:r>
              <a:rPr lang="en-US" dirty="0"/>
              <a:t>S1900C (STK11m+, </a:t>
            </a:r>
            <a:r>
              <a:rPr lang="en-US" dirty="0" err="1"/>
              <a:t>talazoparib</a:t>
            </a:r>
            <a:r>
              <a:rPr lang="en-US" dirty="0"/>
              <a:t> + avelumab): baseline, C3D1, progression, end of treatment</a:t>
            </a:r>
          </a:p>
          <a:p>
            <a:pPr lvl="1">
              <a:buFont typeface="Courier New" panose="02070309020205020404" pitchFamily="49" charset="0"/>
              <a:buChar char="o"/>
            </a:pPr>
            <a:r>
              <a:rPr lang="en-US" dirty="0"/>
              <a:t>S1800A (non-match, </a:t>
            </a:r>
            <a:r>
              <a:rPr lang="en-US" dirty="0" err="1"/>
              <a:t>pembro</a:t>
            </a:r>
            <a:r>
              <a:rPr lang="en-US" dirty="0"/>
              <a:t> + ramucirumab): baseline, relapse/progression</a:t>
            </a:r>
          </a:p>
          <a:p>
            <a:r>
              <a:rPr lang="en-US" dirty="0"/>
              <a:t>537 samples available for tissue and plasma concordance studies as of 1/22/2021</a:t>
            </a:r>
          </a:p>
        </p:txBody>
      </p:sp>
    </p:spTree>
    <p:extLst>
      <p:ext uri="{BB962C8B-B14F-4D97-AF65-F5344CB8AC3E}">
        <p14:creationId xmlns:p14="http://schemas.microsoft.com/office/powerpoint/2010/main" val="2068040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2E0E6-DA15-41D0-A1DB-751C5BC1A5A1}"/>
              </a:ext>
            </a:extLst>
          </p:cNvPr>
          <p:cNvSpPr>
            <a:spLocks noGrp="1"/>
          </p:cNvSpPr>
          <p:nvPr>
            <p:ph type="title"/>
          </p:nvPr>
        </p:nvSpPr>
        <p:spPr/>
        <p:txBody>
          <a:bodyPr/>
          <a:lstStyle/>
          <a:p>
            <a:r>
              <a:rPr lang="en-US" dirty="0"/>
              <a:t>LungMAP tissue-ctDNA concordance study by Mack et al.</a:t>
            </a:r>
          </a:p>
        </p:txBody>
      </p:sp>
      <p:grpSp>
        <p:nvGrpSpPr>
          <p:cNvPr id="5" name="Group 4">
            <a:extLst>
              <a:ext uri="{FF2B5EF4-FFF2-40B4-BE49-F238E27FC236}">
                <a16:creationId xmlns:a16="http://schemas.microsoft.com/office/drawing/2014/main" id="{9F8FD82D-18B2-4796-B15A-CBCAF533FF87}"/>
              </a:ext>
            </a:extLst>
          </p:cNvPr>
          <p:cNvGrpSpPr/>
          <p:nvPr/>
        </p:nvGrpSpPr>
        <p:grpSpPr>
          <a:xfrm>
            <a:off x="8526669" y="1690688"/>
            <a:ext cx="3202078" cy="4405313"/>
            <a:chOff x="5782527" y="815187"/>
            <a:chExt cx="2781027" cy="3826045"/>
          </a:xfrm>
        </p:grpSpPr>
        <p:sp>
          <p:nvSpPr>
            <p:cNvPr id="6" name="TextBox 20">
              <a:extLst>
                <a:ext uri="{FF2B5EF4-FFF2-40B4-BE49-F238E27FC236}">
                  <a16:creationId xmlns:a16="http://schemas.microsoft.com/office/drawing/2014/main" id="{F6B873D7-C85E-462E-8E3D-3D2F424C37A3}"/>
                </a:ext>
              </a:extLst>
            </p:cNvPr>
            <p:cNvSpPr txBox="1"/>
            <p:nvPr/>
          </p:nvSpPr>
          <p:spPr>
            <a:xfrm>
              <a:off x="5782527" y="3163904"/>
              <a:ext cx="2781027"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Short variants (mostly point mutations) showed the most fidelity, with over twice as many unique to plasma compared to tissue</a:t>
              </a:r>
            </a:p>
          </p:txBody>
        </p:sp>
        <p:pic>
          <p:nvPicPr>
            <p:cNvPr id="7" name="Picture 6">
              <a:extLst>
                <a:ext uri="{FF2B5EF4-FFF2-40B4-BE49-F238E27FC236}">
                  <a16:creationId xmlns:a16="http://schemas.microsoft.com/office/drawing/2014/main" id="{F1188EC3-95F5-49DF-844F-6B10B7AC4637}"/>
                </a:ext>
              </a:extLst>
            </p:cNvPr>
            <p:cNvPicPr>
              <a:picLocks noChangeAspect="1"/>
            </p:cNvPicPr>
            <p:nvPr/>
          </p:nvPicPr>
          <p:blipFill>
            <a:blip r:embed="rId2"/>
            <a:stretch>
              <a:fillRect/>
            </a:stretch>
          </p:blipFill>
          <p:spPr>
            <a:xfrm>
              <a:off x="5902382" y="1184519"/>
              <a:ext cx="2541316" cy="1979385"/>
            </a:xfrm>
            <a:prstGeom prst="rect">
              <a:avLst/>
            </a:prstGeom>
          </p:spPr>
        </p:pic>
        <p:sp>
          <p:nvSpPr>
            <p:cNvPr id="8" name="TextBox 23">
              <a:extLst>
                <a:ext uri="{FF2B5EF4-FFF2-40B4-BE49-F238E27FC236}">
                  <a16:creationId xmlns:a16="http://schemas.microsoft.com/office/drawing/2014/main" id="{710E273D-F85E-435E-B1AA-E7E4D9EE3F43}"/>
                </a:ext>
              </a:extLst>
            </p:cNvPr>
            <p:cNvSpPr txBox="1"/>
            <p:nvPr/>
          </p:nvSpPr>
          <p:spPr>
            <a:xfrm>
              <a:off x="6163224" y="815187"/>
              <a:ext cx="201963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All short variants</a:t>
              </a:r>
            </a:p>
          </p:txBody>
        </p:sp>
      </p:grpSp>
      <p:pic>
        <p:nvPicPr>
          <p:cNvPr id="10" name="Picture 9">
            <a:extLst>
              <a:ext uri="{FF2B5EF4-FFF2-40B4-BE49-F238E27FC236}">
                <a16:creationId xmlns:a16="http://schemas.microsoft.com/office/drawing/2014/main" id="{9F21FD04-12E6-439E-B3AD-CACC2E516580}"/>
              </a:ext>
            </a:extLst>
          </p:cNvPr>
          <p:cNvPicPr>
            <a:picLocks noChangeAspect="1"/>
          </p:cNvPicPr>
          <p:nvPr/>
        </p:nvPicPr>
        <p:blipFill>
          <a:blip r:embed="rId3"/>
          <a:stretch>
            <a:fillRect/>
          </a:stretch>
        </p:blipFill>
        <p:spPr>
          <a:xfrm>
            <a:off x="463253" y="1597895"/>
            <a:ext cx="3938932" cy="4520164"/>
          </a:xfrm>
          <a:prstGeom prst="rect">
            <a:avLst/>
          </a:prstGeom>
        </p:spPr>
      </p:pic>
      <p:sp>
        <p:nvSpPr>
          <p:cNvPr id="11" name="Content Placeholder 2">
            <a:extLst>
              <a:ext uri="{FF2B5EF4-FFF2-40B4-BE49-F238E27FC236}">
                <a16:creationId xmlns:a16="http://schemas.microsoft.com/office/drawing/2014/main" id="{7DB7936B-AB00-4823-9FF2-A7B80043DBCB}"/>
              </a:ext>
            </a:extLst>
          </p:cNvPr>
          <p:cNvSpPr>
            <a:spLocks noGrp="1"/>
          </p:cNvSpPr>
          <p:nvPr>
            <p:ph idx="1"/>
          </p:nvPr>
        </p:nvSpPr>
        <p:spPr>
          <a:xfrm>
            <a:off x="4361536" y="1810518"/>
            <a:ext cx="4073044" cy="4351338"/>
          </a:xfrm>
        </p:spPr>
        <p:txBody>
          <a:bodyPr>
            <a:normAutofit fontScale="85000" lnSpcReduction="10000"/>
          </a:bodyPr>
          <a:lstStyle/>
          <a:p>
            <a:r>
              <a:rPr lang="en-US" dirty="0"/>
              <a:t>Mini-oral at WCLC</a:t>
            </a:r>
          </a:p>
          <a:p>
            <a:pPr>
              <a:lnSpc>
                <a:spcPct val="100000"/>
              </a:lnSpc>
            </a:pPr>
            <a:r>
              <a:rPr lang="en-US" dirty="0"/>
              <a:t>Driver mutations, expected to be present in all cell lineages, had high fidelity between plasma and tissue</a:t>
            </a:r>
          </a:p>
          <a:p>
            <a:pPr lvl="1">
              <a:lnSpc>
                <a:spcPct val="100000"/>
              </a:lnSpc>
              <a:buFont typeface="Courier New" panose="02070309020205020404" pitchFamily="49" charset="0"/>
              <a:buChar char="o"/>
            </a:pPr>
            <a:r>
              <a:rPr lang="en-US" dirty="0"/>
              <a:t>Sensitivity of 83% consistent with ctDNA detection rates</a:t>
            </a:r>
          </a:p>
          <a:p>
            <a:pPr>
              <a:lnSpc>
                <a:spcPct val="100000"/>
              </a:lnSpc>
            </a:pPr>
            <a:r>
              <a:rPr lang="en-US" dirty="0"/>
              <a:t>Findings support the planned use of ctDNA for enrollment onto LUNGMAP sub-studies, with a positive finding meriting inclusion</a:t>
            </a:r>
            <a:endParaRPr lang="en-US" dirty="0">
              <a:solidFill>
                <a:srgbClr val="C00000"/>
              </a:solidFill>
            </a:endParaRPr>
          </a:p>
        </p:txBody>
      </p:sp>
    </p:spTree>
    <p:extLst>
      <p:ext uri="{BB962C8B-B14F-4D97-AF65-F5344CB8AC3E}">
        <p14:creationId xmlns:p14="http://schemas.microsoft.com/office/powerpoint/2010/main" val="3465354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62C2C-D1EA-416D-85B1-C70AF316B19C}"/>
              </a:ext>
            </a:extLst>
          </p:cNvPr>
          <p:cNvSpPr>
            <a:spLocks noGrp="1"/>
          </p:cNvSpPr>
          <p:nvPr>
            <p:ph type="title"/>
          </p:nvPr>
        </p:nvSpPr>
        <p:spPr/>
        <p:txBody>
          <a:bodyPr/>
          <a:lstStyle/>
          <a:p>
            <a:r>
              <a:rPr lang="en-US" dirty="0"/>
              <a:t>Making the most of extra TM resources</a:t>
            </a:r>
          </a:p>
        </p:txBody>
      </p:sp>
      <p:sp>
        <p:nvSpPr>
          <p:cNvPr id="3" name="Content Placeholder 2">
            <a:extLst>
              <a:ext uri="{FF2B5EF4-FFF2-40B4-BE49-F238E27FC236}">
                <a16:creationId xmlns:a16="http://schemas.microsoft.com/office/drawing/2014/main" id="{19F84272-A56D-4FF0-987A-3C01F3CE8288}"/>
              </a:ext>
            </a:extLst>
          </p:cNvPr>
          <p:cNvSpPr>
            <a:spLocks noGrp="1"/>
          </p:cNvSpPr>
          <p:nvPr>
            <p:ph idx="1"/>
          </p:nvPr>
        </p:nvSpPr>
        <p:spPr/>
        <p:txBody>
          <a:bodyPr/>
          <a:lstStyle/>
          <a:p>
            <a:r>
              <a:rPr lang="en-US" dirty="0"/>
              <a:t>Slides stained by FMI including most PD-L1 stained slides and some H&amp;E-stained slides (if FMI did not receive an H&amp;E slide from site and did the H&amp;E staining themselves)</a:t>
            </a:r>
          </a:p>
          <a:p>
            <a:pPr lvl="1">
              <a:buFont typeface="Courier New" panose="02070309020205020404" pitchFamily="49" charset="0"/>
              <a:buChar char="o"/>
            </a:pPr>
            <a:r>
              <a:rPr lang="en-US" dirty="0"/>
              <a:t>1-2 slides per tissue submission </a:t>
            </a:r>
          </a:p>
          <a:p>
            <a:pPr lvl="1">
              <a:buFont typeface="Courier New" panose="02070309020205020404" pitchFamily="49" charset="0"/>
              <a:buChar char="o"/>
            </a:pPr>
            <a:r>
              <a:rPr lang="en-US" dirty="0"/>
              <a:t>Currently 15-20 slide boxes which have ~800 slides</a:t>
            </a:r>
          </a:p>
          <a:p>
            <a:r>
              <a:rPr lang="en-US" dirty="0"/>
              <a:t>Residual extracted DNA from ctDNA submissions</a:t>
            </a:r>
          </a:p>
          <a:p>
            <a:pPr lvl="1">
              <a:buFont typeface="Courier New" panose="02070309020205020404" pitchFamily="49" charset="0"/>
              <a:buChar char="o"/>
            </a:pPr>
            <a:r>
              <a:rPr lang="en-US" dirty="0"/>
              <a:t>1676 samples of residual extracted DNA from ctDNA submissions</a:t>
            </a:r>
          </a:p>
          <a:p>
            <a:r>
              <a:rPr lang="en-US" dirty="0"/>
              <a:t>Digital images of H+E and PD-L1 slides</a:t>
            </a:r>
          </a:p>
          <a:p>
            <a:pPr lvl="1">
              <a:buFont typeface="Courier New" panose="02070309020205020404" pitchFamily="49" charset="0"/>
              <a:buChar char="o"/>
            </a:pPr>
            <a:r>
              <a:rPr lang="en-US" dirty="0"/>
              <a:t>FMI-stained H&amp;E and PD-L1 slides are stored on an </a:t>
            </a:r>
            <a:r>
              <a:rPr lang="en-US" dirty="0" err="1"/>
              <a:t>Aperio</a:t>
            </a:r>
            <a:r>
              <a:rPr lang="en-US" dirty="0"/>
              <a:t> imaging system</a:t>
            </a:r>
          </a:p>
        </p:txBody>
      </p:sp>
    </p:spTree>
    <p:extLst>
      <p:ext uri="{BB962C8B-B14F-4D97-AF65-F5344CB8AC3E}">
        <p14:creationId xmlns:p14="http://schemas.microsoft.com/office/powerpoint/2010/main" val="2803959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87062-0F95-46E6-806A-103247FB1EFD}"/>
              </a:ext>
            </a:extLst>
          </p:cNvPr>
          <p:cNvSpPr>
            <a:spLocks noGrp="1"/>
          </p:cNvSpPr>
          <p:nvPr>
            <p:ph type="title"/>
          </p:nvPr>
        </p:nvSpPr>
        <p:spPr/>
        <p:txBody>
          <a:bodyPr/>
          <a:lstStyle/>
          <a:p>
            <a:r>
              <a:rPr lang="en-US" dirty="0"/>
              <a:t>Goal of TM proposals</a:t>
            </a:r>
          </a:p>
        </p:txBody>
      </p:sp>
      <p:sp>
        <p:nvSpPr>
          <p:cNvPr id="3" name="Content Placeholder 2">
            <a:extLst>
              <a:ext uri="{FF2B5EF4-FFF2-40B4-BE49-F238E27FC236}">
                <a16:creationId xmlns:a16="http://schemas.microsoft.com/office/drawing/2014/main" id="{966A8E0F-28F1-4DE5-B1DB-7F8C62A2DC21}"/>
              </a:ext>
            </a:extLst>
          </p:cNvPr>
          <p:cNvSpPr>
            <a:spLocks noGrp="1"/>
          </p:cNvSpPr>
          <p:nvPr>
            <p:ph idx="1"/>
          </p:nvPr>
        </p:nvSpPr>
        <p:spPr/>
        <p:txBody>
          <a:bodyPr>
            <a:normAutofit/>
          </a:bodyPr>
          <a:lstStyle/>
          <a:p>
            <a:r>
              <a:rPr lang="en-US" sz="3600" dirty="0"/>
              <a:t>To utilize patient specimens gathered on Lung-MAP clinical trials to improve outcomes based on specified laboratory criteria</a:t>
            </a:r>
          </a:p>
          <a:p>
            <a:r>
              <a:rPr lang="en-US" sz="3600" dirty="0"/>
              <a:t>TM ideas may be proposed by study chairs, academic researchers or Lung-MAP collaborators (i.e., Foundation Medicine and pharmaceutical companies)</a:t>
            </a:r>
          </a:p>
        </p:txBody>
      </p:sp>
    </p:spTree>
    <p:extLst>
      <p:ext uri="{BB962C8B-B14F-4D97-AF65-F5344CB8AC3E}">
        <p14:creationId xmlns:p14="http://schemas.microsoft.com/office/powerpoint/2010/main" val="3602717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p:txBody>
          <a:bodyPr/>
          <a:lstStyle/>
          <a:p>
            <a:r>
              <a:rPr lang="en-US" dirty="0"/>
              <a:t>Welcome</a:t>
            </a:r>
          </a:p>
        </p:txBody>
      </p:sp>
      <p:sp>
        <p:nvSpPr>
          <p:cNvPr id="5" name="Subtitle 4">
            <a:extLst>
              <a:ext uri="{FF2B5EF4-FFF2-40B4-BE49-F238E27FC236}">
                <a16:creationId xmlns:a16="http://schemas.microsoft.com/office/drawing/2014/main" id="{DDEA0D8F-A3D9-4D6E-AD28-075F500F1AEB}"/>
              </a:ext>
            </a:extLst>
          </p:cNvPr>
          <p:cNvSpPr>
            <a:spLocks noGrp="1"/>
          </p:cNvSpPr>
          <p:nvPr>
            <p:ph type="subTitle" idx="1"/>
          </p:nvPr>
        </p:nvSpPr>
        <p:spPr/>
        <p:txBody>
          <a:bodyPr>
            <a:normAutofit fontScale="85000" lnSpcReduction="20000"/>
          </a:bodyPr>
          <a:lstStyle/>
          <a:p>
            <a:r>
              <a:rPr lang="en-US" dirty="0"/>
              <a:t>Roy Herbst, MD, PHD</a:t>
            </a:r>
          </a:p>
          <a:p>
            <a:r>
              <a:rPr lang="en-US" dirty="0"/>
              <a:t>Lung-MAP Study Chair</a:t>
            </a:r>
          </a:p>
          <a:p>
            <a:r>
              <a:rPr lang="en-US" dirty="0"/>
              <a:t>Medical Oncology</a:t>
            </a:r>
          </a:p>
          <a:p>
            <a:endParaRPr lang="en-US" dirty="0"/>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191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4B3B5A-8675-4405-A2FC-C23AF5BC4DDD}"/>
              </a:ext>
            </a:extLst>
          </p:cNvPr>
          <p:cNvSpPr/>
          <p:nvPr/>
        </p:nvSpPr>
        <p:spPr>
          <a:xfrm>
            <a:off x="0" y="6146775"/>
            <a:ext cx="12192000" cy="71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3ECEE5-E35F-4E82-9CD9-5FBB9A4F1CCB}"/>
              </a:ext>
            </a:extLst>
          </p:cNvPr>
          <p:cNvSpPr>
            <a:spLocks noGrp="1"/>
          </p:cNvSpPr>
          <p:nvPr>
            <p:ph type="title"/>
          </p:nvPr>
        </p:nvSpPr>
        <p:spPr/>
        <p:txBody>
          <a:bodyPr/>
          <a:lstStyle/>
          <a:p>
            <a:r>
              <a:rPr lang="en-US" dirty="0"/>
              <a:t>Letter of Intent</a:t>
            </a:r>
          </a:p>
        </p:txBody>
      </p:sp>
      <p:sp>
        <p:nvSpPr>
          <p:cNvPr id="3" name="Content Placeholder 2">
            <a:extLst>
              <a:ext uri="{FF2B5EF4-FFF2-40B4-BE49-F238E27FC236}">
                <a16:creationId xmlns:a16="http://schemas.microsoft.com/office/drawing/2014/main" id="{F406B0ED-43EA-4529-8466-C015043EE6D0}"/>
              </a:ext>
            </a:extLst>
          </p:cNvPr>
          <p:cNvSpPr>
            <a:spLocks noGrp="1"/>
          </p:cNvSpPr>
          <p:nvPr>
            <p:ph idx="1"/>
          </p:nvPr>
        </p:nvSpPr>
        <p:spPr>
          <a:xfrm>
            <a:off x="838200" y="1825625"/>
            <a:ext cx="5257800" cy="4351338"/>
          </a:xfrm>
        </p:spPr>
        <p:txBody>
          <a:bodyPr/>
          <a:lstStyle/>
          <a:p>
            <a:r>
              <a:rPr lang="en-US" dirty="0"/>
              <a:t>Goal: to promote TM research by simplifying initial inquiries</a:t>
            </a:r>
          </a:p>
          <a:p>
            <a:r>
              <a:rPr lang="en-US" dirty="0"/>
              <a:t>One to two pages</a:t>
            </a:r>
          </a:p>
          <a:p>
            <a:r>
              <a:rPr lang="en-US" dirty="0"/>
              <a:t>Preliminary information on proposed retrospective use of banked specimens and/or data</a:t>
            </a:r>
          </a:p>
          <a:p>
            <a:r>
              <a:rPr lang="en-US" dirty="0"/>
              <a:t>Send to TM committee chair for review and advice</a:t>
            </a:r>
          </a:p>
        </p:txBody>
      </p:sp>
      <p:pic>
        <p:nvPicPr>
          <p:cNvPr id="5" name="Picture 4">
            <a:extLst>
              <a:ext uri="{FF2B5EF4-FFF2-40B4-BE49-F238E27FC236}">
                <a16:creationId xmlns:a16="http://schemas.microsoft.com/office/drawing/2014/main" id="{E962A96D-A6B6-4727-9914-5B160CF35C8B}"/>
              </a:ext>
            </a:extLst>
          </p:cNvPr>
          <p:cNvPicPr>
            <a:picLocks noChangeAspect="1"/>
          </p:cNvPicPr>
          <p:nvPr/>
        </p:nvPicPr>
        <p:blipFill>
          <a:blip r:embed="rId2"/>
          <a:stretch>
            <a:fillRect/>
          </a:stretch>
        </p:blipFill>
        <p:spPr>
          <a:xfrm>
            <a:off x="6399241" y="0"/>
            <a:ext cx="5307567" cy="6858000"/>
          </a:xfrm>
          <a:prstGeom prst="rect">
            <a:avLst/>
          </a:prstGeom>
        </p:spPr>
      </p:pic>
    </p:spTree>
    <p:extLst>
      <p:ext uri="{BB962C8B-B14F-4D97-AF65-F5344CB8AC3E}">
        <p14:creationId xmlns:p14="http://schemas.microsoft.com/office/powerpoint/2010/main" val="3596174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A03D54-12B9-4363-A296-33CDDCD5955C}"/>
              </a:ext>
            </a:extLst>
          </p:cNvPr>
          <p:cNvSpPr/>
          <p:nvPr/>
        </p:nvSpPr>
        <p:spPr>
          <a:xfrm>
            <a:off x="0" y="6146775"/>
            <a:ext cx="12192000" cy="71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B9E5203-FC8F-4A21-9667-9936069A7BED}"/>
              </a:ext>
            </a:extLst>
          </p:cNvPr>
          <p:cNvSpPr txBox="1"/>
          <p:nvPr/>
        </p:nvSpPr>
        <p:spPr>
          <a:xfrm>
            <a:off x="3050848" y="631791"/>
            <a:ext cx="40820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3. Submit completed TM Proposal Form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TM/SL Committee + Stats.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 at TM/SL meeting.</a:t>
            </a:r>
          </a:p>
        </p:txBody>
      </p:sp>
      <p:sp>
        <p:nvSpPr>
          <p:cNvPr id="4" name="Rectangle 3">
            <a:extLst>
              <a:ext uri="{FF2B5EF4-FFF2-40B4-BE49-F238E27FC236}">
                <a16:creationId xmlns:a16="http://schemas.microsoft.com/office/drawing/2014/main" id="{BB28A2EB-6C0E-4B9C-8ACE-EBAEB91BCFC6}"/>
              </a:ext>
            </a:extLst>
          </p:cNvPr>
          <p:cNvSpPr/>
          <p:nvPr/>
        </p:nvSpPr>
        <p:spPr>
          <a:xfrm>
            <a:off x="7214765" y="577984"/>
            <a:ext cx="2050991" cy="1382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Translational Medicine &amp; Scientific Leadership Committee</a:t>
            </a:r>
          </a:p>
        </p:txBody>
      </p:sp>
      <p:sp>
        <p:nvSpPr>
          <p:cNvPr id="6" name="Rectangle 5">
            <a:extLst>
              <a:ext uri="{FF2B5EF4-FFF2-40B4-BE49-F238E27FC236}">
                <a16:creationId xmlns:a16="http://schemas.microsoft.com/office/drawing/2014/main" id="{10838C58-57A5-4208-9B27-390BAD1C5460}"/>
              </a:ext>
            </a:extLst>
          </p:cNvPr>
          <p:cNvSpPr/>
          <p:nvPr/>
        </p:nvSpPr>
        <p:spPr>
          <a:xfrm>
            <a:off x="868114" y="531600"/>
            <a:ext cx="2126479" cy="14292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Translational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Principal Investigator</a:t>
            </a:r>
          </a:p>
        </p:txBody>
      </p:sp>
      <p:cxnSp>
        <p:nvCxnSpPr>
          <p:cNvPr id="8" name="Straight Arrow Connector 7">
            <a:extLst>
              <a:ext uri="{FF2B5EF4-FFF2-40B4-BE49-F238E27FC236}">
                <a16:creationId xmlns:a16="http://schemas.microsoft.com/office/drawing/2014/main" id="{78FE7792-E693-42F4-8B7A-468BE66EC84A}"/>
              </a:ext>
            </a:extLst>
          </p:cNvPr>
          <p:cNvCxnSpPr>
            <a:cxnSpLocks/>
          </p:cNvCxnSpPr>
          <p:nvPr/>
        </p:nvCxnSpPr>
        <p:spPr>
          <a:xfrm flipV="1">
            <a:off x="3083607" y="577984"/>
            <a:ext cx="4067797" cy="130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D24A111-15FD-46C5-AD2B-957C91AB4FFA}"/>
              </a:ext>
            </a:extLst>
          </p:cNvPr>
          <p:cNvSpPr/>
          <p:nvPr/>
        </p:nvSpPr>
        <p:spPr>
          <a:xfrm>
            <a:off x="4130799" y="2151713"/>
            <a:ext cx="2179177" cy="656558"/>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SWOG 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Protocol Project Manager </a:t>
            </a:r>
          </a:p>
        </p:txBody>
      </p:sp>
      <p:sp>
        <p:nvSpPr>
          <p:cNvPr id="10" name="TextBox 9">
            <a:extLst>
              <a:ext uri="{FF2B5EF4-FFF2-40B4-BE49-F238E27FC236}">
                <a16:creationId xmlns:a16="http://schemas.microsoft.com/office/drawing/2014/main" id="{D5FE6201-B0DE-4740-9686-FB6C85B4FACD}"/>
              </a:ext>
            </a:extLst>
          </p:cNvPr>
          <p:cNvSpPr txBox="1"/>
          <p:nvPr/>
        </p:nvSpPr>
        <p:spPr>
          <a:xfrm>
            <a:off x="3341404" y="271638"/>
            <a:ext cx="352941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Pre-proposal discussion</a:t>
            </a:r>
          </a:p>
        </p:txBody>
      </p:sp>
      <p:sp>
        <p:nvSpPr>
          <p:cNvPr id="13" name="Diamond 12">
            <a:extLst>
              <a:ext uri="{FF2B5EF4-FFF2-40B4-BE49-F238E27FC236}">
                <a16:creationId xmlns:a16="http://schemas.microsoft.com/office/drawing/2014/main" id="{1767647A-86E6-44D3-8EED-055D6F0AAF04}"/>
              </a:ext>
            </a:extLst>
          </p:cNvPr>
          <p:cNvSpPr/>
          <p:nvPr/>
        </p:nvSpPr>
        <p:spPr>
          <a:xfrm>
            <a:off x="7550655" y="2130009"/>
            <a:ext cx="1289698" cy="713900"/>
          </a:xfrm>
          <a:prstGeom prst="diamond">
            <a:avLst/>
          </a:prstGeom>
          <a:solidFill>
            <a:schemeClr val="accent1">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cxnSp>
        <p:nvCxnSpPr>
          <p:cNvPr id="15" name="Straight Arrow Connector 14">
            <a:extLst>
              <a:ext uri="{FF2B5EF4-FFF2-40B4-BE49-F238E27FC236}">
                <a16:creationId xmlns:a16="http://schemas.microsoft.com/office/drawing/2014/main" id="{9E8C7C0A-697A-469E-ABEF-7900AB4527C7}"/>
              </a:ext>
            </a:extLst>
          </p:cNvPr>
          <p:cNvCxnSpPr>
            <a:cxnSpLocks/>
          </p:cNvCxnSpPr>
          <p:nvPr/>
        </p:nvCxnSpPr>
        <p:spPr>
          <a:xfrm>
            <a:off x="8032251" y="2000731"/>
            <a:ext cx="0" cy="22236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2BA1BE1-5646-41B3-89EF-2081FD9525BD}"/>
              </a:ext>
            </a:extLst>
          </p:cNvPr>
          <p:cNvCxnSpPr>
            <a:cxnSpLocks/>
            <a:stCxn id="13" idx="1"/>
            <a:endCxn id="9" idx="3"/>
          </p:cNvCxnSpPr>
          <p:nvPr/>
        </p:nvCxnSpPr>
        <p:spPr>
          <a:xfrm flipH="1" flipV="1">
            <a:off x="6309976" y="2479992"/>
            <a:ext cx="1240679" cy="696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CE667E-E4AD-42F2-B7C3-B3272E61BC86}"/>
              </a:ext>
            </a:extLst>
          </p:cNvPr>
          <p:cNvSpPr txBox="1"/>
          <p:nvPr/>
        </p:nvSpPr>
        <p:spPr>
          <a:xfrm>
            <a:off x="6812045" y="2196145"/>
            <a:ext cx="4443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ok</a:t>
            </a:r>
          </a:p>
        </p:txBody>
      </p:sp>
      <p:cxnSp>
        <p:nvCxnSpPr>
          <p:cNvPr id="25" name="Connector: Elbow 24">
            <a:extLst>
              <a:ext uri="{FF2B5EF4-FFF2-40B4-BE49-F238E27FC236}">
                <a16:creationId xmlns:a16="http://schemas.microsoft.com/office/drawing/2014/main" id="{6C5AEAB8-FC43-4096-860C-6413263E7883}"/>
              </a:ext>
            </a:extLst>
          </p:cNvPr>
          <p:cNvCxnSpPr>
            <a:cxnSpLocks/>
            <a:stCxn id="9" idx="1"/>
            <a:endCxn id="6" idx="2"/>
          </p:cNvCxnSpPr>
          <p:nvPr/>
        </p:nvCxnSpPr>
        <p:spPr>
          <a:xfrm rot="10800000">
            <a:off x="1931355" y="1960828"/>
            <a:ext cx="2199445" cy="519165"/>
          </a:xfrm>
          <a:prstGeom prst="bentConnector2">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C99D52C-A826-4CCF-A2DB-149A82EBA471}"/>
              </a:ext>
            </a:extLst>
          </p:cNvPr>
          <p:cNvSpPr txBox="1"/>
          <p:nvPr/>
        </p:nvSpPr>
        <p:spPr>
          <a:xfrm>
            <a:off x="1998287" y="2043925"/>
            <a:ext cx="21264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Provide TM Proposal Template Form</a:t>
            </a:r>
          </a:p>
        </p:txBody>
      </p:sp>
      <p:cxnSp>
        <p:nvCxnSpPr>
          <p:cNvPr id="28" name="Straight Arrow Connector 27">
            <a:extLst>
              <a:ext uri="{FF2B5EF4-FFF2-40B4-BE49-F238E27FC236}">
                <a16:creationId xmlns:a16="http://schemas.microsoft.com/office/drawing/2014/main" id="{0471B9F9-372C-45DC-8B2F-0131741A5ACA}"/>
              </a:ext>
            </a:extLst>
          </p:cNvPr>
          <p:cNvCxnSpPr>
            <a:cxnSpLocks/>
          </p:cNvCxnSpPr>
          <p:nvPr/>
        </p:nvCxnSpPr>
        <p:spPr>
          <a:xfrm flipV="1">
            <a:off x="3083607" y="1261837"/>
            <a:ext cx="4049272" cy="1628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47A19C6-D747-4DD4-AE21-0255221A573E}"/>
              </a:ext>
            </a:extLst>
          </p:cNvPr>
          <p:cNvGrpSpPr/>
          <p:nvPr/>
        </p:nvGrpSpPr>
        <p:grpSpPr>
          <a:xfrm>
            <a:off x="5681791" y="1255809"/>
            <a:ext cx="276999" cy="877051"/>
            <a:chOff x="5850863" y="1845500"/>
            <a:chExt cx="276999" cy="643071"/>
          </a:xfrm>
        </p:grpSpPr>
        <p:cxnSp>
          <p:nvCxnSpPr>
            <p:cNvPr id="31" name="Straight Arrow Connector 30">
              <a:extLst>
                <a:ext uri="{FF2B5EF4-FFF2-40B4-BE49-F238E27FC236}">
                  <a16:creationId xmlns:a16="http://schemas.microsoft.com/office/drawing/2014/main" id="{C0897DEA-BA02-4CF9-BBF4-093DB5542C85}"/>
                </a:ext>
              </a:extLst>
            </p:cNvPr>
            <p:cNvCxnSpPr>
              <a:cxnSpLocks/>
            </p:cNvCxnSpPr>
            <p:nvPr/>
          </p:nvCxnSpPr>
          <p:spPr>
            <a:xfrm>
              <a:off x="5893271" y="1845500"/>
              <a:ext cx="0" cy="64307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1ACF124-D323-454F-90BF-637E4A55A11F}"/>
                </a:ext>
              </a:extLst>
            </p:cNvPr>
            <p:cNvSpPr txBox="1"/>
            <p:nvPr/>
          </p:nvSpPr>
          <p:spPr>
            <a:xfrm rot="5400000">
              <a:off x="5873482" y="2042648"/>
              <a:ext cx="231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cc </a:t>
              </a:r>
            </a:p>
          </p:txBody>
        </p:sp>
      </p:grpSp>
      <p:cxnSp>
        <p:nvCxnSpPr>
          <p:cNvPr id="37" name="Connector: Elbow 36">
            <a:extLst>
              <a:ext uri="{FF2B5EF4-FFF2-40B4-BE49-F238E27FC236}">
                <a16:creationId xmlns:a16="http://schemas.microsoft.com/office/drawing/2014/main" id="{5F7B7124-4EE0-47A4-BA03-268C8B5D88AE}"/>
              </a:ext>
            </a:extLst>
          </p:cNvPr>
          <p:cNvCxnSpPr>
            <a:cxnSpLocks/>
          </p:cNvCxnSpPr>
          <p:nvPr/>
        </p:nvCxnSpPr>
        <p:spPr>
          <a:xfrm rot="10800000">
            <a:off x="887264" y="2000731"/>
            <a:ext cx="7360778" cy="1859336"/>
          </a:xfrm>
          <a:prstGeom prst="bentConnector3">
            <a:avLst>
              <a:gd name="adj1" fmla="val 100039"/>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Diamond 40">
            <a:extLst>
              <a:ext uri="{FF2B5EF4-FFF2-40B4-BE49-F238E27FC236}">
                <a16:creationId xmlns:a16="http://schemas.microsoft.com/office/drawing/2014/main" id="{E751FF01-4965-4BA2-A3A4-035387260329}"/>
              </a:ext>
            </a:extLst>
          </p:cNvPr>
          <p:cNvSpPr/>
          <p:nvPr/>
        </p:nvSpPr>
        <p:spPr>
          <a:xfrm>
            <a:off x="5053649" y="2967602"/>
            <a:ext cx="1383844" cy="664459"/>
          </a:xfrm>
          <a:prstGeom prst="diamond">
            <a:avLst/>
          </a:prstGeom>
          <a:solidFill>
            <a:srgbClr val="CC66FF">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Review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22CC7A98-2AFC-445F-AED3-B84D6CBCE177}"/>
              </a:ext>
            </a:extLst>
          </p:cNvPr>
          <p:cNvCxnSpPr>
            <a:cxnSpLocks/>
            <a:endCxn id="41" idx="0"/>
          </p:cNvCxnSpPr>
          <p:nvPr/>
        </p:nvCxnSpPr>
        <p:spPr>
          <a:xfrm>
            <a:off x="5745571" y="2813932"/>
            <a:ext cx="0" cy="15367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3" name="Diamond 72">
            <a:extLst>
              <a:ext uri="{FF2B5EF4-FFF2-40B4-BE49-F238E27FC236}">
                <a16:creationId xmlns:a16="http://schemas.microsoft.com/office/drawing/2014/main" id="{998DD08E-A8D2-449C-B8B1-0D4C503EFCFF}"/>
              </a:ext>
            </a:extLst>
          </p:cNvPr>
          <p:cNvSpPr/>
          <p:nvPr/>
        </p:nvSpPr>
        <p:spPr>
          <a:xfrm>
            <a:off x="10090437" y="2732837"/>
            <a:ext cx="1289697" cy="713899"/>
          </a:xfrm>
          <a:prstGeom prst="diamond">
            <a:avLst/>
          </a:prstGeom>
          <a:solidFill>
            <a:srgbClr val="FFCC66">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cxnSp>
        <p:nvCxnSpPr>
          <p:cNvPr id="74" name="Straight Arrow Connector 73">
            <a:extLst>
              <a:ext uri="{FF2B5EF4-FFF2-40B4-BE49-F238E27FC236}">
                <a16:creationId xmlns:a16="http://schemas.microsoft.com/office/drawing/2014/main" id="{B1E2BD6B-1786-44CF-93BD-7E361A37CB1C}"/>
              </a:ext>
            </a:extLst>
          </p:cNvPr>
          <p:cNvCxnSpPr>
            <a:cxnSpLocks/>
            <a:stCxn id="4" idx="3"/>
            <a:endCxn id="67" idx="1"/>
          </p:cNvCxnSpPr>
          <p:nvPr/>
        </p:nvCxnSpPr>
        <p:spPr>
          <a:xfrm flipV="1">
            <a:off x="9265756" y="1269404"/>
            <a:ext cx="798685" cy="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2609BE6-41EA-414A-93E4-56FDC142F972}"/>
              </a:ext>
            </a:extLst>
          </p:cNvPr>
          <p:cNvCxnSpPr>
            <a:cxnSpLocks/>
            <a:stCxn id="67" idx="2"/>
            <a:endCxn id="73" idx="0"/>
          </p:cNvCxnSpPr>
          <p:nvPr/>
        </p:nvCxnSpPr>
        <p:spPr>
          <a:xfrm>
            <a:off x="10735286" y="1592569"/>
            <a:ext cx="0" cy="1140268"/>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05967253-0D86-4D32-B5D6-FA106ED51F2F}"/>
              </a:ext>
            </a:extLst>
          </p:cNvPr>
          <p:cNvCxnSpPr>
            <a:cxnSpLocks/>
            <a:stCxn id="73" idx="2"/>
          </p:cNvCxnSpPr>
          <p:nvPr/>
        </p:nvCxnSpPr>
        <p:spPr>
          <a:xfrm rot="5400000">
            <a:off x="9274364" y="2401264"/>
            <a:ext cx="415451" cy="2506394"/>
          </a:xfrm>
          <a:prstGeom prst="bentConnector2">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828E3034-E4DB-46E2-8504-47DAC2B8F8C6}"/>
              </a:ext>
            </a:extLst>
          </p:cNvPr>
          <p:cNvCxnSpPr>
            <a:cxnSpLocks/>
          </p:cNvCxnSpPr>
          <p:nvPr/>
        </p:nvCxnSpPr>
        <p:spPr>
          <a:xfrm>
            <a:off x="3020325" y="1918318"/>
            <a:ext cx="1820221" cy="207799"/>
          </a:xfrm>
          <a:prstGeom prst="bentConnector3">
            <a:avLst>
              <a:gd name="adj1" fmla="val 100236"/>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7E30D6CF-5D1A-4DFF-A8D0-755EFB5A402E}"/>
              </a:ext>
            </a:extLst>
          </p:cNvPr>
          <p:cNvSpPr txBox="1"/>
          <p:nvPr/>
        </p:nvSpPr>
        <p:spPr>
          <a:xfrm>
            <a:off x="3000546" y="1620082"/>
            <a:ext cx="20338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 Send updated proposal</a:t>
            </a:r>
          </a:p>
        </p:txBody>
      </p:sp>
      <p:cxnSp>
        <p:nvCxnSpPr>
          <p:cNvPr id="141" name="Straight Arrow Connector 140">
            <a:extLst>
              <a:ext uri="{FF2B5EF4-FFF2-40B4-BE49-F238E27FC236}">
                <a16:creationId xmlns:a16="http://schemas.microsoft.com/office/drawing/2014/main" id="{8BE00256-6AF9-49C7-A1C6-E6E58782B085}"/>
              </a:ext>
            </a:extLst>
          </p:cNvPr>
          <p:cNvCxnSpPr>
            <a:cxnSpLocks/>
          </p:cNvCxnSpPr>
          <p:nvPr/>
        </p:nvCxnSpPr>
        <p:spPr>
          <a:xfrm>
            <a:off x="8405998" y="2000731"/>
            <a:ext cx="0" cy="22236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7" name="Isosceles Triangle 176">
            <a:extLst>
              <a:ext uri="{FF2B5EF4-FFF2-40B4-BE49-F238E27FC236}">
                <a16:creationId xmlns:a16="http://schemas.microsoft.com/office/drawing/2014/main" id="{929BE3F3-2408-4D0A-8325-F64E149C5A49}"/>
              </a:ext>
            </a:extLst>
          </p:cNvPr>
          <p:cNvSpPr/>
          <p:nvPr/>
        </p:nvSpPr>
        <p:spPr>
          <a:xfrm>
            <a:off x="7645533" y="3039301"/>
            <a:ext cx="1099942" cy="549013"/>
          </a:xfrm>
          <a:prstGeom prst="triangle">
            <a:avLst/>
          </a:prstGeom>
          <a:solidFill>
            <a:srgbClr val="FF7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Vote</a:t>
            </a:r>
          </a:p>
        </p:txBody>
      </p:sp>
      <p:sp>
        <p:nvSpPr>
          <p:cNvPr id="221" name="TextBox 220">
            <a:extLst>
              <a:ext uri="{FF2B5EF4-FFF2-40B4-BE49-F238E27FC236}">
                <a16:creationId xmlns:a16="http://schemas.microsoft.com/office/drawing/2014/main" id="{DD95EEA9-629D-4065-9811-D21D1F4A1D11}"/>
              </a:ext>
            </a:extLst>
          </p:cNvPr>
          <p:cNvSpPr txBox="1"/>
          <p:nvPr/>
        </p:nvSpPr>
        <p:spPr>
          <a:xfrm>
            <a:off x="804083" y="4882802"/>
            <a:ext cx="11069483" cy="1740897"/>
          </a:xfrm>
          <a:prstGeom prst="rect">
            <a:avLst/>
          </a:prstGeom>
          <a:solidFill>
            <a:srgbClr val="EAEA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Rectangle 249">
            <a:extLst>
              <a:ext uri="{FF2B5EF4-FFF2-40B4-BE49-F238E27FC236}">
                <a16:creationId xmlns:a16="http://schemas.microsoft.com/office/drawing/2014/main" id="{99A6BBE5-16DE-4D61-8B0C-D0073F24B016}"/>
              </a:ext>
            </a:extLst>
          </p:cNvPr>
          <p:cNvSpPr/>
          <p:nvPr/>
        </p:nvSpPr>
        <p:spPr>
          <a:xfrm>
            <a:off x="4213077" y="4115740"/>
            <a:ext cx="1703122" cy="559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TM Approval Committee</a:t>
            </a:r>
          </a:p>
        </p:txBody>
      </p:sp>
      <p:cxnSp>
        <p:nvCxnSpPr>
          <p:cNvPr id="255" name="Straight Arrow Connector 254">
            <a:extLst>
              <a:ext uri="{FF2B5EF4-FFF2-40B4-BE49-F238E27FC236}">
                <a16:creationId xmlns:a16="http://schemas.microsoft.com/office/drawing/2014/main" id="{B09A05EA-E8B8-43B9-A69C-F217837A6056}"/>
              </a:ext>
            </a:extLst>
          </p:cNvPr>
          <p:cNvCxnSpPr>
            <a:cxnSpLocks/>
          </p:cNvCxnSpPr>
          <p:nvPr/>
        </p:nvCxnSpPr>
        <p:spPr>
          <a:xfrm>
            <a:off x="4812619" y="2808271"/>
            <a:ext cx="459" cy="1307469"/>
          </a:xfrm>
          <a:prstGeom prst="straightConnector1">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BC499407-D418-4585-9C88-D5E766072FDC}"/>
              </a:ext>
            </a:extLst>
          </p:cNvPr>
          <p:cNvCxnSpPr>
            <a:cxnSpLocks/>
            <a:stCxn id="250" idx="1"/>
            <a:endCxn id="296" idx="5"/>
          </p:cNvCxnSpPr>
          <p:nvPr/>
        </p:nvCxnSpPr>
        <p:spPr>
          <a:xfrm flipH="1">
            <a:off x="3316735" y="4395276"/>
            <a:ext cx="896342" cy="1773"/>
          </a:xfrm>
          <a:prstGeom prst="straightConnector1">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296" name="Isosceles Triangle 295">
            <a:extLst>
              <a:ext uri="{FF2B5EF4-FFF2-40B4-BE49-F238E27FC236}">
                <a16:creationId xmlns:a16="http://schemas.microsoft.com/office/drawing/2014/main" id="{5D64072A-FF4B-4621-AB3E-02F7C090D690}"/>
              </a:ext>
            </a:extLst>
          </p:cNvPr>
          <p:cNvSpPr/>
          <p:nvPr/>
        </p:nvSpPr>
        <p:spPr>
          <a:xfrm>
            <a:off x="2491778" y="4122729"/>
            <a:ext cx="1099942" cy="548640"/>
          </a:xfrm>
          <a:prstGeom prst="triangle">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Final Vote</a:t>
            </a:r>
          </a:p>
        </p:txBody>
      </p:sp>
      <p:sp>
        <p:nvSpPr>
          <p:cNvPr id="298" name="Rectangle 297">
            <a:extLst>
              <a:ext uri="{FF2B5EF4-FFF2-40B4-BE49-F238E27FC236}">
                <a16:creationId xmlns:a16="http://schemas.microsoft.com/office/drawing/2014/main" id="{849D4B5F-80FD-4EC5-91FE-54D6FFD6AF16}"/>
              </a:ext>
            </a:extLst>
          </p:cNvPr>
          <p:cNvSpPr/>
          <p:nvPr/>
        </p:nvSpPr>
        <p:spPr>
          <a:xfrm rot="5400000">
            <a:off x="4446881" y="3337988"/>
            <a:ext cx="967302" cy="179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forward</a:t>
            </a:r>
          </a:p>
        </p:txBody>
      </p:sp>
      <p:sp>
        <p:nvSpPr>
          <p:cNvPr id="308" name="TextBox 307">
            <a:extLst>
              <a:ext uri="{FF2B5EF4-FFF2-40B4-BE49-F238E27FC236}">
                <a16:creationId xmlns:a16="http://schemas.microsoft.com/office/drawing/2014/main" id="{675C24A2-24DD-4606-9B53-111B38C1D7D6}"/>
              </a:ext>
            </a:extLst>
          </p:cNvPr>
          <p:cNvSpPr txBox="1"/>
          <p:nvPr/>
        </p:nvSpPr>
        <p:spPr>
          <a:xfrm>
            <a:off x="834524" y="4824118"/>
            <a:ext cx="2409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Protocol Amendment</a:t>
            </a:r>
          </a:p>
        </p:txBody>
      </p:sp>
      <p:cxnSp>
        <p:nvCxnSpPr>
          <p:cNvPr id="310" name="Connector: Elbow 309">
            <a:extLst>
              <a:ext uri="{FF2B5EF4-FFF2-40B4-BE49-F238E27FC236}">
                <a16:creationId xmlns:a16="http://schemas.microsoft.com/office/drawing/2014/main" id="{97E9FD0A-48CD-4435-9F08-0925C9C925FF}"/>
              </a:ext>
            </a:extLst>
          </p:cNvPr>
          <p:cNvCxnSpPr>
            <a:cxnSpLocks/>
            <a:stCxn id="296" idx="1"/>
          </p:cNvCxnSpPr>
          <p:nvPr/>
        </p:nvCxnSpPr>
        <p:spPr>
          <a:xfrm rot="10800000" flipV="1">
            <a:off x="1502040" y="4397049"/>
            <a:ext cx="1264724" cy="369332"/>
          </a:xfrm>
          <a:prstGeom prst="bentConnector3">
            <a:avLst>
              <a:gd name="adj1" fmla="val 99807"/>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2" name="TextBox 311">
            <a:extLst>
              <a:ext uri="{FF2B5EF4-FFF2-40B4-BE49-F238E27FC236}">
                <a16:creationId xmlns:a16="http://schemas.microsoft.com/office/drawing/2014/main" id="{E1E44B83-0421-41F5-8EE6-1F4C0AFFF471}"/>
              </a:ext>
            </a:extLst>
          </p:cNvPr>
          <p:cNvSpPr txBox="1"/>
          <p:nvPr/>
        </p:nvSpPr>
        <p:spPr>
          <a:xfrm>
            <a:off x="1446938" y="4158341"/>
            <a:ext cx="10999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6. Approval</a:t>
            </a:r>
          </a:p>
        </p:txBody>
      </p:sp>
      <p:sp>
        <p:nvSpPr>
          <p:cNvPr id="313" name="Rectangle 312">
            <a:extLst>
              <a:ext uri="{FF2B5EF4-FFF2-40B4-BE49-F238E27FC236}">
                <a16:creationId xmlns:a16="http://schemas.microsoft.com/office/drawing/2014/main" id="{1D5E33FA-593C-404A-80ED-4672260D9F20}"/>
              </a:ext>
            </a:extLst>
          </p:cNvPr>
          <p:cNvSpPr/>
          <p:nvPr/>
        </p:nvSpPr>
        <p:spPr>
          <a:xfrm>
            <a:off x="858474" y="5222939"/>
            <a:ext cx="2179177" cy="656558"/>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SWOG 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Protocol Project Manager </a:t>
            </a:r>
          </a:p>
        </p:txBody>
      </p:sp>
      <p:sp>
        <p:nvSpPr>
          <p:cNvPr id="314" name="Rectangle 313">
            <a:extLst>
              <a:ext uri="{FF2B5EF4-FFF2-40B4-BE49-F238E27FC236}">
                <a16:creationId xmlns:a16="http://schemas.microsoft.com/office/drawing/2014/main" id="{01E17960-30E7-4B79-B01B-77F30A91D2E7}"/>
              </a:ext>
            </a:extLst>
          </p:cNvPr>
          <p:cNvSpPr/>
          <p:nvPr/>
        </p:nvSpPr>
        <p:spPr>
          <a:xfrm>
            <a:off x="868611" y="6069130"/>
            <a:ext cx="2179178" cy="40051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Contracts &amp; Budgets Team</a:t>
            </a:r>
          </a:p>
        </p:txBody>
      </p:sp>
      <p:cxnSp>
        <p:nvCxnSpPr>
          <p:cNvPr id="316" name="Straight Arrow Connector 315">
            <a:extLst>
              <a:ext uri="{FF2B5EF4-FFF2-40B4-BE49-F238E27FC236}">
                <a16:creationId xmlns:a16="http://schemas.microsoft.com/office/drawing/2014/main" id="{C99BE7F1-07C9-467A-B5CE-883190182BA2}"/>
              </a:ext>
            </a:extLst>
          </p:cNvPr>
          <p:cNvCxnSpPr>
            <a:cxnSpLocks/>
          </p:cNvCxnSpPr>
          <p:nvPr/>
        </p:nvCxnSpPr>
        <p:spPr>
          <a:xfrm>
            <a:off x="3047789" y="5575634"/>
            <a:ext cx="2850087"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7" name="TextBox 316">
            <a:extLst>
              <a:ext uri="{FF2B5EF4-FFF2-40B4-BE49-F238E27FC236}">
                <a16:creationId xmlns:a16="http://schemas.microsoft.com/office/drawing/2014/main" id="{8E71A7E7-E4A4-463B-A4D7-05231CA3C2D7}"/>
              </a:ext>
            </a:extLst>
          </p:cNvPr>
          <p:cNvSpPr txBox="1"/>
          <p:nvPr/>
        </p:nvSpPr>
        <p:spPr>
          <a:xfrm>
            <a:off x="5897876" y="5239439"/>
            <a:ext cx="1601243" cy="1057077"/>
          </a:xfrm>
          <a:prstGeom prst="rect">
            <a:avLst/>
          </a:prstGeom>
          <a:solidFill>
            <a:srgbClr val="FFFF0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CTEP &amp; CIRB</a:t>
            </a:r>
          </a:p>
        </p:txBody>
      </p:sp>
      <p:cxnSp>
        <p:nvCxnSpPr>
          <p:cNvPr id="319" name="Straight Arrow Connector 318">
            <a:extLst>
              <a:ext uri="{FF2B5EF4-FFF2-40B4-BE49-F238E27FC236}">
                <a16:creationId xmlns:a16="http://schemas.microsoft.com/office/drawing/2014/main" id="{7D24A1FC-F413-475A-832C-E9C6DB602D56}"/>
              </a:ext>
            </a:extLst>
          </p:cNvPr>
          <p:cNvCxnSpPr>
            <a:cxnSpLocks/>
          </p:cNvCxnSpPr>
          <p:nvPr/>
        </p:nvCxnSpPr>
        <p:spPr>
          <a:xfrm>
            <a:off x="3057927" y="6146775"/>
            <a:ext cx="2839949"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96187185-ED1D-4CE4-AD91-52F1434672EA}"/>
              </a:ext>
            </a:extLst>
          </p:cNvPr>
          <p:cNvSpPr txBox="1"/>
          <p:nvPr/>
        </p:nvSpPr>
        <p:spPr>
          <a:xfrm>
            <a:off x="3112455" y="5101204"/>
            <a:ext cx="27025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 Protocol Amendment submitted to PIO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Contracts and funding are in place</a:t>
            </a:r>
          </a:p>
        </p:txBody>
      </p:sp>
      <p:cxnSp>
        <p:nvCxnSpPr>
          <p:cNvPr id="322" name="Straight Arrow Connector 321">
            <a:extLst>
              <a:ext uri="{FF2B5EF4-FFF2-40B4-BE49-F238E27FC236}">
                <a16:creationId xmlns:a16="http://schemas.microsoft.com/office/drawing/2014/main" id="{77E8C510-A5B4-4F3E-85C8-7A40D6CDB5F5}"/>
              </a:ext>
            </a:extLst>
          </p:cNvPr>
          <p:cNvCxnSpPr>
            <a:cxnSpLocks/>
          </p:cNvCxnSpPr>
          <p:nvPr/>
        </p:nvCxnSpPr>
        <p:spPr>
          <a:xfrm>
            <a:off x="7499119" y="5767977"/>
            <a:ext cx="503638"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8" name="Diamond 327">
            <a:extLst>
              <a:ext uri="{FF2B5EF4-FFF2-40B4-BE49-F238E27FC236}">
                <a16:creationId xmlns:a16="http://schemas.microsoft.com/office/drawing/2014/main" id="{3C018FE9-5B94-4984-A528-5C471B60670B}"/>
              </a:ext>
            </a:extLst>
          </p:cNvPr>
          <p:cNvSpPr/>
          <p:nvPr/>
        </p:nvSpPr>
        <p:spPr>
          <a:xfrm>
            <a:off x="8010132" y="5401281"/>
            <a:ext cx="1289698" cy="713900"/>
          </a:xfrm>
          <a:prstGeom prst="diamond">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Review</a:t>
            </a:r>
          </a:p>
        </p:txBody>
      </p:sp>
      <p:cxnSp>
        <p:nvCxnSpPr>
          <p:cNvPr id="331" name="Straight Arrow Connector 330">
            <a:extLst>
              <a:ext uri="{FF2B5EF4-FFF2-40B4-BE49-F238E27FC236}">
                <a16:creationId xmlns:a16="http://schemas.microsoft.com/office/drawing/2014/main" id="{5FC3A621-68FC-4B4F-9407-6DC1F095F32E}"/>
              </a:ext>
            </a:extLst>
          </p:cNvPr>
          <p:cNvCxnSpPr>
            <a:cxnSpLocks/>
            <a:stCxn id="328" idx="3"/>
          </p:cNvCxnSpPr>
          <p:nvPr/>
        </p:nvCxnSpPr>
        <p:spPr>
          <a:xfrm>
            <a:off x="9299830" y="5758231"/>
            <a:ext cx="1070112" cy="9746"/>
          </a:xfrm>
          <a:prstGeom prst="straightConnector1">
            <a:avLst/>
          </a:prstGeom>
          <a:ln w="254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669A96-4DB5-4661-93DE-1F0D845DF57F}"/>
              </a:ext>
            </a:extLst>
          </p:cNvPr>
          <p:cNvSpPr txBox="1"/>
          <p:nvPr/>
        </p:nvSpPr>
        <p:spPr>
          <a:xfrm>
            <a:off x="8951455" y="6133570"/>
            <a:ext cx="1571747" cy="461665"/>
          </a:xfrm>
          <a:prstGeom prst="rect">
            <a:avLst/>
          </a:prstGeom>
          <a:solidFill>
            <a:schemeClr val="bg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transfer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ship specimens to lab</a:t>
            </a:r>
          </a:p>
        </p:txBody>
      </p:sp>
      <p:sp>
        <p:nvSpPr>
          <p:cNvPr id="333" name="TextBox 332">
            <a:extLst>
              <a:ext uri="{FF2B5EF4-FFF2-40B4-BE49-F238E27FC236}">
                <a16:creationId xmlns:a16="http://schemas.microsoft.com/office/drawing/2014/main" id="{0ABEDD50-8A86-44CF-86FB-5E30062FC931}"/>
              </a:ext>
            </a:extLst>
          </p:cNvPr>
          <p:cNvSpPr txBox="1"/>
          <p:nvPr/>
        </p:nvSpPr>
        <p:spPr>
          <a:xfrm>
            <a:off x="9304633" y="5492807"/>
            <a:ext cx="878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approval</a:t>
            </a:r>
          </a:p>
        </p:txBody>
      </p:sp>
      <p:cxnSp>
        <p:nvCxnSpPr>
          <p:cNvPr id="3" name="Straight Connector 2">
            <a:extLst>
              <a:ext uri="{FF2B5EF4-FFF2-40B4-BE49-F238E27FC236}">
                <a16:creationId xmlns:a16="http://schemas.microsoft.com/office/drawing/2014/main" id="{A4FF15A2-D9E9-4D6A-A3F6-0A1A6EFD8169}"/>
              </a:ext>
            </a:extLst>
          </p:cNvPr>
          <p:cNvCxnSpPr>
            <a:cxnSpLocks/>
          </p:cNvCxnSpPr>
          <p:nvPr/>
        </p:nvCxnSpPr>
        <p:spPr>
          <a:xfrm flipH="1">
            <a:off x="8964876" y="5767977"/>
            <a:ext cx="446054" cy="365593"/>
          </a:xfrm>
          <a:prstGeom prst="line">
            <a:avLst/>
          </a:prstGeom>
          <a:ln>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414B717-9960-4E0A-BE8A-97DE53A0DD3F}"/>
              </a:ext>
            </a:extLst>
          </p:cNvPr>
          <p:cNvCxnSpPr>
            <a:cxnSpLocks/>
          </p:cNvCxnSpPr>
          <p:nvPr/>
        </p:nvCxnSpPr>
        <p:spPr>
          <a:xfrm>
            <a:off x="10047561" y="5758231"/>
            <a:ext cx="471338" cy="388544"/>
          </a:xfrm>
          <a:prstGeom prst="line">
            <a:avLst/>
          </a:prstGeom>
          <a:ln>
            <a:solidFill>
              <a:srgbClr val="00CC00"/>
            </a:solidFill>
          </a:ln>
        </p:spPr>
        <p:style>
          <a:lnRef idx="1">
            <a:schemeClr val="accent1"/>
          </a:lnRef>
          <a:fillRef idx="0">
            <a:schemeClr val="accent1"/>
          </a:fillRef>
          <a:effectRef idx="0">
            <a:schemeClr val="accent1"/>
          </a:effectRef>
          <a:fontRef idx="minor">
            <a:schemeClr val="tx1"/>
          </a:fontRef>
        </p:style>
      </p:cxnSp>
      <p:sp>
        <p:nvSpPr>
          <p:cNvPr id="329" name="Star: 5 Points 328">
            <a:extLst>
              <a:ext uri="{FF2B5EF4-FFF2-40B4-BE49-F238E27FC236}">
                <a16:creationId xmlns:a16="http://schemas.microsoft.com/office/drawing/2014/main" id="{14B80926-518C-48A4-8F86-8C94179D66D8}"/>
              </a:ext>
            </a:extLst>
          </p:cNvPr>
          <p:cNvSpPr/>
          <p:nvPr/>
        </p:nvSpPr>
        <p:spPr>
          <a:xfrm>
            <a:off x="10119724" y="5001334"/>
            <a:ext cx="1767570" cy="1291827"/>
          </a:xfrm>
          <a:prstGeom prst="star5">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TM analysis begins</a:t>
            </a:r>
          </a:p>
        </p:txBody>
      </p:sp>
      <p:cxnSp>
        <p:nvCxnSpPr>
          <p:cNvPr id="226" name="Straight Arrow Connector 225">
            <a:extLst>
              <a:ext uri="{FF2B5EF4-FFF2-40B4-BE49-F238E27FC236}">
                <a16:creationId xmlns:a16="http://schemas.microsoft.com/office/drawing/2014/main" id="{F7CFA78F-0CC5-4BA7-8E66-9B8A06B2CFB1}"/>
              </a:ext>
            </a:extLst>
          </p:cNvPr>
          <p:cNvCxnSpPr>
            <a:stCxn id="13" idx="2"/>
            <a:endCxn id="177" idx="0"/>
          </p:cNvCxnSpPr>
          <p:nvPr/>
        </p:nvCxnSpPr>
        <p:spPr>
          <a:xfrm>
            <a:off x="8195504" y="2843909"/>
            <a:ext cx="0" cy="19539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1DCF87B0-A5CB-40CA-A943-359468D9B9A1}"/>
              </a:ext>
            </a:extLst>
          </p:cNvPr>
          <p:cNvCxnSpPr>
            <a:cxnSpLocks/>
          </p:cNvCxnSpPr>
          <p:nvPr/>
        </p:nvCxnSpPr>
        <p:spPr>
          <a:xfrm>
            <a:off x="8213846" y="3588314"/>
            <a:ext cx="0" cy="27175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D82A20D6-7686-455A-BD10-DB06561548C3}"/>
              </a:ext>
            </a:extLst>
          </p:cNvPr>
          <p:cNvCxnSpPr>
            <a:stCxn id="41" idx="2"/>
          </p:cNvCxnSpPr>
          <p:nvPr/>
        </p:nvCxnSpPr>
        <p:spPr>
          <a:xfrm flipH="1">
            <a:off x="5741682" y="3632061"/>
            <a:ext cx="3889" cy="228007"/>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66C196D3-52E2-4C71-9561-09406768410E}"/>
              </a:ext>
            </a:extLst>
          </p:cNvPr>
          <p:cNvSpPr/>
          <p:nvPr/>
        </p:nvSpPr>
        <p:spPr>
          <a:xfrm>
            <a:off x="929049" y="2916767"/>
            <a:ext cx="2811141" cy="909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 TM/SL voting outcome sent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Comments/Suggestions to PI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TM/SL scientific reviewers, statistician, Protocol PM</a:t>
            </a:r>
          </a:p>
        </p:txBody>
      </p:sp>
      <p:sp>
        <p:nvSpPr>
          <p:cNvPr id="67" name="TextBox 66">
            <a:extLst>
              <a:ext uri="{FF2B5EF4-FFF2-40B4-BE49-F238E27FC236}">
                <a16:creationId xmlns:a16="http://schemas.microsoft.com/office/drawing/2014/main" id="{670D4E0D-B964-4BD1-9040-59BDA4CA9F76}"/>
              </a:ext>
            </a:extLst>
          </p:cNvPr>
          <p:cNvSpPr txBox="1"/>
          <p:nvPr/>
        </p:nvSpPr>
        <p:spPr>
          <a:xfrm>
            <a:off x="10064441" y="946238"/>
            <a:ext cx="1341690" cy="646331"/>
          </a:xfrm>
          <a:prstGeom prst="rect">
            <a:avLst/>
          </a:prstGeom>
          <a:solidFill>
            <a:srgbClr val="FF993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Statistician/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Stats PRC</a:t>
            </a:r>
          </a:p>
        </p:txBody>
      </p:sp>
      <p:sp>
        <p:nvSpPr>
          <p:cNvPr id="2" name="Rectangle 1">
            <a:extLst>
              <a:ext uri="{FF2B5EF4-FFF2-40B4-BE49-F238E27FC236}">
                <a16:creationId xmlns:a16="http://schemas.microsoft.com/office/drawing/2014/main" id="{C7D9ABA5-B855-4055-8FBA-B84CE37F8A6D}"/>
              </a:ext>
            </a:extLst>
          </p:cNvPr>
          <p:cNvSpPr/>
          <p:nvPr/>
        </p:nvSpPr>
        <p:spPr>
          <a:xfrm>
            <a:off x="143465" y="543808"/>
            <a:ext cx="527240" cy="193618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59" name="Rectangle 58">
            <a:extLst>
              <a:ext uri="{FF2B5EF4-FFF2-40B4-BE49-F238E27FC236}">
                <a16:creationId xmlns:a16="http://schemas.microsoft.com/office/drawing/2014/main" id="{63D51730-7F54-491F-9437-3A4B7983E945}"/>
              </a:ext>
            </a:extLst>
          </p:cNvPr>
          <p:cNvSpPr/>
          <p:nvPr/>
        </p:nvSpPr>
        <p:spPr>
          <a:xfrm>
            <a:off x="152096" y="2514894"/>
            <a:ext cx="515855" cy="134517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61" name="Rectangle 60">
            <a:extLst>
              <a:ext uri="{FF2B5EF4-FFF2-40B4-BE49-F238E27FC236}">
                <a16:creationId xmlns:a16="http://schemas.microsoft.com/office/drawing/2014/main" id="{76381686-0E13-4EB2-8FA2-1BE745814B42}"/>
              </a:ext>
            </a:extLst>
          </p:cNvPr>
          <p:cNvSpPr/>
          <p:nvPr/>
        </p:nvSpPr>
        <p:spPr>
          <a:xfrm>
            <a:off x="149843" y="3894971"/>
            <a:ext cx="527240" cy="94837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62" name="Rectangle 61">
            <a:extLst>
              <a:ext uri="{FF2B5EF4-FFF2-40B4-BE49-F238E27FC236}">
                <a16:creationId xmlns:a16="http://schemas.microsoft.com/office/drawing/2014/main" id="{ED929D6D-A5A8-4F45-9A92-3A88C616EEAD}"/>
              </a:ext>
            </a:extLst>
          </p:cNvPr>
          <p:cNvSpPr/>
          <p:nvPr/>
        </p:nvSpPr>
        <p:spPr>
          <a:xfrm>
            <a:off x="149843" y="4878250"/>
            <a:ext cx="527240" cy="170811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346976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50CB-6D06-46FB-8DEE-27ED2300CCBC}"/>
              </a:ext>
            </a:extLst>
          </p:cNvPr>
          <p:cNvSpPr>
            <a:spLocks noGrp="1"/>
          </p:cNvSpPr>
          <p:nvPr>
            <p:ph type="title"/>
          </p:nvPr>
        </p:nvSpPr>
        <p:spPr/>
        <p:txBody>
          <a:bodyPr/>
          <a:lstStyle/>
          <a:p>
            <a:r>
              <a:rPr lang="en-US" dirty="0"/>
              <a:t>TM review checklist</a:t>
            </a:r>
          </a:p>
        </p:txBody>
      </p:sp>
      <p:sp>
        <p:nvSpPr>
          <p:cNvPr id="3" name="Content Placeholder 2">
            <a:extLst>
              <a:ext uri="{FF2B5EF4-FFF2-40B4-BE49-F238E27FC236}">
                <a16:creationId xmlns:a16="http://schemas.microsoft.com/office/drawing/2014/main" id="{B091BDE0-79B4-449F-863B-0050F3F2DB55}"/>
              </a:ext>
            </a:extLst>
          </p:cNvPr>
          <p:cNvSpPr>
            <a:spLocks noGrp="1"/>
          </p:cNvSpPr>
          <p:nvPr>
            <p:ph idx="1"/>
          </p:nvPr>
        </p:nvSpPr>
        <p:spPr/>
        <p:txBody>
          <a:bodyPr>
            <a:normAutofit fontScale="85000" lnSpcReduction="20000"/>
          </a:bodyPr>
          <a:lstStyle/>
          <a:p>
            <a:pPr lvl="0"/>
            <a:r>
              <a:rPr lang="en-US" dirty="0"/>
              <a:t>How will this lead to new important scientific information that will directly impact patients, or indirectly by leading to future clinical trials?</a:t>
            </a:r>
          </a:p>
          <a:p>
            <a:pPr lvl="0"/>
            <a:r>
              <a:rPr lang="en-US" dirty="0"/>
              <a:t>Does this TM fit appropriately within the Lung-MAP platform and the priority of other Lung-MAP TMs?</a:t>
            </a:r>
          </a:p>
          <a:p>
            <a:pPr lvl="0"/>
            <a:r>
              <a:rPr lang="en-US" dirty="0"/>
              <a:t>Is there sufficient background data and justification for this TM?</a:t>
            </a:r>
          </a:p>
          <a:p>
            <a:pPr lvl="0"/>
            <a:r>
              <a:rPr lang="en-US" dirty="0"/>
              <a:t>Specimen Availability</a:t>
            </a:r>
          </a:p>
          <a:p>
            <a:pPr lvl="1">
              <a:buFont typeface="Courier New" panose="02070309020205020404" pitchFamily="49" charset="0"/>
              <a:buChar char="o"/>
            </a:pPr>
            <a:r>
              <a:rPr lang="en-US" dirty="0"/>
              <a:t>Is there a sufficient quantity of samples for the science to be conducted?</a:t>
            </a:r>
          </a:p>
          <a:p>
            <a:pPr lvl="1">
              <a:buFont typeface="Courier New" panose="02070309020205020404" pitchFamily="49" charset="0"/>
              <a:buChar char="o"/>
            </a:pPr>
            <a:r>
              <a:rPr lang="en-US" dirty="0"/>
              <a:t>If serial samples, will a patient be excluded if they are missing any samples?</a:t>
            </a:r>
          </a:p>
          <a:p>
            <a:pPr lvl="1">
              <a:buFont typeface="Courier New" panose="02070309020205020404" pitchFamily="49" charset="0"/>
              <a:buChar char="o"/>
            </a:pPr>
            <a:r>
              <a:rPr lang="en-US" dirty="0"/>
              <a:t>If retrospective analysis linked to outcome data, is the primary manuscript published or soon to be published in order to access samples?</a:t>
            </a:r>
          </a:p>
          <a:p>
            <a:pPr lvl="0"/>
            <a:r>
              <a:rPr lang="en-US" dirty="0"/>
              <a:t>If adding post-activation, will retrospective submissions be requested? </a:t>
            </a:r>
          </a:p>
          <a:p>
            <a:pPr lvl="0"/>
            <a:r>
              <a:rPr lang="en-US" dirty="0"/>
              <a:t>Will results be provided to treating investigator and patient?</a:t>
            </a:r>
          </a:p>
          <a:p>
            <a:pPr lvl="1">
              <a:buFont typeface="Courier New" panose="02070309020205020404" pitchFamily="49" charset="0"/>
              <a:buChar char="o"/>
            </a:pPr>
            <a:r>
              <a:rPr lang="en-US" dirty="0"/>
              <a:t>If yes, how and when?</a:t>
            </a:r>
          </a:p>
        </p:txBody>
      </p:sp>
    </p:spTree>
    <p:extLst>
      <p:ext uri="{BB962C8B-B14F-4D97-AF65-F5344CB8AC3E}">
        <p14:creationId xmlns:p14="http://schemas.microsoft.com/office/powerpoint/2010/main" val="222954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B7F51-FA90-477C-8F22-C2B8C39DDE13}"/>
              </a:ext>
            </a:extLst>
          </p:cNvPr>
          <p:cNvSpPr>
            <a:spLocks noGrp="1"/>
          </p:cNvSpPr>
          <p:nvPr>
            <p:ph type="title"/>
          </p:nvPr>
        </p:nvSpPr>
        <p:spPr/>
        <p:txBody>
          <a:bodyPr/>
          <a:lstStyle/>
          <a:p>
            <a:r>
              <a:rPr lang="en-US" dirty="0"/>
              <a:t>Questions/discussion</a:t>
            </a:r>
          </a:p>
        </p:txBody>
      </p:sp>
      <p:sp>
        <p:nvSpPr>
          <p:cNvPr id="3" name="Content Placeholder 2">
            <a:extLst>
              <a:ext uri="{FF2B5EF4-FFF2-40B4-BE49-F238E27FC236}">
                <a16:creationId xmlns:a16="http://schemas.microsoft.com/office/drawing/2014/main" id="{0567FA48-EC10-4246-88D1-BA5B9A79677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65395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9A2C-AA59-7B4A-9D32-9616BAF1E67A}"/>
              </a:ext>
            </a:extLst>
          </p:cNvPr>
          <p:cNvSpPr>
            <a:spLocks noGrp="1"/>
          </p:cNvSpPr>
          <p:nvPr>
            <p:ph type="ctrTitle"/>
          </p:nvPr>
        </p:nvSpPr>
        <p:spPr>
          <a:xfrm>
            <a:off x="1524000" y="271463"/>
            <a:ext cx="9144000" cy="2387600"/>
          </a:xfrm>
        </p:spPr>
        <p:txBody>
          <a:bodyPr/>
          <a:lstStyle/>
          <a:p>
            <a:r>
              <a:rPr lang="en-US" dirty="0"/>
              <a:t>Lung MAP</a:t>
            </a:r>
          </a:p>
        </p:txBody>
      </p:sp>
      <p:sp>
        <p:nvSpPr>
          <p:cNvPr id="3" name="Subtitle 2">
            <a:extLst>
              <a:ext uri="{FF2B5EF4-FFF2-40B4-BE49-F238E27FC236}">
                <a16:creationId xmlns:a16="http://schemas.microsoft.com/office/drawing/2014/main" id="{D82AA651-91BF-0640-94A9-56020CA78E48}"/>
              </a:ext>
            </a:extLst>
          </p:cNvPr>
          <p:cNvSpPr>
            <a:spLocks noGrp="1"/>
          </p:cNvSpPr>
          <p:nvPr>
            <p:ph type="subTitle" idx="1"/>
          </p:nvPr>
        </p:nvSpPr>
        <p:spPr>
          <a:xfrm>
            <a:off x="1524000" y="2751138"/>
            <a:ext cx="9144000" cy="1960562"/>
          </a:xfrm>
        </p:spPr>
        <p:txBody>
          <a:bodyPr>
            <a:normAutofit fontScale="92500" lnSpcReduction="10000"/>
          </a:bodyPr>
          <a:lstStyle/>
          <a:p>
            <a:r>
              <a:rPr lang="en-US" dirty="0"/>
              <a:t>Drug Selection Committee</a:t>
            </a:r>
          </a:p>
          <a:p>
            <a:r>
              <a:rPr lang="en-US" dirty="0"/>
              <a:t>Summary of Activities</a:t>
            </a:r>
          </a:p>
          <a:p>
            <a:r>
              <a:rPr lang="en-US" dirty="0"/>
              <a:t>October 12, 2021</a:t>
            </a:r>
          </a:p>
          <a:p>
            <a:r>
              <a:rPr lang="en-US" dirty="0"/>
              <a:t>Hossein Borghaei, DO</a:t>
            </a:r>
          </a:p>
          <a:p>
            <a:r>
              <a:rPr lang="en-US" dirty="0"/>
              <a:t>Presented by Jyoti Patel</a:t>
            </a:r>
          </a:p>
        </p:txBody>
      </p:sp>
    </p:spTree>
    <p:extLst>
      <p:ext uri="{BB962C8B-B14F-4D97-AF65-F5344CB8AC3E}">
        <p14:creationId xmlns:p14="http://schemas.microsoft.com/office/powerpoint/2010/main" val="1489943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79375"/>
            <a:ext cx="10515600" cy="1325563"/>
          </a:xfrm>
        </p:spPr>
        <p:txBody>
          <a:bodyPr/>
          <a:lstStyle/>
          <a:p>
            <a:r>
              <a:rPr lang="en-US" sz="3200" i="0" dirty="0"/>
              <a:t>Lung-MAP Drug Selection Process</a:t>
            </a:r>
          </a:p>
        </p:txBody>
      </p:sp>
      <p:sp>
        <p:nvSpPr>
          <p:cNvPr id="5" name="Content Placeholder 4"/>
          <p:cNvSpPr>
            <a:spLocks noGrp="1"/>
          </p:cNvSpPr>
          <p:nvPr>
            <p:ph idx="1"/>
          </p:nvPr>
        </p:nvSpPr>
        <p:spPr>
          <a:xfrm>
            <a:off x="702733" y="997303"/>
            <a:ext cx="10515600" cy="4351338"/>
          </a:xfrm>
        </p:spPr>
        <p:txBody>
          <a:bodyPr>
            <a:noAutofit/>
          </a:bodyPr>
          <a:lstStyle/>
          <a:p>
            <a:r>
              <a:rPr lang="en-US" sz="1800" dirty="0"/>
              <a:t>Suggestions for sub-studies can come from Lung-MAP PIs, outside investigators, or pharma</a:t>
            </a:r>
          </a:p>
          <a:p>
            <a:r>
              <a:rPr lang="en-US" sz="1800" dirty="0"/>
              <a:t>Initial discussions are internal with a small group of PIs, followed by informal presentation from investigator/pharma to internal drug selection committee</a:t>
            </a:r>
          </a:p>
          <a:p>
            <a:r>
              <a:rPr lang="en-US" sz="1800" dirty="0"/>
              <a:t>Next step is decision to proceed to full Drug Selection Committee (DSC)</a:t>
            </a:r>
          </a:p>
          <a:p>
            <a:pPr lvl="1"/>
            <a:r>
              <a:rPr lang="en-US" sz="1800" dirty="0"/>
              <a:t>Completion of Drug Selection application, summarizing preclinical and PK/PD data, prior human experience and safety profile, especially in lung cancer, and status of assay if proposed sub-study includes biomarker selection</a:t>
            </a:r>
          </a:p>
          <a:p>
            <a:pPr lvl="1"/>
            <a:r>
              <a:rPr lang="en-US" sz="1800" dirty="0"/>
              <a:t>DSC presentation by investigator/pharma, Q&amp;A, and committee closed session discussion</a:t>
            </a:r>
          </a:p>
          <a:p>
            <a:r>
              <a:rPr lang="en-US" sz="1800" dirty="0"/>
              <a:t>Formal voting process by DSC members; 6 criteria for evaluation, each scored on 1-9 scale</a:t>
            </a:r>
          </a:p>
          <a:p>
            <a:pPr lvl="1"/>
            <a:r>
              <a:rPr lang="en-US" sz="1800" dirty="0"/>
              <a:t>Target/target appropriateness to NSCLC; Drug/biomarker understanding; Preclinical data; PK/PD; Toxicity; Clinical data</a:t>
            </a:r>
          </a:p>
          <a:p>
            <a:r>
              <a:rPr lang="en-US" sz="1800" dirty="0"/>
              <a:t>PIs have final decision if vote is close or issues are brought up</a:t>
            </a:r>
          </a:p>
          <a:p>
            <a:r>
              <a:rPr lang="en-US" sz="1800" dirty="0"/>
              <a:t>Acceptance/deferral letters sent to pharma</a:t>
            </a:r>
          </a:p>
          <a:p>
            <a:r>
              <a:rPr lang="en-US" sz="1800" dirty="0"/>
              <a:t>Upon acceptance, kick-off call and regular teleconferences are set up with FNIH and SWOG Operations, for concept/protocol development, including regulatory aspects and FDA requirements, confirmation of drug supply, and contractual agreements</a:t>
            </a:r>
          </a:p>
          <a:p>
            <a:endParaRPr lang="en-US" sz="1800" dirty="0"/>
          </a:p>
        </p:txBody>
      </p:sp>
      <p:sp>
        <p:nvSpPr>
          <p:cNvPr id="6" name="Slide Number Placeholder 3">
            <a:extLst>
              <a:ext uri="{FF2B5EF4-FFF2-40B4-BE49-F238E27FC236}">
                <a16:creationId xmlns:a16="http://schemas.microsoft.com/office/drawing/2014/main" id="{9A1EDBCD-BA35-44D2-B2A0-9185D4B3F584}"/>
              </a:ext>
            </a:extLst>
          </p:cNvPr>
          <p:cNvSpPr>
            <a:spLocks noGrp="1"/>
          </p:cNvSpPr>
          <p:nvPr>
            <p:ph type="sldNum" sz="quarter" idx="12"/>
          </p:nvPr>
        </p:nvSpPr>
        <p:spPr>
          <a:xfrm>
            <a:off x="8737601" y="6477002"/>
            <a:ext cx="2844800" cy="2444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400" b="0" i="0" u="none" strike="noStrike" kern="1200" cap="none" spc="0" normalizeH="0" baseline="0" noProof="0" smtClean="0">
                <a:ln>
                  <a:noFill/>
                </a:ln>
                <a:solidFill>
                  <a:srgbClr val="0066CC">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dirty="0">
              <a:ln>
                <a:noFill/>
              </a:ln>
              <a:solidFill>
                <a:srgbClr val="0066CC">
                  <a:lumMod val="50000"/>
                </a:srgbClr>
              </a:solidFill>
              <a:effectLst/>
              <a:uLnTx/>
              <a:uFillTx/>
              <a:latin typeface="Arial"/>
              <a:ea typeface="+mn-ea"/>
              <a:cs typeface="+mn-cs"/>
            </a:endParaRPr>
          </a:p>
        </p:txBody>
      </p:sp>
    </p:spTree>
    <p:extLst>
      <p:ext uri="{BB962C8B-B14F-4D97-AF65-F5344CB8AC3E}">
        <p14:creationId xmlns:p14="http://schemas.microsoft.com/office/powerpoint/2010/main" val="3837099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816E-443F-4C44-993E-C8E57759DF31}"/>
              </a:ext>
            </a:extLst>
          </p:cNvPr>
          <p:cNvSpPr>
            <a:spLocks noGrp="1"/>
          </p:cNvSpPr>
          <p:nvPr>
            <p:ph type="title"/>
          </p:nvPr>
        </p:nvSpPr>
        <p:spPr>
          <a:xfrm>
            <a:off x="838200" y="111125"/>
            <a:ext cx="10515600" cy="1325563"/>
          </a:xfrm>
        </p:spPr>
        <p:txBody>
          <a:bodyPr/>
          <a:lstStyle/>
          <a:p>
            <a:r>
              <a:rPr lang="en-US" sz="3200" i="0" dirty="0"/>
              <a:t>Steps for Adding a New Sub-study</a:t>
            </a:r>
          </a:p>
        </p:txBody>
      </p:sp>
      <p:sp>
        <p:nvSpPr>
          <p:cNvPr id="3" name="Content Placeholder 2">
            <a:extLst>
              <a:ext uri="{FF2B5EF4-FFF2-40B4-BE49-F238E27FC236}">
                <a16:creationId xmlns:a16="http://schemas.microsoft.com/office/drawing/2014/main" id="{B3568789-5267-4E50-81D9-BFB3AA1D81B1}"/>
              </a:ext>
            </a:extLst>
          </p:cNvPr>
          <p:cNvSpPr>
            <a:spLocks noGrp="1"/>
          </p:cNvSpPr>
          <p:nvPr>
            <p:ph idx="1"/>
          </p:nvPr>
        </p:nvSpPr>
        <p:spPr>
          <a:xfrm>
            <a:off x="838200" y="1571625"/>
            <a:ext cx="10515600" cy="4351338"/>
          </a:xfrm>
        </p:spPr>
        <p:txBody>
          <a:bodyPr>
            <a:normAutofit lnSpcReduction="10000"/>
          </a:bodyPr>
          <a:lstStyle/>
          <a:p>
            <a:pPr marL="457200" indent="-457200">
              <a:buFont typeface="+mj-lt"/>
              <a:buAutoNum type="arabicPeriod"/>
            </a:pPr>
            <a:r>
              <a:rPr lang="en-US" dirty="0">
                <a:solidFill>
                  <a:schemeClr val="accent4">
                    <a:lumMod val="10000"/>
                  </a:schemeClr>
                </a:solidFill>
              </a:rPr>
              <a:t>Selection by Drug Selection Committee (DSC)</a:t>
            </a:r>
          </a:p>
          <a:p>
            <a:pPr marL="457200" indent="-457200">
              <a:buFont typeface="+mj-lt"/>
              <a:buAutoNum type="arabicPeriod"/>
            </a:pPr>
            <a:r>
              <a:rPr lang="en-US" dirty="0">
                <a:solidFill>
                  <a:schemeClr val="accent4">
                    <a:lumMod val="10000"/>
                  </a:schemeClr>
                </a:solidFill>
              </a:rPr>
              <a:t>Concept development</a:t>
            </a:r>
          </a:p>
          <a:p>
            <a:pPr lvl="2">
              <a:lnSpc>
                <a:spcPct val="80000"/>
              </a:lnSpc>
              <a:buFont typeface="Calibri" panose="020F0502020204030204" pitchFamily="34" charset="0"/>
              <a:buChar char="−"/>
            </a:pPr>
            <a:r>
              <a:rPr lang="en-US" sz="1800" dirty="0">
                <a:solidFill>
                  <a:schemeClr val="accent4">
                    <a:lumMod val="10000"/>
                  </a:schemeClr>
                </a:solidFill>
              </a:rPr>
              <a:t>Biomarker selection &amp; definition (parallel w/ concept development)</a:t>
            </a:r>
          </a:p>
          <a:p>
            <a:pPr lvl="2">
              <a:lnSpc>
                <a:spcPct val="80000"/>
              </a:lnSpc>
              <a:buFont typeface="Calibri" panose="020F0502020204030204" pitchFamily="34" charset="0"/>
              <a:buChar char="−"/>
            </a:pPr>
            <a:r>
              <a:rPr lang="en-US" sz="1800" dirty="0">
                <a:solidFill>
                  <a:schemeClr val="accent4">
                    <a:lumMod val="10000"/>
                  </a:schemeClr>
                </a:solidFill>
              </a:rPr>
              <a:t>CTEP concept review</a:t>
            </a:r>
          </a:p>
          <a:p>
            <a:pPr marL="457200" indent="-457200">
              <a:buFont typeface="+mj-lt"/>
              <a:buAutoNum type="arabicPeriod"/>
            </a:pPr>
            <a:r>
              <a:rPr lang="en-US" dirty="0">
                <a:solidFill>
                  <a:schemeClr val="accent4">
                    <a:lumMod val="10000"/>
                  </a:schemeClr>
                </a:solidFill>
              </a:rPr>
              <a:t>Protocol development</a:t>
            </a:r>
          </a:p>
          <a:p>
            <a:pPr lvl="2">
              <a:lnSpc>
                <a:spcPct val="80000"/>
              </a:lnSpc>
              <a:buFont typeface="Calibri" panose="020F0502020204030204" pitchFamily="34" charset="0"/>
              <a:buChar char="−"/>
            </a:pPr>
            <a:r>
              <a:rPr lang="en-US" sz="1800" dirty="0">
                <a:solidFill>
                  <a:schemeClr val="accent4">
                    <a:lumMod val="10000"/>
                  </a:schemeClr>
                </a:solidFill>
              </a:rPr>
              <a:t>SWOG RAPID teleconference</a:t>
            </a:r>
          </a:p>
          <a:p>
            <a:pPr lvl="2">
              <a:lnSpc>
                <a:spcPct val="80000"/>
              </a:lnSpc>
              <a:buFont typeface="Calibri" panose="020F0502020204030204" pitchFamily="34" charset="0"/>
              <a:buChar char="−"/>
            </a:pPr>
            <a:r>
              <a:rPr lang="en-US" sz="1800" dirty="0">
                <a:solidFill>
                  <a:schemeClr val="accent4">
                    <a:lumMod val="10000"/>
                  </a:schemeClr>
                </a:solidFill>
              </a:rPr>
              <a:t>SWOG Statistical protocol review committee (PRC)</a:t>
            </a:r>
          </a:p>
          <a:p>
            <a:pPr lvl="2">
              <a:lnSpc>
                <a:spcPct val="80000"/>
              </a:lnSpc>
              <a:buFont typeface="Calibri" panose="020F0502020204030204" pitchFamily="34" charset="0"/>
              <a:buChar char="−"/>
            </a:pPr>
            <a:r>
              <a:rPr lang="en-US" sz="1800" dirty="0">
                <a:solidFill>
                  <a:schemeClr val="accent4">
                    <a:lumMod val="10000"/>
                  </a:schemeClr>
                </a:solidFill>
              </a:rPr>
              <a:t>Budgets and contracts development &amp; review (parallel to development &amp; review steps)</a:t>
            </a:r>
          </a:p>
          <a:p>
            <a:pPr marL="457200" indent="-457200">
              <a:buFont typeface="+mj-lt"/>
              <a:buAutoNum type="arabicPeriod" startAt="4"/>
            </a:pPr>
            <a:r>
              <a:rPr lang="en-US" dirty="0">
                <a:solidFill>
                  <a:schemeClr val="accent4">
                    <a:lumMod val="10000"/>
                  </a:schemeClr>
                </a:solidFill>
              </a:rPr>
              <a:t>CTEP/CIRB protocol review</a:t>
            </a:r>
          </a:p>
          <a:p>
            <a:pPr lvl="2">
              <a:lnSpc>
                <a:spcPct val="80000"/>
              </a:lnSpc>
              <a:buFont typeface="Calibri" panose="020F0502020204030204" pitchFamily="34" charset="0"/>
              <a:buChar char="−"/>
            </a:pPr>
            <a:r>
              <a:rPr lang="en-US" sz="1800" dirty="0">
                <a:solidFill>
                  <a:schemeClr val="accent4">
                    <a:lumMod val="10000"/>
                  </a:schemeClr>
                </a:solidFill>
              </a:rPr>
              <a:t>CTEP protocol review</a:t>
            </a:r>
          </a:p>
          <a:p>
            <a:pPr lvl="2">
              <a:lnSpc>
                <a:spcPct val="80000"/>
              </a:lnSpc>
              <a:buFont typeface="Calibri" panose="020F0502020204030204" pitchFamily="34" charset="0"/>
              <a:buChar char="−"/>
            </a:pPr>
            <a:r>
              <a:rPr lang="en-US" sz="1800" dirty="0">
                <a:solidFill>
                  <a:schemeClr val="accent4">
                    <a:lumMod val="10000"/>
                  </a:schemeClr>
                </a:solidFill>
              </a:rPr>
              <a:t>FDA review (parallel to CTEP review)</a:t>
            </a:r>
          </a:p>
          <a:p>
            <a:pPr lvl="2">
              <a:lnSpc>
                <a:spcPct val="80000"/>
              </a:lnSpc>
              <a:buFont typeface="Calibri" panose="020F0502020204030204" pitchFamily="34" charset="0"/>
              <a:buChar char="−"/>
            </a:pPr>
            <a:r>
              <a:rPr lang="en-US" sz="1800" dirty="0">
                <a:solidFill>
                  <a:schemeClr val="accent4">
                    <a:lumMod val="10000"/>
                  </a:schemeClr>
                </a:solidFill>
              </a:rPr>
              <a:t>CIRB protocol review</a:t>
            </a:r>
          </a:p>
          <a:p>
            <a:pPr marL="457200" indent="-457200">
              <a:buFont typeface="+mj-lt"/>
              <a:buAutoNum type="arabicPeriod" startAt="4"/>
            </a:pPr>
            <a:r>
              <a:rPr lang="en-US" dirty="0">
                <a:solidFill>
                  <a:schemeClr val="accent4">
                    <a:lumMod val="10000"/>
                  </a:schemeClr>
                </a:solidFill>
              </a:rPr>
              <a:t>Activation</a:t>
            </a:r>
          </a:p>
          <a:p>
            <a:pPr lvl="1">
              <a:lnSpc>
                <a:spcPct val="80000"/>
              </a:lnSpc>
              <a:buFont typeface="Calibri" panose="020F0502020204030204" pitchFamily="34" charset="0"/>
              <a:buChar char="−"/>
            </a:pPr>
            <a:endParaRPr lang="en-US" sz="1700" dirty="0">
              <a:solidFill>
                <a:schemeClr val="accent4">
                  <a:lumMod val="10000"/>
                </a:schemeClr>
              </a:solidFill>
            </a:endParaRPr>
          </a:p>
        </p:txBody>
      </p:sp>
      <p:sp>
        <p:nvSpPr>
          <p:cNvPr id="4" name="Slide Number Placeholder 3">
            <a:extLst>
              <a:ext uri="{FF2B5EF4-FFF2-40B4-BE49-F238E27FC236}">
                <a16:creationId xmlns:a16="http://schemas.microsoft.com/office/drawing/2014/main" id="{550ED71B-C66D-46C8-A746-F1F4C4D3F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400" b="0" i="0" u="none" strike="noStrike" kern="1200" cap="none" spc="0" normalizeH="0" baseline="0" noProof="0" smtClean="0">
                <a:ln>
                  <a:noFill/>
                </a:ln>
                <a:solidFill>
                  <a:srgbClr val="0066CC">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dirty="0">
              <a:ln>
                <a:noFill/>
              </a:ln>
              <a:solidFill>
                <a:srgbClr val="0066CC">
                  <a:lumMod val="50000"/>
                </a:srgbClr>
              </a:solidFill>
              <a:effectLst/>
              <a:uLnTx/>
              <a:uFillTx/>
              <a:latin typeface="Arial"/>
              <a:ea typeface="+mn-ea"/>
              <a:cs typeface="+mn-cs"/>
            </a:endParaRPr>
          </a:p>
        </p:txBody>
      </p:sp>
    </p:spTree>
    <p:extLst>
      <p:ext uri="{BB962C8B-B14F-4D97-AF65-F5344CB8AC3E}">
        <p14:creationId xmlns:p14="http://schemas.microsoft.com/office/powerpoint/2010/main" val="990770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208E1F-0C88-4957-992C-00F7AC303C79}"/>
              </a:ext>
            </a:extLst>
          </p:cNvPr>
          <p:cNvSpPr>
            <a:spLocks noGrp="1"/>
          </p:cNvSpPr>
          <p:nvPr>
            <p:ph type="title"/>
          </p:nvPr>
        </p:nvSpPr>
        <p:spPr>
          <a:xfrm>
            <a:off x="503120" y="-11306"/>
            <a:ext cx="11528176" cy="1456386"/>
          </a:xfrm>
        </p:spPr>
        <p:txBody>
          <a:bodyPr>
            <a:normAutofit/>
          </a:bodyPr>
          <a:lstStyle/>
          <a:p>
            <a:r>
              <a:rPr lang="en-US" sz="4400" dirty="0"/>
              <a:t>High-Level Overview of Sub-Study Development</a:t>
            </a:r>
          </a:p>
        </p:txBody>
      </p:sp>
      <p:sp>
        <p:nvSpPr>
          <p:cNvPr id="5" name="Slide Number Placeholder 4">
            <a:extLst>
              <a:ext uri="{FF2B5EF4-FFF2-40B4-BE49-F238E27FC236}">
                <a16:creationId xmlns:a16="http://schemas.microsoft.com/office/drawing/2014/main" id="{C1F33E6C-962D-4B4A-9EC4-CF89424CB4C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848ABE0F-1FD1-4095-A8CB-FDBB9A0ED855}"/>
              </a:ext>
            </a:extLst>
          </p:cNvPr>
          <p:cNvGrpSpPr/>
          <p:nvPr/>
        </p:nvGrpSpPr>
        <p:grpSpPr>
          <a:xfrm>
            <a:off x="59845" y="1637716"/>
            <a:ext cx="1336906" cy="687642"/>
            <a:chOff x="52507" y="0"/>
            <a:chExt cx="2690809" cy="559323"/>
          </a:xfrm>
          <a:solidFill>
            <a:srgbClr val="FFFF00"/>
          </a:solidFill>
        </p:grpSpPr>
        <p:sp>
          <p:nvSpPr>
            <p:cNvPr id="37" name="Arrow: Chevron 36">
              <a:extLst>
                <a:ext uri="{FF2B5EF4-FFF2-40B4-BE49-F238E27FC236}">
                  <a16:creationId xmlns:a16="http://schemas.microsoft.com/office/drawing/2014/main" id="{57EE85C6-D1F4-44F6-8B91-70D8E2AC82ED}"/>
                </a:ext>
              </a:extLst>
            </p:cNvPr>
            <p:cNvSpPr/>
            <p:nvPr/>
          </p:nvSpPr>
          <p:spPr>
            <a:xfrm>
              <a:off x="52507" y="0"/>
              <a:ext cx="2690809" cy="559323"/>
            </a:xfrm>
            <a:prstGeom prst="chevron">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Arrow: Chevron 4">
              <a:extLst>
                <a:ext uri="{FF2B5EF4-FFF2-40B4-BE49-F238E27FC236}">
                  <a16:creationId xmlns:a16="http://schemas.microsoft.com/office/drawing/2014/main" id="{A84931F2-DA92-483E-8CDB-38028EC5BA9A}"/>
                </a:ext>
              </a:extLst>
            </p:cNvPr>
            <p:cNvSpPr txBox="1"/>
            <p:nvPr/>
          </p:nvSpPr>
          <p:spPr>
            <a:xfrm>
              <a:off x="423784" y="0"/>
              <a:ext cx="1945070" cy="559323"/>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Drug selection</a:t>
              </a:r>
            </a:p>
          </p:txBody>
        </p:sp>
      </p:grpSp>
      <p:grpSp>
        <p:nvGrpSpPr>
          <p:cNvPr id="2" name="Group 1">
            <a:extLst>
              <a:ext uri="{FF2B5EF4-FFF2-40B4-BE49-F238E27FC236}">
                <a16:creationId xmlns:a16="http://schemas.microsoft.com/office/drawing/2014/main" id="{8B1FD0D2-6C7D-4601-A335-C8397352BB23}"/>
              </a:ext>
            </a:extLst>
          </p:cNvPr>
          <p:cNvGrpSpPr/>
          <p:nvPr/>
        </p:nvGrpSpPr>
        <p:grpSpPr>
          <a:xfrm>
            <a:off x="533945" y="1545561"/>
            <a:ext cx="11531621" cy="4461777"/>
            <a:chOff x="499673" y="1992351"/>
            <a:chExt cx="11531621" cy="4083810"/>
          </a:xfrm>
        </p:grpSpPr>
        <p:grpSp>
          <p:nvGrpSpPr>
            <p:cNvPr id="13" name="Group 12">
              <a:extLst>
                <a:ext uri="{FF2B5EF4-FFF2-40B4-BE49-F238E27FC236}">
                  <a16:creationId xmlns:a16="http://schemas.microsoft.com/office/drawing/2014/main" id="{60C64340-A100-40FE-AC1F-3887713A7DC7}"/>
                </a:ext>
              </a:extLst>
            </p:cNvPr>
            <p:cNvGrpSpPr/>
            <p:nvPr/>
          </p:nvGrpSpPr>
          <p:grpSpPr>
            <a:xfrm>
              <a:off x="1103960" y="2080441"/>
              <a:ext cx="1669501" cy="606986"/>
              <a:chOff x="2584253" y="0"/>
              <a:chExt cx="2119281" cy="559323"/>
            </a:xfrm>
          </p:grpSpPr>
          <p:sp>
            <p:nvSpPr>
              <p:cNvPr id="35" name="Arrow: Chevron 34">
                <a:extLst>
                  <a:ext uri="{FF2B5EF4-FFF2-40B4-BE49-F238E27FC236}">
                    <a16:creationId xmlns:a16="http://schemas.microsoft.com/office/drawing/2014/main" id="{58C881E0-6431-4233-83F2-3580398095F8}"/>
                  </a:ext>
                </a:extLst>
              </p:cNvPr>
              <p:cNvSpPr/>
              <p:nvPr/>
            </p:nvSpPr>
            <p:spPr>
              <a:xfrm>
                <a:off x="2584253" y="0"/>
                <a:ext cx="2119281" cy="559323"/>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Arrow: Chevron 6">
                <a:extLst>
                  <a:ext uri="{FF2B5EF4-FFF2-40B4-BE49-F238E27FC236}">
                    <a16:creationId xmlns:a16="http://schemas.microsoft.com/office/drawing/2014/main" id="{992F75DB-CB82-41AB-92A6-F482C7AAAF3D}"/>
                  </a:ext>
                </a:extLst>
              </p:cNvPr>
              <p:cNvSpPr txBox="1"/>
              <p:nvPr/>
            </p:nvSpPr>
            <p:spPr>
              <a:xfrm>
                <a:off x="2863917" y="0"/>
                <a:ext cx="1559959" cy="559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Concept development</a:t>
                </a:r>
              </a:p>
            </p:txBody>
          </p:sp>
        </p:grpSp>
        <p:grpSp>
          <p:nvGrpSpPr>
            <p:cNvPr id="14" name="Group 13">
              <a:extLst>
                <a:ext uri="{FF2B5EF4-FFF2-40B4-BE49-F238E27FC236}">
                  <a16:creationId xmlns:a16="http://schemas.microsoft.com/office/drawing/2014/main" id="{E783381A-6905-41C5-8ABB-C691399FB524}"/>
                </a:ext>
              </a:extLst>
            </p:cNvPr>
            <p:cNvGrpSpPr/>
            <p:nvPr/>
          </p:nvGrpSpPr>
          <p:grpSpPr>
            <a:xfrm>
              <a:off x="2491785" y="1992351"/>
              <a:ext cx="1825810" cy="695075"/>
              <a:chOff x="4558090" y="-67190"/>
              <a:chExt cx="2609432" cy="626513"/>
            </a:xfrm>
          </p:grpSpPr>
          <p:sp>
            <p:nvSpPr>
              <p:cNvPr id="33" name="Arrow: Chevron 32">
                <a:extLst>
                  <a:ext uri="{FF2B5EF4-FFF2-40B4-BE49-F238E27FC236}">
                    <a16:creationId xmlns:a16="http://schemas.microsoft.com/office/drawing/2014/main" id="{A14D5969-7E1D-4D17-BE10-D932F9FD829E}"/>
                  </a:ext>
                </a:extLst>
              </p:cNvPr>
              <p:cNvSpPr/>
              <p:nvPr/>
            </p:nvSpPr>
            <p:spPr>
              <a:xfrm>
                <a:off x="4558090" y="0"/>
                <a:ext cx="2609432" cy="559323"/>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Arrow: Chevron 8">
                <a:extLst>
                  <a:ext uri="{FF2B5EF4-FFF2-40B4-BE49-F238E27FC236}">
                    <a16:creationId xmlns:a16="http://schemas.microsoft.com/office/drawing/2014/main" id="{07F0065D-9C14-4D65-9489-71C8C8D6B778}"/>
                  </a:ext>
                </a:extLst>
              </p:cNvPr>
              <p:cNvSpPr txBox="1"/>
              <p:nvPr/>
            </p:nvSpPr>
            <p:spPr>
              <a:xfrm>
                <a:off x="4690497" y="-67190"/>
                <a:ext cx="2255994" cy="559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Biomarker selection &amp; definition</a:t>
                </a:r>
              </a:p>
            </p:txBody>
          </p:sp>
        </p:grpSp>
        <p:grpSp>
          <p:nvGrpSpPr>
            <p:cNvPr id="15" name="Group 14">
              <a:extLst>
                <a:ext uri="{FF2B5EF4-FFF2-40B4-BE49-F238E27FC236}">
                  <a16:creationId xmlns:a16="http://schemas.microsoft.com/office/drawing/2014/main" id="{FF9FEF09-6352-4B11-A955-E7C498C6512C}"/>
                </a:ext>
              </a:extLst>
            </p:cNvPr>
            <p:cNvGrpSpPr/>
            <p:nvPr/>
          </p:nvGrpSpPr>
          <p:grpSpPr>
            <a:xfrm>
              <a:off x="4037216" y="2028411"/>
              <a:ext cx="1660431" cy="670180"/>
              <a:chOff x="6994845" y="-29161"/>
              <a:chExt cx="1749462" cy="600298"/>
            </a:xfrm>
          </p:grpSpPr>
          <p:sp>
            <p:nvSpPr>
              <p:cNvPr id="31" name="Arrow: Chevron 30">
                <a:extLst>
                  <a:ext uri="{FF2B5EF4-FFF2-40B4-BE49-F238E27FC236}">
                    <a16:creationId xmlns:a16="http://schemas.microsoft.com/office/drawing/2014/main" id="{1F2471C5-6284-4989-8545-E0921BA649B5}"/>
                  </a:ext>
                </a:extLst>
              </p:cNvPr>
              <p:cNvSpPr/>
              <p:nvPr/>
            </p:nvSpPr>
            <p:spPr>
              <a:xfrm>
                <a:off x="6994845" y="11814"/>
                <a:ext cx="1749462" cy="559323"/>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Arrow: Chevron 10">
                <a:extLst>
                  <a:ext uri="{FF2B5EF4-FFF2-40B4-BE49-F238E27FC236}">
                    <a16:creationId xmlns:a16="http://schemas.microsoft.com/office/drawing/2014/main" id="{163680E0-9D9D-4541-B89D-8BD86C82826F}"/>
                  </a:ext>
                </a:extLst>
              </p:cNvPr>
              <p:cNvSpPr txBox="1"/>
              <p:nvPr/>
            </p:nvSpPr>
            <p:spPr>
              <a:xfrm>
                <a:off x="7290844" y="-29161"/>
                <a:ext cx="1190139" cy="559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CTEP reviews concept</a:t>
                </a:r>
              </a:p>
            </p:txBody>
          </p:sp>
        </p:grpSp>
        <p:grpSp>
          <p:nvGrpSpPr>
            <p:cNvPr id="16" name="Group 15">
              <a:extLst>
                <a:ext uri="{FF2B5EF4-FFF2-40B4-BE49-F238E27FC236}">
                  <a16:creationId xmlns:a16="http://schemas.microsoft.com/office/drawing/2014/main" id="{D5C4441E-FD32-479A-BDF0-10B55D57F877}"/>
                </a:ext>
              </a:extLst>
            </p:cNvPr>
            <p:cNvGrpSpPr/>
            <p:nvPr/>
          </p:nvGrpSpPr>
          <p:grpSpPr>
            <a:xfrm>
              <a:off x="5407575" y="2057032"/>
              <a:ext cx="2004740" cy="644102"/>
              <a:chOff x="8585245" y="-14290"/>
              <a:chExt cx="2128794" cy="566128"/>
            </a:xfrm>
          </p:grpSpPr>
          <p:sp>
            <p:nvSpPr>
              <p:cNvPr id="29" name="Arrow: Chevron 28">
                <a:extLst>
                  <a:ext uri="{FF2B5EF4-FFF2-40B4-BE49-F238E27FC236}">
                    <a16:creationId xmlns:a16="http://schemas.microsoft.com/office/drawing/2014/main" id="{EF581C54-03A4-4131-B096-2C1335FB326F}"/>
                  </a:ext>
                </a:extLst>
              </p:cNvPr>
              <p:cNvSpPr/>
              <p:nvPr/>
            </p:nvSpPr>
            <p:spPr>
              <a:xfrm>
                <a:off x="8585245" y="7483"/>
                <a:ext cx="2128794" cy="544355"/>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Arrow: Chevron 12">
                <a:extLst>
                  <a:ext uri="{FF2B5EF4-FFF2-40B4-BE49-F238E27FC236}">
                    <a16:creationId xmlns:a16="http://schemas.microsoft.com/office/drawing/2014/main" id="{3ED023B3-A8CD-495C-8AD5-0E9A434F999F}"/>
                  </a:ext>
                </a:extLst>
              </p:cNvPr>
              <p:cNvSpPr txBox="1"/>
              <p:nvPr/>
            </p:nvSpPr>
            <p:spPr>
              <a:xfrm>
                <a:off x="8845177" y="-14290"/>
                <a:ext cx="1584439" cy="544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009" tIns="24003" rIns="24003" bIns="2400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Protocol development</a:t>
                </a:r>
                <a:endParaRPr kumimoji="0" lang="en-US" sz="105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AA0C239A-DF8C-45CE-B386-E3099CF61C9A}"/>
                </a:ext>
              </a:extLst>
            </p:cNvPr>
            <p:cNvGrpSpPr/>
            <p:nvPr/>
          </p:nvGrpSpPr>
          <p:grpSpPr>
            <a:xfrm>
              <a:off x="7138335" y="2046346"/>
              <a:ext cx="1437587" cy="659744"/>
              <a:chOff x="10554973" y="-31627"/>
              <a:chExt cx="1832619" cy="590950"/>
            </a:xfrm>
          </p:grpSpPr>
          <p:sp>
            <p:nvSpPr>
              <p:cNvPr id="27" name="Arrow: Chevron 26">
                <a:extLst>
                  <a:ext uri="{FF2B5EF4-FFF2-40B4-BE49-F238E27FC236}">
                    <a16:creationId xmlns:a16="http://schemas.microsoft.com/office/drawing/2014/main" id="{2EE8C759-D9EC-43DC-9974-1FCCAA2B268E}"/>
                  </a:ext>
                </a:extLst>
              </p:cNvPr>
              <p:cNvSpPr/>
              <p:nvPr/>
            </p:nvSpPr>
            <p:spPr>
              <a:xfrm>
                <a:off x="10554973" y="0"/>
                <a:ext cx="1832619" cy="559323"/>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Arrow: Chevron 14">
                <a:extLst>
                  <a:ext uri="{FF2B5EF4-FFF2-40B4-BE49-F238E27FC236}">
                    <a16:creationId xmlns:a16="http://schemas.microsoft.com/office/drawing/2014/main" id="{819AFE91-5713-4A8D-B52E-99BD196247E5}"/>
                  </a:ext>
                </a:extLst>
              </p:cNvPr>
              <p:cNvSpPr txBox="1"/>
              <p:nvPr/>
            </p:nvSpPr>
            <p:spPr>
              <a:xfrm>
                <a:off x="10854235" y="-31627"/>
                <a:ext cx="1273297" cy="559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CTEP</a:t>
                </a:r>
              </a:p>
            </p:txBody>
          </p:sp>
        </p:grpSp>
        <p:grpSp>
          <p:nvGrpSpPr>
            <p:cNvPr id="18" name="Group 17">
              <a:extLst>
                <a:ext uri="{FF2B5EF4-FFF2-40B4-BE49-F238E27FC236}">
                  <a16:creationId xmlns:a16="http://schemas.microsoft.com/office/drawing/2014/main" id="{C4CA24AD-FFA5-4417-9334-BD3A10D007C6}"/>
                </a:ext>
              </a:extLst>
            </p:cNvPr>
            <p:cNvGrpSpPr/>
            <p:nvPr/>
          </p:nvGrpSpPr>
          <p:grpSpPr>
            <a:xfrm>
              <a:off x="8310163" y="2084745"/>
              <a:ext cx="1469620" cy="617711"/>
              <a:chOff x="12178447" y="0"/>
              <a:chExt cx="1755237" cy="559323"/>
            </a:xfrm>
          </p:grpSpPr>
          <p:sp>
            <p:nvSpPr>
              <p:cNvPr id="25" name="Arrow: Chevron 24">
                <a:extLst>
                  <a:ext uri="{FF2B5EF4-FFF2-40B4-BE49-F238E27FC236}">
                    <a16:creationId xmlns:a16="http://schemas.microsoft.com/office/drawing/2014/main" id="{89443C53-0C8A-4E59-AF80-17C1E9730538}"/>
                  </a:ext>
                </a:extLst>
              </p:cNvPr>
              <p:cNvSpPr/>
              <p:nvPr/>
            </p:nvSpPr>
            <p:spPr>
              <a:xfrm>
                <a:off x="12178447" y="0"/>
                <a:ext cx="1755237" cy="559323"/>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Arrow: Chevron 16">
                <a:extLst>
                  <a:ext uri="{FF2B5EF4-FFF2-40B4-BE49-F238E27FC236}">
                    <a16:creationId xmlns:a16="http://schemas.microsoft.com/office/drawing/2014/main" id="{7367AC5E-AAAA-44FC-9849-5EC2234784F0}"/>
                  </a:ext>
                </a:extLst>
              </p:cNvPr>
              <p:cNvSpPr txBox="1"/>
              <p:nvPr/>
            </p:nvSpPr>
            <p:spPr>
              <a:xfrm>
                <a:off x="12458106" y="0"/>
                <a:ext cx="1195913" cy="559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CIRB</a:t>
                </a:r>
              </a:p>
            </p:txBody>
          </p:sp>
        </p:grpSp>
        <p:grpSp>
          <p:nvGrpSpPr>
            <p:cNvPr id="19" name="Group 18">
              <a:extLst>
                <a:ext uri="{FF2B5EF4-FFF2-40B4-BE49-F238E27FC236}">
                  <a16:creationId xmlns:a16="http://schemas.microsoft.com/office/drawing/2014/main" id="{F23CF5ED-853D-43FC-89D6-27075D2C0F09}"/>
                </a:ext>
              </a:extLst>
            </p:cNvPr>
            <p:cNvGrpSpPr/>
            <p:nvPr/>
          </p:nvGrpSpPr>
          <p:grpSpPr>
            <a:xfrm>
              <a:off x="9497629" y="2076699"/>
              <a:ext cx="1423650" cy="624435"/>
              <a:chOff x="13774618" y="-1787"/>
              <a:chExt cx="1545417" cy="562897"/>
            </a:xfrm>
          </p:grpSpPr>
          <p:sp>
            <p:nvSpPr>
              <p:cNvPr id="23" name="Arrow: Chevron 22">
                <a:extLst>
                  <a:ext uri="{FF2B5EF4-FFF2-40B4-BE49-F238E27FC236}">
                    <a16:creationId xmlns:a16="http://schemas.microsoft.com/office/drawing/2014/main" id="{0ECF333F-C958-4D17-9987-8CAAE6084BF6}"/>
                  </a:ext>
                </a:extLst>
              </p:cNvPr>
              <p:cNvSpPr/>
              <p:nvPr/>
            </p:nvSpPr>
            <p:spPr>
              <a:xfrm>
                <a:off x="13774618" y="-1787"/>
                <a:ext cx="1545417" cy="562897"/>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Arrow: Chevron 18">
                <a:extLst>
                  <a:ext uri="{FF2B5EF4-FFF2-40B4-BE49-F238E27FC236}">
                    <a16:creationId xmlns:a16="http://schemas.microsoft.com/office/drawing/2014/main" id="{75D52C04-AA64-49E9-9223-479B560A7CEA}"/>
                  </a:ext>
                </a:extLst>
              </p:cNvPr>
              <p:cNvSpPr txBox="1"/>
              <p:nvPr/>
            </p:nvSpPr>
            <p:spPr>
              <a:xfrm>
                <a:off x="14056067" y="-1787"/>
                <a:ext cx="982520" cy="5628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CTEP approval</a:t>
                </a:r>
              </a:p>
            </p:txBody>
          </p:sp>
        </p:grpSp>
        <p:grpSp>
          <p:nvGrpSpPr>
            <p:cNvPr id="20" name="Group 19">
              <a:extLst>
                <a:ext uri="{FF2B5EF4-FFF2-40B4-BE49-F238E27FC236}">
                  <a16:creationId xmlns:a16="http://schemas.microsoft.com/office/drawing/2014/main" id="{38700519-0616-48D1-BFFE-AF15177B2D89}"/>
                </a:ext>
              </a:extLst>
            </p:cNvPr>
            <p:cNvGrpSpPr/>
            <p:nvPr/>
          </p:nvGrpSpPr>
          <p:grpSpPr>
            <a:xfrm>
              <a:off x="10662561" y="2081654"/>
              <a:ext cx="1368733" cy="627526"/>
              <a:chOff x="15160971" y="-631"/>
              <a:chExt cx="1671728" cy="557836"/>
            </a:xfrm>
          </p:grpSpPr>
          <p:sp>
            <p:nvSpPr>
              <p:cNvPr id="21" name="Arrow: Chevron 20">
                <a:extLst>
                  <a:ext uri="{FF2B5EF4-FFF2-40B4-BE49-F238E27FC236}">
                    <a16:creationId xmlns:a16="http://schemas.microsoft.com/office/drawing/2014/main" id="{CEF3487B-54A8-48F4-BEDF-86EE3D6CE7B8}"/>
                  </a:ext>
                </a:extLst>
              </p:cNvPr>
              <p:cNvSpPr/>
              <p:nvPr/>
            </p:nvSpPr>
            <p:spPr>
              <a:xfrm>
                <a:off x="15160971" y="2117"/>
                <a:ext cx="1671728" cy="555088"/>
              </a:xfrm>
              <a:prstGeom prst="chevron">
                <a:avLst/>
              </a:prstGeom>
              <a:solidFill>
                <a:srgbClr val="FFFF0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Arrow: Chevron 20">
                <a:extLst>
                  <a:ext uri="{FF2B5EF4-FFF2-40B4-BE49-F238E27FC236}">
                    <a16:creationId xmlns:a16="http://schemas.microsoft.com/office/drawing/2014/main" id="{923A67DC-67B9-4244-9287-DD60FD790636}"/>
                  </a:ext>
                </a:extLst>
              </p:cNvPr>
              <p:cNvSpPr txBox="1"/>
              <p:nvPr/>
            </p:nvSpPr>
            <p:spPr>
              <a:xfrm>
                <a:off x="15514689" y="-631"/>
                <a:ext cx="1116640" cy="5550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Activation</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graphicFrame>
          <p:nvGraphicFramePr>
            <p:cNvPr id="41" name="Diagram 40">
              <a:extLst>
                <a:ext uri="{FF2B5EF4-FFF2-40B4-BE49-F238E27FC236}">
                  <a16:creationId xmlns:a16="http://schemas.microsoft.com/office/drawing/2014/main" id="{AAEB5A25-7A32-4403-B896-B42B23B1FF97}"/>
                </a:ext>
              </a:extLst>
            </p:cNvPr>
            <p:cNvGraphicFramePr/>
            <p:nvPr/>
          </p:nvGraphicFramePr>
          <p:xfrm>
            <a:off x="499673" y="3535238"/>
            <a:ext cx="5902366" cy="457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2" name="Diagram 41">
              <a:extLst>
                <a:ext uri="{FF2B5EF4-FFF2-40B4-BE49-F238E27FC236}">
                  <a16:creationId xmlns:a16="http://schemas.microsoft.com/office/drawing/2014/main" id="{A46A3485-9833-4E24-A2CF-C1817AC72C05}"/>
                </a:ext>
              </a:extLst>
            </p:cNvPr>
            <p:cNvGraphicFramePr/>
            <p:nvPr/>
          </p:nvGraphicFramePr>
          <p:xfrm>
            <a:off x="979638" y="4059200"/>
            <a:ext cx="7677228" cy="4571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6" name="Diagram 45">
              <a:extLst>
                <a:ext uri="{FF2B5EF4-FFF2-40B4-BE49-F238E27FC236}">
                  <a16:creationId xmlns:a16="http://schemas.microsoft.com/office/drawing/2014/main" id="{437ED52E-6AA2-403F-A435-E810E6B78519}"/>
                </a:ext>
              </a:extLst>
            </p:cNvPr>
            <p:cNvGraphicFramePr/>
            <p:nvPr/>
          </p:nvGraphicFramePr>
          <p:xfrm>
            <a:off x="1938710" y="4575166"/>
            <a:ext cx="6709222" cy="45717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1" name="Diagram 50">
              <a:extLst>
                <a:ext uri="{FF2B5EF4-FFF2-40B4-BE49-F238E27FC236}">
                  <a16:creationId xmlns:a16="http://schemas.microsoft.com/office/drawing/2014/main" id="{A1452438-33A9-40C8-9B35-E68EAB207A10}"/>
                </a:ext>
              </a:extLst>
            </p:cNvPr>
            <p:cNvGraphicFramePr/>
            <p:nvPr/>
          </p:nvGraphicFramePr>
          <p:xfrm>
            <a:off x="8336992" y="3357748"/>
            <a:ext cx="1818748" cy="45717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53" name="Diagram 52">
              <a:extLst>
                <a:ext uri="{FF2B5EF4-FFF2-40B4-BE49-F238E27FC236}">
                  <a16:creationId xmlns:a16="http://schemas.microsoft.com/office/drawing/2014/main" id="{526035AD-4CB8-4703-9BED-5CDCDA77C221}"/>
                </a:ext>
              </a:extLst>
            </p:cNvPr>
            <p:cNvGraphicFramePr/>
            <p:nvPr/>
          </p:nvGraphicFramePr>
          <p:xfrm>
            <a:off x="8468306" y="2864716"/>
            <a:ext cx="1332915" cy="457178"/>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57" name="Diagram 56">
              <a:extLst>
                <a:ext uri="{FF2B5EF4-FFF2-40B4-BE49-F238E27FC236}">
                  <a16:creationId xmlns:a16="http://schemas.microsoft.com/office/drawing/2014/main" id="{4989007B-A652-4B53-9F41-F5E79039B696}"/>
                </a:ext>
              </a:extLst>
            </p:cNvPr>
            <p:cNvGraphicFramePr/>
            <p:nvPr/>
          </p:nvGraphicFramePr>
          <p:xfrm>
            <a:off x="8684159" y="4287789"/>
            <a:ext cx="1884615" cy="457178"/>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cxnSp>
          <p:nvCxnSpPr>
            <p:cNvPr id="40" name="Straight Arrow Connector 39">
              <a:extLst>
                <a:ext uri="{FF2B5EF4-FFF2-40B4-BE49-F238E27FC236}">
                  <a16:creationId xmlns:a16="http://schemas.microsoft.com/office/drawing/2014/main" id="{A972FD37-6663-427E-9575-260D6EC56FED}"/>
                </a:ext>
              </a:extLst>
            </p:cNvPr>
            <p:cNvCxnSpPr>
              <a:cxnSpLocks/>
            </p:cNvCxnSpPr>
            <p:nvPr/>
          </p:nvCxnSpPr>
          <p:spPr>
            <a:xfrm flipV="1">
              <a:off x="4826697" y="2524800"/>
              <a:ext cx="0" cy="291962"/>
            </a:xfrm>
            <a:prstGeom prst="straightConnector1">
              <a:avLst/>
            </a:prstGeom>
            <a:ln>
              <a:solidFill>
                <a:srgbClr val="FF0000"/>
              </a:solidFill>
              <a:tailEnd type="triangle"/>
            </a:ln>
          </p:spPr>
          <p:style>
            <a:lnRef idx="1">
              <a:schemeClr val="accent5"/>
            </a:lnRef>
            <a:fillRef idx="0">
              <a:schemeClr val="accent5"/>
            </a:fillRef>
            <a:effectRef idx="0">
              <a:schemeClr val="accent5"/>
            </a:effectRef>
            <a:fontRef idx="minor">
              <a:schemeClr val="tx1"/>
            </a:fontRef>
          </p:style>
        </p:cxnSp>
        <p:grpSp>
          <p:nvGrpSpPr>
            <p:cNvPr id="43" name="Group 42">
              <a:extLst>
                <a:ext uri="{FF2B5EF4-FFF2-40B4-BE49-F238E27FC236}">
                  <a16:creationId xmlns:a16="http://schemas.microsoft.com/office/drawing/2014/main" id="{1B49EA52-BACC-4093-AB30-97E859A08D51}"/>
                </a:ext>
              </a:extLst>
            </p:cNvPr>
            <p:cNvGrpSpPr/>
            <p:nvPr/>
          </p:nvGrpSpPr>
          <p:grpSpPr>
            <a:xfrm>
              <a:off x="3635350" y="2828460"/>
              <a:ext cx="2426378" cy="495036"/>
              <a:chOff x="5508305" y="1753720"/>
              <a:chExt cx="2426378" cy="495036"/>
            </a:xfrm>
          </p:grpSpPr>
          <p:sp>
            <p:nvSpPr>
              <p:cNvPr id="44" name="TextBox 43">
                <a:extLst>
                  <a:ext uri="{FF2B5EF4-FFF2-40B4-BE49-F238E27FC236}">
                    <a16:creationId xmlns:a16="http://schemas.microsoft.com/office/drawing/2014/main" id="{BDE3E568-53A9-4067-9163-B8D10F0F1B06}"/>
                  </a:ext>
                </a:extLst>
              </p:cNvPr>
              <p:cNvSpPr txBox="1"/>
              <p:nvPr/>
            </p:nvSpPr>
            <p:spPr>
              <a:xfrm>
                <a:off x="5508305" y="1753720"/>
                <a:ext cx="2426374" cy="4788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NCI OEWG CLOCK STARTS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rPr>
                  <a:t>on date of concept review</a:t>
                </a:r>
              </a:p>
            </p:txBody>
          </p:sp>
          <p:sp>
            <p:nvSpPr>
              <p:cNvPr id="45" name="Rectangle 44">
                <a:extLst>
                  <a:ext uri="{FF2B5EF4-FFF2-40B4-BE49-F238E27FC236}">
                    <a16:creationId xmlns:a16="http://schemas.microsoft.com/office/drawing/2014/main" id="{6A1B339F-5B9F-4EBC-9940-CD3B434F536A}"/>
                  </a:ext>
                </a:extLst>
              </p:cNvPr>
              <p:cNvSpPr/>
              <p:nvPr/>
            </p:nvSpPr>
            <p:spPr>
              <a:xfrm>
                <a:off x="5508305" y="1769859"/>
                <a:ext cx="2426378" cy="478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aphicFrame>
          <p:nvGraphicFramePr>
            <p:cNvPr id="47" name="Content Placeholder 5" descr="Basic Chevron Process" title="SmartArt">
              <a:extLst>
                <a:ext uri="{FF2B5EF4-FFF2-40B4-BE49-F238E27FC236}">
                  <a16:creationId xmlns:a16="http://schemas.microsoft.com/office/drawing/2014/main" id="{D80B60A0-A80E-4044-ADC3-EC2D5E1B6F57}"/>
                </a:ext>
              </a:extLst>
            </p:cNvPr>
            <p:cNvGraphicFramePr>
              <a:graphicFrameLocks/>
            </p:cNvGraphicFramePr>
            <p:nvPr/>
          </p:nvGraphicFramePr>
          <p:xfrm>
            <a:off x="5407575" y="5618983"/>
            <a:ext cx="5475768" cy="457178"/>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pSp>
      <p:graphicFrame>
        <p:nvGraphicFramePr>
          <p:cNvPr id="48" name="Content Placeholder 5" descr="Basic Chevron Process" title="SmartArt">
            <a:extLst>
              <a:ext uri="{FF2B5EF4-FFF2-40B4-BE49-F238E27FC236}">
                <a16:creationId xmlns:a16="http://schemas.microsoft.com/office/drawing/2014/main" id="{49DD9C49-D19B-4798-9534-1BEE6D421CC5}"/>
              </a:ext>
            </a:extLst>
          </p:cNvPr>
          <p:cNvGraphicFramePr>
            <a:graphicFrameLocks/>
          </p:cNvGraphicFramePr>
          <p:nvPr/>
        </p:nvGraphicFramePr>
        <p:xfrm>
          <a:off x="1941701" y="4956290"/>
          <a:ext cx="7971626" cy="499491"/>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spTree>
    <p:extLst>
      <p:ext uri="{BB962C8B-B14F-4D97-AF65-F5344CB8AC3E}">
        <p14:creationId xmlns:p14="http://schemas.microsoft.com/office/powerpoint/2010/main" val="273268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6EB8-1615-2C45-90C6-09CD414B8E1E}"/>
              </a:ext>
            </a:extLst>
          </p:cNvPr>
          <p:cNvSpPr>
            <a:spLocks noGrp="1"/>
          </p:cNvSpPr>
          <p:nvPr>
            <p:ph type="title"/>
          </p:nvPr>
        </p:nvSpPr>
        <p:spPr>
          <a:xfrm>
            <a:off x="838200" y="212725"/>
            <a:ext cx="10515600" cy="1325563"/>
          </a:xfrm>
        </p:spPr>
        <p:txBody>
          <a:bodyPr/>
          <a:lstStyle/>
          <a:p>
            <a:r>
              <a:rPr lang="en-US" dirty="0"/>
              <a:t>Concepts in development</a:t>
            </a:r>
          </a:p>
        </p:txBody>
      </p:sp>
      <p:sp>
        <p:nvSpPr>
          <p:cNvPr id="3" name="Content Placeholder 2">
            <a:extLst>
              <a:ext uri="{FF2B5EF4-FFF2-40B4-BE49-F238E27FC236}">
                <a16:creationId xmlns:a16="http://schemas.microsoft.com/office/drawing/2014/main" id="{969C603F-C350-4B46-B6DF-ED6E7DDFF8F6}"/>
              </a:ext>
            </a:extLst>
          </p:cNvPr>
          <p:cNvSpPr>
            <a:spLocks noGrp="1"/>
          </p:cNvSpPr>
          <p:nvPr>
            <p:ph idx="1"/>
          </p:nvPr>
        </p:nvSpPr>
        <p:spPr>
          <a:xfrm>
            <a:off x="838200" y="1673225"/>
            <a:ext cx="10515600" cy="4351338"/>
          </a:xfrm>
        </p:spPr>
        <p:txBody>
          <a:bodyPr>
            <a:normAutofit lnSpcReduction="10000"/>
          </a:bodyPr>
          <a:lstStyle/>
          <a:p>
            <a:r>
              <a:rPr lang="en-US" dirty="0"/>
              <a:t>Novartis – osimertinib + </a:t>
            </a:r>
            <a:r>
              <a:rPr lang="en-US" dirty="0" err="1"/>
              <a:t>capmatinib</a:t>
            </a:r>
            <a:r>
              <a:rPr lang="en-US" dirty="0"/>
              <a:t> ± ramucirumab in osimertinib resistant MET amplified – Ross </a:t>
            </a:r>
            <a:r>
              <a:rPr lang="en-US" dirty="0" err="1"/>
              <a:t>Camidge</a:t>
            </a:r>
            <a:r>
              <a:rPr lang="en-US" dirty="0"/>
              <a:t>, Sarah Goldberg co-chairs. </a:t>
            </a:r>
          </a:p>
          <a:p>
            <a:r>
              <a:rPr lang="en-US" dirty="0"/>
              <a:t>EMD-Serono – </a:t>
            </a:r>
            <a:r>
              <a:rPr lang="en-US" dirty="0" err="1"/>
              <a:t>tepotinib</a:t>
            </a:r>
            <a:r>
              <a:rPr lang="en-US" dirty="0"/>
              <a:t> + ramucirumab – Paul Paik, </a:t>
            </a:r>
            <a:r>
              <a:rPr lang="en-US" dirty="0" err="1"/>
              <a:t>Xiuning</a:t>
            </a:r>
            <a:r>
              <a:rPr lang="en-US" dirty="0"/>
              <a:t> Le co-chairs.</a:t>
            </a:r>
            <a:r>
              <a:rPr lang="en-US" dirty="0">
                <a:effectLst/>
              </a:rPr>
              <a:t> </a:t>
            </a:r>
          </a:p>
          <a:p>
            <a:r>
              <a:rPr lang="en-US" dirty="0"/>
              <a:t>TIGIT, Merck –study chairs Erminia </a:t>
            </a:r>
            <a:r>
              <a:rPr lang="en-US" dirty="0" err="1"/>
              <a:t>Massarelli</a:t>
            </a:r>
            <a:r>
              <a:rPr lang="en-US" dirty="0"/>
              <a:t> from City of Hope and Tina Li from UC Davis </a:t>
            </a:r>
          </a:p>
          <a:p>
            <a:r>
              <a:rPr lang="en-US" dirty="0"/>
              <a:t>Infinity Pharma – IPI-549 (</a:t>
            </a:r>
            <a:r>
              <a:rPr lang="en-US" dirty="0" err="1"/>
              <a:t>eganelisib</a:t>
            </a:r>
            <a:r>
              <a:rPr lang="en-US" dirty="0"/>
              <a:t>), PI3-kinase </a:t>
            </a:r>
            <a:r>
              <a:rPr lang="en-US" dirty="0" err="1"/>
              <a:t>inh</a:t>
            </a:r>
            <a:r>
              <a:rPr lang="en-US" dirty="0"/>
              <a:t>. Jyoti Patel</a:t>
            </a:r>
          </a:p>
          <a:p>
            <a:r>
              <a:rPr lang="en-US" dirty="0"/>
              <a:t>Regeneron – Met x Met bi-specific Ab (REGN5093) – co-PIs Jimmy Ruiz and Rebecca Heist</a:t>
            </a:r>
          </a:p>
          <a:p>
            <a:r>
              <a:rPr lang="en-US" dirty="0"/>
              <a:t>AZ – </a:t>
            </a:r>
            <a:r>
              <a:rPr lang="en-US" dirty="0" err="1"/>
              <a:t>Ceralasertib</a:t>
            </a:r>
            <a:r>
              <a:rPr lang="en-US" dirty="0"/>
              <a:t> (ATR </a:t>
            </a:r>
            <a:r>
              <a:rPr lang="en-US" dirty="0" err="1"/>
              <a:t>inh</a:t>
            </a:r>
            <a:r>
              <a:rPr lang="en-US" dirty="0"/>
              <a:t>) + durvalumab, </a:t>
            </a:r>
            <a:r>
              <a:rPr lang="en-US" dirty="0" err="1"/>
              <a:t>Pis</a:t>
            </a:r>
            <a:r>
              <a:rPr lang="en-US" dirty="0"/>
              <a:t> to be determined</a:t>
            </a:r>
          </a:p>
          <a:p>
            <a:endParaRPr lang="en-US" dirty="0"/>
          </a:p>
        </p:txBody>
      </p:sp>
    </p:spTree>
    <p:extLst>
      <p:ext uri="{BB962C8B-B14F-4D97-AF65-F5344CB8AC3E}">
        <p14:creationId xmlns:p14="http://schemas.microsoft.com/office/powerpoint/2010/main" val="807853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879A-05E7-0448-A409-BC96DAFF486A}"/>
              </a:ext>
            </a:extLst>
          </p:cNvPr>
          <p:cNvSpPr>
            <a:spLocks noGrp="1"/>
          </p:cNvSpPr>
          <p:nvPr>
            <p:ph type="title"/>
          </p:nvPr>
        </p:nvSpPr>
        <p:spPr>
          <a:xfrm>
            <a:off x="838200" y="276225"/>
            <a:ext cx="10515600" cy="1325563"/>
          </a:xfrm>
        </p:spPr>
        <p:txBody>
          <a:bodyPr/>
          <a:lstStyle/>
          <a:p>
            <a:r>
              <a:rPr lang="en-US" dirty="0"/>
              <a:t>Concepts in discussion</a:t>
            </a:r>
          </a:p>
        </p:txBody>
      </p:sp>
      <p:sp>
        <p:nvSpPr>
          <p:cNvPr id="3" name="Content Placeholder 2">
            <a:extLst>
              <a:ext uri="{FF2B5EF4-FFF2-40B4-BE49-F238E27FC236}">
                <a16:creationId xmlns:a16="http://schemas.microsoft.com/office/drawing/2014/main" id="{D830C2FE-AE8F-9E41-9F8B-1D9AC9482A5C}"/>
              </a:ext>
            </a:extLst>
          </p:cNvPr>
          <p:cNvSpPr>
            <a:spLocks noGrp="1"/>
          </p:cNvSpPr>
          <p:nvPr>
            <p:ph idx="1"/>
          </p:nvPr>
        </p:nvSpPr>
        <p:spPr>
          <a:xfrm>
            <a:off x="838200" y="1736725"/>
            <a:ext cx="10515600" cy="4351338"/>
          </a:xfrm>
        </p:spPr>
        <p:txBody>
          <a:bodyPr>
            <a:normAutofit/>
          </a:bodyPr>
          <a:lstStyle/>
          <a:p>
            <a:pPr lvl="0"/>
            <a:r>
              <a:rPr lang="en-US" dirty="0"/>
              <a:t>Gilead – Sacituzumab </a:t>
            </a:r>
            <a:r>
              <a:rPr lang="en-US" dirty="0" err="1"/>
              <a:t>govitecan</a:t>
            </a:r>
            <a:r>
              <a:rPr lang="en-US" dirty="0"/>
              <a:t> (TROP2 ADC)- approved for breast cancer. Introductory call held on 9/27/21.</a:t>
            </a:r>
          </a:p>
          <a:p>
            <a:pPr lvl="0"/>
            <a:r>
              <a:rPr lang="en-US" dirty="0" err="1"/>
              <a:t>BioAtla</a:t>
            </a:r>
            <a:r>
              <a:rPr lang="en-US" dirty="0"/>
              <a:t> – AXL inhibitor (ADC) + </a:t>
            </a:r>
            <a:r>
              <a:rPr lang="en-US" dirty="0" err="1"/>
              <a:t>checkpt</a:t>
            </a:r>
            <a:r>
              <a:rPr lang="en-US" dirty="0"/>
              <a:t> </a:t>
            </a:r>
            <a:r>
              <a:rPr lang="en-US" dirty="0" err="1"/>
              <a:t>inh</a:t>
            </a:r>
            <a:r>
              <a:rPr lang="en-US" dirty="0"/>
              <a:t>, in addition to ROR2 ADC</a:t>
            </a:r>
          </a:p>
          <a:p>
            <a:pPr lvl="1"/>
            <a:r>
              <a:rPr lang="en-US" dirty="0" err="1"/>
              <a:t>Ticiana</a:t>
            </a:r>
            <a:r>
              <a:rPr lang="en-US" dirty="0"/>
              <a:t> Leal and Hoss Borghaei had preliminary call with company, provided Lung-MAP intro slides, good safety profile in early data. CDA executed. </a:t>
            </a:r>
          </a:p>
          <a:p>
            <a:pPr lvl="0"/>
            <a:r>
              <a:rPr lang="en-US" dirty="0"/>
              <a:t>Janssen – </a:t>
            </a:r>
            <a:r>
              <a:rPr lang="en-US" dirty="0" err="1"/>
              <a:t>Amivantamab</a:t>
            </a:r>
            <a:r>
              <a:rPr lang="en-US" dirty="0"/>
              <a:t> (EGFR-MET bi-specific Ab)</a:t>
            </a:r>
          </a:p>
          <a:p>
            <a:pPr lvl="1"/>
            <a:r>
              <a:rPr lang="en-US" dirty="0"/>
              <a:t>Company sent 2 study proposals: 1) mutated EGFR or Met, 2) Met-amplified, in review with study team. Initial call held on 9/27/21.</a:t>
            </a:r>
          </a:p>
          <a:p>
            <a:pPr marL="0" lvl="0" indent="0">
              <a:buNone/>
            </a:pPr>
            <a:br>
              <a:rPr lang="en-US" dirty="0"/>
            </a:br>
            <a:endParaRPr lang="en-US" dirty="0"/>
          </a:p>
        </p:txBody>
      </p:sp>
    </p:spTree>
    <p:extLst>
      <p:ext uri="{BB962C8B-B14F-4D97-AF65-F5344CB8AC3E}">
        <p14:creationId xmlns:p14="http://schemas.microsoft.com/office/powerpoint/2010/main" val="1762639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2AB2-58E7-488E-B5A0-EAB7297E93F1}"/>
              </a:ext>
            </a:extLst>
          </p:cNvPr>
          <p:cNvSpPr>
            <a:spLocks noGrp="1"/>
          </p:cNvSpPr>
          <p:nvPr>
            <p:ph type="title"/>
          </p:nvPr>
        </p:nvSpPr>
        <p:spPr/>
        <p:txBody>
          <a:bodyPr/>
          <a:lstStyle/>
          <a:p>
            <a:r>
              <a:rPr lang="en-US" dirty="0"/>
              <a:t>Lung-MAP Partners and Collaborators</a:t>
            </a:r>
          </a:p>
        </p:txBody>
      </p:sp>
      <p:pic>
        <p:nvPicPr>
          <p:cNvPr id="6" name="Content Placeholder 5">
            <a:extLst>
              <a:ext uri="{FF2B5EF4-FFF2-40B4-BE49-F238E27FC236}">
                <a16:creationId xmlns:a16="http://schemas.microsoft.com/office/drawing/2014/main" id="{30B4AB0A-15BA-43E7-A670-CB967E956A71}"/>
              </a:ext>
            </a:extLst>
          </p:cNvPr>
          <p:cNvPicPr>
            <a:picLocks noGrp="1" noChangeAspect="1"/>
          </p:cNvPicPr>
          <p:nvPr>
            <p:ph idx="1"/>
          </p:nvPr>
        </p:nvPicPr>
        <p:blipFill>
          <a:blip r:embed="rId2"/>
          <a:stretch>
            <a:fillRect/>
          </a:stretch>
        </p:blipFill>
        <p:spPr>
          <a:xfrm>
            <a:off x="2068818" y="1492469"/>
            <a:ext cx="8021390" cy="4587697"/>
          </a:xfrm>
        </p:spPr>
      </p:pic>
      <p:sp>
        <p:nvSpPr>
          <p:cNvPr id="4" name="Slide Number Placeholder 3">
            <a:extLst>
              <a:ext uri="{FF2B5EF4-FFF2-40B4-BE49-F238E27FC236}">
                <a16:creationId xmlns:a16="http://schemas.microsoft.com/office/drawing/2014/main" id="{E30399A4-C88D-40F6-A3AE-43C78031F4DC}"/>
              </a:ext>
            </a:extLst>
          </p:cNvPr>
          <p:cNvSpPr>
            <a:spLocks noGrp="1"/>
          </p:cNvSpPr>
          <p:nvPr>
            <p:ph type="sldNum" sz="quarter" idx="12"/>
          </p:nvPr>
        </p:nvSpPr>
        <p:spPr/>
        <p:txBody>
          <a:bodyPr/>
          <a:lstStyle/>
          <a:p>
            <a:r>
              <a:rPr lang="en-US"/>
              <a:t>Slide: </a:t>
            </a:r>
            <a:fld id="{629637A9-119A-49DA-BD12-AAC58B377D80}" type="slidenum">
              <a:rPr lang="en-US" smtClean="0"/>
              <a:pPr/>
              <a:t>4</a:t>
            </a:fld>
            <a:endParaRPr lang="en-US" dirty="0"/>
          </a:p>
        </p:txBody>
      </p:sp>
    </p:spTree>
    <p:extLst>
      <p:ext uri="{BB962C8B-B14F-4D97-AF65-F5344CB8AC3E}">
        <p14:creationId xmlns:p14="http://schemas.microsoft.com/office/powerpoint/2010/main" val="233862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40F5-CEDE-9A46-ACAD-682D67F387F9}"/>
              </a:ext>
            </a:extLst>
          </p:cNvPr>
          <p:cNvSpPr>
            <a:spLocks noGrp="1"/>
          </p:cNvSpPr>
          <p:nvPr>
            <p:ph type="title"/>
          </p:nvPr>
        </p:nvSpPr>
        <p:spPr>
          <a:xfrm>
            <a:off x="838200" y="263525"/>
            <a:ext cx="10515600" cy="1325563"/>
          </a:xfrm>
        </p:spPr>
        <p:txBody>
          <a:bodyPr/>
          <a:lstStyle/>
          <a:p>
            <a:r>
              <a:rPr lang="en-US" dirty="0"/>
              <a:t>On the Hunt…</a:t>
            </a:r>
          </a:p>
        </p:txBody>
      </p:sp>
      <p:sp>
        <p:nvSpPr>
          <p:cNvPr id="3" name="Content Placeholder 2">
            <a:extLst>
              <a:ext uri="{FF2B5EF4-FFF2-40B4-BE49-F238E27FC236}">
                <a16:creationId xmlns:a16="http://schemas.microsoft.com/office/drawing/2014/main" id="{3BCDA8A1-9797-0C4C-AF7E-14BB9AD5B8B4}"/>
              </a:ext>
            </a:extLst>
          </p:cNvPr>
          <p:cNvSpPr>
            <a:spLocks noGrp="1"/>
          </p:cNvSpPr>
          <p:nvPr>
            <p:ph idx="1"/>
          </p:nvPr>
        </p:nvSpPr>
        <p:spPr>
          <a:xfrm>
            <a:off x="838200" y="1724025"/>
            <a:ext cx="10515600" cy="4351338"/>
          </a:xfrm>
        </p:spPr>
        <p:txBody>
          <a:bodyPr>
            <a:normAutofit lnSpcReduction="10000"/>
          </a:bodyPr>
          <a:lstStyle/>
          <a:p>
            <a:r>
              <a:rPr lang="en-US" dirty="0" err="1"/>
              <a:t>Kinnate</a:t>
            </a:r>
            <a:r>
              <a:rPr lang="en-US" dirty="0"/>
              <a:t> – KIN-2787, BRAF inhibitor</a:t>
            </a:r>
          </a:p>
          <a:p>
            <a:pPr lvl="0"/>
            <a:r>
              <a:rPr lang="en-US" dirty="0"/>
              <a:t>Amgen – Hoss had call on a call to discuss some pipeline ideas, FGFR2 inhibitor – more selective inhibitor, combinations under discussion </a:t>
            </a:r>
          </a:p>
          <a:p>
            <a:pPr lvl="0"/>
            <a:r>
              <a:rPr lang="en-US" dirty="0"/>
              <a:t>Genmab – Hoss is in contact, company not ready for further discussions. Hoss met with them, potential concept but waiting on phase 1 data. Bispecific antibodies +/- chemo</a:t>
            </a:r>
          </a:p>
          <a:p>
            <a:r>
              <a:rPr lang="en-US" i="1" dirty="0"/>
              <a:t> </a:t>
            </a:r>
            <a:r>
              <a:rPr lang="en-US" dirty="0"/>
              <a:t>Non-G12C KRAS inhibitors –several compounds are in phase 1, no safety data available yet, more to follow</a:t>
            </a:r>
          </a:p>
          <a:p>
            <a:pPr lvl="0"/>
            <a:r>
              <a:rPr lang="en-US" dirty="0"/>
              <a:t>Gilead – Sacituzumab </a:t>
            </a:r>
            <a:r>
              <a:rPr lang="en-US" dirty="0" err="1"/>
              <a:t>govitecan</a:t>
            </a:r>
            <a:r>
              <a:rPr lang="en-US" dirty="0"/>
              <a:t> (TROP2 ADC)- approved for breast cancer. Introductory </a:t>
            </a:r>
            <a:r>
              <a:rPr lang="en-US"/>
              <a:t>call held on 9/27/21</a:t>
            </a:r>
            <a:r>
              <a:rPr lang="en-US">
                <a:effectLst/>
              </a:rPr>
              <a:t> </a:t>
            </a:r>
            <a:endParaRPr lang="en-US" dirty="0"/>
          </a:p>
          <a:p>
            <a:endParaRPr lang="en-US" dirty="0"/>
          </a:p>
          <a:p>
            <a:pPr lvl="0"/>
            <a:endParaRPr lang="en-US" dirty="0"/>
          </a:p>
        </p:txBody>
      </p:sp>
    </p:spTree>
    <p:extLst>
      <p:ext uri="{BB962C8B-B14F-4D97-AF65-F5344CB8AC3E}">
        <p14:creationId xmlns:p14="http://schemas.microsoft.com/office/powerpoint/2010/main" val="3181991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0626" y="2042319"/>
            <a:ext cx="10035941" cy="2387600"/>
          </a:xfrm>
        </p:spPr>
        <p:txBody>
          <a:bodyPr>
            <a:normAutofit fontScale="90000"/>
          </a:bodyPr>
          <a:lstStyle/>
          <a:p>
            <a:r>
              <a:rPr lang="en-US" sz="4000" b="1" u="sng" dirty="0"/>
              <a:t>S1900E</a:t>
            </a:r>
            <a:r>
              <a:rPr lang="en-US" sz="4000" dirty="0"/>
              <a:t>, A PHASE II STUDY OF </a:t>
            </a:r>
            <a:r>
              <a:rPr lang="en-US" sz="4000" b="1" dirty="0"/>
              <a:t>AMG 510 (SOTORASIB) </a:t>
            </a:r>
            <a:r>
              <a:rPr lang="en-US" sz="4000" dirty="0"/>
              <a:t>IN PARTICIPANTS WITH PREVIOUSLY TREATED STAGE IV OR RECURRENT </a:t>
            </a:r>
            <a:r>
              <a:rPr lang="en-US" sz="4000" b="1" i="1" dirty="0"/>
              <a:t>KRAS </a:t>
            </a:r>
            <a:r>
              <a:rPr lang="en-US" sz="4000" b="1" dirty="0"/>
              <a:t>G12C MUTATED NON-SQUAMOUS </a:t>
            </a:r>
            <a:r>
              <a:rPr lang="en-US" sz="4000" dirty="0"/>
              <a:t>NON-SMALL CELL LUNG CANCER </a:t>
            </a:r>
            <a:br>
              <a:rPr lang="en-US" dirty="0"/>
            </a:br>
            <a:endParaRPr lang="en-US" dirty="0"/>
          </a:p>
        </p:txBody>
      </p:sp>
      <p:sp>
        <p:nvSpPr>
          <p:cNvPr id="3" name="Subtitle 2"/>
          <p:cNvSpPr>
            <a:spLocks noGrp="1"/>
          </p:cNvSpPr>
          <p:nvPr>
            <p:ph type="subTitle" idx="1"/>
          </p:nvPr>
        </p:nvSpPr>
        <p:spPr>
          <a:xfrm>
            <a:off x="881330" y="4140346"/>
            <a:ext cx="10765237" cy="1655762"/>
          </a:xfrm>
        </p:spPr>
        <p:txBody>
          <a:bodyPr>
            <a:normAutofit/>
          </a:bodyPr>
          <a:lstStyle/>
          <a:p>
            <a:r>
              <a:rPr lang="en-US" sz="3200"/>
              <a:t>Sukhmani K. Padda MD, Cedars-Sinai Medical Center- Chair</a:t>
            </a:r>
          </a:p>
          <a:p>
            <a:r>
              <a:rPr lang="en-US" sz="3200"/>
              <a:t>David E. Gerber MD, UT Southwestern- Co-Chair</a:t>
            </a:r>
            <a:endParaRPr lang="en-US" sz="3200" dirty="0"/>
          </a:p>
        </p:txBody>
      </p:sp>
      <p:pic>
        <p:nvPicPr>
          <p:cNvPr id="5" name="Picture 4"/>
          <p:cNvPicPr>
            <a:picLocks noChangeAspect="1"/>
          </p:cNvPicPr>
          <p:nvPr/>
        </p:nvPicPr>
        <p:blipFill>
          <a:blip r:embed="rId3"/>
          <a:stretch>
            <a:fillRect/>
          </a:stretch>
        </p:blipFill>
        <p:spPr>
          <a:xfrm>
            <a:off x="10398414" y="150898"/>
            <a:ext cx="1654822" cy="474744"/>
          </a:xfrm>
          <a:prstGeom prst="rect">
            <a:avLst/>
          </a:prstGeom>
        </p:spPr>
      </p:pic>
      <p:pic>
        <p:nvPicPr>
          <p:cNvPr id="1026" name="Picture 2" descr="ECOG-ACRIN Opens Clinical Trial Investigating Ibrutinib-Rituximab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34" y="5910348"/>
            <a:ext cx="2639583" cy="753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ngMAP -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7972" y="5983583"/>
            <a:ext cx="2486801" cy="6067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85053" y="93584"/>
            <a:ext cx="2605703" cy="736669"/>
          </a:xfrm>
          <a:prstGeom prst="rect">
            <a:avLst/>
          </a:prstGeom>
        </p:spPr>
      </p:pic>
      <p:pic>
        <p:nvPicPr>
          <p:cNvPr id="1036" name="Picture 12" descr="SWOG Cancer Research Network (@SWOG) | Twitter">
            <a:extLst>
              <a:ext uri="{FF2B5EF4-FFF2-40B4-BE49-F238E27FC236}">
                <a16:creationId xmlns:a16="http://schemas.microsoft.com/office/drawing/2014/main" id="{B88966D3-7370-4199-9AD8-09E8654AB2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9734" b="32400"/>
          <a:stretch/>
        </p:blipFill>
        <p:spPr bwMode="auto">
          <a:xfrm>
            <a:off x="3149918" y="5796108"/>
            <a:ext cx="2143125" cy="81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08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9BEB-C6CC-4057-9E4F-19F2A080E753}"/>
              </a:ext>
            </a:extLst>
          </p:cNvPr>
          <p:cNvSpPr>
            <a:spLocks noGrp="1"/>
          </p:cNvSpPr>
          <p:nvPr>
            <p:ph type="title"/>
          </p:nvPr>
        </p:nvSpPr>
        <p:spPr>
          <a:xfrm>
            <a:off x="708826" y="169292"/>
            <a:ext cx="11430837" cy="1325563"/>
          </a:xfrm>
        </p:spPr>
        <p:txBody>
          <a:bodyPr>
            <a:normAutofit/>
          </a:bodyPr>
          <a:lstStyle/>
          <a:p>
            <a:r>
              <a:rPr lang="en-US" dirty="0"/>
              <a:t>Phase 2 CodeBreaK100 </a:t>
            </a:r>
            <a:r>
              <a:rPr lang="en-US" dirty="0" err="1"/>
              <a:t>Sotorasib</a:t>
            </a:r>
            <a:r>
              <a:rPr lang="en-US" dirty="0"/>
              <a:t> Efficacy</a:t>
            </a:r>
            <a:br>
              <a:rPr lang="en-US" sz="3200" dirty="0"/>
            </a:br>
            <a:r>
              <a:rPr lang="en-US" sz="1800" i="1" dirty="0"/>
              <a:t>124 pts at 960 mg po </a:t>
            </a:r>
            <a:r>
              <a:rPr lang="en-US" sz="1800" i="1" dirty="0" err="1"/>
              <a:t>qd</a:t>
            </a:r>
            <a:r>
              <a:rPr lang="en-US" sz="1800" i="1" dirty="0"/>
              <a:t> and median f/u 15.3 months</a:t>
            </a:r>
          </a:p>
        </p:txBody>
      </p:sp>
      <p:pic>
        <p:nvPicPr>
          <p:cNvPr id="4" name="Picture 3">
            <a:extLst>
              <a:ext uri="{FF2B5EF4-FFF2-40B4-BE49-F238E27FC236}">
                <a16:creationId xmlns:a16="http://schemas.microsoft.com/office/drawing/2014/main" id="{B04AA47F-BC8E-45D6-A303-714F5596DFB6}"/>
              </a:ext>
            </a:extLst>
          </p:cNvPr>
          <p:cNvPicPr>
            <a:picLocks noChangeAspect="1"/>
          </p:cNvPicPr>
          <p:nvPr/>
        </p:nvPicPr>
        <p:blipFill rotWithShape="1">
          <a:blip r:embed="rId3"/>
          <a:srcRect b="75776"/>
          <a:stretch/>
        </p:blipFill>
        <p:spPr>
          <a:xfrm>
            <a:off x="485415" y="1664899"/>
            <a:ext cx="5938830" cy="2187842"/>
          </a:xfrm>
          <a:prstGeom prst="rect">
            <a:avLst/>
          </a:prstGeom>
          <a:ln>
            <a:noFill/>
          </a:ln>
        </p:spPr>
      </p:pic>
      <p:pic>
        <p:nvPicPr>
          <p:cNvPr id="5" name="Picture 4">
            <a:extLst>
              <a:ext uri="{FF2B5EF4-FFF2-40B4-BE49-F238E27FC236}">
                <a16:creationId xmlns:a16="http://schemas.microsoft.com/office/drawing/2014/main" id="{7CC31632-C4E1-4154-8525-9E870AD09207}"/>
              </a:ext>
            </a:extLst>
          </p:cNvPr>
          <p:cNvPicPr>
            <a:picLocks noChangeAspect="1"/>
          </p:cNvPicPr>
          <p:nvPr/>
        </p:nvPicPr>
        <p:blipFill rotWithShape="1">
          <a:blip r:embed="rId3"/>
          <a:srcRect t="23380" b="47423"/>
          <a:stretch/>
        </p:blipFill>
        <p:spPr>
          <a:xfrm>
            <a:off x="485415" y="4062484"/>
            <a:ext cx="5821600" cy="2584933"/>
          </a:xfrm>
          <a:prstGeom prst="rect">
            <a:avLst/>
          </a:prstGeom>
          <a:ln>
            <a:noFill/>
          </a:ln>
        </p:spPr>
      </p:pic>
      <p:pic>
        <p:nvPicPr>
          <p:cNvPr id="6" name="Picture 5">
            <a:extLst>
              <a:ext uri="{FF2B5EF4-FFF2-40B4-BE49-F238E27FC236}">
                <a16:creationId xmlns:a16="http://schemas.microsoft.com/office/drawing/2014/main" id="{5B117718-4B13-4293-80C5-D1FB6D31CE4B}"/>
              </a:ext>
            </a:extLst>
          </p:cNvPr>
          <p:cNvPicPr>
            <a:picLocks noChangeAspect="1"/>
          </p:cNvPicPr>
          <p:nvPr/>
        </p:nvPicPr>
        <p:blipFill rotWithShape="1">
          <a:blip r:embed="rId3"/>
          <a:srcRect t="50931" b="23346"/>
          <a:stretch/>
        </p:blipFill>
        <p:spPr>
          <a:xfrm>
            <a:off x="6711689" y="1813649"/>
            <a:ext cx="5212610" cy="2039092"/>
          </a:xfrm>
          <a:prstGeom prst="rect">
            <a:avLst/>
          </a:prstGeom>
          <a:ln>
            <a:noFill/>
          </a:ln>
        </p:spPr>
      </p:pic>
      <p:pic>
        <p:nvPicPr>
          <p:cNvPr id="7" name="Picture 6">
            <a:extLst>
              <a:ext uri="{FF2B5EF4-FFF2-40B4-BE49-F238E27FC236}">
                <a16:creationId xmlns:a16="http://schemas.microsoft.com/office/drawing/2014/main" id="{063B1EF3-D07D-40D3-823E-37BDF700C6A7}"/>
              </a:ext>
            </a:extLst>
          </p:cNvPr>
          <p:cNvPicPr>
            <a:picLocks noChangeAspect="1"/>
          </p:cNvPicPr>
          <p:nvPr/>
        </p:nvPicPr>
        <p:blipFill rotWithShape="1">
          <a:blip r:embed="rId3"/>
          <a:srcRect t="75776"/>
          <a:stretch/>
        </p:blipFill>
        <p:spPr>
          <a:xfrm>
            <a:off x="6714104" y="4485032"/>
            <a:ext cx="5212610" cy="1920305"/>
          </a:xfrm>
          <a:prstGeom prst="rect">
            <a:avLst/>
          </a:prstGeom>
          <a:ln>
            <a:noFill/>
          </a:ln>
        </p:spPr>
      </p:pic>
      <p:sp>
        <p:nvSpPr>
          <p:cNvPr id="9" name="TextBox 8">
            <a:extLst>
              <a:ext uri="{FF2B5EF4-FFF2-40B4-BE49-F238E27FC236}">
                <a16:creationId xmlns:a16="http://schemas.microsoft.com/office/drawing/2014/main" id="{5762F3EE-55FA-4838-BCAB-9ADB33AA919C}"/>
              </a:ext>
            </a:extLst>
          </p:cNvPr>
          <p:cNvSpPr txBox="1"/>
          <p:nvPr/>
        </p:nvSpPr>
        <p:spPr>
          <a:xfrm>
            <a:off x="1519815" y="2118017"/>
            <a:ext cx="30220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4D4D"/>
                </a:solidFill>
                <a:effectLst/>
                <a:uLnTx/>
                <a:uFillTx/>
                <a:latin typeface="Calibri" panose="020F0502020204030204"/>
                <a:ea typeface="+mn-ea"/>
                <a:cs typeface="+mn-cs"/>
              </a:rPr>
              <a:t>ORR 37.1% </a:t>
            </a:r>
            <a:r>
              <a:rPr kumimoji="0" lang="en-US" sz="1800" b="0" i="0" u="none" strike="noStrike" kern="1200" cap="none" spc="0" normalizeH="0" baseline="0" noProof="0" dirty="0">
                <a:ln>
                  <a:noFill/>
                </a:ln>
                <a:solidFill>
                  <a:srgbClr val="4D4D4D"/>
                </a:solidFill>
                <a:effectLst/>
                <a:uLnTx/>
                <a:uFillTx/>
                <a:latin typeface="Calibri" panose="020F0502020204030204"/>
                <a:ea typeface="+mn-ea"/>
                <a:cs typeface="+mn-cs"/>
              </a:rPr>
              <a:t>(95% CI 28.6-46.2)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4D4D"/>
                </a:solidFill>
                <a:effectLst/>
                <a:uLnTx/>
                <a:uFillTx/>
                <a:latin typeface="Calibri" panose="020F0502020204030204"/>
                <a:ea typeface="+mn-ea"/>
                <a:cs typeface="+mn-cs"/>
              </a:rPr>
              <a:t>DCR 80.6% </a:t>
            </a:r>
            <a:r>
              <a:rPr kumimoji="0" lang="en-US" sz="1800" b="0" i="0" u="none" strike="noStrike" kern="1200" cap="none" spc="0" normalizeH="0" baseline="0" noProof="0" dirty="0">
                <a:ln>
                  <a:noFill/>
                </a:ln>
                <a:solidFill>
                  <a:srgbClr val="4D4D4D"/>
                </a:solidFill>
                <a:effectLst/>
                <a:uLnTx/>
                <a:uFillTx/>
                <a:latin typeface="Calibri" panose="020F0502020204030204"/>
                <a:ea typeface="+mn-ea"/>
                <a:cs typeface="+mn-cs"/>
              </a:rPr>
              <a:t>(95% CI 72.6-87.2)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982FF10-05F6-4421-8A02-BDA862240E56}"/>
              </a:ext>
            </a:extLst>
          </p:cNvPr>
          <p:cNvSpPr txBox="1"/>
          <p:nvPr/>
        </p:nvSpPr>
        <p:spPr>
          <a:xfrm>
            <a:off x="4346749" y="5397558"/>
            <a:ext cx="207749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D4D4D"/>
                </a:solidFill>
                <a:effectLst/>
                <a:uLnTx/>
                <a:uFillTx/>
                <a:latin typeface="ff-quadraat-web-pro"/>
                <a:ea typeface="+mn-ea"/>
                <a:cs typeface="+mn-cs"/>
              </a:rPr>
              <a:t>mDOR</a:t>
            </a:r>
            <a:r>
              <a:rPr kumimoji="0" lang="en-US" sz="1800" b="1" i="0" u="none" strike="noStrike" kern="1200" cap="none" spc="0" normalizeH="0" baseline="0" noProof="0" dirty="0">
                <a:ln>
                  <a:noFill/>
                </a:ln>
                <a:solidFill>
                  <a:srgbClr val="4D4D4D"/>
                </a:solidFill>
                <a:effectLst/>
                <a:uLnTx/>
                <a:uFillTx/>
                <a:latin typeface="ff-quadraat-web-pro"/>
                <a:ea typeface="+mn-ea"/>
                <a:cs typeface="+mn-cs"/>
              </a:rPr>
              <a:t> 11.1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D"/>
                </a:solidFill>
                <a:effectLst/>
                <a:uLnTx/>
                <a:uFillTx/>
                <a:latin typeface="ff-quadraat-web-pro"/>
                <a:ea typeface="+mn-ea"/>
                <a:cs typeface="+mn-cs"/>
              </a:rPr>
              <a:t>(95% CI 6.9-NE)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10717BA-17EE-4C6A-AC52-CE018A3D0A90}"/>
              </a:ext>
            </a:extLst>
          </p:cNvPr>
          <p:cNvSpPr txBox="1"/>
          <p:nvPr/>
        </p:nvSpPr>
        <p:spPr>
          <a:xfrm>
            <a:off x="8685124" y="2102397"/>
            <a:ext cx="2977917"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D4D4D"/>
                </a:solidFill>
                <a:effectLst/>
                <a:uLnTx/>
                <a:uFillTx/>
                <a:latin typeface="Calibri" panose="020F0502020204030204"/>
                <a:ea typeface="+mn-ea"/>
                <a:cs typeface="+mn-cs"/>
              </a:rPr>
              <a:t>mPFS</a:t>
            </a:r>
            <a:r>
              <a:rPr kumimoji="0" lang="en-US" sz="1800" b="1" i="0" u="none" strike="noStrike" kern="1200" cap="none" spc="0" normalizeH="0" baseline="0" noProof="0" dirty="0">
                <a:ln>
                  <a:noFill/>
                </a:ln>
                <a:solidFill>
                  <a:srgbClr val="4D4D4D"/>
                </a:solidFill>
                <a:effectLst/>
                <a:uLnTx/>
                <a:uFillTx/>
                <a:latin typeface="Calibri" panose="020F0502020204030204"/>
                <a:ea typeface="+mn-ea"/>
                <a:cs typeface="+mn-cs"/>
              </a:rPr>
              <a:t> 6.8 </a:t>
            </a:r>
            <a:r>
              <a:rPr kumimoji="0" lang="en-US" sz="1800" b="1" i="0" u="none" strike="noStrike" kern="1200" cap="none" spc="0" normalizeH="0" baseline="0" noProof="0" dirty="0" err="1">
                <a:ln>
                  <a:noFill/>
                </a:ln>
                <a:solidFill>
                  <a:srgbClr val="4D4D4D"/>
                </a:solidFill>
                <a:effectLst/>
                <a:uLnTx/>
                <a:uFillTx/>
                <a:latin typeface="Calibri" panose="020F0502020204030204"/>
                <a:ea typeface="+mn-ea"/>
                <a:cs typeface="+mn-cs"/>
              </a:rPr>
              <a:t>mo</a:t>
            </a:r>
            <a:r>
              <a:rPr kumimoji="0" lang="en-US" sz="1800" b="1" i="0" u="none" strike="noStrike" kern="1200" cap="none" spc="0" normalizeH="0" baseline="0" noProof="0" dirty="0">
                <a:ln>
                  <a:noFill/>
                </a:ln>
                <a:solidFill>
                  <a:srgbClr val="4D4D4D"/>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4D4D4D"/>
                </a:solidFill>
                <a:effectLst/>
                <a:uLnTx/>
                <a:uFillTx/>
                <a:latin typeface="Calibri" panose="020F0502020204030204"/>
                <a:ea typeface="+mn-ea"/>
                <a:cs typeface="+mn-cs"/>
              </a:rPr>
              <a:t>(95% CI 5.1-8.2)</a:t>
            </a:r>
          </a:p>
        </p:txBody>
      </p:sp>
      <p:sp>
        <p:nvSpPr>
          <p:cNvPr id="16" name="TextBox 15">
            <a:extLst>
              <a:ext uri="{FF2B5EF4-FFF2-40B4-BE49-F238E27FC236}">
                <a16:creationId xmlns:a16="http://schemas.microsoft.com/office/drawing/2014/main" id="{3DABE752-4770-4E72-BB87-BF6123F9FAFC}"/>
              </a:ext>
            </a:extLst>
          </p:cNvPr>
          <p:cNvSpPr txBox="1"/>
          <p:nvPr/>
        </p:nvSpPr>
        <p:spPr>
          <a:xfrm>
            <a:off x="8782259" y="4636256"/>
            <a:ext cx="3101788"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D4D4D"/>
                </a:solidFill>
                <a:effectLst/>
                <a:uLnTx/>
                <a:uFillTx/>
                <a:latin typeface="Calibri" panose="020F0502020204030204"/>
                <a:ea typeface="+mn-ea"/>
                <a:cs typeface="+mn-cs"/>
              </a:rPr>
              <a:t>mOS</a:t>
            </a:r>
            <a:r>
              <a:rPr kumimoji="0" lang="en-US" sz="1800" b="1" i="0" u="none" strike="noStrike" kern="1200" cap="none" spc="0" normalizeH="0" baseline="0" noProof="0" dirty="0">
                <a:ln>
                  <a:noFill/>
                </a:ln>
                <a:solidFill>
                  <a:srgbClr val="4D4D4D"/>
                </a:solidFill>
                <a:effectLst/>
                <a:uLnTx/>
                <a:uFillTx/>
                <a:latin typeface="Calibri" panose="020F0502020204030204"/>
                <a:ea typeface="+mn-ea"/>
                <a:cs typeface="+mn-cs"/>
              </a:rPr>
              <a:t> 12.5 </a:t>
            </a:r>
            <a:r>
              <a:rPr kumimoji="0" lang="en-US" sz="1800" b="1" i="0" u="none" strike="noStrike" kern="1200" cap="none" spc="0" normalizeH="0" baseline="0" noProof="0" dirty="0" err="1">
                <a:ln>
                  <a:noFill/>
                </a:ln>
                <a:solidFill>
                  <a:srgbClr val="4D4D4D"/>
                </a:solidFill>
                <a:effectLst/>
                <a:uLnTx/>
                <a:uFillTx/>
                <a:latin typeface="Calibri" panose="020F0502020204030204"/>
                <a:ea typeface="+mn-ea"/>
                <a:cs typeface="+mn-cs"/>
              </a:rPr>
              <a:t>mo</a:t>
            </a:r>
            <a:r>
              <a:rPr kumimoji="0" lang="en-US" sz="1800" b="1" i="0" u="none" strike="noStrike" kern="1200" cap="none" spc="0" normalizeH="0" baseline="0" noProof="0" dirty="0">
                <a:ln>
                  <a:noFill/>
                </a:ln>
                <a:solidFill>
                  <a:srgbClr val="4D4D4D"/>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4D4D4D"/>
                </a:solidFill>
                <a:effectLst/>
                <a:uLnTx/>
                <a:uFillTx/>
                <a:latin typeface="Calibri" panose="020F0502020204030204"/>
                <a:ea typeface="+mn-ea"/>
                <a:cs typeface="+mn-cs"/>
              </a:rPr>
              <a:t>(95% CI 10.0-NE)</a:t>
            </a:r>
          </a:p>
        </p:txBody>
      </p:sp>
      <p:sp>
        <p:nvSpPr>
          <p:cNvPr id="17" name="Rectangle 16">
            <a:extLst>
              <a:ext uri="{FF2B5EF4-FFF2-40B4-BE49-F238E27FC236}">
                <a16:creationId xmlns:a16="http://schemas.microsoft.com/office/drawing/2014/main" id="{4DAEFD28-EBDF-430A-BF5F-5E0675E8190A}"/>
              </a:ext>
            </a:extLst>
          </p:cNvPr>
          <p:cNvSpPr/>
          <p:nvPr/>
        </p:nvSpPr>
        <p:spPr>
          <a:xfrm>
            <a:off x="9616273" y="2471728"/>
            <a:ext cx="502417" cy="221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2246C54-DB00-44E8-8117-709887DFBE5C}"/>
              </a:ext>
            </a:extLst>
          </p:cNvPr>
          <p:cNvSpPr/>
          <p:nvPr/>
        </p:nvSpPr>
        <p:spPr>
          <a:xfrm>
            <a:off x="10353279" y="4976343"/>
            <a:ext cx="502417" cy="283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Shape 1">
            <a:extLst>
              <a:ext uri="{FF2B5EF4-FFF2-40B4-BE49-F238E27FC236}">
                <a16:creationId xmlns:a16="http://schemas.microsoft.com/office/drawing/2014/main" id="{D71416B2-97EA-418E-A649-9F6A00520E7A}"/>
              </a:ext>
            </a:extLst>
          </p:cNvPr>
          <p:cNvSpPr txBox="1"/>
          <p:nvPr/>
        </p:nvSpPr>
        <p:spPr>
          <a:xfrm>
            <a:off x="9207772" y="6647417"/>
            <a:ext cx="7020000" cy="164212"/>
          </a:xfrm>
          <a:prstGeom prst="rect">
            <a:avLst/>
          </a:prstGeom>
          <a:noFill/>
          <a:ln>
            <a:noFill/>
          </a:ln>
        </p:spPr>
        <p:txBody>
          <a:bodyPr lIns="0" tIns="0" rIns="0" bIns="0" anchor="ctr">
            <a:sp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1" normalizeH="0" baseline="0" noProof="0" dirty="0">
                <a:ln>
                  <a:noFill/>
                </a:ln>
                <a:solidFill>
                  <a:prstClr val="black"/>
                </a:solidFill>
                <a:effectLst/>
                <a:uLnTx/>
                <a:uFillTx/>
                <a:latin typeface="Calibri" panose="020F0502020204030204"/>
                <a:ea typeface="Arial Unicode MS"/>
                <a:cs typeface="+mn-cs"/>
              </a:rPr>
              <a:t>F </a:t>
            </a:r>
            <a:r>
              <a:rPr kumimoji="0" lang="en-US" sz="1100" b="0" i="0" u="none" strike="noStrike" kern="1200" cap="none" spc="-1" normalizeH="0" baseline="0" noProof="0" dirty="0" err="1">
                <a:ln>
                  <a:noFill/>
                </a:ln>
                <a:solidFill>
                  <a:prstClr val="black"/>
                </a:solidFill>
                <a:effectLst/>
                <a:uLnTx/>
                <a:uFillTx/>
                <a:latin typeface="Calibri" panose="020F0502020204030204"/>
                <a:ea typeface="Arial Unicode MS"/>
                <a:cs typeface="+mn-cs"/>
              </a:rPr>
              <a:t>Skoulidis</a:t>
            </a:r>
            <a:r>
              <a:rPr kumimoji="0" lang="en-US" sz="1100" b="0" i="0" u="none" strike="noStrike" kern="1200" cap="none" spc="-1" normalizeH="0" baseline="0" noProof="0" dirty="0">
                <a:ln>
                  <a:noFill/>
                </a:ln>
                <a:solidFill>
                  <a:prstClr val="black"/>
                </a:solidFill>
                <a:effectLst/>
                <a:uLnTx/>
                <a:uFillTx/>
                <a:latin typeface="Calibri" panose="020F0502020204030204"/>
                <a:ea typeface="Arial Unicode MS"/>
                <a:cs typeface="+mn-cs"/>
              </a:rPr>
              <a:t> et al. N </a:t>
            </a:r>
            <a:r>
              <a:rPr kumimoji="0" lang="en-US" sz="1100" b="0" i="0" u="none" strike="noStrike" kern="1200" cap="none" spc="-1" normalizeH="0" baseline="0" noProof="0" dirty="0" err="1">
                <a:ln>
                  <a:noFill/>
                </a:ln>
                <a:solidFill>
                  <a:prstClr val="black"/>
                </a:solidFill>
                <a:effectLst/>
                <a:uLnTx/>
                <a:uFillTx/>
                <a:latin typeface="Calibri" panose="020F0502020204030204"/>
                <a:ea typeface="Arial Unicode MS"/>
                <a:cs typeface="+mn-cs"/>
              </a:rPr>
              <a:t>Engl</a:t>
            </a:r>
            <a:r>
              <a:rPr kumimoji="0" lang="en-US" sz="1100" b="0" i="0" u="none" strike="noStrike" kern="1200" cap="none" spc="-1" normalizeH="0" baseline="0" noProof="0" dirty="0">
                <a:ln>
                  <a:noFill/>
                </a:ln>
                <a:solidFill>
                  <a:prstClr val="black"/>
                </a:solidFill>
                <a:effectLst/>
                <a:uLnTx/>
                <a:uFillTx/>
                <a:latin typeface="Calibri" panose="020F0502020204030204"/>
                <a:ea typeface="Arial Unicode MS"/>
                <a:cs typeface="+mn-cs"/>
              </a:rPr>
              <a:t> J Med 2021;384:2371-2381.</a:t>
            </a:r>
            <a:endParaRPr kumimoji="0" lang="en-US" sz="1100" b="0" i="0" u="none" strike="noStrike" kern="1200" cap="none" spc="-1"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45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936E8-01D8-415A-ABC2-D69D50E3C504}"/>
              </a:ext>
            </a:extLst>
          </p:cNvPr>
          <p:cNvSpPr>
            <a:spLocks noGrp="1"/>
          </p:cNvSpPr>
          <p:nvPr>
            <p:ph type="title"/>
          </p:nvPr>
        </p:nvSpPr>
        <p:spPr>
          <a:xfrm>
            <a:off x="838200" y="-128114"/>
            <a:ext cx="10515600" cy="1325563"/>
          </a:xfrm>
        </p:spPr>
        <p:txBody>
          <a:bodyPr>
            <a:normAutofit/>
          </a:bodyPr>
          <a:lstStyle/>
          <a:p>
            <a:r>
              <a:rPr lang="en-US" sz="4000" dirty="0" err="1"/>
              <a:t>Sotorasib</a:t>
            </a:r>
            <a:r>
              <a:rPr lang="en-US" sz="4000" dirty="0"/>
              <a:t> efficacy across co-mutation subsets</a:t>
            </a:r>
          </a:p>
        </p:txBody>
      </p:sp>
      <p:pic>
        <p:nvPicPr>
          <p:cNvPr id="10" name="Picture 2">
            <a:extLst>
              <a:ext uri="{FF2B5EF4-FFF2-40B4-BE49-F238E27FC236}">
                <a16:creationId xmlns:a16="http://schemas.microsoft.com/office/drawing/2014/main" id="{1B1CB37F-B2DA-4011-9A1B-13D9F5377F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009" t="18871" b="24217"/>
          <a:stretch/>
        </p:blipFill>
        <p:spPr bwMode="auto">
          <a:xfrm>
            <a:off x="6912807" y="4070523"/>
            <a:ext cx="4096436" cy="257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1E383582-40DD-4F69-8156-4749AD83B2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294" r="52477" b="22469"/>
          <a:stretch/>
        </p:blipFill>
        <p:spPr bwMode="auto">
          <a:xfrm>
            <a:off x="6362498" y="755850"/>
            <a:ext cx="4646745" cy="336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1E2CFDD7-19D3-48C5-943A-500F39F7BB9D}"/>
              </a:ext>
            </a:extLst>
          </p:cNvPr>
          <p:cNvSpPr/>
          <p:nvPr/>
        </p:nvSpPr>
        <p:spPr>
          <a:xfrm>
            <a:off x="7869000" y="1418632"/>
            <a:ext cx="741822" cy="2651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Shape 1">
            <a:extLst>
              <a:ext uri="{FF2B5EF4-FFF2-40B4-BE49-F238E27FC236}">
                <a16:creationId xmlns:a16="http://schemas.microsoft.com/office/drawing/2014/main" id="{ECCAB1E7-9BFA-46D4-8049-CB3A5A274469}"/>
              </a:ext>
            </a:extLst>
          </p:cNvPr>
          <p:cNvSpPr txBox="1"/>
          <p:nvPr/>
        </p:nvSpPr>
        <p:spPr>
          <a:xfrm>
            <a:off x="237364" y="6611678"/>
            <a:ext cx="7020000" cy="164212"/>
          </a:xfrm>
          <a:prstGeom prst="rect">
            <a:avLst/>
          </a:prstGeom>
          <a:noFill/>
          <a:ln>
            <a:noFill/>
          </a:ln>
        </p:spPr>
        <p:txBody>
          <a:bodyPr lIns="0" tIns="0" rIns="0" bIns="0" anchor="ctr">
            <a:sp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1" normalizeH="0" baseline="0" noProof="0" dirty="0">
                <a:ln>
                  <a:noFill/>
                </a:ln>
                <a:solidFill>
                  <a:prstClr val="black"/>
                </a:solidFill>
                <a:effectLst/>
                <a:uLnTx/>
                <a:uFillTx/>
                <a:latin typeface="Calibri" panose="020F0502020204030204"/>
                <a:ea typeface="Arial Unicode MS"/>
                <a:cs typeface="+mn-cs"/>
              </a:rPr>
              <a:t>F </a:t>
            </a:r>
            <a:r>
              <a:rPr kumimoji="0" lang="en-US" sz="1100" b="0" i="0" u="none" strike="noStrike" kern="1200" cap="none" spc="-1" normalizeH="0" baseline="0" noProof="0" dirty="0" err="1">
                <a:ln>
                  <a:noFill/>
                </a:ln>
                <a:solidFill>
                  <a:prstClr val="black"/>
                </a:solidFill>
                <a:effectLst/>
                <a:uLnTx/>
                <a:uFillTx/>
                <a:latin typeface="Calibri" panose="020F0502020204030204"/>
                <a:ea typeface="Arial Unicode MS"/>
                <a:cs typeface="+mn-cs"/>
              </a:rPr>
              <a:t>Skoulidis</a:t>
            </a:r>
            <a:r>
              <a:rPr kumimoji="0" lang="en-US" sz="1100" b="0" i="0" u="none" strike="noStrike" kern="1200" cap="none" spc="-1" normalizeH="0" baseline="0" noProof="0" dirty="0">
                <a:ln>
                  <a:noFill/>
                </a:ln>
                <a:solidFill>
                  <a:prstClr val="black"/>
                </a:solidFill>
                <a:effectLst/>
                <a:uLnTx/>
                <a:uFillTx/>
                <a:latin typeface="Calibri" panose="020F0502020204030204"/>
                <a:ea typeface="Arial Unicode MS"/>
                <a:cs typeface="+mn-cs"/>
              </a:rPr>
              <a:t> et al. ASCO 2021. N </a:t>
            </a:r>
            <a:r>
              <a:rPr kumimoji="0" lang="en-US" sz="1100" b="0" i="0" u="none" strike="noStrike" kern="1200" cap="none" spc="-1" normalizeH="0" baseline="0" noProof="0" dirty="0" err="1">
                <a:ln>
                  <a:noFill/>
                </a:ln>
                <a:solidFill>
                  <a:prstClr val="black"/>
                </a:solidFill>
                <a:effectLst/>
                <a:uLnTx/>
                <a:uFillTx/>
                <a:latin typeface="Calibri" panose="020F0502020204030204"/>
                <a:ea typeface="Arial Unicode MS"/>
                <a:cs typeface="+mn-cs"/>
              </a:rPr>
              <a:t>Engl</a:t>
            </a:r>
            <a:r>
              <a:rPr kumimoji="0" lang="en-US" sz="1100" b="0" i="0" u="none" strike="noStrike" kern="1200" cap="none" spc="-1" normalizeH="0" baseline="0" noProof="0" dirty="0">
                <a:ln>
                  <a:noFill/>
                </a:ln>
                <a:solidFill>
                  <a:prstClr val="black"/>
                </a:solidFill>
                <a:effectLst/>
                <a:uLnTx/>
                <a:uFillTx/>
                <a:latin typeface="Calibri" panose="020F0502020204030204"/>
                <a:ea typeface="Arial Unicode MS"/>
                <a:cs typeface="+mn-cs"/>
              </a:rPr>
              <a:t> J Med 2021;384:2371-2381.</a:t>
            </a:r>
            <a:endParaRPr kumimoji="0" lang="en-US" sz="1100" b="0" i="0" u="none" strike="noStrike" kern="1200" cap="none" spc="-1"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F58FD90-709E-4E34-B989-19109769BC31}"/>
              </a:ext>
            </a:extLst>
          </p:cNvPr>
          <p:cNvPicPr>
            <a:picLocks noChangeAspect="1"/>
          </p:cNvPicPr>
          <p:nvPr/>
        </p:nvPicPr>
        <p:blipFill>
          <a:blip r:embed="rId5"/>
          <a:stretch>
            <a:fillRect/>
          </a:stretch>
        </p:blipFill>
        <p:spPr>
          <a:xfrm>
            <a:off x="237364" y="1496614"/>
            <a:ext cx="5302940" cy="4667511"/>
          </a:xfrm>
          <a:prstGeom prst="rect">
            <a:avLst/>
          </a:prstGeom>
        </p:spPr>
      </p:pic>
    </p:spTree>
    <p:extLst>
      <p:ext uri="{BB962C8B-B14F-4D97-AF65-F5344CB8AC3E}">
        <p14:creationId xmlns:p14="http://schemas.microsoft.com/office/powerpoint/2010/main" val="556686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936E8-01D8-415A-ABC2-D69D50E3C504}"/>
              </a:ext>
            </a:extLst>
          </p:cNvPr>
          <p:cNvSpPr>
            <a:spLocks noGrp="1"/>
          </p:cNvSpPr>
          <p:nvPr>
            <p:ph type="title"/>
          </p:nvPr>
        </p:nvSpPr>
        <p:spPr>
          <a:xfrm>
            <a:off x="788177" y="-8499"/>
            <a:ext cx="10515600" cy="1325563"/>
          </a:xfrm>
        </p:spPr>
        <p:txBody>
          <a:bodyPr>
            <a:normAutofit/>
          </a:bodyPr>
          <a:lstStyle/>
          <a:p>
            <a:r>
              <a:rPr lang="en-US" sz="3600" dirty="0"/>
              <a:t>Co-occurrence of molecular alterations frequent and wide 95% CI in some subgroups</a:t>
            </a:r>
          </a:p>
        </p:txBody>
      </p:sp>
      <p:pic>
        <p:nvPicPr>
          <p:cNvPr id="11" name="Picture 2">
            <a:extLst>
              <a:ext uri="{FF2B5EF4-FFF2-40B4-BE49-F238E27FC236}">
                <a16:creationId xmlns:a16="http://schemas.microsoft.com/office/drawing/2014/main" id="{1E383582-40DD-4F69-8156-4749AD83B2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294" r="52477" b="22469"/>
          <a:stretch/>
        </p:blipFill>
        <p:spPr bwMode="auto">
          <a:xfrm>
            <a:off x="5706315" y="1759947"/>
            <a:ext cx="6164556" cy="446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Shape 1">
            <a:extLst>
              <a:ext uri="{FF2B5EF4-FFF2-40B4-BE49-F238E27FC236}">
                <a16:creationId xmlns:a16="http://schemas.microsoft.com/office/drawing/2014/main" id="{ECCAB1E7-9BFA-46D4-8049-CB3A5A274469}"/>
              </a:ext>
            </a:extLst>
          </p:cNvPr>
          <p:cNvSpPr txBox="1"/>
          <p:nvPr/>
        </p:nvSpPr>
        <p:spPr>
          <a:xfrm>
            <a:off x="7760246" y="6626756"/>
            <a:ext cx="7020000" cy="164212"/>
          </a:xfrm>
          <a:prstGeom prst="rect">
            <a:avLst/>
          </a:prstGeom>
          <a:noFill/>
          <a:ln>
            <a:noFill/>
          </a:ln>
        </p:spPr>
        <p:txBody>
          <a:bodyPr lIns="0" tIns="0" rIns="0" bIns="0" anchor="ctr">
            <a:sp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1" normalizeH="0" baseline="0" noProof="0" dirty="0">
                <a:ln>
                  <a:noFill/>
                </a:ln>
                <a:solidFill>
                  <a:prstClr val="black"/>
                </a:solidFill>
                <a:effectLst/>
                <a:uLnTx/>
                <a:uFillTx/>
                <a:latin typeface="Calibri" panose="020F0502020204030204"/>
                <a:ea typeface="Arial Unicode MS"/>
                <a:cs typeface="+mn-cs"/>
              </a:rPr>
              <a:t>F </a:t>
            </a:r>
            <a:r>
              <a:rPr kumimoji="0" lang="en-US" sz="1100" b="0" i="0" u="none" strike="noStrike" kern="1200" cap="none" spc="-1" normalizeH="0" baseline="0" noProof="0" dirty="0" err="1">
                <a:ln>
                  <a:noFill/>
                </a:ln>
                <a:solidFill>
                  <a:prstClr val="black"/>
                </a:solidFill>
                <a:effectLst/>
                <a:uLnTx/>
                <a:uFillTx/>
                <a:latin typeface="Calibri" panose="020F0502020204030204"/>
                <a:ea typeface="Arial Unicode MS"/>
                <a:cs typeface="+mn-cs"/>
              </a:rPr>
              <a:t>Skoulidis</a:t>
            </a:r>
            <a:r>
              <a:rPr kumimoji="0" lang="en-US" sz="1100" b="0" i="0" u="none" strike="noStrike" kern="1200" cap="none" spc="-1" normalizeH="0" baseline="0" noProof="0" dirty="0">
                <a:ln>
                  <a:noFill/>
                </a:ln>
                <a:solidFill>
                  <a:prstClr val="black"/>
                </a:solidFill>
                <a:effectLst/>
                <a:uLnTx/>
                <a:uFillTx/>
                <a:latin typeface="Calibri" panose="020F0502020204030204"/>
                <a:ea typeface="Arial Unicode MS"/>
                <a:cs typeface="+mn-cs"/>
              </a:rPr>
              <a:t> et al. ASCO 2021. N </a:t>
            </a:r>
            <a:r>
              <a:rPr kumimoji="0" lang="en-US" sz="1100" b="0" i="0" u="none" strike="noStrike" kern="1200" cap="none" spc="-1" normalizeH="0" baseline="0" noProof="0" dirty="0" err="1">
                <a:ln>
                  <a:noFill/>
                </a:ln>
                <a:solidFill>
                  <a:prstClr val="black"/>
                </a:solidFill>
                <a:effectLst/>
                <a:uLnTx/>
                <a:uFillTx/>
                <a:latin typeface="Calibri" panose="020F0502020204030204"/>
                <a:ea typeface="Arial Unicode MS"/>
                <a:cs typeface="+mn-cs"/>
              </a:rPr>
              <a:t>Engl</a:t>
            </a:r>
            <a:r>
              <a:rPr kumimoji="0" lang="en-US" sz="1100" b="0" i="0" u="none" strike="noStrike" kern="1200" cap="none" spc="-1" normalizeH="0" baseline="0" noProof="0" dirty="0">
                <a:ln>
                  <a:noFill/>
                </a:ln>
                <a:solidFill>
                  <a:prstClr val="black"/>
                </a:solidFill>
                <a:effectLst/>
                <a:uLnTx/>
                <a:uFillTx/>
                <a:latin typeface="Calibri" panose="020F0502020204030204"/>
                <a:ea typeface="Arial Unicode MS"/>
                <a:cs typeface="+mn-cs"/>
              </a:rPr>
              <a:t> J Med 2021;384:2371-2381.</a:t>
            </a:r>
            <a:endParaRPr kumimoji="0" lang="en-US" sz="1100" b="0" i="0" u="none" strike="noStrike" kern="1200" cap="none" spc="-1"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06C10CB-0C6C-4760-AB96-99EDC5D3CE3B}"/>
              </a:ext>
            </a:extLst>
          </p:cNvPr>
          <p:cNvSpPr txBox="1"/>
          <p:nvPr/>
        </p:nvSpPr>
        <p:spPr>
          <a:xfrm>
            <a:off x="246367" y="1348800"/>
            <a:ext cx="1159922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LUNGMAP data KRAS G12C NSCLC: Molecular alterations co-occur in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32%</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of TP53 (46/142) and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78%</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of STK11 (62/80)</a:t>
            </a:r>
          </a:p>
        </p:txBody>
      </p:sp>
      <p:sp>
        <p:nvSpPr>
          <p:cNvPr id="14" name="TextBox 13">
            <a:extLst>
              <a:ext uri="{FF2B5EF4-FFF2-40B4-BE49-F238E27FC236}">
                <a16:creationId xmlns:a16="http://schemas.microsoft.com/office/drawing/2014/main" id="{3CD51E9F-3B52-4483-B107-7E4CF4796B46}"/>
              </a:ext>
            </a:extLst>
          </p:cNvPr>
          <p:cNvSpPr txBox="1"/>
          <p:nvPr/>
        </p:nvSpPr>
        <p:spPr>
          <a:xfrm>
            <a:off x="7535814" y="2402241"/>
            <a:ext cx="15353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95% CI 28-72</a:t>
            </a:r>
          </a:p>
        </p:txBody>
      </p:sp>
      <p:sp>
        <p:nvSpPr>
          <p:cNvPr id="15" name="TextBox 14">
            <a:extLst>
              <a:ext uri="{FF2B5EF4-FFF2-40B4-BE49-F238E27FC236}">
                <a16:creationId xmlns:a16="http://schemas.microsoft.com/office/drawing/2014/main" id="{ECC06C58-BDF1-4B53-891E-68010206EE8A}"/>
              </a:ext>
            </a:extLst>
          </p:cNvPr>
          <p:cNvSpPr txBox="1"/>
          <p:nvPr/>
        </p:nvSpPr>
        <p:spPr>
          <a:xfrm>
            <a:off x="6498949" y="3008843"/>
            <a:ext cx="20737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Calibri" panose="020F0502020204030204"/>
                <a:ea typeface="+mn-ea"/>
                <a:cs typeface="+mn-cs"/>
              </a:rPr>
              <a:t>95% CI 5-54</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DA679601-813A-4161-AFDB-11DAC4B7DFA7}"/>
              </a:ext>
            </a:extLst>
          </p:cNvPr>
          <p:cNvPicPr>
            <a:picLocks noChangeAspect="1"/>
          </p:cNvPicPr>
          <p:nvPr/>
        </p:nvPicPr>
        <p:blipFill>
          <a:blip r:embed="rId4"/>
          <a:stretch>
            <a:fillRect/>
          </a:stretch>
        </p:blipFill>
        <p:spPr>
          <a:xfrm>
            <a:off x="549286" y="1760000"/>
            <a:ext cx="5302940" cy="4667511"/>
          </a:xfrm>
          <a:prstGeom prst="rect">
            <a:avLst/>
          </a:prstGeom>
        </p:spPr>
      </p:pic>
      <p:sp>
        <p:nvSpPr>
          <p:cNvPr id="23" name="TextBox 22">
            <a:extLst>
              <a:ext uri="{FF2B5EF4-FFF2-40B4-BE49-F238E27FC236}">
                <a16:creationId xmlns:a16="http://schemas.microsoft.com/office/drawing/2014/main" id="{60D6C975-2EF3-4A69-8E21-3B5067F58B30}"/>
              </a:ext>
            </a:extLst>
          </p:cNvPr>
          <p:cNvSpPr txBox="1"/>
          <p:nvPr/>
        </p:nvSpPr>
        <p:spPr>
          <a:xfrm>
            <a:off x="1644490" y="3106841"/>
            <a:ext cx="14035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95% CI 29-51</a:t>
            </a:r>
          </a:p>
        </p:txBody>
      </p:sp>
      <p:sp>
        <p:nvSpPr>
          <p:cNvPr id="25" name="TextBox 24">
            <a:extLst>
              <a:ext uri="{FF2B5EF4-FFF2-40B4-BE49-F238E27FC236}">
                <a16:creationId xmlns:a16="http://schemas.microsoft.com/office/drawing/2014/main" id="{F049E0DE-8E46-44D6-9854-5A69650D2527}"/>
              </a:ext>
            </a:extLst>
          </p:cNvPr>
          <p:cNvSpPr txBox="1"/>
          <p:nvPr/>
        </p:nvSpPr>
        <p:spPr>
          <a:xfrm>
            <a:off x="4609462" y="3471332"/>
            <a:ext cx="14865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mn-cs"/>
              </a:rPr>
              <a:t>95% CI 6-44</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9C0176C-2801-43FA-BBB0-781002F7709B}"/>
              </a:ext>
            </a:extLst>
          </p:cNvPr>
          <p:cNvSpPr txBox="1"/>
          <p:nvPr/>
        </p:nvSpPr>
        <p:spPr>
          <a:xfrm>
            <a:off x="8475014" y="2892481"/>
            <a:ext cx="84813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mn-cs"/>
              </a:rPr>
              <a:t>95% CI 0-58</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BCF9F2CD-A815-4132-A1CD-C15FCB0BF2F8}"/>
              </a:ext>
            </a:extLst>
          </p:cNvPr>
          <p:cNvSpPr txBox="1"/>
          <p:nvPr/>
        </p:nvSpPr>
        <p:spPr>
          <a:xfrm>
            <a:off x="3154365" y="2702252"/>
            <a:ext cx="14865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mn-cs"/>
              </a:rPr>
              <a:t>95% CI 24-58</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A1626F34-BE6E-440C-8E2D-CC878DC743EA}"/>
              </a:ext>
            </a:extLst>
          </p:cNvPr>
          <p:cNvSpPr txBox="1"/>
          <p:nvPr/>
        </p:nvSpPr>
        <p:spPr>
          <a:xfrm>
            <a:off x="9638090" y="3118962"/>
            <a:ext cx="14035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95% CI 30-55</a:t>
            </a:r>
          </a:p>
        </p:txBody>
      </p:sp>
      <p:sp>
        <p:nvSpPr>
          <p:cNvPr id="34" name="TextBox 33">
            <a:extLst>
              <a:ext uri="{FF2B5EF4-FFF2-40B4-BE49-F238E27FC236}">
                <a16:creationId xmlns:a16="http://schemas.microsoft.com/office/drawing/2014/main" id="{EA45EAA9-5E74-4F21-AB7D-15295A293052}"/>
              </a:ext>
            </a:extLst>
          </p:cNvPr>
          <p:cNvSpPr txBox="1"/>
          <p:nvPr/>
        </p:nvSpPr>
        <p:spPr>
          <a:xfrm>
            <a:off x="10711259" y="3318206"/>
            <a:ext cx="14035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95% CI 29-46</a:t>
            </a:r>
          </a:p>
        </p:txBody>
      </p:sp>
    </p:spTree>
    <p:extLst>
      <p:ext uri="{BB962C8B-B14F-4D97-AF65-F5344CB8AC3E}">
        <p14:creationId xmlns:p14="http://schemas.microsoft.com/office/powerpoint/2010/main" val="608749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6F87-5188-422D-9B5B-C4FBABFCAF5D}"/>
              </a:ext>
            </a:extLst>
          </p:cNvPr>
          <p:cNvSpPr>
            <a:spLocks noGrp="1"/>
          </p:cNvSpPr>
          <p:nvPr>
            <p:ph type="title"/>
          </p:nvPr>
        </p:nvSpPr>
        <p:spPr>
          <a:xfrm>
            <a:off x="171348" y="198178"/>
            <a:ext cx="12125324" cy="1325563"/>
          </a:xfrm>
        </p:spPr>
        <p:txBody>
          <a:bodyPr>
            <a:normAutofit/>
          </a:bodyPr>
          <a:lstStyle/>
          <a:p>
            <a:r>
              <a:rPr lang="en-US" sz="4000" dirty="0" err="1"/>
              <a:t>Sotorasib</a:t>
            </a:r>
            <a:r>
              <a:rPr lang="en-US" sz="4000" dirty="0"/>
              <a:t> molecular features of early vs. late progressors</a:t>
            </a:r>
          </a:p>
        </p:txBody>
      </p:sp>
      <p:sp>
        <p:nvSpPr>
          <p:cNvPr id="4" name="TextShape 1">
            <a:extLst>
              <a:ext uri="{FF2B5EF4-FFF2-40B4-BE49-F238E27FC236}">
                <a16:creationId xmlns:a16="http://schemas.microsoft.com/office/drawing/2014/main" id="{0D1365C4-F1A0-4D61-8B7E-A648FC4C0855}"/>
              </a:ext>
            </a:extLst>
          </p:cNvPr>
          <p:cNvSpPr txBox="1"/>
          <p:nvPr/>
        </p:nvSpPr>
        <p:spPr>
          <a:xfrm>
            <a:off x="10507970" y="6647417"/>
            <a:ext cx="7020000" cy="164212"/>
          </a:xfrm>
          <a:prstGeom prst="rect">
            <a:avLst/>
          </a:prstGeom>
          <a:noFill/>
          <a:ln>
            <a:noFill/>
          </a:ln>
        </p:spPr>
        <p:txBody>
          <a:bodyPr lIns="0" tIns="0" rIns="0" bIns="0" anchor="ctr">
            <a:spAutoFit/>
          </a:bodyPr>
          <a:lstStyle/>
          <a:p>
            <a:pPr marL="0" marR="0" lvl="0" indent="0" algn="l" defTabSz="914400" rtl="0" eaLnBrk="1" fontAlgn="auto" latinLnBrk="0" hangingPunct="1">
              <a:lnSpc>
                <a:spcPct val="97000"/>
              </a:lnSpc>
              <a:spcBef>
                <a:spcPts val="0"/>
              </a:spcBef>
              <a:spcAft>
                <a:spcPts val="0"/>
              </a:spcAft>
              <a:buClrTx/>
              <a:buSzTx/>
              <a:buFontTx/>
              <a:buNone/>
              <a:tabLst/>
              <a:defRPr/>
            </a:pPr>
            <a:r>
              <a:rPr kumimoji="0" lang="en-US" sz="1100" b="0" i="0" u="none" strike="noStrike" kern="1200" cap="none" spc="-1" normalizeH="0" baseline="0" noProof="0" dirty="0">
                <a:ln>
                  <a:noFill/>
                </a:ln>
                <a:solidFill>
                  <a:prstClr val="black"/>
                </a:solidFill>
                <a:effectLst/>
                <a:uLnTx/>
                <a:uFillTx/>
                <a:latin typeface="Calibri" panose="020F0502020204030204"/>
                <a:ea typeface="Arial Unicode MS"/>
                <a:cs typeface="+mn-cs"/>
              </a:rPr>
              <a:t>F </a:t>
            </a:r>
            <a:r>
              <a:rPr kumimoji="0" lang="en-US" sz="1100" b="0" i="0" u="none" strike="noStrike" kern="1200" cap="none" spc="-1" normalizeH="0" baseline="0" noProof="0" dirty="0" err="1">
                <a:ln>
                  <a:noFill/>
                </a:ln>
                <a:solidFill>
                  <a:prstClr val="black"/>
                </a:solidFill>
                <a:effectLst/>
                <a:uLnTx/>
                <a:uFillTx/>
                <a:latin typeface="Calibri" panose="020F0502020204030204"/>
                <a:ea typeface="Arial Unicode MS"/>
                <a:cs typeface="+mn-cs"/>
              </a:rPr>
              <a:t>Skoulidis</a:t>
            </a:r>
            <a:r>
              <a:rPr kumimoji="0" lang="en-US" sz="1100" b="0" i="0" u="none" strike="noStrike" kern="1200" cap="none" spc="-1" normalizeH="0" baseline="0" noProof="0" dirty="0">
                <a:ln>
                  <a:noFill/>
                </a:ln>
                <a:solidFill>
                  <a:prstClr val="black"/>
                </a:solidFill>
                <a:effectLst/>
                <a:uLnTx/>
                <a:uFillTx/>
                <a:latin typeface="Calibri" panose="020F0502020204030204"/>
                <a:ea typeface="Arial Unicode MS"/>
                <a:cs typeface="+mn-cs"/>
              </a:rPr>
              <a:t> et al. WCLC 2021</a:t>
            </a:r>
            <a:endParaRPr kumimoji="0" lang="en-US" sz="1100" b="0" i="0" u="none" strike="noStrike" kern="1200" cap="none" spc="-1"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9319C3D-9ECD-4D22-9EE3-7951F6D232AC}"/>
              </a:ext>
            </a:extLst>
          </p:cNvPr>
          <p:cNvPicPr>
            <a:picLocks noChangeAspect="1"/>
          </p:cNvPicPr>
          <p:nvPr/>
        </p:nvPicPr>
        <p:blipFill>
          <a:blip r:embed="rId3"/>
          <a:stretch>
            <a:fillRect/>
          </a:stretch>
        </p:blipFill>
        <p:spPr>
          <a:xfrm>
            <a:off x="0" y="1843087"/>
            <a:ext cx="3190875" cy="3171825"/>
          </a:xfrm>
          <a:prstGeom prst="rect">
            <a:avLst/>
          </a:prstGeom>
        </p:spPr>
      </p:pic>
      <p:pic>
        <p:nvPicPr>
          <p:cNvPr id="8" name="Picture 7">
            <a:extLst>
              <a:ext uri="{FF2B5EF4-FFF2-40B4-BE49-F238E27FC236}">
                <a16:creationId xmlns:a16="http://schemas.microsoft.com/office/drawing/2014/main" id="{3CE05765-7DC0-4B1E-BB0D-EAC603DA4BDA}"/>
              </a:ext>
            </a:extLst>
          </p:cNvPr>
          <p:cNvPicPr>
            <a:picLocks noChangeAspect="1"/>
          </p:cNvPicPr>
          <p:nvPr/>
        </p:nvPicPr>
        <p:blipFill rotWithShape="1">
          <a:blip r:embed="rId4"/>
          <a:srcRect t="1" b="3915"/>
          <a:stretch/>
        </p:blipFill>
        <p:spPr>
          <a:xfrm>
            <a:off x="4407501" y="1843087"/>
            <a:ext cx="5848350" cy="759619"/>
          </a:xfrm>
          <a:prstGeom prst="rect">
            <a:avLst/>
          </a:prstGeom>
        </p:spPr>
      </p:pic>
      <p:pic>
        <p:nvPicPr>
          <p:cNvPr id="10" name="Picture 9">
            <a:extLst>
              <a:ext uri="{FF2B5EF4-FFF2-40B4-BE49-F238E27FC236}">
                <a16:creationId xmlns:a16="http://schemas.microsoft.com/office/drawing/2014/main" id="{1A846167-8B20-48C4-AA46-7F66B5F34346}"/>
              </a:ext>
            </a:extLst>
          </p:cNvPr>
          <p:cNvPicPr>
            <a:picLocks noChangeAspect="1"/>
          </p:cNvPicPr>
          <p:nvPr/>
        </p:nvPicPr>
        <p:blipFill>
          <a:blip r:embed="rId5"/>
          <a:stretch>
            <a:fillRect/>
          </a:stretch>
        </p:blipFill>
        <p:spPr>
          <a:xfrm>
            <a:off x="3527210" y="3016527"/>
            <a:ext cx="8401050" cy="2305050"/>
          </a:xfrm>
          <a:prstGeom prst="rect">
            <a:avLst/>
          </a:prstGeom>
        </p:spPr>
      </p:pic>
      <p:sp>
        <p:nvSpPr>
          <p:cNvPr id="11" name="Flowchart: Off-page Connector 10">
            <a:extLst>
              <a:ext uri="{FF2B5EF4-FFF2-40B4-BE49-F238E27FC236}">
                <a16:creationId xmlns:a16="http://schemas.microsoft.com/office/drawing/2014/main" id="{1E8B3450-82F0-44B0-8866-44BA2A83BD88}"/>
              </a:ext>
            </a:extLst>
          </p:cNvPr>
          <p:cNvSpPr/>
          <p:nvPr/>
        </p:nvSpPr>
        <p:spPr>
          <a:xfrm>
            <a:off x="4297680" y="5057258"/>
            <a:ext cx="777240" cy="678140"/>
          </a:xfrm>
          <a:prstGeom prst="flowChartOffpageConnector">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KEAP1</a:t>
            </a:r>
          </a:p>
        </p:txBody>
      </p:sp>
      <p:sp>
        <p:nvSpPr>
          <p:cNvPr id="12" name="TextBox 11">
            <a:extLst>
              <a:ext uri="{FF2B5EF4-FFF2-40B4-BE49-F238E27FC236}">
                <a16:creationId xmlns:a16="http://schemas.microsoft.com/office/drawing/2014/main" id="{D6C0B7B4-A8AA-40F9-B4A7-9A47BD6A40C3}"/>
              </a:ext>
            </a:extLst>
          </p:cNvPr>
          <p:cNvSpPr txBox="1"/>
          <p:nvPr/>
        </p:nvSpPr>
        <p:spPr>
          <a:xfrm>
            <a:off x="4208765" y="5788817"/>
            <a:ext cx="9550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Early PD</a:t>
            </a:r>
          </a:p>
        </p:txBody>
      </p:sp>
      <p:sp>
        <p:nvSpPr>
          <p:cNvPr id="13" name="Flowchart: Off-page Connector 12">
            <a:extLst>
              <a:ext uri="{FF2B5EF4-FFF2-40B4-BE49-F238E27FC236}">
                <a16:creationId xmlns:a16="http://schemas.microsoft.com/office/drawing/2014/main" id="{1732E060-C432-4075-AF8B-262BFFB7CFB4}"/>
              </a:ext>
            </a:extLst>
          </p:cNvPr>
          <p:cNvSpPr/>
          <p:nvPr/>
        </p:nvSpPr>
        <p:spPr>
          <a:xfrm>
            <a:off x="5845390" y="5057258"/>
            <a:ext cx="777240" cy="678140"/>
          </a:xfrm>
          <a:prstGeom prst="flowChartOffpage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Cell Cycle</a:t>
            </a:r>
          </a:p>
        </p:txBody>
      </p:sp>
      <p:sp>
        <p:nvSpPr>
          <p:cNvPr id="14" name="TextBox 13">
            <a:extLst>
              <a:ext uri="{FF2B5EF4-FFF2-40B4-BE49-F238E27FC236}">
                <a16:creationId xmlns:a16="http://schemas.microsoft.com/office/drawing/2014/main" id="{77750D19-12E2-408F-85FD-DC17D33137E0}"/>
              </a:ext>
            </a:extLst>
          </p:cNvPr>
          <p:cNvSpPr txBox="1"/>
          <p:nvPr/>
        </p:nvSpPr>
        <p:spPr>
          <a:xfrm>
            <a:off x="5756475" y="5793997"/>
            <a:ext cx="8949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Late PD</a:t>
            </a:r>
          </a:p>
        </p:txBody>
      </p:sp>
      <p:sp>
        <p:nvSpPr>
          <p:cNvPr id="15" name="TextBox 14">
            <a:extLst>
              <a:ext uri="{FF2B5EF4-FFF2-40B4-BE49-F238E27FC236}">
                <a16:creationId xmlns:a16="http://schemas.microsoft.com/office/drawing/2014/main" id="{2ECAF39C-B0EB-4BBB-8E38-05CF9C96E8F8}"/>
              </a:ext>
            </a:extLst>
          </p:cNvPr>
          <p:cNvSpPr txBox="1"/>
          <p:nvPr/>
        </p:nvSpPr>
        <p:spPr>
          <a:xfrm>
            <a:off x="4827561" y="2544107"/>
            <a:ext cx="50082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65 baseline tissue samples &amp; 3 months of follow-up</a:t>
            </a:r>
          </a:p>
        </p:txBody>
      </p:sp>
      <p:sp>
        <p:nvSpPr>
          <p:cNvPr id="16" name="Flowchart: Off-page Connector 15">
            <a:extLst>
              <a:ext uri="{FF2B5EF4-FFF2-40B4-BE49-F238E27FC236}">
                <a16:creationId xmlns:a16="http://schemas.microsoft.com/office/drawing/2014/main" id="{BC093878-0D04-4111-8126-47D1ADAFA751}"/>
              </a:ext>
            </a:extLst>
          </p:cNvPr>
          <p:cNvSpPr/>
          <p:nvPr/>
        </p:nvSpPr>
        <p:spPr>
          <a:xfrm>
            <a:off x="6651464" y="5057258"/>
            <a:ext cx="777240" cy="678140"/>
          </a:xfrm>
          <a:prstGeom prst="flowChartOffpage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WNT</a:t>
            </a:r>
          </a:p>
        </p:txBody>
      </p:sp>
      <p:sp>
        <p:nvSpPr>
          <p:cNvPr id="17" name="TextBox 16">
            <a:extLst>
              <a:ext uri="{FF2B5EF4-FFF2-40B4-BE49-F238E27FC236}">
                <a16:creationId xmlns:a16="http://schemas.microsoft.com/office/drawing/2014/main" id="{2253F2A0-7727-477C-8ABB-C31305267DBD}"/>
              </a:ext>
            </a:extLst>
          </p:cNvPr>
          <p:cNvSpPr txBox="1"/>
          <p:nvPr/>
        </p:nvSpPr>
        <p:spPr>
          <a:xfrm>
            <a:off x="6562549" y="5793997"/>
            <a:ext cx="8949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Late PD</a:t>
            </a:r>
          </a:p>
        </p:txBody>
      </p:sp>
      <p:sp>
        <p:nvSpPr>
          <p:cNvPr id="18" name="Flowchart: Off-page Connector 17">
            <a:extLst>
              <a:ext uri="{FF2B5EF4-FFF2-40B4-BE49-F238E27FC236}">
                <a16:creationId xmlns:a16="http://schemas.microsoft.com/office/drawing/2014/main" id="{D09B9CF1-A7AB-407A-8A0F-B2916BEFE2AD}"/>
              </a:ext>
            </a:extLst>
          </p:cNvPr>
          <p:cNvSpPr/>
          <p:nvPr/>
        </p:nvSpPr>
        <p:spPr>
          <a:xfrm>
            <a:off x="5068150" y="5057258"/>
            <a:ext cx="777240" cy="678140"/>
          </a:xfrm>
          <a:prstGeom prst="flowChartOffpage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STK11</a:t>
            </a:r>
          </a:p>
        </p:txBody>
      </p:sp>
    </p:spTree>
    <p:extLst>
      <p:ext uri="{BB962C8B-B14F-4D97-AF65-F5344CB8AC3E}">
        <p14:creationId xmlns:p14="http://schemas.microsoft.com/office/powerpoint/2010/main" val="2090971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AD58F5-50EB-514D-B217-AEA0C39B6648}"/>
              </a:ext>
            </a:extLst>
          </p:cNvPr>
          <p:cNvSpPr/>
          <p:nvPr/>
        </p:nvSpPr>
        <p:spPr>
          <a:xfrm>
            <a:off x="445770" y="1783081"/>
            <a:ext cx="2811231" cy="2097652"/>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S1900E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Substudy</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Recurrent or metastatic </a:t>
            </a: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mutated non-squamous NSCLC</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Received at least one prior systemic therapy</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No uncontrolled brain metastasis</a:t>
            </a:r>
          </a:p>
        </p:txBody>
      </p:sp>
      <p:cxnSp>
        <p:nvCxnSpPr>
          <p:cNvPr id="7" name="Straight Connector 6">
            <a:extLst>
              <a:ext uri="{FF2B5EF4-FFF2-40B4-BE49-F238E27FC236}">
                <a16:creationId xmlns:a16="http://schemas.microsoft.com/office/drawing/2014/main" id="{71C3202A-84B8-0846-874E-3CBA8BFBCCC6}"/>
              </a:ext>
            </a:extLst>
          </p:cNvPr>
          <p:cNvCxnSpPr>
            <a:cxnSpLocks/>
          </p:cNvCxnSpPr>
          <p:nvPr/>
        </p:nvCxnSpPr>
        <p:spPr>
          <a:xfrm flipV="1">
            <a:off x="3998841" y="2831907"/>
            <a:ext cx="423138" cy="1"/>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61E4DE2-74CF-2341-8734-798408C2C1F2}"/>
              </a:ext>
            </a:extLst>
          </p:cNvPr>
          <p:cNvCxnSpPr>
            <a:cxnSpLocks/>
          </p:cNvCxnSpPr>
          <p:nvPr/>
        </p:nvCxnSpPr>
        <p:spPr>
          <a:xfrm flipH="1" flipV="1">
            <a:off x="4450398" y="1694300"/>
            <a:ext cx="5324" cy="131236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F930106-0B65-3A4E-B882-53B89D92B16D}"/>
              </a:ext>
            </a:extLst>
          </p:cNvPr>
          <p:cNvCxnSpPr>
            <a:cxnSpLocks/>
          </p:cNvCxnSpPr>
          <p:nvPr/>
        </p:nvCxnSpPr>
        <p:spPr>
          <a:xfrm flipH="1" flipV="1">
            <a:off x="4455192" y="3005004"/>
            <a:ext cx="530" cy="934878"/>
          </a:xfrm>
          <a:prstGeom prst="line">
            <a:avLst/>
          </a:prstGeom>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C061B066-3AB5-274A-8820-3641DA078226}"/>
              </a:ext>
            </a:extLst>
          </p:cNvPr>
          <p:cNvSpPr/>
          <p:nvPr/>
        </p:nvSpPr>
        <p:spPr>
          <a:xfrm>
            <a:off x="4889115" y="1289203"/>
            <a:ext cx="2203704" cy="87782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TP53</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MUT</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Target N=40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91405A8-9538-4E49-BE64-56ED7B6B0018}"/>
              </a:ext>
            </a:extLst>
          </p:cNvPr>
          <p:cNvSpPr/>
          <p:nvPr/>
        </p:nvSpPr>
        <p:spPr>
          <a:xfrm>
            <a:off x="4886828" y="2394458"/>
            <a:ext cx="2205991" cy="87908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STK11</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MUT</a:t>
            </a:r>
            <a:endPar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Target N=25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A1C39D9-80E3-FA4B-90F6-7E4EA63A2117}"/>
              </a:ext>
            </a:extLst>
          </p:cNvPr>
          <p:cNvSpPr/>
          <p:nvPr/>
        </p:nvSpPr>
        <p:spPr>
          <a:xfrm>
            <a:off x="4884960" y="3500970"/>
            <a:ext cx="2203704" cy="87782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/Other </a:t>
            </a:r>
            <a:r>
              <a:rPr kumimoji="0" lang="en-US" sz="1600" b="1" i="1" u="none" strike="noStrike" kern="1200" cap="none" spc="0" normalizeH="0" baseline="30000" noProof="0" dirty="0">
                <a:ln>
                  <a:noFill/>
                </a:ln>
                <a:solidFill>
                  <a:prstClr val="white"/>
                </a:solidFill>
                <a:effectLst/>
                <a:uLnTx/>
                <a:uFillTx/>
                <a:latin typeface="Calibri" panose="020F0502020204030204"/>
                <a:ea typeface="+mn-ea"/>
                <a:cs typeface="+mn-cs"/>
              </a:rPr>
              <a:t>a</a:t>
            </a:r>
            <a:endParaRPr kumimoji="0" lang="en-US" sz="1600" b="1"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Target N=40</a:t>
            </a:r>
          </a:p>
        </p:txBody>
      </p:sp>
      <p:sp>
        <p:nvSpPr>
          <p:cNvPr id="32" name="Rectangle 31">
            <a:extLst>
              <a:ext uri="{FF2B5EF4-FFF2-40B4-BE49-F238E27FC236}">
                <a16:creationId xmlns:a16="http://schemas.microsoft.com/office/drawing/2014/main" id="{4D5AF104-8359-F14C-A1DC-524BF02F3596}"/>
              </a:ext>
            </a:extLst>
          </p:cNvPr>
          <p:cNvSpPr/>
          <p:nvPr/>
        </p:nvSpPr>
        <p:spPr>
          <a:xfrm>
            <a:off x="7512641" y="1294972"/>
            <a:ext cx="2203704" cy="87782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AMG 510/</a:t>
            </a: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Sotorasib</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960 mg QD</a:t>
            </a:r>
          </a:p>
        </p:txBody>
      </p:sp>
      <p:sp>
        <p:nvSpPr>
          <p:cNvPr id="33" name="Rectangle 32">
            <a:extLst>
              <a:ext uri="{FF2B5EF4-FFF2-40B4-BE49-F238E27FC236}">
                <a16:creationId xmlns:a16="http://schemas.microsoft.com/office/drawing/2014/main" id="{1698CC6E-3A51-D846-8049-B29ECCBB5402}"/>
              </a:ext>
            </a:extLst>
          </p:cNvPr>
          <p:cNvSpPr/>
          <p:nvPr/>
        </p:nvSpPr>
        <p:spPr>
          <a:xfrm>
            <a:off x="7529837" y="2423109"/>
            <a:ext cx="2203704" cy="87782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AMG 510/</a:t>
            </a: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Sotorasib</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960 mg QD</a:t>
            </a:r>
          </a:p>
        </p:txBody>
      </p:sp>
      <p:sp>
        <p:nvSpPr>
          <p:cNvPr id="34" name="Rectangle 33">
            <a:extLst>
              <a:ext uri="{FF2B5EF4-FFF2-40B4-BE49-F238E27FC236}">
                <a16:creationId xmlns:a16="http://schemas.microsoft.com/office/drawing/2014/main" id="{F029A8B9-918D-3F4F-9069-9375010019CD}"/>
              </a:ext>
            </a:extLst>
          </p:cNvPr>
          <p:cNvSpPr/>
          <p:nvPr/>
        </p:nvSpPr>
        <p:spPr>
          <a:xfrm>
            <a:off x="7521765" y="3549777"/>
            <a:ext cx="2203704" cy="87782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AMG 510/</a:t>
            </a:r>
            <a:r>
              <a:rPr kumimoji="0" lang="en-US" sz="1600" b="1" i="0" u="none" strike="noStrike" kern="1200" cap="none" spc="0" normalizeH="0" baseline="0" noProof="0" dirty="0" err="1">
                <a:ln>
                  <a:noFill/>
                </a:ln>
                <a:solidFill>
                  <a:prstClr val="white"/>
                </a:solidFill>
                <a:effectLst/>
                <a:uLnTx/>
                <a:uFillTx/>
                <a:latin typeface="Calibri" panose="020F0502020204030204"/>
                <a:ea typeface="+mn-ea"/>
                <a:cs typeface="+mn-cs"/>
              </a:rPr>
              <a:t>Sotorasib</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960 mg QD</a:t>
            </a:r>
          </a:p>
        </p:txBody>
      </p:sp>
      <p:sp>
        <p:nvSpPr>
          <p:cNvPr id="37" name="Rectangle 36">
            <a:extLst>
              <a:ext uri="{FF2B5EF4-FFF2-40B4-BE49-F238E27FC236}">
                <a16:creationId xmlns:a16="http://schemas.microsoft.com/office/drawing/2014/main" id="{370AB592-1BBA-8347-95A7-89D96A10C896}"/>
              </a:ext>
            </a:extLst>
          </p:cNvPr>
          <p:cNvSpPr/>
          <p:nvPr/>
        </p:nvSpPr>
        <p:spPr>
          <a:xfrm rot="16200000">
            <a:off x="2691699" y="2694402"/>
            <a:ext cx="2343476" cy="343272"/>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Enrollment</a:t>
            </a:r>
          </a:p>
        </p:txBody>
      </p:sp>
      <p:cxnSp>
        <p:nvCxnSpPr>
          <p:cNvPr id="43" name="Straight Arrow Connector 42">
            <a:extLst>
              <a:ext uri="{FF2B5EF4-FFF2-40B4-BE49-F238E27FC236}">
                <a16:creationId xmlns:a16="http://schemas.microsoft.com/office/drawing/2014/main" id="{57D9108F-F619-DA4C-A5F7-9D5BF0C4BD4D}"/>
              </a:ext>
            </a:extLst>
          </p:cNvPr>
          <p:cNvCxnSpPr>
            <a:cxnSpLocks/>
          </p:cNvCxnSpPr>
          <p:nvPr/>
        </p:nvCxnSpPr>
        <p:spPr>
          <a:xfrm>
            <a:off x="7575704" y="4708827"/>
            <a:ext cx="2023655" cy="0"/>
          </a:xfrm>
          <a:prstGeom prst="straightConnector1">
            <a:avLst/>
          </a:prstGeom>
          <a:ln>
            <a:solidFill>
              <a:srgbClr val="00B050"/>
            </a:solidFill>
            <a:tailEnd type="triangle"/>
          </a:ln>
        </p:spPr>
        <p:style>
          <a:lnRef idx="3">
            <a:schemeClr val="accent6"/>
          </a:lnRef>
          <a:fillRef idx="0">
            <a:schemeClr val="accent6"/>
          </a:fillRef>
          <a:effectRef idx="2">
            <a:schemeClr val="accent6"/>
          </a:effectRef>
          <a:fontRef idx="minor">
            <a:schemeClr val="tx1"/>
          </a:fontRef>
        </p:style>
      </p:cxnSp>
      <p:sp>
        <p:nvSpPr>
          <p:cNvPr id="44" name="TextBox 43">
            <a:extLst>
              <a:ext uri="{FF2B5EF4-FFF2-40B4-BE49-F238E27FC236}">
                <a16:creationId xmlns:a16="http://schemas.microsoft.com/office/drawing/2014/main" id="{65BF03D1-1FDD-8847-B93F-9FF415EBC098}"/>
              </a:ext>
            </a:extLst>
          </p:cNvPr>
          <p:cNvSpPr txBox="1"/>
          <p:nvPr/>
        </p:nvSpPr>
        <p:spPr>
          <a:xfrm>
            <a:off x="7314356" y="4747221"/>
            <a:ext cx="2514889"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Treatment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until disease progression, intolerance, or consent withdrawal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Clinic visits/labs every 3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Imaging every 6 weeks </a:t>
            </a:r>
            <a:endPar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A78F6774-7898-DD4D-91D6-8AF65B45DDFF}"/>
              </a:ext>
            </a:extLst>
          </p:cNvPr>
          <p:cNvSpPr txBox="1"/>
          <p:nvPr/>
        </p:nvSpPr>
        <p:spPr>
          <a:xfrm>
            <a:off x="10189128" y="4718932"/>
            <a:ext cx="1846823"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If Progression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Liquid biopsy to determine resistance mechanism </a:t>
            </a:r>
            <a:endParaRPr kumimoji="0" lang="en-US" sz="1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cxnSp>
        <p:nvCxnSpPr>
          <p:cNvPr id="67" name="Straight Arrow Connector 66">
            <a:extLst>
              <a:ext uri="{FF2B5EF4-FFF2-40B4-BE49-F238E27FC236}">
                <a16:creationId xmlns:a16="http://schemas.microsoft.com/office/drawing/2014/main" id="{0E21D01D-CD28-7845-A17C-C7D15A1FF66B}"/>
              </a:ext>
            </a:extLst>
          </p:cNvPr>
          <p:cNvCxnSpPr/>
          <p:nvPr/>
        </p:nvCxnSpPr>
        <p:spPr>
          <a:xfrm>
            <a:off x="7088664" y="3936745"/>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8D311C80-9DFD-B34E-84CA-9993408379A7}"/>
              </a:ext>
            </a:extLst>
          </p:cNvPr>
          <p:cNvCxnSpPr/>
          <p:nvPr/>
        </p:nvCxnSpPr>
        <p:spPr>
          <a:xfrm>
            <a:off x="7100069" y="2787747"/>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2D80D73E-4ED6-0445-8BFA-C76E1240566B}"/>
              </a:ext>
            </a:extLst>
          </p:cNvPr>
          <p:cNvCxnSpPr/>
          <p:nvPr/>
        </p:nvCxnSpPr>
        <p:spPr>
          <a:xfrm>
            <a:off x="7093130" y="1727503"/>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57EF2C3D-B9DD-814E-B6ED-FD9084B6A3B7}"/>
              </a:ext>
            </a:extLst>
          </p:cNvPr>
          <p:cNvCxnSpPr/>
          <p:nvPr/>
        </p:nvCxnSpPr>
        <p:spPr>
          <a:xfrm>
            <a:off x="4450398" y="1694300"/>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A2C4114A-941D-0548-9C4C-6A2904CB30CF}"/>
              </a:ext>
            </a:extLst>
          </p:cNvPr>
          <p:cNvCxnSpPr/>
          <p:nvPr/>
        </p:nvCxnSpPr>
        <p:spPr>
          <a:xfrm>
            <a:off x="4468464" y="3939882"/>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83771E55-8607-9E40-96D3-36E73146D83E}"/>
              </a:ext>
            </a:extLst>
          </p:cNvPr>
          <p:cNvCxnSpPr/>
          <p:nvPr/>
        </p:nvCxnSpPr>
        <p:spPr>
          <a:xfrm>
            <a:off x="4455192" y="2820731"/>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B7B10CC1-4026-B24B-8887-AE184EC796BA}"/>
              </a:ext>
            </a:extLst>
          </p:cNvPr>
          <p:cNvCxnSpPr/>
          <p:nvPr/>
        </p:nvCxnSpPr>
        <p:spPr>
          <a:xfrm>
            <a:off x="3247294" y="2874327"/>
            <a:ext cx="4297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0" name="Rectangle 89">
            <a:extLst>
              <a:ext uri="{FF2B5EF4-FFF2-40B4-BE49-F238E27FC236}">
                <a16:creationId xmlns:a16="http://schemas.microsoft.com/office/drawing/2014/main" id="{921CAB59-EA77-AE4D-A452-2A0A809026B3}"/>
              </a:ext>
            </a:extLst>
          </p:cNvPr>
          <p:cNvSpPr/>
          <p:nvPr/>
        </p:nvSpPr>
        <p:spPr>
          <a:xfrm rot="16200000">
            <a:off x="9591344" y="2469195"/>
            <a:ext cx="3216021" cy="89339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End of Treatment</a:t>
            </a:r>
          </a:p>
        </p:txBody>
      </p:sp>
      <p:sp>
        <p:nvSpPr>
          <p:cNvPr id="45" name="TextBox 44">
            <a:extLst>
              <a:ext uri="{FF2B5EF4-FFF2-40B4-BE49-F238E27FC236}">
                <a16:creationId xmlns:a16="http://schemas.microsoft.com/office/drawing/2014/main" id="{A78F6774-7898-DD4D-91D6-8AF65B45DDFF}"/>
              </a:ext>
            </a:extLst>
          </p:cNvPr>
          <p:cNvSpPr txBox="1"/>
          <p:nvPr/>
        </p:nvSpPr>
        <p:spPr>
          <a:xfrm>
            <a:off x="32631" y="6534835"/>
            <a:ext cx="116422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30000" noProof="0" dirty="0" err="1">
                <a:ln>
                  <a:noFill/>
                </a:ln>
                <a:solidFill>
                  <a:srgbClr val="4472C4">
                    <a:lumMod val="75000"/>
                  </a:srgbClr>
                </a:solidFill>
                <a:effectLst/>
                <a:uLnTx/>
                <a:uFillTx/>
                <a:latin typeface="Calibri" panose="020F0502020204030204"/>
                <a:ea typeface="+mn-ea"/>
                <a:cs typeface="+mn-cs"/>
              </a:rPr>
              <a:t>a</a:t>
            </a:r>
            <a:r>
              <a:rPr kumimoji="0" lang="en-US" sz="1500" b="1"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other</a:t>
            </a:r>
            <a:r>
              <a:rPr kumimoji="0" lang="en-US" sz="1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co-mutations (e.g., </a:t>
            </a:r>
            <a:r>
              <a:rPr kumimoji="0" lang="en-US" sz="1500" b="1"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KEAP1, NFE2L2, CUL3</a:t>
            </a:r>
            <a:r>
              <a:rPr kumimoji="0" lang="en-US" sz="1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double or triple co-mutations (e.g., </a:t>
            </a:r>
            <a:r>
              <a:rPr kumimoji="0" lang="en-US" sz="1500" b="1"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STK11/TP53, STK11/TP53/KEAP1</a:t>
            </a:r>
            <a:r>
              <a:rPr kumimoji="0" lang="en-US" sz="1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or no co-mutations</a:t>
            </a:r>
          </a:p>
        </p:txBody>
      </p:sp>
      <p:cxnSp>
        <p:nvCxnSpPr>
          <p:cNvPr id="46" name="Straight Arrow Connector 45">
            <a:extLst>
              <a:ext uri="{FF2B5EF4-FFF2-40B4-BE49-F238E27FC236}">
                <a16:creationId xmlns:a16="http://schemas.microsoft.com/office/drawing/2014/main" id="{57D9108F-F619-DA4C-A5F7-9D5BF0C4BD4D}"/>
              </a:ext>
            </a:extLst>
          </p:cNvPr>
          <p:cNvCxnSpPr>
            <a:cxnSpLocks/>
          </p:cNvCxnSpPr>
          <p:nvPr/>
        </p:nvCxnSpPr>
        <p:spPr>
          <a:xfrm>
            <a:off x="10309305" y="4704737"/>
            <a:ext cx="1606470" cy="0"/>
          </a:xfrm>
          <a:prstGeom prst="straightConnector1">
            <a:avLst/>
          </a:prstGeom>
          <a:ln>
            <a:solidFill>
              <a:srgbClr val="00B050"/>
            </a:solidFill>
            <a:tailEnd type="triangle"/>
          </a:ln>
        </p:spPr>
        <p:style>
          <a:lnRef idx="3">
            <a:schemeClr val="accent6"/>
          </a:lnRef>
          <a:fillRef idx="0">
            <a:schemeClr val="accent6"/>
          </a:fillRef>
          <a:effectRef idx="2">
            <a:schemeClr val="accent6"/>
          </a:effectRef>
          <a:fontRef idx="minor">
            <a:schemeClr val="tx1"/>
          </a:fontRef>
        </p:style>
      </p:cxnSp>
      <p:sp>
        <p:nvSpPr>
          <p:cNvPr id="36" name="Title 1"/>
          <p:cNvSpPr>
            <a:spLocks noGrp="1"/>
          </p:cNvSpPr>
          <p:nvPr>
            <p:ph type="title"/>
          </p:nvPr>
        </p:nvSpPr>
        <p:spPr>
          <a:xfrm>
            <a:off x="348342" y="-25717"/>
            <a:ext cx="11843657" cy="1325563"/>
          </a:xfrm>
        </p:spPr>
        <p:txBody>
          <a:bodyPr/>
          <a:lstStyle/>
          <a:p>
            <a:r>
              <a:rPr lang="en-US" dirty="0"/>
              <a:t>S1900E Schema</a:t>
            </a:r>
          </a:p>
        </p:txBody>
      </p:sp>
      <p:sp>
        <p:nvSpPr>
          <p:cNvPr id="38" name="TextBox 37">
            <a:extLst>
              <a:ext uri="{FF2B5EF4-FFF2-40B4-BE49-F238E27FC236}">
                <a16:creationId xmlns:a16="http://schemas.microsoft.com/office/drawing/2014/main" id="{0259E9E6-DE83-D949-906A-1F35A827CAF8}"/>
              </a:ext>
            </a:extLst>
          </p:cNvPr>
          <p:cNvSpPr txBox="1"/>
          <p:nvPr/>
        </p:nvSpPr>
        <p:spPr>
          <a:xfrm>
            <a:off x="338129" y="4105569"/>
            <a:ext cx="27432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lumMod val="75000"/>
                  </a:srgbClr>
                </a:solidFill>
                <a:effectLst/>
                <a:uLnTx/>
                <a:uFillTx/>
                <a:latin typeface="Calibri" panose="020F0502020204030204"/>
                <a:ea typeface="+mn-ea"/>
                <a:cs typeface="+mn-cs"/>
              </a:rPr>
              <a:t>Primary Endpoint</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Objective response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4472C4">
                    <a:lumMod val="75000"/>
                  </a:srgbClr>
                </a:solidFill>
                <a:effectLst/>
                <a:uLnTx/>
                <a:uFillTx/>
                <a:latin typeface="Calibri" panose="020F0502020204030204"/>
                <a:ea typeface="+mn-ea"/>
                <a:cs typeface="+mn-cs"/>
              </a:rPr>
              <a:t>Secondary Endpoints</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Duration of response</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Progression free survival</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Overall survival</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Safety</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endPar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cxnSp>
        <p:nvCxnSpPr>
          <p:cNvPr id="40" name="Straight Arrow Connector 39">
            <a:extLst>
              <a:ext uri="{FF2B5EF4-FFF2-40B4-BE49-F238E27FC236}">
                <a16:creationId xmlns:a16="http://schemas.microsoft.com/office/drawing/2014/main" id="{57D9108F-F619-DA4C-A5F7-9D5BF0C4BD4D}"/>
              </a:ext>
            </a:extLst>
          </p:cNvPr>
          <p:cNvCxnSpPr>
            <a:cxnSpLocks/>
          </p:cNvCxnSpPr>
          <p:nvPr/>
        </p:nvCxnSpPr>
        <p:spPr>
          <a:xfrm>
            <a:off x="9829245" y="2816557"/>
            <a:ext cx="854543" cy="0"/>
          </a:xfrm>
          <a:prstGeom prst="straightConnector1">
            <a:avLst/>
          </a:prstGeom>
          <a:ln>
            <a:solidFill>
              <a:srgbClr val="00B05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35238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08" y="323837"/>
            <a:ext cx="12090087" cy="1325563"/>
          </a:xfrm>
        </p:spPr>
        <p:txBody>
          <a:bodyPr>
            <a:normAutofit/>
          </a:bodyPr>
          <a:lstStyle/>
          <a:p>
            <a:r>
              <a:rPr lang="en-US" sz="4000" dirty="0"/>
              <a:t>Statistics/Primary endpoint: Objective response rate</a:t>
            </a:r>
            <a:br>
              <a:rPr lang="en-US" sz="4000" dirty="0"/>
            </a:br>
            <a:endParaRPr lang="en-US" sz="4000" dirty="0"/>
          </a:p>
        </p:txBody>
      </p:sp>
      <p:graphicFrame>
        <p:nvGraphicFramePr>
          <p:cNvPr id="7" name="Table 6"/>
          <p:cNvGraphicFramePr>
            <a:graphicFrameLocks noGrp="1"/>
          </p:cNvGraphicFramePr>
          <p:nvPr/>
        </p:nvGraphicFramePr>
        <p:xfrm>
          <a:off x="127408" y="1237723"/>
          <a:ext cx="11567442" cy="3875658"/>
        </p:xfrm>
        <a:graphic>
          <a:graphicData uri="http://schemas.openxmlformats.org/drawingml/2006/table">
            <a:tbl>
              <a:tblPr firstRow="1" firstCol="1" bandRow="1">
                <a:tableStyleId>{5C22544A-7EE6-4342-B048-85BDC9FD1C3A}</a:tableStyleId>
              </a:tblPr>
              <a:tblGrid>
                <a:gridCol w="2019959">
                  <a:extLst>
                    <a:ext uri="{9D8B030D-6E8A-4147-A177-3AD203B41FA5}">
                      <a16:colId xmlns:a16="http://schemas.microsoft.com/office/drawing/2014/main" val="571583748"/>
                    </a:ext>
                  </a:extLst>
                </a:gridCol>
                <a:gridCol w="1668662">
                  <a:extLst>
                    <a:ext uri="{9D8B030D-6E8A-4147-A177-3AD203B41FA5}">
                      <a16:colId xmlns:a16="http://schemas.microsoft.com/office/drawing/2014/main" val="272467479"/>
                    </a:ext>
                  </a:extLst>
                </a:gridCol>
                <a:gridCol w="1668662">
                  <a:extLst>
                    <a:ext uri="{9D8B030D-6E8A-4147-A177-3AD203B41FA5}">
                      <a16:colId xmlns:a16="http://schemas.microsoft.com/office/drawing/2014/main" val="96301246"/>
                    </a:ext>
                  </a:extLst>
                </a:gridCol>
                <a:gridCol w="2035573">
                  <a:extLst>
                    <a:ext uri="{9D8B030D-6E8A-4147-A177-3AD203B41FA5}">
                      <a16:colId xmlns:a16="http://schemas.microsoft.com/office/drawing/2014/main" val="3953856236"/>
                    </a:ext>
                  </a:extLst>
                </a:gridCol>
                <a:gridCol w="2087293">
                  <a:extLst>
                    <a:ext uri="{9D8B030D-6E8A-4147-A177-3AD203B41FA5}">
                      <a16:colId xmlns:a16="http://schemas.microsoft.com/office/drawing/2014/main" val="2730654982"/>
                    </a:ext>
                  </a:extLst>
                </a:gridCol>
                <a:gridCol w="2087293">
                  <a:extLst>
                    <a:ext uri="{9D8B030D-6E8A-4147-A177-3AD203B41FA5}">
                      <a16:colId xmlns:a16="http://schemas.microsoft.com/office/drawing/2014/main" val="1279119467"/>
                    </a:ext>
                  </a:extLst>
                </a:gridCol>
              </a:tblGrid>
              <a:tr h="1443945">
                <a:tc>
                  <a:txBody>
                    <a:bodyPr/>
                    <a:lstStyle/>
                    <a:p>
                      <a:pPr marL="0" marR="0" algn="ctr">
                        <a:spcBef>
                          <a:spcPts val="600"/>
                        </a:spcBef>
                        <a:spcAft>
                          <a:spcPts val="0"/>
                        </a:spcAft>
                        <a:tabLst>
                          <a:tab pos="457200" algn="l"/>
                        </a:tabLst>
                      </a:pP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rPr>
                        <a:t>Estimated percentage of study population</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Current Accrual (10/07/21)</a:t>
                      </a: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rPr>
                        <a:t>Stage 1</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rPr>
                        <a:t>Stage 2</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Accrual Time</a:t>
                      </a:r>
                    </a:p>
                  </a:txBody>
                  <a:tcPr marL="68580" marR="68580" marT="0" marB="0" anchor="ctr"/>
                </a:tc>
                <a:extLst>
                  <a:ext uri="{0D108BD9-81ED-4DB2-BD59-A6C34878D82A}">
                    <a16:rowId xmlns:a16="http://schemas.microsoft.com/office/drawing/2014/main" val="4096181610"/>
                  </a:ext>
                </a:extLst>
              </a:tr>
              <a:tr h="797178">
                <a:tc>
                  <a:txBody>
                    <a:bodyPr/>
                    <a:lstStyle/>
                    <a:p>
                      <a:pPr marL="0" marR="0" algn="ctr">
                        <a:spcBef>
                          <a:spcPts val="600"/>
                        </a:spcBef>
                        <a:spcAft>
                          <a:spcPts val="0"/>
                        </a:spcAft>
                        <a:tabLst>
                          <a:tab pos="457200" algn="l"/>
                        </a:tabLst>
                      </a:pPr>
                      <a:r>
                        <a:rPr lang="en-US" sz="2400" dirty="0">
                          <a:effectLst/>
                          <a:latin typeface="+mn-lt"/>
                        </a:rPr>
                        <a:t>Cohort 1 (</a:t>
                      </a:r>
                      <a:r>
                        <a:rPr lang="en-US" sz="2400" i="1" dirty="0">
                          <a:effectLst/>
                          <a:latin typeface="+mn-lt"/>
                        </a:rPr>
                        <a:t>TP53</a:t>
                      </a:r>
                      <a:r>
                        <a:rPr lang="en-US" sz="2400" dirty="0">
                          <a:effectLst/>
                          <a:latin typeface="+mn-lt"/>
                        </a:rPr>
                        <a:t>)</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600"/>
                        </a:spcBef>
                        <a:spcAft>
                          <a:spcPts val="0"/>
                        </a:spcAft>
                        <a:tabLst>
                          <a:tab pos="457200" algn="l"/>
                        </a:tabLst>
                      </a:pPr>
                      <a:r>
                        <a:rPr lang="en-US" sz="2400" dirty="0">
                          <a:effectLst/>
                          <a:latin typeface="+mn-lt"/>
                        </a:rPr>
                        <a:t>42%</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11/40 (~28%)</a:t>
                      </a:r>
                    </a:p>
                  </a:txBody>
                  <a:tcPr marL="68580" marR="68580" marT="0" marB="0" anchor="ctr">
                    <a:solidFill>
                      <a:schemeClr val="accent4">
                        <a:lumMod val="20000"/>
                        <a:lumOff val="80000"/>
                      </a:schemeClr>
                    </a:solidFill>
                  </a:tcPr>
                </a:tc>
                <a:tc>
                  <a:txBody>
                    <a:bodyPr/>
                    <a:lstStyle/>
                    <a:p>
                      <a:pPr marL="0" marR="0" algn="ctr">
                        <a:spcBef>
                          <a:spcPts val="600"/>
                        </a:spcBef>
                        <a:spcAft>
                          <a:spcPts val="0"/>
                        </a:spcAft>
                        <a:tabLst>
                          <a:tab pos="457200" algn="l"/>
                        </a:tabLst>
                      </a:pPr>
                      <a:r>
                        <a:rPr lang="en-US" sz="2400" b="1" dirty="0">
                          <a:effectLst/>
                          <a:latin typeface="+mn-lt"/>
                        </a:rPr>
                        <a:t>20</a:t>
                      </a:r>
                      <a:br>
                        <a:rPr lang="en-US" sz="2400" b="1" dirty="0">
                          <a:effectLst/>
                          <a:latin typeface="+mn-lt"/>
                        </a:rPr>
                      </a:br>
                      <a:r>
                        <a:rPr lang="en-US" sz="2400" dirty="0">
                          <a:effectLst/>
                          <a:latin typeface="+mn-lt"/>
                        </a:rPr>
                        <a:t>3 responses</a:t>
                      </a:r>
                      <a:r>
                        <a:rPr lang="en-US" sz="1800" dirty="0">
                          <a:effectLst/>
                          <a:latin typeface="+mn-lt"/>
                        </a:rPr>
                        <a:t>*</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b="1" dirty="0">
                          <a:effectLst/>
                          <a:latin typeface="+mn-lt"/>
                        </a:rPr>
                        <a:t>40</a:t>
                      </a:r>
                      <a:br>
                        <a:rPr lang="en-US" sz="2400" dirty="0">
                          <a:effectLst/>
                          <a:latin typeface="+mn-lt"/>
                        </a:rPr>
                      </a:br>
                      <a:r>
                        <a:rPr lang="en-US" sz="2400" dirty="0">
                          <a:effectLst/>
                          <a:latin typeface="+mn-lt"/>
                        </a:rPr>
                        <a:t>10</a:t>
                      </a:r>
                      <a:r>
                        <a:rPr lang="en-US" sz="2400" baseline="0" dirty="0">
                          <a:effectLst/>
                          <a:latin typeface="+mn-lt"/>
                        </a:rPr>
                        <a:t> </a:t>
                      </a:r>
                      <a:r>
                        <a:rPr lang="en-US" sz="2400" dirty="0">
                          <a:effectLst/>
                          <a:latin typeface="+mn-lt"/>
                        </a:rPr>
                        <a:t>responses</a:t>
                      </a:r>
                      <a:r>
                        <a:rPr lang="en-US" sz="1800" kern="1200" dirty="0">
                          <a:solidFill>
                            <a:schemeClr val="dk1"/>
                          </a:solidFill>
                          <a:effectLst/>
                          <a:latin typeface="+mn-lt"/>
                          <a:ea typeface="+mn-ea"/>
                          <a:cs typeface="+mn-cs"/>
                        </a:rPr>
                        <a:t>†</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1-2 years</a:t>
                      </a:r>
                    </a:p>
                  </a:txBody>
                  <a:tcPr marL="68580" marR="68580" marT="0" marB="0" anchor="ctr"/>
                </a:tc>
                <a:extLst>
                  <a:ext uri="{0D108BD9-81ED-4DB2-BD59-A6C34878D82A}">
                    <a16:rowId xmlns:a16="http://schemas.microsoft.com/office/drawing/2014/main" val="1474714434"/>
                  </a:ext>
                </a:extLst>
              </a:tr>
              <a:tr h="581868">
                <a:tc>
                  <a:txBody>
                    <a:bodyPr/>
                    <a:lstStyle/>
                    <a:p>
                      <a:pPr marL="0" marR="0" algn="ctr">
                        <a:spcBef>
                          <a:spcPts val="600"/>
                        </a:spcBef>
                        <a:spcAft>
                          <a:spcPts val="0"/>
                        </a:spcAft>
                        <a:tabLst>
                          <a:tab pos="457200" algn="l"/>
                        </a:tabLst>
                      </a:pPr>
                      <a:r>
                        <a:rPr lang="en-US" sz="2400" dirty="0">
                          <a:effectLst/>
                          <a:latin typeface="+mn-lt"/>
                        </a:rPr>
                        <a:t>Cohort 2 (</a:t>
                      </a:r>
                      <a:r>
                        <a:rPr lang="en-US" sz="2400" i="1" dirty="0">
                          <a:effectLst/>
                          <a:latin typeface="+mn-lt"/>
                        </a:rPr>
                        <a:t>STK11</a:t>
                      </a:r>
                      <a:r>
                        <a:rPr lang="en-US" sz="2400" dirty="0">
                          <a:effectLst/>
                          <a:latin typeface="+mn-lt"/>
                        </a:rPr>
                        <a:t>)</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600"/>
                        </a:spcBef>
                        <a:spcAft>
                          <a:spcPts val="0"/>
                        </a:spcAft>
                        <a:tabLst>
                          <a:tab pos="457200" algn="l"/>
                        </a:tabLst>
                      </a:pPr>
                      <a:r>
                        <a:rPr lang="en-US" sz="2400" dirty="0">
                          <a:effectLst/>
                          <a:latin typeface="+mn-lt"/>
                        </a:rPr>
                        <a:t>18%</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7/25 </a:t>
                      </a:r>
                    </a:p>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(~28%)</a:t>
                      </a:r>
                    </a:p>
                  </a:txBody>
                  <a:tcPr marL="68580" marR="68580" marT="0" marB="0" anchor="ctr">
                    <a:solidFill>
                      <a:schemeClr val="accent4">
                        <a:lumMod val="20000"/>
                        <a:lumOff val="80000"/>
                      </a:schemeClr>
                    </a:solidFill>
                  </a:tcPr>
                </a:tc>
                <a:tc>
                  <a:txBody>
                    <a:bodyPr/>
                    <a:lstStyle/>
                    <a:p>
                      <a:pPr marL="0" marR="0" algn="ctr">
                        <a:spcBef>
                          <a:spcPts val="600"/>
                        </a:spcBef>
                        <a:spcAft>
                          <a:spcPts val="0"/>
                        </a:spcAft>
                        <a:tabLst>
                          <a:tab pos="457200" algn="l"/>
                        </a:tabLst>
                      </a:pPr>
                      <a:r>
                        <a:rPr lang="en-US" sz="2400" b="1" dirty="0">
                          <a:effectLst/>
                          <a:latin typeface="+mn-lt"/>
                          <a:ea typeface="Times New Roman" panose="02020603050405020304" pitchFamily="18" charset="0"/>
                          <a:cs typeface="Times New Roman" panose="02020603050405020304" pitchFamily="18" charset="0"/>
                        </a:rPr>
                        <a:t>15</a:t>
                      </a:r>
                      <a:r>
                        <a:rPr lang="en-US" sz="2400" baseline="0" dirty="0">
                          <a:effectLst/>
                          <a:latin typeface="+mn-lt"/>
                          <a:ea typeface="Times New Roman" panose="02020603050405020304" pitchFamily="18" charset="0"/>
                          <a:cs typeface="Times New Roman" panose="02020603050405020304" pitchFamily="18" charset="0"/>
                        </a:rPr>
                        <a:t> </a:t>
                      </a:r>
                      <a:br>
                        <a:rPr lang="en-US" sz="2400" baseline="0" dirty="0">
                          <a:effectLst/>
                          <a:latin typeface="+mn-lt"/>
                          <a:ea typeface="Times New Roman" panose="02020603050405020304" pitchFamily="18" charset="0"/>
                          <a:cs typeface="Times New Roman" panose="02020603050405020304" pitchFamily="18" charset="0"/>
                        </a:rPr>
                      </a:br>
                      <a:r>
                        <a:rPr lang="en-US" sz="2400" baseline="0" dirty="0">
                          <a:effectLst/>
                          <a:latin typeface="+mn-lt"/>
                          <a:ea typeface="Times New Roman" panose="02020603050405020304" pitchFamily="18" charset="0"/>
                          <a:cs typeface="Times New Roman" panose="02020603050405020304" pitchFamily="18" charset="0"/>
                        </a:rPr>
                        <a:t>2 responses</a:t>
                      </a:r>
                      <a:r>
                        <a:rPr lang="en-US" sz="1800" baseline="0" dirty="0">
                          <a:effectLst/>
                          <a:latin typeface="+mn-lt"/>
                          <a:ea typeface="Times New Roman" panose="02020603050405020304" pitchFamily="18" charset="0"/>
                          <a:cs typeface="Times New Roman" panose="02020603050405020304" pitchFamily="18" charset="0"/>
                        </a:rPr>
                        <a:t>*</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b="1" dirty="0">
                          <a:effectLst/>
                          <a:latin typeface="+mn-lt"/>
                        </a:rPr>
                        <a:t>25</a:t>
                      </a:r>
                      <a:br>
                        <a:rPr lang="en-US" sz="2400" dirty="0">
                          <a:effectLst/>
                          <a:latin typeface="+mn-lt"/>
                        </a:rPr>
                      </a:br>
                      <a:r>
                        <a:rPr lang="en-US" sz="2400" dirty="0">
                          <a:effectLst/>
                          <a:latin typeface="+mn-lt"/>
                        </a:rPr>
                        <a:t>7 responses</a:t>
                      </a:r>
                      <a:r>
                        <a:rPr lang="en-US" sz="1800" kern="1200" dirty="0">
                          <a:solidFill>
                            <a:schemeClr val="dk1"/>
                          </a:solidFill>
                          <a:effectLst/>
                          <a:latin typeface="+mn-lt"/>
                          <a:ea typeface="+mn-ea"/>
                          <a:cs typeface="+mn-cs"/>
                        </a:rPr>
                        <a:t>‡</a:t>
                      </a:r>
                      <a:endParaRPr lang="en-US" sz="18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1.5-3</a:t>
                      </a:r>
                      <a:r>
                        <a:rPr lang="en-US" sz="2400" baseline="0" dirty="0">
                          <a:effectLst/>
                          <a:latin typeface="+mn-lt"/>
                          <a:ea typeface="Times New Roman" panose="02020603050405020304" pitchFamily="18" charset="0"/>
                          <a:cs typeface="Times New Roman" panose="02020603050405020304" pitchFamily="18" charset="0"/>
                        </a:rPr>
                        <a:t> years</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66232669"/>
                  </a:ext>
                </a:extLst>
              </a:tr>
              <a:tr h="797178">
                <a:tc>
                  <a:txBody>
                    <a:bodyPr/>
                    <a:lstStyle/>
                    <a:p>
                      <a:pPr marL="0" marR="0" algn="ctr">
                        <a:spcBef>
                          <a:spcPts val="600"/>
                        </a:spcBef>
                        <a:spcAft>
                          <a:spcPts val="0"/>
                        </a:spcAft>
                        <a:tabLst>
                          <a:tab pos="457200" algn="l"/>
                        </a:tabLst>
                      </a:pPr>
                      <a:r>
                        <a:rPr lang="en-US" sz="2400" dirty="0">
                          <a:effectLst/>
                          <a:latin typeface="+mn-lt"/>
                        </a:rPr>
                        <a:t>Cohort 3 </a:t>
                      </a:r>
                    </a:p>
                    <a:p>
                      <a:pPr marL="0" marR="0" algn="ctr">
                        <a:spcBef>
                          <a:spcPts val="600"/>
                        </a:spcBef>
                        <a:spcAft>
                          <a:spcPts val="0"/>
                        </a:spcAft>
                        <a:tabLst>
                          <a:tab pos="457200" algn="l"/>
                        </a:tabLst>
                      </a:pPr>
                      <a:r>
                        <a:rPr lang="en-US" sz="2400" dirty="0">
                          <a:effectLst/>
                          <a:latin typeface="+mn-lt"/>
                        </a:rPr>
                        <a:t>(all others)</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600"/>
                        </a:spcBef>
                        <a:spcAft>
                          <a:spcPts val="0"/>
                        </a:spcAft>
                        <a:tabLst>
                          <a:tab pos="457200" algn="l"/>
                        </a:tabLst>
                      </a:pPr>
                      <a:r>
                        <a:rPr lang="en-US" sz="2400" dirty="0">
                          <a:effectLst/>
                          <a:latin typeface="+mn-lt"/>
                        </a:rPr>
                        <a:t>40%</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13 </a:t>
                      </a:r>
                      <a:br>
                        <a:rPr lang="en-US" sz="2400" dirty="0">
                          <a:effectLst/>
                          <a:latin typeface="+mn-lt"/>
                          <a:ea typeface="Times New Roman" panose="02020603050405020304" pitchFamily="18" charset="0"/>
                          <a:cs typeface="Times New Roman" panose="02020603050405020304" pitchFamily="18" charset="0"/>
                        </a:rPr>
                      </a:br>
                      <a:r>
                        <a:rPr lang="en-US" sz="2400" dirty="0">
                          <a:effectLst/>
                          <a:latin typeface="+mn-lt"/>
                          <a:ea typeface="Times New Roman" panose="02020603050405020304" pitchFamily="18" charset="0"/>
                          <a:cs typeface="Times New Roman" panose="02020603050405020304" pitchFamily="18" charset="0"/>
                        </a:rPr>
                        <a:t>(~33%)</a:t>
                      </a:r>
                    </a:p>
                  </a:txBody>
                  <a:tcPr marL="68580" marR="68580" marT="0" marB="0" anchor="ctr">
                    <a:solidFill>
                      <a:schemeClr val="accent4">
                        <a:lumMod val="20000"/>
                        <a:lumOff val="80000"/>
                      </a:schemeClr>
                    </a:solidFill>
                  </a:tcPr>
                </a:tc>
                <a:tc>
                  <a:txBody>
                    <a:bodyPr/>
                    <a:lstStyle/>
                    <a:p>
                      <a:pPr marL="0" marR="0" algn="ctr">
                        <a:spcBef>
                          <a:spcPts val="600"/>
                        </a:spcBef>
                        <a:spcAft>
                          <a:spcPts val="0"/>
                        </a:spcAft>
                        <a:tabLst>
                          <a:tab pos="457200" algn="l"/>
                        </a:tabLst>
                      </a:pPr>
                      <a:r>
                        <a:rPr lang="en-US" sz="2400" b="1" dirty="0">
                          <a:effectLst/>
                          <a:latin typeface="+mn-lt"/>
                          <a:ea typeface="Times New Roman" panose="02020603050405020304" pitchFamily="18" charset="0"/>
                          <a:cs typeface="Times New Roman" panose="02020603050405020304" pitchFamily="18" charset="0"/>
                        </a:rPr>
                        <a:t>20</a:t>
                      </a:r>
                      <a:br>
                        <a:rPr lang="en-US" sz="2400" b="1" dirty="0">
                          <a:effectLst/>
                          <a:latin typeface="+mn-lt"/>
                          <a:ea typeface="Times New Roman" panose="02020603050405020304" pitchFamily="18" charset="0"/>
                          <a:cs typeface="Times New Roman" panose="02020603050405020304" pitchFamily="18" charset="0"/>
                        </a:rPr>
                      </a:br>
                      <a:r>
                        <a:rPr lang="en-US" sz="2400" b="0" dirty="0">
                          <a:effectLst/>
                          <a:latin typeface="+mn-lt"/>
                          <a:ea typeface="Times New Roman" panose="02020603050405020304" pitchFamily="18" charset="0"/>
                          <a:cs typeface="Times New Roman" panose="02020603050405020304" pitchFamily="18" charset="0"/>
                        </a:rPr>
                        <a:t>3</a:t>
                      </a:r>
                      <a:r>
                        <a:rPr lang="en-US" sz="2400" b="0" baseline="0" dirty="0">
                          <a:effectLst/>
                          <a:latin typeface="+mn-lt"/>
                          <a:ea typeface="Times New Roman" panose="02020603050405020304" pitchFamily="18" charset="0"/>
                          <a:cs typeface="Times New Roman" panose="02020603050405020304" pitchFamily="18" charset="0"/>
                        </a:rPr>
                        <a:t> responses</a:t>
                      </a:r>
                      <a:r>
                        <a:rPr lang="en-US" sz="1800" b="0" baseline="0" dirty="0">
                          <a:effectLst/>
                          <a:latin typeface="+mn-lt"/>
                          <a:ea typeface="Times New Roman" panose="02020603050405020304" pitchFamily="18" charset="0"/>
                          <a:cs typeface="Times New Roman" panose="02020603050405020304" pitchFamily="18" charset="0"/>
                        </a:rPr>
                        <a:t>*</a:t>
                      </a:r>
                      <a:endParaRPr lang="en-US" sz="1800" b="1"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b="1" dirty="0">
                          <a:effectLst/>
                          <a:latin typeface="+mn-lt"/>
                          <a:ea typeface="Times New Roman" panose="02020603050405020304" pitchFamily="18" charset="0"/>
                          <a:cs typeface="Times New Roman" panose="02020603050405020304" pitchFamily="18" charset="0"/>
                        </a:rPr>
                        <a:t>40</a:t>
                      </a:r>
                      <a:r>
                        <a:rPr lang="en-US" sz="2400" b="1" baseline="0" dirty="0">
                          <a:effectLst/>
                          <a:latin typeface="+mn-lt"/>
                          <a:ea typeface="Times New Roman" panose="02020603050405020304" pitchFamily="18" charset="0"/>
                          <a:cs typeface="Times New Roman" panose="02020603050405020304" pitchFamily="18" charset="0"/>
                        </a:rPr>
                        <a:t> </a:t>
                      </a:r>
                      <a:br>
                        <a:rPr lang="en-US" sz="2400" b="0" baseline="0" dirty="0">
                          <a:effectLst/>
                          <a:latin typeface="+mn-lt"/>
                          <a:ea typeface="Times New Roman" panose="02020603050405020304" pitchFamily="18" charset="0"/>
                          <a:cs typeface="Times New Roman" panose="02020603050405020304" pitchFamily="18" charset="0"/>
                        </a:rPr>
                      </a:br>
                      <a:r>
                        <a:rPr lang="en-US" sz="2400" b="0" baseline="0" dirty="0">
                          <a:effectLst/>
                          <a:latin typeface="+mn-lt"/>
                          <a:ea typeface="Times New Roman" panose="02020603050405020304" pitchFamily="18" charset="0"/>
                          <a:cs typeface="Times New Roman" panose="02020603050405020304" pitchFamily="18" charset="0"/>
                        </a:rPr>
                        <a:t>10 responses</a:t>
                      </a:r>
                      <a:r>
                        <a:rPr lang="en-US" sz="1800" kern="1200" dirty="0">
                          <a:solidFill>
                            <a:schemeClr val="dk1"/>
                          </a:solidFill>
                          <a:effectLst/>
                          <a:latin typeface="+mn-lt"/>
                          <a:ea typeface="+mn-ea"/>
                          <a:cs typeface="+mn-cs"/>
                        </a:rPr>
                        <a:t>†</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600"/>
                        </a:spcBef>
                        <a:spcAft>
                          <a:spcPts val="0"/>
                        </a:spcAft>
                        <a:tabLst>
                          <a:tab pos="457200" algn="l"/>
                        </a:tabLst>
                      </a:pPr>
                      <a:r>
                        <a:rPr lang="en-US" sz="2400" dirty="0">
                          <a:effectLst/>
                          <a:latin typeface="+mn-lt"/>
                          <a:ea typeface="Times New Roman" panose="02020603050405020304" pitchFamily="18" charset="0"/>
                          <a:cs typeface="Times New Roman" panose="02020603050405020304" pitchFamily="18" charset="0"/>
                        </a:rPr>
                        <a:t>1-2</a:t>
                      </a:r>
                      <a:r>
                        <a:rPr lang="en-US" sz="2400" baseline="0" dirty="0">
                          <a:effectLst/>
                          <a:latin typeface="+mn-lt"/>
                          <a:ea typeface="Times New Roman" panose="02020603050405020304" pitchFamily="18" charset="0"/>
                          <a:cs typeface="Times New Roman" panose="02020603050405020304" pitchFamily="18" charset="0"/>
                        </a:rPr>
                        <a:t> years</a:t>
                      </a:r>
                      <a:endParaRPr lang="en-US" sz="24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101083"/>
                  </a:ext>
                </a:extLst>
              </a:tr>
            </a:tbl>
          </a:graphicData>
        </a:graphic>
      </p:graphicFrame>
      <p:sp>
        <p:nvSpPr>
          <p:cNvPr id="8" name="Rectangle 7"/>
          <p:cNvSpPr/>
          <p:nvPr/>
        </p:nvSpPr>
        <p:spPr>
          <a:xfrm>
            <a:off x="69236" y="5376324"/>
            <a:ext cx="6640103" cy="13849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*Responses required to proceed to stage 2.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Cohort 1/3: 90% power to rule out 14% response rate at 5% 1 sided type 1 error if true response rate at least 34%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Cohort 2: 90% power to rule out 14% response rate at 5% 1-sided type 1 error if true response rate at least 40%.</a:t>
            </a:r>
          </a:p>
        </p:txBody>
      </p:sp>
      <p:sp>
        <p:nvSpPr>
          <p:cNvPr id="9" name="Rectangle 8"/>
          <p:cNvSpPr/>
          <p:nvPr/>
        </p:nvSpPr>
        <p:spPr>
          <a:xfrm>
            <a:off x="7764921" y="5330996"/>
            <a:ext cx="454395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Biostatistics: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Mary Redman,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SWOG Statistic &amp; Data Management Center</a:t>
            </a:r>
          </a:p>
        </p:txBody>
      </p:sp>
      <p:sp>
        <p:nvSpPr>
          <p:cNvPr id="10" name="Rectangle 9">
            <a:extLst>
              <a:ext uri="{FF2B5EF4-FFF2-40B4-BE49-F238E27FC236}">
                <a16:creationId xmlns:a16="http://schemas.microsoft.com/office/drawing/2014/main" id="{627C2BD6-CBF8-4364-BCD1-72EB1A3478C4}"/>
              </a:ext>
            </a:extLst>
          </p:cNvPr>
          <p:cNvSpPr/>
          <p:nvPr/>
        </p:nvSpPr>
        <p:spPr>
          <a:xfrm>
            <a:off x="2125837" y="1237723"/>
            <a:ext cx="3339548" cy="38756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537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74076-B3CF-49DB-87D2-A208FE0C4A89}"/>
              </a:ext>
            </a:extLst>
          </p:cNvPr>
          <p:cNvSpPr>
            <a:spLocks noGrp="1"/>
          </p:cNvSpPr>
          <p:nvPr>
            <p:ph type="title"/>
          </p:nvPr>
        </p:nvSpPr>
        <p:spPr/>
        <p:txBody>
          <a:bodyPr>
            <a:normAutofit/>
          </a:bodyPr>
          <a:lstStyle/>
          <a:p>
            <a:r>
              <a:rPr lang="en-US" sz="4000" dirty="0"/>
              <a:t>Lessons &amp; Tips</a:t>
            </a:r>
          </a:p>
        </p:txBody>
      </p:sp>
      <p:sp>
        <p:nvSpPr>
          <p:cNvPr id="3" name="Content Placeholder 2">
            <a:extLst>
              <a:ext uri="{FF2B5EF4-FFF2-40B4-BE49-F238E27FC236}">
                <a16:creationId xmlns:a16="http://schemas.microsoft.com/office/drawing/2014/main" id="{349EBA8A-126E-4D7C-8A06-E6867382C1B4}"/>
              </a:ext>
            </a:extLst>
          </p:cNvPr>
          <p:cNvSpPr>
            <a:spLocks noGrp="1"/>
          </p:cNvSpPr>
          <p:nvPr>
            <p:ph idx="1"/>
          </p:nvPr>
        </p:nvSpPr>
        <p:spPr/>
        <p:txBody>
          <a:bodyPr>
            <a:normAutofit fontScale="92500" lnSpcReduction="20000"/>
          </a:bodyPr>
          <a:lstStyle/>
          <a:p>
            <a:r>
              <a:rPr lang="en-US" b="1" dirty="0"/>
              <a:t>Screen patients EARLY on LUNGMAP- while on *frontline* treatment</a:t>
            </a:r>
          </a:p>
          <a:p>
            <a:pPr lvl="1"/>
            <a:r>
              <a:rPr lang="en-US" dirty="0"/>
              <a:t>Allow faster transition to S1900E </a:t>
            </a:r>
            <a:r>
              <a:rPr lang="en-US" dirty="0" err="1"/>
              <a:t>sotorasib</a:t>
            </a:r>
            <a:r>
              <a:rPr lang="en-US" dirty="0"/>
              <a:t> at progression</a:t>
            </a:r>
          </a:p>
          <a:p>
            <a:pPr lvl="1"/>
            <a:endParaRPr lang="en-US" dirty="0"/>
          </a:p>
          <a:p>
            <a:r>
              <a:rPr lang="en-US" dirty="0"/>
              <a:t>Cooperative groups are more likely to enroll diverse population</a:t>
            </a:r>
          </a:p>
          <a:p>
            <a:pPr lvl="1"/>
            <a:r>
              <a:rPr lang="en-US" dirty="0" err="1"/>
              <a:t>CodeBreaK</a:t>
            </a:r>
            <a:r>
              <a:rPr lang="en-US" dirty="0"/>
              <a:t> 100 (n=126): White 81.7%, Black 1.6%, Asian 15.1%, Other 1.6%</a:t>
            </a:r>
          </a:p>
          <a:p>
            <a:pPr marL="457200" lvl="1" indent="0">
              <a:buNone/>
            </a:pPr>
            <a:endParaRPr lang="en-US" dirty="0"/>
          </a:p>
          <a:p>
            <a:r>
              <a:rPr lang="en-US" dirty="0"/>
              <a:t>Protocol Amendment Wishlist (in process)</a:t>
            </a:r>
          </a:p>
          <a:p>
            <a:pPr lvl="1"/>
            <a:r>
              <a:rPr lang="en-US" dirty="0"/>
              <a:t>Simplify eligibility given FDA approval</a:t>
            </a:r>
          </a:p>
          <a:p>
            <a:pPr lvl="2"/>
            <a:r>
              <a:rPr lang="en-US" dirty="0"/>
              <a:t>Shorter washouts from prior anti-cancer treatment (systemic, RT), simplify DDI, liberalize laboratory criteria</a:t>
            </a:r>
          </a:p>
          <a:p>
            <a:pPr lvl="1"/>
            <a:r>
              <a:rPr lang="en-US" dirty="0"/>
              <a:t>Remove interim analysis</a:t>
            </a:r>
          </a:p>
          <a:p>
            <a:pPr lvl="1"/>
            <a:r>
              <a:rPr lang="en-US" dirty="0"/>
              <a:t>Expand target sample size in the </a:t>
            </a:r>
            <a:r>
              <a:rPr lang="en-US" i="1" dirty="0"/>
              <a:t>STK11</a:t>
            </a:r>
            <a:r>
              <a:rPr lang="en-US" dirty="0"/>
              <a:t> cohort (Cohort 2) from 25 to 40 eligible patients</a:t>
            </a:r>
          </a:p>
        </p:txBody>
      </p:sp>
    </p:spTree>
    <p:extLst>
      <p:ext uri="{BB962C8B-B14F-4D97-AF65-F5344CB8AC3E}">
        <p14:creationId xmlns:p14="http://schemas.microsoft.com/office/powerpoint/2010/main" val="416620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p:txBody>
          <a:bodyPr>
            <a:normAutofit/>
          </a:bodyPr>
          <a:lstStyle/>
          <a:p>
            <a:r>
              <a:rPr lang="en-US" dirty="0"/>
              <a:t>S1800D</a:t>
            </a:r>
            <a:br>
              <a:rPr lang="en-US" dirty="0"/>
            </a:br>
            <a:r>
              <a:rPr lang="en-US" sz="2400" dirty="0">
                <a:effectLst/>
                <a:ea typeface="Times New Roman" panose="02020603050405020304" pitchFamily="18" charset="0"/>
              </a:rPr>
              <a:t>A Phase II/III Study of N-803 (ALT-803) plus Pembrolizumab versus Standard of Care in Participants with Stage IV or Recurrent Non-Small Cell Lung Cancer Previously Treated with Anti-PD-1 or Anti-PD-L1 Therapy (Lung-MAP Non-Match Sub-Study)</a:t>
            </a:r>
            <a:endParaRPr lang="en-US" sz="2200" dirty="0"/>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1097280" y="4455621"/>
            <a:ext cx="4998720" cy="1643427"/>
          </a:xfrm>
        </p:spPr>
        <p:txBody>
          <a:bodyPr>
            <a:normAutofit/>
          </a:bodyPr>
          <a:lstStyle/>
          <a:p>
            <a:r>
              <a:rPr lang="en-US" sz="2000" dirty="0"/>
              <a:t>John Wrangle, MD, MPH</a:t>
            </a:r>
          </a:p>
          <a:p>
            <a:r>
              <a:rPr lang="en-US" sz="2000" dirty="0"/>
              <a:t>Study Chair</a:t>
            </a:r>
          </a:p>
          <a:p>
            <a:r>
              <a:rPr lang="en-US" sz="2000" dirty="0"/>
              <a:t>Medical University of South Carolina</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Explosion: 8 Points 6">
            <a:extLst>
              <a:ext uri="{FF2B5EF4-FFF2-40B4-BE49-F238E27FC236}">
                <a16:creationId xmlns:a16="http://schemas.microsoft.com/office/drawing/2014/main" id="{711B452E-C622-44DD-8C4B-8CA2E8A5FF49}"/>
              </a:ext>
            </a:extLst>
          </p:cNvPr>
          <p:cNvSpPr/>
          <p:nvPr/>
        </p:nvSpPr>
        <p:spPr>
          <a:xfrm>
            <a:off x="7420186" y="321733"/>
            <a:ext cx="3674534" cy="2756061"/>
          </a:xfrm>
          <a:prstGeom prst="irregularSeal1">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Anticipated Activation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alibri"/>
                <a:ea typeface="+mn-ea"/>
                <a:cs typeface="+mn-cs"/>
              </a:rPr>
              <a:t>in </a:t>
            </a:r>
            <a:r>
              <a:rPr lang="en-US" sz="2000" dirty="0">
                <a:solidFill>
                  <a:prstClr val="black">
                    <a:lumMod val="85000"/>
                    <a:lumOff val="15000"/>
                  </a:prstClr>
                </a:solidFill>
                <a:latin typeface="Calibri"/>
              </a:rPr>
              <a:t>November</a:t>
            </a:r>
            <a:endParaRPr kumimoji="0" lang="en-US" sz="20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8" name="Subtitle 5">
            <a:extLst>
              <a:ext uri="{FF2B5EF4-FFF2-40B4-BE49-F238E27FC236}">
                <a16:creationId xmlns:a16="http://schemas.microsoft.com/office/drawing/2014/main" id="{B1F34ECE-8411-43F0-8EE4-9B4F6AE4BD47}"/>
              </a:ext>
            </a:extLst>
          </p:cNvPr>
          <p:cNvSpPr txBox="1">
            <a:spLocks/>
          </p:cNvSpPr>
          <p:nvPr/>
        </p:nvSpPr>
        <p:spPr>
          <a:xfrm>
            <a:off x="6248970" y="4455621"/>
            <a:ext cx="4998720" cy="16434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2000" dirty="0"/>
              <a:t>Hatim Husain, MD</a:t>
            </a:r>
          </a:p>
          <a:p>
            <a:r>
              <a:rPr lang="en-US" sz="2000" dirty="0"/>
              <a:t>Study Co-Chair</a:t>
            </a:r>
          </a:p>
          <a:p>
            <a:r>
              <a:rPr lang="en-US" sz="2000" dirty="0"/>
              <a:t>University of California San Diego</a:t>
            </a:r>
          </a:p>
        </p:txBody>
      </p:sp>
    </p:spTree>
    <p:extLst>
      <p:ext uri="{BB962C8B-B14F-4D97-AF65-F5344CB8AC3E}">
        <p14:creationId xmlns:p14="http://schemas.microsoft.com/office/powerpoint/2010/main" val="336123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A0856-FA53-492A-9B90-221BACE2C012}"/>
              </a:ext>
            </a:extLst>
          </p:cNvPr>
          <p:cNvSpPr>
            <a:spLocks noGrp="1"/>
          </p:cNvSpPr>
          <p:nvPr>
            <p:ph type="title"/>
          </p:nvPr>
        </p:nvSpPr>
        <p:spPr/>
        <p:txBody>
          <a:bodyPr/>
          <a:lstStyle/>
          <a:p>
            <a:r>
              <a:rPr lang="en-US" dirty="0"/>
              <a:t>Where are we now?</a:t>
            </a:r>
          </a:p>
        </p:txBody>
      </p:sp>
      <p:graphicFrame>
        <p:nvGraphicFramePr>
          <p:cNvPr id="8" name="Content Placeholder 7">
            <a:extLst>
              <a:ext uri="{FF2B5EF4-FFF2-40B4-BE49-F238E27FC236}">
                <a16:creationId xmlns:a16="http://schemas.microsoft.com/office/drawing/2014/main" id="{6078BB12-D1AF-4DE7-8D85-833A897D99C7}"/>
              </a:ext>
            </a:extLst>
          </p:cNvPr>
          <p:cNvGraphicFramePr>
            <a:graphicFrameLocks noGrp="1"/>
          </p:cNvGraphicFramePr>
          <p:nvPr>
            <p:ph idx="1"/>
            <p:extLst>
              <p:ext uri="{D42A27DB-BD31-4B8C-83A1-F6EECF244321}">
                <p14:modId xmlns:p14="http://schemas.microsoft.com/office/powerpoint/2010/main" val="2683977505"/>
              </p:ext>
            </p:extLst>
          </p:nvPr>
        </p:nvGraphicFramePr>
        <p:xfrm>
          <a:off x="609600" y="1592172"/>
          <a:ext cx="4954862" cy="4051990"/>
        </p:xfrm>
        <a:graphic>
          <a:graphicData uri="http://schemas.openxmlformats.org/drawingml/2006/table">
            <a:tbl>
              <a:tblPr>
                <a:tableStyleId>{5C22544A-7EE6-4342-B048-85BDC9FD1C3A}</a:tableStyleId>
              </a:tblPr>
              <a:tblGrid>
                <a:gridCol w="2165290">
                  <a:extLst>
                    <a:ext uri="{9D8B030D-6E8A-4147-A177-3AD203B41FA5}">
                      <a16:colId xmlns:a16="http://schemas.microsoft.com/office/drawing/2014/main" val="3471832535"/>
                    </a:ext>
                  </a:extLst>
                </a:gridCol>
                <a:gridCol w="956057">
                  <a:extLst>
                    <a:ext uri="{9D8B030D-6E8A-4147-A177-3AD203B41FA5}">
                      <a16:colId xmlns:a16="http://schemas.microsoft.com/office/drawing/2014/main" val="1975931760"/>
                    </a:ext>
                  </a:extLst>
                </a:gridCol>
                <a:gridCol w="838178">
                  <a:extLst>
                    <a:ext uri="{9D8B030D-6E8A-4147-A177-3AD203B41FA5}">
                      <a16:colId xmlns:a16="http://schemas.microsoft.com/office/drawing/2014/main" val="1181405387"/>
                    </a:ext>
                  </a:extLst>
                </a:gridCol>
                <a:gridCol w="995337">
                  <a:extLst>
                    <a:ext uri="{9D8B030D-6E8A-4147-A177-3AD203B41FA5}">
                      <a16:colId xmlns:a16="http://schemas.microsoft.com/office/drawing/2014/main" val="3207858836"/>
                    </a:ext>
                  </a:extLst>
                </a:gridCol>
              </a:tblGrid>
              <a:tr h="456109">
                <a:tc>
                  <a:txBody>
                    <a:bodyPr/>
                    <a:lstStyle/>
                    <a:p>
                      <a:pPr algn="l" fontAlgn="b"/>
                      <a:r>
                        <a:rPr lang="en-US" sz="1400" b="0" i="0" u="none" strike="noStrike" dirty="0">
                          <a:solidFill>
                            <a:srgbClr val="000000"/>
                          </a:solidFill>
                          <a:effectLst/>
                          <a:latin typeface="Calibri" panose="020F0502020204030204" pitchFamily="34" charset="0"/>
                        </a:rPr>
                        <a:t>As of 10/8/21</a:t>
                      </a: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Total </a:t>
                      </a: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S1400</a:t>
                      </a: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Calibri" panose="020F0502020204030204" pitchFamily="34" charset="0"/>
                        </a:rPr>
                        <a:t>LUNGMAP</a:t>
                      </a: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8850834"/>
                  </a:ext>
                </a:extLst>
              </a:tr>
              <a:tr h="456109">
                <a:tc>
                  <a:txBody>
                    <a:bodyPr/>
                    <a:lstStyle/>
                    <a:p>
                      <a:pPr marL="182880" algn="l" fontAlgn="b"/>
                      <a:r>
                        <a:rPr lang="en-US" sz="1400" b="1" i="0" u="none" strike="noStrike" dirty="0">
                          <a:solidFill>
                            <a:srgbClr val="000000"/>
                          </a:solidFill>
                          <a:effectLst/>
                          <a:latin typeface="Calibri" panose="020F0502020204030204" pitchFamily="34" charset="0"/>
                        </a:rPr>
                        <a:t>Screening Registrations</a:t>
                      </a: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b"/>
                      <a:r>
                        <a:rPr lang="en-US" sz="1400" b="0" i="0" u="none" strike="noStrike" dirty="0">
                          <a:solidFill>
                            <a:srgbClr val="000000"/>
                          </a:solidFill>
                          <a:effectLst/>
                          <a:latin typeface="Calibri" panose="020F0502020204030204" pitchFamily="34" charset="0"/>
                        </a:rPr>
                        <a:t>4061</a:t>
                      </a:r>
                    </a:p>
                  </a:txBody>
                  <a:tcPr marL="7620" marR="7620" marT="7620" marB="0" anchor="b">
                    <a:lnT w="12700" cap="flat" cmpd="sng" algn="ctr">
                      <a:solidFill>
                        <a:schemeClr val="tx1"/>
                      </a:solidFill>
                      <a:prstDash val="solid"/>
                      <a:round/>
                      <a:headEnd type="none" w="med" len="med"/>
                      <a:tailEnd type="none" w="med" len="med"/>
                    </a:lnT>
                  </a:tcPr>
                </a:tc>
                <a:tc>
                  <a:txBody>
                    <a:bodyPr/>
                    <a:lstStyle/>
                    <a:p>
                      <a:pPr algn="r" fontAlgn="b"/>
                      <a:r>
                        <a:rPr lang="en-US" sz="1400" b="0" i="0" u="none" strike="noStrike">
                          <a:solidFill>
                            <a:srgbClr val="000000"/>
                          </a:solidFill>
                          <a:effectLst/>
                          <a:latin typeface="Calibri" panose="020F0502020204030204" pitchFamily="34" charset="0"/>
                        </a:rPr>
                        <a:t>1864</a:t>
                      </a:r>
                    </a:p>
                  </a:txBody>
                  <a:tcPr marL="7620" marR="7620" marT="7620" marB="0" anchor="b">
                    <a:lnT w="12700" cap="flat" cmpd="sng" algn="ctr">
                      <a:solidFill>
                        <a:schemeClr val="tx1"/>
                      </a:solidFill>
                      <a:prstDash val="solid"/>
                      <a:round/>
                      <a:headEnd type="none" w="med" len="med"/>
                      <a:tailEnd type="none" w="med" len="med"/>
                    </a:lnT>
                  </a:tcPr>
                </a:tc>
                <a:tc>
                  <a:txBody>
                    <a:bodyPr/>
                    <a:lstStyle/>
                    <a:p>
                      <a:pPr algn="r" fontAlgn="b"/>
                      <a:r>
                        <a:rPr lang="en-US" sz="1400" b="0" i="0" u="none" strike="noStrike">
                          <a:solidFill>
                            <a:srgbClr val="000000"/>
                          </a:solidFill>
                          <a:effectLst/>
                          <a:latin typeface="Calibri" panose="020F0502020204030204" pitchFamily="34" charset="0"/>
                        </a:rPr>
                        <a:t>2197</a:t>
                      </a: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02149948"/>
                  </a:ext>
                </a:extLst>
              </a:tr>
              <a:tr h="247398">
                <a:tc>
                  <a:txBody>
                    <a:bodyPr/>
                    <a:lstStyle/>
                    <a:p>
                      <a:pPr marL="182880" algn="l" fontAlgn="b"/>
                      <a:r>
                        <a:rPr lang="en-US" sz="1400" b="0" i="0" u="none" strike="noStrike" dirty="0">
                          <a:solidFill>
                            <a:srgbClr val="000000"/>
                          </a:solidFill>
                          <a:effectLst/>
                          <a:latin typeface="Calibri" panose="020F0502020204030204" pitchFamily="34" charset="0"/>
                        </a:rPr>
                        <a:t>Screened at PD</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r>
                        <a:rPr lang="en-US" sz="1400" b="0" i="0" u="none" strike="noStrike" dirty="0">
                          <a:solidFill>
                            <a:srgbClr val="000000"/>
                          </a:solidFill>
                          <a:effectLst/>
                          <a:latin typeface="Calibri" panose="020F0502020204030204" pitchFamily="34" charset="0"/>
                        </a:rPr>
                        <a:t>1968</a:t>
                      </a:r>
                    </a:p>
                  </a:txBody>
                  <a:tcPr marL="7620" marR="7620" marT="7620" marB="0" anchor="b"/>
                </a:tc>
                <a:tc>
                  <a:txBody>
                    <a:bodyPr/>
                    <a:lstStyle/>
                    <a:p>
                      <a:pPr algn="r" fontAlgn="b"/>
                      <a:r>
                        <a:rPr lang="en-US" sz="1400" b="0" i="0" u="none" strike="noStrike" dirty="0">
                          <a:solidFill>
                            <a:srgbClr val="000000"/>
                          </a:solidFill>
                          <a:effectLst/>
                          <a:latin typeface="Calibri" panose="020F0502020204030204" pitchFamily="34" charset="0"/>
                        </a:rPr>
                        <a:t>1127</a:t>
                      </a:r>
                    </a:p>
                  </a:txBody>
                  <a:tcPr marL="7620" marR="7620" marT="7620" marB="0" anchor="b"/>
                </a:tc>
                <a:tc>
                  <a:txBody>
                    <a:bodyPr/>
                    <a:lstStyle/>
                    <a:p>
                      <a:pPr algn="r" fontAlgn="b"/>
                      <a:r>
                        <a:rPr lang="en-US" sz="1400" b="0" i="0" u="none" strike="noStrike">
                          <a:solidFill>
                            <a:srgbClr val="000000"/>
                          </a:solidFill>
                          <a:effectLst/>
                          <a:latin typeface="Calibri" panose="020F0502020204030204" pitchFamily="34" charset="0"/>
                        </a:rPr>
                        <a:t>841</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74349686"/>
                  </a:ext>
                </a:extLst>
              </a:tr>
              <a:tr h="247398">
                <a:tc>
                  <a:txBody>
                    <a:bodyPr/>
                    <a:lstStyle/>
                    <a:p>
                      <a:pPr marL="182880" algn="l" fontAlgn="b"/>
                      <a:r>
                        <a:rPr lang="en-US" sz="1400" b="0" i="0" u="none" strike="noStrike" dirty="0">
                          <a:solidFill>
                            <a:srgbClr val="000000"/>
                          </a:solidFill>
                          <a:effectLst/>
                          <a:latin typeface="Calibri" panose="020F0502020204030204" pitchFamily="34" charset="0"/>
                        </a:rPr>
                        <a:t>Pre-screened</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r>
                        <a:rPr lang="en-US" sz="1400" b="0" i="0" u="none" strike="noStrike">
                          <a:solidFill>
                            <a:srgbClr val="000000"/>
                          </a:solidFill>
                          <a:effectLst/>
                          <a:latin typeface="Calibri" panose="020F0502020204030204" pitchFamily="34" charset="0"/>
                        </a:rPr>
                        <a:t>2093</a:t>
                      </a:r>
                    </a:p>
                  </a:txBody>
                  <a:tcPr marL="7620" marR="7620" marT="7620" marB="0" anchor="b"/>
                </a:tc>
                <a:tc>
                  <a:txBody>
                    <a:bodyPr/>
                    <a:lstStyle/>
                    <a:p>
                      <a:pPr algn="r" fontAlgn="b"/>
                      <a:r>
                        <a:rPr lang="en-US" sz="1400" b="0" i="0" u="none" strike="noStrike" dirty="0">
                          <a:solidFill>
                            <a:srgbClr val="000000"/>
                          </a:solidFill>
                          <a:effectLst/>
                          <a:latin typeface="Calibri" panose="020F0502020204030204" pitchFamily="34" charset="0"/>
                        </a:rPr>
                        <a:t>737</a:t>
                      </a:r>
                    </a:p>
                  </a:txBody>
                  <a:tcPr marL="7620" marR="7620" marT="7620" marB="0" anchor="b"/>
                </a:tc>
                <a:tc>
                  <a:txBody>
                    <a:bodyPr/>
                    <a:lstStyle/>
                    <a:p>
                      <a:pPr algn="r" fontAlgn="b"/>
                      <a:r>
                        <a:rPr lang="en-US" sz="1400" b="0" i="0" u="none" strike="noStrike">
                          <a:solidFill>
                            <a:srgbClr val="000000"/>
                          </a:solidFill>
                          <a:effectLst/>
                          <a:latin typeface="Calibri" panose="020F0502020204030204" pitchFamily="34" charset="0"/>
                        </a:rPr>
                        <a:t>1356</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83029774"/>
                  </a:ext>
                </a:extLst>
              </a:tr>
              <a:tr h="247398">
                <a:tc>
                  <a:txBody>
                    <a:bodyPr/>
                    <a:lstStyle/>
                    <a:p>
                      <a:pPr marL="182880" algn="l" fontAlgn="b"/>
                      <a:r>
                        <a:rPr lang="en-US" sz="1400" b="0" i="0" u="none" strike="noStrike" dirty="0">
                          <a:solidFill>
                            <a:srgbClr val="000000"/>
                          </a:solidFill>
                          <a:effectLst/>
                          <a:latin typeface="Calibri" panose="020F0502020204030204" pitchFamily="34" charset="0"/>
                        </a:rPr>
                        <a:t> </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82528024"/>
                  </a:ext>
                </a:extLst>
              </a:tr>
              <a:tr h="456109">
                <a:tc>
                  <a:txBody>
                    <a:bodyPr/>
                    <a:lstStyle/>
                    <a:p>
                      <a:pPr marL="182880" algn="l" fontAlgn="b"/>
                      <a:r>
                        <a:rPr lang="en-US" sz="1400" b="1" i="0" u="none" strike="noStrike" dirty="0">
                          <a:solidFill>
                            <a:srgbClr val="000000"/>
                          </a:solidFill>
                          <a:effectLst/>
                          <a:latin typeface="Calibri" panose="020F0502020204030204" pitchFamily="34" charset="0"/>
                        </a:rPr>
                        <a:t>Sub-study Assignments</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r>
                        <a:rPr lang="en-US" sz="1400" b="0" i="0" u="none" strike="noStrike">
                          <a:solidFill>
                            <a:srgbClr val="000000"/>
                          </a:solidFill>
                          <a:effectLst/>
                          <a:latin typeface="Calibri" panose="020F0502020204030204" pitchFamily="34" charset="0"/>
                        </a:rPr>
                        <a:t>2419</a:t>
                      </a:r>
                    </a:p>
                  </a:txBody>
                  <a:tcPr marL="7620" marR="7620" marT="7620" marB="0" anchor="b"/>
                </a:tc>
                <a:tc>
                  <a:txBody>
                    <a:bodyPr/>
                    <a:lstStyle/>
                    <a:p>
                      <a:pPr algn="r" fontAlgn="b"/>
                      <a:r>
                        <a:rPr lang="en-US" sz="1400" b="0" i="0" u="none" strike="noStrike">
                          <a:solidFill>
                            <a:srgbClr val="000000"/>
                          </a:solidFill>
                          <a:effectLst/>
                          <a:latin typeface="Calibri" panose="020F0502020204030204" pitchFamily="34" charset="0"/>
                        </a:rPr>
                        <a:t>1404</a:t>
                      </a:r>
                    </a:p>
                  </a:txBody>
                  <a:tcPr marL="7620" marR="7620" marT="7620" marB="0" anchor="b"/>
                </a:tc>
                <a:tc>
                  <a:txBody>
                    <a:bodyPr/>
                    <a:lstStyle/>
                    <a:p>
                      <a:pPr algn="r" fontAlgn="b"/>
                      <a:r>
                        <a:rPr lang="en-US" sz="1400" b="0" i="0" u="none" strike="noStrike" dirty="0">
                          <a:solidFill>
                            <a:srgbClr val="000000"/>
                          </a:solidFill>
                          <a:effectLst/>
                          <a:latin typeface="Calibri" panose="020F0502020204030204" pitchFamily="34" charset="0"/>
                        </a:rPr>
                        <a:t>1015</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71050725"/>
                  </a:ext>
                </a:extLst>
              </a:tr>
              <a:tr h="261407">
                <a:tc>
                  <a:txBody>
                    <a:bodyPr/>
                    <a:lstStyle/>
                    <a:p>
                      <a:pPr marL="182880" algn="l" fontAlgn="b"/>
                      <a:r>
                        <a:rPr lang="en-US" sz="1400" b="0" i="0" u="none" strike="noStrike" dirty="0">
                          <a:solidFill>
                            <a:srgbClr val="000000"/>
                          </a:solidFill>
                          <a:effectLst/>
                          <a:latin typeface="Calibri" panose="020F0502020204030204" pitchFamily="34" charset="0"/>
                        </a:rPr>
                        <a:t>Among Screened at PD</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r>
                        <a:rPr lang="en-US" sz="1400" b="0" i="0" u="none" strike="noStrike">
                          <a:solidFill>
                            <a:srgbClr val="000000"/>
                          </a:solidFill>
                          <a:effectLst/>
                          <a:latin typeface="Calibri" panose="020F0502020204030204" pitchFamily="34" charset="0"/>
                        </a:rPr>
                        <a:t>1647</a:t>
                      </a:r>
                    </a:p>
                  </a:txBody>
                  <a:tcPr marL="7620" marR="7620" marT="7620" marB="0" anchor="b"/>
                </a:tc>
                <a:tc>
                  <a:txBody>
                    <a:bodyPr/>
                    <a:lstStyle/>
                    <a:p>
                      <a:pPr algn="r" fontAlgn="b"/>
                      <a:r>
                        <a:rPr lang="en-US" sz="1400" b="0" i="0" u="none" strike="noStrike">
                          <a:solidFill>
                            <a:srgbClr val="000000"/>
                          </a:solidFill>
                          <a:effectLst/>
                          <a:latin typeface="Calibri" panose="020F0502020204030204" pitchFamily="34" charset="0"/>
                        </a:rPr>
                        <a:t>996</a:t>
                      </a:r>
                    </a:p>
                  </a:txBody>
                  <a:tcPr marL="7620" marR="7620" marT="7620" marB="0" anchor="b"/>
                </a:tc>
                <a:tc>
                  <a:txBody>
                    <a:bodyPr/>
                    <a:lstStyle/>
                    <a:p>
                      <a:pPr algn="r" fontAlgn="b"/>
                      <a:r>
                        <a:rPr lang="en-US" sz="1400" b="0" i="0" u="none" strike="noStrike" dirty="0">
                          <a:solidFill>
                            <a:srgbClr val="000000"/>
                          </a:solidFill>
                          <a:effectLst/>
                          <a:latin typeface="Calibri" panose="020F0502020204030204" pitchFamily="34" charset="0"/>
                        </a:rPr>
                        <a:t>651</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37091938"/>
                  </a:ext>
                </a:extLst>
              </a:tr>
              <a:tr h="247398">
                <a:tc>
                  <a:txBody>
                    <a:bodyPr/>
                    <a:lstStyle/>
                    <a:p>
                      <a:pPr marL="182880" algn="l" fontAlgn="b"/>
                      <a:r>
                        <a:rPr lang="en-US" sz="1400" b="0" i="0" u="none" strike="noStrike" dirty="0">
                          <a:solidFill>
                            <a:srgbClr val="000000"/>
                          </a:solidFill>
                          <a:effectLst/>
                          <a:latin typeface="Calibri" panose="020F0502020204030204" pitchFamily="34" charset="0"/>
                        </a:rPr>
                        <a:t>Among Pre-Screen</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r>
                        <a:rPr lang="en-US" sz="1400" b="0" i="0" u="none" strike="noStrike">
                          <a:solidFill>
                            <a:srgbClr val="000000"/>
                          </a:solidFill>
                          <a:effectLst/>
                          <a:latin typeface="Calibri" panose="020F0502020204030204" pitchFamily="34" charset="0"/>
                        </a:rPr>
                        <a:t>745</a:t>
                      </a:r>
                    </a:p>
                  </a:txBody>
                  <a:tcPr marL="7620" marR="7620" marT="7620" marB="0" anchor="b"/>
                </a:tc>
                <a:tc>
                  <a:txBody>
                    <a:bodyPr/>
                    <a:lstStyle/>
                    <a:p>
                      <a:pPr algn="r" fontAlgn="b"/>
                      <a:r>
                        <a:rPr lang="en-US" sz="1400" b="0" i="0" u="none" strike="noStrike">
                          <a:solidFill>
                            <a:srgbClr val="000000"/>
                          </a:solidFill>
                          <a:effectLst/>
                          <a:latin typeface="Calibri" panose="020F0502020204030204" pitchFamily="34" charset="0"/>
                        </a:rPr>
                        <a:t>408</a:t>
                      </a:r>
                    </a:p>
                  </a:txBody>
                  <a:tcPr marL="7620" marR="7620" marT="7620" marB="0" anchor="b"/>
                </a:tc>
                <a:tc>
                  <a:txBody>
                    <a:bodyPr/>
                    <a:lstStyle/>
                    <a:p>
                      <a:pPr algn="r" fontAlgn="b"/>
                      <a:r>
                        <a:rPr lang="en-US" sz="1400" b="0" i="0" u="none" strike="noStrike" dirty="0">
                          <a:solidFill>
                            <a:srgbClr val="000000"/>
                          </a:solidFill>
                          <a:effectLst/>
                          <a:latin typeface="Calibri" panose="020F0502020204030204" pitchFamily="34" charset="0"/>
                        </a:rPr>
                        <a:t>337</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71230855"/>
                  </a:ext>
                </a:extLst>
              </a:tr>
              <a:tr h="247398">
                <a:tc>
                  <a:txBody>
                    <a:bodyPr/>
                    <a:lstStyle/>
                    <a:p>
                      <a:pPr marL="182880" algn="l" fontAlgn="b"/>
                      <a:r>
                        <a:rPr lang="en-US" sz="1400" b="0" i="0" u="none" strike="noStrike" dirty="0">
                          <a:solidFill>
                            <a:srgbClr val="000000"/>
                          </a:solidFill>
                          <a:effectLst/>
                          <a:latin typeface="Calibri" panose="020F0502020204030204" pitchFamily="34" charset="0"/>
                        </a:rPr>
                        <a:t> </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81099830"/>
                  </a:ext>
                </a:extLst>
              </a:tr>
              <a:tr h="680162">
                <a:tc>
                  <a:txBody>
                    <a:bodyPr/>
                    <a:lstStyle/>
                    <a:p>
                      <a:pPr marL="182880" algn="l" fontAlgn="b"/>
                      <a:r>
                        <a:rPr lang="en-US" sz="1400" b="0" i="0" u="none" strike="noStrike" dirty="0">
                          <a:solidFill>
                            <a:srgbClr val="000000"/>
                          </a:solidFill>
                          <a:effectLst/>
                          <a:latin typeface="Calibri" panose="020F0502020204030204" pitchFamily="34" charset="0"/>
                        </a:rPr>
                        <a:t>Additional Assignments after PD on a Sub-study</a:t>
                      </a:r>
                    </a:p>
                  </a:txBody>
                  <a:tcPr marL="7620" marR="7620" marT="7620" marB="0" anchor="b">
                    <a:lnL w="12700" cap="flat" cmpd="sng" algn="ctr">
                      <a:solidFill>
                        <a:schemeClr val="tx1"/>
                      </a:solidFill>
                      <a:prstDash val="solid"/>
                      <a:round/>
                      <a:headEnd type="none" w="med" len="med"/>
                      <a:tailEnd type="none" w="med" len="med"/>
                    </a:lnL>
                  </a:tcPr>
                </a:tc>
                <a:tc>
                  <a:txBody>
                    <a:bodyPr/>
                    <a:lstStyle/>
                    <a:p>
                      <a:pPr algn="r" fontAlgn="b"/>
                      <a:r>
                        <a:rPr lang="en-US" sz="1400" b="0" i="0" u="none" strike="noStrike">
                          <a:solidFill>
                            <a:srgbClr val="000000"/>
                          </a:solidFill>
                          <a:effectLst/>
                          <a:latin typeface="Calibri" panose="020F0502020204030204" pitchFamily="34" charset="0"/>
                        </a:rPr>
                        <a:t>96</a:t>
                      </a:r>
                    </a:p>
                  </a:txBody>
                  <a:tcPr marL="7620" marR="7620" marT="7620" marB="0" anchor="b"/>
                </a:tc>
                <a:tc>
                  <a:txBody>
                    <a:bodyPr/>
                    <a:lstStyle/>
                    <a:p>
                      <a:pPr algn="r" fontAlgn="b"/>
                      <a:r>
                        <a:rPr lang="en-US" sz="1400" b="0" i="0" u="none" strike="noStrike">
                          <a:solidFill>
                            <a:srgbClr val="000000"/>
                          </a:solidFill>
                          <a:effectLst/>
                          <a:latin typeface="Calibri" panose="020F0502020204030204" pitchFamily="34" charset="0"/>
                        </a:rPr>
                        <a:t>69</a:t>
                      </a:r>
                    </a:p>
                  </a:txBody>
                  <a:tcPr marL="7620" marR="7620" marT="7620" marB="0" anchor="b"/>
                </a:tc>
                <a:tc>
                  <a:txBody>
                    <a:bodyPr/>
                    <a:lstStyle/>
                    <a:p>
                      <a:pPr algn="r" fontAlgn="b"/>
                      <a:r>
                        <a:rPr lang="en-US" sz="1400" b="0" i="0" u="none" strike="noStrike" dirty="0">
                          <a:solidFill>
                            <a:srgbClr val="000000"/>
                          </a:solidFill>
                          <a:effectLst/>
                          <a:latin typeface="Calibri" panose="020F0502020204030204" pitchFamily="34" charset="0"/>
                        </a:rPr>
                        <a:t>27</a:t>
                      </a:r>
                    </a:p>
                  </a:txBody>
                  <a:tcPr marL="7620" marR="7620" marT="762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77129525"/>
                  </a:ext>
                </a:extLst>
              </a:tr>
              <a:tr h="505104">
                <a:tc>
                  <a:txBody>
                    <a:bodyPr/>
                    <a:lstStyle/>
                    <a:p>
                      <a:pPr marL="182880" algn="l" fontAlgn="b"/>
                      <a:r>
                        <a:rPr lang="en-US" sz="1400" b="0" i="0" u="none" strike="noStrike" dirty="0">
                          <a:solidFill>
                            <a:srgbClr val="000000"/>
                          </a:solidFill>
                          <a:effectLst/>
                          <a:latin typeface="Calibri" panose="020F0502020204030204" pitchFamily="34" charset="0"/>
                        </a:rPr>
                        <a:t>Sub-study Registrations</a:t>
                      </a: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995</a:t>
                      </a:r>
                    </a:p>
                  </a:txBody>
                  <a:tcPr marL="7620" marR="7620" marT="7620" marB="0" anchor="b">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690**</a:t>
                      </a:r>
                    </a:p>
                  </a:txBody>
                  <a:tcPr marL="7620" marR="7620" marT="7620" marB="0" anchor="b">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305</a:t>
                      </a: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9835347"/>
                  </a:ext>
                </a:extLst>
              </a:tr>
            </a:tbl>
          </a:graphicData>
        </a:graphic>
      </p:graphicFrame>
      <p:sp>
        <p:nvSpPr>
          <p:cNvPr id="4" name="Slide Number Placeholder 3">
            <a:extLst>
              <a:ext uri="{FF2B5EF4-FFF2-40B4-BE49-F238E27FC236}">
                <a16:creationId xmlns:a16="http://schemas.microsoft.com/office/drawing/2014/main" id="{24E2F77A-0296-4614-AECC-116C7967E229}"/>
              </a:ext>
            </a:extLst>
          </p:cNvPr>
          <p:cNvSpPr>
            <a:spLocks noGrp="1"/>
          </p:cNvSpPr>
          <p:nvPr>
            <p:ph type="sldNum" sz="quarter" idx="12"/>
          </p:nvPr>
        </p:nvSpPr>
        <p:spPr/>
        <p:txBody>
          <a:bodyPr/>
          <a:lstStyle/>
          <a:p>
            <a:r>
              <a:rPr lang="en-US"/>
              <a:t>Slide: </a:t>
            </a:r>
            <a:fld id="{629637A9-119A-49DA-BD12-AAC58B377D80}" type="slidenum">
              <a:rPr lang="en-US" smtClean="0"/>
              <a:pPr/>
              <a:t>5</a:t>
            </a:fld>
            <a:endParaRPr lang="en-US" dirty="0"/>
          </a:p>
        </p:txBody>
      </p:sp>
      <p:pic>
        <p:nvPicPr>
          <p:cNvPr id="5" name="Picture 4">
            <a:extLst>
              <a:ext uri="{FF2B5EF4-FFF2-40B4-BE49-F238E27FC236}">
                <a16:creationId xmlns:a16="http://schemas.microsoft.com/office/drawing/2014/main" id="{B4AA5865-89C2-438A-B888-8928919F6CBF}"/>
              </a:ext>
            </a:extLst>
          </p:cNvPr>
          <p:cNvPicPr>
            <a:picLocks noChangeAspect="1"/>
          </p:cNvPicPr>
          <p:nvPr/>
        </p:nvPicPr>
        <p:blipFill rotWithShape="1">
          <a:blip r:embed="rId2">
            <a:clrChange>
              <a:clrFrom>
                <a:srgbClr val="A3CCFF"/>
              </a:clrFrom>
              <a:clrTo>
                <a:srgbClr val="A3CCFF">
                  <a:alpha val="0"/>
                </a:srgbClr>
              </a:clrTo>
            </a:clrChange>
          </a:blip>
          <a:srcRect l="13387" t="22164" r="22641" b="8232"/>
          <a:stretch/>
        </p:blipFill>
        <p:spPr>
          <a:xfrm>
            <a:off x="5868087" y="1592172"/>
            <a:ext cx="6017881" cy="3577380"/>
          </a:xfrm>
          <a:prstGeom prst="rect">
            <a:avLst/>
          </a:prstGeom>
        </p:spPr>
      </p:pic>
      <p:pic>
        <p:nvPicPr>
          <p:cNvPr id="7" name="table">
            <a:extLst>
              <a:ext uri="{FF2B5EF4-FFF2-40B4-BE49-F238E27FC236}">
                <a16:creationId xmlns:a16="http://schemas.microsoft.com/office/drawing/2014/main" id="{EA802291-6896-4F8E-8F17-30E41ECF82B5}"/>
              </a:ext>
            </a:extLst>
          </p:cNvPr>
          <p:cNvPicPr>
            <a:picLocks noChangeAspect="1"/>
          </p:cNvPicPr>
          <p:nvPr/>
        </p:nvPicPr>
        <p:blipFill>
          <a:blip r:embed="rId3"/>
          <a:stretch>
            <a:fillRect/>
          </a:stretch>
        </p:blipFill>
        <p:spPr>
          <a:xfrm>
            <a:off x="60959" y="5869094"/>
            <a:ext cx="6158365" cy="365760"/>
          </a:xfrm>
          <a:prstGeom prst="rect">
            <a:avLst/>
          </a:prstGeom>
        </p:spPr>
      </p:pic>
    </p:spTree>
    <p:extLst>
      <p:ext uri="{BB962C8B-B14F-4D97-AF65-F5344CB8AC3E}">
        <p14:creationId xmlns:p14="http://schemas.microsoft.com/office/powerpoint/2010/main" val="2885296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58C23-4B9E-43E1-87C2-CABD6FAF9AAB}"/>
              </a:ext>
            </a:extLst>
          </p:cNvPr>
          <p:cNvSpPr>
            <a:spLocks noGrp="1"/>
          </p:cNvSpPr>
          <p:nvPr>
            <p:ph type="title"/>
          </p:nvPr>
        </p:nvSpPr>
        <p:spPr/>
        <p:txBody>
          <a:bodyPr/>
          <a:lstStyle/>
          <a:p>
            <a:r>
              <a:rPr lang="en-US" dirty="0"/>
              <a:t>S1800D</a:t>
            </a:r>
          </a:p>
        </p:txBody>
      </p:sp>
      <p:sp>
        <p:nvSpPr>
          <p:cNvPr id="4" name="Content Placeholder 3">
            <a:extLst>
              <a:ext uri="{FF2B5EF4-FFF2-40B4-BE49-F238E27FC236}">
                <a16:creationId xmlns:a16="http://schemas.microsoft.com/office/drawing/2014/main" id="{B2AEEDCA-831A-41FB-98B5-C4912247185F}"/>
              </a:ext>
            </a:extLst>
          </p:cNvPr>
          <p:cNvSpPr>
            <a:spLocks noGrp="1"/>
          </p:cNvSpPr>
          <p:nvPr>
            <p:ph idx="1"/>
          </p:nvPr>
        </p:nvSpPr>
        <p:spPr/>
        <p:txBody>
          <a:bodyPr/>
          <a:lstStyle/>
          <a:p>
            <a:r>
              <a:rPr lang="en-US" dirty="0"/>
              <a:t>Evaluate if N-803 combined with Pembrolizumab can overcome resistance to prior anti-PD-(L)1 therapy </a:t>
            </a:r>
          </a:p>
          <a:p>
            <a:r>
              <a:rPr lang="en-US" dirty="0"/>
              <a:t>Enrollment into 2 cohorts: Primary versus acquired resistance</a:t>
            </a:r>
          </a:p>
          <a:p>
            <a:r>
              <a:rPr lang="en-US" dirty="0"/>
              <a:t>Primary Endpoint (both cohorts): Overall Survival</a:t>
            </a:r>
          </a:p>
          <a:p>
            <a:r>
              <a:rPr lang="en-US" dirty="0"/>
              <a:t>Design:</a:t>
            </a:r>
          </a:p>
          <a:p>
            <a:pPr lvl="1"/>
            <a:r>
              <a:rPr lang="en-US" dirty="0"/>
              <a:t>Primary Resistance: Stand-alone randomized Phase II </a:t>
            </a:r>
          </a:p>
          <a:p>
            <a:pPr lvl="1"/>
            <a:r>
              <a:rPr lang="en-US" dirty="0"/>
              <a:t>Acquired Resistance: Phase II/III</a:t>
            </a:r>
          </a:p>
        </p:txBody>
      </p:sp>
      <p:sp>
        <p:nvSpPr>
          <p:cNvPr id="3" name="Slide Number Placeholder 2">
            <a:extLst>
              <a:ext uri="{FF2B5EF4-FFF2-40B4-BE49-F238E27FC236}">
                <a16:creationId xmlns:a16="http://schemas.microsoft.com/office/drawing/2014/main" id="{B13E2CA2-D019-4F1D-BC31-2429C5DA6384}"/>
              </a:ext>
            </a:extLst>
          </p:cNvPr>
          <p:cNvSpPr>
            <a:spLocks noGrp="1"/>
          </p:cNvSpPr>
          <p:nvPr>
            <p:ph type="sldNum" sz="quarter" idx="12"/>
          </p:nvPr>
        </p:nvSpPr>
        <p:spPr/>
        <p:txBody>
          <a:bodyPr/>
          <a:lstStyle/>
          <a:p>
            <a:fld id="{6CAEDBC3-B654-4CAE-8754-4F14DCADFA5E}" type="slidenum">
              <a:rPr lang="en-US" smtClean="0"/>
              <a:pPr/>
              <a:t>50</a:t>
            </a:fld>
            <a:endParaRPr lang="en-US"/>
          </a:p>
        </p:txBody>
      </p:sp>
    </p:spTree>
    <p:extLst>
      <p:ext uri="{BB962C8B-B14F-4D97-AF65-F5344CB8AC3E}">
        <p14:creationId xmlns:p14="http://schemas.microsoft.com/office/powerpoint/2010/main" val="1422722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2783C-71BF-A840-A1A0-E0D57E56B8A8}"/>
              </a:ext>
            </a:extLst>
          </p:cNvPr>
          <p:cNvSpPr>
            <a:spLocks noGrp="1"/>
          </p:cNvSpPr>
          <p:nvPr>
            <p:ph type="sldNum" sz="quarter" idx="12"/>
          </p:nvPr>
        </p:nvSpPr>
        <p:spPr>
          <a:xfrm>
            <a:off x="8709725" y="6228334"/>
            <a:ext cx="2743200" cy="365125"/>
          </a:xfrm>
        </p:spPr>
        <p:txBody>
          <a:bodyPr/>
          <a:lstStyle/>
          <a:p>
            <a:fld id="{F12ECCED-0735-4228-8C47-2F4C63A917CC}" type="slidenum">
              <a:rPr lang="en-US" smtClean="0"/>
              <a:pPr/>
              <a:t>51</a:t>
            </a:fld>
            <a:endParaRPr lang="en-US" dirty="0"/>
          </a:p>
        </p:txBody>
      </p:sp>
      <p:pic>
        <p:nvPicPr>
          <p:cNvPr id="3" name="Picture 2">
            <a:extLst>
              <a:ext uri="{FF2B5EF4-FFF2-40B4-BE49-F238E27FC236}">
                <a16:creationId xmlns:a16="http://schemas.microsoft.com/office/drawing/2014/main" id="{4E5D8D9A-1B26-7347-B6C2-B46C75E64418}"/>
              </a:ext>
            </a:extLst>
          </p:cNvPr>
          <p:cNvPicPr>
            <a:picLocks noChangeAspect="1"/>
          </p:cNvPicPr>
          <p:nvPr/>
        </p:nvPicPr>
        <p:blipFill>
          <a:blip r:embed="rId2"/>
          <a:stretch>
            <a:fillRect/>
          </a:stretch>
        </p:blipFill>
        <p:spPr>
          <a:xfrm>
            <a:off x="576117" y="1281784"/>
            <a:ext cx="2834822" cy="1443182"/>
          </a:xfrm>
          <a:prstGeom prst="rect">
            <a:avLst/>
          </a:prstGeom>
        </p:spPr>
      </p:pic>
      <p:pic>
        <p:nvPicPr>
          <p:cNvPr id="4" name="Picture 3">
            <a:extLst>
              <a:ext uri="{FF2B5EF4-FFF2-40B4-BE49-F238E27FC236}">
                <a16:creationId xmlns:a16="http://schemas.microsoft.com/office/drawing/2014/main" id="{66AE5B0B-05A9-0A46-A2A8-4F589733A109}"/>
              </a:ext>
            </a:extLst>
          </p:cNvPr>
          <p:cNvPicPr>
            <a:picLocks noChangeAspect="1"/>
          </p:cNvPicPr>
          <p:nvPr/>
        </p:nvPicPr>
        <p:blipFill>
          <a:blip r:embed="rId3"/>
          <a:stretch>
            <a:fillRect/>
          </a:stretch>
        </p:blipFill>
        <p:spPr>
          <a:xfrm>
            <a:off x="3743447" y="1281784"/>
            <a:ext cx="7709478" cy="3170605"/>
          </a:xfrm>
          <a:prstGeom prst="rect">
            <a:avLst/>
          </a:prstGeom>
        </p:spPr>
      </p:pic>
    </p:spTree>
    <p:extLst>
      <p:ext uri="{BB962C8B-B14F-4D97-AF65-F5344CB8AC3E}">
        <p14:creationId xmlns:p14="http://schemas.microsoft.com/office/powerpoint/2010/main" val="2560389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0E8688-4ECD-2446-804D-FA47F30FA6EF}"/>
              </a:ext>
            </a:extLst>
          </p:cNvPr>
          <p:cNvSpPr>
            <a:spLocks noGrp="1"/>
          </p:cNvSpPr>
          <p:nvPr>
            <p:ph type="title"/>
          </p:nvPr>
        </p:nvSpPr>
        <p:spPr>
          <a:xfrm>
            <a:off x="2357780" y="249492"/>
            <a:ext cx="7440845" cy="463789"/>
          </a:xfrm>
          <a:effectLst/>
        </p:spPr>
        <p:txBody>
          <a:bodyPr>
            <a:normAutofit/>
          </a:bodyPr>
          <a:lstStyle/>
          <a:p>
            <a:pPr>
              <a:tabLst>
                <a:tab pos="1670447" algn="l"/>
              </a:tabLst>
            </a:pPr>
            <a:r>
              <a:rPr lang="en-US" sz="2400" i="0" dirty="0">
                <a:solidFill>
                  <a:schemeClr val="accent4">
                    <a:lumMod val="10000"/>
                  </a:schemeClr>
                </a:solidFill>
                <a:latin typeface="Arial" panose="020B0604020202020204" pitchFamily="34" charset="0"/>
                <a:cs typeface="Arial" panose="020B0604020202020204" pitchFamily="34" charset="0"/>
              </a:rPr>
              <a:t>IL-15 Cytokine Super-agonist Structure</a:t>
            </a:r>
          </a:p>
        </p:txBody>
      </p:sp>
      <p:sp>
        <p:nvSpPr>
          <p:cNvPr id="5" name="Date Placeholder 4"/>
          <p:cNvSpPr>
            <a:spLocks noGrp="1"/>
          </p:cNvSpPr>
          <p:nvPr>
            <p:ph type="dt" sz="half" idx="10"/>
          </p:nvPr>
        </p:nvSpPr>
        <p:spPr/>
        <p:txBody>
          <a:bodyPr/>
          <a:lstStyle/>
          <a:p>
            <a:r>
              <a:rPr lang="en-US" dirty="0">
                <a:latin typeface="Arial" panose="020B0604020202020204" pitchFamily="34" charset="0"/>
                <a:cs typeface="Arial" panose="020B0604020202020204" pitchFamily="34" charset="0"/>
              </a:rPr>
              <a:t>  </a:t>
            </a:r>
          </a:p>
        </p:txBody>
      </p:sp>
      <p:sp>
        <p:nvSpPr>
          <p:cNvPr id="74" name="TextBox 73">
            <a:extLst>
              <a:ext uri="{FF2B5EF4-FFF2-40B4-BE49-F238E27FC236}">
                <a16:creationId xmlns:a16="http://schemas.microsoft.com/office/drawing/2014/main" id="{06D242ED-DBFE-7D47-95BE-747FDD7B8F52}"/>
              </a:ext>
            </a:extLst>
          </p:cNvPr>
          <p:cNvSpPr txBox="1"/>
          <p:nvPr/>
        </p:nvSpPr>
        <p:spPr>
          <a:xfrm>
            <a:off x="3886486" y="1869260"/>
            <a:ext cx="5100974" cy="421176"/>
          </a:xfrm>
          <a:prstGeom prst="rect">
            <a:avLst/>
          </a:prstGeom>
        </p:spPr>
        <p:txBody>
          <a:bodyPr vert="horz" lIns="68576" tIns="34288" rIns="68576" bIns="34288" rtlCol="0" anchor="ctr">
            <a:noAutofit/>
          </a:bodyPr>
          <a:lstStyle>
            <a:lvl1pPr algn="ctr" defTabSz="609546">
              <a:spcBef>
                <a:spcPct val="0"/>
              </a:spcBef>
              <a:buNone/>
              <a:defRPr sz="4400" b="0">
                <a:solidFill>
                  <a:srgbClr val="2D4B89"/>
                </a:solidFill>
                <a:latin typeface="+mj-lt"/>
                <a:ea typeface="+mj-ea"/>
                <a:cs typeface="+mj-cs"/>
              </a:defRPr>
            </a:lvl1pPr>
          </a:lstStyle>
          <a:p>
            <a:endParaRPr lang="en-US" sz="2400" dirty="0">
              <a:solidFill>
                <a:srgbClr val="1F51AD"/>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64955D2-96B5-C147-BEDF-0FBEF5DA7FE1}"/>
              </a:ext>
            </a:extLst>
          </p:cNvPr>
          <p:cNvGrpSpPr/>
          <p:nvPr/>
        </p:nvGrpSpPr>
        <p:grpSpPr>
          <a:xfrm>
            <a:off x="3573791" y="2189261"/>
            <a:ext cx="7243956" cy="1848788"/>
            <a:chOff x="2690846" y="2179830"/>
            <a:chExt cx="6596960" cy="1683663"/>
          </a:xfrm>
        </p:grpSpPr>
        <p:pic>
          <p:nvPicPr>
            <p:cNvPr id="73" name="Picture 72">
              <a:extLst>
                <a:ext uri="{FF2B5EF4-FFF2-40B4-BE49-F238E27FC236}">
                  <a16:creationId xmlns:a16="http://schemas.microsoft.com/office/drawing/2014/main" id="{D75A2D0C-ABA9-FB48-A55E-B41DC34B4D92}"/>
                </a:ext>
              </a:extLst>
            </p:cNvPr>
            <p:cNvPicPr>
              <a:picLocks noChangeAspect="1"/>
            </p:cNvPicPr>
            <p:nvPr/>
          </p:nvPicPr>
          <p:blipFill>
            <a:blip r:embed="rId2"/>
            <a:stretch>
              <a:fillRect/>
            </a:stretch>
          </p:blipFill>
          <p:spPr>
            <a:xfrm>
              <a:off x="2690846" y="2179830"/>
              <a:ext cx="1450878" cy="1683663"/>
            </a:xfrm>
            <a:prstGeom prst="rect">
              <a:avLst/>
            </a:prstGeom>
          </p:spPr>
        </p:pic>
        <p:sp>
          <p:nvSpPr>
            <p:cNvPr id="77" name="TextBox 76">
              <a:extLst>
                <a:ext uri="{FF2B5EF4-FFF2-40B4-BE49-F238E27FC236}">
                  <a16:creationId xmlns:a16="http://schemas.microsoft.com/office/drawing/2014/main" id="{E6F78EAF-A680-0248-8D8D-3EF6FB598149}"/>
                </a:ext>
              </a:extLst>
            </p:cNvPr>
            <p:cNvSpPr txBox="1"/>
            <p:nvPr/>
          </p:nvSpPr>
          <p:spPr>
            <a:xfrm>
              <a:off x="5106808" y="2246107"/>
              <a:ext cx="3262257" cy="231237"/>
            </a:xfrm>
            <a:prstGeom prst="rect">
              <a:avLst/>
            </a:prstGeom>
            <a:noFill/>
          </p:spPr>
          <p:txBody>
            <a:bodyPr wrap="square" rtlCol="0">
              <a:spAutoFit/>
            </a:bodyPr>
            <a:lstStyle/>
            <a:p>
              <a:r>
                <a:rPr lang="en-US" sz="1050" dirty="0">
                  <a:solidFill>
                    <a:schemeClr val="accent4">
                      <a:lumMod val="10000"/>
                    </a:schemeClr>
                  </a:solidFill>
                  <a:latin typeface="Arial" panose="020B0604020202020204" pitchFamily="34" charset="0"/>
                  <a:cs typeface="Arial" panose="020B0604020202020204" pitchFamily="34" charset="0"/>
                </a:rPr>
                <a:t>IL-15 N72D mutation enhances binding to IL-2Rb</a:t>
              </a:r>
            </a:p>
          </p:txBody>
        </p:sp>
        <p:sp>
          <p:nvSpPr>
            <p:cNvPr id="78" name="TextBox 77">
              <a:extLst>
                <a:ext uri="{FF2B5EF4-FFF2-40B4-BE49-F238E27FC236}">
                  <a16:creationId xmlns:a16="http://schemas.microsoft.com/office/drawing/2014/main" id="{90993A9C-D1CC-5040-BF2D-48F9C2AE5D43}"/>
                </a:ext>
              </a:extLst>
            </p:cNvPr>
            <p:cNvSpPr txBox="1"/>
            <p:nvPr/>
          </p:nvSpPr>
          <p:spPr>
            <a:xfrm>
              <a:off x="5106808" y="3536824"/>
              <a:ext cx="3920461" cy="231237"/>
            </a:xfrm>
            <a:prstGeom prst="rect">
              <a:avLst/>
            </a:prstGeom>
            <a:noFill/>
          </p:spPr>
          <p:txBody>
            <a:bodyPr wrap="square" rtlCol="0">
              <a:spAutoFit/>
            </a:bodyPr>
            <a:lstStyle/>
            <a:p>
              <a:r>
                <a:rPr lang="en-US" sz="1050" dirty="0">
                  <a:solidFill>
                    <a:schemeClr val="accent4">
                      <a:lumMod val="10000"/>
                    </a:schemeClr>
                  </a:solidFill>
                  <a:latin typeface="Arial" panose="020B0604020202020204" pitchFamily="34" charset="0"/>
                  <a:cs typeface="Arial" panose="020B0604020202020204" pitchFamily="34" charset="0"/>
                </a:rPr>
                <a:t>Increases half-life and lymphoid recycling and distribution</a:t>
              </a:r>
            </a:p>
          </p:txBody>
        </p:sp>
        <p:sp>
          <p:nvSpPr>
            <p:cNvPr id="79" name="TextBox 78">
              <a:extLst>
                <a:ext uri="{FF2B5EF4-FFF2-40B4-BE49-F238E27FC236}">
                  <a16:creationId xmlns:a16="http://schemas.microsoft.com/office/drawing/2014/main" id="{697246B8-591F-554C-9127-4475AF331DAB}"/>
                </a:ext>
              </a:extLst>
            </p:cNvPr>
            <p:cNvSpPr txBox="1"/>
            <p:nvPr/>
          </p:nvSpPr>
          <p:spPr>
            <a:xfrm>
              <a:off x="3940696" y="2225086"/>
              <a:ext cx="1400866" cy="252259"/>
            </a:xfrm>
            <a:prstGeom prst="rect">
              <a:avLst/>
            </a:prstGeom>
            <a:noFill/>
          </p:spPr>
          <p:txBody>
            <a:bodyPr wrap="square" rtlCol="0">
              <a:spAutoFit/>
            </a:bodyPr>
            <a:lstStyle/>
            <a:p>
              <a:pPr algn="ctr" defTabSz="422042"/>
              <a:r>
                <a:rPr lang="en-US" sz="1200" b="1" dirty="0">
                  <a:solidFill>
                    <a:srgbClr val="00B050"/>
                  </a:solidFill>
                  <a:latin typeface="Arial" panose="020B0604020202020204" pitchFamily="34" charset="0"/>
                  <a:cs typeface="Arial" panose="020B0604020202020204" pitchFamily="34" charset="0"/>
                </a:rPr>
                <a:t>IL-15N72D</a:t>
              </a:r>
            </a:p>
          </p:txBody>
        </p:sp>
        <p:sp>
          <p:nvSpPr>
            <p:cNvPr id="80" name="TextBox 79">
              <a:extLst>
                <a:ext uri="{FF2B5EF4-FFF2-40B4-BE49-F238E27FC236}">
                  <a16:creationId xmlns:a16="http://schemas.microsoft.com/office/drawing/2014/main" id="{36B45350-C4F6-6E4C-91ED-C8583B1D2170}"/>
                </a:ext>
              </a:extLst>
            </p:cNvPr>
            <p:cNvSpPr txBox="1"/>
            <p:nvPr/>
          </p:nvSpPr>
          <p:spPr>
            <a:xfrm>
              <a:off x="4025360" y="3549348"/>
              <a:ext cx="1081448" cy="252259"/>
            </a:xfrm>
            <a:prstGeom prst="rect">
              <a:avLst/>
            </a:prstGeom>
            <a:noFill/>
          </p:spPr>
          <p:txBody>
            <a:bodyPr wrap="square" rtlCol="0">
              <a:spAutoFit/>
            </a:bodyPr>
            <a:lstStyle/>
            <a:p>
              <a:pPr algn="ctr" defTabSz="422042"/>
              <a:r>
                <a:rPr lang="en-US" sz="1200" b="1" dirty="0">
                  <a:solidFill>
                    <a:srgbClr val="2593DE"/>
                  </a:solidFill>
                  <a:latin typeface="Arial" panose="020B0604020202020204" pitchFamily="34" charset="0"/>
                  <a:cs typeface="Arial" panose="020B0604020202020204" pitchFamily="34" charset="0"/>
                </a:rPr>
                <a:t>IgG1 Fc</a:t>
              </a:r>
            </a:p>
          </p:txBody>
        </p:sp>
        <p:sp>
          <p:nvSpPr>
            <p:cNvPr id="81" name="TextBox 80">
              <a:extLst>
                <a:ext uri="{FF2B5EF4-FFF2-40B4-BE49-F238E27FC236}">
                  <a16:creationId xmlns:a16="http://schemas.microsoft.com/office/drawing/2014/main" id="{35051485-F5DF-9B48-B757-BE8DBB2ADDDA}"/>
                </a:ext>
              </a:extLst>
            </p:cNvPr>
            <p:cNvSpPr txBox="1"/>
            <p:nvPr/>
          </p:nvSpPr>
          <p:spPr>
            <a:xfrm>
              <a:off x="4186122" y="2769403"/>
              <a:ext cx="785453" cy="252259"/>
            </a:xfrm>
            <a:prstGeom prst="rect">
              <a:avLst/>
            </a:prstGeom>
            <a:noFill/>
          </p:spPr>
          <p:txBody>
            <a:bodyPr wrap="square" rtlCol="0">
              <a:spAutoFit/>
            </a:bodyPr>
            <a:lstStyle/>
            <a:p>
              <a:pPr algn="ctr" defTabSz="422042"/>
              <a:r>
                <a:rPr lang="en-US" sz="1200" b="1" dirty="0">
                  <a:solidFill>
                    <a:srgbClr val="19754B"/>
                  </a:solidFill>
                  <a:latin typeface="Arial" panose="020B0604020202020204" pitchFamily="34" charset="0"/>
                  <a:cs typeface="Arial" panose="020B0604020202020204" pitchFamily="34" charset="0"/>
                </a:rPr>
                <a:t>IL-15R</a:t>
              </a:r>
              <a:r>
                <a:rPr lang="el-GR" sz="1200" b="1" dirty="0">
                  <a:solidFill>
                    <a:srgbClr val="19754B"/>
                  </a:solidFill>
                  <a:latin typeface="Arial" panose="020B0604020202020204" pitchFamily="34" charset="0"/>
                  <a:cs typeface="Arial" panose="020B0604020202020204" pitchFamily="34" charset="0"/>
                </a:rPr>
                <a:t>α</a:t>
              </a:r>
              <a:endParaRPr lang="en-US" sz="1200" b="1" dirty="0">
                <a:solidFill>
                  <a:srgbClr val="19754B"/>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652FC2B1-FC72-694B-A3C5-C68CB15BB19D}"/>
                </a:ext>
              </a:extLst>
            </p:cNvPr>
            <p:cNvSpPr txBox="1"/>
            <p:nvPr/>
          </p:nvSpPr>
          <p:spPr>
            <a:xfrm>
              <a:off x="5106808" y="2731385"/>
              <a:ext cx="4180998" cy="378388"/>
            </a:xfrm>
            <a:prstGeom prst="rect">
              <a:avLst/>
            </a:prstGeom>
            <a:noFill/>
          </p:spPr>
          <p:txBody>
            <a:bodyPr wrap="square" rtlCol="0">
              <a:spAutoFit/>
            </a:bodyPr>
            <a:lstStyle/>
            <a:p>
              <a:pPr defTabSz="422042"/>
              <a:r>
                <a:rPr lang="en-US" sz="1050" dirty="0">
                  <a:solidFill>
                    <a:srgbClr val="000000"/>
                  </a:solidFill>
                  <a:latin typeface="Arial" panose="020B0604020202020204" pitchFamily="34" charset="0"/>
                  <a:cs typeface="Arial" panose="020B0604020202020204" pitchFamily="34" charset="0"/>
                </a:rPr>
                <a:t>Allows transpresentation selectively to only IL-2Rβγ chain and dramatically increases activity over native IL-15</a:t>
              </a:r>
            </a:p>
          </p:txBody>
        </p:sp>
      </p:grpSp>
      <p:sp>
        <p:nvSpPr>
          <p:cNvPr id="15" name="TextBox 14">
            <a:extLst>
              <a:ext uri="{FF2B5EF4-FFF2-40B4-BE49-F238E27FC236}">
                <a16:creationId xmlns:a16="http://schemas.microsoft.com/office/drawing/2014/main" id="{691BE85E-A4EF-4A49-94C5-46B8685B1C7D}"/>
              </a:ext>
            </a:extLst>
          </p:cNvPr>
          <p:cNvSpPr txBox="1"/>
          <p:nvPr/>
        </p:nvSpPr>
        <p:spPr>
          <a:xfrm>
            <a:off x="2632664" y="4951993"/>
            <a:ext cx="6891076" cy="369332"/>
          </a:xfrm>
          <a:prstGeom prst="rect">
            <a:avLst/>
          </a:prstGeom>
          <a:noFill/>
        </p:spPr>
        <p:txBody>
          <a:bodyPr wrap="square" rtlCol="0">
            <a:spAutoFit/>
          </a:bodyPr>
          <a:lstStyle/>
          <a:p>
            <a:pPr algn="ctr"/>
            <a:r>
              <a:rPr lang="en-US" dirty="0">
                <a:solidFill>
                  <a:srgbClr val="000000"/>
                </a:solidFill>
                <a:latin typeface="Arial" panose="020B0604020202020204" pitchFamily="34" charset="0"/>
                <a:ea typeface="Times New Roman" charset="0"/>
                <a:cs typeface="Arial" panose="020B0604020202020204" pitchFamily="34" charset="0"/>
              </a:rPr>
              <a:t>CD8</a:t>
            </a:r>
            <a:r>
              <a:rPr lang="en-US" baseline="30000" dirty="0">
                <a:solidFill>
                  <a:srgbClr val="000000"/>
                </a:solidFill>
                <a:latin typeface="Arial" panose="020B0604020202020204" pitchFamily="34" charset="0"/>
                <a:ea typeface="Times New Roman" charset="0"/>
                <a:cs typeface="Arial" panose="020B0604020202020204" pitchFamily="34" charset="0"/>
              </a:rPr>
              <a:t>+</a:t>
            </a:r>
            <a:r>
              <a:rPr lang="en-US" dirty="0">
                <a:solidFill>
                  <a:srgbClr val="000000"/>
                </a:solidFill>
                <a:latin typeface="Arial" panose="020B0604020202020204" pitchFamily="34" charset="0"/>
                <a:ea typeface="Times New Roman" charset="0"/>
                <a:cs typeface="Arial" panose="020B0604020202020204" pitchFamily="34" charset="0"/>
              </a:rPr>
              <a:t> and NK Cell expansion with </a:t>
            </a:r>
            <a:r>
              <a:rPr lang="en-US" u="sng" dirty="0">
                <a:solidFill>
                  <a:srgbClr val="000000"/>
                </a:solidFill>
                <a:latin typeface="Arial" panose="020B0604020202020204" pitchFamily="34" charset="0"/>
                <a:ea typeface="Times New Roman" charset="0"/>
                <a:cs typeface="Arial" panose="020B0604020202020204" pitchFamily="34" charset="0"/>
              </a:rPr>
              <a:t>CD4</a:t>
            </a:r>
            <a:r>
              <a:rPr lang="en-US" u="sng" baseline="30000" dirty="0">
                <a:solidFill>
                  <a:srgbClr val="000000"/>
                </a:solidFill>
                <a:latin typeface="Arial" panose="020B0604020202020204" pitchFamily="34" charset="0"/>
                <a:ea typeface="Times New Roman" charset="0"/>
                <a:cs typeface="Arial" panose="020B0604020202020204" pitchFamily="34" charset="0"/>
              </a:rPr>
              <a:t>+</a:t>
            </a:r>
            <a:r>
              <a:rPr lang="en-US" u="sng" dirty="0">
                <a:solidFill>
                  <a:srgbClr val="000000"/>
                </a:solidFill>
                <a:latin typeface="Arial" panose="020B0604020202020204" pitchFamily="34" charset="0"/>
                <a:ea typeface="Times New Roman" charset="0"/>
                <a:cs typeface="Arial" panose="020B0604020202020204" pitchFamily="34" charset="0"/>
              </a:rPr>
              <a:t> Sparing</a:t>
            </a:r>
          </a:p>
        </p:txBody>
      </p:sp>
      <p:sp>
        <p:nvSpPr>
          <p:cNvPr id="3" name="TextBox 2">
            <a:extLst>
              <a:ext uri="{FF2B5EF4-FFF2-40B4-BE49-F238E27FC236}">
                <a16:creationId xmlns:a16="http://schemas.microsoft.com/office/drawing/2014/main" id="{B3C9D628-A2A5-8A40-A49C-A01F9A75532B}"/>
              </a:ext>
            </a:extLst>
          </p:cNvPr>
          <p:cNvSpPr txBox="1"/>
          <p:nvPr/>
        </p:nvSpPr>
        <p:spPr>
          <a:xfrm>
            <a:off x="5162361" y="953397"/>
            <a:ext cx="1300356" cy="584775"/>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N-803</a:t>
            </a:r>
          </a:p>
        </p:txBody>
      </p:sp>
    </p:spTree>
    <p:extLst>
      <p:ext uri="{BB962C8B-B14F-4D97-AF65-F5344CB8AC3E}">
        <p14:creationId xmlns:p14="http://schemas.microsoft.com/office/powerpoint/2010/main" val="315230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A4B4520-6E8F-8B44-ABE7-F2275BD82530}"/>
              </a:ext>
            </a:extLst>
          </p:cNvPr>
          <p:cNvGraphicFramePr>
            <a:graphicFrameLocks/>
          </p:cNvGraphicFramePr>
          <p:nvPr/>
        </p:nvGraphicFramePr>
        <p:xfrm>
          <a:off x="2246377" y="1730636"/>
          <a:ext cx="7093571" cy="458786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6CD5E819-A2FB-764C-B8A7-57FE6AC94AB9}"/>
              </a:ext>
            </a:extLst>
          </p:cNvPr>
          <p:cNvSpPr txBox="1"/>
          <p:nvPr/>
        </p:nvSpPr>
        <p:spPr>
          <a:xfrm>
            <a:off x="1923856" y="522925"/>
            <a:ext cx="8206066"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4">
                    <a:lumMod val="10000"/>
                  </a:schemeClr>
                </a:solidFill>
                <a:latin typeface="Arial" panose="020B0604020202020204" pitchFamily="34" charset="0"/>
                <a:cs typeface="Arial" panose="020B0604020202020204" pitchFamily="34" charset="0"/>
              </a:rPr>
              <a:t>65 year old female former smoker</a:t>
            </a:r>
          </a:p>
          <a:p>
            <a:pPr marL="285750" indent="-285750">
              <a:buFont typeface="Arial" panose="020B0604020202020204" pitchFamily="34" charset="0"/>
              <a:buChar char="•"/>
            </a:pPr>
            <a:r>
              <a:rPr lang="en-US" dirty="0">
                <a:solidFill>
                  <a:schemeClr val="accent4">
                    <a:lumMod val="10000"/>
                  </a:schemeClr>
                </a:solidFill>
                <a:latin typeface="Arial" panose="020B0604020202020204" pitchFamily="34" charset="0"/>
                <a:cs typeface="Arial" panose="020B0604020202020204" pitchFamily="34" charset="0"/>
              </a:rPr>
              <a:t>PD-L1 70%, KRAS G12C</a:t>
            </a:r>
          </a:p>
          <a:p>
            <a:pPr marL="285750" indent="-285750">
              <a:buFont typeface="Arial" panose="020B0604020202020204" pitchFamily="34" charset="0"/>
              <a:buChar char="•"/>
            </a:pPr>
            <a:r>
              <a:rPr lang="en-US" dirty="0">
                <a:solidFill>
                  <a:schemeClr val="accent4">
                    <a:lumMod val="10000"/>
                  </a:schemeClr>
                </a:solidFill>
                <a:latin typeface="Arial" panose="020B0604020202020204" pitchFamily="34" charset="0"/>
                <a:cs typeface="Arial" panose="020B0604020202020204" pitchFamily="34" charset="0"/>
              </a:rPr>
              <a:t>1</a:t>
            </a:r>
            <a:r>
              <a:rPr lang="en-US" baseline="30000" dirty="0">
                <a:solidFill>
                  <a:schemeClr val="accent4">
                    <a:lumMod val="10000"/>
                  </a:schemeClr>
                </a:solidFill>
                <a:latin typeface="Arial" panose="020B0604020202020204" pitchFamily="34" charset="0"/>
                <a:cs typeface="Arial" panose="020B0604020202020204" pitchFamily="34" charset="0"/>
              </a:rPr>
              <a:t>st</a:t>
            </a:r>
            <a:r>
              <a:rPr lang="en-US" dirty="0">
                <a:solidFill>
                  <a:schemeClr val="accent4">
                    <a:lumMod val="10000"/>
                  </a:schemeClr>
                </a:solidFill>
                <a:latin typeface="Arial" panose="020B0604020202020204" pitchFamily="34" charset="0"/>
                <a:cs typeface="Arial" panose="020B0604020202020204" pitchFamily="34" charset="0"/>
              </a:rPr>
              <a:t> line Carboplatin + Pemetrexed + Pembrolizumab yielding  ~40% response, ~5 month before progression</a:t>
            </a:r>
          </a:p>
        </p:txBody>
      </p:sp>
      <p:cxnSp>
        <p:nvCxnSpPr>
          <p:cNvPr id="5" name="Straight Arrow Connector 4">
            <a:extLst>
              <a:ext uri="{FF2B5EF4-FFF2-40B4-BE49-F238E27FC236}">
                <a16:creationId xmlns:a16="http://schemas.microsoft.com/office/drawing/2014/main" id="{A6E97C2F-DDE4-A141-AEE3-4ED546BAF981}"/>
              </a:ext>
            </a:extLst>
          </p:cNvPr>
          <p:cNvCxnSpPr>
            <a:cxnSpLocks/>
          </p:cNvCxnSpPr>
          <p:nvPr/>
        </p:nvCxnSpPr>
        <p:spPr>
          <a:xfrm flipV="1">
            <a:off x="3210324" y="3767401"/>
            <a:ext cx="0" cy="5143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EBBC206-F590-DF45-8EE9-64ADD10BE27B}"/>
              </a:ext>
            </a:extLst>
          </p:cNvPr>
          <p:cNvSpPr txBox="1"/>
          <p:nvPr/>
        </p:nvSpPr>
        <p:spPr>
          <a:xfrm>
            <a:off x="2855977" y="4375015"/>
            <a:ext cx="1183337" cy="461665"/>
          </a:xfrm>
          <a:prstGeom prst="rect">
            <a:avLst/>
          </a:prstGeom>
          <a:noFill/>
        </p:spPr>
        <p:txBody>
          <a:bodyPr wrap="none" rtlCol="0">
            <a:spAutoFit/>
          </a:bodyPr>
          <a:lstStyle/>
          <a:p>
            <a:r>
              <a:rPr lang="en-US" sz="1200" dirty="0">
                <a:solidFill>
                  <a:srgbClr val="FF0000"/>
                </a:solidFill>
                <a:latin typeface="Arial" panose="020B0604020202020204" pitchFamily="34" charset="0"/>
                <a:cs typeface="Arial" panose="020B0604020202020204" pitchFamily="34" charset="0"/>
              </a:rPr>
              <a:t>N-803 Started </a:t>
            </a:r>
          </a:p>
          <a:p>
            <a:r>
              <a:rPr lang="en-US" sz="1200" dirty="0">
                <a:solidFill>
                  <a:srgbClr val="FF0000"/>
                </a:solidFill>
                <a:latin typeface="Arial" panose="020B0604020202020204" pitchFamily="34" charset="0"/>
                <a:cs typeface="Arial" panose="020B0604020202020204" pitchFamily="34" charset="0"/>
              </a:rPr>
              <a:t>3/14/18</a:t>
            </a:r>
          </a:p>
        </p:txBody>
      </p:sp>
      <p:cxnSp>
        <p:nvCxnSpPr>
          <p:cNvPr id="7" name="Straight Arrow Connector 6">
            <a:extLst>
              <a:ext uri="{FF2B5EF4-FFF2-40B4-BE49-F238E27FC236}">
                <a16:creationId xmlns:a16="http://schemas.microsoft.com/office/drawing/2014/main" id="{F5B78230-B9AE-524F-BE37-5487311A19E9}"/>
              </a:ext>
            </a:extLst>
          </p:cNvPr>
          <p:cNvCxnSpPr>
            <a:cxnSpLocks/>
          </p:cNvCxnSpPr>
          <p:nvPr/>
        </p:nvCxnSpPr>
        <p:spPr>
          <a:xfrm>
            <a:off x="9096996" y="5743064"/>
            <a:ext cx="58778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C59FE1-00DE-F54A-AEB2-769F61D44C38}"/>
              </a:ext>
            </a:extLst>
          </p:cNvPr>
          <p:cNvSpPr txBox="1"/>
          <p:nvPr/>
        </p:nvSpPr>
        <p:spPr>
          <a:xfrm>
            <a:off x="7097964" y="5898654"/>
            <a:ext cx="4259499"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-71%, ongoing response @ &gt;30 months</a:t>
            </a:r>
          </a:p>
        </p:txBody>
      </p:sp>
      <p:sp>
        <p:nvSpPr>
          <p:cNvPr id="10" name="Title 3">
            <a:extLst>
              <a:ext uri="{FF2B5EF4-FFF2-40B4-BE49-F238E27FC236}">
                <a16:creationId xmlns:a16="http://schemas.microsoft.com/office/drawing/2014/main" id="{DA640054-4D30-3C46-95F1-7A7BEFB76CE4}"/>
              </a:ext>
            </a:extLst>
          </p:cNvPr>
          <p:cNvSpPr txBox="1">
            <a:spLocks/>
          </p:cNvSpPr>
          <p:nvPr/>
        </p:nvSpPr>
        <p:spPr>
          <a:xfrm>
            <a:off x="1524000" y="-16329"/>
            <a:ext cx="9906000" cy="983848"/>
          </a:xfrm>
          <a:prstGeom prst="rect">
            <a:avLst/>
          </a:prstGeom>
        </p:spPr>
        <p:txBody>
          <a:bodyPr/>
          <a:lstStyle>
            <a:lvl1pPr algn="l" defTabSz="914400" rtl="0" eaLnBrk="1" latinLnBrk="0" hangingPunct="1">
              <a:spcBef>
                <a:spcPct val="0"/>
              </a:spcBef>
              <a:buNone/>
              <a:defRPr sz="3200" kern="1200">
                <a:solidFill>
                  <a:srgbClr val="14726C"/>
                </a:solidFill>
                <a:latin typeface="+mn-lt"/>
                <a:ea typeface="+mj-ea"/>
                <a:cs typeface="+mj-cs"/>
              </a:defRPr>
            </a:lvl1pPr>
          </a:lstStyle>
          <a:p>
            <a:r>
              <a:rPr lang="en-US" sz="2400" dirty="0">
                <a:latin typeface="Arial" panose="020B0604020202020204" pitchFamily="34" charset="0"/>
                <a:cs typeface="Arial" panose="020B0604020202020204" pitchFamily="34" charset="0"/>
              </a:rPr>
              <a:t>Example of Durable Response after Chemoimmunotherapy Failure</a:t>
            </a:r>
          </a:p>
        </p:txBody>
      </p:sp>
      <p:cxnSp>
        <p:nvCxnSpPr>
          <p:cNvPr id="11" name="Straight Connector 10">
            <a:extLst>
              <a:ext uri="{FF2B5EF4-FFF2-40B4-BE49-F238E27FC236}">
                <a16:creationId xmlns:a16="http://schemas.microsoft.com/office/drawing/2014/main" id="{C0FB5F4B-BD37-8340-AFBA-33A323005D4A}"/>
              </a:ext>
            </a:extLst>
          </p:cNvPr>
          <p:cNvCxnSpPr>
            <a:cxnSpLocks/>
          </p:cNvCxnSpPr>
          <p:nvPr/>
        </p:nvCxnSpPr>
        <p:spPr>
          <a:xfrm>
            <a:off x="2855976" y="3499104"/>
            <a:ext cx="64219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923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3E6968CE-9F95-A94F-8F7B-71F32208793B}"/>
              </a:ext>
            </a:extLst>
          </p:cNvPr>
          <p:cNvGraphicFramePr>
            <a:graphicFrameLocks/>
          </p:cNvGraphicFramePr>
          <p:nvPr/>
        </p:nvGraphicFramePr>
        <p:xfrm>
          <a:off x="1981201" y="886969"/>
          <a:ext cx="8397793" cy="5306291"/>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a:extLst>
              <a:ext uri="{FF2B5EF4-FFF2-40B4-BE49-F238E27FC236}">
                <a16:creationId xmlns:a16="http://schemas.microsoft.com/office/drawing/2014/main" id="{31EF14BF-28CD-0549-B99F-16240F77E14B}"/>
              </a:ext>
            </a:extLst>
          </p:cNvPr>
          <p:cNvCxnSpPr>
            <a:cxnSpLocks/>
          </p:cNvCxnSpPr>
          <p:nvPr/>
        </p:nvCxnSpPr>
        <p:spPr>
          <a:xfrm>
            <a:off x="2365248" y="4465045"/>
            <a:ext cx="7845552" cy="0"/>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37A1A44-DF58-A441-AD10-2297ABF3757F}"/>
              </a:ext>
            </a:extLst>
          </p:cNvPr>
          <p:cNvSpPr/>
          <p:nvPr/>
        </p:nvSpPr>
        <p:spPr>
          <a:xfrm>
            <a:off x="8018221" y="5398906"/>
            <a:ext cx="194872" cy="22485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721C6A2-8C0F-314E-958B-33D2A07723A0}"/>
              </a:ext>
            </a:extLst>
          </p:cNvPr>
          <p:cNvSpPr txBox="1"/>
          <p:nvPr/>
        </p:nvSpPr>
        <p:spPr>
          <a:xfrm>
            <a:off x="8168124" y="5356647"/>
            <a:ext cx="1912049" cy="276999"/>
          </a:xfrm>
          <a:prstGeom prst="rect">
            <a:avLst/>
          </a:prstGeom>
          <a:noFill/>
        </p:spPr>
        <p:txBody>
          <a:bodyPr wrap="square" rtlCol="0">
            <a:spAutoFit/>
          </a:bodyPr>
          <a:lstStyle/>
          <a:p>
            <a:r>
              <a:rPr lang="en-US" sz="1200" dirty="0"/>
              <a:t>- Refractory to PD-1 CPI</a:t>
            </a:r>
          </a:p>
        </p:txBody>
      </p:sp>
      <p:sp>
        <p:nvSpPr>
          <p:cNvPr id="21" name="Rectangle 20">
            <a:extLst>
              <a:ext uri="{FF2B5EF4-FFF2-40B4-BE49-F238E27FC236}">
                <a16:creationId xmlns:a16="http://schemas.microsoft.com/office/drawing/2014/main" id="{16EADC15-5D5C-C249-BACF-ECF887697B57}"/>
              </a:ext>
            </a:extLst>
          </p:cNvPr>
          <p:cNvSpPr/>
          <p:nvPr/>
        </p:nvSpPr>
        <p:spPr>
          <a:xfrm>
            <a:off x="8018221" y="5768238"/>
            <a:ext cx="194872" cy="224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C4A1BD9-836D-C84E-8171-728703A7B00F}"/>
              </a:ext>
            </a:extLst>
          </p:cNvPr>
          <p:cNvSpPr txBox="1"/>
          <p:nvPr/>
        </p:nvSpPr>
        <p:spPr>
          <a:xfrm>
            <a:off x="8168123" y="5725979"/>
            <a:ext cx="2064449" cy="276999"/>
          </a:xfrm>
          <a:prstGeom prst="rect">
            <a:avLst/>
          </a:prstGeom>
          <a:noFill/>
        </p:spPr>
        <p:txBody>
          <a:bodyPr wrap="square" rtlCol="0">
            <a:spAutoFit/>
          </a:bodyPr>
          <a:lstStyle/>
          <a:p>
            <a:r>
              <a:rPr lang="en-US" sz="1200" dirty="0"/>
              <a:t>- Relapsed on PD-1 CPI</a:t>
            </a:r>
          </a:p>
        </p:txBody>
      </p:sp>
      <p:sp>
        <p:nvSpPr>
          <p:cNvPr id="23" name="Title 3">
            <a:extLst>
              <a:ext uri="{FF2B5EF4-FFF2-40B4-BE49-F238E27FC236}">
                <a16:creationId xmlns:a16="http://schemas.microsoft.com/office/drawing/2014/main" id="{AB536EA1-7B67-894A-BAC6-25515BCCF50B}"/>
              </a:ext>
            </a:extLst>
          </p:cNvPr>
          <p:cNvSpPr txBox="1">
            <a:spLocks/>
          </p:cNvSpPr>
          <p:nvPr/>
        </p:nvSpPr>
        <p:spPr>
          <a:xfrm>
            <a:off x="2240834" y="-18288"/>
            <a:ext cx="8138160" cy="983848"/>
          </a:xfrm>
          <a:prstGeom prst="rect">
            <a:avLst/>
          </a:prstGeom>
        </p:spPr>
        <p:txBody>
          <a:bodyPr/>
          <a:lstStyle>
            <a:lvl1pPr algn="l" defTabSz="914400" rtl="0" eaLnBrk="1" latinLnBrk="0" hangingPunct="1">
              <a:spcBef>
                <a:spcPct val="0"/>
              </a:spcBef>
              <a:buNone/>
              <a:defRPr sz="3200" kern="1200">
                <a:solidFill>
                  <a:srgbClr val="14726C"/>
                </a:solidFill>
                <a:latin typeface="+mn-lt"/>
                <a:ea typeface="+mj-ea"/>
                <a:cs typeface="+mj-cs"/>
              </a:defRPr>
            </a:lvl1pPr>
          </a:lstStyle>
          <a:p>
            <a:pPr algn="ctr"/>
            <a:r>
              <a:rPr lang="en-US" sz="2400" dirty="0">
                <a:latin typeface="Times New Roman" panose="02020603050405020304" pitchFamily="18" charset="0"/>
                <a:cs typeface="Times New Roman" panose="02020603050405020304" pitchFamily="18" charset="0"/>
              </a:rPr>
              <a:t>Best response among CPI Relapsed and Refractory Patients Going on to Receive N-803 + PD1 </a:t>
            </a:r>
            <a:r>
              <a:rPr lang="en-US" sz="2400" dirty="0" err="1">
                <a:latin typeface="Times New Roman" panose="02020603050405020304" pitchFamily="18" charset="0"/>
                <a:cs typeface="Times New Roman" panose="02020603050405020304" pitchFamily="18" charset="0"/>
              </a:rPr>
              <a:t>mAb</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893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6A2D3D-4821-2F4F-BD75-F795CE4A2577}"/>
              </a:ext>
            </a:extLst>
          </p:cNvPr>
          <p:cNvSpPr>
            <a:spLocks noGrp="1"/>
          </p:cNvSpPr>
          <p:nvPr>
            <p:ph type="sldNum" sz="quarter" idx="12"/>
          </p:nvPr>
        </p:nvSpPr>
        <p:spPr>
          <a:xfrm>
            <a:off x="9197338" y="6390484"/>
            <a:ext cx="2743200" cy="365125"/>
          </a:xfrm>
        </p:spPr>
        <p:txBody>
          <a:bodyPr/>
          <a:lstStyle/>
          <a:p>
            <a:fld id="{F12ECCED-0735-4228-8C47-2F4C63A917CC}" type="slidenum">
              <a:rPr lang="en-US" smtClean="0"/>
              <a:pPr/>
              <a:t>55</a:t>
            </a:fld>
            <a:endParaRPr lang="en-US"/>
          </a:p>
        </p:txBody>
      </p:sp>
      <p:graphicFrame>
        <p:nvGraphicFramePr>
          <p:cNvPr id="3" name="Table 2">
            <a:extLst>
              <a:ext uri="{FF2B5EF4-FFF2-40B4-BE49-F238E27FC236}">
                <a16:creationId xmlns:a16="http://schemas.microsoft.com/office/drawing/2014/main" id="{C1AEEDE0-83CD-F848-9479-1C198DE5F05F}"/>
              </a:ext>
            </a:extLst>
          </p:cNvPr>
          <p:cNvGraphicFramePr>
            <a:graphicFrameLocks noGrp="1"/>
          </p:cNvGraphicFramePr>
          <p:nvPr>
            <p:extLst>
              <p:ext uri="{D42A27DB-BD31-4B8C-83A1-F6EECF244321}">
                <p14:modId xmlns:p14="http://schemas.microsoft.com/office/powerpoint/2010/main" val="2157630167"/>
              </p:ext>
            </p:extLst>
          </p:nvPr>
        </p:nvGraphicFramePr>
        <p:xfrm>
          <a:off x="4029456" y="478433"/>
          <a:ext cx="4800599" cy="1730733"/>
        </p:xfrm>
        <a:graphic>
          <a:graphicData uri="http://schemas.openxmlformats.org/drawingml/2006/table">
            <a:tbl>
              <a:tblPr>
                <a:tableStyleId>{8EC20E35-A176-4012-BC5E-935CFFF8708E}</a:tableStyleId>
              </a:tblPr>
              <a:tblGrid>
                <a:gridCol w="1173903">
                  <a:extLst>
                    <a:ext uri="{9D8B030D-6E8A-4147-A177-3AD203B41FA5}">
                      <a16:colId xmlns:a16="http://schemas.microsoft.com/office/drawing/2014/main" val="2603973929"/>
                    </a:ext>
                  </a:extLst>
                </a:gridCol>
                <a:gridCol w="496285">
                  <a:extLst>
                    <a:ext uri="{9D8B030D-6E8A-4147-A177-3AD203B41FA5}">
                      <a16:colId xmlns:a16="http://schemas.microsoft.com/office/drawing/2014/main" val="3658676217"/>
                    </a:ext>
                  </a:extLst>
                </a:gridCol>
                <a:gridCol w="486740">
                  <a:extLst>
                    <a:ext uri="{9D8B030D-6E8A-4147-A177-3AD203B41FA5}">
                      <a16:colId xmlns:a16="http://schemas.microsoft.com/office/drawing/2014/main" val="3219115181"/>
                    </a:ext>
                  </a:extLst>
                </a:gridCol>
                <a:gridCol w="534460">
                  <a:extLst>
                    <a:ext uri="{9D8B030D-6E8A-4147-A177-3AD203B41FA5}">
                      <a16:colId xmlns:a16="http://schemas.microsoft.com/office/drawing/2014/main" val="1888570401"/>
                    </a:ext>
                  </a:extLst>
                </a:gridCol>
                <a:gridCol w="515372">
                  <a:extLst>
                    <a:ext uri="{9D8B030D-6E8A-4147-A177-3AD203B41FA5}">
                      <a16:colId xmlns:a16="http://schemas.microsoft.com/office/drawing/2014/main" val="2174104790"/>
                    </a:ext>
                  </a:extLst>
                </a:gridCol>
                <a:gridCol w="1593839">
                  <a:extLst>
                    <a:ext uri="{9D8B030D-6E8A-4147-A177-3AD203B41FA5}">
                      <a16:colId xmlns:a16="http://schemas.microsoft.com/office/drawing/2014/main" val="3817952492"/>
                    </a:ext>
                  </a:extLst>
                </a:gridCol>
              </a:tblGrid>
              <a:tr h="383898">
                <a:tc>
                  <a:txBody>
                    <a:bodyPr/>
                    <a:lstStyle/>
                    <a:p>
                      <a:pPr algn="ctr" fontAlgn="ctr"/>
                      <a:r>
                        <a:rPr lang="en-US" sz="1200" u="none" strike="noStrike" dirty="0">
                          <a:effectLst/>
                        </a:rPr>
                        <a:t>AE Name (Grade)</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1</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2</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3</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4</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Total (%)</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43796406"/>
                  </a:ext>
                </a:extLst>
              </a:tr>
              <a:tr h="165455">
                <a:tc>
                  <a:txBody>
                    <a:bodyPr/>
                    <a:lstStyle/>
                    <a:p>
                      <a:pPr algn="l" fontAlgn="ctr"/>
                      <a:r>
                        <a:rPr lang="en-US" sz="1050" u="none" strike="noStrike" dirty="0">
                          <a:effectLst/>
                        </a:rPr>
                        <a:t>Injection site reaction</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18</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21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39 (70%)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56444525"/>
                  </a:ext>
                </a:extLst>
              </a:tr>
              <a:tr h="165455">
                <a:tc>
                  <a:txBody>
                    <a:bodyPr/>
                    <a:lstStyle/>
                    <a:p>
                      <a:pPr algn="l" fontAlgn="ctr"/>
                      <a:r>
                        <a:rPr lang="en-US" sz="1050" u="none" strike="noStrike" dirty="0">
                          <a:effectLst/>
                        </a:rPr>
                        <a:t>Fatigue</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19</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8</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4</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31 (55%)</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841467863"/>
                  </a:ext>
                </a:extLst>
              </a:tr>
              <a:tr h="165455">
                <a:tc>
                  <a:txBody>
                    <a:bodyPr/>
                    <a:lstStyle/>
                    <a:p>
                      <a:pPr algn="l" fontAlgn="ctr"/>
                      <a:r>
                        <a:rPr lang="en-US" sz="1050" u="none" strike="noStrike" dirty="0">
                          <a:effectLst/>
                        </a:rPr>
                        <a:t>Flu like symptoms</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22</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2</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24 (43%)</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8369346"/>
                  </a:ext>
                </a:extLst>
              </a:tr>
              <a:tr h="165455">
                <a:tc>
                  <a:txBody>
                    <a:bodyPr/>
                    <a:lstStyle/>
                    <a:p>
                      <a:pPr algn="l" fontAlgn="ctr"/>
                      <a:r>
                        <a:rPr lang="en-US" sz="1050" u="none" strike="noStrike" dirty="0">
                          <a:effectLst/>
                        </a:rPr>
                        <a:t>Fever</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9</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21 (38%)</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83453820"/>
                  </a:ext>
                </a:extLst>
              </a:tr>
              <a:tr h="165455">
                <a:tc>
                  <a:txBody>
                    <a:bodyPr/>
                    <a:lstStyle/>
                    <a:p>
                      <a:pPr algn="l" fontAlgn="ctr"/>
                      <a:r>
                        <a:rPr lang="en-US" sz="1050" u="none" strike="noStrike">
                          <a:effectLst/>
                        </a:rPr>
                        <a:t>Nausea</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2</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13 (23%)</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12853344"/>
                  </a:ext>
                </a:extLst>
              </a:tr>
              <a:tr h="165455">
                <a:tc>
                  <a:txBody>
                    <a:bodyPr/>
                    <a:lstStyle/>
                    <a:p>
                      <a:pPr algn="l" fontAlgn="ctr"/>
                      <a:r>
                        <a:rPr lang="en-US" sz="1050" u="none" strike="noStrike">
                          <a:effectLst/>
                        </a:rPr>
                        <a:t>Anorexia</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9</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4</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13 (23%)</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61720223"/>
                  </a:ext>
                </a:extLst>
              </a:tr>
              <a:tr h="165455">
                <a:tc>
                  <a:txBody>
                    <a:bodyPr/>
                    <a:lstStyle/>
                    <a:p>
                      <a:pPr algn="l" fontAlgn="ctr"/>
                      <a:r>
                        <a:rPr lang="en-US" sz="1050" u="none" strike="noStrike" dirty="0">
                          <a:effectLst/>
                        </a:rPr>
                        <a:t>Chills</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12</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12 (21%)</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512256050"/>
                  </a:ext>
                </a:extLst>
              </a:tr>
            </a:tbl>
          </a:graphicData>
        </a:graphic>
      </p:graphicFrame>
      <p:sp>
        <p:nvSpPr>
          <p:cNvPr id="4" name="Title 3">
            <a:extLst>
              <a:ext uri="{FF2B5EF4-FFF2-40B4-BE49-F238E27FC236}">
                <a16:creationId xmlns:a16="http://schemas.microsoft.com/office/drawing/2014/main" id="{33C1B64C-F641-7F4E-BDC4-0E857E41CD8B}"/>
              </a:ext>
            </a:extLst>
          </p:cNvPr>
          <p:cNvSpPr txBox="1">
            <a:spLocks/>
          </p:cNvSpPr>
          <p:nvPr/>
        </p:nvSpPr>
        <p:spPr>
          <a:xfrm>
            <a:off x="4741163" y="97433"/>
            <a:ext cx="5827775"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latin typeface="Arial" panose="020B0604020202020204" pitchFamily="34" charset="0"/>
                <a:cs typeface="Arial" panose="020B0604020202020204" pitchFamily="34" charset="0"/>
              </a:rPr>
              <a:t>Common Adverse Events</a:t>
            </a:r>
            <a:br>
              <a:rPr lang="en-US" sz="180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4A2F50CE-565F-A04A-AA0D-193B4C83821B}"/>
              </a:ext>
            </a:extLst>
          </p:cNvPr>
          <p:cNvSpPr txBox="1">
            <a:spLocks/>
          </p:cNvSpPr>
          <p:nvPr/>
        </p:nvSpPr>
        <p:spPr>
          <a:xfrm>
            <a:off x="3561105" y="2396364"/>
            <a:ext cx="6539482" cy="3205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rgbClr val="14726C"/>
                </a:solidFill>
                <a:latin typeface="+mn-lt"/>
                <a:ea typeface="+mj-ea"/>
                <a:cs typeface="+mj-cs"/>
              </a:defRPr>
            </a:lvl1pPr>
          </a:lstStyle>
          <a:p>
            <a:r>
              <a:rPr lang="en-US" sz="1800" dirty="0">
                <a:solidFill>
                  <a:schemeClr val="accent4">
                    <a:lumMod val="10000"/>
                  </a:schemeClr>
                </a:solidFill>
                <a:latin typeface="Arial" panose="020B0604020202020204" pitchFamily="34" charset="0"/>
                <a:cs typeface="Arial" panose="020B0604020202020204" pitchFamily="34" charset="0"/>
              </a:rPr>
              <a:t>Serious Possible or Definitely Related Adverse Events</a:t>
            </a:r>
          </a:p>
        </p:txBody>
      </p:sp>
      <p:graphicFrame>
        <p:nvGraphicFramePr>
          <p:cNvPr id="6" name="Table 5">
            <a:extLst>
              <a:ext uri="{FF2B5EF4-FFF2-40B4-BE49-F238E27FC236}">
                <a16:creationId xmlns:a16="http://schemas.microsoft.com/office/drawing/2014/main" id="{50D143C0-2CC1-DC4C-B94D-313A04DD120D}"/>
              </a:ext>
            </a:extLst>
          </p:cNvPr>
          <p:cNvGraphicFramePr>
            <a:graphicFrameLocks noGrp="1"/>
          </p:cNvGraphicFramePr>
          <p:nvPr>
            <p:extLst>
              <p:ext uri="{D42A27DB-BD31-4B8C-83A1-F6EECF244321}">
                <p14:modId xmlns:p14="http://schemas.microsoft.com/office/powerpoint/2010/main" val="1565706669"/>
              </p:ext>
            </p:extLst>
          </p:nvPr>
        </p:nvGraphicFramePr>
        <p:xfrm>
          <a:off x="3160015" y="2732074"/>
          <a:ext cx="6539482" cy="3565437"/>
        </p:xfrm>
        <a:graphic>
          <a:graphicData uri="http://schemas.openxmlformats.org/drawingml/2006/table">
            <a:tbl>
              <a:tblPr>
                <a:tableStyleId>{8EC20E35-A176-4012-BC5E-935CFFF8708E}</a:tableStyleId>
              </a:tblPr>
              <a:tblGrid>
                <a:gridCol w="2586827">
                  <a:extLst>
                    <a:ext uri="{9D8B030D-6E8A-4147-A177-3AD203B41FA5}">
                      <a16:colId xmlns:a16="http://schemas.microsoft.com/office/drawing/2014/main" val="949405288"/>
                    </a:ext>
                  </a:extLst>
                </a:gridCol>
                <a:gridCol w="443997">
                  <a:extLst>
                    <a:ext uri="{9D8B030D-6E8A-4147-A177-3AD203B41FA5}">
                      <a16:colId xmlns:a16="http://schemas.microsoft.com/office/drawing/2014/main" val="2809146497"/>
                    </a:ext>
                  </a:extLst>
                </a:gridCol>
                <a:gridCol w="480521">
                  <a:extLst>
                    <a:ext uri="{9D8B030D-6E8A-4147-A177-3AD203B41FA5}">
                      <a16:colId xmlns:a16="http://schemas.microsoft.com/office/drawing/2014/main" val="3578149609"/>
                    </a:ext>
                  </a:extLst>
                </a:gridCol>
                <a:gridCol w="498144">
                  <a:extLst>
                    <a:ext uri="{9D8B030D-6E8A-4147-A177-3AD203B41FA5}">
                      <a16:colId xmlns:a16="http://schemas.microsoft.com/office/drawing/2014/main" val="2435626268"/>
                    </a:ext>
                  </a:extLst>
                </a:gridCol>
                <a:gridCol w="433167">
                  <a:extLst>
                    <a:ext uri="{9D8B030D-6E8A-4147-A177-3AD203B41FA5}">
                      <a16:colId xmlns:a16="http://schemas.microsoft.com/office/drawing/2014/main" val="741823724"/>
                    </a:ext>
                  </a:extLst>
                </a:gridCol>
                <a:gridCol w="2096826">
                  <a:extLst>
                    <a:ext uri="{9D8B030D-6E8A-4147-A177-3AD203B41FA5}">
                      <a16:colId xmlns:a16="http://schemas.microsoft.com/office/drawing/2014/main" val="2489451938"/>
                    </a:ext>
                  </a:extLst>
                </a:gridCol>
              </a:tblGrid>
              <a:tr h="147315">
                <a:tc>
                  <a:txBody>
                    <a:bodyPr/>
                    <a:lstStyle/>
                    <a:p>
                      <a:pPr algn="ctr" fontAlgn="ctr"/>
                      <a:r>
                        <a:rPr lang="en-US" sz="1050" u="none" strike="noStrike" dirty="0">
                          <a:effectLst/>
                        </a:rPr>
                        <a:t>AE Name (Grade)</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1</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2</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3</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4</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TOTAL (%)</a:t>
                      </a:r>
                      <a:endParaRPr lang="en-US" sz="1050" b="1"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04490330"/>
                  </a:ext>
                </a:extLst>
              </a:tr>
              <a:tr h="140694">
                <a:tc>
                  <a:txBody>
                    <a:bodyPr/>
                    <a:lstStyle/>
                    <a:p>
                      <a:pPr algn="l" fontAlgn="ctr"/>
                      <a:r>
                        <a:rPr lang="en-US" sz="1000" u="none" strike="noStrike" dirty="0">
                          <a:effectLst/>
                        </a:rPr>
                        <a:t>Fatigue</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4</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4 (7%)</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78780481"/>
                  </a:ext>
                </a:extLst>
              </a:tr>
              <a:tr h="214389">
                <a:tc>
                  <a:txBody>
                    <a:bodyPr/>
                    <a:lstStyle/>
                    <a:p>
                      <a:pPr algn="l" fontAlgn="ctr"/>
                      <a:r>
                        <a:rPr lang="en-US" sz="1000" u="none" strike="noStrike" dirty="0">
                          <a:effectLst/>
                        </a:rPr>
                        <a:t>Other Lymphocyte Count Decreased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2</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2 (4%)</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31370908"/>
                  </a:ext>
                </a:extLst>
              </a:tr>
              <a:tr h="140694">
                <a:tc>
                  <a:txBody>
                    <a:bodyPr/>
                    <a:lstStyle/>
                    <a:p>
                      <a:pPr algn="l" fontAlgn="ctr"/>
                      <a:r>
                        <a:rPr lang="en-US" sz="1000" u="none" strike="noStrike">
                          <a:effectLst/>
                        </a:rPr>
                        <a:t>Anemia</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96587837"/>
                  </a:ext>
                </a:extLst>
              </a:tr>
              <a:tr h="140694">
                <a:tc>
                  <a:txBody>
                    <a:bodyPr/>
                    <a:lstStyle/>
                    <a:p>
                      <a:pPr algn="l" fontAlgn="ctr"/>
                      <a:r>
                        <a:rPr lang="en-US" sz="1000" u="none" strike="noStrike">
                          <a:effectLst/>
                        </a:rPr>
                        <a:t>Other Anemia</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30364902"/>
                  </a:ext>
                </a:extLst>
              </a:tr>
              <a:tr h="140694">
                <a:tc>
                  <a:txBody>
                    <a:bodyPr/>
                    <a:lstStyle/>
                    <a:p>
                      <a:pPr algn="l" fontAlgn="ctr"/>
                      <a:r>
                        <a:rPr lang="en-US" sz="1000" u="none" strike="noStrike" dirty="0">
                          <a:effectLst/>
                        </a:rPr>
                        <a:t>Myocardial infarction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05523291"/>
                  </a:ext>
                </a:extLst>
              </a:tr>
              <a:tr h="140694">
                <a:tc>
                  <a:txBody>
                    <a:bodyPr/>
                    <a:lstStyle/>
                    <a:p>
                      <a:pPr algn="l" fontAlgn="ctr"/>
                      <a:r>
                        <a:rPr lang="en-US" sz="1000" u="none" strike="noStrike" dirty="0">
                          <a:effectLst/>
                        </a:rPr>
                        <a:t>Abdominal pain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5460189"/>
                  </a:ext>
                </a:extLst>
              </a:tr>
              <a:tr h="140694">
                <a:tc>
                  <a:txBody>
                    <a:bodyPr/>
                    <a:lstStyle/>
                    <a:p>
                      <a:pPr algn="l" fontAlgn="ctr"/>
                      <a:r>
                        <a:rPr lang="en-US" sz="1000" u="none" strike="noStrike" dirty="0">
                          <a:effectLst/>
                        </a:rPr>
                        <a:t>Fever</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60535159"/>
                  </a:ext>
                </a:extLst>
              </a:tr>
              <a:tr h="214389">
                <a:tc>
                  <a:txBody>
                    <a:bodyPr/>
                    <a:lstStyle/>
                    <a:p>
                      <a:pPr algn="l" fontAlgn="ctr"/>
                      <a:r>
                        <a:rPr lang="en-US" sz="1000" u="none" strike="noStrike" dirty="0">
                          <a:effectLst/>
                        </a:rPr>
                        <a:t>Other Lymphocyte Count Decreased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75542284"/>
                  </a:ext>
                </a:extLst>
              </a:tr>
              <a:tr h="140694">
                <a:tc>
                  <a:txBody>
                    <a:bodyPr/>
                    <a:lstStyle/>
                    <a:p>
                      <a:pPr algn="l" fontAlgn="ctr"/>
                      <a:r>
                        <a:rPr lang="en-US" sz="1000" u="none" strike="noStrike">
                          <a:effectLst/>
                        </a:rPr>
                        <a:t>Lung infection</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1584297"/>
                  </a:ext>
                </a:extLst>
              </a:tr>
              <a:tr h="140694">
                <a:tc>
                  <a:txBody>
                    <a:bodyPr/>
                    <a:lstStyle/>
                    <a:p>
                      <a:pPr algn="l" fontAlgn="ctr"/>
                      <a:r>
                        <a:rPr lang="en-US" sz="1000" u="none" strike="noStrike">
                          <a:effectLst/>
                        </a:rPr>
                        <a:t>Other Sepsis</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98329131"/>
                  </a:ext>
                </a:extLst>
              </a:tr>
              <a:tr h="140694">
                <a:tc>
                  <a:txBody>
                    <a:bodyPr/>
                    <a:lstStyle/>
                    <a:p>
                      <a:pPr algn="l" fontAlgn="ctr"/>
                      <a:r>
                        <a:rPr lang="en-US" sz="1000" u="none" strike="noStrike" dirty="0">
                          <a:effectLst/>
                        </a:rPr>
                        <a:t>Alkaline phosphatase increased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42639401"/>
                  </a:ext>
                </a:extLst>
              </a:tr>
              <a:tr h="140694">
                <a:tc>
                  <a:txBody>
                    <a:bodyPr/>
                    <a:lstStyle/>
                    <a:p>
                      <a:pPr algn="l" fontAlgn="ctr"/>
                      <a:r>
                        <a:rPr lang="en-US" sz="1000" u="none" strike="noStrike">
                          <a:effectLst/>
                        </a:rPr>
                        <a:t>Ast increased</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03622573"/>
                  </a:ext>
                </a:extLst>
              </a:tr>
              <a:tr h="140694">
                <a:tc>
                  <a:txBody>
                    <a:bodyPr/>
                    <a:lstStyle/>
                    <a:p>
                      <a:pPr algn="l" fontAlgn="ctr"/>
                      <a:r>
                        <a:rPr lang="en-US" sz="1000" u="none" strike="noStrike" dirty="0">
                          <a:effectLst/>
                        </a:rPr>
                        <a:t>Lipase increased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06289819"/>
                  </a:ext>
                </a:extLst>
              </a:tr>
              <a:tr h="140694">
                <a:tc>
                  <a:txBody>
                    <a:bodyPr/>
                    <a:lstStyle/>
                    <a:p>
                      <a:pPr algn="l" fontAlgn="ctr"/>
                      <a:r>
                        <a:rPr lang="en-US" sz="1000" u="none" strike="noStrike" dirty="0">
                          <a:effectLst/>
                        </a:rPr>
                        <a:t>Other Back Pain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53700673"/>
                  </a:ext>
                </a:extLst>
              </a:tr>
              <a:tr h="140694">
                <a:tc>
                  <a:txBody>
                    <a:bodyPr/>
                    <a:lstStyle/>
                    <a:p>
                      <a:pPr algn="l" fontAlgn="ctr"/>
                      <a:r>
                        <a:rPr lang="en-US" sz="1000" u="none" strike="noStrike" dirty="0">
                          <a:effectLst/>
                        </a:rPr>
                        <a:t>Dizziness</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57234276"/>
                  </a:ext>
                </a:extLst>
              </a:tr>
              <a:tr h="140694">
                <a:tc>
                  <a:txBody>
                    <a:bodyPr/>
                    <a:lstStyle/>
                    <a:p>
                      <a:pPr algn="l" fontAlgn="ctr"/>
                      <a:r>
                        <a:rPr lang="en-US" sz="1000" u="none" strike="noStrike" dirty="0">
                          <a:effectLst/>
                        </a:rPr>
                        <a:t>Other Encephalopathy</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5495263"/>
                  </a:ext>
                </a:extLst>
              </a:tr>
              <a:tr h="140694">
                <a:tc>
                  <a:txBody>
                    <a:bodyPr/>
                    <a:lstStyle/>
                    <a:p>
                      <a:pPr algn="l" fontAlgn="ctr"/>
                      <a:r>
                        <a:rPr lang="en-US" sz="1000" u="none" strike="noStrike">
                          <a:effectLst/>
                        </a:rPr>
                        <a:t>Confusion</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7751434"/>
                  </a:ext>
                </a:extLst>
              </a:tr>
              <a:tr h="140694">
                <a:tc>
                  <a:txBody>
                    <a:bodyPr/>
                    <a:lstStyle/>
                    <a:p>
                      <a:pPr algn="l" fontAlgn="ctr"/>
                      <a:r>
                        <a:rPr lang="en-US" sz="1000" u="none" strike="noStrike" dirty="0">
                          <a:effectLst/>
                        </a:rPr>
                        <a:t>Depression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52175463"/>
                  </a:ext>
                </a:extLst>
              </a:tr>
              <a:tr h="214389">
                <a:tc>
                  <a:txBody>
                    <a:bodyPr/>
                    <a:lstStyle/>
                    <a:p>
                      <a:pPr algn="l" fontAlgn="ctr"/>
                      <a:r>
                        <a:rPr lang="en-US" sz="1000" u="none" strike="noStrike" dirty="0">
                          <a:effectLst/>
                        </a:rPr>
                        <a:t>Other </a:t>
                      </a:r>
                      <a:r>
                        <a:rPr lang="en-US" sz="1000" u="none" strike="noStrike" dirty="0" err="1">
                          <a:effectLst/>
                        </a:rPr>
                        <a:t>Actue</a:t>
                      </a:r>
                      <a:r>
                        <a:rPr lang="en-US" sz="1000" u="none" strike="noStrike" dirty="0">
                          <a:effectLst/>
                        </a:rPr>
                        <a:t> Hypoxic Respiratory Failure</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4827945"/>
                  </a:ext>
                </a:extLst>
              </a:tr>
              <a:tr h="140694">
                <a:tc>
                  <a:txBody>
                    <a:bodyPr/>
                    <a:lstStyle/>
                    <a:p>
                      <a:pPr algn="l" fontAlgn="ctr"/>
                      <a:r>
                        <a:rPr lang="en-US" sz="1000" u="none" strike="noStrike" dirty="0">
                          <a:effectLst/>
                        </a:rPr>
                        <a:t>Other Cough</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29232081"/>
                  </a:ext>
                </a:extLst>
              </a:tr>
            </a:tbl>
          </a:graphicData>
        </a:graphic>
      </p:graphicFrame>
      <p:sp>
        <p:nvSpPr>
          <p:cNvPr id="8" name="TextBox 7">
            <a:extLst>
              <a:ext uri="{FF2B5EF4-FFF2-40B4-BE49-F238E27FC236}">
                <a16:creationId xmlns:a16="http://schemas.microsoft.com/office/drawing/2014/main" id="{EFF53155-3D9F-864F-8C3A-84E8534B480C}"/>
              </a:ext>
            </a:extLst>
          </p:cNvPr>
          <p:cNvSpPr txBox="1"/>
          <p:nvPr/>
        </p:nvSpPr>
        <p:spPr>
          <a:xfrm>
            <a:off x="164592" y="142237"/>
            <a:ext cx="3150991" cy="369332"/>
          </a:xfrm>
          <a:prstGeom prst="rect">
            <a:avLst/>
          </a:prstGeom>
          <a:noFill/>
        </p:spPr>
        <p:txBody>
          <a:bodyPr wrap="none" rtlCol="0">
            <a:spAutoFit/>
          </a:bodyPr>
          <a:lstStyle/>
          <a:p>
            <a:r>
              <a:rPr lang="en-US" dirty="0"/>
              <a:t>Safety of N-803 + anti-PD1 </a:t>
            </a:r>
            <a:r>
              <a:rPr lang="en-US" dirty="0" err="1"/>
              <a:t>mAb</a:t>
            </a:r>
            <a:endParaRPr lang="en-US" dirty="0"/>
          </a:p>
        </p:txBody>
      </p:sp>
    </p:spTree>
    <p:extLst>
      <p:ext uri="{BB962C8B-B14F-4D97-AF65-F5344CB8AC3E}">
        <p14:creationId xmlns:p14="http://schemas.microsoft.com/office/powerpoint/2010/main" val="16006845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7">
            <a:extLst>
              <a:ext uri="{FF2B5EF4-FFF2-40B4-BE49-F238E27FC236}">
                <a16:creationId xmlns:a16="http://schemas.microsoft.com/office/drawing/2014/main" id="{BE099E6F-AD97-4DC6-8ACC-689C01782074}"/>
              </a:ext>
            </a:extLst>
          </p:cNvPr>
          <p:cNvSpPr>
            <a:spLocks noGrp="1" noChangeArrowheads="1"/>
          </p:cNvSpPr>
          <p:nvPr>
            <p:ph type="title"/>
          </p:nvPr>
        </p:nvSpPr>
        <p:spPr>
          <a:xfrm>
            <a:off x="599090" y="36084"/>
            <a:ext cx="10556590" cy="830262"/>
          </a:xfrm>
        </p:spPr>
        <p:txBody>
          <a:bodyPr/>
          <a:lstStyle/>
          <a:p>
            <a:r>
              <a:rPr lang="en-US" altLang="en-US" dirty="0">
                <a:ea typeface="ヒラギノ角ゴ Pro W3" pitchFamily="2" charset="-128"/>
              </a:rPr>
              <a:t>Study Design   </a:t>
            </a:r>
          </a:p>
        </p:txBody>
      </p:sp>
      <p:sp>
        <p:nvSpPr>
          <p:cNvPr id="50179" name="Slide Number Placeholder 6">
            <a:extLst>
              <a:ext uri="{FF2B5EF4-FFF2-40B4-BE49-F238E27FC236}">
                <a16:creationId xmlns:a16="http://schemas.microsoft.com/office/drawing/2014/main" id="{4FAC3954-677E-49C3-BAC6-7786159FAFB8}"/>
              </a:ext>
            </a:extLst>
          </p:cNvPr>
          <p:cNvSpPr>
            <a:spLocks noGrp="1" noChangeArrowheads="1"/>
          </p:cNvSpPr>
          <p:nvPr>
            <p:ph type="sldNum" sz="quarter" idx="13"/>
          </p:nvPr>
        </p:nvSpPr>
        <p:spPr>
          <a:xfrm>
            <a:off x="7859713" y="5723447"/>
            <a:ext cx="340995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ヒラギノ角ゴ Pro W3" pitchFamily="2" charset="-128"/>
              </a:defRPr>
            </a:lvl1pPr>
            <a:lvl2pPr marL="742950" indent="-285750">
              <a:defRPr sz="2400">
                <a:solidFill>
                  <a:schemeClr val="tx1"/>
                </a:solidFill>
                <a:latin typeface="Times New Roman" panose="02020603050405020304" pitchFamily="18" charset="0"/>
                <a:ea typeface="ヒラギノ角ゴ Pro W3" pitchFamily="2" charset="-128"/>
              </a:defRPr>
            </a:lvl2pPr>
            <a:lvl3pPr marL="1143000" indent="-228600">
              <a:defRPr sz="2400">
                <a:solidFill>
                  <a:schemeClr val="tx1"/>
                </a:solidFill>
                <a:latin typeface="Times New Roman" panose="02020603050405020304" pitchFamily="18" charset="0"/>
                <a:ea typeface="ヒラギノ角ゴ Pro W3" pitchFamily="2" charset="-128"/>
              </a:defRPr>
            </a:lvl3pPr>
            <a:lvl4pPr marL="1600200" indent="-228600">
              <a:defRPr sz="2400">
                <a:solidFill>
                  <a:schemeClr val="tx1"/>
                </a:solidFill>
                <a:latin typeface="Times New Roman" panose="02020603050405020304" pitchFamily="18" charset="0"/>
                <a:ea typeface="ヒラギノ角ゴ Pro W3" pitchFamily="2" charset="-128"/>
              </a:defRPr>
            </a:lvl4pPr>
            <a:lvl5pPr marL="2057400" indent="-228600">
              <a:defRPr sz="2400">
                <a:solidFill>
                  <a:schemeClr val="tx1"/>
                </a:solidFill>
                <a:latin typeface="Times New Roman" panose="02020603050405020304" pitchFamily="18" charset="0"/>
                <a:ea typeface="ヒラギノ角ゴ Pro W3" pitchFamily="2"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 W3" pitchFamily="2" charset="-128"/>
              </a:defRPr>
            </a:lvl9pPr>
          </a:lstStyle>
          <a:p>
            <a:fld id="{EC032DE5-1AFC-44F0-9C8E-E9D4746DAC0E}" type="slidenum">
              <a:rPr lang="en-US" altLang="en-US" sz="600" smtClean="0">
                <a:latin typeface="Arial" panose="020B0604020202020204" pitchFamily="34" charset="0"/>
              </a:rPr>
              <a:pPr/>
              <a:t>56</a:t>
            </a:fld>
            <a:endParaRPr lang="en-US" altLang="en-US" sz="600">
              <a:latin typeface="Arial" panose="020B0604020202020204" pitchFamily="34" charset="0"/>
            </a:endParaRPr>
          </a:p>
        </p:txBody>
      </p:sp>
      <p:sp>
        <p:nvSpPr>
          <p:cNvPr id="2" name="Rectangle: Rounded Corners 1">
            <a:extLst>
              <a:ext uri="{FF2B5EF4-FFF2-40B4-BE49-F238E27FC236}">
                <a16:creationId xmlns:a16="http://schemas.microsoft.com/office/drawing/2014/main" id="{7A696C51-1A56-40EF-8CF7-DA3AB95F4DC0}"/>
              </a:ext>
            </a:extLst>
          </p:cNvPr>
          <p:cNvSpPr/>
          <p:nvPr/>
        </p:nvSpPr>
        <p:spPr bwMode="auto">
          <a:xfrm>
            <a:off x="4613275" y="787312"/>
            <a:ext cx="2741613" cy="906463"/>
          </a:xfrm>
          <a:prstGeom prst="roundRect">
            <a:avLst/>
          </a:prstGeom>
          <a:solidFill>
            <a:srgbClr val="0070C0"/>
          </a:solidFill>
          <a:ln w="9525" cap="flat" cmpd="sng" algn="ctr">
            <a:noFill/>
            <a:prstDash val="solid"/>
            <a:round/>
            <a:headEnd type="none" w="med" len="med"/>
            <a:tailEnd type="none" w="med" len="med"/>
          </a:ln>
          <a:effectLst/>
        </p:spPr>
        <p:txBody>
          <a:bodyPr wrap="none"/>
          <a:lstStyle/>
          <a:p>
            <a:pPr eaLnBrk="1" hangingPunct="1">
              <a:defRPr/>
            </a:pPr>
            <a:r>
              <a:rPr lang="en-US" sz="2200" dirty="0">
                <a:solidFill>
                  <a:schemeClr val="bg1"/>
                </a:solidFill>
                <a:latin typeface="+mj-lt"/>
              </a:rPr>
              <a:t>Prior Anti-PD-(L)1 and </a:t>
            </a:r>
          </a:p>
          <a:p>
            <a:pPr eaLnBrk="1" hangingPunct="1">
              <a:defRPr/>
            </a:pPr>
            <a:r>
              <a:rPr lang="en-US" sz="2200" dirty="0">
                <a:solidFill>
                  <a:schemeClr val="bg1"/>
                </a:solidFill>
                <a:latin typeface="+mj-lt"/>
              </a:rPr>
              <a:t>disease progression  </a:t>
            </a:r>
          </a:p>
        </p:txBody>
      </p:sp>
      <p:sp>
        <p:nvSpPr>
          <p:cNvPr id="6" name="Rectangle: Rounded Corners 5">
            <a:extLst>
              <a:ext uri="{FF2B5EF4-FFF2-40B4-BE49-F238E27FC236}">
                <a16:creationId xmlns:a16="http://schemas.microsoft.com/office/drawing/2014/main" id="{2B584C90-1DA6-4DA0-AC88-5F0929CEE847}"/>
              </a:ext>
            </a:extLst>
          </p:cNvPr>
          <p:cNvSpPr/>
          <p:nvPr/>
        </p:nvSpPr>
        <p:spPr bwMode="auto">
          <a:xfrm>
            <a:off x="2047875" y="2136687"/>
            <a:ext cx="2741613" cy="906463"/>
          </a:xfrm>
          <a:prstGeom prst="roundRect">
            <a:avLst/>
          </a:prstGeom>
          <a:solidFill>
            <a:schemeClr val="accent5"/>
          </a:solidFill>
          <a:ln w="9525" cap="flat" cmpd="sng" algn="ctr">
            <a:noFill/>
            <a:prstDash val="solid"/>
            <a:round/>
            <a:headEnd type="none" w="med" len="med"/>
            <a:tailEnd type="none" w="med" len="med"/>
          </a:ln>
          <a:effectLst/>
        </p:spPr>
        <p:txBody>
          <a:bodyPr wrap="none"/>
          <a:lstStyle/>
          <a:p>
            <a:pPr algn="ctr" eaLnBrk="1" hangingPunct="1">
              <a:defRPr/>
            </a:pPr>
            <a:r>
              <a:rPr lang="en-US" sz="2200" dirty="0">
                <a:solidFill>
                  <a:schemeClr val="bg1"/>
                </a:solidFill>
                <a:latin typeface="+mj-lt"/>
              </a:rPr>
              <a:t>Primary Resistance </a:t>
            </a:r>
          </a:p>
          <a:p>
            <a:pPr algn="ctr" eaLnBrk="1" hangingPunct="1">
              <a:defRPr/>
            </a:pPr>
            <a:r>
              <a:rPr lang="en-US" sz="2200" dirty="0">
                <a:solidFill>
                  <a:schemeClr val="bg1"/>
                </a:solidFill>
                <a:latin typeface="+mj-lt"/>
              </a:rPr>
              <a:t>Cohort </a:t>
            </a:r>
          </a:p>
        </p:txBody>
      </p:sp>
      <p:sp>
        <p:nvSpPr>
          <p:cNvPr id="10" name="Rectangle: Rounded Corners 9">
            <a:extLst>
              <a:ext uri="{FF2B5EF4-FFF2-40B4-BE49-F238E27FC236}">
                <a16:creationId xmlns:a16="http://schemas.microsoft.com/office/drawing/2014/main" id="{52D76877-2AA2-4BA3-895A-C81F1C1CB2E8}"/>
              </a:ext>
            </a:extLst>
          </p:cNvPr>
          <p:cNvSpPr/>
          <p:nvPr/>
        </p:nvSpPr>
        <p:spPr bwMode="auto">
          <a:xfrm>
            <a:off x="7235825" y="2116050"/>
            <a:ext cx="2741613" cy="904875"/>
          </a:xfrm>
          <a:prstGeom prst="roundRect">
            <a:avLst/>
          </a:prstGeom>
          <a:solidFill>
            <a:srgbClr val="92D050"/>
          </a:solidFill>
          <a:ln w="9525" cap="flat" cmpd="sng" algn="ctr">
            <a:noFill/>
            <a:prstDash val="solid"/>
            <a:round/>
            <a:headEnd type="none" w="med" len="med"/>
            <a:tailEnd type="none" w="med" len="med"/>
          </a:ln>
          <a:effectLst/>
        </p:spPr>
        <p:txBody>
          <a:bodyPr wrap="none"/>
          <a:lstStyle/>
          <a:p>
            <a:pPr algn="ctr" eaLnBrk="1" hangingPunct="1">
              <a:defRPr/>
            </a:pPr>
            <a:r>
              <a:rPr lang="en-US" sz="2200" dirty="0">
                <a:solidFill>
                  <a:schemeClr val="bg1"/>
                </a:solidFill>
                <a:latin typeface="+mj-lt"/>
              </a:rPr>
              <a:t>Acquired Resistance </a:t>
            </a:r>
          </a:p>
          <a:p>
            <a:pPr algn="ctr" eaLnBrk="1" hangingPunct="1">
              <a:defRPr/>
            </a:pPr>
            <a:r>
              <a:rPr lang="en-US" sz="2200" dirty="0">
                <a:solidFill>
                  <a:schemeClr val="bg1"/>
                </a:solidFill>
                <a:latin typeface="+mj-lt"/>
              </a:rPr>
              <a:t>Cohort </a:t>
            </a:r>
          </a:p>
        </p:txBody>
      </p:sp>
      <p:cxnSp>
        <p:nvCxnSpPr>
          <p:cNvPr id="50183" name="Straight Arrow Connector 4">
            <a:extLst>
              <a:ext uri="{FF2B5EF4-FFF2-40B4-BE49-F238E27FC236}">
                <a16:creationId xmlns:a16="http://schemas.microsoft.com/office/drawing/2014/main" id="{38F0E4C9-1109-4DDB-8BD4-ADCC4F98690D}"/>
              </a:ext>
            </a:extLst>
          </p:cNvPr>
          <p:cNvCxnSpPr>
            <a:cxnSpLocks/>
          </p:cNvCxnSpPr>
          <p:nvPr/>
        </p:nvCxnSpPr>
        <p:spPr bwMode="auto">
          <a:xfrm flipH="1">
            <a:off x="4129088" y="1774737"/>
            <a:ext cx="660400" cy="361950"/>
          </a:xfrm>
          <a:prstGeom prst="straightConnector1">
            <a:avLst/>
          </a:prstGeom>
          <a:noFill/>
          <a:ln w="9525" algn="ctr">
            <a:solidFill>
              <a:schemeClr val="tx1"/>
            </a:solidFill>
            <a:round/>
            <a:headEnd/>
            <a:tailEnd type="triangle" w="med" len="med"/>
          </a:ln>
        </p:spPr>
      </p:cxnSp>
      <p:cxnSp>
        <p:nvCxnSpPr>
          <p:cNvPr id="50184" name="Straight Arrow Connector 11">
            <a:extLst>
              <a:ext uri="{FF2B5EF4-FFF2-40B4-BE49-F238E27FC236}">
                <a16:creationId xmlns:a16="http://schemas.microsoft.com/office/drawing/2014/main" id="{490FD562-EDD9-435B-91CB-F041BBDBF86F}"/>
              </a:ext>
            </a:extLst>
          </p:cNvPr>
          <p:cNvCxnSpPr>
            <a:cxnSpLocks/>
          </p:cNvCxnSpPr>
          <p:nvPr/>
        </p:nvCxnSpPr>
        <p:spPr bwMode="auto">
          <a:xfrm>
            <a:off x="7235825" y="1774737"/>
            <a:ext cx="701675" cy="280988"/>
          </a:xfrm>
          <a:prstGeom prst="straightConnector1">
            <a:avLst/>
          </a:prstGeom>
          <a:noFill/>
          <a:ln w="9525" algn="ctr">
            <a:solidFill>
              <a:schemeClr val="tx1"/>
            </a:solidFill>
            <a:round/>
            <a:headEnd/>
            <a:tailEnd type="triangle" w="med" len="med"/>
          </a:ln>
        </p:spPr>
      </p:cxnSp>
      <p:sp>
        <p:nvSpPr>
          <p:cNvPr id="15" name="TextBox 14">
            <a:extLst>
              <a:ext uri="{FF2B5EF4-FFF2-40B4-BE49-F238E27FC236}">
                <a16:creationId xmlns:a16="http://schemas.microsoft.com/office/drawing/2014/main" id="{7C1AC2F1-2FD0-4989-BC83-82F1B7655DDE}"/>
              </a:ext>
            </a:extLst>
          </p:cNvPr>
          <p:cNvSpPr txBox="1"/>
          <p:nvPr/>
        </p:nvSpPr>
        <p:spPr>
          <a:xfrm>
            <a:off x="7710488" y="1576300"/>
            <a:ext cx="2178050" cy="646112"/>
          </a:xfrm>
          <a:prstGeom prst="rect">
            <a:avLst/>
          </a:prstGeom>
          <a:noFill/>
        </p:spPr>
        <p:txBody>
          <a:bodyPr>
            <a:spAutoFit/>
          </a:bodyPr>
          <a:lstStyle/>
          <a:p>
            <a:pPr>
              <a:defRPr/>
            </a:pPr>
            <a:r>
              <a:rPr lang="en-US" sz="1200" dirty="0">
                <a:latin typeface="+mj-lt"/>
              </a:rPr>
              <a:t>PD on prior treatment &gt; 12 weeks </a:t>
            </a:r>
          </a:p>
        </p:txBody>
      </p:sp>
      <p:sp>
        <p:nvSpPr>
          <p:cNvPr id="16" name="TextBox 15">
            <a:extLst>
              <a:ext uri="{FF2B5EF4-FFF2-40B4-BE49-F238E27FC236}">
                <a16:creationId xmlns:a16="http://schemas.microsoft.com/office/drawing/2014/main" id="{967EE377-C74D-47F8-A627-511EA4B1D1A0}"/>
              </a:ext>
            </a:extLst>
          </p:cNvPr>
          <p:cNvSpPr txBox="1"/>
          <p:nvPr/>
        </p:nvSpPr>
        <p:spPr>
          <a:xfrm>
            <a:off x="2589213" y="3127287"/>
            <a:ext cx="1800225" cy="276225"/>
          </a:xfrm>
          <a:prstGeom prst="rect">
            <a:avLst/>
          </a:prstGeom>
          <a:noFill/>
        </p:spPr>
        <p:txBody>
          <a:bodyPr>
            <a:spAutoFit/>
          </a:bodyPr>
          <a:lstStyle/>
          <a:p>
            <a:pPr algn="ctr">
              <a:defRPr/>
            </a:pPr>
            <a:r>
              <a:rPr lang="en-US" sz="1200" dirty="0">
                <a:solidFill>
                  <a:srgbClr val="FF0000"/>
                </a:solidFill>
                <a:latin typeface="+mj-lt"/>
              </a:rPr>
              <a:t>Stand-alone Phase II</a:t>
            </a:r>
          </a:p>
        </p:txBody>
      </p:sp>
      <p:sp>
        <p:nvSpPr>
          <p:cNvPr id="17" name="TextBox 16">
            <a:extLst>
              <a:ext uri="{FF2B5EF4-FFF2-40B4-BE49-F238E27FC236}">
                <a16:creationId xmlns:a16="http://schemas.microsoft.com/office/drawing/2014/main" id="{44EE9A14-1133-427E-B2B8-5C99AC5F28BC}"/>
              </a:ext>
            </a:extLst>
          </p:cNvPr>
          <p:cNvSpPr txBox="1"/>
          <p:nvPr/>
        </p:nvSpPr>
        <p:spPr>
          <a:xfrm>
            <a:off x="7631113" y="3009812"/>
            <a:ext cx="1800225" cy="276225"/>
          </a:xfrm>
          <a:prstGeom prst="rect">
            <a:avLst/>
          </a:prstGeom>
          <a:noFill/>
        </p:spPr>
        <p:txBody>
          <a:bodyPr>
            <a:spAutoFit/>
          </a:bodyPr>
          <a:lstStyle/>
          <a:p>
            <a:pPr algn="ctr">
              <a:defRPr/>
            </a:pPr>
            <a:r>
              <a:rPr lang="en-US" sz="1200" dirty="0">
                <a:solidFill>
                  <a:srgbClr val="FF0000"/>
                </a:solidFill>
                <a:latin typeface="+mj-lt"/>
              </a:rPr>
              <a:t>Phase II/III</a:t>
            </a:r>
          </a:p>
        </p:txBody>
      </p:sp>
      <p:cxnSp>
        <p:nvCxnSpPr>
          <p:cNvPr id="50188" name="Straight Arrow Connector 18">
            <a:extLst>
              <a:ext uri="{FF2B5EF4-FFF2-40B4-BE49-F238E27FC236}">
                <a16:creationId xmlns:a16="http://schemas.microsoft.com/office/drawing/2014/main" id="{FC2FCD84-CA2E-4735-AE85-8C9728B63D97}"/>
              </a:ext>
            </a:extLst>
          </p:cNvPr>
          <p:cNvCxnSpPr>
            <a:cxnSpLocks/>
          </p:cNvCxnSpPr>
          <p:nvPr/>
        </p:nvCxnSpPr>
        <p:spPr bwMode="auto">
          <a:xfrm>
            <a:off x="3757613" y="3401925"/>
            <a:ext cx="619125" cy="671512"/>
          </a:xfrm>
          <a:prstGeom prst="straightConnector1">
            <a:avLst/>
          </a:prstGeom>
          <a:noFill/>
          <a:ln w="9525" algn="ctr">
            <a:solidFill>
              <a:schemeClr val="tx1"/>
            </a:solidFill>
            <a:round/>
            <a:headEnd/>
            <a:tailEnd type="triangle" w="med" len="med"/>
          </a:ln>
        </p:spPr>
      </p:cxnSp>
      <p:cxnSp>
        <p:nvCxnSpPr>
          <p:cNvPr id="50189" name="Straight Arrow Connector 22">
            <a:extLst>
              <a:ext uri="{FF2B5EF4-FFF2-40B4-BE49-F238E27FC236}">
                <a16:creationId xmlns:a16="http://schemas.microsoft.com/office/drawing/2014/main" id="{FF192E22-B7CA-4B36-B43E-894A71A26C13}"/>
              </a:ext>
            </a:extLst>
          </p:cNvPr>
          <p:cNvCxnSpPr>
            <a:cxnSpLocks/>
          </p:cNvCxnSpPr>
          <p:nvPr/>
        </p:nvCxnSpPr>
        <p:spPr bwMode="auto">
          <a:xfrm flipH="1">
            <a:off x="2446338" y="3393987"/>
            <a:ext cx="625475" cy="679450"/>
          </a:xfrm>
          <a:prstGeom prst="straightConnector1">
            <a:avLst/>
          </a:prstGeom>
          <a:noFill/>
          <a:ln w="9525" algn="ctr">
            <a:solidFill>
              <a:schemeClr val="tx1"/>
            </a:solidFill>
            <a:round/>
            <a:headEnd/>
            <a:tailEnd type="triangle" w="med" len="med"/>
          </a:ln>
        </p:spPr>
      </p:cxnSp>
      <p:sp>
        <p:nvSpPr>
          <p:cNvPr id="28" name="TextBox 27">
            <a:extLst>
              <a:ext uri="{FF2B5EF4-FFF2-40B4-BE49-F238E27FC236}">
                <a16:creationId xmlns:a16="http://schemas.microsoft.com/office/drawing/2014/main" id="{72CB9ACC-A22D-4914-839B-940A2D540E2F}"/>
              </a:ext>
            </a:extLst>
          </p:cNvPr>
          <p:cNvSpPr txBox="1"/>
          <p:nvPr/>
        </p:nvSpPr>
        <p:spPr>
          <a:xfrm>
            <a:off x="1593850" y="4149637"/>
            <a:ext cx="1798638" cy="277813"/>
          </a:xfrm>
          <a:prstGeom prst="rect">
            <a:avLst/>
          </a:prstGeom>
          <a:noFill/>
          <a:ln>
            <a:solidFill>
              <a:schemeClr val="tx1"/>
            </a:solidFill>
          </a:ln>
        </p:spPr>
        <p:txBody>
          <a:bodyPr>
            <a:spAutoFit/>
          </a:bodyPr>
          <a:lstStyle/>
          <a:p>
            <a:pPr algn="ctr">
              <a:defRPr/>
            </a:pPr>
            <a:r>
              <a:rPr lang="en-US" sz="1200" dirty="0">
                <a:latin typeface="+mj-lt"/>
              </a:rPr>
              <a:t>N-803+Pembrolizumab </a:t>
            </a:r>
          </a:p>
        </p:txBody>
      </p:sp>
      <p:sp>
        <p:nvSpPr>
          <p:cNvPr id="29" name="TextBox 28">
            <a:extLst>
              <a:ext uri="{FF2B5EF4-FFF2-40B4-BE49-F238E27FC236}">
                <a16:creationId xmlns:a16="http://schemas.microsoft.com/office/drawing/2014/main" id="{5F045FDC-C3BA-41F6-B3BD-59B066428187}"/>
              </a:ext>
            </a:extLst>
          </p:cNvPr>
          <p:cNvSpPr txBox="1"/>
          <p:nvPr/>
        </p:nvSpPr>
        <p:spPr>
          <a:xfrm>
            <a:off x="2833688" y="1523912"/>
            <a:ext cx="1800225" cy="461963"/>
          </a:xfrm>
          <a:prstGeom prst="rect">
            <a:avLst/>
          </a:prstGeom>
          <a:noFill/>
        </p:spPr>
        <p:txBody>
          <a:bodyPr>
            <a:spAutoFit/>
          </a:bodyPr>
          <a:lstStyle/>
          <a:p>
            <a:pPr>
              <a:defRPr/>
            </a:pPr>
            <a:r>
              <a:rPr lang="en-US" sz="1200" dirty="0">
                <a:latin typeface="+mj-lt"/>
              </a:rPr>
              <a:t>PD on prior treatment</a:t>
            </a:r>
          </a:p>
          <a:p>
            <a:pPr>
              <a:defRPr/>
            </a:pPr>
            <a:r>
              <a:rPr lang="en-US" sz="1200" dirty="0">
                <a:latin typeface="+mj-lt"/>
              </a:rPr>
              <a:t> ≤ 12 weeks </a:t>
            </a:r>
          </a:p>
        </p:txBody>
      </p:sp>
      <p:sp>
        <p:nvSpPr>
          <p:cNvPr id="30" name="TextBox 29">
            <a:extLst>
              <a:ext uri="{FF2B5EF4-FFF2-40B4-BE49-F238E27FC236}">
                <a16:creationId xmlns:a16="http://schemas.microsoft.com/office/drawing/2014/main" id="{D37BBAB2-424E-422A-AD8E-C02182A48B29}"/>
              </a:ext>
            </a:extLst>
          </p:cNvPr>
          <p:cNvSpPr txBox="1"/>
          <p:nvPr/>
        </p:nvSpPr>
        <p:spPr>
          <a:xfrm>
            <a:off x="3592513" y="4157575"/>
            <a:ext cx="1800225" cy="276225"/>
          </a:xfrm>
          <a:prstGeom prst="rect">
            <a:avLst/>
          </a:prstGeom>
          <a:noFill/>
          <a:ln>
            <a:solidFill>
              <a:schemeClr val="tx1"/>
            </a:solidFill>
          </a:ln>
        </p:spPr>
        <p:txBody>
          <a:bodyPr>
            <a:spAutoFit/>
          </a:bodyPr>
          <a:lstStyle/>
          <a:p>
            <a:pPr algn="ctr">
              <a:defRPr/>
            </a:pPr>
            <a:r>
              <a:rPr lang="en-US" sz="1200" dirty="0">
                <a:latin typeface="+mj-lt"/>
              </a:rPr>
              <a:t>Standard of Care  </a:t>
            </a:r>
          </a:p>
        </p:txBody>
      </p:sp>
      <p:sp>
        <p:nvSpPr>
          <p:cNvPr id="31" name="TextBox 30">
            <a:extLst>
              <a:ext uri="{FF2B5EF4-FFF2-40B4-BE49-F238E27FC236}">
                <a16:creationId xmlns:a16="http://schemas.microsoft.com/office/drawing/2014/main" id="{59E1D51D-FC68-4CF3-800C-68054805642F}"/>
              </a:ext>
            </a:extLst>
          </p:cNvPr>
          <p:cNvSpPr txBox="1"/>
          <p:nvPr/>
        </p:nvSpPr>
        <p:spPr>
          <a:xfrm>
            <a:off x="7105650" y="4140112"/>
            <a:ext cx="1798638" cy="276225"/>
          </a:xfrm>
          <a:prstGeom prst="rect">
            <a:avLst/>
          </a:prstGeom>
          <a:noFill/>
          <a:ln>
            <a:solidFill>
              <a:schemeClr val="tx1"/>
            </a:solidFill>
          </a:ln>
        </p:spPr>
        <p:txBody>
          <a:bodyPr>
            <a:spAutoFit/>
          </a:bodyPr>
          <a:lstStyle/>
          <a:p>
            <a:pPr algn="ctr">
              <a:defRPr/>
            </a:pPr>
            <a:r>
              <a:rPr lang="en-US" sz="1200" dirty="0">
                <a:latin typeface="+mj-lt"/>
              </a:rPr>
              <a:t>N-803+Pembrolizumab </a:t>
            </a:r>
          </a:p>
        </p:txBody>
      </p:sp>
      <p:sp>
        <p:nvSpPr>
          <p:cNvPr id="32" name="TextBox 31">
            <a:extLst>
              <a:ext uri="{FF2B5EF4-FFF2-40B4-BE49-F238E27FC236}">
                <a16:creationId xmlns:a16="http://schemas.microsoft.com/office/drawing/2014/main" id="{B9DF5D01-68E6-4EF9-ACC6-340A1F527D63}"/>
              </a:ext>
            </a:extLst>
          </p:cNvPr>
          <p:cNvSpPr txBox="1"/>
          <p:nvPr/>
        </p:nvSpPr>
        <p:spPr>
          <a:xfrm>
            <a:off x="9104313" y="4146462"/>
            <a:ext cx="1800225" cy="277813"/>
          </a:xfrm>
          <a:prstGeom prst="rect">
            <a:avLst/>
          </a:prstGeom>
          <a:noFill/>
          <a:ln>
            <a:solidFill>
              <a:schemeClr val="tx1"/>
            </a:solidFill>
          </a:ln>
        </p:spPr>
        <p:txBody>
          <a:bodyPr>
            <a:spAutoFit/>
          </a:bodyPr>
          <a:lstStyle/>
          <a:p>
            <a:pPr algn="ctr">
              <a:defRPr/>
            </a:pPr>
            <a:r>
              <a:rPr lang="en-US" sz="1200" dirty="0">
                <a:latin typeface="+mj-lt"/>
              </a:rPr>
              <a:t>Standard of Care  </a:t>
            </a:r>
          </a:p>
        </p:txBody>
      </p:sp>
      <p:cxnSp>
        <p:nvCxnSpPr>
          <p:cNvPr id="50195" name="Straight Arrow Connector 32">
            <a:extLst>
              <a:ext uri="{FF2B5EF4-FFF2-40B4-BE49-F238E27FC236}">
                <a16:creationId xmlns:a16="http://schemas.microsoft.com/office/drawing/2014/main" id="{2EE527A8-2A3A-4E56-9CC9-AFA8CCA80345}"/>
              </a:ext>
            </a:extLst>
          </p:cNvPr>
          <p:cNvCxnSpPr>
            <a:cxnSpLocks/>
          </p:cNvCxnSpPr>
          <p:nvPr/>
        </p:nvCxnSpPr>
        <p:spPr bwMode="auto">
          <a:xfrm>
            <a:off x="9015413" y="3346362"/>
            <a:ext cx="620712" cy="669925"/>
          </a:xfrm>
          <a:prstGeom prst="straightConnector1">
            <a:avLst/>
          </a:prstGeom>
          <a:noFill/>
          <a:ln w="9525" algn="ctr">
            <a:solidFill>
              <a:schemeClr val="tx1"/>
            </a:solidFill>
            <a:round/>
            <a:headEnd/>
            <a:tailEnd type="triangle" w="med" len="med"/>
          </a:ln>
        </p:spPr>
      </p:cxnSp>
      <p:cxnSp>
        <p:nvCxnSpPr>
          <p:cNvPr id="50196" name="Straight Arrow Connector 33">
            <a:extLst>
              <a:ext uri="{FF2B5EF4-FFF2-40B4-BE49-F238E27FC236}">
                <a16:creationId xmlns:a16="http://schemas.microsoft.com/office/drawing/2014/main" id="{34359085-75E4-458E-81D8-B81F485ADCEB}"/>
              </a:ext>
            </a:extLst>
          </p:cNvPr>
          <p:cNvCxnSpPr>
            <a:cxnSpLocks/>
          </p:cNvCxnSpPr>
          <p:nvPr/>
        </p:nvCxnSpPr>
        <p:spPr bwMode="auto">
          <a:xfrm flipH="1">
            <a:off x="7704138" y="3338425"/>
            <a:ext cx="625475" cy="677862"/>
          </a:xfrm>
          <a:prstGeom prst="straightConnector1">
            <a:avLst/>
          </a:prstGeom>
          <a:noFill/>
          <a:ln w="9525" algn="ctr">
            <a:solidFill>
              <a:schemeClr val="tx1"/>
            </a:solidFill>
            <a:round/>
            <a:headEnd/>
            <a:tailEnd type="triangle" w="med" len="med"/>
          </a:ln>
        </p:spPr>
      </p:cxnSp>
      <p:sp>
        <p:nvSpPr>
          <p:cNvPr id="35" name="TextBox 34">
            <a:extLst>
              <a:ext uri="{FF2B5EF4-FFF2-40B4-BE49-F238E27FC236}">
                <a16:creationId xmlns:a16="http://schemas.microsoft.com/office/drawing/2014/main" id="{330FB271-B7BA-4DBE-B17A-5DBF9D2B0CD2}"/>
              </a:ext>
            </a:extLst>
          </p:cNvPr>
          <p:cNvSpPr txBox="1"/>
          <p:nvPr/>
        </p:nvSpPr>
        <p:spPr>
          <a:xfrm flipH="1">
            <a:off x="278606" y="5674868"/>
            <a:ext cx="9021763" cy="338554"/>
          </a:xfrm>
          <a:prstGeom prst="rect">
            <a:avLst/>
          </a:prstGeom>
          <a:noFill/>
        </p:spPr>
        <p:txBody>
          <a:bodyPr>
            <a:spAutoFit/>
          </a:bodyPr>
          <a:lstStyle/>
          <a:p>
            <a:pPr>
              <a:defRPr/>
            </a:pPr>
            <a:r>
              <a:rPr lang="en-US" sz="1600" dirty="0">
                <a:latin typeface="+mj-lt"/>
              </a:rPr>
              <a:t>Standard of Care: Docetaxel/</a:t>
            </a:r>
            <a:r>
              <a:rPr lang="en-US" sz="1600" dirty="0" err="1">
                <a:latin typeface="+mj-lt"/>
              </a:rPr>
              <a:t>Ramuciramab</a:t>
            </a:r>
            <a:r>
              <a:rPr lang="en-US" sz="1600" dirty="0">
                <a:latin typeface="+mj-lt"/>
              </a:rPr>
              <a:t>, Docetaxel, Gemcitabine, Pemetrexed</a:t>
            </a:r>
          </a:p>
        </p:txBody>
      </p:sp>
      <p:sp>
        <p:nvSpPr>
          <p:cNvPr id="36" name="TextBox 35">
            <a:extLst>
              <a:ext uri="{FF2B5EF4-FFF2-40B4-BE49-F238E27FC236}">
                <a16:creationId xmlns:a16="http://schemas.microsoft.com/office/drawing/2014/main" id="{A702AB6A-E10B-4727-8118-AEFFEA88720C}"/>
              </a:ext>
            </a:extLst>
          </p:cNvPr>
          <p:cNvSpPr txBox="1"/>
          <p:nvPr/>
        </p:nvSpPr>
        <p:spPr>
          <a:xfrm>
            <a:off x="2555875" y="3571787"/>
            <a:ext cx="1800225" cy="400110"/>
          </a:xfrm>
          <a:prstGeom prst="rect">
            <a:avLst/>
          </a:prstGeom>
          <a:noFill/>
        </p:spPr>
        <p:txBody>
          <a:bodyPr>
            <a:spAutoFit/>
          </a:bodyPr>
          <a:lstStyle/>
          <a:p>
            <a:pPr algn="ctr">
              <a:defRPr/>
            </a:pPr>
            <a:r>
              <a:rPr lang="en-US" sz="2000" b="1" dirty="0">
                <a:latin typeface="+mj-lt"/>
              </a:rPr>
              <a:t>N = 130 </a:t>
            </a:r>
          </a:p>
        </p:txBody>
      </p:sp>
      <p:sp>
        <p:nvSpPr>
          <p:cNvPr id="37" name="TextBox 36">
            <a:extLst>
              <a:ext uri="{FF2B5EF4-FFF2-40B4-BE49-F238E27FC236}">
                <a16:creationId xmlns:a16="http://schemas.microsoft.com/office/drawing/2014/main" id="{2AEB0797-E2EE-461A-ABEA-D6E49591C31E}"/>
              </a:ext>
            </a:extLst>
          </p:cNvPr>
          <p:cNvSpPr txBox="1"/>
          <p:nvPr/>
        </p:nvSpPr>
        <p:spPr>
          <a:xfrm>
            <a:off x="7766050" y="3528925"/>
            <a:ext cx="1798638" cy="400110"/>
          </a:xfrm>
          <a:prstGeom prst="rect">
            <a:avLst/>
          </a:prstGeom>
          <a:noFill/>
        </p:spPr>
        <p:txBody>
          <a:bodyPr wrap="square">
            <a:spAutoFit/>
          </a:bodyPr>
          <a:lstStyle/>
          <a:p>
            <a:pPr algn="ctr">
              <a:defRPr/>
            </a:pPr>
            <a:r>
              <a:rPr lang="en-US" sz="2000" b="1" dirty="0">
                <a:latin typeface="+mj-lt"/>
              </a:rPr>
              <a:t>N = 300 </a:t>
            </a:r>
          </a:p>
        </p:txBody>
      </p:sp>
      <p:sp>
        <p:nvSpPr>
          <p:cNvPr id="38" name="TextBox 37">
            <a:extLst>
              <a:ext uri="{FF2B5EF4-FFF2-40B4-BE49-F238E27FC236}">
                <a16:creationId xmlns:a16="http://schemas.microsoft.com/office/drawing/2014/main" id="{74AE9E09-8AA0-4378-9E8E-8ECF6E558817}"/>
              </a:ext>
            </a:extLst>
          </p:cNvPr>
          <p:cNvSpPr txBox="1"/>
          <p:nvPr/>
        </p:nvSpPr>
        <p:spPr>
          <a:xfrm>
            <a:off x="1614488" y="4732250"/>
            <a:ext cx="3857625" cy="830262"/>
          </a:xfrm>
          <a:prstGeom prst="rect">
            <a:avLst/>
          </a:prstGeom>
          <a:noFill/>
        </p:spPr>
        <p:txBody>
          <a:bodyPr>
            <a:spAutoFit/>
          </a:bodyPr>
          <a:lstStyle/>
          <a:p>
            <a:pPr algn="ctr">
              <a:defRPr/>
            </a:pPr>
            <a:r>
              <a:rPr lang="en-US" sz="1200" dirty="0">
                <a:latin typeface="+mj-lt"/>
              </a:rPr>
              <a:t>Primary Endpoint: Overall Survival </a:t>
            </a:r>
          </a:p>
          <a:p>
            <a:pPr algn="ctr">
              <a:defRPr/>
            </a:pPr>
            <a:r>
              <a:rPr lang="en-US" sz="1200" dirty="0">
                <a:latin typeface="+mj-lt"/>
              </a:rPr>
              <a:t>Comparison: Weighted Log-rank test</a:t>
            </a:r>
          </a:p>
          <a:p>
            <a:pPr algn="ctr">
              <a:defRPr/>
            </a:pPr>
            <a:r>
              <a:rPr lang="en-US" sz="1200" dirty="0">
                <a:latin typeface="+mj-lt"/>
              </a:rPr>
              <a:t>Minimum Follow-up requirements for all analyses (interim and final)  </a:t>
            </a:r>
          </a:p>
        </p:txBody>
      </p:sp>
      <p:sp>
        <p:nvSpPr>
          <p:cNvPr id="39" name="TextBox 38">
            <a:extLst>
              <a:ext uri="{FF2B5EF4-FFF2-40B4-BE49-F238E27FC236}">
                <a16:creationId xmlns:a16="http://schemas.microsoft.com/office/drawing/2014/main" id="{69086B1E-675A-437B-9472-F2919ABD330B}"/>
              </a:ext>
            </a:extLst>
          </p:cNvPr>
          <p:cNvSpPr txBox="1"/>
          <p:nvPr/>
        </p:nvSpPr>
        <p:spPr>
          <a:xfrm>
            <a:off x="7065963" y="4764000"/>
            <a:ext cx="3857625" cy="830262"/>
          </a:xfrm>
          <a:prstGeom prst="rect">
            <a:avLst/>
          </a:prstGeom>
          <a:noFill/>
        </p:spPr>
        <p:txBody>
          <a:bodyPr>
            <a:spAutoFit/>
          </a:bodyPr>
          <a:lstStyle/>
          <a:p>
            <a:pPr algn="ctr">
              <a:defRPr/>
            </a:pPr>
            <a:r>
              <a:rPr lang="en-US" sz="1200" dirty="0">
                <a:latin typeface="+mj-lt"/>
              </a:rPr>
              <a:t>Primary Endpoint: Overall Survival </a:t>
            </a:r>
          </a:p>
          <a:p>
            <a:pPr algn="ctr">
              <a:defRPr/>
            </a:pPr>
            <a:r>
              <a:rPr lang="en-US" sz="1200" dirty="0">
                <a:latin typeface="+mj-lt"/>
              </a:rPr>
              <a:t>Comparison: Standard Log-rank test</a:t>
            </a:r>
          </a:p>
          <a:p>
            <a:pPr algn="ctr">
              <a:defRPr/>
            </a:pPr>
            <a:r>
              <a:rPr lang="en-US" sz="1200" dirty="0">
                <a:latin typeface="+mj-lt"/>
              </a:rPr>
              <a:t>Minimum Follow-up requirements for all analyses (interim and final)  </a:t>
            </a:r>
          </a:p>
        </p:txBody>
      </p:sp>
    </p:spTree>
    <p:extLst>
      <p:ext uri="{BB962C8B-B14F-4D97-AF65-F5344CB8AC3E}">
        <p14:creationId xmlns:p14="http://schemas.microsoft.com/office/powerpoint/2010/main" val="1913886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61561E-E7F5-4F31-B584-223EA02B57DF}"/>
              </a:ext>
            </a:extLst>
          </p:cNvPr>
          <p:cNvSpPr>
            <a:spLocks noGrp="1"/>
          </p:cNvSpPr>
          <p:nvPr>
            <p:ph type="ctrTitle"/>
          </p:nvPr>
        </p:nvSpPr>
        <p:spPr/>
        <p:txBody>
          <a:bodyPr/>
          <a:lstStyle/>
          <a:p>
            <a:r>
              <a:rPr lang="en-US" dirty="0"/>
              <a:t>Site Coordinators Committee (SCC)</a:t>
            </a:r>
          </a:p>
        </p:txBody>
      </p:sp>
      <p:sp>
        <p:nvSpPr>
          <p:cNvPr id="9" name="Subtitle 8">
            <a:extLst>
              <a:ext uri="{FF2B5EF4-FFF2-40B4-BE49-F238E27FC236}">
                <a16:creationId xmlns:a16="http://schemas.microsoft.com/office/drawing/2014/main" id="{DE856919-D129-4D55-8DC6-FB4F8C9CDFDF}"/>
              </a:ext>
            </a:extLst>
          </p:cNvPr>
          <p:cNvSpPr>
            <a:spLocks noGrp="1"/>
          </p:cNvSpPr>
          <p:nvPr>
            <p:ph type="subTitle" idx="1"/>
          </p:nvPr>
        </p:nvSpPr>
        <p:spPr/>
        <p:txBody>
          <a:bodyPr>
            <a:normAutofit fontScale="85000" lnSpcReduction="20000"/>
          </a:bodyPr>
          <a:lstStyle/>
          <a:p>
            <a:r>
              <a:rPr lang="en-US" dirty="0"/>
              <a:t>Stephanie j. smith, </a:t>
            </a:r>
            <a:r>
              <a:rPr lang="en-US" dirty="0" err="1"/>
              <a:t>rn</a:t>
            </a:r>
            <a:r>
              <a:rPr lang="en-US" dirty="0"/>
              <a:t>, msn, </a:t>
            </a:r>
            <a:r>
              <a:rPr lang="en-US" dirty="0" err="1"/>
              <a:t>ocn</a:t>
            </a:r>
            <a:endParaRPr lang="en-US" dirty="0"/>
          </a:p>
          <a:p>
            <a:r>
              <a:rPr lang="en-US" dirty="0"/>
              <a:t>Lewis cancer &amp; research pavilion/</a:t>
            </a:r>
            <a:r>
              <a:rPr lang="en-US" dirty="0" err="1"/>
              <a:t>georgia</a:t>
            </a:r>
            <a:r>
              <a:rPr lang="en-US" dirty="0"/>
              <a:t> </a:t>
            </a:r>
            <a:r>
              <a:rPr lang="en-US" dirty="0" err="1"/>
              <a:t>ncorp</a:t>
            </a:r>
            <a:endParaRPr lang="en-US" dirty="0"/>
          </a:p>
          <a:p>
            <a:r>
              <a:rPr lang="en-US" dirty="0"/>
              <a:t>Site Coordinators Committee chair</a:t>
            </a:r>
          </a:p>
        </p:txBody>
      </p:sp>
      <p:sp>
        <p:nvSpPr>
          <p:cNvPr id="5" name="Slide Number Placeholder 4">
            <a:extLst>
              <a:ext uri="{FF2B5EF4-FFF2-40B4-BE49-F238E27FC236}">
                <a16:creationId xmlns:a16="http://schemas.microsoft.com/office/drawing/2014/main" id="{92C1817B-103C-4691-AFC2-9E6E70E4525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443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58F7E6-F1EF-4D9E-A327-EF89B384D450}"/>
              </a:ext>
            </a:extLst>
          </p:cNvPr>
          <p:cNvSpPr>
            <a:spLocks noGrp="1"/>
          </p:cNvSpPr>
          <p:nvPr>
            <p:ph type="title"/>
          </p:nvPr>
        </p:nvSpPr>
        <p:spPr/>
        <p:txBody>
          <a:bodyPr/>
          <a:lstStyle/>
          <a:p>
            <a:r>
              <a:rPr lang="en-US" dirty="0"/>
              <a:t>SCC Mission</a:t>
            </a:r>
          </a:p>
        </p:txBody>
      </p:sp>
      <p:sp>
        <p:nvSpPr>
          <p:cNvPr id="8" name="Content Placeholder 7">
            <a:extLst>
              <a:ext uri="{FF2B5EF4-FFF2-40B4-BE49-F238E27FC236}">
                <a16:creationId xmlns:a16="http://schemas.microsoft.com/office/drawing/2014/main" id="{81DF6040-3FE9-4802-B6E4-78C9F334E3FE}"/>
              </a:ext>
            </a:extLst>
          </p:cNvPr>
          <p:cNvSpPr>
            <a:spLocks noGrp="1"/>
          </p:cNvSpPr>
          <p:nvPr>
            <p:ph idx="1"/>
          </p:nvPr>
        </p:nvSpPr>
        <p:spPr/>
        <p:txBody>
          <a:bodyPr/>
          <a:lstStyle/>
          <a:p>
            <a:pPr marL="82550" indent="0" algn="ctr">
              <a:lnSpc>
                <a:spcPct val="100000"/>
              </a:lnSpc>
              <a:buNone/>
            </a:pPr>
            <a:r>
              <a:rPr lang="en-US" sz="2800" b="1" dirty="0">
                <a:solidFill>
                  <a:srgbClr val="0070C0"/>
                </a:solidFill>
              </a:rPr>
              <a:t>To represent study site staff at the nursing, CRA, data management, and regulatory levels by providing feedback to and from the study leadership to enhance accrual and improve study management. </a:t>
            </a:r>
          </a:p>
          <a:p>
            <a:endParaRPr lang="en-US" dirty="0"/>
          </a:p>
        </p:txBody>
      </p:sp>
      <p:sp>
        <p:nvSpPr>
          <p:cNvPr id="4" name="Slide Number Placeholder 3">
            <a:extLst>
              <a:ext uri="{FF2B5EF4-FFF2-40B4-BE49-F238E27FC236}">
                <a16:creationId xmlns:a16="http://schemas.microsoft.com/office/drawing/2014/main" id="{80F023B3-A1E7-40A8-AC01-5C224F4DDF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871849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137A-E61C-474D-AB00-863406C07C8D}"/>
              </a:ext>
            </a:extLst>
          </p:cNvPr>
          <p:cNvSpPr>
            <a:spLocks noGrp="1"/>
          </p:cNvSpPr>
          <p:nvPr>
            <p:ph type="title"/>
          </p:nvPr>
        </p:nvSpPr>
        <p:spPr/>
        <p:txBody>
          <a:bodyPr/>
          <a:lstStyle/>
          <a:p>
            <a:r>
              <a:rPr lang="en-US" dirty="0"/>
              <a:t>SCC Activities</a:t>
            </a:r>
          </a:p>
        </p:txBody>
      </p:sp>
      <p:sp>
        <p:nvSpPr>
          <p:cNvPr id="3" name="Content Placeholder 2">
            <a:extLst>
              <a:ext uri="{FF2B5EF4-FFF2-40B4-BE49-F238E27FC236}">
                <a16:creationId xmlns:a16="http://schemas.microsoft.com/office/drawing/2014/main" id="{C2DEE4B3-B985-4697-8083-7E9D661089BC}"/>
              </a:ext>
            </a:extLst>
          </p:cNvPr>
          <p:cNvSpPr>
            <a:spLocks noGrp="1"/>
          </p:cNvSpPr>
          <p:nvPr>
            <p:ph idx="1"/>
          </p:nvPr>
        </p:nvSpPr>
        <p:spPr/>
        <p:txBody>
          <a:bodyPr>
            <a:normAutofit/>
          </a:bodyPr>
          <a:lstStyle/>
          <a:p>
            <a:pPr marL="457200" indent="-457200">
              <a:lnSpc>
                <a:spcPct val="110000"/>
              </a:lnSpc>
              <a:spcAft>
                <a:spcPts val="600"/>
              </a:spcAft>
            </a:pPr>
            <a:r>
              <a:rPr lang="en-US" sz="2400" dirty="0"/>
              <a:t>Review and recommend accrual materials and strategies</a:t>
            </a:r>
          </a:p>
          <a:p>
            <a:pPr marL="457200" indent="-457200">
              <a:lnSpc>
                <a:spcPct val="110000"/>
              </a:lnSpc>
              <a:spcAft>
                <a:spcPts val="600"/>
              </a:spcAft>
            </a:pPr>
            <a:r>
              <a:rPr lang="en-US" sz="2400" dirty="0"/>
              <a:t>Review changes to study procedures and updates to data collection forms</a:t>
            </a:r>
          </a:p>
          <a:p>
            <a:pPr marL="457200" indent="-457200">
              <a:lnSpc>
                <a:spcPct val="110000"/>
              </a:lnSpc>
              <a:spcAft>
                <a:spcPts val="600"/>
              </a:spcAft>
            </a:pPr>
            <a:r>
              <a:rPr lang="en-US" sz="2400" dirty="0"/>
              <a:t>Provide content for the Lung-MAP newsletter</a:t>
            </a:r>
          </a:p>
          <a:p>
            <a:pPr marL="457200" indent="-457200">
              <a:lnSpc>
                <a:spcPct val="110000"/>
              </a:lnSpc>
              <a:spcAft>
                <a:spcPts val="600"/>
              </a:spcAft>
            </a:pPr>
            <a:r>
              <a:rPr lang="en-US" sz="2400" dirty="0"/>
              <a:t>Participate in Update meetings</a:t>
            </a:r>
          </a:p>
          <a:p>
            <a:pPr marL="457200" indent="-457200">
              <a:lnSpc>
                <a:spcPct val="110000"/>
              </a:lnSpc>
              <a:spcAft>
                <a:spcPts val="600"/>
              </a:spcAft>
            </a:pPr>
            <a:r>
              <a:rPr lang="en-US" sz="2400" dirty="0"/>
              <a:t>Present at Oishi Symposium</a:t>
            </a:r>
          </a:p>
          <a:p>
            <a:pPr marL="457200" indent="-457200">
              <a:lnSpc>
                <a:spcPct val="110000"/>
              </a:lnSpc>
              <a:spcAft>
                <a:spcPts val="600"/>
              </a:spcAft>
            </a:pPr>
            <a:r>
              <a:rPr lang="en-US" sz="2400" dirty="0"/>
              <a:t>Assist in promoting the study and encouraging accrual</a:t>
            </a:r>
          </a:p>
        </p:txBody>
      </p:sp>
      <p:sp>
        <p:nvSpPr>
          <p:cNvPr id="4" name="Slide Number Placeholder 3">
            <a:extLst>
              <a:ext uri="{FF2B5EF4-FFF2-40B4-BE49-F238E27FC236}">
                <a16:creationId xmlns:a16="http://schemas.microsoft.com/office/drawing/2014/main" id="{B02DBAE1-D089-47F8-9FF5-5DE25F5EE5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522632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4583-ED44-4C10-AA39-E7DEFE292F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97A700-4F01-4385-8ACD-39C9D01D052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16A510B-720A-49FC-9B24-612060411623}"/>
              </a:ext>
            </a:extLst>
          </p:cNvPr>
          <p:cNvSpPr>
            <a:spLocks noGrp="1"/>
          </p:cNvSpPr>
          <p:nvPr>
            <p:ph type="sldNum" sz="quarter" idx="12"/>
          </p:nvPr>
        </p:nvSpPr>
        <p:spPr/>
        <p:txBody>
          <a:bodyPr/>
          <a:lstStyle/>
          <a:p>
            <a:r>
              <a:rPr lang="en-US"/>
              <a:t>Slide: </a:t>
            </a:r>
            <a:fld id="{629637A9-119A-49DA-BD12-AAC58B377D80}" type="slidenum">
              <a:rPr lang="en-US" smtClean="0"/>
              <a:pPr/>
              <a:t>6</a:t>
            </a:fld>
            <a:endParaRPr lang="en-US" dirty="0"/>
          </a:p>
        </p:txBody>
      </p:sp>
      <p:pic>
        <p:nvPicPr>
          <p:cNvPr id="6" name="Picture 5">
            <a:extLst>
              <a:ext uri="{FF2B5EF4-FFF2-40B4-BE49-F238E27FC236}">
                <a16:creationId xmlns:a16="http://schemas.microsoft.com/office/drawing/2014/main" id="{FD4D981F-45CC-4BA3-810F-284D369D2018}"/>
              </a:ext>
            </a:extLst>
          </p:cNvPr>
          <p:cNvPicPr>
            <a:picLocks noChangeAspect="1"/>
          </p:cNvPicPr>
          <p:nvPr/>
        </p:nvPicPr>
        <p:blipFill>
          <a:blip r:embed="rId2"/>
          <a:stretch>
            <a:fillRect/>
          </a:stretch>
        </p:blipFill>
        <p:spPr>
          <a:xfrm>
            <a:off x="497353" y="85910"/>
            <a:ext cx="11197293" cy="6078530"/>
          </a:xfrm>
          <a:prstGeom prst="rect">
            <a:avLst/>
          </a:prstGeom>
        </p:spPr>
      </p:pic>
    </p:spTree>
    <p:extLst>
      <p:ext uri="{BB962C8B-B14F-4D97-AF65-F5344CB8AC3E}">
        <p14:creationId xmlns:p14="http://schemas.microsoft.com/office/powerpoint/2010/main" val="2766093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4ABA3-F185-4DE0-8DD3-36000B3EC746}"/>
              </a:ext>
            </a:extLst>
          </p:cNvPr>
          <p:cNvSpPr>
            <a:spLocks noGrp="1"/>
          </p:cNvSpPr>
          <p:nvPr>
            <p:ph type="title"/>
          </p:nvPr>
        </p:nvSpPr>
        <p:spPr/>
        <p:txBody>
          <a:bodyPr/>
          <a:lstStyle/>
          <a:p>
            <a:r>
              <a:rPr lang="en-US" dirty="0"/>
              <a:t>SCC Activities cont’d</a:t>
            </a:r>
          </a:p>
        </p:txBody>
      </p:sp>
      <p:sp>
        <p:nvSpPr>
          <p:cNvPr id="3" name="Content Placeholder 2">
            <a:extLst>
              <a:ext uri="{FF2B5EF4-FFF2-40B4-BE49-F238E27FC236}">
                <a16:creationId xmlns:a16="http://schemas.microsoft.com/office/drawing/2014/main" id="{4EFE5D0D-363F-4F6B-A7B6-4EC3FAB1BC77}"/>
              </a:ext>
            </a:extLst>
          </p:cNvPr>
          <p:cNvSpPr>
            <a:spLocks noGrp="1"/>
          </p:cNvSpPr>
          <p:nvPr>
            <p:ph idx="1"/>
          </p:nvPr>
        </p:nvSpPr>
        <p:spPr/>
        <p:txBody>
          <a:bodyPr/>
          <a:lstStyle/>
          <a:p>
            <a:r>
              <a:rPr lang="en-US" sz="2400" dirty="0"/>
              <a:t>Assist with planning, development, and implementation of </a:t>
            </a:r>
            <a:r>
              <a:rPr lang="en-US" sz="2400" dirty="0">
                <a:solidFill>
                  <a:srgbClr val="0070C0"/>
                </a:solidFill>
              </a:rPr>
              <a:t>staff training tools</a:t>
            </a:r>
            <a:r>
              <a:rPr lang="en-US" sz="2400" dirty="0">
                <a:solidFill>
                  <a:schemeClr val="accent2"/>
                </a:solidFill>
              </a:rPr>
              <a:t> </a:t>
            </a:r>
            <a:r>
              <a:rPr lang="en-US" sz="2400" dirty="0"/>
              <a:t>-</a:t>
            </a:r>
            <a:r>
              <a:rPr lang="en-US" sz="2400" dirty="0">
                <a:solidFill>
                  <a:schemeClr val="accent2"/>
                </a:solidFill>
              </a:rPr>
              <a:t> </a:t>
            </a:r>
            <a:r>
              <a:rPr lang="en-US" sz="2400" dirty="0">
                <a:solidFill>
                  <a:prstClr val="black">
                    <a:lumMod val="75000"/>
                    <a:lumOff val="25000"/>
                  </a:prstClr>
                </a:solidFill>
              </a:rPr>
              <a:t>available on the </a:t>
            </a:r>
            <a:r>
              <a:rPr lang="en-US" sz="2400" b="1" u="sng" dirty="0">
                <a:solidFill>
                  <a:prstClr val="black">
                    <a:lumMod val="75000"/>
                    <a:lumOff val="25000"/>
                  </a:prstClr>
                </a:solidFill>
              </a:rPr>
              <a:t>LUNGMAP</a:t>
            </a:r>
            <a:r>
              <a:rPr lang="en-US" sz="2400" dirty="0">
                <a:solidFill>
                  <a:prstClr val="black">
                    <a:lumMod val="75000"/>
                    <a:lumOff val="25000"/>
                  </a:prstClr>
                </a:solidFill>
              </a:rPr>
              <a:t> Abstract Page under </a:t>
            </a:r>
            <a:r>
              <a:rPr lang="en-US" sz="2400" b="1" u="sng" dirty="0">
                <a:solidFill>
                  <a:prstClr val="black">
                    <a:lumMod val="75000"/>
                    <a:lumOff val="25000"/>
                  </a:prstClr>
                </a:solidFill>
              </a:rPr>
              <a:t>LUNGMAP</a:t>
            </a:r>
            <a:r>
              <a:rPr lang="en-US" sz="2400" dirty="0">
                <a:solidFill>
                  <a:prstClr val="black">
                    <a:lumMod val="75000"/>
                    <a:lumOff val="25000"/>
                  </a:prstClr>
                </a:solidFill>
              </a:rPr>
              <a:t> Resources on the SWOG website (</a:t>
            </a:r>
            <a:r>
              <a:rPr lang="en-US" sz="2400" u="sng" dirty="0">
                <a:solidFill>
                  <a:prstClr val="black">
                    <a:lumMod val="75000"/>
                    <a:lumOff val="25000"/>
                  </a:prstClr>
                </a:solidFill>
                <a:hlinkClick r:id="rId2"/>
              </a:rPr>
              <a:t>https://www.swog.org/lung-map-s1400-resources</a:t>
            </a:r>
            <a:endParaRPr lang="en-US" sz="2400" u="sng" dirty="0">
              <a:solidFill>
                <a:prstClr val="black">
                  <a:lumMod val="75000"/>
                  <a:lumOff val="25000"/>
                </a:prstClr>
              </a:solidFill>
            </a:endParaRPr>
          </a:p>
          <a:p>
            <a:r>
              <a:rPr lang="en-US" sz="2400" dirty="0"/>
              <a:t>Reviewed &amp; provided insight from a </a:t>
            </a:r>
            <a:r>
              <a:rPr lang="en-US" sz="2400" dirty="0">
                <a:solidFill>
                  <a:srgbClr val="0070C0"/>
                </a:solidFill>
              </a:rPr>
              <a:t>site perspective </a:t>
            </a:r>
            <a:r>
              <a:rPr lang="en-US" sz="2400" dirty="0"/>
              <a:t>on the trial expansion of </a:t>
            </a:r>
            <a:r>
              <a:rPr lang="en-US" sz="2400" u="sng" dirty="0"/>
              <a:t>LUNGMAP</a:t>
            </a:r>
            <a:r>
              <a:rPr lang="en-US" sz="2400" dirty="0"/>
              <a:t> and sub-studies in development (S1900A, S1900B, S1900C, S1900E, S1800A, &amp; S1800D)</a:t>
            </a:r>
          </a:p>
          <a:p>
            <a:r>
              <a:rPr lang="en-US" sz="2400" dirty="0"/>
              <a:t>Assist in the creation of patient materials</a:t>
            </a:r>
          </a:p>
          <a:p>
            <a:r>
              <a:rPr lang="en-US" sz="2400" dirty="0"/>
              <a:t>Providing relevant site information via webinars</a:t>
            </a:r>
          </a:p>
          <a:p>
            <a:endParaRPr lang="en-US" dirty="0"/>
          </a:p>
        </p:txBody>
      </p:sp>
      <p:sp>
        <p:nvSpPr>
          <p:cNvPr id="4" name="Slide Number Placeholder 3">
            <a:extLst>
              <a:ext uri="{FF2B5EF4-FFF2-40B4-BE49-F238E27FC236}">
                <a16:creationId xmlns:a16="http://schemas.microsoft.com/office/drawing/2014/main" id="{45DDF261-B7C5-4FFF-B4BC-18EB3DC090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124349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SCC has openings for non-physician staff representatives (nurse/CRA/data/regulatory staff) from across the National Cancer Institute's National Clinical Trials Network (NCTN)</a:t>
            </a:r>
          </a:p>
          <a:p>
            <a:r>
              <a:rPr lang="en-US" dirty="0"/>
              <a:t>Applications are now being accepted for multiple new SCC members</a:t>
            </a:r>
          </a:p>
          <a:p>
            <a:r>
              <a:rPr lang="en-US" dirty="0"/>
              <a:t>Interested Clinical Research Professionals can email </a:t>
            </a:r>
            <a:r>
              <a:rPr lang="en-US" dirty="0">
                <a:hlinkClick r:id="rId2"/>
              </a:rPr>
              <a:t>LungmapSCC@crab.org</a:t>
            </a:r>
            <a:r>
              <a:rPr lang="en-US" dirty="0"/>
              <a:t> or complete the LUNGMAP Site Coordinators Committee Invitation through the following URL:  </a:t>
            </a:r>
            <a:r>
              <a:rPr lang="en-US" u="sng" dirty="0">
                <a:solidFill>
                  <a:srgbClr val="0563C1"/>
                </a:solidFill>
                <a:ea typeface="Calibri"/>
                <a:hlinkClick r:id="rId3"/>
              </a:rPr>
              <a:t>https://www.surveymonkey.com/r/VS9K855</a:t>
            </a:r>
            <a:r>
              <a:rPr lang="en-US" u="sng" dirty="0">
                <a:solidFill>
                  <a:srgbClr val="0563C1"/>
                </a:solidFill>
                <a:ea typeface="Calibri"/>
              </a:rPr>
              <a:t> </a:t>
            </a:r>
          </a:p>
          <a:p>
            <a:pPr marL="0" indent="0">
              <a:buNone/>
            </a:pPr>
            <a:r>
              <a:rPr lang="en-US" u="sng" dirty="0">
                <a:solidFill>
                  <a:srgbClr val="0563C1"/>
                </a:solidFill>
              </a:rPr>
              <a:t>  </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5" name="Title 1">
            <a:extLst>
              <a:ext uri="{FF2B5EF4-FFF2-40B4-BE49-F238E27FC236}">
                <a16:creationId xmlns:a16="http://schemas.microsoft.com/office/drawing/2014/main" id="{4494ABA3-F185-4DE0-8DD3-36000B3EC746}"/>
              </a:ext>
            </a:extLst>
          </p:cNvPr>
          <p:cNvSpPr>
            <a:spLocks noGrp="1"/>
          </p:cNvSpPr>
          <p:nvPr>
            <p:ph type="title"/>
          </p:nvPr>
        </p:nvSpPr>
        <p:spPr/>
        <p:txBody>
          <a:bodyPr/>
          <a:lstStyle/>
          <a:p>
            <a:r>
              <a:rPr lang="en-US" dirty="0"/>
              <a:t>The SCC Needs You</a:t>
            </a:r>
          </a:p>
        </p:txBody>
      </p:sp>
    </p:spTree>
    <p:extLst>
      <p:ext uri="{BB962C8B-B14F-4D97-AF65-F5344CB8AC3E}">
        <p14:creationId xmlns:p14="http://schemas.microsoft.com/office/powerpoint/2010/main" val="24477524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7756E-5B48-48E3-845B-A0F0244F18AF}"/>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9F26879-14B5-4309-AFE1-49CF17005866}"/>
              </a:ext>
            </a:extLst>
          </p:cNvPr>
          <p:cNvSpPr>
            <a:spLocks noGrp="1"/>
          </p:cNvSpPr>
          <p:nvPr>
            <p:ph idx="1"/>
          </p:nvPr>
        </p:nvSpPr>
        <p:spPr>
          <a:xfrm>
            <a:off x="609600" y="1659467"/>
            <a:ext cx="10546080" cy="4209627"/>
          </a:xfrm>
        </p:spPr>
        <p:txBody>
          <a:bodyPr>
            <a:normAutofit/>
          </a:bodyPr>
          <a:lstStyle/>
          <a:p>
            <a:pPr>
              <a:lnSpc>
                <a:spcPct val="120000"/>
              </a:lnSpc>
              <a:spcAft>
                <a:spcPts val="600"/>
              </a:spcAft>
            </a:pPr>
            <a:r>
              <a:rPr lang="en-US" sz="2400" dirty="0"/>
              <a:t>Have a concern or question?</a:t>
            </a:r>
          </a:p>
          <a:p>
            <a:pPr>
              <a:lnSpc>
                <a:spcPct val="120000"/>
              </a:lnSpc>
              <a:spcAft>
                <a:spcPts val="600"/>
              </a:spcAft>
            </a:pPr>
            <a:r>
              <a:rPr lang="en-US" sz="2400" dirty="0"/>
              <a:t>Want an opportunity to work with the Site Coordinator Committee members?</a:t>
            </a:r>
          </a:p>
          <a:p>
            <a:pPr>
              <a:lnSpc>
                <a:spcPct val="120000"/>
              </a:lnSpc>
              <a:spcAft>
                <a:spcPts val="600"/>
              </a:spcAft>
            </a:pPr>
            <a:r>
              <a:rPr lang="en-US" sz="2400" dirty="0"/>
              <a:t>Do you have an accrual strategy or materials you would like to share?</a:t>
            </a:r>
          </a:p>
          <a:p>
            <a:pPr>
              <a:lnSpc>
                <a:spcPct val="120000"/>
              </a:lnSpc>
              <a:spcAft>
                <a:spcPts val="600"/>
              </a:spcAft>
            </a:pPr>
            <a:r>
              <a:rPr lang="en-US" sz="2400" dirty="0"/>
              <a:t>Do you have tracking forms or procedures to help manage Lung-MAP at your site?</a:t>
            </a:r>
          </a:p>
          <a:p>
            <a:pPr marL="82550" indent="0">
              <a:lnSpc>
                <a:spcPct val="120000"/>
              </a:lnSpc>
              <a:spcBef>
                <a:spcPts val="0"/>
              </a:spcBef>
              <a:spcAft>
                <a:spcPts val="0"/>
              </a:spcAft>
              <a:buNone/>
            </a:pPr>
            <a:r>
              <a:rPr lang="en-US" sz="2400" b="1" dirty="0"/>
              <a:t> </a:t>
            </a:r>
            <a:endParaRPr lang="en-US" sz="2400" b="1" dirty="0">
              <a:solidFill>
                <a:srgbClr val="0070C0"/>
              </a:solidFill>
            </a:endParaRPr>
          </a:p>
          <a:p>
            <a:pPr marL="82550" indent="0" algn="ctr">
              <a:lnSpc>
                <a:spcPct val="120000"/>
              </a:lnSpc>
              <a:spcBef>
                <a:spcPts val="200"/>
              </a:spcBef>
              <a:buNone/>
            </a:pPr>
            <a:r>
              <a:rPr lang="en-US" sz="2400" b="1" dirty="0">
                <a:solidFill>
                  <a:srgbClr val="0070C0"/>
                </a:solidFill>
              </a:rPr>
              <a:t>Send us the information or materials and </a:t>
            </a:r>
          </a:p>
          <a:p>
            <a:pPr marL="82550" indent="0" algn="ctr">
              <a:lnSpc>
                <a:spcPct val="120000"/>
              </a:lnSpc>
              <a:spcBef>
                <a:spcPts val="200"/>
              </a:spcBef>
              <a:buNone/>
            </a:pPr>
            <a:r>
              <a:rPr lang="en-US" sz="2400" b="1" dirty="0">
                <a:solidFill>
                  <a:srgbClr val="0070C0"/>
                </a:solidFill>
              </a:rPr>
              <a:t>include your name, study site, and contact info.</a:t>
            </a:r>
          </a:p>
          <a:p>
            <a:endParaRPr lang="en-US" dirty="0"/>
          </a:p>
        </p:txBody>
      </p:sp>
      <p:sp>
        <p:nvSpPr>
          <p:cNvPr id="4" name="Slide Number Placeholder 3">
            <a:extLst>
              <a:ext uri="{FF2B5EF4-FFF2-40B4-BE49-F238E27FC236}">
                <a16:creationId xmlns:a16="http://schemas.microsoft.com/office/drawing/2014/main" id="{AF71E3A3-59F8-46EE-9D3A-998D151530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81504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E53F-8779-4BC4-A74C-0BC0E4DB3D47}"/>
              </a:ext>
            </a:extLst>
          </p:cNvPr>
          <p:cNvSpPr>
            <a:spLocks noGrp="1"/>
          </p:cNvSpPr>
          <p:nvPr>
            <p:ph type="title"/>
          </p:nvPr>
        </p:nvSpPr>
        <p:spPr/>
        <p:txBody>
          <a:bodyPr/>
          <a:lstStyle/>
          <a:p>
            <a:r>
              <a:rPr lang="en-US" dirty="0"/>
              <a:t>Contact us: </a:t>
            </a:r>
            <a:r>
              <a:rPr lang="en-US" dirty="0">
                <a:solidFill>
                  <a:srgbClr val="0070C0"/>
                </a:solidFill>
                <a:hlinkClick r:id="rId2">
                  <a:extLst>
                    <a:ext uri="{A12FA001-AC4F-418D-AE19-62706E023703}">
                      <ahyp:hlinkClr xmlns:ahyp="http://schemas.microsoft.com/office/drawing/2018/hyperlinkcolor" val="tx"/>
                    </a:ext>
                  </a:extLst>
                </a:hlinkClick>
              </a:rPr>
              <a:t>LungmapSCC@crab.org</a:t>
            </a:r>
            <a:r>
              <a:rPr lang="en-US" dirty="0">
                <a:solidFill>
                  <a:srgbClr val="0070C0"/>
                </a:solidFill>
              </a:rPr>
              <a:t> </a:t>
            </a:r>
          </a:p>
        </p:txBody>
      </p:sp>
      <p:pic>
        <p:nvPicPr>
          <p:cNvPr id="6" name="Content Placeholder 5">
            <a:extLst>
              <a:ext uri="{FF2B5EF4-FFF2-40B4-BE49-F238E27FC236}">
                <a16:creationId xmlns:a16="http://schemas.microsoft.com/office/drawing/2014/main" id="{B647A12D-54F4-4910-92CD-7D2477AC47AD}"/>
              </a:ext>
            </a:extLst>
          </p:cNvPr>
          <p:cNvPicPr>
            <a:picLocks noGrp="1" noChangeAspect="1"/>
          </p:cNvPicPr>
          <p:nvPr>
            <p:ph idx="1"/>
          </p:nvPr>
        </p:nvPicPr>
        <p:blipFill>
          <a:blip r:embed="rId3"/>
          <a:stretch>
            <a:fillRect/>
          </a:stretch>
        </p:blipFill>
        <p:spPr>
          <a:xfrm>
            <a:off x="167640" y="1642533"/>
            <a:ext cx="5715000" cy="3810000"/>
          </a:xfrm>
        </p:spPr>
      </p:pic>
      <p:sp>
        <p:nvSpPr>
          <p:cNvPr id="4" name="Slide Number Placeholder 3">
            <a:extLst>
              <a:ext uri="{FF2B5EF4-FFF2-40B4-BE49-F238E27FC236}">
                <a16:creationId xmlns:a16="http://schemas.microsoft.com/office/drawing/2014/main" id="{5AABF211-0C7E-498D-9CCC-0DC3C730799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53EDE6D9-3737-41C8-8814-512EF0698CC6}"/>
              </a:ext>
            </a:extLst>
          </p:cNvPr>
          <p:cNvPicPr>
            <a:picLocks noChangeAspect="1"/>
          </p:cNvPicPr>
          <p:nvPr/>
        </p:nvPicPr>
        <p:blipFill>
          <a:blip r:embed="rId4"/>
          <a:stretch>
            <a:fillRect/>
          </a:stretch>
        </p:blipFill>
        <p:spPr>
          <a:xfrm>
            <a:off x="5954024" y="2556933"/>
            <a:ext cx="6070336" cy="3505199"/>
          </a:xfrm>
          <a:prstGeom prst="rect">
            <a:avLst/>
          </a:prstGeom>
        </p:spPr>
      </p:pic>
    </p:spTree>
    <p:extLst>
      <p:ext uri="{BB962C8B-B14F-4D97-AF65-F5344CB8AC3E}">
        <p14:creationId xmlns:p14="http://schemas.microsoft.com/office/powerpoint/2010/main" val="27517607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61561E-E7F5-4F31-B584-223EA02B57DF}"/>
              </a:ext>
            </a:extLst>
          </p:cNvPr>
          <p:cNvSpPr>
            <a:spLocks noGrp="1"/>
          </p:cNvSpPr>
          <p:nvPr>
            <p:ph type="ctrTitle"/>
          </p:nvPr>
        </p:nvSpPr>
        <p:spPr/>
        <p:txBody>
          <a:bodyPr/>
          <a:lstStyle/>
          <a:p>
            <a:r>
              <a:rPr lang="en-US" dirty="0"/>
              <a:t>Future of Lung-MAP</a:t>
            </a:r>
          </a:p>
        </p:txBody>
      </p:sp>
      <p:sp>
        <p:nvSpPr>
          <p:cNvPr id="9" name="Subtitle 8">
            <a:extLst>
              <a:ext uri="{FF2B5EF4-FFF2-40B4-BE49-F238E27FC236}">
                <a16:creationId xmlns:a16="http://schemas.microsoft.com/office/drawing/2014/main" id="{DE856919-D129-4D55-8DC6-FB4F8C9CDFDF}"/>
              </a:ext>
            </a:extLst>
          </p:cNvPr>
          <p:cNvSpPr>
            <a:spLocks noGrp="1"/>
          </p:cNvSpPr>
          <p:nvPr>
            <p:ph type="subTitle" idx="1"/>
          </p:nvPr>
        </p:nvSpPr>
        <p:spPr>
          <a:xfrm>
            <a:off x="1100051" y="4455620"/>
            <a:ext cx="10058400" cy="1534981"/>
          </a:xfrm>
        </p:spPr>
        <p:txBody>
          <a:bodyPr>
            <a:normAutofit fontScale="85000" lnSpcReduction="20000"/>
          </a:bodyPr>
          <a:lstStyle/>
          <a:p>
            <a:r>
              <a:rPr lang="en-US" dirty="0"/>
              <a:t>Jyoti D. Patel, MD FASCO </a:t>
            </a:r>
          </a:p>
          <a:p>
            <a:r>
              <a:rPr lang="en-US" dirty="0"/>
              <a:t>Lung-MAP VICE CHAIR</a:t>
            </a:r>
          </a:p>
          <a:p>
            <a:r>
              <a:rPr lang="en-US" dirty="0"/>
              <a:t>Lurie Cancer Center</a:t>
            </a:r>
          </a:p>
          <a:p>
            <a:r>
              <a:rPr lang="en-US" dirty="0"/>
              <a:t>Northwestern University</a:t>
            </a:r>
          </a:p>
        </p:txBody>
      </p:sp>
      <p:sp>
        <p:nvSpPr>
          <p:cNvPr id="5" name="Slide Number Placeholder 4">
            <a:extLst>
              <a:ext uri="{FF2B5EF4-FFF2-40B4-BE49-F238E27FC236}">
                <a16:creationId xmlns:a16="http://schemas.microsoft.com/office/drawing/2014/main" id="{92C1817B-103C-4691-AFC2-9E6E70E4525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4464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B21527-6924-487E-9DEB-441D66DA2D64}"/>
              </a:ext>
            </a:extLst>
          </p:cNvPr>
          <p:cNvSpPr/>
          <p:nvPr/>
        </p:nvSpPr>
        <p:spPr>
          <a:xfrm>
            <a:off x="1540933" y="914175"/>
            <a:ext cx="9110134" cy="51648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https://encrypted-tbn0.gstatic.com/images?q=tbn:ANd9GcSduQzJlqs_QPxFJQmz0vbks-gNm_-qlw39Rzq2DF6UKQUXCRL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1518" y="4135364"/>
            <a:ext cx="1146479" cy="6420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edImmune compan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7840" y="4135364"/>
            <a:ext cx="642027" cy="64202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encrypted-tbn2.gstatic.com/images?q=tbn:ANd9GcQNFaNo17Wr61Qi8Q35BeDnNAYcPM7dr9pF0aktLk0xvkigy5Rm7BvStXg"/>
          <p:cNvPicPr>
            <a:picLocks noChangeAspect="1" noChangeArrowheads="1"/>
          </p:cNvPicPr>
          <p:nvPr/>
        </p:nvPicPr>
        <p:blipFill rotWithShape="1">
          <a:blip r:embed="rId5">
            <a:extLst>
              <a:ext uri="{28A0092B-C50C-407E-A947-70E740481C1C}">
                <a14:useLocalDpi xmlns:a14="http://schemas.microsoft.com/office/drawing/2010/main" val="0"/>
              </a:ext>
            </a:extLst>
          </a:blip>
          <a:srcRect l="18190" t="14098" r="17145" b="16687"/>
          <a:stretch/>
        </p:blipFill>
        <p:spPr bwMode="auto">
          <a:xfrm>
            <a:off x="4389648" y="4101160"/>
            <a:ext cx="1128340" cy="71043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encrypted-tbn0.gstatic.com/images?q=tbn:ANd9GcSy34KLgGmngCvFVR1NHbCcPkyb18uhbzJsRThuVWTb13q_jwmj"/>
          <p:cNvPicPr>
            <a:picLocks noChangeAspect="1" noChangeArrowheads="1"/>
          </p:cNvPicPr>
          <p:nvPr/>
        </p:nvPicPr>
        <p:blipFill rotWithShape="1">
          <a:blip r:embed="rId6">
            <a:extLst>
              <a:ext uri="{28A0092B-C50C-407E-A947-70E740481C1C}">
                <a14:useLocalDpi xmlns:a14="http://schemas.microsoft.com/office/drawing/2010/main" val="0"/>
              </a:ext>
            </a:extLst>
          </a:blip>
          <a:srcRect t="19236" b="20319"/>
          <a:stretch/>
        </p:blipFill>
        <p:spPr bwMode="auto">
          <a:xfrm>
            <a:off x="5769639" y="4027753"/>
            <a:ext cx="1418245" cy="857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9121759" y="4178883"/>
            <a:ext cx="1164316" cy="554990"/>
          </a:xfrm>
          <a:prstGeom prst="rect">
            <a:avLst/>
          </a:prstGeom>
        </p:spPr>
      </p:pic>
      <p:sp>
        <p:nvSpPr>
          <p:cNvPr id="3" name="Title 2"/>
          <p:cNvSpPr>
            <a:spLocks noGrp="1"/>
          </p:cNvSpPr>
          <p:nvPr>
            <p:ph type="title"/>
          </p:nvPr>
        </p:nvSpPr>
        <p:spPr>
          <a:xfrm>
            <a:off x="599090" y="36083"/>
            <a:ext cx="10556590" cy="940199"/>
          </a:xfrm>
          <a:prstGeom prst="rect">
            <a:avLst/>
          </a:prstGeom>
        </p:spPr>
        <p:txBody>
          <a:bodyPr anchor="ctr">
            <a:noAutofit/>
          </a:bodyPr>
          <a:lstStyle/>
          <a:p>
            <a:pPr algn="ctr"/>
            <a:r>
              <a:rPr lang="en-US" sz="4000" b="1" dirty="0">
                <a:solidFill>
                  <a:schemeClr val="tx1"/>
                </a:solidFill>
                <a:cs typeface="Arial" panose="020B0604020202020204" pitchFamily="34" charset="0"/>
              </a:rPr>
              <a:t>Lung-MAP Partners and Collaborators</a:t>
            </a:r>
          </a:p>
        </p:txBody>
      </p:sp>
      <p:sp>
        <p:nvSpPr>
          <p:cNvPr id="7" name="Slide Number Placeholder 6"/>
          <p:cNvSpPr>
            <a:spLocks noGrp="1"/>
          </p:cNvSpPr>
          <p:nvPr>
            <p:ph type="sldNum" sz="quarter" idx="14"/>
          </p:nvPr>
        </p:nvSpPr>
        <p:spPr>
          <a:prstGeom prst="rect">
            <a:avLst/>
          </a:prstGeom>
        </p:spPr>
        <p:txBody>
          <a:bodyPr/>
          <a:lstStyle/>
          <a:p>
            <a:pPr marL="71021"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7" normalizeH="0" baseline="0" noProof="0" dirty="0">
                <a:ln>
                  <a:noFill/>
                </a:ln>
                <a:solidFill>
                  <a:prstClr val="black">
                    <a:lumMod val="85000"/>
                    <a:lumOff val="15000"/>
                  </a:prstClr>
                </a:solidFill>
                <a:effectLst/>
                <a:uLnTx/>
                <a:uFillTx/>
                <a:latin typeface="Calibri"/>
                <a:ea typeface="+mn-ea"/>
                <a:cs typeface="+mn-cs"/>
              </a:rPr>
              <a:t>Slide: </a:t>
            </a:r>
            <a:fld id="{81D60167-4931-47E6-BA6A-407CBD079E47}" type="slidenum">
              <a:rPr kumimoji="0" lang="en-US" sz="1050" b="0" i="0" u="none" strike="noStrike" kern="1200" cap="none" spc="-7" normalizeH="0" baseline="0" noProof="0" smtClean="0">
                <a:ln>
                  <a:noFill/>
                </a:ln>
                <a:solidFill>
                  <a:prstClr val="black">
                    <a:lumMod val="85000"/>
                    <a:lumOff val="15000"/>
                  </a:prstClr>
                </a:solidFill>
                <a:effectLst/>
                <a:uLnTx/>
                <a:uFillTx/>
                <a:latin typeface="Calibri"/>
                <a:ea typeface="+mn-ea"/>
                <a:cs typeface="+mn-cs"/>
              </a:rPr>
              <a:pPr marL="71021" marR="0" lvl="0" indent="0" algn="l" defTabSz="457200" rtl="0" eaLnBrk="1" fontAlgn="auto" latinLnBrk="0" hangingPunct="1">
                <a:lnSpc>
                  <a:spcPct val="100000"/>
                </a:lnSpc>
                <a:spcBef>
                  <a:spcPts val="0"/>
                </a:spcBef>
                <a:spcAft>
                  <a:spcPts val="0"/>
                </a:spcAft>
                <a:buClrTx/>
                <a:buSzTx/>
                <a:buFontTx/>
                <a:buNone/>
                <a:tabLst/>
                <a:defRPr/>
              </a:pPr>
              <a:t>65</a:t>
            </a:fld>
            <a:endParaRPr kumimoji="0" lang="en-US" sz="1050" b="0" i="0" u="none" strike="noStrike" kern="1200" cap="none" spc="-7" normalizeH="0" baseline="0" noProof="0" dirty="0">
              <a:ln>
                <a:noFill/>
              </a:ln>
              <a:solidFill>
                <a:prstClr val="black">
                  <a:lumMod val="85000"/>
                  <a:lumOff val="15000"/>
                </a:prstClr>
              </a:solidFill>
              <a:effectLst/>
              <a:uLnTx/>
              <a:uFillTx/>
              <a:latin typeface="Calibri"/>
              <a:ea typeface="+mn-ea"/>
              <a:cs typeface="+mn-cs"/>
            </a:endParaRPr>
          </a:p>
        </p:txBody>
      </p:sp>
      <p:pic>
        <p:nvPicPr>
          <p:cNvPr id="1026" name="Picture 2" descr="https://www.foundationmedicine.com/wp-content/themes/foundationmedicine/img/logos/foundation-medicine-2x.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6084" y="3235405"/>
            <a:ext cx="1959119" cy="5224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a/ab/Amgen.svg/1000px-Amgen.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39535" y="4272549"/>
            <a:ext cx="1430573" cy="3676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0"/>
          <a:stretch>
            <a:fillRect/>
          </a:stretch>
        </p:blipFill>
        <p:spPr>
          <a:xfrm>
            <a:off x="8921807" y="3231196"/>
            <a:ext cx="1053986" cy="522432"/>
          </a:xfrm>
          <a:prstGeom prst="rect">
            <a:avLst/>
          </a:prstGeom>
        </p:spPr>
      </p:pic>
      <p:pic>
        <p:nvPicPr>
          <p:cNvPr id="2052" name="Picture 4" descr="Image result for abbvie logo transpare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36084" y="5229569"/>
            <a:ext cx="1274232" cy="4259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clovis logo">
            <a:extLst>
              <a:ext uri="{FF2B5EF4-FFF2-40B4-BE49-F238E27FC236}">
                <a16:creationId xmlns:a16="http://schemas.microsoft.com/office/drawing/2014/main" id="{7FECE2B9-36D9-4220-A930-F3A14ECCBD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5960" y="5229569"/>
            <a:ext cx="1252397" cy="3022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illy logo">
            <a:extLst>
              <a:ext uri="{FF2B5EF4-FFF2-40B4-BE49-F238E27FC236}">
                <a16:creationId xmlns:a16="http://schemas.microsoft.com/office/drawing/2014/main" id="{5066C7C7-67B1-4055-AF30-E719B3346E0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88431" y="5164718"/>
            <a:ext cx="776236" cy="4319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CA49C3-EFE0-4AE3-B572-021B08056853}"/>
              </a:ext>
            </a:extLst>
          </p:cNvPr>
          <p:cNvPicPr>
            <a:picLocks noChangeAspect="1"/>
          </p:cNvPicPr>
          <p:nvPr/>
        </p:nvPicPr>
        <p:blipFill>
          <a:blip r:embed="rId14"/>
          <a:stretch>
            <a:fillRect/>
          </a:stretch>
        </p:blipFill>
        <p:spPr>
          <a:xfrm>
            <a:off x="4994197" y="5023078"/>
            <a:ext cx="1652006" cy="666610"/>
          </a:xfrm>
          <a:prstGeom prst="rect">
            <a:avLst/>
          </a:prstGeom>
        </p:spPr>
      </p:pic>
      <p:pic>
        <p:nvPicPr>
          <p:cNvPr id="10" name="Picture 9">
            <a:extLst>
              <a:ext uri="{FF2B5EF4-FFF2-40B4-BE49-F238E27FC236}">
                <a16:creationId xmlns:a16="http://schemas.microsoft.com/office/drawing/2014/main" id="{BF79691A-E8AD-43EC-852E-3CEC4A3280D8}"/>
              </a:ext>
            </a:extLst>
          </p:cNvPr>
          <p:cNvPicPr>
            <a:picLocks noChangeAspect="1"/>
          </p:cNvPicPr>
          <p:nvPr/>
        </p:nvPicPr>
        <p:blipFill>
          <a:blip r:embed="rId15"/>
          <a:stretch>
            <a:fillRect/>
          </a:stretch>
        </p:blipFill>
        <p:spPr>
          <a:xfrm>
            <a:off x="4348001" y="984009"/>
            <a:ext cx="3495997" cy="3020171"/>
          </a:xfrm>
          <a:prstGeom prst="rect">
            <a:avLst/>
          </a:prstGeom>
        </p:spPr>
      </p:pic>
      <p:pic>
        <p:nvPicPr>
          <p:cNvPr id="19" name="Picture 18" descr="Image result for loxo lilly symbol">
            <a:extLst>
              <a:ext uri="{FF2B5EF4-FFF2-40B4-BE49-F238E27FC236}">
                <a16:creationId xmlns:a16="http://schemas.microsoft.com/office/drawing/2014/main" id="{F432A1F3-2E1C-4D36-8E94-9FB963C3CAC8}"/>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7664308" y="4963287"/>
            <a:ext cx="1457451" cy="886365"/>
          </a:xfrm>
          <a:prstGeom prst="rect">
            <a:avLst/>
          </a:prstGeom>
          <a:noFill/>
          <a:ln>
            <a:noFill/>
          </a:ln>
        </p:spPr>
      </p:pic>
      <p:sp>
        <p:nvSpPr>
          <p:cNvPr id="20" name="TextBox 19">
            <a:extLst>
              <a:ext uri="{FF2B5EF4-FFF2-40B4-BE49-F238E27FC236}">
                <a16:creationId xmlns:a16="http://schemas.microsoft.com/office/drawing/2014/main" id="{EE57A65E-3D1B-420B-B088-D988E86FF3B8}"/>
              </a:ext>
            </a:extLst>
          </p:cNvPr>
          <p:cNvSpPr txBox="1"/>
          <p:nvPr/>
        </p:nvSpPr>
        <p:spPr>
          <a:xfrm>
            <a:off x="9156900" y="5039343"/>
            <a:ext cx="1164316" cy="492443"/>
          </a:xfrm>
          <a:prstGeom prst="rect">
            <a:avLst/>
          </a:prstGeom>
          <a:solidFill>
            <a:schemeClr val="accent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Coming Soon: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ImmunityBio</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4578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51" y="169881"/>
            <a:ext cx="9573685" cy="1016000"/>
          </a:xfrm>
        </p:spPr>
        <p:txBody>
          <a:bodyPr/>
          <a:lstStyle/>
          <a:p>
            <a:r>
              <a:rPr lang="en-US" dirty="0"/>
              <a:t>The Future of Lung-MAP</a:t>
            </a:r>
          </a:p>
        </p:txBody>
      </p:sp>
      <p:sp>
        <p:nvSpPr>
          <p:cNvPr id="3" name="Content Placeholder 2"/>
          <p:cNvSpPr>
            <a:spLocks noGrp="1"/>
          </p:cNvSpPr>
          <p:nvPr>
            <p:ph idx="1"/>
          </p:nvPr>
        </p:nvSpPr>
        <p:spPr>
          <a:xfrm>
            <a:off x="1241839" y="1815405"/>
            <a:ext cx="9796587" cy="1943032"/>
          </a:xfrm>
        </p:spPr>
        <p:txBody>
          <a:bodyPr/>
          <a:lstStyle/>
          <a:p>
            <a:r>
              <a:rPr lang="en-US" sz="2400" dirty="0"/>
              <a:t>Wide adoption of NGS in NS-NSCLC </a:t>
            </a:r>
          </a:p>
          <a:p>
            <a:r>
              <a:rPr lang="en-US" sz="2400" dirty="0"/>
              <a:t>Immunotherapy as standard of care in WT NSCLC patients</a:t>
            </a:r>
          </a:p>
          <a:p>
            <a:r>
              <a:rPr lang="en-US" sz="2400" dirty="0"/>
              <a:t>Evolution of blood based testing</a:t>
            </a:r>
          </a:p>
          <a:p>
            <a:r>
              <a:rPr lang="en-US" sz="2400" dirty="0"/>
              <a:t>Ambiguous historical controls</a:t>
            </a:r>
          </a:p>
        </p:txBody>
      </p:sp>
      <p:sp>
        <p:nvSpPr>
          <p:cNvPr id="4" name="Text Placeholder 3"/>
          <p:cNvSpPr>
            <a:spLocks noGrp="1"/>
          </p:cNvSpPr>
          <p:nvPr>
            <p:ph type="body" sz="quarter" idx="13"/>
          </p:nvPr>
        </p:nvSpPr>
        <p:spPr/>
        <p:txBody>
          <a:bodyPr/>
          <a:lstStyle/>
          <a:p>
            <a:r>
              <a:rPr lang="en-US" dirty="0"/>
              <a:t>The Next Generation</a:t>
            </a:r>
          </a:p>
          <a:p>
            <a:endParaRPr lang="en-US" dirty="0"/>
          </a:p>
        </p:txBody>
      </p:sp>
      <p:sp>
        <p:nvSpPr>
          <p:cNvPr id="7" name="Slide Number Placeholder 6"/>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426A62D1-040B-FB45-832D-3C1BC4CA3F97}"/>
              </a:ext>
            </a:extLst>
          </p:cNvPr>
          <p:cNvPicPr>
            <a:picLocks noChangeAspect="1"/>
          </p:cNvPicPr>
          <p:nvPr/>
        </p:nvPicPr>
        <p:blipFill>
          <a:blip r:embed="rId2"/>
          <a:stretch>
            <a:fillRect/>
          </a:stretch>
        </p:blipFill>
        <p:spPr>
          <a:xfrm>
            <a:off x="6140132" y="3199827"/>
            <a:ext cx="5503333" cy="3048000"/>
          </a:xfrm>
          <a:prstGeom prst="rect">
            <a:avLst/>
          </a:prstGeom>
        </p:spPr>
      </p:pic>
    </p:spTree>
    <p:extLst>
      <p:ext uri="{BB962C8B-B14F-4D97-AF65-F5344CB8AC3E}">
        <p14:creationId xmlns:p14="http://schemas.microsoft.com/office/powerpoint/2010/main" val="5870255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a:extLst>
              <a:ext uri="{FF2B5EF4-FFF2-40B4-BE49-F238E27FC236}">
                <a16:creationId xmlns:a16="http://schemas.microsoft.com/office/drawing/2014/main" id="{7E9B6752-F082-42B7-AF64-7D671ACA4FEF}"/>
              </a:ext>
            </a:extLst>
          </p:cNvPr>
          <p:cNvSpPr txBox="1">
            <a:spLocks/>
          </p:cNvSpPr>
          <p:nvPr/>
        </p:nvSpPr>
        <p:spPr>
          <a:xfrm>
            <a:off x="424456" y="1151467"/>
            <a:ext cx="11767545" cy="4959773"/>
          </a:xfrm>
          <a:prstGeom prst="rect">
            <a:avLst/>
          </a:prstGeom>
        </p:spPr>
        <p:txBody>
          <a:bodyPr vert="horz" lIns="121920" tIns="60960" rIns="121920" bIns="60960" rtlCol="0">
            <a:normAutofit fontScale="92500"/>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Background: For LUNGMAP screening eligibility, tissue submission for research testing is required. </a:t>
            </a: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We would like to expand to allow sub-study assignment for patients with known NGS testing</a:t>
            </a: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Prior known Foundation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CDx</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(Tissue based DNA NGS) will be allowed to satisfy LUNGMAP screening in an upcoming amendment</a:t>
            </a:r>
          </a:p>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EDD17FFB-3121-42F4-9FCE-88E4B94CF91E}"/>
              </a:ext>
            </a:extLst>
          </p:cNvPr>
          <p:cNvSpPr txBox="1">
            <a:spLocks/>
          </p:cNvSpPr>
          <p:nvPr/>
        </p:nvSpPr>
        <p:spPr>
          <a:xfrm>
            <a:off x="1" y="392804"/>
            <a:ext cx="12191999" cy="1241697"/>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altLang="en-US" sz="4267" b="0" i="0" u="none" strike="noStrike" kern="1200" cap="none" spc="0" normalizeH="0" baseline="0" noProof="0" dirty="0">
                <a:ln>
                  <a:noFill/>
                </a:ln>
                <a:solidFill>
                  <a:prstClr val="black"/>
                </a:solidFill>
                <a:effectLst/>
                <a:uLnTx/>
                <a:uFillTx/>
                <a:latin typeface="Calibri"/>
                <a:ea typeface="ＭＳ Ｐゴシック" pitchFamily="1" charset="-128"/>
                <a:cs typeface="Arial" panose="020B0604020202020204" pitchFamily="34" charset="0"/>
              </a:rPr>
              <a:t>Using </a:t>
            </a:r>
            <a:r>
              <a:rPr kumimoji="0" lang="en-US" altLang="en-US" sz="4267" b="0" i="0" u="none" strike="noStrike" kern="1200" cap="none" spc="0" normalizeH="0" baseline="0" noProof="0" dirty="0" err="1">
                <a:ln>
                  <a:noFill/>
                </a:ln>
                <a:solidFill>
                  <a:prstClr val="black"/>
                </a:solidFill>
                <a:effectLst/>
                <a:uLnTx/>
                <a:uFillTx/>
                <a:latin typeface="Calibri"/>
                <a:ea typeface="ＭＳ Ｐゴシック" pitchFamily="1" charset="-128"/>
                <a:cs typeface="Arial" panose="020B0604020202020204" pitchFamily="34" charset="0"/>
              </a:rPr>
              <a:t>FoundationOne</a:t>
            </a:r>
            <a:r>
              <a:rPr kumimoji="0" lang="en-US" altLang="en-US" sz="4267" b="0" i="0" u="none" strike="noStrike" kern="1200" cap="none" spc="0" normalizeH="0" baseline="0" noProof="0" dirty="0">
                <a:ln>
                  <a:noFill/>
                </a:ln>
                <a:solidFill>
                  <a:prstClr val="black"/>
                </a:solidFill>
                <a:effectLst/>
                <a:uLnTx/>
                <a:uFillTx/>
                <a:latin typeface="Calibri"/>
                <a:ea typeface="ＭＳ Ｐゴシック" pitchFamily="1" charset="-128"/>
                <a:cs typeface="Arial" panose="020B0604020202020204" pitchFamily="34" charset="0"/>
              </a:rPr>
              <a:t> </a:t>
            </a:r>
            <a:r>
              <a:rPr kumimoji="0" lang="en-US" altLang="en-US" sz="4267" b="0" i="0" u="none" strike="noStrike" kern="1200" cap="none" spc="0" normalizeH="0" baseline="0" noProof="0" dirty="0" err="1">
                <a:ln>
                  <a:noFill/>
                </a:ln>
                <a:solidFill>
                  <a:prstClr val="black"/>
                </a:solidFill>
                <a:effectLst/>
                <a:uLnTx/>
                <a:uFillTx/>
                <a:latin typeface="Calibri"/>
                <a:ea typeface="ＭＳ Ｐゴシック" pitchFamily="1" charset="-128"/>
                <a:cs typeface="Arial" panose="020B0604020202020204" pitchFamily="34" charset="0"/>
              </a:rPr>
              <a:t>CDx</a:t>
            </a:r>
            <a:r>
              <a:rPr kumimoji="0" lang="en-US" altLang="en-US" sz="4267" b="0" i="0" u="none" strike="noStrike" kern="1200" cap="none" spc="0" normalizeH="0" baseline="0" noProof="0" dirty="0">
                <a:ln>
                  <a:noFill/>
                </a:ln>
                <a:solidFill>
                  <a:prstClr val="black"/>
                </a:solidFill>
                <a:effectLst/>
                <a:uLnTx/>
                <a:uFillTx/>
                <a:latin typeface="Calibri"/>
                <a:ea typeface="ＭＳ Ｐゴシック" pitchFamily="1" charset="-128"/>
                <a:cs typeface="Arial" panose="020B0604020202020204" pitchFamily="34" charset="0"/>
              </a:rPr>
              <a:t> testing for LUNGMAP </a:t>
            </a:r>
            <a:br>
              <a:rPr kumimoji="0" lang="en-US" altLang="en-US" sz="3733"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br>
            <a:endParaRPr kumimoji="0" lang="en-US" sz="3733"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32623986"/>
      </p:ext>
    </p:extLst>
  </p:cSld>
  <p:clrMapOvr>
    <a:masterClrMapping/>
  </p:clrMapOvr>
  <mc:AlternateContent xmlns:mc="http://schemas.openxmlformats.org/markup-compatibility/2006" xmlns:p14="http://schemas.microsoft.com/office/powerpoint/2010/main">
    <mc:Choice Requires="p14">
      <p:transition spd="slow" p14:dur="2000" advTm="21149"/>
    </mc:Choice>
    <mc:Fallback xmlns="">
      <p:transition spd="slow" advTm="21149"/>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A90854-5EA2-4558-9244-76BD7E27ECEF}"/>
              </a:ext>
            </a:extLst>
          </p:cNvPr>
          <p:cNvSpPr txBox="1">
            <a:spLocks/>
          </p:cNvSpPr>
          <p:nvPr/>
        </p:nvSpPr>
        <p:spPr>
          <a:xfrm>
            <a:off x="1" y="240404"/>
            <a:ext cx="12191999" cy="1241697"/>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altLang="en-US" sz="4267" b="0" i="0" u="none" strike="noStrike" kern="1200" cap="none" spc="0" normalizeH="0" baseline="0" noProof="0" dirty="0">
                <a:ln>
                  <a:noFill/>
                </a:ln>
                <a:solidFill>
                  <a:prstClr val="black"/>
                </a:solidFill>
                <a:effectLst/>
                <a:uLnTx/>
                <a:uFillTx/>
                <a:latin typeface="Calibri"/>
                <a:ea typeface="ＭＳ Ｐゴシック" pitchFamily="1" charset="-128"/>
                <a:cs typeface="Arial" panose="020B0604020202020204" pitchFamily="34" charset="0"/>
              </a:rPr>
              <a:t>Using </a:t>
            </a:r>
            <a:r>
              <a:rPr kumimoji="0" lang="en-US" altLang="en-US" sz="4267" b="0" i="0" u="none" strike="noStrike" kern="1200" cap="none" spc="0" normalizeH="0" baseline="0" noProof="0" dirty="0" err="1">
                <a:ln>
                  <a:noFill/>
                </a:ln>
                <a:solidFill>
                  <a:prstClr val="black"/>
                </a:solidFill>
                <a:effectLst/>
                <a:uLnTx/>
                <a:uFillTx/>
                <a:latin typeface="Calibri"/>
                <a:ea typeface="ＭＳ Ｐゴシック" pitchFamily="1" charset="-128"/>
                <a:cs typeface="Arial" panose="020B0604020202020204" pitchFamily="34" charset="0"/>
              </a:rPr>
              <a:t>FoundationOne</a:t>
            </a:r>
            <a:r>
              <a:rPr kumimoji="0" lang="en-US" altLang="en-US" sz="4267" b="0" i="0" u="none" strike="noStrike" kern="1200" cap="none" spc="0" normalizeH="0" baseline="0" noProof="0" dirty="0">
                <a:ln>
                  <a:noFill/>
                </a:ln>
                <a:solidFill>
                  <a:prstClr val="black"/>
                </a:solidFill>
                <a:effectLst/>
                <a:uLnTx/>
                <a:uFillTx/>
                <a:latin typeface="Calibri"/>
                <a:ea typeface="ＭＳ Ｐゴシック" pitchFamily="1" charset="-128"/>
                <a:cs typeface="Arial" panose="020B0604020202020204" pitchFamily="34" charset="0"/>
              </a:rPr>
              <a:t> </a:t>
            </a:r>
            <a:r>
              <a:rPr kumimoji="0" lang="en-US" altLang="en-US" sz="4267" b="0" i="0" u="none" strike="noStrike" kern="1200" cap="none" spc="0" normalizeH="0" baseline="0" noProof="0" dirty="0" err="1">
                <a:ln>
                  <a:noFill/>
                </a:ln>
                <a:solidFill>
                  <a:prstClr val="black"/>
                </a:solidFill>
                <a:effectLst/>
                <a:uLnTx/>
                <a:uFillTx/>
                <a:latin typeface="Calibri"/>
                <a:ea typeface="ＭＳ Ｐゴシック" pitchFamily="1" charset="-128"/>
                <a:cs typeface="Arial" panose="020B0604020202020204" pitchFamily="34" charset="0"/>
              </a:rPr>
              <a:t>CDx</a:t>
            </a:r>
            <a:r>
              <a:rPr kumimoji="0" lang="en-US" altLang="en-US" sz="4267" b="0" i="0" u="none" strike="noStrike" kern="1200" cap="none" spc="0" normalizeH="0" baseline="0" noProof="0" dirty="0">
                <a:ln>
                  <a:noFill/>
                </a:ln>
                <a:solidFill>
                  <a:prstClr val="black"/>
                </a:solidFill>
                <a:effectLst/>
                <a:uLnTx/>
                <a:uFillTx/>
                <a:latin typeface="Calibri"/>
                <a:ea typeface="ＭＳ Ｐゴシック" pitchFamily="1" charset="-128"/>
                <a:cs typeface="Arial" panose="020B0604020202020204" pitchFamily="34" charset="0"/>
              </a:rPr>
              <a:t> testing for LUNGMAP </a:t>
            </a:r>
            <a:br>
              <a:rPr kumimoji="0" lang="en-US" altLang="en-US" sz="3733"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br>
            <a:endParaRPr kumimoji="0" lang="en-US" sz="3733"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9" name="Content Placeholder 4">
            <a:extLst>
              <a:ext uri="{FF2B5EF4-FFF2-40B4-BE49-F238E27FC236}">
                <a16:creationId xmlns:a16="http://schemas.microsoft.com/office/drawing/2014/main" id="{7E9B6752-F082-42B7-AF64-7D671ACA4FEF}"/>
              </a:ext>
            </a:extLst>
          </p:cNvPr>
          <p:cNvSpPr txBox="1">
            <a:spLocks/>
          </p:cNvSpPr>
          <p:nvPr/>
        </p:nvSpPr>
        <p:spPr>
          <a:xfrm>
            <a:off x="212226" y="1193259"/>
            <a:ext cx="11767545" cy="5778661"/>
          </a:xfrm>
          <a:prstGeom prst="rect">
            <a:avLst/>
          </a:prstGeom>
        </p:spPr>
        <p:txBody>
          <a:bodyPr vert="horz" lIns="121920" tIns="60960" rIns="121920" bIns="60960" rtlCol="0">
            <a:normAutofit fontScale="85000" lnSpcReduction="20000"/>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Protocol version 3/1/21 : update to eligibility criteria:</a:t>
            </a:r>
          </a:p>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Patients may either submit tissue for biomarker profiling (current state) OR submit previous commercial </a:t>
            </a:r>
            <a:r>
              <a:rPr kumimoji="0" lang="en-US" sz="28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FoundationOne</a:t>
            </a: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CDx</a:t>
            </a: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test results.</a:t>
            </a: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If submitting commercial results:</a:t>
            </a:r>
          </a:p>
          <a:p>
            <a:pPr marL="1219170" marR="0" lvl="2"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Patients must have a </a:t>
            </a:r>
            <a:r>
              <a:rPr kumimoji="0" lang="en-US" sz="28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FoundationOne</a:t>
            </a: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CDx</a:t>
            </a: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report available with the following information:</a:t>
            </a:r>
          </a:p>
          <a:p>
            <a:pPr marL="2209745" marR="0" lvl="3"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Results done on solid tumor tissue (liquid test not allowed)</a:t>
            </a:r>
          </a:p>
          <a:p>
            <a:pPr marL="2209745" marR="0" lvl="3"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Original report date on or after September 1,2019</a:t>
            </a:r>
          </a:p>
          <a:p>
            <a:pPr marL="2209745" marR="0" lvl="3" indent="-38099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FMI Test Order # (e.g. ORD-1234567)</a:t>
            </a:r>
          </a:p>
          <a:p>
            <a:pPr marL="1221287" marR="0" lvl="2"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Patients must consent to have their commercial </a:t>
            </a:r>
            <a:r>
              <a:rPr kumimoji="0" lang="en-US" sz="28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FoundationOne</a:t>
            </a: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CDx</a:t>
            </a: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test results disclosed to SWOG </a:t>
            </a:r>
          </a:p>
          <a:p>
            <a:pPr marL="613818" marR="0" lvl="0" indent="-613818"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Note: PD-L1 testing will no longer be performed centrally</a:t>
            </a: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Commercial test results will be </a:t>
            </a:r>
            <a:r>
              <a:rPr kumimoji="0" lang="en-US" sz="28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reanalyzed </a:t>
            </a: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to use on LUNGMAP – turnaround still 16 days but probably less</a:t>
            </a: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8963129"/>
      </p:ext>
    </p:extLst>
  </p:cSld>
  <p:clrMapOvr>
    <a:masterClrMapping/>
  </p:clrMapOvr>
  <mc:AlternateContent xmlns:mc="http://schemas.openxmlformats.org/markup-compatibility/2006" xmlns:p14="http://schemas.microsoft.com/office/powerpoint/2010/main">
    <mc:Choice Requires="p14">
      <p:transition spd="slow" p14:dur="2000" advTm="21149"/>
    </mc:Choice>
    <mc:Fallback xmlns="">
      <p:transition spd="slow" advTm="21149"/>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A6C2A8-28A5-4D88-AEBA-88A8B6E88B0B}"/>
              </a:ext>
            </a:extLst>
          </p:cNvPr>
          <p:cNvSpPr txBox="1">
            <a:spLocks/>
          </p:cNvSpPr>
          <p:nvPr/>
        </p:nvSpPr>
        <p:spPr>
          <a:xfrm>
            <a:off x="1" y="392804"/>
            <a:ext cx="12191999" cy="1241697"/>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altLang="en-US" sz="4267" b="0" i="0" u="none" strike="noStrike" kern="1200" cap="none" spc="0" normalizeH="0" baseline="0" noProof="0" dirty="0">
                <a:ln>
                  <a:noFill/>
                </a:ln>
                <a:solidFill>
                  <a:prstClr val="black"/>
                </a:solidFill>
                <a:effectLst/>
                <a:uLnTx/>
                <a:uFillTx/>
                <a:latin typeface="Calibri"/>
                <a:ea typeface="ＭＳ Ｐゴシック" pitchFamily="1" charset="-128"/>
                <a:cs typeface="Arial" panose="020B0604020202020204" pitchFamily="34" charset="0"/>
              </a:rPr>
              <a:t>Using </a:t>
            </a:r>
            <a:r>
              <a:rPr kumimoji="0" lang="en-US" altLang="en-US" sz="4267" b="0" i="0" u="none" strike="noStrike" kern="1200" cap="none" spc="0" normalizeH="0" baseline="0" noProof="0" dirty="0" err="1">
                <a:ln>
                  <a:noFill/>
                </a:ln>
                <a:solidFill>
                  <a:prstClr val="black"/>
                </a:solidFill>
                <a:effectLst/>
                <a:uLnTx/>
                <a:uFillTx/>
                <a:latin typeface="Calibri"/>
                <a:ea typeface="ＭＳ Ｐゴシック" pitchFamily="1" charset="-128"/>
                <a:cs typeface="Arial" panose="020B0604020202020204" pitchFamily="34" charset="0"/>
              </a:rPr>
              <a:t>FoundationOne</a:t>
            </a:r>
            <a:r>
              <a:rPr kumimoji="0" lang="en-US" altLang="en-US" sz="4267" b="0" i="0" u="none" strike="noStrike" kern="1200" cap="none" spc="0" normalizeH="0" baseline="0" noProof="0" dirty="0">
                <a:ln>
                  <a:noFill/>
                </a:ln>
                <a:solidFill>
                  <a:prstClr val="black"/>
                </a:solidFill>
                <a:effectLst/>
                <a:uLnTx/>
                <a:uFillTx/>
                <a:latin typeface="Calibri"/>
                <a:ea typeface="ＭＳ Ｐゴシック" pitchFamily="1" charset="-128"/>
                <a:cs typeface="Arial" panose="020B0604020202020204" pitchFamily="34" charset="0"/>
              </a:rPr>
              <a:t> </a:t>
            </a:r>
            <a:r>
              <a:rPr kumimoji="0" lang="en-US" altLang="en-US" sz="4267" b="0" i="0" u="none" strike="noStrike" kern="1200" cap="none" spc="0" normalizeH="0" baseline="0" noProof="0" dirty="0" err="1">
                <a:ln>
                  <a:noFill/>
                </a:ln>
                <a:solidFill>
                  <a:prstClr val="black"/>
                </a:solidFill>
                <a:effectLst/>
                <a:uLnTx/>
                <a:uFillTx/>
                <a:latin typeface="Calibri"/>
                <a:ea typeface="ＭＳ Ｐゴシック" pitchFamily="1" charset="-128"/>
                <a:cs typeface="Arial" panose="020B0604020202020204" pitchFamily="34" charset="0"/>
              </a:rPr>
              <a:t>CDx</a:t>
            </a:r>
            <a:r>
              <a:rPr kumimoji="0" lang="en-US" altLang="en-US" sz="4267" b="0" i="0" u="none" strike="noStrike" kern="1200" cap="none" spc="0" normalizeH="0" baseline="0" noProof="0" dirty="0">
                <a:ln>
                  <a:noFill/>
                </a:ln>
                <a:solidFill>
                  <a:prstClr val="black"/>
                </a:solidFill>
                <a:effectLst/>
                <a:uLnTx/>
                <a:uFillTx/>
                <a:latin typeface="Calibri"/>
                <a:ea typeface="ＭＳ Ｐゴシック" pitchFamily="1" charset="-128"/>
                <a:cs typeface="Arial" panose="020B0604020202020204" pitchFamily="34" charset="0"/>
              </a:rPr>
              <a:t> testing for LUNGMAP </a:t>
            </a:r>
            <a:br>
              <a:rPr kumimoji="0" lang="en-US" altLang="en-US" sz="3733"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br>
            <a:endParaRPr kumimoji="0" lang="en-US" sz="3733"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5510FC4E-6C03-4C00-8331-561CD29AABD6}"/>
              </a:ext>
            </a:extLst>
          </p:cNvPr>
          <p:cNvSpPr/>
          <p:nvPr/>
        </p:nvSpPr>
        <p:spPr>
          <a:xfrm>
            <a:off x="478395" y="1749744"/>
            <a:ext cx="10957559" cy="4499565"/>
          </a:xfrm>
          <a:prstGeom prst="rect">
            <a:avLst/>
          </a:prstGeom>
        </p:spPr>
        <p:txBody>
          <a:bodyPr wrap="square">
            <a:spAutoFit/>
          </a:bodyPr>
          <a:lstStyle/>
          <a:p>
            <a:pPr marL="461422" marR="0" lvl="0" indent="0" algn="just" defTabSz="609585" rtl="0" eaLnBrk="1" fontAlgn="auto" latinLnBrk="0" hangingPunct="1">
              <a:lnSpc>
                <a:spcPts val="1467"/>
              </a:lnSpc>
              <a:spcBef>
                <a:spcPts val="0"/>
              </a:spcBef>
              <a:spcAft>
                <a:spcPts val="0"/>
              </a:spcAft>
              <a:buClrTx/>
              <a:buSzPts val="1000"/>
              <a:buFontTx/>
              <a:buNone/>
              <a:tabLst>
                <a:tab pos="685783" algn="l"/>
                <a:tab pos="609585" algn="l"/>
              </a:tabLst>
              <a:defRPr/>
            </a:pPr>
            <a:r>
              <a:rPr kumimoji="0" lang="x-none" sz="1867" b="1" i="0" u="sng" strike="noStrike" kern="1200" cap="none" spc="0" normalizeH="0" baseline="0" noProof="0" dirty="0">
                <a:ln>
                  <a:noFill/>
                </a:ln>
                <a:solidFill>
                  <a:prstClr val="black"/>
                </a:solidFill>
                <a:effectLst/>
                <a:uLnTx/>
                <a:uFillTx/>
                <a:latin typeface="Calibri"/>
                <a:ea typeface="+mn-ea"/>
                <a:cs typeface="+mn-cs"/>
              </a:rPr>
              <a:t>For patients submitting commercial FoundationOne CDx results:</a:t>
            </a:r>
            <a:endParaRPr kumimoji="0" lang="en-US" sz="1867" b="1" i="0" u="sng" strike="noStrike" kern="1200" cap="none" spc="0" normalizeH="0" baseline="0" noProof="0" dirty="0">
              <a:ln>
                <a:noFill/>
              </a:ln>
              <a:solidFill>
                <a:prstClr val="black"/>
              </a:solidFill>
              <a:effectLst/>
              <a:uLnTx/>
              <a:uFillTx/>
              <a:latin typeface="Calibri"/>
              <a:ea typeface="+mn-ea"/>
              <a:cs typeface="+mn-cs"/>
            </a:endParaRPr>
          </a:p>
          <a:p>
            <a:pPr marL="461422" marR="0" lvl="0" indent="0" algn="just" defTabSz="609585" rtl="0" eaLnBrk="1" fontAlgn="auto" latinLnBrk="0" hangingPunct="1">
              <a:lnSpc>
                <a:spcPts val="1467"/>
              </a:lnSpc>
              <a:spcBef>
                <a:spcPts val="0"/>
              </a:spcBef>
              <a:spcAft>
                <a:spcPts val="0"/>
              </a:spcAft>
              <a:buClrTx/>
              <a:buSzPts val="1000"/>
              <a:buFontTx/>
              <a:buNone/>
              <a:tabLst>
                <a:tab pos="685783" algn="l"/>
                <a:tab pos="609585" algn="l"/>
              </a:tabLst>
              <a:defRPr/>
            </a:pPr>
            <a:endParaRPr kumimoji="0" lang="en-US" sz="1867" b="1" i="0" u="none" strike="noStrike" kern="1200" cap="none" spc="0" normalizeH="0" baseline="0" noProof="0" dirty="0">
              <a:ln>
                <a:noFill/>
              </a:ln>
              <a:solidFill>
                <a:prstClr val="black"/>
              </a:solidFill>
              <a:effectLst/>
              <a:uLnTx/>
              <a:uFillTx/>
              <a:latin typeface="Calibri"/>
              <a:ea typeface="+mn-ea"/>
              <a:cs typeface="+mn-cs"/>
            </a:endParaRPr>
          </a:p>
          <a:p>
            <a:pPr marL="912261"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The request to reanalyze commercial </a:t>
            </a:r>
            <a:r>
              <a:rPr kumimoji="0" lang="en-US" sz="1867"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FoundationOne</a:t>
            </a: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n-US" sz="1867"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CDx</a:t>
            </a: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results must be submitted through STS (including generating a Packing List, which will be used as the request form by FMI) and source documentation must be uploaded in RAVE </a:t>
            </a:r>
          </a:p>
          <a:p>
            <a:pPr marL="912261" marR="0" lvl="0" indent="0" algn="l"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endParaRPr>
          </a:p>
          <a:p>
            <a:pPr marL="912261"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When submitting the request through STS, be prepared to provide answers to the following questions. </a:t>
            </a:r>
          </a:p>
          <a:p>
            <a:pPr marL="912261" marR="0" lvl="0" indent="0" algn="l"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endParaRPr>
          </a:p>
          <a:p>
            <a:pPr marL="1828754" marR="0" lvl="3" indent="-457189" algn="just" defTabSz="609585"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67"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Original collection date of the tissue used for commercial testing</a:t>
            </a:r>
          </a:p>
          <a:p>
            <a:pPr marL="1828754" marR="0" lvl="3" indent="-457189" algn="just" defTabSz="609585"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Patient’s date of birth (mm/dd/</a:t>
            </a:r>
            <a:r>
              <a:rPr kumimoji="0" lang="en-US" sz="1867"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yyyy</a:t>
            </a: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a:t>
            </a:r>
            <a:endPar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a:p>
            <a:pPr marL="1828754" marR="0" lvl="3" indent="-457189" algn="just" defTabSz="609585"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Patient’s sex (Male, Female)    </a:t>
            </a:r>
            <a:endPar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a:p>
            <a:pPr marL="1828754" marR="0" lvl="3" indent="-457189" algn="just" defTabSz="609585"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Has the patient had any type of transplant? (Yes, No)</a:t>
            </a:r>
            <a:endPar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a:p>
            <a:pPr marL="1828754" marR="0" lvl="3" indent="-457189" algn="just" defTabSz="609585"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Patient’s diagnosis  (NSCLC)</a:t>
            </a:r>
            <a:endPar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a:p>
            <a:pPr marL="1828754" marR="0" lvl="3" indent="-457189" algn="just" defTabSz="609585"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Primary tumor site (Lung)</a:t>
            </a:r>
            <a:endPar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a:p>
            <a:pPr marL="1828754" marR="0" lvl="3" indent="-457189" algn="just" defTabSz="609585"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Specimen tumor site</a:t>
            </a:r>
            <a:endPar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a:p>
            <a:pPr marL="1828754" marR="0" lvl="3" indent="-457189" algn="l" defTabSz="609585"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ORD number from commercial </a:t>
            </a:r>
            <a:r>
              <a:rPr kumimoji="0" lang="en-US" sz="1867"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FoundationOne</a:t>
            </a: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n-US" sz="1867"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CDx</a:t>
            </a:r>
            <a:r>
              <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report (e.g. ORD-1234567)</a:t>
            </a:r>
            <a:endParaRPr kumimoji="0" lang="en-US" sz="1867"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162300"/>
      </p:ext>
    </p:extLst>
  </p:cSld>
  <p:clrMapOvr>
    <a:masterClrMapping/>
  </p:clrMapOvr>
  <mc:AlternateContent xmlns:mc="http://schemas.openxmlformats.org/markup-compatibility/2006" xmlns:p14="http://schemas.microsoft.com/office/powerpoint/2010/main">
    <mc:Choice Requires="p14">
      <p:transition spd="slow" p14:dur="2000" advTm="21149"/>
    </mc:Choice>
    <mc:Fallback xmlns="">
      <p:transition spd="slow" advTm="2114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p:txBody>
          <a:bodyPr/>
          <a:lstStyle/>
          <a:p>
            <a:r>
              <a:rPr lang="en-US" dirty="0"/>
              <a:t>Lung-MAP Accomplishments</a:t>
            </a:r>
          </a:p>
        </p:txBody>
      </p:sp>
      <p:sp>
        <p:nvSpPr>
          <p:cNvPr id="5" name="Subtitle 4">
            <a:extLst>
              <a:ext uri="{FF2B5EF4-FFF2-40B4-BE49-F238E27FC236}">
                <a16:creationId xmlns:a16="http://schemas.microsoft.com/office/drawing/2014/main" id="{DDEA0D8F-A3D9-4D6E-AD28-075F500F1AEB}"/>
              </a:ext>
            </a:extLst>
          </p:cNvPr>
          <p:cNvSpPr>
            <a:spLocks noGrp="1"/>
          </p:cNvSpPr>
          <p:nvPr>
            <p:ph type="subTitle" idx="1"/>
          </p:nvPr>
        </p:nvSpPr>
        <p:spPr/>
        <p:txBody>
          <a:bodyPr>
            <a:normAutofit fontScale="85000" lnSpcReduction="20000"/>
          </a:bodyPr>
          <a:lstStyle/>
          <a:p>
            <a:r>
              <a:rPr lang="en-US" dirty="0"/>
              <a:t>David Gandara , MD</a:t>
            </a:r>
          </a:p>
          <a:p>
            <a:r>
              <a:rPr lang="en-US" dirty="0"/>
              <a:t>Lung-MAP co-Chair</a:t>
            </a:r>
          </a:p>
          <a:p>
            <a:r>
              <a:rPr lang="en-US" dirty="0"/>
              <a:t>Medical Oncology</a:t>
            </a:r>
          </a:p>
          <a:p>
            <a:endParaRPr lang="en-US" dirty="0"/>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5814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1" y="251824"/>
            <a:ext cx="11457147" cy="1241697"/>
          </a:xfrm>
        </p:spPr>
        <p:txBody>
          <a:bodyPr>
            <a:noAutofit/>
          </a:bodyPr>
          <a:lstStyle/>
          <a:p>
            <a:r>
              <a:rPr lang="en-US" altLang="en-US" sz="4267" dirty="0">
                <a:latin typeface="+mn-lt"/>
                <a:ea typeface="ＭＳ Ｐゴシック" pitchFamily="1" charset="-128"/>
              </a:rPr>
              <a:t>Known Foundation </a:t>
            </a:r>
            <a:r>
              <a:rPr lang="en-US" altLang="en-US" sz="4267" dirty="0" err="1">
                <a:latin typeface="+mn-lt"/>
                <a:ea typeface="ＭＳ Ｐゴシック" pitchFamily="1" charset="-128"/>
              </a:rPr>
              <a:t>CDx</a:t>
            </a:r>
            <a:r>
              <a:rPr lang="en-US" altLang="en-US" sz="4267" dirty="0">
                <a:latin typeface="+mn-lt"/>
                <a:ea typeface="ＭＳ Ｐゴシック" pitchFamily="1" charset="-128"/>
              </a:rPr>
              <a:t> testing for LUNGMAP </a:t>
            </a:r>
            <a:br>
              <a:rPr lang="en-US" altLang="en-US" sz="3733" dirty="0">
                <a:ea typeface="ＭＳ Ｐゴシック" pitchFamily="1" charset="-128"/>
              </a:rPr>
            </a:br>
            <a:endParaRPr lang="en-US" sz="3733" dirty="0"/>
          </a:p>
        </p:txBody>
      </p:sp>
      <p:sp>
        <p:nvSpPr>
          <p:cNvPr id="9" name="Content Placeholder 4">
            <a:extLst>
              <a:ext uri="{FF2B5EF4-FFF2-40B4-BE49-F238E27FC236}">
                <a16:creationId xmlns:a16="http://schemas.microsoft.com/office/drawing/2014/main" id="{7E9B6752-F082-42B7-AF64-7D671ACA4FEF}"/>
              </a:ext>
            </a:extLst>
          </p:cNvPr>
          <p:cNvSpPr txBox="1">
            <a:spLocks/>
          </p:cNvSpPr>
          <p:nvPr/>
        </p:nvSpPr>
        <p:spPr>
          <a:xfrm>
            <a:off x="584557" y="694751"/>
            <a:ext cx="11767545" cy="4555067"/>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Summary: </a:t>
            </a:r>
            <a:r>
              <a:rPr lang="en-US" sz="3200" dirty="0">
                <a:solidFill>
                  <a:prstClr val="black"/>
                </a:solidFill>
                <a:latin typeface="Calibri"/>
              </a:rPr>
              <a:t>P</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rotocol</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amendment released 5/7/2021 now allows prior Foundation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CDx</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tumor (not liquid) results from Sept 1, 2019 or after to satisfy tissue requirement</a:t>
            </a: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7189" marR="0" lvl="0"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study chairs will continue to seek opportunities to expand to other testing platforms in the future. </a:t>
            </a:r>
          </a:p>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676358" marR="0" lvl="2" indent="-457189"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50896805"/>
      </p:ext>
    </p:extLst>
  </p:cSld>
  <p:clrMapOvr>
    <a:masterClrMapping/>
  </p:clrMapOvr>
  <mc:AlternateContent xmlns:mc="http://schemas.openxmlformats.org/markup-compatibility/2006" xmlns:p14="http://schemas.microsoft.com/office/powerpoint/2010/main">
    <mc:Choice Requires="p14">
      <p:transition spd="slow" p14:dur="2000" advTm="21149"/>
    </mc:Choice>
    <mc:Fallback xmlns="">
      <p:transition spd="slow" advTm="21149"/>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F6FBA-EC63-9D44-9BBE-CB40789AD419}"/>
              </a:ext>
            </a:extLst>
          </p:cNvPr>
          <p:cNvSpPr>
            <a:spLocks noGrp="1"/>
          </p:cNvSpPr>
          <p:nvPr>
            <p:ph type="title"/>
          </p:nvPr>
        </p:nvSpPr>
        <p:spPr/>
        <p:txBody>
          <a:bodyPr/>
          <a:lstStyle/>
          <a:p>
            <a:r>
              <a:rPr lang="en-US" dirty="0"/>
              <a:t>Lung-MAP</a:t>
            </a:r>
          </a:p>
        </p:txBody>
      </p:sp>
      <p:sp>
        <p:nvSpPr>
          <p:cNvPr id="3" name="Content Placeholder 2">
            <a:extLst>
              <a:ext uri="{FF2B5EF4-FFF2-40B4-BE49-F238E27FC236}">
                <a16:creationId xmlns:a16="http://schemas.microsoft.com/office/drawing/2014/main" id="{91BBFAFE-61A6-C340-8EB8-EDD039E744FE}"/>
              </a:ext>
            </a:extLst>
          </p:cNvPr>
          <p:cNvSpPr>
            <a:spLocks noGrp="1"/>
          </p:cNvSpPr>
          <p:nvPr>
            <p:ph idx="1"/>
          </p:nvPr>
        </p:nvSpPr>
        <p:spPr/>
        <p:txBody>
          <a:bodyPr/>
          <a:lstStyle/>
          <a:p>
            <a:r>
              <a:rPr lang="en-US" sz="2667" dirty="0"/>
              <a:t>Identifying and overcoming mechanisms of immune resistance</a:t>
            </a:r>
          </a:p>
          <a:p>
            <a:pPr lvl="1"/>
            <a:r>
              <a:rPr lang="en-US" sz="2667" dirty="0"/>
              <a:t>Primary vs acquired</a:t>
            </a:r>
          </a:p>
          <a:p>
            <a:r>
              <a:rPr lang="en-US" sz="2667" dirty="0"/>
              <a:t>Identifying rational strategies to treat patients who have developed resistance to targeted therapies</a:t>
            </a:r>
          </a:p>
          <a:p>
            <a:pPr lvl="1"/>
            <a:r>
              <a:rPr lang="en-US" sz="2667" dirty="0"/>
              <a:t>Small patient populations, acquired mutations</a:t>
            </a:r>
          </a:p>
          <a:p>
            <a:r>
              <a:rPr lang="en-US" sz="2667" dirty="0"/>
              <a:t>Comprehensive biomarker analysis from tissue and blood</a:t>
            </a:r>
          </a:p>
          <a:p>
            <a:r>
              <a:rPr lang="en-US" sz="2667" dirty="0"/>
              <a:t>Develop lung cancer focused clinical researchers</a:t>
            </a:r>
          </a:p>
          <a:p>
            <a:pPr lvl="1"/>
            <a:endParaRPr lang="en-US" dirty="0"/>
          </a:p>
          <a:p>
            <a:endParaRPr lang="en-US" dirty="0"/>
          </a:p>
        </p:txBody>
      </p:sp>
      <p:sp>
        <p:nvSpPr>
          <p:cNvPr id="4" name="Text Placeholder 3">
            <a:extLst>
              <a:ext uri="{FF2B5EF4-FFF2-40B4-BE49-F238E27FC236}">
                <a16:creationId xmlns:a16="http://schemas.microsoft.com/office/drawing/2014/main" id="{73E6588D-56A0-6748-BF2E-2E69E01A3FF2}"/>
              </a:ext>
            </a:extLst>
          </p:cNvPr>
          <p:cNvSpPr>
            <a:spLocks noGrp="1"/>
          </p:cNvSpPr>
          <p:nvPr>
            <p:ph type="body" sz="quarter" idx="13"/>
          </p:nvPr>
        </p:nvSpPr>
        <p:spPr/>
        <p:txBody>
          <a:bodyPr/>
          <a:lstStyle/>
          <a:p>
            <a:r>
              <a:rPr lang="en-US" dirty="0"/>
              <a:t>The Next Generation</a:t>
            </a:r>
          </a:p>
        </p:txBody>
      </p:sp>
      <p:sp>
        <p:nvSpPr>
          <p:cNvPr id="5" name="Date Placeholder 4">
            <a:extLst>
              <a:ext uri="{FF2B5EF4-FFF2-40B4-BE49-F238E27FC236}">
                <a16:creationId xmlns:a16="http://schemas.microsoft.com/office/drawing/2014/main" id="{42F6B2E3-A469-7F4E-8C90-FF2CEAF0A5F6}"/>
              </a:ext>
            </a:extLst>
          </p:cNvPr>
          <p:cNvSpPr>
            <a:spLocks noGrp="1"/>
          </p:cNvSpPr>
          <p:nvPr>
            <p:ph type="dt" sz="half" idx="1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221F580-C0C7-FE4A-BB06-8E6F259722CB}" type="datetime1">
              <a:rPr kumimoji="0" lang="en-US" sz="90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10/14/2021</a:t>
            </a:fld>
            <a:endParaRPr kumimoji="0" lang="en-US" sz="9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EFBCB709-D2B1-D34F-8ACF-00BF9FB5CFC0}"/>
              </a:ext>
            </a:extLst>
          </p:cNvPr>
          <p:cNvSpPr>
            <a:spLocks noGrp="1"/>
          </p:cNvSpPr>
          <p:nvPr>
            <p:ph type="ftr"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605F62"/>
                </a:solidFill>
                <a:effectLst/>
                <a:uLnTx/>
                <a:uFillTx/>
                <a:latin typeface="Calibri"/>
                <a:ea typeface="+mn-ea"/>
                <a:cs typeface="+mn-cs"/>
              </a:rPr>
              <a:t>Presentation or Section Title</a:t>
            </a:r>
            <a:endParaRPr kumimoji="0" lang="en-US" sz="900" b="0" i="0" u="none" strike="noStrike" kern="1200" cap="all" spc="0" normalizeH="0" baseline="0" noProof="0" dirty="0">
              <a:ln>
                <a:noFill/>
              </a:ln>
              <a:solidFill>
                <a:srgbClr val="605F62"/>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98AEF14E-61B6-274C-A0E0-B784B6955BBD}"/>
              </a:ext>
            </a:extLst>
          </p:cNvPr>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686158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6B03-8B2E-AE4C-9D8C-F077CCEA71A5}"/>
              </a:ext>
            </a:extLst>
          </p:cNvPr>
          <p:cNvSpPr>
            <a:spLocks noGrp="1"/>
          </p:cNvSpPr>
          <p:nvPr>
            <p:ph type="title"/>
          </p:nvPr>
        </p:nvSpPr>
        <p:spPr/>
        <p:txBody>
          <a:bodyPr/>
          <a:lstStyle/>
          <a:p>
            <a:r>
              <a:rPr lang="en-US" dirty="0"/>
              <a:t>Lung-MAP</a:t>
            </a:r>
          </a:p>
        </p:txBody>
      </p:sp>
      <p:graphicFrame>
        <p:nvGraphicFramePr>
          <p:cNvPr id="8" name="Content Placeholder 7">
            <a:extLst>
              <a:ext uri="{FF2B5EF4-FFF2-40B4-BE49-F238E27FC236}">
                <a16:creationId xmlns:a16="http://schemas.microsoft.com/office/drawing/2014/main" id="{291FF407-491F-7942-BD9F-AF4596871F16}"/>
              </a:ext>
            </a:extLst>
          </p:cNvPr>
          <p:cNvGraphicFramePr>
            <a:graphicFrameLocks noGrp="1"/>
          </p:cNvGraphicFramePr>
          <p:nvPr>
            <p:ph idx="1"/>
          </p:nvPr>
        </p:nvGraphicFramePr>
        <p:xfrm>
          <a:off x="776942" y="322729"/>
          <a:ext cx="10924988" cy="5682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51A9B75E-DF04-3044-90C5-85D2DD982ADA}"/>
              </a:ext>
            </a:extLst>
          </p:cNvPr>
          <p:cNvSpPr>
            <a:spLocks noGrp="1"/>
          </p:cNvSpPr>
          <p:nvPr>
            <p:ph type="body" sz="quarter" idx="13"/>
          </p:nvPr>
        </p:nvSpPr>
        <p:spPr/>
        <p:txBody>
          <a:bodyPr/>
          <a:lstStyle/>
          <a:p>
            <a:r>
              <a:rPr lang="en-US" dirty="0"/>
              <a:t>The Next Generation</a:t>
            </a:r>
          </a:p>
        </p:txBody>
      </p:sp>
      <p:sp>
        <p:nvSpPr>
          <p:cNvPr id="5" name="Date Placeholder 4">
            <a:extLst>
              <a:ext uri="{FF2B5EF4-FFF2-40B4-BE49-F238E27FC236}">
                <a16:creationId xmlns:a16="http://schemas.microsoft.com/office/drawing/2014/main" id="{608556F5-C621-7749-B854-F22C9B9D4B31}"/>
              </a:ext>
            </a:extLst>
          </p:cNvPr>
          <p:cNvSpPr>
            <a:spLocks noGrp="1"/>
          </p:cNvSpPr>
          <p:nvPr>
            <p:ph type="dt" sz="half" idx="1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221F580-C0C7-FE4A-BB06-8E6F259722CB}" type="datetime1">
              <a:rPr kumimoji="0" lang="en-US" sz="90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10/14/2021</a:t>
            </a:fld>
            <a:endParaRPr kumimoji="0" lang="en-US" sz="9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AFE4A1F5-1EB2-814D-BCA6-50EFD6C29900}"/>
              </a:ext>
            </a:extLst>
          </p:cNvPr>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3603235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a:xfrm>
            <a:off x="982980" y="1439758"/>
            <a:ext cx="10058400" cy="3566160"/>
          </a:xfrm>
        </p:spPr>
        <p:txBody>
          <a:bodyPr>
            <a:normAutofit/>
          </a:bodyPr>
          <a:lstStyle/>
          <a:p>
            <a:r>
              <a:rPr lang="en-US" sz="8000" dirty="0"/>
              <a:t>Closing Announcements &amp; General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a:xfrm>
            <a:off x="1066800" y="4925187"/>
            <a:ext cx="10058400" cy="1143000"/>
          </a:xfrm>
        </p:spPr>
        <p:txBody>
          <a:bodyPr>
            <a:normAutofit/>
          </a:bodyPr>
          <a:lstStyle/>
          <a:p>
            <a:r>
              <a:rPr lang="en-US" dirty="0"/>
              <a:t>Jyoti Patel</a:t>
            </a:r>
            <a:r>
              <a:rPr lang="en-US" sz="2400" dirty="0"/>
              <a:t>, MD, </a:t>
            </a:r>
            <a:r>
              <a:rPr lang="en-US" sz="2400" dirty="0" err="1"/>
              <a:t>LunGMAP</a:t>
            </a:r>
            <a:r>
              <a:rPr lang="en-US" sz="2400" dirty="0"/>
              <a:t> </a:t>
            </a:r>
            <a:r>
              <a:rPr lang="en-US" dirty="0"/>
              <a:t>VICE </a:t>
            </a:r>
            <a:r>
              <a:rPr lang="en-US" sz="2400" dirty="0" err="1"/>
              <a:t>CHair</a:t>
            </a:r>
            <a:endParaRPr lang="en-US" sz="2400" dirty="0"/>
          </a:p>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1B26729B-A6DD-4B66-ADB7-E9354AFA1086}"/>
              </a:ext>
            </a:extLst>
          </p:cNvPr>
          <p:cNvSpPr/>
          <p:nvPr/>
        </p:nvSpPr>
        <p:spPr>
          <a:xfrm>
            <a:off x="7324724" y="164892"/>
            <a:ext cx="4105753" cy="2549733"/>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Please place your questions in the chat box and a team member will read it out loud for the study team to answer </a:t>
            </a:r>
          </a:p>
        </p:txBody>
      </p:sp>
    </p:spTree>
    <p:extLst>
      <p:ext uri="{BB962C8B-B14F-4D97-AF65-F5344CB8AC3E}">
        <p14:creationId xmlns:p14="http://schemas.microsoft.com/office/powerpoint/2010/main" val="1031838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E39BCC-F33A-448C-89D1-C810530D7C3F}"/>
              </a:ext>
            </a:extLst>
          </p:cNvPr>
          <p:cNvSpPr>
            <a:spLocks noGrp="1"/>
          </p:cNvSpPr>
          <p:nvPr>
            <p:ph type="title"/>
          </p:nvPr>
        </p:nvSpPr>
        <p:spPr>
          <a:xfrm>
            <a:off x="609600" y="431394"/>
            <a:ext cx="10972801" cy="868362"/>
          </a:xfrm>
        </p:spPr>
        <p:txBody>
          <a:bodyPr/>
          <a:lstStyle/>
          <a:p>
            <a:r>
              <a:rPr lang="en-US" sz="3200" i="0" dirty="0"/>
              <a:t>Development of a Master Protocol for NSCLC</a:t>
            </a:r>
          </a:p>
        </p:txBody>
      </p:sp>
      <p:sp>
        <p:nvSpPr>
          <p:cNvPr id="22" name="Slide Number Placeholder 2">
            <a:extLst>
              <a:ext uri="{FF2B5EF4-FFF2-40B4-BE49-F238E27FC236}">
                <a16:creationId xmlns:a16="http://schemas.microsoft.com/office/drawing/2014/main" id="{3FD91904-9CC0-49EB-A1EB-679416A96717}"/>
              </a:ext>
            </a:extLst>
          </p:cNvPr>
          <p:cNvSpPr>
            <a:spLocks noGrp="1"/>
          </p:cNvSpPr>
          <p:nvPr>
            <p:ph type="sldNum" sz="quarter" idx="12"/>
          </p:nvPr>
        </p:nvSpPr>
        <p:spPr>
          <a:xfrm>
            <a:off x="8737601" y="6477002"/>
            <a:ext cx="2844800" cy="2444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AEDBC3-B654-4CAE-8754-4F14DCADFA5E}" type="slidenum">
              <a:rPr kumimoji="0" lang="en-US" sz="1400" b="0" i="0" u="none" strike="noStrike" kern="1200" cap="none" spc="0" normalizeH="0" baseline="0" noProof="0" smtClean="0">
                <a:ln>
                  <a:noFill/>
                </a:ln>
                <a:solidFill>
                  <a:srgbClr val="0066CC">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srgbClr val="0066CC">
                  <a:lumMod val="50000"/>
                </a:srgbClr>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32C3EF48-BF8D-4E5C-9489-828140E2F5DB}"/>
              </a:ext>
            </a:extLst>
          </p:cNvPr>
          <p:cNvGrpSpPr/>
          <p:nvPr/>
        </p:nvGrpSpPr>
        <p:grpSpPr>
          <a:xfrm>
            <a:off x="3227614" y="4022550"/>
            <a:ext cx="5969000" cy="2698927"/>
            <a:chOff x="1587500" y="3529389"/>
            <a:chExt cx="5969000" cy="2698927"/>
          </a:xfrm>
        </p:grpSpPr>
        <p:sp>
          <p:nvSpPr>
            <p:cNvPr id="10" name="Down Arrow 21">
              <a:extLst>
                <a:ext uri="{FF2B5EF4-FFF2-40B4-BE49-F238E27FC236}">
                  <a16:creationId xmlns:a16="http://schemas.microsoft.com/office/drawing/2014/main" id="{22A7910D-A7EC-480D-BD72-D8EA2B9BF809}"/>
                </a:ext>
              </a:extLst>
            </p:cNvPr>
            <p:cNvSpPr/>
            <p:nvPr/>
          </p:nvSpPr>
          <p:spPr bwMode="auto">
            <a:xfrm>
              <a:off x="4219812" y="3529389"/>
              <a:ext cx="704376" cy="563652"/>
            </a:xfrm>
            <a:prstGeom prst="downArrow">
              <a:avLst>
                <a:gd name="adj1" fmla="val 50000"/>
                <a:gd name="adj2" fmla="val 34550"/>
              </a:avLst>
            </a:prstGeom>
            <a:solidFill>
              <a:srgbClr val="E99807"/>
            </a:solidFill>
            <a:ln w="9525" cap="flat" cmpd="sng" algn="ctr">
              <a:solidFill>
                <a:srgbClr val="E9980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07" charset="0"/>
                <a:ea typeface="ヒラギノ角ゴ Pro W3" pitchFamily="-107" charset="-128"/>
                <a:cs typeface="ヒラギノ角ゴ Pro W3" pitchFamily="-107" charset="-128"/>
              </a:endParaRPr>
            </a:p>
          </p:txBody>
        </p:sp>
        <p:sp>
          <p:nvSpPr>
            <p:cNvPr id="11" name="Rounded Rectangle 2">
              <a:extLst>
                <a:ext uri="{FF2B5EF4-FFF2-40B4-BE49-F238E27FC236}">
                  <a16:creationId xmlns:a16="http://schemas.microsoft.com/office/drawing/2014/main" id="{1C992A31-FE89-44D2-8E75-5105EC5B5173}"/>
                </a:ext>
              </a:extLst>
            </p:cNvPr>
            <p:cNvSpPr/>
            <p:nvPr/>
          </p:nvSpPr>
          <p:spPr bwMode="auto">
            <a:xfrm>
              <a:off x="1587500" y="4114799"/>
              <a:ext cx="5969000" cy="2113517"/>
            </a:xfrm>
            <a:prstGeom prst="round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B5C"/>
                  </a:solidFill>
                  <a:effectLst/>
                  <a:uLnTx/>
                  <a:uFillTx/>
                  <a:latin typeface="Arial" pitchFamily="-107" charset="0"/>
                  <a:ea typeface="ヒラギノ角ゴ Pro W3" pitchFamily="-107" charset="-128"/>
                  <a:cs typeface="ヒラギノ角ゴ Pro W3" pitchFamily="-107" charset="-128"/>
                </a:rPr>
                <a:t>Concurrent Efforts</a:t>
              </a:r>
            </a:p>
          </p:txBody>
        </p:sp>
        <p:sp>
          <p:nvSpPr>
            <p:cNvPr id="12" name="Rounded Rectangle 4">
              <a:extLst>
                <a:ext uri="{FF2B5EF4-FFF2-40B4-BE49-F238E27FC236}">
                  <a16:creationId xmlns:a16="http://schemas.microsoft.com/office/drawing/2014/main" id="{F80FAF8A-4957-4D3C-9D32-8A47819251C8}"/>
                </a:ext>
              </a:extLst>
            </p:cNvPr>
            <p:cNvSpPr/>
            <p:nvPr/>
          </p:nvSpPr>
          <p:spPr bwMode="auto">
            <a:xfrm>
              <a:off x="2159000" y="4693767"/>
              <a:ext cx="2291676" cy="1368425"/>
            </a:xfrm>
            <a:prstGeom prst="roundRect">
              <a:avLst/>
            </a:prstGeom>
            <a:solidFill>
              <a:srgbClr val="FCDCA2"/>
            </a:solidFill>
            <a:ln w="19050" cap="flat" cmpd="sng" algn="ctr">
              <a:solidFill>
                <a:srgbClr val="E99807"/>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ts val="1200"/>
                </a:spcBef>
                <a:spcAft>
                  <a:spcPct val="0"/>
                </a:spcAft>
                <a:buClrTx/>
                <a:buSzTx/>
                <a:buFontTx/>
                <a:buNone/>
                <a:tabLst/>
                <a:defRPr/>
              </a:pPr>
              <a:r>
                <a:rPr kumimoji="0" lang="en-US" sz="1400" b="1" i="0" u="none" strike="noStrike" kern="1200" cap="none" spc="0" normalizeH="0" baseline="0" noProof="0" dirty="0">
                  <a:ln>
                    <a:noFill/>
                  </a:ln>
                  <a:solidFill>
                    <a:srgbClr val="002B5C"/>
                  </a:solidFill>
                  <a:effectLst/>
                  <a:uLnTx/>
                  <a:uFillTx/>
                  <a:latin typeface="Arial" pitchFamily="-107" charset="0"/>
                  <a:ea typeface="ヒラギノ角ゴ Pro W3" pitchFamily="-107" charset="-128"/>
                  <a:cs typeface="ヒラギノ角ゴ Pro W3" pitchFamily="-107" charset="-128"/>
                </a:rPr>
                <a:t>NCI Thoracic Malignancy Steering Committee </a:t>
              </a: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1400" b="1" i="0" u="none" strike="noStrike" kern="1200" cap="none" spc="0" normalizeH="0" baseline="0" noProof="0" dirty="0">
                  <a:ln>
                    <a:noFill/>
                  </a:ln>
                  <a:solidFill>
                    <a:srgbClr val="002B5C"/>
                  </a:solidFill>
                  <a:effectLst/>
                  <a:uLnTx/>
                  <a:uFillTx/>
                  <a:latin typeface="Arial" pitchFamily="-107" charset="0"/>
                  <a:ea typeface="ヒラギノ角ゴ Pro W3" pitchFamily="-107" charset="-128"/>
                  <a:cs typeface="ヒラギノ角ゴ Pro W3" pitchFamily="-107" charset="-128"/>
                </a:rPr>
                <a:t>Chair: F. Hirsch </a:t>
              </a:r>
            </a:p>
          </p:txBody>
        </p:sp>
        <p:sp>
          <p:nvSpPr>
            <p:cNvPr id="13" name="Rounded Rectangle 13">
              <a:extLst>
                <a:ext uri="{FF2B5EF4-FFF2-40B4-BE49-F238E27FC236}">
                  <a16:creationId xmlns:a16="http://schemas.microsoft.com/office/drawing/2014/main" id="{80D696B8-A99A-47B2-A969-A02FF5B84B3E}"/>
                </a:ext>
              </a:extLst>
            </p:cNvPr>
            <p:cNvSpPr/>
            <p:nvPr/>
          </p:nvSpPr>
          <p:spPr bwMode="auto">
            <a:xfrm>
              <a:off x="4733167" y="4709084"/>
              <a:ext cx="2295144" cy="1368424"/>
            </a:xfrm>
            <a:prstGeom prst="roundRect">
              <a:avLst/>
            </a:prstGeom>
            <a:solidFill>
              <a:srgbClr val="FCDCA2"/>
            </a:solidFill>
            <a:ln w="19050" cap="flat" cmpd="sng" algn="ctr">
              <a:solidFill>
                <a:srgbClr val="E99807"/>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2B5C"/>
                  </a:solidFill>
                  <a:effectLst/>
                  <a:uLnTx/>
                  <a:uFillTx/>
                  <a:latin typeface="Arial" pitchFamily="-107" charset="0"/>
                  <a:ea typeface="ヒラギノ角ゴ Pro W3" pitchFamily="-107" charset="-128"/>
                  <a:cs typeface="ヒラギノ角ゴ Pro W3" pitchFamily="-107" charset="-128"/>
                </a:rPr>
                <a:t>Friends of Cancer Research/ Brookings Institute Task Force</a:t>
              </a: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1400" b="1" i="0" u="none" strike="noStrike" kern="1200" cap="none" spc="0" normalizeH="0" baseline="0" noProof="0" dirty="0">
                  <a:ln>
                    <a:noFill/>
                  </a:ln>
                  <a:solidFill>
                    <a:srgbClr val="002B5C"/>
                  </a:solidFill>
                  <a:effectLst/>
                  <a:uLnTx/>
                  <a:uFillTx/>
                  <a:latin typeface="Arial" pitchFamily="-107" charset="0"/>
                  <a:ea typeface="ヒラギノ角ゴ Pro W3" pitchFamily="-107" charset="-128"/>
                  <a:cs typeface="ヒラギノ角ゴ Pro W3" pitchFamily="-107" charset="-128"/>
                </a:rPr>
                <a:t>Chair: R. </a:t>
              </a:r>
              <a:r>
                <a:rPr kumimoji="0" lang="en-US" sz="1400" b="1" i="0" u="none" strike="noStrike" kern="1200" cap="none" spc="0" normalizeH="0" baseline="0" noProof="0" dirty="0" err="1">
                  <a:ln>
                    <a:noFill/>
                  </a:ln>
                  <a:solidFill>
                    <a:srgbClr val="002B5C"/>
                  </a:solidFill>
                  <a:effectLst/>
                  <a:uLnTx/>
                  <a:uFillTx/>
                  <a:latin typeface="Arial" pitchFamily="-107" charset="0"/>
                  <a:ea typeface="ヒラギノ角ゴ Pro W3" pitchFamily="-107" charset="-128"/>
                  <a:cs typeface="ヒラギノ角ゴ Pro W3" pitchFamily="-107" charset="-128"/>
                </a:rPr>
                <a:t>Herbst</a:t>
              </a:r>
              <a:endParaRPr kumimoji="0" lang="en-US" sz="1400" b="1" i="0" u="none" strike="noStrike" kern="1200" cap="none" spc="0" normalizeH="0" baseline="0" noProof="0" dirty="0">
                <a:ln>
                  <a:noFill/>
                </a:ln>
                <a:solidFill>
                  <a:srgbClr val="002B5C"/>
                </a:solidFill>
                <a:effectLst/>
                <a:uLnTx/>
                <a:uFillTx/>
                <a:latin typeface="Arial" pitchFamily="-107" charset="0"/>
                <a:ea typeface="ヒラギノ角ゴ Pro W3" pitchFamily="-107" charset="-128"/>
                <a:cs typeface="ヒラギノ角ゴ Pro W3" pitchFamily="-107" charset="-128"/>
              </a:endParaRPr>
            </a:p>
          </p:txBody>
        </p:sp>
        <p:grpSp>
          <p:nvGrpSpPr>
            <p:cNvPr id="14" name="Group 15">
              <a:extLst>
                <a:ext uri="{FF2B5EF4-FFF2-40B4-BE49-F238E27FC236}">
                  <a16:creationId xmlns:a16="http://schemas.microsoft.com/office/drawing/2014/main" id="{93711EB1-4F75-406F-82F0-C04F45BDEFDF}"/>
                </a:ext>
              </a:extLst>
            </p:cNvPr>
            <p:cNvGrpSpPr>
              <a:grpSpLocks/>
            </p:cNvGrpSpPr>
            <p:nvPr/>
          </p:nvGrpSpPr>
          <p:grpSpPr bwMode="auto">
            <a:xfrm rot="-6562">
              <a:off x="4424687" y="5208547"/>
              <a:ext cx="360759" cy="267890"/>
              <a:chOff x="1992" y="2401"/>
              <a:chExt cx="303" cy="225"/>
            </a:xfrm>
          </p:grpSpPr>
          <p:sp>
            <p:nvSpPr>
              <p:cNvPr id="15" name="AutoShape 16">
                <a:extLst>
                  <a:ext uri="{FF2B5EF4-FFF2-40B4-BE49-F238E27FC236}">
                    <a16:creationId xmlns:a16="http://schemas.microsoft.com/office/drawing/2014/main" id="{30C07DBA-327D-494A-BD4A-CFFED7ECFF8E}"/>
                  </a:ext>
                </a:extLst>
              </p:cNvPr>
              <p:cNvSpPr>
                <a:spLocks noChangeArrowheads="1"/>
              </p:cNvSpPr>
              <p:nvPr/>
            </p:nvSpPr>
            <p:spPr bwMode="auto">
              <a:xfrm>
                <a:off x="1992" y="2401"/>
                <a:ext cx="303" cy="113"/>
              </a:xfrm>
              <a:prstGeom prst="rightArrow">
                <a:avLst>
                  <a:gd name="adj1" fmla="val 50000"/>
                  <a:gd name="adj2" fmla="val 67060"/>
                </a:avLst>
              </a:prstGeom>
              <a:solidFill>
                <a:srgbClr val="6D7525"/>
              </a:solidFill>
              <a:ln w="12699">
                <a:solidFill>
                  <a:schemeClr val="bg2"/>
                </a:solidFill>
                <a:miter lim="800000"/>
                <a:headEnd/>
                <a:tailEnd/>
              </a:ln>
            </p:spPr>
            <p:txBody>
              <a:bodyPr wrap="none" lIns="69056" tIns="34529" rIns="69056" bIns="34529"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2B5C"/>
                  </a:solidFill>
                  <a:effectLst>
                    <a:outerShdw blurRad="38100" dist="38100" dir="2700000" algn="tl">
                      <a:srgbClr val="000000">
                        <a:alpha val="43137"/>
                      </a:srgbClr>
                    </a:outerShdw>
                  </a:effectLst>
                  <a:uLnTx/>
                  <a:uFillTx/>
                  <a:latin typeface="Arial"/>
                  <a:ea typeface="+mn-ea"/>
                  <a:cs typeface="Arial" pitchFamily="34" charset="0"/>
                </a:endParaRPr>
              </a:p>
            </p:txBody>
          </p:sp>
          <p:sp>
            <p:nvSpPr>
              <p:cNvPr id="16" name="AutoShape 17">
                <a:extLst>
                  <a:ext uri="{FF2B5EF4-FFF2-40B4-BE49-F238E27FC236}">
                    <a16:creationId xmlns:a16="http://schemas.microsoft.com/office/drawing/2014/main" id="{5E054C9E-7AD0-43C8-A6EF-17BCCAD1CD89}"/>
                  </a:ext>
                </a:extLst>
              </p:cNvPr>
              <p:cNvSpPr>
                <a:spLocks noChangeArrowheads="1"/>
              </p:cNvSpPr>
              <p:nvPr/>
            </p:nvSpPr>
            <p:spPr bwMode="auto">
              <a:xfrm>
                <a:off x="1992" y="2513"/>
                <a:ext cx="303" cy="113"/>
              </a:xfrm>
              <a:prstGeom prst="leftArrow">
                <a:avLst>
                  <a:gd name="adj1" fmla="val 50000"/>
                  <a:gd name="adj2" fmla="val 67035"/>
                </a:avLst>
              </a:prstGeom>
              <a:solidFill>
                <a:srgbClr val="6D7525"/>
              </a:solidFill>
              <a:ln w="12699">
                <a:solidFill>
                  <a:schemeClr val="bg2"/>
                </a:solidFill>
                <a:miter lim="800000"/>
                <a:headEnd/>
                <a:tailEnd/>
              </a:ln>
            </p:spPr>
            <p:txBody>
              <a:bodyPr wrap="none" lIns="69056" tIns="34529" rIns="69056" bIns="34529"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2B5C"/>
                  </a:solidFill>
                  <a:effectLst>
                    <a:outerShdw blurRad="38100" dist="38100" dir="2700000" algn="tl">
                      <a:srgbClr val="000000">
                        <a:alpha val="43137"/>
                      </a:srgbClr>
                    </a:outerShdw>
                  </a:effectLst>
                  <a:uLnTx/>
                  <a:uFillTx/>
                  <a:latin typeface="Arial"/>
                  <a:ea typeface="+mn-ea"/>
                  <a:cs typeface="Arial" pitchFamily="34" charset="0"/>
                </a:endParaRPr>
              </a:p>
            </p:txBody>
          </p:sp>
        </p:grpSp>
      </p:grpSp>
      <p:sp>
        <p:nvSpPr>
          <p:cNvPr id="17" name="Rounded Rectangle 17">
            <a:extLst>
              <a:ext uri="{FF2B5EF4-FFF2-40B4-BE49-F238E27FC236}">
                <a16:creationId xmlns:a16="http://schemas.microsoft.com/office/drawing/2014/main" id="{A2CC81BF-2874-4F0D-9D3D-98CEF9835E2B}"/>
              </a:ext>
            </a:extLst>
          </p:cNvPr>
          <p:cNvSpPr/>
          <p:nvPr/>
        </p:nvSpPr>
        <p:spPr bwMode="auto">
          <a:xfrm>
            <a:off x="2338615" y="1349596"/>
            <a:ext cx="7746999" cy="2873149"/>
          </a:xfrm>
          <a:prstGeom prst="roundRect">
            <a:avLst/>
          </a:prstGeom>
          <a:solidFill>
            <a:schemeClr val="tx1"/>
          </a:solidFill>
          <a:ln w="28575" cap="flat" cmpd="sng" algn="ctr">
            <a:solidFill>
              <a:srgbClr val="E99807"/>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07" charset="0"/>
              <a:ea typeface="ヒラギノ角ゴ Pro W3" pitchFamily="-107" charset="-128"/>
              <a:cs typeface="ヒラギノ角ゴ Pro W3" pitchFamily="-107" charset="-128"/>
            </a:endParaRPr>
          </a:p>
        </p:txBody>
      </p:sp>
      <p:pic>
        <p:nvPicPr>
          <p:cNvPr id="24" name="Picture 2" descr="http://t2.gstatic.com/images?q=tbn:ANd9GcSMh0d5__KgROUKiTVa-QsAKd4HoZPE46G3huXqMzZSWcq9pq7f">
            <a:extLst>
              <a:ext uri="{FF2B5EF4-FFF2-40B4-BE49-F238E27FC236}">
                <a16:creationId xmlns:a16="http://schemas.microsoft.com/office/drawing/2014/main" id="{F7B7F89C-0D0B-405A-9300-45AC87F9FB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02609" y="1494822"/>
            <a:ext cx="1744035" cy="2616052"/>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Box 24">
            <a:extLst>
              <a:ext uri="{FF2B5EF4-FFF2-40B4-BE49-F238E27FC236}">
                <a16:creationId xmlns:a16="http://schemas.microsoft.com/office/drawing/2014/main" id="{D3D10073-6768-48BD-AA2E-D8A970FC5CDF}"/>
              </a:ext>
            </a:extLst>
          </p:cNvPr>
          <p:cNvSpPr txBox="1"/>
          <p:nvPr/>
        </p:nvSpPr>
        <p:spPr>
          <a:xfrm>
            <a:off x="4346644" y="1802550"/>
            <a:ext cx="548497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B5C"/>
                </a:solidFill>
                <a:effectLst/>
                <a:uLnTx/>
                <a:uFillTx/>
                <a:latin typeface="Arial"/>
                <a:ea typeface="+mn-ea"/>
                <a:cs typeface="+mn-cs"/>
              </a:rPr>
              <a:t>Emphasized critical need for a public clinical trials system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2B5C"/>
                </a:solidFill>
                <a:effectLst/>
                <a:uLnTx/>
                <a:uFillTx/>
                <a:latin typeface="Arial"/>
                <a:ea typeface="+mn-ea"/>
                <a:cs typeface="+mn-cs"/>
              </a:rPr>
              <a:t>Four goals for modernization with 12 recommendations</a:t>
            </a:r>
          </a:p>
          <a:p>
            <a:pPr marL="457200" marR="0" lvl="0" indent="-1651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2B5C"/>
                </a:solidFill>
                <a:effectLst/>
                <a:uLnTx/>
                <a:uFillTx/>
                <a:latin typeface="Arial"/>
                <a:ea typeface="+mn-ea"/>
                <a:cs typeface="+mn-cs"/>
              </a:rPr>
              <a:t> Improve speed &amp; efficiency of trial development &amp; activation</a:t>
            </a:r>
          </a:p>
          <a:p>
            <a:pPr marL="457200" marR="0" lvl="0" indent="-1651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2B5C"/>
                </a:solidFill>
                <a:effectLst/>
                <a:uLnTx/>
                <a:uFillTx/>
                <a:latin typeface="Arial"/>
                <a:ea typeface="+mn-ea"/>
                <a:cs typeface="+mn-cs"/>
              </a:rPr>
              <a:t> Incorporate innovative science and trial design</a:t>
            </a:r>
          </a:p>
          <a:p>
            <a:pPr marL="457200" marR="0" lvl="0" indent="-1651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2B5C"/>
                </a:solidFill>
                <a:effectLst/>
                <a:uLnTx/>
                <a:uFillTx/>
                <a:latin typeface="Arial"/>
                <a:ea typeface="+mn-ea"/>
                <a:cs typeface="+mn-cs"/>
              </a:rPr>
              <a:t> Improve prioritization, support, and completion of trials</a:t>
            </a:r>
          </a:p>
          <a:p>
            <a:pPr marL="457200" marR="0" lvl="0" indent="-1651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2B5C"/>
                </a:solidFill>
                <a:effectLst/>
                <a:uLnTx/>
                <a:uFillTx/>
                <a:latin typeface="Arial"/>
                <a:ea typeface="+mn-ea"/>
                <a:cs typeface="+mn-cs"/>
              </a:rPr>
              <a:t> Incentivize participation of patients and physicians </a:t>
            </a:r>
          </a:p>
        </p:txBody>
      </p:sp>
      <p:sp>
        <p:nvSpPr>
          <p:cNvPr id="26" name="TextBox 25">
            <a:extLst>
              <a:ext uri="{FF2B5EF4-FFF2-40B4-BE49-F238E27FC236}">
                <a16:creationId xmlns:a16="http://schemas.microsoft.com/office/drawing/2014/main" id="{B381BD9B-4835-4386-91DE-9F98287A9330}"/>
              </a:ext>
            </a:extLst>
          </p:cNvPr>
          <p:cNvSpPr txBox="1"/>
          <p:nvPr/>
        </p:nvSpPr>
        <p:spPr>
          <a:xfrm>
            <a:off x="4346644" y="1426578"/>
            <a:ext cx="54849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B5C"/>
                </a:solidFill>
                <a:effectLst/>
                <a:uLnTx/>
                <a:uFillTx/>
                <a:latin typeface="Arial"/>
                <a:ea typeface="+mn-ea"/>
                <a:cs typeface="+mn-cs"/>
              </a:rPr>
              <a:t>IOM Report 2010</a:t>
            </a:r>
          </a:p>
        </p:txBody>
      </p:sp>
    </p:spTree>
    <p:extLst>
      <p:ext uri="{BB962C8B-B14F-4D97-AF65-F5344CB8AC3E}">
        <p14:creationId xmlns:p14="http://schemas.microsoft.com/office/powerpoint/2010/main" val="400073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image002">
            <a:extLst>
              <a:ext uri="{FF2B5EF4-FFF2-40B4-BE49-F238E27FC236}">
                <a16:creationId xmlns:a16="http://schemas.microsoft.com/office/drawing/2014/main" id="{CB205810-981E-4F1B-B08F-3BC6346AB4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60"/>
          <a:stretch/>
        </p:blipFill>
        <p:spPr bwMode="auto">
          <a:xfrm rot="807216">
            <a:off x="6622645" y="2073989"/>
            <a:ext cx="4873140" cy="313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DE83686-37F7-4D3A-A863-CA0B96A46734}"/>
              </a:ext>
            </a:extLst>
          </p:cNvPr>
          <p:cNvSpPr>
            <a:spLocks noGrp="1"/>
          </p:cNvSpPr>
          <p:nvPr>
            <p:ph type="title"/>
          </p:nvPr>
        </p:nvSpPr>
        <p:spPr/>
        <p:txBody>
          <a:bodyPr/>
          <a:lstStyle/>
          <a:p>
            <a:r>
              <a:rPr lang="en-US" sz="3200" i="0" dirty="0"/>
              <a:t>Development of a Master Protocol for NSCLC</a:t>
            </a:r>
            <a:endParaRPr lang="en-US" sz="3200" dirty="0"/>
          </a:p>
        </p:txBody>
      </p:sp>
      <p:sp>
        <p:nvSpPr>
          <p:cNvPr id="4" name="Slide Number Placeholder 3">
            <a:extLst>
              <a:ext uri="{FF2B5EF4-FFF2-40B4-BE49-F238E27FC236}">
                <a16:creationId xmlns:a16="http://schemas.microsoft.com/office/drawing/2014/main" id="{5C4DC6B5-BF30-4844-8B0F-3F8192AFF5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9637A9-119A-49DA-BD12-AAC58B377D80}" type="slidenum">
              <a:rPr kumimoji="0" lang="en-US" sz="1400" b="0" i="0" u="none" strike="noStrike" kern="1200" cap="none" spc="0" normalizeH="0" baseline="0" noProof="0" smtClean="0">
                <a:ln>
                  <a:noFill/>
                </a:ln>
                <a:solidFill>
                  <a:srgbClr val="0066CC">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srgbClr val="0066CC">
                  <a:lumMod val="50000"/>
                </a:srgbClr>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F40384A7-419D-46DC-891F-2BB0B87E6E10}"/>
              </a:ext>
            </a:extLst>
          </p:cNvPr>
          <p:cNvSpPr txBox="1">
            <a:spLocks/>
          </p:cNvSpPr>
          <p:nvPr/>
        </p:nvSpPr>
        <p:spPr>
          <a:xfrm>
            <a:off x="599414" y="1712448"/>
            <a:ext cx="11093822" cy="4022725"/>
          </a:xfrm>
          <a:prstGeom prst="rect">
            <a:avLst/>
          </a:prstGeom>
        </p:spPr>
        <p:txBody>
          <a:bodyPr vert="horz" lIns="0" tIns="45720" rIns="0" bIns="45720" rtlCol="0">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l" defTabSz="914400" rtl="0" eaLnBrk="1" fontAlgn="auto" latinLnBrk="0" hangingPunct="1">
              <a:lnSpc>
                <a:spcPct val="90000"/>
              </a:lnSpc>
              <a:spcBef>
                <a:spcPts val="200"/>
              </a:spcBef>
              <a:spcAft>
                <a:spcPts val="1200"/>
              </a:spcAft>
              <a:buClr>
                <a:srgbClr val="DB8631">
                  <a:lumMod val="50000"/>
                </a:srgbClr>
              </a:buClr>
              <a:buSzTx/>
              <a:buFont typeface="Calibri"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mn-cs"/>
                <a:sym typeface="Wingdings" panose="05000000000000000000" pitchFamily="2" charset="2"/>
              </a:rPr>
              <a:t>	</a:t>
            </a:r>
            <a:endParaRPr kumimoji="0" lang="en-US" sz="1800" b="1" i="0" u="none" strike="noStrike" kern="1200" cap="none" spc="0" normalizeH="0" baseline="0" noProof="0" dirty="0">
              <a:ln>
                <a:noFill/>
              </a:ln>
              <a:solidFill>
                <a:srgbClr val="FFFFFF">
                  <a:lumMod val="75000"/>
                  <a:lumOff val="25000"/>
                </a:srgbClr>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80FADC09-4896-4146-BBFF-FB8B637C8F4D}"/>
              </a:ext>
            </a:extLst>
          </p:cNvPr>
          <p:cNvSpPr txBox="1">
            <a:spLocks/>
          </p:cNvSpPr>
          <p:nvPr/>
        </p:nvSpPr>
        <p:spPr>
          <a:xfrm>
            <a:off x="498764" y="1496874"/>
            <a:ext cx="6937206" cy="4744538"/>
          </a:xfrm>
          <a:prstGeom prst="rect">
            <a:avLst/>
          </a:prstGeom>
        </p:spPr>
        <p:txBody>
          <a:bodyPr vert="horz" lIns="0" tIns="45720" rIns="0" bIns="45720" rtlCol="0">
            <a:normAutofit fontScale="85000" lnSpcReduction="20000"/>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l" defTabSz="914400" rtl="0" eaLnBrk="1" fontAlgn="auto" latinLnBrk="0" hangingPunct="1">
              <a:lnSpc>
                <a:spcPct val="90000"/>
              </a:lnSpc>
              <a:spcBef>
                <a:spcPts val="200"/>
              </a:spcBef>
              <a:spcAft>
                <a:spcPts val="400"/>
              </a:spcAft>
              <a:buClr>
                <a:srgbClr val="DB8631">
                  <a:lumMod val="50000"/>
                </a:srgbClr>
              </a:buClr>
              <a:buSzTx/>
              <a:buFont typeface="Calibri" pitchFamily="34" charset="0"/>
              <a:buNone/>
              <a:tabLst/>
              <a:defRPr/>
            </a:pPr>
            <a:r>
              <a:rPr kumimoji="0" lang="en-US" sz="2400" b="1" i="0" u="none" strike="noStrike" kern="1200" cap="none" spc="0" normalizeH="0" baseline="0" noProof="0" dirty="0">
                <a:ln>
                  <a:noFill/>
                </a:ln>
                <a:solidFill>
                  <a:srgbClr val="258AD6">
                    <a:lumMod val="50000"/>
                  </a:srgbClr>
                </a:solidFill>
                <a:effectLst/>
                <a:uLnTx/>
                <a:uFillTx/>
                <a:latin typeface="Arial"/>
                <a:ea typeface="+mn-ea"/>
                <a:cs typeface="+mn-cs"/>
              </a:rPr>
              <a:t>February 2012</a:t>
            </a:r>
          </a:p>
          <a:p>
            <a:pPr marL="201168" marR="0" lvl="1" indent="0" algn="l" defTabSz="914400" rtl="0" eaLnBrk="1" fontAlgn="auto" latinLnBrk="0" hangingPunct="1">
              <a:lnSpc>
                <a:spcPct val="90000"/>
              </a:lnSpc>
              <a:spcBef>
                <a:spcPts val="200"/>
              </a:spcBef>
              <a:spcAft>
                <a:spcPts val="400"/>
              </a:spcAft>
              <a:buClr>
                <a:srgbClr val="DB8631">
                  <a:lumMod val="50000"/>
                </a:srgbClr>
              </a:buClr>
              <a:buSzTx/>
              <a:buFont typeface="Calibri" pitchFamily="34" charset="0"/>
              <a:buNone/>
              <a:tabLst/>
              <a:defRPr/>
            </a:pPr>
            <a:r>
              <a:rPr kumimoji="0" lang="en-US" sz="2400" b="1" i="0" u="none" strike="noStrike" kern="1200" cap="none" spc="0" normalizeH="0" baseline="0" noProof="0" dirty="0">
                <a:ln>
                  <a:noFill/>
                </a:ln>
                <a:solidFill>
                  <a:srgbClr val="258AD6">
                    <a:lumMod val="50000"/>
                  </a:srgbClr>
                </a:solidFill>
                <a:effectLst/>
                <a:uLnTx/>
                <a:uFillTx/>
                <a:latin typeface="Arial"/>
                <a:ea typeface="+mn-ea"/>
                <a:cs typeface="+mn-cs"/>
              </a:rPr>
              <a:t>National Cancer Institute (NCI) sponsored a 2-day workshop</a:t>
            </a:r>
          </a:p>
          <a:p>
            <a:pPr marL="201168" marR="0" lvl="1" indent="0" algn="ctr" defTabSz="914400" rtl="0" eaLnBrk="1" fontAlgn="auto" latinLnBrk="0" hangingPunct="1">
              <a:lnSpc>
                <a:spcPct val="90000"/>
              </a:lnSpc>
              <a:spcBef>
                <a:spcPts val="200"/>
              </a:spcBef>
              <a:spcAft>
                <a:spcPts val="400"/>
              </a:spcAft>
              <a:buClr>
                <a:srgbClr val="DB8631">
                  <a:lumMod val="50000"/>
                </a:srgbClr>
              </a:buClr>
              <a:buSzTx/>
              <a:buFont typeface="Calibri" pitchFamily="34" charset="0"/>
              <a:buNone/>
              <a:tabLst/>
              <a:defRPr/>
            </a:pPr>
            <a:endParaRPr kumimoji="0" lang="en-US" sz="1200" b="0" i="0" u="none" strike="noStrike" kern="1200" cap="none" spc="0" normalizeH="0" baseline="0" noProof="0" dirty="0">
              <a:ln>
                <a:noFill/>
              </a:ln>
              <a:solidFill>
                <a:srgbClr val="258AD6">
                  <a:lumMod val="50000"/>
                </a:srgbClr>
              </a:solidFill>
              <a:effectLst/>
              <a:uLnTx/>
              <a:uFillTx/>
              <a:latin typeface="Arial"/>
              <a:ea typeface="+mn-ea"/>
              <a:cs typeface="+mn-cs"/>
            </a:endParaRPr>
          </a:p>
          <a:p>
            <a:pPr marL="201168" marR="0" lvl="1" indent="0" algn="l" defTabSz="914400" rtl="0" eaLnBrk="1" fontAlgn="auto" latinLnBrk="0" hangingPunct="1">
              <a:lnSpc>
                <a:spcPct val="90000"/>
              </a:lnSpc>
              <a:spcBef>
                <a:spcPts val="200"/>
              </a:spcBef>
              <a:spcAft>
                <a:spcPts val="400"/>
              </a:spcAft>
              <a:buClr>
                <a:srgbClr val="DB8631">
                  <a:lumMod val="50000"/>
                </a:srgbClr>
              </a:buClr>
              <a:buSzTx/>
              <a:buFont typeface="Calibri" pitchFamily="34" charset="0"/>
              <a:buNone/>
              <a:tabLst/>
              <a:defRPr/>
            </a:pPr>
            <a:r>
              <a:rPr kumimoji="0" lang="en-US" sz="2400" b="0" i="0" u="none" strike="noStrike" kern="1200" cap="none" spc="0" normalizeH="0" baseline="0" noProof="0" dirty="0">
                <a:ln>
                  <a:noFill/>
                </a:ln>
                <a:solidFill>
                  <a:srgbClr val="258AD6">
                    <a:lumMod val="50000"/>
                  </a:srgbClr>
                </a:solidFill>
                <a:effectLst/>
                <a:uLnTx/>
                <a:uFillTx/>
                <a:latin typeface="Arial"/>
                <a:ea typeface="+mn-ea"/>
                <a:cs typeface="+mn-cs"/>
              </a:rPr>
              <a:t>Attended by: NCI Thoracic Malignancies Steering Committee, Food and Drug Administration, Leading Academicians, Clinicians, Industry, Government representatives</a:t>
            </a:r>
          </a:p>
          <a:p>
            <a:pPr marL="201168" marR="0" lvl="1" indent="0" algn="l" defTabSz="914400" rtl="0" eaLnBrk="1" fontAlgn="auto" latinLnBrk="0" hangingPunct="1">
              <a:lnSpc>
                <a:spcPct val="90000"/>
              </a:lnSpc>
              <a:spcBef>
                <a:spcPts val="200"/>
              </a:spcBef>
              <a:spcAft>
                <a:spcPts val="400"/>
              </a:spcAft>
              <a:buClr>
                <a:srgbClr val="DB8631">
                  <a:lumMod val="50000"/>
                </a:srgbClr>
              </a:buClr>
              <a:buSzTx/>
              <a:buFont typeface="Calibri" pitchFamily="34" charset="0"/>
              <a:buNone/>
              <a:tabLst/>
              <a:defRPr/>
            </a:pPr>
            <a:endParaRPr kumimoji="0" lang="en-US" sz="1400" b="0" i="0" u="none" strike="noStrike" kern="1200" cap="none" spc="0" normalizeH="0" baseline="0" noProof="0" dirty="0">
              <a:ln>
                <a:noFill/>
              </a:ln>
              <a:solidFill>
                <a:srgbClr val="258AD6">
                  <a:lumMod val="50000"/>
                </a:srgbClr>
              </a:solidFill>
              <a:effectLst/>
              <a:uLnTx/>
              <a:uFillTx/>
              <a:latin typeface="Arial"/>
              <a:ea typeface="+mn-ea"/>
              <a:cs typeface="+mn-cs"/>
            </a:endParaRPr>
          </a:p>
          <a:p>
            <a:pPr marL="201168" marR="0" lvl="1" indent="0" algn="l" defTabSz="914400" rtl="0" eaLnBrk="1" fontAlgn="auto" latinLnBrk="0" hangingPunct="1">
              <a:lnSpc>
                <a:spcPct val="90000"/>
              </a:lnSpc>
              <a:spcBef>
                <a:spcPts val="200"/>
              </a:spcBef>
              <a:spcAft>
                <a:spcPts val="400"/>
              </a:spcAft>
              <a:buClr>
                <a:srgbClr val="DB8631">
                  <a:lumMod val="50000"/>
                </a:srgbClr>
              </a:buClr>
              <a:buSzTx/>
              <a:buFont typeface="Calibri" pitchFamily="34" charset="0"/>
              <a:buNone/>
              <a:tabLst/>
              <a:defRPr/>
            </a:pPr>
            <a:r>
              <a:rPr kumimoji="0" lang="en-US" sz="2800" b="0" i="0" u="none" strike="noStrike" kern="1200" cap="none" spc="0" normalizeH="0" baseline="0" noProof="0" dirty="0">
                <a:ln>
                  <a:noFill/>
                </a:ln>
                <a:solidFill>
                  <a:srgbClr val="258AD6">
                    <a:lumMod val="50000"/>
                  </a:srgbClr>
                </a:solidFill>
                <a:effectLst/>
                <a:uLnTx/>
                <a:uFillTx/>
                <a:latin typeface="Arial"/>
                <a:ea typeface="+mn-ea"/>
                <a:cs typeface="+mn-cs"/>
              </a:rPr>
              <a:t>Goals:</a:t>
            </a:r>
          </a:p>
          <a:p>
            <a:pPr marL="384048" marR="0" lvl="1" indent="-182880" algn="l" defTabSz="914400" rtl="0" eaLnBrk="1" fontAlgn="auto" latinLnBrk="0" hangingPunct="1">
              <a:lnSpc>
                <a:spcPct val="110000"/>
              </a:lnSpc>
              <a:spcBef>
                <a:spcPts val="200"/>
              </a:spcBef>
              <a:spcAft>
                <a:spcPts val="400"/>
              </a:spcAft>
              <a:buClr>
                <a:srgbClr val="258AD6">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58AD6">
                    <a:lumMod val="50000"/>
                  </a:srgbClr>
                </a:solidFill>
                <a:effectLst/>
                <a:uLnTx/>
                <a:uFillTx/>
                <a:latin typeface="Arial"/>
                <a:ea typeface="+mn-ea"/>
                <a:cs typeface="+mn-cs"/>
              </a:rPr>
              <a:t>Identify challenges and potential solutions to clinical development of novel target therapies for lung cancer</a:t>
            </a:r>
          </a:p>
          <a:p>
            <a:pPr marL="384048" marR="0" lvl="1" indent="-182880" algn="l" defTabSz="914400" rtl="0" eaLnBrk="1" fontAlgn="auto" latinLnBrk="0" hangingPunct="1">
              <a:lnSpc>
                <a:spcPct val="110000"/>
              </a:lnSpc>
              <a:spcBef>
                <a:spcPts val="200"/>
              </a:spcBef>
              <a:spcAft>
                <a:spcPts val="400"/>
              </a:spcAft>
              <a:buClr>
                <a:srgbClr val="258AD6">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58AD6">
                    <a:lumMod val="50000"/>
                  </a:srgbClr>
                </a:solidFill>
                <a:effectLst/>
                <a:uLnTx/>
                <a:uFillTx/>
                <a:latin typeface="Arial"/>
                <a:ea typeface="+mn-ea"/>
                <a:cs typeface="+mn-cs"/>
              </a:rPr>
              <a:t>Achieve initial consensus on a high priority biomarker-driven clinical trial design</a:t>
            </a:r>
          </a:p>
          <a:p>
            <a:pPr marL="384048" marR="0" lvl="1" indent="-182880" algn="l" defTabSz="914400" rtl="0" eaLnBrk="1" fontAlgn="auto" latinLnBrk="0" hangingPunct="1">
              <a:lnSpc>
                <a:spcPct val="110000"/>
              </a:lnSpc>
              <a:spcBef>
                <a:spcPts val="200"/>
              </a:spcBef>
              <a:spcAft>
                <a:spcPts val="400"/>
              </a:spcAft>
              <a:buClr>
                <a:srgbClr val="258AD6">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58AD6">
                    <a:lumMod val="50000"/>
                  </a:srgbClr>
                </a:solidFill>
                <a:effectLst/>
                <a:uLnTx/>
                <a:uFillTx/>
                <a:latin typeface="Arial"/>
                <a:ea typeface="+mn-ea"/>
                <a:cs typeface="+mn-cs"/>
              </a:rPr>
              <a:t>Rapidly assess activity of targeted agents</a:t>
            </a:r>
          </a:p>
          <a:p>
            <a:pPr marL="384048" marR="0" lvl="1" indent="-182880" algn="l" defTabSz="914400" rtl="0" eaLnBrk="1" fontAlgn="auto" latinLnBrk="0" hangingPunct="1">
              <a:lnSpc>
                <a:spcPct val="110000"/>
              </a:lnSpc>
              <a:spcBef>
                <a:spcPts val="200"/>
              </a:spcBef>
              <a:spcAft>
                <a:spcPts val="400"/>
              </a:spcAft>
              <a:buClr>
                <a:srgbClr val="258AD6">
                  <a:lumMod val="50000"/>
                </a:srgb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58AD6">
                    <a:lumMod val="50000"/>
                  </a:srgbClr>
                </a:solidFill>
                <a:effectLst/>
                <a:uLnTx/>
                <a:uFillTx/>
                <a:latin typeface="Arial"/>
                <a:ea typeface="+mn-ea"/>
                <a:cs typeface="+mn-cs"/>
              </a:rPr>
              <a:t>Generate data to lead to approval</a:t>
            </a:r>
          </a:p>
          <a:p>
            <a:pPr marL="201168" marR="0" lvl="1" indent="0" algn="l" defTabSz="914400" rtl="0" eaLnBrk="1" fontAlgn="auto" latinLnBrk="0" hangingPunct="1">
              <a:lnSpc>
                <a:spcPct val="90000"/>
              </a:lnSpc>
              <a:spcBef>
                <a:spcPts val="200"/>
              </a:spcBef>
              <a:spcAft>
                <a:spcPts val="400"/>
              </a:spcAft>
              <a:buClr>
                <a:srgbClr val="DB8631">
                  <a:lumMod val="50000"/>
                </a:srgbClr>
              </a:buClr>
              <a:buSzTx/>
              <a:buFont typeface="Calibri" pitchFamily="34" charset="0"/>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p:txBody>
      </p:sp>
    </p:spTree>
    <p:extLst>
      <p:ext uri="{BB962C8B-B14F-4D97-AF65-F5344CB8AC3E}">
        <p14:creationId xmlns:p14="http://schemas.microsoft.com/office/powerpoint/2010/main" val="27643602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d5JP4HqnkiDvH3pt0EtG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d5JP4HqnkiDvH3pt0EtG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d5JP4HqnkiDvH3pt0EtG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d5JP4HqnkiDvH3pt0EtG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Rc9bPFLOJEmSOsRWz5oTa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uWwGixW2MEicHENrzU0qL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d5JP4HqnkiDvH3pt0EtG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tCq4psX9m0yVMtWPSeqjE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d5JP4HqnkiDvH3pt0EtGQ"/>
</p:tagLst>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ample presentation slides">
  <a:themeElements>
    <a:clrScheme name="ms01_1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ms0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s01_1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ms01_1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ms01_1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7481</Words>
  <Application>Microsoft Office PowerPoint</Application>
  <PresentationFormat>Widescreen</PresentationFormat>
  <Paragraphs>1170</Paragraphs>
  <Slides>73</Slides>
  <Notes>23</Notes>
  <HiddenSlides>1</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73</vt:i4>
      </vt:variant>
    </vt:vector>
  </HeadingPairs>
  <TitlesOfParts>
    <vt:vector size="92" baseType="lpstr">
      <vt:lpstr>Arial</vt:lpstr>
      <vt:lpstr>BlinkMacSystemFont</vt:lpstr>
      <vt:lpstr>Calibri</vt:lpstr>
      <vt:lpstr>Calibri Light</vt:lpstr>
      <vt:lpstr>Courier New</vt:lpstr>
      <vt:lpstr>ff-quadraat-web-pro</vt:lpstr>
      <vt:lpstr>Helvetica</vt:lpstr>
      <vt:lpstr>inherit</vt:lpstr>
      <vt:lpstr>Lucida Grande</vt:lpstr>
      <vt:lpstr>Symbol</vt:lpstr>
      <vt:lpstr>System Font Regular</vt:lpstr>
      <vt:lpstr>Times New Roman</vt:lpstr>
      <vt:lpstr>Verdana</vt:lpstr>
      <vt:lpstr>Retrospect</vt:lpstr>
      <vt:lpstr>Office Theme</vt:lpstr>
      <vt:lpstr>1_Office Theme</vt:lpstr>
      <vt:lpstr>3_Retrospect</vt:lpstr>
      <vt:lpstr>2_Office Theme</vt:lpstr>
      <vt:lpstr>Sample presentation slides</vt:lpstr>
      <vt:lpstr>PowerPoint Presentation</vt:lpstr>
      <vt:lpstr>Agenda</vt:lpstr>
      <vt:lpstr>Welcome</vt:lpstr>
      <vt:lpstr>Lung-MAP Partners and Collaborators</vt:lpstr>
      <vt:lpstr>Where are we now?</vt:lpstr>
      <vt:lpstr>PowerPoint Presentation</vt:lpstr>
      <vt:lpstr>Lung-MAP Accomplishments</vt:lpstr>
      <vt:lpstr>Development of a Master Protocol for NSCLC</vt:lpstr>
      <vt:lpstr>Development of a Master Protocol for NSCLC</vt:lpstr>
      <vt:lpstr>Initial Motivation for Lung-MAP</vt:lpstr>
      <vt:lpstr>The Story of Lung-MAP</vt:lpstr>
      <vt:lpstr>Lung-MAP: From Conception to Implementation</vt:lpstr>
      <vt:lpstr>PowerPoint Presentation</vt:lpstr>
      <vt:lpstr>First Five Sub-Studies – Original Schema (6/2014)</vt:lpstr>
      <vt:lpstr>History of Lung-MAP (S1400) and responding to IO</vt:lpstr>
      <vt:lpstr>Lung-MAP Schema (August 2021)</vt:lpstr>
      <vt:lpstr>Manuscript Updates</vt:lpstr>
      <vt:lpstr>S1400 Series</vt:lpstr>
      <vt:lpstr>LUNGMAP Series</vt:lpstr>
      <vt:lpstr>Lung-MAP Update: Translational Medicine</vt:lpstr>
      <vt:lpstr>Purpose</vt:lpstr>
      <vt:lpstr>Members/attendees</vt:lpstr>
      <vt:lpstr>Areas of expertise</vt:lpstr>
      <vt:lpstr>Lung-MAP TM resources </vt:lpstr>
      <vt:lpstr>Example S1400 NGS analysis</vt:lpstr>
      <vt:lpstr>Plasma samples for liquid biopsy analyses</vt:lpstr>
      <vt:lpstr>LungMAP tissue-ctDNA concordance study by Mack et al.</vt:lpstr>
      <vt:lpstr>Making the most of extra TM resources</vt:lpstr>
      <vt:lpstr>Goal of TM proposals</vt:lpstr>
      <vt:lpstr>Letter of Intent</vt:lpstr>
      <vt:lpstr>PowerPoint Presentation</vt:lpstr>
      <vt:lpstr>TM review checklist</vt:lpstr>
      <vt:lpstr>Questions/discussion</vt:lpstr>
      <vt:lpstr>Lung MAP</vt:lpstr>
      <vt:lpstr>Lung-MAP Drug Selection Process</vt:lpstr>
      <vt:lpstr>Steps for Adding a New Sub-study</vt:lpstr>
      <vt:lpstr>High-Level Overview of Sub-Study Development</vt:lpstr>
      <vt:lpstr>Concepts in development</vt:lpstr>
      <vt:lpstr>Concepts in discussion</vt:lpstr>
      <vt:lpstr>On the Hunt…</vt:lpstr>
      <vt:lpstr>S1900E, A PHASE II STUDY OF AMG 510 (SOTORASIB) IN PARTICIPANTS WITH PREVIOUSLY TREATED STAGE IV OR RECURRENT KRAS G12C MUTATED NON-SQUAMOUS NON-SMALL CELL LUNG CANCER  </vt:lpstr>
      <vt:lpstr>Phase 2 CodeBreaK100 Sotorasib Efficacy 124 pts at 960 mg po qd and median f/u 15.3 months</vt:lpstr>
      <vt:lpstr>Sotorasib efficacy across co-mutation subsets</vt:lpstr>
      <vt:lpstr>Co-occurrence of molecular alterations frequent and wide 95% CI in some subgroups</vt:lpstr>
      <vt:lpstr>Sotorasib molecular features of early vs. late progressors</vt:lpstr>
      <vt:lpstr>S1900E Schema</vt:lpstr>
      <vt:lpstr>Statistics/Primary endpoint: Objective response rate </vt:lpstr>
      <vt:lpstr>Lessons &amp; Tips</vt:lpstr>
      <vt:lpstr>S1800D A Phase II/III Study of N-803 (ALT-803) plus Pembrolizumab versus Standard of Care in Participants with Stage IV or Recurrent Non-Small Cell Lung Cancer Previously Treated with Anti-PD-1 or Anti-PD-L1 Therapy (Lung-MAP Non-Match Sub-Study)</vt:lpstr>
      <vt:lpstr>S1800D</vt:lpstr>
      <vt:lpstr>PowerPoint Presentation</vt:lpstr>
      <vt:lpstr>IL-15 Cytokine Super-agonist Structure</vt:lpstr>
      <vt:lpstr>PowerPoint Presentation</vt:lpstr>
      <vt:lpstr>PowerPoint Presentation</vt:lpstr>
      <vt:lpstr>PowerPoint Presentation</vt:lpstr>
      <vt:lpstr>Study Design   </vt:lpstr>
      <vt:lpstr>Site Coordinators Committee (SCC)</vt:lpstr>
      <vt:lpstr>SCC Mission</vt:lpstr>
      <vt:lpstr>SCC Activities</vt:lpstr>
      <vt:lpstr>SCC Activities cont’d</vt:lpstr>
      <vt:lpstr>The SCC Needs You</vt:lpstr>
      <vt:lpstr>Questions?</vt:lpstr>
      <vt:lpstr>Contact us: LungmapSCC@crab.org </vt:lpstr>
      <vt:lpstr>Future of Lung-MAP</vt:lpstr>
      <vt:lpstr>Lung-MAP Partners and Collaborators</vt:lpstr>
      <vt:lpstr>The Future of Lung-MAP</vt:lpstr>
      <vt:lpstr>PowerPoint Presentation</vt:lpstr>
      <vt:lpstr>PowerPoint Presentation</vt:lpstr>
      <vt:lpstr>PowerPoint Presentation</vt:lpstr>
      <vt:lpstr>Known Foundation CDx testing for LUNGMAP  </vt:lpstr>
      <vt:lpstr>Lung-MAP</vt:lpstr>
      <vt:lpstr>Lung-MAP</vt:lpstr>
      <vt:lpstr>Closing Announcements &amp; General Q &amp; A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Zhou, Yang</dc:creator>
  <cp:lastModifiedBy>Wille, Courtney</cp:lastModifiedBy>
  <cp:revision>12</cp:revision>
  <dcterms:created xsi:type="dcterms:W3CDTF">2021-10-08T18:16:49Z</dcterms:created>
  <dcterms:modified xsi:type="dcterms:W3CDTF">2021-10-14T14:42:30Z</dcterms:modified>
</cp:coreProperties>
</file>