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5"/>
    <p:sldMasterId id="2147483714" r:id="rId6"/>
    <p:sldMasterId id="2147483726" r:id="rId7"/>
  </p:sldMasterIdLst>
  <p:notesMasterIdLst>
    <p:notesMasterId r:id="rId29"/>
  </p:notesMasterIdLst>
  <p:handoutMasterIdLst>
    <p:handoutMasterId r:id="rId30"/>
  </p:handoutMasterIdLst>
  <p:sldIdLst>
    <p:sldId id="527" r:id="rId8"/>
    <p:sldId id="353" r:id="rId9"/>
    <p:sldId id="356" r:id="rId10"/>
    <p:sldId id="357" r:id="rId11"/>
    <p:sldId id="358" r:id="rId12"/>
    <p:sldId id="256" r:id="rId13"/>
    <p:sldId id="257" r:id="rId14"/>
    <p:sldId id="258" r:id="rId15"/>
    <p:sldId id="259" r:id="rId16"/>
    <p:sldId id="260" r:id="rId17"/>
    <p:sldId id="261" r:id="rId18"/>
    <p:sldId id="262" r:id="rId19"/>
    <p:sldId id="859" r:id="rId20"/>
    <p:sldId id="265" r:id="rId21"/>
    <p:sldId id="860" r:id="rId22"/>
    <p:sldId id="266" r:id="rId23"/>
    <p:sldId id="267" r:id="rId24"/>
    <p:sldId id="861" r:id="rId25"/>
    <p:sldId id="862" r:id="rId26"/>
    <p:sldId id="263" r:id="rId27"/>
    <p:sldId id="264"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dhury, Amrin (FNIH) [T]" initials="CA([" lastIdx="2" clrIdx="0">
    <p:extLst>
      <p:ext uri="{19B8F6BF-5375-455C-9EA6-DF929625EA0E}">
        <p15:presenceInfo xmlns:p15="http://schemas.microsoft.com/office/powerpoint/2012/main" userId="S::chowdhuryah@nih.gov::e1e3eec3-f8f0-43c8-b8a5-754e2fd71914" providerId="AD"/>
      </p:ext>
    </p:extLst>
  </p:cmAuthor>
  <p:cmAuthor id="2" name="Norman, Mariah" initials="NM" lastIdx="8" clrIdx="1">
    <p:extLst>
      <p:ext uri="{19B8F6BF-5375-455C-9EA6-DF929625EA0E}">
        <p15:presenceInfo xmlns:p15="http://schemas.microsoft.com/office/powerpoint/2012/main" userId="Norman, Mari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3F7"/>
    <a:srgbClr val="4F81BD"/>
    <a:srgbClr val="000066"/>
    <a:srgbClr val="740000"/>
    <a:srgbClr val="003399"/>
    <a:srgbClr val="B8B91F"/>
    <a:srgbClr val="728C8B"/>
    <a:srgbClr val="927C61"/>
    <a:srgbClr val="E1E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E3456E-4D2F-44F1-8356-5850F76B20C0}" v="11" dt="2021-04-17T03:32:44.768"/>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87827" autoAdjust="0"/>
  </p:normalViewPr>
  <p:slideViewPr>
    <p:cSldViewPr snapToGrid="0">
      <p:cViewPr varScale="1">
        <p:scale>
          <a:sx n="56" d="100"/>
          <a:sy n="56" d="100"/>
        </p:scale>
        <p:origin x="1056" y="56"/>
      </p:cViewPr>
      <p:guideLst>
        <p:guide orient="horz" pos="2160"/>
        <p:guide pos="3840"/>
      </p:guideLst>
    </p:cSldViewPr>
  </p:slideViewPr>
  <p:notesTextViewPr>
    <p:cViewPr>
      <p:scale>
        <a:sx n="1" d="1"/>
        <a:sy n="1" d="1"/>
      </p:scale>
      <p:origin x="0" y="0"/>
    </p:cViewPr>
  </p:notesTextViewPr>
  <p:sorterViewPr>
    <p:cViewPr>
      <p:scale>
        <a:sx n="80" d="100"/>
        <a:sy n="80" d="100"/>
      </p:scale>
      <p:origin x="0" y="-989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e, Courtney" userId="29ad3951-2014-4e13-b81e-59eb54a1e732" providerId="ADAL" clId="{8AE3456E-4D2F-44F1-8356-5850F76B20C0}"/>
    <pc:docChg chg="custSel addSld delSld modSld">
      <pc:chgData name="Wille, Courtney" userId="29ad3951-2014-4e13-b81e-59eb54a1e732" providerId="ADAL" clId="{8AE3456E-4D2F-44F1-8356-5850F76B20C0}" dt="2021-04-17T03:32:32.894" v="149" actId="47"/>
      <pc:docMkLst>
        <pc:docMk/>
      </pc:docMkLst>
      <pc:sldChg chg="delSp modSp new del mod">
        <pc:chgData name="Wille, Courtney" userId="29ad3951-2014-4e13-b81e-59eb54a1e732" providerId="ADAL" clId="{8AE3456E-4D2F-44F1-8356-5850F76B20C0}" dt="2021-04-17T03:30:39.579" v="145" actId="47"/>
        <pc:sldMkLst>
          <pc:docMk/>
          <pc:sldMk cId="1960886769" sldId="858"/>
        </pc:sldMkLst>
        <pc:spChg chg="mod">
          <ac:chgData name="Wille, Courtney" userId="29ad3951-2014-4e13-b81e-59eb54a1e732" providerId="ADAL" clId="{8AE3456E-4D2F-44F1-8356-5850F76B20C0}" dt="2021-04-16T17:24:21.693" v="48" actId="1076"/>
          <ac:spMkLst>
            <pc:docMk/>
            <pc:sldMk cId="1960886769" sldId="858"/>
            <ac:spMk id="2" creationId="{A036D1BE-CC13-4E61-BB6B-168C8F133064}"/>
          </ac:spMkLst>
        </pc:spChg>
        <pc:spChg chg="del">
          <ac:chgData name="Wille, Courtney" userId="29ad3951-2014-4e13-b81e-59eb54a1e732" providerId="ADAL" clId="{8AE3456E-4D2F-44F1-8356-5850F76B20C0}" dt="2021-04-16T17:24:00.875" v="3" actId="478"/>
          <ac:spMkLst>
            <pc:docMk/>
            <pc:sldMk cId="1960886769" sldId="858"/>
            <ac:spMk id="3" creationId="{8C062D3D-6609-4E23-B622-B994C644F9C2}"/>
          </ac:spMkLst>
        </pc:spChg>
        <pc:spChg chg="del">
          <ac:chgData name="Wille, Courtney" userId="29ad3951-2014-4e13-b81e-59eb54a1e732" providerId="ADAL" clId="{8AE3456E-4D2F-44F1-8356-5850F76B20C0}" dt="2021-04-16T17:24:03.198" v="4" actId="478"/>
          <ac:spMkLst>
            <pc:docMk/>
            <pc:sldMk cId="1960886769" sldId="858"/>
            <ac:spMk id="4" creationId="{8FAFFE4C-4D5C-4FFC-8F91-44402281CFD9}"/>
          </ac:spMkLst>
        </pc:spChg>
        <pc:spChg chg="del">
          <ac:chgData name="Wille, Courtney" userId="29ad3951-2014-4e13-b81e-59eb54a1e732" providerId="ADAL" clId="{8AE3456E-4D2F-44F1-8356-5850F76B20C0}" dt="2021-04-16T17:23:57.065" v="1" actId="478"/>
          <ac:spMkLst>
            <pc:docMk/>
            <pc:sldMk cId="1960886769" sldId="858"/>
            <ac:spMk id="5" creationId="{74DF3138-1C81-4404-B6C8-F895E298708C}"/>
          </ac:spMkLst>
        </pc:spChg>
        <pc:spChg chg="del">
          <ac:chgData name="Wille, Courtney" userId="29ad3951-2014-4e13-b81e-59eb54a1e732" providerId="ADAL" clId="{8AE3456E-4D2F-44F1-8356-5850F76B20C0}" dt="2021-04-16T17:23:58.694" v="2" actId="478"/>
          <ac:spMkLst>
            <pc:docMk/>
            <pc:sldMk cId="1960886769" sldId="858"/>
            <ac:spMk id="6" creationId="{17607378-DB1C-412C-9365-B7EEC8303348}"/>
          </ac:spMkLst>
        </pc:spChg>
      </pc:sldChg>
      <pc:sldChg chg="delSp modSp new del mod">
        <pc:chgData name="Wille, Courtney" userId="29ad3951-2014-4e13-b81e-59eb54a1e732" providerId="ADAL" clId="{8AE3456E-4D2F-44F1-8356-5850F76B20C0}" dt="2021-04-17T03:31:54.701" v="146" actId="47"/>
        <pc:sldMkLst>
          <pc:docMk/>
          <pc:sldMk cId="2780510256" sldId="864"/>
        </pc:sldMkLst>
        <pc:spChg chg="mod">
          <ac:chgData name="Wille, Courtney" userId="29ad3951-2014-4e13-b81e-59eb54a1e732" providerId="ADAL" clId="{8AE3456E-4D2F-44F1-8356-5850F76B20C0}" dt="2021-04-16T17:29:16.162" v="93" actId="20577"/>
          <ac:spMkLst>
            <pc:docMk/>
            <pc:sldMk cId="2780510256" sldId="864"/>
            <ac:spMk id="2" creationId="{77C0D8F1-B954-49E5-A99B-61BC064A6394}"/>
          </ac:spMkLst>
        </pc:spChg>
        <pc:spChg chg="del">
          <ac:chgData name="Wille, Courtney" userId="29ad3951-2014-4e13-b81e-59eb54a1e732" providerId="ADAL" clId="{8AE3456E-4D2F-44F1-8356-5850F76B20C0}" dt="2021-04-16T17:29:03.286" v="50" actId="478"/>
          <ac:spMkLst>
            <pc:docMk/>
            <pc:sldMk cId="2780510256" sldId="864"/>
            <ac:spMk id="3" creationId="{8B566C59-475A-4363-B354-F1CE9B404C63}"/>
          </ac:spMkLst>
        </pc:spChg>
      </pc:sldChg>
      <pc:sldChg chg="delSp modSp new del mod">
        <pc:chgData name="Wille, Courtney" userId="29ad3951-2014-4e13-b81e-59eb54a1e732" providerId="ADAL" clId="{8AE3456E-4D2F-44F1-8356-5850F76B20C0}" dt="2021-04-17T03:32:32.894" v="149" actId="47"/>
        <pc:sldMkLst>
          <pc:docMk/>
          <pc:sldMk cId="2407665089" sldId="878"/>
        </pc:sldMkLst>
        <pc:spChg chg="mod">
          <ac:chgData name="Wille, Courtney" userId="29ad3951-2014-4e13-b81e-59eb54a1e732" providerId="ADAL" clId="{8AE3456E-4D2F-44F1-8356-5850F76B20C0}" dt="2021-04-16T17:30:37.010" v="144" actId="20577"/>
          <ac:spMkLst>
            <pc:docMk/>
            <pc:sldMk cId="2407665089" sldId="878"/>
            <ac:spMk id="2" creationId="{15BF9A67-623D-44D5-A951-4B8A070151DB}"/>
          </ac:spMkLst>
        </pc:spChg>
        <pc:spChg chg="del">
          <ac:chgData name="Wille, Courtney" userId="29ad3951-2014-4e13-b81e-59eb54a1e732" providerId="ADAL" clId="{8AE3456E-4D2F-44F1-8356-5850F76B20C0}" dt="2021-04-16T17:30:17.130" v="95" actId="478"/>
          <ac:spMkLst>
            <pc:docMk/>
            <pc:sldMk cId="2407665089" sldId="878"/>
            <ac:spMk id="3" creationId="{F48A2809-3BBF-4354-81F8-2BE766396E81}"/>
          </ac:spMkLst>
        </pc:spChg>
      </pc:sldChg>
      <pc:sldChg chg="modSp mod">
        <pc:chgData name="Wille, Courtney" userId="29ad3951-2014-4e13-b81e-59eb54a1e732" providerId="ADAL" clId="{8AE3456E-4D2F-44F1-8356-5850F76B20C0}" dt="2021-04-17T03:32:26.903" v="148" actId="27636"/>
        <pc:sldMkLst>
          <pc:docMk/>
          <pc:sldMk cId="212749178" sldId="1765"/>
        </pc:sldMkLst>
        <pc:spChg chg="mod">
          <ac:chgData name="Wille, Courtney" userId="29ad3951-2014-4e13-b81e-59eb54a1e732" providerId="ADAL" clId="{8AE3456E-4D2F-44F1-8356-5850F76B20C0}" dt="2021-04-17T03:32:26.903" v="148" actId="27636"/>
          <ac:spMkLst>
            <pc:docMk/>
            <pc:sldMk cId="212749178" sldId="1765"/>
            <ac:spMk id="3" creationId="{00000000-0000-0000-0000-000000000000}"/>
          </ac:spMkLst>
        </pc:spChg>
        <pc:spChg chg="mod">
          <ac:chgData name="Wille, Courtney" userId="29ad3951-2014-4e13-b81e-59eb54a1e732" providerId="ADAL" clId="{8AE3456E-4D2F-44F1-8356-5850F76B20C0}" dt="2021-04-17T03:32:26.887" v="147" actId="27636"/>
          <ac:spMkLst>
            <pc:docMk/>
            <pc:sldMk cId="212749178" sldId="1765"/>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FA924232-942B-4CF1-8762-123AA10E60FC}" type="datetimeFigureOut">
              <a:rPr lang="en-US" smtClean="0"/>
              <a:t>4/28/2021</a:t>
            </a:fld>
            <a:endParaRPr lang="en-US" dirty="0"/>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D2BC623E-D155-4303-8FF8-80A9A000ADA2}" type="slidenum">
              <a:rPr lang="en-US" smtClean="0"/>
              <a:t>‹#›</a:t>
            </a:fld>
            <a:endParaRPr lang="en-US" dirty="0"/>
          </a:p>
        </p:txBody>
      </p:sp>
    </p:spTree>
    <p:extLst>
      <p:ext uri="{BB962C8B-B14F-4D97-AF65-F5344CB8AC3E}">
        <p14:creationId xmlns:p14="http://schemas.microsoft.com/office/powerpoint/2010/main" val="145342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891A9970-2462-43B0-9C9B-51114862A4FD}" type="datetimeFigureOut">
              <a:rPr lang="en-US" smtClean="0"/>
              <a:t>4/28/2021</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0AC32826-4357-451F-99FB-6C9607A54F6E}" type="slidenum">
              <a:rPr lang="en-US" smtClean="0"/>
              <a:t>‹#›</a:t>
            </a:fld>
            <a:endParaRPr lang="en-US" dirty="0"/>
          </a:p>
        </p:txBody>
      </p:sp>
    </p:spTree>
    <p:extLst>
      <p:ext uri="{BB962C8B-B14F-4D97-AF65-F5344CB8AC3E}">
        <p14:creationId xmlns:p14="http://schemas.microsoft.com/office/powerpoint/2010/main" val="372207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C32826-4357-451F-99FB-6C9607A54F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92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24071-FF16-F04C-B2D4-A55BC58F05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31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1336675"/>
            <a:ext cx="6413500" cy="3608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77CAB-29DC-4253-9175-C8701A97BC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72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45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DCBD5AB-1538-4D5B-BE2F-2F8C456D562E}" type="datetime1">
              <a:rPr lang="en-US" smtClean="0"/>
              <a:t>4/28/2021</a:t>
            </a:fld>
            <a:endParaRPr lang="en-US" dirty="0"/>
          </a:p>
        </p:txBody>
      </p:sp>
      <p:sp>
        <p:nvSpPr>
          <p:cNvPr id="6" name="Slide Number Placeholder 5"/>
          <p:cNvSpPr>
            <a:spLocks noGrp="1"/>
          </p:cNvSpPr>
          <p:nvPr>
            <p:ph type="sldNum" sz="quarter" idx="12"/>
          </p:nvPr>
        </p:nvSpPr>
        <p:spPr>
          <a:xfrm>
            <a:off x="29120" y="6446836"/>
            <a:ext cx="811139" cy="365125"/>
          </a:xfrm>
        </p:spPr>
        <p:txBody>
          <a:bodyPr/>
          <a:lstStyle>
            <a:lvl1pPr>
              <a:defRPr>
                <a:solidFill>
                  <a:schemeClr val="tx1"/>
                </a:solidFill>
              </a:defRPr>
            </a:lvl1pPr>
          </a:lstStyle>
          <a:p>
            <a:r>
              <a:rPr lang="en-US"/>
              <a:t>Slide </a:t>
            </a:r>
            <a:fld id="{4FAB73BC-B049-4115-A692-8D63A059BFB8}" type="slidenum">
              <a:rPr lang="en-US" smtClean="0"/>
              <a:pPr/>
              <a:t>‹#›</a:t>
            </a:fld>
            <a:endParaRPr lang="en-US" dirty="0"/>
          </a:p>
        </p:txBody>
      </p:sp>
      <p:sp>
        <p:nvSpPr>
          <p:cNvPr id="15" name="object 62">
            <a:extLst>
              <a:ext uri="{FF2B5EF4-FFF2-40B4-BE49-F238E27FC236}">
                <a16:creationId xmlns:a16="http://schemas.microsoft.com/office/drawing/2014/main" id="{623B8FC1-290C-46A9-936E-C450426F5B3B}"/>
              </a:ext>
            </a:extLst>
          </p:cNvPr>
          <p:cNvSpPr/>
          <p:nvPr userDrawn="1"/>
        </p:nvSpPr>
        <p:spPr>
          <a:xfrm>
            <a:off x="32067" y="6153023"/>
            <a:ext cx="12179353" cy="646306"/>
          </a:xfrm>
          <a:custGeom>
            <a:avLst/>
            <a:gdLst/>
            <a:ahLst/>
            <a:cxnLst/>
            <a:rect l="l" t="t" r="r" b="b"/>
            <a:pathLst>
              <a:path w="6136640" h="666750">
                <a:moveTo>
                  <a:pt x="4224098" y="236502"/>
                </a:moveTo>
                <a:lnTo>
                  <a:pt x="2459038" y="236502"/>
                </a:lnTo>
                <a:lnTo>
                  <a:pt x="2928525" y="243464"/>
                </a:lnTo>
                <a:lnTo>
                  <a:pt x="3412681" y="265563"/>
                </a:lnTo>
                <a:lnTo>
                  <a:pt x="3909219" y="304678"/>
                </a:lnTo>
                <a:lnTo>
                  <a:pt x="4415854" y="362687"/>
                </a:lnTo>
                <a:lnTo>
                  <a:pt x="4930299" y="441472"/>
                </a:lnTo>
                <a:lnTo>
                  <a:pt x="6001224" y="646030"/>
                </a:lnTo>
                <a:lnTo>
                  <a:pt x="6094531" y="661306"/>
                </a:lnTo>
                <a:lnTo>
                  <a:pt x="6134012" y="666486"/>
                </a:lnTo>
                <a:lnTo>
                  <a:pt x="6136069" y="666610"/>
                </a:lnTo>
                <a:lnTo>
                  <a:pt x="4633553" y="323318"/>
                </a:lnTo>
                <a:lnTo>
                  <a:pt x="4224098" y="236502"/>
                </a:lnTo>
                <a:close/>
              </a:path>
              <a:path w="6136640" h="666750">
                <a:moveTo>
                  <a:pt x="2286382" y="0"/>
                </a:moveTo>
                <a:lnTo>
                  <a:pt x="1999535" y="9010"/>
                </a:lnTo>
                <a:lnTo>
                  <a:pt x="1707630" y="31943"/>
                </a:lnTo>
                <a:lnTo>
                  <a:pt x="1404943" y="68841"/>
                </a:lnTo>
                <a:lnTo>
                  <a:pt x="1085749" y="119745"/>
                </a:lnTo>
                <a:lnTo>
                  <a:pt x="744324" y="184696"/>
                </a:lnTo>
                <a:lnTo>
                  <a:pt x="374943" y="263735"/>
                </a:lnTo>
                <a:lnTo>
                  <a:pt x="0" y="350405"/>
                </a:lnTo>
                <a:lnTo>
                  <a:pt x="0" y="419303"/>
                </a:lnTo>
                <a:lnTo>
                  <a:pt x="78169" y="407334"/>
                </a:lnTo>
                <a:lnTo>
                  <a:pt x="411639" y="362949"/>
                </a:lnTo>
                <a:lnTo>
                  <a:pt x="773494" y="322424"/>
                </a:lnTo>
                <a:lnTo>
                  <a:pt x="1161447" y="287637"/>
                </a:lnTo>
                <a:lnTo>
                  <a:pt x="1573213" y="260468"/>
                </a:lnTo>
                <a:lnTo>
                  <a:pt x="2006505" y="242796"/>
                </a:lnTo>
                <a:lnTo>
                  <a:pt x="2459038" y="236502"/>
                </a:lnTo>
                <a:lnTo>
                  <a:pt x="4224098" y="236502"/>
                </a:lnTo>
                <a:lnTo>
                  <a:pt x="4221824" y="236020"/>
                </a:lnTo>
                <a:lnTo>
                  <a:pt x="3845108" y="162356"/>
                </a:lnTo>
                <a:lnTo>
                  <a:pt x="3497682" y="102368"/>
                </a:lnTo>
                <a:lnTo>
                  <a:pt x="3173821" y="56097"/>
                </a:lnTo>
                <a:lnTo>
                  <a:pt x="2867800" y="23584"/>
                </a:lnTo>
                <a:lnTo>
                  <a:pt x="2573895" y="4872"/>
                </a:lnTo>
                <a:lnTo>
                  <a:pt x="2286382" y="0"/>
                </a:lnTo>
                <a:close/>
              </a:path>
            </a:pathLst>
          </a:custGeom>
          <a:solidFill>
            <a:srgbClr val="3A89C9"/>
          </a:solidFill>
          <a:effectLst>
            <a:softEdge rad="0"/>
          </a:effectLst>
        </p:spPr>
        <p:txBody>
          <a:bodyPr wrap="square" lIns="0" tIns="0" rIns="0" bIns="0" rtlCol="0"/>
          <a:lstStyle/>
          <a:p>
            <a:endParaRPr/>
          </a:p>
        </p:txBody>
      </p:sp>
      <p:sp>
        <p:nvSpPr>
          <p:cNvPr id="14" name="object 63">
            <a:extLst>
              <a:ext uri="{FF2B5EF4-FFF2-40B4-BE49-F238E27FC236}">
                <a16:creationId xmlns:a16="http://schemas.microsoft.com/office/drawing/2014/main" id="{62972CBC-9BAB-4F99-A490-B7961EA3AB5F}"/>
              </a:ext>
            </a:extLst>
          </p:cNvPr>
          <p:cNvSpPr/>
          <p:nvPr userDrawn="1"/>
        </p:nvSpPr>
        <p:spPr>
          <a:xfrm>
            <a:off x="27328" y="6225138"/>
            <a:ext cx="12188825" cy="586824"/>
          </a:xfrm>
          <a:custGeom>
            <a:avLst/>
            <a:gdLst/>
            <a:ahLst/>
            <a:cxnLst/>
            <a:rect l="l" t="t" r="r" b="b"/>
            <a:pathLst>
              <a:path w="6479540" h="666750">
                <a:moveTo>
                  <a:pt x="4566979" y="236503"/>
                </a:moveTo>
                <a:lnTo>
                  <a:pt x="2801938" y="236503"/>
                </a:lnTo>
                <a:lnTo>
                  <a:pt x="3271425" y="243465"/>
                </a:lnTo>
                <a:lnTo>
                  <a:pt x="3755581" y="265563"/>
                </a:lnTo>
                <a:lnTo>
                  <a:pt x="4252119" y="304677"/>
                </a:lnTo>
                <a:lnTo>
                  <a:pt x="4758754" y="362686"/>
                </a:lnTo>
                <a:lnTo>
                  <a:pt x="5273199" y="441471"/>
                </a:lnTo>
                <a:lnTo>
                  <a:pt x="6344124" y="646039"/>
                </a:lnTo>
                <a:lnTo>
                  <a:pt x="6437431" y="661317"/>
                </a:lnTo>
                <a:lnTo>
                  <a:pt x="6476912" y="666497"/>
                </a:lnTo>
                <a:lnTo>
                  <a:pt x="6478969" y="666621"/>
                </a:lnTo>
                <a:lnTo>
                  <a:pt x="4976453" y="323325"/>
                </a:lnTo>
                <a:lnTo>
                  <a:pt x="4566979" y="236503"/>
                </a:lnTo>
                <a:close/>
              </a:path>
              <a:path w="6479540" h="666750">
                <a:moveTo>
                  <a:pt x="2629282" y="0"/>
                </a:moveTo>
                <a:lnTo>
                  <a:pt x="2342435" y="9009"/>
                </a:lnTo>
                <a:lnTo>
                  <a:pt x="2050530" y="31942"/>
                </a:lnTo>
                <a:lnTo>
                  <a:pt x="1747843" y="68840"/>
                </a:lnTo>
                <a:lnTo>
                  <a:pt x="1428649" y="119744"/>
                </a:lnTo>
                <a:lnTo>
                  <a:pt x="1087224" y="184695"/>
                </a:lnTo>
                <a:lnTo>
                  <a:pt x="717843" y="263734"/>
                </a:lnTo>
                <a:lnTo>
                  <a:pt x="314781" y="356903"/>
                </a:lnTo>
                <a:lnTo>
                  <a:pt x="0" y="433267"/>
                </a:lnTo>
                <a:lnTo>
                  <a:pt x="0" y="474066"/>
                </a:lnTo>
                <a:lnTo>
                  <a:pt x="118269" y="453701"/>
                </a:lnTo>
                <a:lnTo>
                  <a:pt x="421069" y="407338"/>
                </a:lnTo>
                <a:lnTo>
                  <a:pt x="754539" y="362953"/>
                </a:lnTo>
                <a:lnTo>
                  <a:pt x="1116394" y="322427"/>
                </a:lnTo>
                <a:lnTo>
                  <a:pt x="1504347" y="287640"/>
                </a:lnTo>
                <a:lnTo>
                  <a:pt x="1916113" y="260470"/>
                </a:lnTo>
                <a:lnTo>
                  <a:pt x="2349405" y="242798"/>
                </a:lnTo>
                <a:lnTo>
                  <a:pt x="2801938" y="236503"/>
                </a:lnTo>
                <a:lnTo>
                  <a:pt x="4566979" y="236503"/>
                </a:lnTo>
                <a:lnTo>
                  <a:pt x="4564724" y="236025"/>
                </a:lnTo>
                <a:lnTo>
                  <a:pt x="4188008" y="162360"/>
                </a:lnTo>
                <a:lnTo>
                  <a:pt x="3840582" y="102371"/>
                </a:lnTo>
                <a:lnTo>
                  <a:pt x="3516721" y="56099"/>
                </a:lnTo>
                <a:lnTo>
                  <a:pt x="3210700" y="23586"/>
                </a:lnTo>
                <a:lnTo>
                  <a:pt x="2916795" y="4872"/>
                </a:lnTo>
                <a:lnTo>
                  <a:pt x="2629282" y="0"/>
                </a:lnTo>
                <a:close/>
              </a:path>
            </a:pathLst>
          </a:custGeom>
          <a:solidFill>
            <a:srgbClr val="B2D235"/>
          </a:solidFill>
        </p:spPr>
        <p:txBody>
          <a:bodyPr wrap="square" lIns="0" tIns="0" rIns="0" bIns="0" rtlCol="0"/>
          <a:lstStyle/>
          <a:p>
            <a:endParaRPr/>
          </a:p>
        </p:txBody>
      </p:sp>
      <p:pic>
        <p:nvPicPr>
          <p:cNvPr id="13" name="Picture 12">
            <a:extLst>
              <a:ext uri="{FF2B5EF4-FFF2-40B4-BE49-F238E27FC236}">
                <a16:creationId xmlns:a16="http://schemas.microsoft.com/office/drawing/2014/main" id="{B67BC6CA-AE0B-438F-A170-6B2C9B7B4D77}"/>
              </a:ext>
            </a:extLst>
          </p:cNvPr>
          <p:cNvPicPr>
            <a:picLocks noChangeAspect="1"/>
          </p:cNvPicPr>
          <p:nvPr userDrawn="1"/>
        </p:nvPicPr>
        <p:blipFill rotWithShape="1">
          <a:blip r:embed="rId2">
            <a:clrChange>
              <a:clrFrom>
                <a:srgbClr val="FEFEFE"/>
              </a:clrFrom>
              <a:clrTo>
                <a:srgbClr val="FEFEFE">
                  <a:alpha val="0"/>
                </a:srgbClr>
              </a:clrTo>
            </a:clrChange>
          </a:blip>
          <a:srcRect t="34113" b="21447"/>
          <a:stretch/>
        </p:blipFill>
        <p:spPr>
          <a:xfrm>
            <a:off x="3524692" y="6338040"/>
            <a:ext cx="5142617" cy="525291"/>
          </a:xfrm>
          <a:prstGeom prst="rect">
            <a:avLst/>
          </a:prstGeom>
        </p:spPr>
      </p:pic>
    </p:spTree>
    <p:extLst>
      <p:ext uri="{BB962C8B-B14F-4D97-AF65-F5344CB8AC3E}">
        <p14:creationId xmlns:p14="http://schemas.microsoft.com/office/powerpoint/2010/main" val="43581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16C391-61A0-44F6-AFF2-FB7DED04E829}"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E916-81DB-439A-BEEC-315C8B75D7C8}" type="slidenum">
              <a:rPr lang="en-US" smtClean="0"/>
              <a:t>‹#›</a:t>
            </a:fld>
            <a:endParaRPr lang="en-US"/>
          </a:p>
        </p:txBody>
      </p:sp>
    </p:spTree>
    <p:extLst>
      <p:ext uri="{BB962C8B-B14F-4D97-AF65-F5344CB8AC3E}">
        <p14:creationId xmlns:p14="http://schemas.microsoft.com/office/powerpoint/2010/main" val="91008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16C391-61A0-44F6-AFF2-FB7DED04E829}"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E916-81DB-439A-BEEC-315C8B75D7C8}" type="slidenum">
              <a:rPr lang="en-US" smtClean="0"/>
              <a:t>‹#›</a:t>
            </a:fld>
            <a:endParaRPr lang="en-US"/>
          </a:p>
        </p:txBody>
      </p:sp>
    </p:spTree>
    <p:extLst>
      <p:ext uri="{BB962C8B-B14F-4D97-AF65-F5344CB8AC3E}">
        <p14:creationId xmlns:p14="http://schemas.microsoft.com/office/powerpoint/2010/main" val="1875239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16C391-61A0-44F6-AFF2-FB7DED04E829}"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D03990-6028-2947-A5B4-65D79B19772A}" type="slidenum">
              <a:rPr lang="en-US" smtClean="0"/>
              <a:pPr/>
              <a:t>‹#›</a:t>
            </a:fld>
            <a:endParaRPr lang="en-US" dirty="0"/>
          </a:p>
        </p:txBody>
      </p:sp>
    </p:spTree>
    <p:extLst>
      <p:ext uri="{BB962C8B-B14F-4D97-AF65-F5344CB8AC3E}">
        <p14:creationId xmlns:p14="http://schemas.microsoft.com/office/powerpoint/2010/main" val="30806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16C391-61A0-44F6-AFF2-FB7DED04E829}"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D03990-6028-2947-A5B4-65D79B19772A}" type="slidenum">
              <a:rPr lang="en-US" smtClean="0"/>
              <a:pPr/>
              <a:t>‹#›</a:t>
            </a:fld>
            <a:endParaRPr lang="en-US" dirty="0"/>
          </a:p>
        </p:txBody>
      </p:sp>
    </p:spTree>
    <p:extLst>
      <p:ext uri="{BB962C8B-B14F-4D97-AF65-F5344CB8AC3E}">
        <p14:creationId xmlns:p14="http://schemas.microsoft.com/office/powerpoint/2010/main" val="4043814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16C391-61A0-44F6-AFF2-FB7DED04E829}"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D03990-6028-2947-A5B4-65D79B19772A}" type="slidenum">
              <a:rPr lang="en-US" smtClean="0"/>
              <a:pPr/>
              <a:t>‹#›</a:t>
            </a:fld>
            <a:endParaRPr lang="en-US"/>
          </a:p>
        </p:txBody>
      </p:sp>
    </p:spTree>
    <p:extLst>
      <p:ext uri="{BB962C8B-B14F-4D97-AF65-F5344CB8AC3E}">
        <p14:creationId xmlns:p14="http://schemas.microsoft.com/office/powerpoint/2010/main" val="79752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6C391-61A0-44F6-AFF2-FB7DED04E829}"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D03990-6028-2947-A5B4-65D79B19772A}" type="slidenum">
              <a:rPr lang="en-US" smtClean="0"/>
              <a:pPr/>
              <a:t>‹#›</a:t>
            </a:fld>
            <a:endParaRPr lang="en-US"/>
          </a:p>
        </p:txBody>
      </p:sp>
    </p:spTree>
    <p:extLst>
      <p:ext uri="{BB962C8B-B14F-4D97-AF65-F5344CB8AC3E}">
        <p14:creationId xmlns:p14="http://schemas.microsoft.com/office/powerpoint/2010/main" val="286064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316C391-61A0-44F6-AFF2-FB7DED04E829}"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D03990-6028-2947-A5B4-65D79B19772A}" type="slidenum">
              <a:rPr lang="en-US" smtClean="0"/>
              <a:pPr/>
              <a:t>‹#›</a:t>
            </a:fld>
            <a:endParaRPr lang="en-US" dirty="0"/>
          </a:p>
        </p:txBody>
      </p:sp>
    </p:spTree>
    <p:extLst>
      <p:ext uri="{BB962C8B-B14F-4D97-AF65-F5344CB8AC3E}">
        <p14:creationId xmlns:p14="http://schemas.microsoft.com/office/powerpoint/2010/main" val="3680521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316C391-61A0-44F6-AFF2-FB7DED04E829}"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03990-6028-2947-A5B4-65D79B19772A}" type="slidenum">
              <a:rPr lang="en-US" smtClean="0"/>
              <a:pPr/>
              <a:t>‹#›</a:t>
            </a:fld>
            <a:endParaRPr lang="en-US"/>
          </a:p>
        </p:txBody>
      </p:sp>
    </p:spTree>
    <p:extLst>
      <p:ext uri="{BB962C8B-B14F-4D97-AF65-F5344CB8AC3E}">
        <p14:creationId xmlns:p14="http://schemas.microsoft.com/office/powerpoint/2010/main" val="1881707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16C391-61A0-44F6-AFF2-FB7DED04E829}"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03990-6028-2947-A5B4-65D79B19772A}" type="slidenum">
              <a:rPr lang="en-US" smtClean="0"/>
              <a:pPr/>
              <a:t>‹#›</a:t>
            </a:fld>
            <a:endParaRPr lang="en-US" dirty="0"/>
          </a:p>
        </p:txBody>
      </p:sp>
    </p:spTree>
    <p:extLst>
      <p:ext uri="{BB962C8B-B14F-4D97-AF65-F5344CB8AC3E}">
        <p14:creationId xmlns:p14="http://schemas.microsoft.com/office/powerpoint/2010/main" val="763239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16C391-61A0-44F6-AFF2-FB7DED04E829}"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03990-6028-2947-A5B4-65D79B19772A}" type="slidenum">
              <a:rPr lang="en-US" smtClean="0"/>
              <a:pPr/>
              <a:t>‹#›</a:t>
            </a:fld>
            <a:endParaRPr lang="en-US" dirty="0"/>
          </a:p>
        </p:txBody>
      </p:sp>
    </p:spTree>
    <p:extLst>
      <p:ext uri="{BB962C8B-B14F-4D97-AF65-F5344CB8AC3E}">
        <p14:creationId xmlns:p14="http://schemas.microsoft.com/office/powerpoint/2010/main" val="4326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gradFill>
          <a:gsLst>
            <a:gs pos="45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a:xfrm>
            <a:off x="3569551" y="6476718"/>
            <a:ext cx="4822804" cy="365125"/>
          </a:xfrm>
        </p:spPr>
        <p:txBody>
          <a:bodyPr/>
          <a:lstStyle/>
          <a:p>
            <a:endParaRPr lang="en-US" dirty="0"/>
          </a:p>
        </p:txBody>
      </p:sp>
      <p:sp>
        <p:nvSpPr>
          <p:cNvPr id="4" name="Date Placeholder 3"/>
          <p:cNvSpPr>
            <a:spLocks noGrp="1"/>
          </p:cNvSpPr>
          <p:nvPr>
            <p:ph type="dt" sz="half" idx="10"/>
          </p:nvPr>
        </p:nvSpPr>
        <p:spPr>
          <a:xfrm>
            <a:off x="1097280" y="6476718"/>
            <a:ext cx="2472271" cy="365125"/>
          </a:xfrm>
        </p:spPr>
        <p:txBody>
          <a:bodyPr/>
          <a:lstStyle>
            <a:lvl1pPr>
              <a:defRPr>
                <a:solidFill>
                  <a:schemeClr val="tx1"/>
                </a:solidFill>
              </a:defRPr>
            </a:lvl1pPr>
          </a:lstStyle>
          <a:p>
            <a:fld id="{0A76D518-2C8E-47B8-B707-D70EA4FB5DDB}" type="datetime1">
              <a:rPr lang="en-US" smtClean="0"/>
              <a:t>4/28/2021</a:t>
            </a:fld>
            <a:endParaRPr lang="en-US" dirty="0"/>
          </a:p>
        </p:txBody>
      </p:sp>
      <p:sp>
        <p:nvSpPr>
          <p:cNvPr id="6" name="Slide Number Placeholder 5"/>
          <p:cNvSpPr>
            <a:spLocks noGrp="1"/>
          </p:cNvSpPr>
          <p:nvPr>
            <p:ph type="sldNum" sz="quarter" idx="12"/>
          </p:nvPr>
        </p:nvSpPr>
        <p:spPr>
          <a:xfrm>
            <a:off x="29120" y="6463769"/>
            <a:ext cx="811139" cy="365125"/>
          </a:xfrm>
        </p:spPr>
        <p:txBody>
          <a:bodyPr/>
          <a:lstStyle>
            <a:lvl1pPr>
              <a:defRPr>
                <a:solidFill>
                  <a:schemeClr val="tx1"/>
                </a:solidFill>
              </a:defRPr>
            </a:lvl1pPr>
          </a:lstStyle>
          <a:p>
            <a:r>
              <a:rPr lang="en-US"/>
              <a:t>Slide </a:t>
            </a:r>
            <a:fld id="{4FAB73BC-B049-4115-A692-8D63A059BFB8}" type="slidenum">
              <a:rPr lang="en-US" smtClean="0"/>
              <a:pPr/>
              <a:t>‹#›</a:t>
            </a:fld>
            <a:endParaRPr lang="en-US" dirty="0"/>
          </a:p>
        </p:txBody>
      </p:sp>
      <p:sp>
        <p:nvSpPr>
          <p:cNvPr id="15" name="object 62">
            <a:extLst>
              <a:ext uri="{FF2B5EF4-FFF2-40B4-BE49-F238E27FC236}">
                <a16:creationId xmlns:a16="http://schemas.microsoft.com/office/drawing/2014/main" id="{623B8FC1-290C-46A9-936E-C450426F5B3B}"/>
              </a:ext>
            </a:extLst>
          </p:cNvPr>
          <p:cNvSpPr/>
          <p:nvPr userDrawn="1"/>
        </p:nvSpPr>
        <p:spPr>
          <a:xfrm>
            <a:off x="32067" y="6051425"/>
            <a:ext cx="12179353" cy="646306"/>
          </a:xfrm>
          <a:custGeom>
            <a:avLst/>
            <a:gdLst/>
            <a:ahLst/>
            <a:cxnLst/>
            <a:rect l="l" t="t" r="r" b="b"/>
            <a:pathLst>
              <a:path w="6136640" h="666750">
                <a:moveTo>
                  <a:pt x="4224098" y="236502"/>
                </a:moveTo>
                <a:lnTo>
                  <a:pt x="2459038" y="236502"/>
                </a:lnTo>
                <a:lnTo>
                  <a:pt x="2928525" y="243464"/>
                </a:lnTo>
                <a:lnTo>
                  <a:pt x="3412681" y="265563"/>
                </a:lnTo>
                <a:lnTo>
                  <a:pt x="3909219" y="304678"/>
                </a:lnTo>
                <a:lnTo>
                  <a:pt x="4415854" y="362687"/>
                </a:lnTo>
                <a:lnTo>
                  <a:pt x="4930299" y="441472"/>
                </a:lnTo>
                <a:lnTo>
                  <a:pt x="6001224" y="646030"/>
                </a:lnTo>
                <a:lnTo>
                  <a:pt x="6094531" y="661306"/>
                </a:lnTo>
                <a:lnTo>
                  <a:pt x="6134012" y="666486"/>
                </a:lnTo>
                <a:lnTo>
                  <a:pt x="6136069" y="666610"/>
                </a:lnTo>
                <a:lnTo>
                  <a:pt x="4633553" y="323318"/>
                </a:lnTo>
                <a:lnTo>
                  <a:pt x="4224098" y="236502"/>
                </a:lnTo>
                <a:close/>
              </a:path>
              <a:path w="6136640" h="666750">
                <a:moveTo>
                  <a:pt x="2286382" y="0"/>
                </a:moveTo>
                <a:lnTo>
                  <a:pt x="1999535" y="9010"/>
                </a:lnTo>
                <a:lnTo>
                  <a:pt x="1707630" y="31943"/>
                </a:lnTo>
                <a:lnTo>
                  <a:pt x="1404943" y="68841"/>
                </a:lnTo>
                <a:lnTo>
                  <a:pt x="1085749" y="119745"/>
                </a:lnTo>
                <a:lnTo>
                  <a:pt x="744324" y="184696"/>
                </a:lnTo>
                <a:lnTo>
                  <a:pt x="374943" y="263735"/>
                </a:lnTo>
                <a:lnTo>
                  <a:pt x="0" y="350405"/>
                </a:lnTo>
                <a:lnTo>
                  <a:pt x="0" y="419303"/>
                </a:lnTo>
                <a:lnTo>
                  <a:pt x="78169" y="407334"/>
                </a:lnTo>
                <a:lnTo>
                  <a:pt x="411639" y="362949"/>
                </a:lnTo>
                <a:lnTo>
                  <a:pt x="773494" y="322424"/>
                </a:lnTo>
                <a:lnTo>
                  <a:pt x="1161447" y="287637"/>
                </a:lnTo>
                <a:lnTo>
                  <a:pt x="1573213" y="260468"/>
                </a:lnTo>
                <a:lnTo>
                  <a:pt x="2006505" y="242796"/>
                </a:lnTo>
                <a:lnTo>
                  <a:pt x="2459038" y="236502"/>
                </a:lnTo>
                <a:lnTo>
                  <a:pt x="4224098" y="236502"/>
                </a:lnTo>
                <a:lnTo>
                  <a:pt x="4221824" y="236020"/>
                </a:lnTo>
                <a:lnTo>
                  <a:pt x="3845108" y="162356"/>
                </a:lnTo>
                <a:lnTo>
                  <a:pt x="3497682" y="102368"/>
                </a:lnTo>
                <a:lnTo>
                  <a:pt x="3173821" y="56097"/>
                </a:lnTo>
                <a:lnTo>
                  <a:pt x="2867800" y="23584"/>
                </a:lnTo>
                <a:lnTo>
                  <a:pt x="2573895" y="4872"/>
                </a:lnTo>
                <a:lnTo>
                  <a:pt x="2286382" y="0"/>
                </a:lnTo>
                <a:close/>
              </a:path>
            </a:pathLst>
          </a:custGeom>
          <a:solidFill>
            <a:srgbClr val="3A89C9"/>
          </a:solidFill>
          <a:effectLst>
            <a:softEdge rad="0"/>
          </a:effectLst>
        </p:spPr>
        <p:txBody>
          <a:bodyPr wrap="square" lIns="0" tIns="0" rIns="0" bIns="0" rtlCol="0"/>
          <a:lstStyle/>
          <a:p>
            <a:endParaRPr/>
          </a:p>
        </p:txBody>
      </p:sp>
      <p:sp>
        <p:nvSpPr>
          <p:cNvPr id="14" name="object 63">
            <a:extLst>
              <a:ext uri="{FF2B5EF4-FFF2-40B4-BE49-F238E27FC236}">
                <a16:creationId xmlns:a16="http://schemas.microsoft.com/office/drawing/2014/main" id="{62972CBC-9BAB-4F99-A490-B7961EA3AB5F}"/>
              </a:ext>
            </a:extLst>
          </p:cNvPr>
          <p:cNvSpPr/>
          <p:nvPr userDrawn="1"/>
        </p:nvSpPr>
        <p:spPr>
          <a:xfrm>
            <a:off x="27328" y="6140473"/>
            <a:ext cx="12188825" cy="586824"/>
          </a:xfrm>
          <a:custGeom>
            <a:avLst/>
            <a:gdLst/>
            <a:ahLst/>
            <a:cxnLst/>
            <a:rect l="l" t="t" r="r" b="b"/>
            <a:pathLst>
              <a:path w="6479540" h="666750">
                <a:moveTo>
                  <a:pt x="4566979" y="236503"/>
                </a:moveTo>
                <a:lnTo>
                  <a:pt x="2801938" y="236503"/>
                </a:lnTo>
                <a:lnTo>
                  <a:pt x="3271425" y="243465"/>
                </a:lnTo>
                <a:lnTo>
                  <a:pt x="3755581" y="265563"/>
                </a:lnTo>
                <a:lnTo>
                  <a:pt x="4252119" y="304677"/>
                </a:lnTo>
                <a:lnTo>
                  <a:pt x="4758754" y="362686"/>
                </a:lnTo>
                <a:lnTo>
                  <a:pt x="5273199" y="441471"/>
                </a:lnTo>
                <a:lnTo>
                  <a:pt x="6344124" y="646039"/>
                </a:lnTo>
                <a:lnTo>
                  <a:pt x="6437431" y="661317"/>
                </a:lnTo>
                <a:lnTo>
                  <a:pt x="6476912" y="666497"/>
                </a:lnTo>
                <a:lnTo>
                  <a:pt x="6478969" y="666621"/>
                </a:lnTo>
                <a:lnTo>
                  <a:pt x="4976453" y="323325"/>
                </a:lnTo>
                <a:lnTo>
                  <a:pt x="4566979" y="236503"/>
                </a:lnTo>
                <a:close/>
              </a:path>
              <a:path w="6479540" h="666750">
                <a:moveTo>
                  <a:pt x="2629282" y="0"/>
                </a:moveTo>
                <a:lnTo>
                  <a:pt x="2342435" y="9009"/>
                </a:lnTo>
                <a:lnTo>
                  <a:pt x="2050530" y="31942"/>
                </a:lnTo>
                <a:lnTo>
                  <a:pt x="1747843" y="68840"/>
                </a:lnTo>
                <a:lnTo>
                  <a:pt x="1428649" y="119744"/>
                </a:lnTo>
                <a:lnTo>
                  <a:pt x="1087224" y="184695"/>
                </a:lnTo>
                <a:lnTo>
                  <a:pt x="717843" y="263734"/>
                </a:lnTo>
                <a:lnTo>
                  <a:pt x="314781" y="356903"/>
                </a:lnTo>
                <a:lnTo>
                  <a:pt x="0" y="433267"/>
                </a:lnTo>
                <a:lnTo>
                  <a:pt x="0" y="474066"/>
                </a:lnTo>
                <a:lnTo>
                  <a:pt x="118269" y="453701"/>
                </a:lnTo>
                <a:lnTo>
                  <a:pt x="421069" y="407338"/>
                </a:lnTo>
                <a:lnTo>
                  <a:pt x="754539" y="362953"/>
                </a:lnTo>
                <a:lnTo>
                  <a:pt x="1116394" y="322427"/>
                </a:lnTo>
                <a:lnTo>
                  <a:pt x="1504347" y="287640"/>
                </a:lnTo>
                <a:lnTo>
                  <a:pt x="1916113" y="260470"/>
                </a:lnTo>
                <a:lnTo>
                  <a:pt x="2349405" y="242798"/>
                </a:lnTo>
                <a:lnTo>
                  <a:pt x="2801938" y="236503"/>
                </a:lnTo>
                <a:lnTo>
                  <a:pt x="4566979" y="236503"/>
                </a:lnTo>
                <a:lnTo>
                  <a:pt x="4564724" y="236025"/>
                </a:lnTo>
                <a:lnTo>
                  <a:pt x="4188008" y="162360"/>
                </a:lnTo>
                <a:lnTo>
                  <a:pt x="3840582" y="102371"/>
                </a:lnTo>
                <a:lnTo>
                  <a:pt x="3516721" y="56099"/>
                </a:lnTo>
                <a:lnTo>
                  <a:pt x="3210700" y="23586"/>
                </a:lnTo>
                <a:lnTo>
                  <a:pt x="2916795" y="4872"/>
                </a:lnTo>
                <a:lnTo>
                  <a:pt x="2629282" y="0"/>
                </a:lnTo>
                <a:close/>
              </a:path>
            </a:pathLst>
          </a:custGeom>
          <a:solidFill>
            <a:srgbClr val="B2D235"/>
          </a:solidFill>
        </p:spPr>
        <p:txBody>
          <a:bodyPr wrap="square" lIns="0" tIns="0" rIns="0" bIns="0" rtlCol="0"/>
          <a:lstStyle/>
          <a:p>
            <a:endParaRPr/>
          </a:p>
        </p:txBody>
      </p:sp>
      <p:pic>
        <p:nvPicPr>
          <p:cNvPr id="13" name="Picture 12">
            <a:extLst>
              <a:ext uri="{FF2B5EF4-FFF2-40B4-BE49-F238E27FC236}">
                <a16:creationId xmlns:a16="http://schemas.microsoft.com/office/drawing/2014/main" id="{B67BC6CA-AE0B-438F-A170-6B2C9B7B4D77}"/>
              </a:ext>
            </a:extLst>
          </p:cNvPr>
          <p:cNvPicPr>
            <a:picLocks noChangeAspect="1"/>
          </p:cNvPicPr>
          <p:nvPr userDrawn="1"/>
        </p:nvPicPr>
        <p:blipFill rotWithShape="1">
          <a:blip r:embed="rId2">
            <a:clrChange>
              <a:clrFrom>
                <a:srgbClr val="FEFEFE"/>
              </a:clrFrom>
              <a:clrTo>
                <a:srgbClr val="FEFEFE">
                  <a:alpha val="0"/>
                </a:srgbClr>
              </a:clrTo>
            </a:clrChange>
          </a:blip>
          <a:srcRect t="34113" b="21447"/>
          <a:stretch/>
        </p:blipFill>
        <p:spPr>
          <a:xfrm>
            <a:off x="3249738" y="6341130"/>
            <a:ext cx="5142617" cy="525291"/>
          </a:xfrm>
          <a:prstGeom prst="rect">
            <a:avLst/>
          </a:prstGeom>
        </p:spPr>
      </p:pic>
      <p:cxnSp>
        <p:nvCxnSpPr>
          <p:cNvPr id="10" name="Straight Connector 9">
            <a:extLst>
              <a:ext uri="{FF2B5EF4-FFF2-40B4-BE49-F238E27FC236}">
                <a16:creationId xmlns:a16="http://schemas.microsoft.com/office/drawing/2014/main" id="{C554A55F-3289-4514-B37B-B3BAC6FD959E}"/>
              </a:ext>
            </a:extLst>
          </p:cNvPr>
          <p:cNvCxnSpPr/>
          <p:nvPr userDrawn="1"/>
        </p:nvCxnSpPr>
        <p:spPr>
          <a:xfrm>
            <a:off x="1097280" y="4325112"/>
            <a:ext cx="100584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6225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18E59F-E15C-4BFD-BDED-00F4AFC2B803}" type="datetimeFigureOut">
              <a:rPr lang="en-US" smtClean="0"/>
              <a:t>4/28/2021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7B9C79-957E-4CB5-8A91-4DC6E525683F}" type="slidenum">
              <a:rPr lang="en-US" smtClean="0"/>
              <a:t>‹#›</a:t>
            </a:fld>
            <a:endParaRPr lang="en-US"/>
          </a:p>
        </p:txBody>
      </p:sp>
    </p:spTree>
    <p:extLst>
      <p:ext uri="{BB962C8B-B14F-4D97-AF65-F5344CB8AC3E}">
        <p14:creationId xmlns:p14="http://schemas.microsoft.com/office/powerpoint/2010/main" val="2050081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8E59F-E15C-4BFD-BDED-00F4AFC2B803}" type="datetimeFigureOut">
              <a:rPr lang="en-US" smtClean="0"/>
              <a:t>4/28/2021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7B9C79-957E-4CB5-8A91-4DC6E525683F}" type="slidenum">
              <a:rPr lang="en-US" smtClean="0"/>
              <a:t>‹#›</a:t>
            </a:fld>
            <a:endParaRPr lang="en-US"/>
          </a:p>
        </p:txBody>
      </p:sp>
    </p:spTree>
    <p:extLst>
      <p:ext uri="{BB962C8B-B14F-4D97-AF65-F5344CB8AC3E}">
        <p14:creationId xmlns:p14="http://schemas.microsoft.com/office/powerpoint/2010/main" val="1143881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8E59F-E15C-4BFD-BDED-00F4AFC2B803}" type="datetimeFigureOut">
              <a:rPr lang="en-US" smtClean="0"/>
              <a:t>4/28/2021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7B9C79-957E-4CB5-8A91-4DC6E525683F}" type="slidenum">
              <a:rPr lang="en-US" smtClean="0"/>
              <a:t>‹#›</a:t>
            </a:fld>
            <a:endParaRPr lang="en-US"/>
          </a:p>
        </p:txBody>
      </p:sp>
    </p:spTree>
    <p:extLst>
      <p:ext uri="{BB962C8B-B14F-4D97-AF65-F5344CB8AC3E}">
        <p14:creationId xmlns:p14="http://schemas.microsoft.com/office/powerpoint/2010/main" val="496709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18E59F-E15C-4BFD-BDED-00F4AFC2B803}" type="datetimeFigureOut">
              <a:rPr lang="en-US" smtClean="0"/>
              <a:t>4/28/2021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D7B9C79-957E-4CB5-8A91-4DC6E525683F}" type="slidenum">
              <a:rPr lang="en-US" smtClean="0"/>
              <a:t>‹#›</a:t>
            </a:fld>
            <a:endParaRPr lang="en-US"/>
          </a:p>
        </p:txBody>
      </p:sp>
    </p:spTree>
    <p:extLst>
      <p:ext uri="{BB962C8B-B14F-4D97-AF65-F5344CB8AC3E}">
        <p14:creationId xmlns:p14="http://schemas.microsoft.com/office/powerpoint/2010/main" val="2201381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18E59F-E15C-4BFD-BDED-00F4AFC2B803}" type="datetimeFigureOut">
              <a:rPr lang="en-US" smtClean="0"/>
              <a:t>4/28/2021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D7B9C79-957E-4CB5-8A91-4DC6E525683F}" type="slidenum">
              <a:rPr lang="en-US" smtClean="0"/>
              <a:t>‹#›</a:t>
            </a:fld>
            <a:endParaRPr lang="en-US"/>
          </a:p>
        </p:txBody>
      </p:sp>
    </p:spTree>
    <p:extLst>
      <p:ext uri="{BB962C8B-B14F-4D97-AF65-F5344CB8AC3E}">
        <p14:creationId xmlns:p14="http://schemas.microsoft.com/office/powerpoint/2010/main" val="115371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18E59F-E15C-4BFD-BDED-00F4AFC2B803}" type="datetimeFigureOut">
              <a:rPr lang="en-US" smtClean="0"/>
              <a:t>4/28/2021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D7B9C79-957E-4CB5-8A91-4DC6E525683F}" type="slidenum">
              <a:rPr lang="en-US" smtClean="0"/>
              <a:t>‹#›</a:t>
            </a:fld>
            <a:endParaRPr lang="en-US"/>
          </a:p>
        </p:txBody>
      </p:sp>
    </p:spTree>
    <p:extLst>
      <p:ext uri="{BB962C8B-B14F-4D97-AF65-F5344CB8AC3E}">
        <p14:creationId xmlns:p14="http://schemas.microsoft.com/office/powerpoint/2010/main" val="888990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8E59F-E15C-4BFD-BDED-00F4AFC2B803}" type="datetimeFigureOut">
              <a:rPr lang="en-US" smtClean="0"/>
              <a:t>4/28/2021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D7B9C79-957E-4CB5-8A91-4DC6E525683F}" type="slidenum">
              <a:rPr lang="en-US" smtClean="0"/>
              <a:t>‹#›</a:t>
            </a:fld>
            <a:endParaRPr lang="en-US"/>
          </a:p>
        </p:txBody>
      </p:sp>
    </p:spTree>
    <p:extLst>
      <p:ext uri="{BB962C8B-B14F-4D97-AF65-F5344CB8AC3E}">
        <p14:creationId xmlns:p14="http://schemas.microsoft.com/office/powerpoint/2010/main" val="1721980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8E59F-E15C-4BFD-BDED-00F4AFC2B803}" type="datetimeFigureOut">
              <a:rPr lang="en-US" smtClean="0"/>
              <a:t>4/28/2021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D7B9C79-957E-4CB5-8A91-4DC6E525683F}" type="slidenum">
              <a:rPr lang="en-US" smtClean="0"/>
              <a:t>‹#›</a:t>
            </a:fld>
            <a:endParaRPr lang="en-US"/>
          </a:p>
        </p:txBody>
      </p:sp>
    </p:spTree>
    <p:extLst>
      <p:ext uri="{BB962C8B-B14F-4D97-AF65-F5344CB8AC3E}">
        <p14:creationId xmlns:p14="http://schemas.microsoft.com/office/powerpoint/2010/main" val="4292240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8E59F-E15C-4BFD-BDED-00F4AFC2B803}" type="datetimeFigureOut">
              <a:rPr lang="en-US" smtClean="0"/>
              <a:t>4/28/2021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D7B9C79-957E-4CB5-8A91-4DC6E525683F}" type="slidenum">
              <a:rPr lang="en-US" smtClean="0"/>
              <a:t>‹#›</a:t>
            </a:fld>
            <a:endParaRPr lang="en-US"/>
          </a:p>
        </p:txBody>
      </p:sp>
    </p:spTree>
    <p:extLst>
      <p:ext uri="{BB962C8B-B14F-4D97-AF65-F5344CB8AC3E}">
        <p14:creationId xmlns:p14="http://schemas.microsoft.com/office/powerpoint/2010/main" val="948426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8E59F-E15C-4BFD-BDED-00F4AFC2B803}" type="datetimeFigureOut">
              <a:rPr lang="en-US" smtClean="0"/>
              <a:t>4/28/2021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7B9C79-957E-4CB5-8A91-4DC6E525683F}" type="slidenum">
              <a:rPr lang="en-US" smtClean="0"/>
              <a:t>‹#›</a:t>
            </a:fld>
            <a:endParaRPr lang="en-US"/>
          </a:p>
        </p:txBody>
      </p:sp>
    </p:spTree>
    <p:extLst>
      <p:ext uri="{BB962C8B-B14F-4D97-AF65-F5344CB8AC3E}">
        <p14:creationId xmlns:p14="http://schemas.microsoft.com/office/powerpoint/2010/main" val="27545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083"/>
            <a:ext cx="10546080" cy="1456386"/>
          </a:xfrm>
        </p:spPr>
        <p:txBody>
          <a:bodyPr/>
          <a:lstStyle/>
          <a:p>
            <a:r>
              <a:rPr lang="en-US" dirty="0"/>
              <a:t>Click to edit Master title style</a:t>
            </a:r>
          </a:p>
        </p:txBody>
      </p:sp>
      <p:sp>
        <p:nvSpPr>
          <p:cNvPr id="3" name="Content Placeholder 2"/>
          <p:cNvSpPr>
            <a:spLocks noGrp="1"/>
          </p:cNvSpPr>
          <p:nvPr>
            <p:ph idx="1" hasCustomPrompt="1"/>
          </p:nvPr>
        </p:nvSpPr>
        <p:spPr>
          <a:xfrm>
            <a:off x="609600" y="1845734"/>
            <a:ext cx="10546080" cy="4023360"/>
          </a:xfrm>
        </p:spPr>
        <p:txBody>
          <a:bodyPr/>
          <a:lstStyle>
            <a:lvl1pPr marL="225425" indent="-225425">
              <a:buClr>
                <a:schemeClr val="accent2">
                  <a:lumMod val="50000"/>
                </a:schemeClr>
              </a:buClr>
              <a:buFont typeface="Arial" panose="020B0604020202020204" pitchFamily="34" charset="0"/>
              <a:buChar char="•"/>
              <a:defRPr/>
            </a:lvl1pPr>
            <a:lvl2pPr marL="384048" indent="-182880">
              <a:buClr>
                <a:schemeClr val="accent2">
                  <a:lumMod val="50000"/>
                </a:schemeClr>
              </a:buClr>
              <a:buFont typeface="Calibri" panose="020F0502020204030204" pitchFamily="34" charset="0"/>
              <a:buChar cha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34CD9B-300C-4655-A4AF-AE6E63449C4B}" type="datetime1">
              <a:rPr lang="en-US" smtClean="0"/>
              <a:t>4/28/2021</a:t>
            </a:fld>
            <a:endParaRPr lang="en-US" dirty="0"/>
          </a:p>
        </p:txBody>
      </p:sp>
      <p:sp>
        <p:nvSpPr>
          <p:cNvPr id="5" name="Footer Placeholder 4"/>
          <p:cNvSpPr>
            <a:spLocks noGrp="1"/>
          </p:cNvSpPr>
          <p:nvPr>
            <p:ph type="ftr" sz="quarter" idx="11"/>
          </p:nvPr>
        </p:nvSpPr>
        <p:spPr>
          <a:xfrm>
            <a:off x="3715078" y="6459784"/>
            <a:ext cx="4822804" cy="365125"/>
          </a:xfrm>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629637A9-119A-49DA-BD12-AAC58B377D80}" type="slidenum">
              <a:rPr lang="en-US" smtClean="0"/>
              <a:pPr/>
              <a:t>‹#›</a:t>
            </a:fld>
            <a:endParaRPr lang="en-US" dirty="0"/>
          </a:p>
        </p:txBody>
      </p:sp>
    </p:spTree>
    <p:extLst>
      <p:ext uri="{BB962C8B-B14F-4D97-AF65-F5344CB8AC3E}">
        <p14:creationId xmlns:p14="http://schemas.microsoft.com/office/powerpoint/2010/main" val="2924899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8E59F-E15C-4BFD-BDED-00F4AFC2B803}" type="datetimeFigureOut">
              <a:rPr lang="en-US" smtClean="0"/>
              <a:t>4/28/2021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7B9C79-957E-4CB5-8A91-4DC6E525683F}" type="slidenum">
              <a:rPr lang="en-US" smtClean="0"/>
              <a:t>‹#›</a:t>
            </a:fld>
            <a:endParaRPr lang="en-US"/>
          </a:p>
        </p:txBody>
      </p:sp>
    </p:spTree>
    <p:extLst>
      <p:ext uri="{BB962C8B-B14F-4D97-AF65-F5344CB8AC3E}">
        <p14:creationId xmlns:p14="http://schemas.microsoft.com/office/powerpoint/2010/main" val="241694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99090" y="36083"/>
            <a:ext cx="10556590" cy="1450757"/>
          </a:xfrm>
        </p:spPr>
        <p:txBody>
          <a:bodyPr/>
          <a:lstStyle/>
          <a:p>
            <a:r>
              <a:rPr lang="en-US" dirty="0"/>
              <a:t>Click to edit Master title style</a:t>
            </a:r>
          </a:p>
        </p:txBody>
      </p:sp>
      <p:sp>
        <p:nvSpPr>
          <p:cNvPr id="3" name="Content Placeholder 2"/>
          <p:cNvSpPr>
            <a:spLocks noGrp="1"/>
          </p:cNvSpPr>
          <p:nvPr>
            <p:ph sz="half" idx="1" hasCustomPrompt="1"/>
          </p:nvPr>
        </p:nvSpPr>
        <p:spPr>
          <a:xfrm>
            <a:off x="599090" y="1845735"/>
            <a:ext cx="5183700" cy="4023360"/>
          </a:xfrm>
        </p:spPr>
        <p:txBody>
          <a:bodyPr/>
          <a:lstStyle>
            <a:lvl1pPr>
              <a:buClr>
                <a:schemeClr val="accent2">
                  <a:lumMod val="50000"/>
                </a:schemeClr>
              </a:buClr>
              <a:defRPr/>
            </a:lvl1pPr>
            <a:lvl2pPr>
              <a:buClr>
                <a:schemeClr val="accent2">
                  <a:lumMod val="50000"/>
                </a:schemeClr>
              </a:buCl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885793" y="1845735"/>
            <a:ext cx="5269887" cy="4023360"/>
          </a:xfrm>
        </p:spPr>
        <p:txBody>
          <a:bodyPr/>
          <a:lstStyle>
            <a:lvl1pPr>
              <a:buClr>
                <a:schemeClr val="accent2">
                  <a:lumMod val="50000"/>
                </a:schemeClr>
              </a:buClr>
              <a:defRPr/>
            </a:lvl1pPr>
            <a:lvl2pPr>
              <a:buClr>
                <a:schemeClr val="accent2">
                  <a:lumMod val="50000"/>
                </a:schemeClr>
              </a:buCl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32F06C-2796-4892-ACA4-DC4D45230656}" type="datetime1">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65499" y="6444629"/>
            <a:ext cx="867182" cy="365125"/>
          </a:xfrm>
        </p:spPr>
        <p:txBody>
          <a:bodyPr/>
          <a:lstStyle/>
          <a:p>
            <a:r>
              <a:rPr lang="en-US" dirty="0"/>
              <a:t>Slide </a:t>
            </a:r>
            <a:fld id="{4FAB73BC-B049-4115-A692-8D63A059BFB8}" type="slidenum">
              <a:rPr lang="en-US" smtClean="0"/>
              <a:pPr/>
              <a:t>‹#›</a:t>
            </a:fld>
            <a:endParaRPr lang="en-US" dirty="0"/>
          </a:p>
        </p:txBody>
      </p:sp>
    </p:spTree>
    <p:extLst>
      <p:ext uri="{BB962C8B-B14F-4D97-AF65-F5344CB8AC3E}">
        <p14:creationId xmlns:p14="http://schemas.microsoft.com/office/powerpoint/2010/main" val="13871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66356" y="38058"/>
            <a:ext cx="10489324" cy="1450757"/>
          </a:xfrm>
        </p:spPr>
        <p:txBody>
          <a:bodyPr/>
          <a:lstStyle/>
          <a:p>
            <a:r>
              <a:rPr lang="en-US" dirty="0"/>
              <a:t>Click to edit Master title style</a:t>
            </a:r>
          </a:p>
        </p:txBody>
      </p:sp>
      <p:sp>
        <p:nvSpPr>
          <p:cNvPr id="3" name="Text Placeholder 2"/>
          <p:cNvSpPr>
            <a:spLocks noGrp="1"/>
          </p:cNvSpPr>
          <p:nvPr>
            <p:ph type="body" idx="1"/>
          </p:nvPr>
        </p:nvSpPr>
        <p:spPr>
          <a:xfrm>
            <a:off x="666356"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66356"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21792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97FA6CD-3412-4193-8887-234A9D5A9C50}" type="datetime1">
              <a:rPr lang="en-US" smtClean="0"/>
              <a:t>4/28/2021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43" y="6459784"/>
            <a:ext cx="970303" cy="365125"/>
          </a:xfrm>
        </p:spPr>
        <p:txBody>
          <a:bodyPr/>
          <a:lstStyle/>
          <a:p>
            <a:r>
              <a:rPr lang="en-US" dirty="0"/>
              <a:t>Slide </a:t>
            </a:r>
            <a:fld id="{4FAB73BC-B049-4115-A692-8D63A059BFB8}" type="slidenum">
              <a:rPr lang="en-US" smtClean="0"/>
              <a:pPr/>
              <a:t>‹#›</a:t>
            </a:fld>
            <a:endParaRPr lang="en-US" dirty="0"/>
          </a:p>
        </p:txBody>
      </p:sp>
    </p:spTree>
    <p:extLst>
      <p:ext uri="{BB962C8B-B14F-4D97-AF65-F5344CB8AC3E}">
        <p14:creationId xmlns:p14="http://schemas.microsoft.com/office/powerpoint/2010/main" val="271289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5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50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marL="0" marR="0" lvl="0" indent="0" algn="r" defTabSz="912813" rtl="0" eaLnBrk="0" fontAlgn="auto" latinLnBrk="0" hangingPunct="0">
              <a:lnSpc>
                <a:spcPct val="101000"/>
              </a:lnSpc>
              <a:spcBef>
                <a:spcPct val="50000"/>
              </a:spcBef>
              <a:spcAft>
                <a:spcPts val="0"/>
              </a:spcAft>
              <a:buClrTx/>
              <a:buSzTx/>
              <a:buFontTx/>
              <a:buNone/>
              <a:tabLst>
                <a:tab pos="11025188" algn="r"/>
              </a:tabLst>
              <a:defRPr/>
            </a:pPr>
            <a:r>
              <a:rPr kumimoji="0" lang="en-US" sz="1000" b="1" i="0" u="none" strike="noStrike" kern="1200" cap="none" spc="0" normalizeH="0" baseline="0" noProof="0" dirty="0">
                <a:ln>
                  <a:noFill/>
                </a:ln>
                <a:solidFill>
                  <a:srgbClr val="7F7F7F"/>
                </a:solidFill>
                <a:effectLst/>
                <a:uLnTx/>
                <a:uFillTx/>
                <a:latin typeface="Arial"/>
                <a:ea typeface="ＭＳ Ｐゴシック" charset="0"/>
                <a:cs typeface="SapientSansRegular"/>
              </a:rPr>
              <a:t> </a:t>
            </a:r>
            <a:fld id="{4225D95B-3580-C74C-AC82-B8FCF626B418}" type="slidenum">
              <a:rPr kumimoji="0" lang="en-US" sz="1000" b="1" i="0" u="none" strike="noStrike" kern="1200" cap="none" spc="0" normalizeH="0" baseline="0" noProof="0" smtClean="0">
                <a:ln>
                  <a:noFill/>
                </a:ln>
                <a:solidFill>
                  <a:srgbClr val="7F7F7F"/>
                </a:solidFill>
                <a:effectLst/>
                <a:uLnTx/>
                <a:uFillTx/>
                <a:latin typeface="Arial"/>
                <a:ea typeface="ＭＳ Ｐゴシック" charset="0"/>
                <a:cs typeface="SapientSansRegular"/>
              </a:rPr>
              <a:pPr marL="0" marR="0" lvl="0" indent="0" algn="r" defTabSz="912813" rtl="0" eaLnBrk="0" fontAlgn="auto" latinLnBrk="0" hangingPunct="0">
                <a:lnSpc>
                  <a:spcPct val="101000"/>
                </a:lnSpc>
                <a:spcBef>
                  <a:spcPct val="50000"/>
                </a:spcBef>
                <a:spcAft>
                  <a:spcPts val="0"/>
                </a:spcAft>
                <a:buClrTx/>
                <a:buSzTx/>
                <a:buFontTx/>
                <a:buNone/>
                <a:tabLst>
                  <a:tab pos="11025188" algn="r"/>
                </a:tabLst>
                <a:defRPr/>
              </a:pPr>
              <a:t>‹#›</a:t>
            </a:fld>
            <a:endParaRPr kumimoji="0" lang="en-US" sz="1000" b="1" i="0" u="none" strike="noStrike" kern="1200" cap="none" spc="0" normalizeH="0" baseline="0" noProof="0" dirty="0">
              <a:ln>
                <a:noFill/>
              </a:ln>
              <a:solidFill>
                <a:srgbClr val="7F7F7F"/>
              </a:solidFill>
              <a:effectLst/>
              <a:uLnTx/>
              <a:uFillTx/>
              <a:latin typeface="Arial"/>
              <a:ea typeface="ＭＳ Ｐゴシック" charset="0"/>
              <a:cs typeface="SapientSansRegular"/>
            </a:endParaRPr>
          </a:p>
        </p:txBody>
      </p:sp>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12"/>
          </p:nvPr>
        </p:nvSpPr>
        <p:spPr>
          <a:xfrm>
            <a:off x="101549" y="6456986"/>
            <a:ext cx="995731" cy="365125"/>
          </a:xfrm>
        </p:spPr>
        <p:txBody>
          <a:bodyPr/>
          <a:lstStyle/>
          <a:p>
            <a:r>
              <a:rPr lang="en-US" dirty="0"/>
              <a:t>Slide </a:t>
            </a:r>
            <a:fld id="{4FAB73BC-B049-4115-A692-8D63A059BFB8}" type="slidenum">
              <a:rPr lang="en-US" smtClean="0"/>
              <a:pPr/>
              <a:t>‹#›</a:t>
            </a:fld>
            <a:endParaRPr lang="en-US" dirty="0"/>
          </a:p>
        </p:txBody>
      </p:sp>
    </p:spTree>
    <p:extLst>
      <p:ext uri="{BB962C8B-B14F-4D97-AF65-F5344CB8AC3E}">
        <p14:creationId xmlns:p14="http://schemas.microsoft.com/office/powerpoint/2010/main" val="297344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101549" y="6456990"/>
            <a:ext cx="995731" cy="365125"/>
          </a:xfrm>
        </p:spPr>
        <p:txBody>
          <a:bodyPr/>
          <a:lstStyle/>
          <a:p>
            <a:r>
              <a:rPr lang="en-US" dirty="0"/>
              <a:t>Slide </a:t>
            </a:r>
            <a:fld id="{4FAB73BC-B049-4115-A692-8D63A059BFB8}" type="slidenum">
              <a:rPr lang="en-US" smtClean="0"/>
              <a:pPr/>
              <a:t>‹#›</a:t>
            </a:fld>
            <a:endParaRPr lang="en-US" dirty="0"/>
          </a:p>
        </p:txBody>
      </p:sp>
    </p:spTree>
    <p:extLst>
      <p:ext uri="{BB962C8B-B14F-4D97-AF65-F5344CB8AC3E}">
        <p14:creationId xmlns:p14="http://schemas.microsoft.com/office/powerpoint/2010/main" val="247041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5963"/>
          </a:xfrm>
        </p:spPr>
        <p:txBody>
          <a:bodyPr lIns="274320"/>
          <a:lstStyle>
            <a:lvl1pPr algn="l">
              <a:defRPr sz="2800"/>
            </a:lvl1pPr>
          </a:lstStyle>
          <a:p>
            <a:r>
              <a:rPr lang="en-US"/>
              <a:t>Click to edit Master title style</a:t>
            </a:r>
            <a:endParaRPr lang="en-US" dirty="0"/>
          </a:p>
        </p:txBody>
      </p:sp>
    </p:spTree>
    <p:extLst>
      <p:ext uri="{BB962C8B-B14F-4D97-AF65-F5344CB8AC3E}">
        <p14:creationId xmlns:p14="http://schemas.microsoft.com/office/powerpoint/2010/main" val="112915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316C391-61A0-44F6-AFF2-FB7DED04E829}"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E916-81DB-439A-BEEC-315C8B75D7C8}" type="slidenum">
              <a:rPr lang="en-US" smtClean="0"/>
              <a:t>‹#›</a:t>
            </a:fld>
            <a:endParaRPr lang="en-US"/>
          </a:p>
        </p:txBody>
      </p:sp>
    </p:spTree>
    <p:extLst>
      <p:ext uri="{BB962C8B-B14F-4D97-AF65-F5344CB8AC3E}">
        <p14:creationId xmlns:p14="http://schemas.microsoft.com/office/powerpoint/2010/main" val="125302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500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9090" y="36083"/>
            <a:ext cx="1055659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99090" y="1845734"/>
            <a:ext cx="10556590" cy="4023360"/>
          </a:xfrm>
          <a:prstGeom prst="rect">
            <a:avLst/>
          </a:prstGeom>
        </p:spPr>
        <p:txBody>
          <a:bodyPr vert="horz" lIns="0" tIns="45720" rIns="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tx1">
                    <a:lumMod val="85000"/>
                    <a:lumOff val="15000"/>
                  </a:schemeClr>
                </a:solidFill>
              </a:defRPr>
            </a:lvl1pPr>
          </a:lstStyle>
          <a:p>
            <a:fld id="{6C01ABC0-1EB0-40D5-B493-D7B15FE99923}" type="datetime1">
              <a:rPr lang="en-US" smtClean="0"/>
              <a:t>4/28/2021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60959" y="6459785"/>
            <a:ext cx="945972" cy="365125"/>
          </a:xfrm>
          <a:prstGeom prst="rect">
            <a:avLst/>
          </a:prstGeom>
        </p:spPr>
        <p:txBody>
          <a:bodyPr vert="horz" lIns="91440" tIns="45720" rIns="91440" bIns="45720" rtlCol="0" anchor="ctr"/>
          <a:lstStyle>
            <a:lvl1pPr algn="r">
              <a:defRPr sz="1050">
                <a:solidFill>
                  <a:schemeClr val="tx1">
                    <a:lumMod val="85000"/>
                    <a:lumOff val="15000"/>
                  </a:schemeClr>
                </a:solidFill>
              </a:defRPr>
            </a:lvl1pPr>
          </a:lstStyle>
          <a:p>
            <a:r>
              <a:rPr lang="en-US"/>
              <a:t>Slide </a:t>
            </a:r>
            <a:fld id="{4FAB73BC-B049-4115-A692-8D63A059BFB8}" type="slidenum">
              <a:rPr lang="en-US" smtClean="0"/>
              <a:pPr/>
              <a:t>‹#›</a:t>
            </a:fld>
            <a:endParaRPr lang="en-US" dirty="0"/>
          </a:p>
        </p:txBody>
      </p:sp>
      <p:sp>
        <p:nvSpPr>
          <p:cNvPr id="14" name="object 62">
            <a:extLst>
              <a:ext uri="{FF2B5EF4-FFF2-40B4-BE49-F238E27FC236}">
                <a16:creationId xmlns:a16="http://schemas.microsoft.com/office/drawing/2014/main" id="{F6A268F7-6258-484B-B022-E17D5912C22D}"/>
              </a:ext>
            </a:extLst>
          </p:cNvPr>
          <p:cNvSpPr/>
          <p:nvPr userDrawn="1"/>
        </p:nvSpPr>
        <p:spPr>
          <a:xfrm>
            <a:off x="32067" y="6153023"/>
            <a:ext cx="12179353" cy="646306"/>
          </a:xfrm>
          <a:custGeom>
            <a:avLst/>
            <a:gdLst/>
            <a:ahLst/>
            <a:cxnLst/>
            <a:rect l="l" t="t" r="r" b="b"/>
            <a:pathLst>
              <a:path w="6136640" h="666750">
                <a:moveTo>
                  <a:pt x="4224098" y="236502"/>
                </a:moveTo>
                <a:lnTo>
                  <a:pt x="2459038" y="236502"/>
                </a:lnTo>
                <a:lnTo>
                  <a:pt x="2928525" y="243464"/>
                </a:lnTo>
                <a:lnTo>
                  <a:pt x="3412681" y="265563"/>
                </a:lnTo>
                <a:lnTo>
                  <a:pt x="3909219" y="304678"/>
                </a:lnTo>
                <a:lnTo>
                  <a:pt x="4415854" y="362687"/>
                </a:lnTo>
                <a:lnTo>
                  <a:pt x="4930299" y="441472"/>
                </a:lnTo>
                <a:lnTo>
                  <a:pt x="6001224" y="646030"/>
                </a:lnTo>
                <a:lnTo>
                  <a:pt x="6094531" y="661306"/>
                </a:lnTo>
                <a:lnTo>
                  <a:pt x="6134012" y="666486"/>
                </a:lnTo>
                <a:lnTo>
                  <a:pt x="6136069" y="666610"/>
                </a:lnTo>
                <a:lnTo>
                  <a:pt x="4633553" y="323318"/>
                </a:lnTo>
                <a:lnTo>
                  <a:pt x="4224098" y="236502"/>
                </a:lnTo>
                <a:close/>
              </a:path>
              <a:path w="6136640" h="666750">
                <a:moveTo>
                  <a:pt x="2286382" y="0"/>
                </a:moveTo>
                <a:lnTo>
                  <a:pt x="1999535" y="9010"/>
                </a:lnTo>
                <a:lnTo>
                  <a:pt x="1707630" y="31943"/>
                </a:lnTo>
                <a:lnTo>
                  <a:pt x="1404943" y="68841"/>
                </a:lnTo>
                <a:lnTo>
                  <a:pt x="1085749" y="119745"/>
                </a:lnTo>
                <a:lnTo>
                  <a:pt x="744324" y="184696"/>
                </a:lnTo>
                <a:lnTo>
                  <a:pt x="374943" y="263735"/>
                </a:lnTo>
                <a:lnTo>
                  <a:pt x="0" y="350405"/>
                </a:lnTo>
                <a:lnTo>
                  <a:pt x="0" y="419303"/>
                </a:lnTo>
                <a:lnTo>
                  <a:pt x="78169" y="407334"/>
                </a:lnTo>
                <a:lnTo>
                  <a:pt x="411639" y="362949"/>
                </a:lnTo>
                <a:lnTo>
                  <a:pt x="773494" y="322424"/>
                </a:lnTo>
                <a:lnTo>
                  <a:pt x="1161447" y="287637"/>
                </a:lnTo>
                <a:lnTo>
                  <a:pt x="1573213" y="260468"/>
                </a:lnTo>
                <a:lnTo>
                  <a:pt x="2006505" y="242796"/>
                </a:lnTo>
                <a:lnTo>
                  <a:pt x="2459038" y="236502"/>
                </a:lnTo>
                <a:lnTo>
                  <a:pt x="4224098" y="236502"/>
                </a:lnTo>
                <a:lnTo>
                  <a:pt x="4221824" y="236020"/>
                </a:lnTo>
                <a:lnTo>
                  <a:pt x="3845108" y="162356"/>
                </a:lnTo>
                <a:lnTo>
                  <a:pt x="3497682" y="102368"/>
                </a:lnTo>
                <a:lnTo>
                  <a:pt x="3173821" y="56097"/>
                </a:lnTo>
                <a:lnTo>
                  <a:pt x="2867800" y="23584"/>
                </a:lnTo>
                <a:lnTo>
                  <a:pt x="2573895" y="4872"/>
                </a:lnTo>
                <a:lnTo>
                  <a:pt x="2286382" y="0"/>
                </a:lnTo>
                <a:close/>
              </a:path>
            </a:pathLst>
          </a:custGeom>
          <a:solidFill>
            <a:srgbClr val="3A89C9"/>
          </a:solidFill>
          <a:effectLst>
            <a:softEdge rad="0"/>
          </a:effectLst>
        </p:spPr>
        <p:txBody>
          <a:bodyPr wrap="square" lIns="0" tIns="0" rIns="0" bIns="0" rtlCol="0"/>
          <a:lstStyle/>
          <a:p>
            <a:endParaRPr/>
          </a:p>
        </p:txBody>
      </p:sp>
      <p:sp>
        <p:nvSpPr>
          <p:cNvPr id="15" name="object 63">
            <a:extLst>
              <a:ext uri="{FF2B5EF4-FFF2-40B4-BE49-F238E27FC236}">
                <a16:creationId xmlns:a16="http://schemas.microsoft.com/office/drawing/2014/main" id="{20F3849E-4403-40F5-AD30-07B39734BBA7}"/>
              </a:ext>
            </a:extLst>
          </p:cNvPr>
          <p:cNvSpPr/>
          <p:nvPr userDrawn="1"/>
        </p:nvSpPr>
        <p:spPr>
          <a:xfrm>
            <a:off x="27328" y="6225138"/>
            <a:ext cx="12188825" cy="586824"/>
          </a:xfrm>
          <a:custGeom>
            <a:avLst/>
            <a:gdLst/>
            <a:ahLst/>
            <a:cxnLst/>
            <a:rect l="l" t="t" r="r" b="b"/>
            <a:pathLst>
              <a:path w="6479540" h="666750">
                <a:moveTo>
                  <a:pt x="4566979" y="236503"/>
                </a:moveTo>
                <a:lnTo>
                  <a:pt x="2801938" y="236503"/>
                </a:lnTo>
                <a:lnTo>
                  <a:pt x="3271425" y="243465"/>
                </a:lnTo>
                <a:lnTo>
                  <a:pt x="3755581" y="265563"/>
                </a:lnTo>
                <a:lnTo>
                  <a:pt x="4252119" y="304677"/>
                </a:lnTo>
                <a:lnTo>
                  <a:pt x="4758754" y="362686"/>
                </a:lnTo>
                <a:lnTo>
                  <a:pt x="5273199" y="441471"/>
                </a:lnTo>
                <a:lnTo>
                  <a:pt x="6344124" y="646039"/>
                </a:lnTo>
                <a:lnTo>
                  <a:pt x="6437431" y="661317"/>
                </a:lnTo>
                <a:lnTo>
                  <a:pt x="6476912" y="666497"/>
                </a:lnTo>
                <a:lnTo>
                  <a:pt x="6478969" y="666621"/>
                </a:lnTo>
                <a:lnTo>
                  <a:pt x="4976453" y="323325"/>
                </a:lnTo>
                <a:lnTo>
                  <a:pt x="4566979" y="236503"/>
                </a:lnTo>
                <a:close/>
              </a:path>
              <a:path w="6479540" h="666750">
                <a:moveTo>
                  <a:pt x="2629282" y="0"/>
                </a:moveTo>
                <a:lnTo>
                  <a:pt x="2342435" y="9009"/>
                </a:lnTo>
                <a:lnTo>
                  <a:pt x="2050530" y="31942"/>
                </a:lnTo>
                <a:lnTo>
                  <a:pt x="1747843" y="68840"/>
                </a:lnTo>
                <a:lnTo>
                  <a:pt x="1428649" y="119744"/>
                </a:lnTo>
                <a:lnTo>
                  <a:pt x="1087224" y="184695"/>
                </a:lnTo>
                <a:lnTo>
                  <a:pt x="717843" y="263734"/>
                </a:lnTo>
                <a:lnTo>
                  <a:pt x="314781" y="356903"/>
                </a:lnTo>
                <a:lnTo>
                  <a:pt x="0" y="433267"/>
                </a:lnTo>
                <a:lnTo>
                  <a:pt x="0" y="474066"/>
                </a:lnTo>
                <a:lnTo>
                  <a:pt x="118269" y="453701"/>
                </a:lnTo>
                <a:lnTo>
                  <a:pt x="421069" y="407338"/>
                </a:lnTo>
                <a:lnTo>
                  <a:pt x="754539" y="362953"/>
                </a:lnTo>
                <a:lnTo>
                  <a:pt x="1116394" y="322427"/>
                </a:lnTo>
                <a:lnTo>
                  <a:pt x="1504347" y="287640"/>
                </a:lnTo>
                <a:lnTo>
                  <a:pt x="1916113" y="260470"/>
                </a:lnTo>
                <a:lnTo>
                  <a:pt x="2349405" y="242798"/>
                </a:lnTo>
                <a:lnTo>
                  <a:pt x="2801938" y="236503"/>
                </a:lnTo>
                <a:lnTo>
                  <a:pt x="4566979" y="236503"/>
                </a:lnTo>
                <a:lnTo>
                  <a:pt x="4564724" y="236025"/>
                </a:lnTo>
                <a:lnTo>
                  <a:pt x="4188008" y="162360"/>
                </a:lnTo>
                <a:lnTo>
                  <a:pt x="3840582" y="102371"/>
                </a:lnTo>
                <a:lnTo>
                  <a:pt x="3516721" y="56099"/>
                </a:lnTo>
                <a:lnTo>
                  <a:pt x="3210700" y="23586"/>
                </a:lnTo>
                <a:lnTo>
                  <a:pt x="2916795" y="4872"/>
                </a:lnTo>
                <a:lnTo>
                  <a:pt x="2629282" y="0"/>
                </a:lnTo>
                <a:close/>
              </a:path>
            </a:pathLst>
          </a:custGeom>
          <a:solidFill>
            <a:srgbClr val="B2D235"/>
          </a:solidFill>
        </p:spPr>
        <p:txBody>
          <a:bodyPr wrap="square" lIns="0" tIns="0" rIns="0" bIns="0" rtlCol="0"/>
          <a:lstStyle/>
          <a:p>
            <a:endParaRPr/>
          </a:p>
        </p:txBody>
      </p:sp>
      <p:pic>
        <p:nvPicPr>
          <p:cNvPr id="16" name="Picture 15">
            <a:extLst>
              <a:ext uri="{FF2B5EF4-FFF2-40B4-BE49-F238E27FC236}">
                <a16:creationId xmlns:a16="http://schemas.microsoft.com/office/drawing/2014/main" id="{A2C62A2C-2A80-4298-9018-6E3D6B9952DC}"/>
              </a:ext>
            </a:extLst>
          </p:cNvPr>
          <p:cNvPicPr>
            <a:picLocks noChangeAspect="1"/>
          </p:cNvPicPr>
          <p:nvPr userDrawn="1"/>
        </p:nvPicPr>
        <p:blipFill rotWithShape="1">
          <a:blip r:embed="rId10">
            <a:clrChange>
              <a:clrFrom>
                <a:srgbClr val="FEFEFE"/>
              </a:clrFrom>
              <a:clrTo>
                <a:srgbClr val="FEFEFE">
                  <a:alpha val="0"/>
                </a:srgbClr>
              </a:clrTo>
            </a:clrChange>
          </a:blip>
          <a:srcRect t="34113" b="21447"/>
          <a:stretch/>
        </p:blipFill>
        <p:spPr>
          <a:xfrm>
            <a:off x="3524692" y="6346153"/>
            <a:ext cx="5142617" cy="525291"/>
          </a:xfrm>
          <a:prstGeom prst="rect">
            <a:avLst/>
          </a:prstGeom>
        </p:spPr>
      </p:pic>
    </p:spTree>
    <p:extLst>
      <p:ext uri="{BB962C8B-B14F-4D97-AF65-F5344CB8AC3E}">
        <p14:creationId xmlns:p14="http://schemas.microsoft.com/office/powerpoint/2010/main" val="12859663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1" r:id="rId4"/>
    <p:sldLayoutId id="2147483702" r:id="rId5"/>
    <p:sldLayoutId id="2147483710" r:id="rId6"/>
    <p:sldLayoutId id="2147483713" r:id="rId7"/>
    <p:sldLayoutId id="2147483661" r:id="rId8"/>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85750" indent="-285750" algn="l" defTabSz="914400" rtl="0" eaLnBrk="1" latinLnBrk="0" hangingPunct="1">
        <a:lnSpc>
          <a:spcPct val="90000"/>
        </a:lnSpc>
        <a:spcBef>
          <a:spcPts val="1200"/>
        </a:spcBef>
        <a:spcAft>
          <a:spcPts val="200"/>
        </a:spcAft>
        <a:buClr>
          <a:schemeClr val="accent2">
            <a:lumMod val="50000"/>
          </a:schemeClr>
        </a:buClr>
        <a:buSzPct val="100000"/>
        <a:buFont typeface="Courier New" panose="02070309020205020404" pitchFamily="49" charset="0"/>
        <a:buChar char="o"/>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4316C391-61A0-44F6-AFF2-FB7DED04E829}" type="datetimeFigureOut">
              <a:rPr lang="en-US" smtClean="0"/>
              <a:pPr/>
              <a:t>4/28/2021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E25CE916-81DB-439A-BEEC-315C8B75D7C8}" type="slidenum">
              <a:rPr lang="en-US" smtClean="0"/>
              <a:pPr/>
              <a:t>‹#›</a:t>
            </a:fld>
            <a:endParaRPr lang="en-US"/>
          </a:p>
        </p:txBody>
      </p:sp>
    </p:spTree>
    <p:extLst>
      <p:ext uri="{BB962C8B-B14F-4D97-AF65-F5344CB8AC3E}">
        <p14:creationId xmlns:p14="http://schemas.microsoft.com/office/powerpoint/2010/main" val="61615784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8E59F-E15C-4BFD-BDED-00F4AFC2B803}" type="datetimeFigureOut">
              <a:rPr lang="en-US" smtClean="0"/>
              <a:t>4/28/2021</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B9C79-957E-4CB5-8A91-4DC6E525683F}" type="slidenum">
              <a:rPr lang="en-US" smtClean="0"/>
              <a:t>‹#›</a:t>
            </a:fld>
            <a:endParaRPr lang="en-US"/>
          </a:p>
        </p:txBody>
      </p:sp>
      <p:sp>
        <p:nvSpPr>
          <p:cNvPr id="7" name="Footer Placeholder 6">
            <a:extLst>
              <a:ext uri="{FF2B5EF4-FFF2-40B4-BE49-F238E27FC236}">
                <a16:creationId xmlns:a16="http://schemas.microsoft.com/office/drawing/2014/main" id="{0BB91774-4C3C-7F40-A618-514C1F5CA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3186629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hyperlink" Target="mailto:LungMAPquestion@crab.org"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693" y="1569659"/>
            <a:ext cx="5111574" cy="2893601"/>
          </a:xfrm>
          <a:prstGeom prst="rect">
            <a:avLst/>
          </a:prstGeom>
        </p:spPr>
      </p:pic>
      <p:sp>
        <p:nvSpPr>
          <p:cNvPr id="2" name="Title 1"/>
          <p:cNvSpPr>
            <a:spLocks noGrp="1"/>
          </p:cNvSpPr>
          <p:nvPr>
            <p:ph type="ctrTitle"/>
          </p:nvPr>
        </p:nvSpPr>
        <p:spPr>
          <a:xfrm>
            <a:off x="1097280" y="1484670"/>
            <a:ext cx="10058400" cy="2840441"/>
          </a:xfrm>
          <a:ln>
            <a:noFill/>
          </a:ln>
        </p:spPr>
        <p:txBody>
          <a:bodyPr>
            <a:normAutofit/>
          </a:bodyPr>
          <a:lstStyle/>
          <a:p>
            <a:pPr algn="ctr" fontAlgn="base">
              <a:spcAft>
                <a:spcPct val="0"/>
              </a:spcAft>
              <a:defRPr/>
            </a:pPr>
            <a:r>
              <a:rPr lang="en-US" sz="6600" b="1" i="1" kern="0" dirty="0">
                <a:ln>
                  <a:solidFill>
                    <a:schemeClr val="bg1"/>
                  </a:solidFill>
                </a:ln>
                <a:solidFill>
                  <a:srgbClr val="002060"/>
                </a:solidFill>
                <a:latin typeface="Arial Black" pitchFamily="34" charset="0"/>
              </a:rPr>
              <a:t> LUNG-MAP </a:t>
            </a:r>
            <a:endParaRPr lang="en-US" sz="6600" dirty="0">
              <a:ln>
                <a:solidFill>
                  <a:schemeClr val="bg1"/>
                </a:solidFill>
              </a:ln>
              <a:solidFill>
                <a:srgbClr val="002060"/>
              </a:solidFill>
            </a:endParaRPr>
          </a:p>
        </p:txBody>
      </p:sp>
      <p:sp>
        <p:nvSpPr>
          <p:cNvPr id="3" name="Subtitle 2"/>
          <p:cNvSpPr>
            <a:spLocks noGrp="1"/>
          </p:cNvSpPr>
          <p:nvPr>
            <p:ph type="subTitle" idx="1"/>
          </p:nvPr>
        </p:nvSpPr>
        <p:spPr>
          <a:xfrm>
            <a:off x="1100051" y="4455620"/>
            <a:ext cx="10058400" cy="1381761"/>
          </a:xfrm>
        </p:spPr>
        <p:txBody>
          <a:bodyPr>
            <a:normAutofit fontScale="92500" lnSpcReduction="10000"/>
          </a:bodyPr>
          <a:lstStyle/>
          <a:p>
            <a:pPr algn="ctr"/>
            <a:r>
              <a:rPr lang="en-US" sz="4600" b="1" kern="0" dirty="0">
                <a:solidFill>
                  <a:srgbClr val="000066"/>
                </a:solidFill>
                <a:latin typeface="Verdana" panose="020B0604030504040204" pitchFamily="34" charset="0"/>
                <a:ea typeface="Verdana" panose="020B0604030504040204" pitchFamily="34" charset="0"/>
                <a:cs typeface="Verdana" panose="020B0604030504040204" pitchFamily="34" charset="0"/>
              </a:rPr>
              <a:t>Lung Master Protocol</a:t>
            </a:r>
          </a:p>
          <a:p>
            <a:pPr algn="ctr"/>
            <a:r>
              <a:rPr lang="en-US" sz="4600" b="1" kern="0" dirty="0">
                <a:solidFill>
                  <a:srgbClr val="000066"/>
                </a:solidFill>
                <a:latin typeface="Verdana" panose="020B0604030504040204" pitchFamily="34" charset="0"/>
                <a:ea typeface="Verdana" panose="020B0604030504040204" pitchFamily="34" charset="0"/>
                <a:cs typeface="Verdana" panose="020B0604030504040204" pitchFamily="34" charset="0"/>
              </a:rPr>
              <a:t>(LUNGMAP)</a:t>
            </a:r>
          </a:p>
        </p:txBody>
      </p:sp>
      <p:sp>
        <p:nvSpPr>
          <p:cNvPr id="6" name="Slide Number Placeholder 5"/>
          <p:cNvSpPr>
            <a:spLocks noGrp="1"/>
          </p:cNvSpPr>
          <p:nvPr>
            <p:ph type="sldNum" sz="quarter" idx="12"/>
          </p:nvPr>
        </p:nvSpPr>
        <p:spPr>
          <a:xfrm>
            <a:off x="144780" y="6462283"/>
            <a:ext cx="8111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effectLst/>
                <a:uLnTx/>
                <a:uFillTx/>
                <a:latin typeface="Calibri"/>
                <a:ea typeface="+mn-ea"/>
                <a:cs typeface="+mn-cs"/>
              </a:rPr>
              <a:t>Slide: </a:t>
            </a:r>
            <a:fld id="{4FAB73BC-B049-4115-A692-8D63A059BFB8}" type="slidenum">
              <a:rPr kumimoji="0" lang="en-US" sz="1050" b="0" i="0" u="none" strike="noStrike" kern="1200" cap="none" spc="0" normalizeH="0" baseline="0" noProof="0" smtClean="0">
                <a:ln>
                  <a:noFill/>
                </a:ln>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dirty="0">
              <a:ln>
                <a:noFill/>
              </a:ln>
              <a:effectLst/>
              <a:uLnTx/>
              <a:uFillTx/>
              <a:latin typeface="Calibri"/>
              <a:ea typeface="+mn-ea"/>
              <a:cs typeface="+mn-cs"/>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2654" y="256499"/>
            <a:ext cx="942066" cy="942066"/>
          </a:xfrm>
          <a:prstGeom prst="rect">
            <a:avLst/>
          </a:prstGeom>
        </p:spPr>
      </p:pic>
      <p:pic>
        <p:nvPicPr>
          <p:cNvPr id="17" name="Picture 16">
            <a:extLst>
              <a:ext uri="{FF2B5EF4-FFF2-40B4-BE49-F238E27FC236}">
                <a16:creationId xmlns:a16="http://schemas.microsoft.com/office/drawing/2014/main" id="{8140C5F9-3913-4408-97F8-BDF90A6564CC}"/>
              </a:ext>
            </a:extLst>
          </p:cNvPr>
          <p:cNvPicPr>
            <a:picLocks noChangeAspect="1"/>
          </p:cNvPicPr>
          <p:nvPr/>
        </p:nvPicPr>
        <p:blipFill>
          <a:blip r:embed="rId5"/>
          <a:stretch>
            <a:fillRect/>
          </a:stretch>
        </p:blipFill>
        <p:spPr>
          <a:xfrm>
            <a:off x="3872203" y="330507"/>
            <a:ext cx="1743714" cy="770556"/>
          </a:xfrm>
          <a:prstGeom prst="rect">
            <a:avLst/>
          </a:prstGeom>
        </p:spPr>
      </p:pic>
      <p:pic>
        <p:nvPicPr>
          <p:cNvPr id="14" name="Picture 13">
            <a:extLst>
              <a:ext uri="{FF2B5EF4-FFF2-40B4-BE49-F238E27FC236}">
                <a16:creationId xmlns:a16="http://schemas.microsoft.com/office/drawing/2014/main" id="{F60E0831-2E74-4766-BECA-476E38B6D3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7435" y="434445"/>
            <a:ext cx="942066" cy="586174"/>
          </a:xfrm>
          <a:prstGeom prst="rect">
            <a:avLst/>
          </a:prstGeom>
        </p:spPr>
      </p:pic>
      <p:pic>
        <p:nvPicPr>
          <p:cNvPr id="12" name="Picture 11" descr="C:\Users\cmiwa\AppData\Local\Microsoft\Windows\Temporary Internet Files\Content.Outlook\06Q5Y6FG\Friends LOGO 2013.jpg">
            <a:extLst>
              <a:ext uri="{FF2B5EF4-FFF2-40B4-BE49-F238E27FC236}">
                <a16:creationId xmlns:a16="http://schemas.microsoft.com/office/drawing/2014/main" id="{F581E817-9F39-438B-B08A-1F5E33165C05}"/>
              </a:ext>
            </a:extLst>
          </p:cNvPr>
          <p:cNvPicPr>
            <a:picLocks noChangeAspect="1" noChangeArrowheads="1"/>
          </p:cNvPicPr>
          <p:nvPr/>
        </p:nvPicPr>
        <p:blipFill>
          <a:blip r:embed="rId7" cstate="print"/>
          <a:srcRect/>
          <a:stretch>
            <a:fillRect/>
          </a:stretch>
        </p:blipFill>
        <p:spPr bwMode="auto">
          <a:xfrm>
            <a:off x="8000828" y="239670"/>
            <a:ext cx="1362878" cy="952230"/>
          </a:xfrm>
          <a:prstGeom prst="rect">
            <a:avLst/>
          </a:prstGeom>
          <a:noFill/>
        </p:spPr>
      </p:pic>
      <p:pic>
        <p:nvPicPr>
          <p:cNvPr id="18" name="Picture 17">
            <a:extLst>
              <a:ext uri="{FF2B5EF4-FFF2-40B4-BE49-F238E27FC236}">
                <a16:creationId xmlns:a16="http://schemas.microsoft.com/office/drawing/2014/main" id="{B6EC6FD2-DAEF-478A-8D31-BAEC5E94A6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4265" y="300415"/>
            <a:ext cx="1848990" cy="952230"/>
          </a:xfrm>
          <a:prstGeom prst="rect">
            <a:avLst/>
          </a:prstGeom>
        </p:spPr>
      </p:pic>
    </p:spTree>
    <p:extLst>
      <p:ext uri="{BB962C8B-B14F-4D97-AF65-F5344CB8AC3E}">
        <p14:creationId xmlns:p14="http://schemas.microsoft.com/office/powerpoint/2010/main" val="26883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91AD-1B40-472D-9F7C-01650F6FB0DE}"/>
              </a:ext>
            </a:extLst>
          </p:cNvPr>
          <p:cNvSpPr>
            <a:spLocks noGrp="1"/>
          </p:cNvSpPr>
          <p:nvPr>
            <p:ph type="title"/>
          </p:nvPr>
        </p:nvSpPr>
        <p:spPr>
          <a:xfrm>
            <a:off x="1660865" y="300446"/>
            <a:ext cx="8870269" cy="1600200"/>
          </a:xfrm>
        </p:spPr>
        <p:txBody>
          <a:bodyPr/>
          <a:lstStyle/>
          <a:p>
            <a:pPr algn="ctr"/>
            <a:r>
              <a:rPr lang="en-US" dirty="0">
                <a:solidFill>
                  <a:schemeClr val="accent1">
                    <a:lumMod val="75000"/>
                  </a:schemeClr>
                </a:solidFill>
              </a:rPr>
              <a:t>New Section under “What Exams, tests, and procedures are involved in this study?”</a:t>
            </a:r>
          </a:p>
        </p:txBody>
      </p:sp>
      <p:sp>
        <p:nvSpPr>
          <p:cNvPr id="5" name="TextBox 4">
            <a:extLst>
              <a:ext uri="{FF2B5EF4-FFF2-40B4-BE49-F238E27FC236}">
                <a16:creationId xmlns:a16="http://schemas.microsoft.com/office/drawing/2014/main" id="{FC9EA864-521F-42F4-A626-90F485966E19}"/>
              </a:ext>
            </a:extLst>
          </p:cNvPr>
          <p:cNvSpPr txBox="1"/>
          <p:nvPr/>
        </p:nvSpPr>
        <p:spPr>
          <a:xfrm>
            <a:off x="1881050" y="2047184"/>
            <a:ext cx="8429898"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If you provide the study team with your previous genomic profile testing results, the information below applies to you.</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Provide the study team with your genomic profile testing results from the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FoundationOne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CDx</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next generation sequencing test obtained commercially through your doctor.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If you had genomic profile testing, which was done as part of your cancer care, you will need to provide the results to SWOG Cancer Research Network.  This is a test that you had done prior to consenting to this study.  The genomic profile test results are required in order for you to take part in this study.  The results of that test will determine which sub-study you will be offered.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mn-ea"/>
                <a:cs typeface="+mn-cs"/>
              </a:rPr>
              <a:t>If you submit a tumor sample to the study team, the information below applies to you.</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Tumor Sample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Before you begin the study, a small piece of tumor sample, which was already removed by surgery or biopsy, will be sent to special laboratories for the study.  This tumor sample is required in order for you to take part in this study because the research on the sample is an important part of the study.  The result of this testing will determine which sub-study you will be offered.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24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C7F2-2F22-472A-8D9A-6049ED7B8AFA}"/>
              </a:ext>
            </a:extLst>
          </p:cNvPr>
          <p:cNvSpPr>
            <a:spLocks noGrp="1"/>
          </p:cNvSpPr>
          <p:nvPr>
            <p:ph type="title"/>
          </p:nvPr>
        </p:nvSpPr>
        <p:spPr>
          <a:xfrm>
            <a:off x="1196182" y="387032"/>
            <a:ext cx="9410858" cy="613454"/>
          </a:xfrm>
        </p:spPr>
        <p:txBody>
          <a:bodyPr>
            <a:normAutofit/>
          </a:bodyPr>
          <a:lstStyle/>
          <a:p>
            <a:pPr algn="ctr"/>
            <a:r>
              <a:rPr lang="en-US" dirty="0">
                <a:solidFill>
                  <a:schemeClr val="accent1">
                    <a:lumMod val="75000"/>
                  </a:schemeClr>
                </a:solidFill>
              </a:rPr>
              <a:t>Major Change to Signature Page	</a:t>
            </a:r>
          </a:p>
        </p:txBody>
      </p:sp>
      <p:pic>
        <p:nvPicPr>
          <p:cNvPr id="11" name="Picture 10">
            <a:extLst>
              <a:ext uri="{FF2B5EF4-FFF2-40B4-BE49-F238E27FC236}">
                <a16:creationId xmlns:a16="http://schemas.microsoft.com/office/drawing/2014/main" id="{BD1777BF-5AED-47E8-A074-053C83470E5A}"/>
              </a:ext>
            </a:extLst>
          </p:cNvPr>
          <p:cNvPicPr>
            <a:picLocks noChangeAspect="1"/>
          </p:cNvPicPr>
          <p:nvPr/>
        </p:nvPicPr>
        <p:blipFill>
          <a:blip r:embed="rId2"/>
          <a:stretch>
            <a:fillRect/>
          </a:stretch>
        </p:blipFill>
        <p:spPr>
          <a:xfrm>
            <a:off x="3189174" y="1750284"/>
            <a:ext cx="5813652" cy="4181750"/>
          </a:xfrm>
          <a:prstGeom prst="rect">
            <a:avLst/>
          </a:prstGeom>
        </p:spPr>
      </p:pic>
      <p:sp>
        <p:nvSpPr>
          <p:cNvPr id="12" name="Oval 11">
            <a:extLst>
              <a:ext uri="{FF2B5EF4-FFF2-40B4-BE49-F238E27FC236}">
                <a16:creationId xmlns:a16="http://schemas.microsoft.com/office/drawing/2014/main" id="{89228078-B94D-42C4-A35A-B246F66D0B87}"/>
              </a:ext>
            </a:extLst>
          </p:cNvPr>
          <p:cNvSpPr/>
          <p:nvPr/>
        </p:nvSpPr>
        <p:spPr>
          <a:xfrm>
            <a:off x="2760617" y="2516777"/>
            <a:ext cx="6122126" cy="14891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07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8144-52DE-4CE9-9809-09D49AA0A9C3}"/>
              </a:ext>
            </a:extLst>
          </p:cNvPr>
          <p:cNvSpPr>
            <a:spLocks noGrp="1"/>
          </p:cNvSpPr>
          <p:nvPr>
            <p:ph type="title"/>
          </p:nvPr>
        </p:nvSpPr>
        <p:spPr>
          <a:xfrm>
            <a:off x="839788" y="801187"/>
            <a:ext cx="10512424" cy="886936"/>
          </a:xfrm>
        </p:spPr>
        <p:txBody>
          <a:bodyPr/>
          <a:lstStyle/>
          <a:p>
            <a:pPr algn="ctr"/>
            <a:r>
              <a:rPr lang="en-US" dirty="0">
                <a:solidFill>
                  <a:schemeClr val="accent1">
                    <a:lumMod val="75000"/>
                  </a:schemeClr>
                </a:solidFill>
              </a:rPr>
              <a:t>Take Home </a:t>
            </a:r>
          </a:p>
        </p:txBody>
      </p:sp>
      <p:sp>
        <p:nvSpPr>
          <p:cNvPr id="4" name="Text Placeholder 3">
            <a:extLst>
              <a:ext uri="{FF2B5EF4-FFF2-40B4-BE49-F238E27FC236}">
                <a16:creationId xmlns:a16="http://schemas.microsoft.com/office/drawing/2014/main" id="{A06AFA06-CC77-44C8-9A17-3E7F81BCB3CE}"/>
              </a:ext>
            </a:extLst>
          </p:cNvPr>
          <p:cNvSpPr>
            <a:spLocks noGrp="1"/>
          </p:cNvSpPr>
          <p:nvPr>
            <p:ph type="body" sz="half" idx="2"/>
          </p:nvPr>
        </p:nvSpPr>
        <p:spPr>
          <a:xfrm>
            <a:off x="839788" y="2325188"/>
            <a:ext cx="10512424" cy="3543799"/>
          </a:xfrm>
        </p:spPr>
        <p:txBody>
          <a:bodyPr>
            <a:normAutofit/>
          </a:bodyPr>
          <a:lstStyle/>
          <a:p>
            <a:pPr marL="285750" indent="-285750">
              <a:buFont typeface="Arial" panose="020B0604020202020204" pitchFamily="34" charset="0"/>
              <a:buChar char="•"/>
            </a:pPr>
            <a:r>
              <a:rPr lang="en-US" sz="1800" dirty="0">
                <a:solidFill>
                  <a:schemeClr val="accent1">
                    <a:lumMod val="75000"/>
                  </a:schemeClr>
                </a:solidFill>
              </a:rPr>
              <a:t>Know which group your patient falls into prior to consent</a:t>
            </a:r>
          </a:p>
          <a:p>
            <a:pPr marL="742950" lvl="1" indent="-285750">
              <a:buFont typeface="Arial" panose="020B0604020202020204" pitchFamily="34" charset="0"/>
              <a:buChar char="•"/>
            </a:pPr>
            <a:r>
              <a:rPr lang="en-US" sz="1600" dirty="0">
                <a:solidFill>
                  <a:schemeClr val="accent1">
                    <a:lumMod val="75000"/>
                  </a:schemeClr>
                </a:solidFill>
              </a:rPr>
              <a:t>Prescreening VS Screening</a:t>
            </a:r>
          </a:p>
          <a:p>
            <a:pPr marL="742950" lvl="1" indent="-285750">
              <a:buFont typeface="Arial" panose="020B0604020202020204" pitchFamily="34" charset="0"/>
              <a:buChar char="•"/>
            </a:pPr>
            <a:r>
              <a:rPr lang="en-US" sz="1600" dirty="0">
                <a:solidFill>
                  <a:schemeClr val="accent1">
                    <a:lumMod val="75000"/>
                  </a:schemeClr>
                </a:solidFill>
              </a:rPr>
              <a:t>Previous testing VS Tissue Sample being sent</a:t>
            </a:r>
          </a:p>
          <a:p>
            <a:pPr marL="285750" indent="-285750">
              <a:buFont typeface="Arial" panose="020B0604020202020204" pitchFamily="34" charset="0"/>
              <a:buChar char="•"/>
            </a:pPr>
            <a:r>
              <a:rPr lang="en-US" sz="1800" dirty="0">
                <a:solidFill>
                  <a:schemeClr val="accent1">
                    <a:lumMod val="75000"/>
                  </a:schemeClr>
                </a:solidFill>
              </a:rPr>
              <a:t>Make sure you read the statements that correspond with the situation </a:t>
            </a:r>
          </a:p>
          <a:p>
            <a:pPr marL="285750" indent="-285750">
              <a:buFont typeface="Arial" panose="020B0604020202020204" pitchFamily="34" charset="0"/>
              <a:buChar char="•"/>
            </a:pPr>
            <a:r>
              <a:rPr lang="en-US" sz="1800" dirty="0">
                <a:solidFill>
                  <a:schemeClr val="accent1">
                    <a:lumMod val="75000"/>
                  </a:schemeClr>
                </a:solidFill>
              </a:rPr>
              <a:t>MAKE SURE the patient knows that they are agreeing to either sending previous results OR the tissue NOT both</a:t>
            </a:r>
          </a:p>
          <a:p>
            <a:pPr marL="285750" indent="-285750">
              <a:buFont typeface="Arial" panose="020B0604020202020204" pitchFamily="34" charset="0"/>
              <a:buChar char="•"/>
            </a:pPr>
            <a:r>
              <a:rPr lang="en-US" sz="1800" dirty="0">
                <a:solidFill>
                  <a:schemeClr val="accent1">
                    <a:lumMod val="75000"/>
                  </a:schemeClr>
                </a:solidFill>
              </a:rPr>
              <a:t>Review the new consent with all members of the team</a:t>
            </a:r>
          </a:p>
          <a:p>
            <a:pPr marL="285750" indent="-285750">
              <a:buFont typeface="Arial" panose="020B0604020202020204" pitchFamily="34" charset="0"/>
              <a:buChar char="•"/>
            </a:pPr>
            <a:r>
              <a:rPr lang="en-US" sz="1800" dirty="0">
                <a:solidFill>
                  <a:schemeClr val="accent1">
                    <a:lumMod val="75000"/>
                  </a:schemeClr>
                </a:solidFill>
              </a:rPr>
              <a:t>Make sure all members are aware that we can send out previous results as of this update</a:t>
            </a:r>
          </a:p>
          <a:p>
            <a:endParaRPr lang="en-US" sz="1800" dirty="0">
              <a:solidFill>
                <a:schemeClr val="accent1">
                  <a:lumMod val="75000"/>
                </a:schemeClr>
              </a:solidFill>
            </a:endParaRPr>
          </a:p>
        </p:txBody>
      </p:sp>
    </p:spTree>
    <p:extLst>
      <p:ext uri="{BB962C8B-B14F-4D97-AF65-F5344CB8AC3E}">
        <p14:creationId xmlns:p14="http://schemas.microsoft.com/office/powerpoint/2010/main" val="15052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610158" y="1902485"/>
            <a:ext cx="10971685" cy="1526517"/>
          </a:xfrm>
          <a:prstGeom prst="rect">
            <a:avLst/>
          </a:prstGeom>
          <a:noFill/>
          <a:ln>
            <a:noFill/>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322" b="0" i="0" u="none" strike="noStrike" kern="1200" cap="none" spc="-1" normalizeH="0" baseline="0" noProof="0" dirty="0">
              <a:ln>
                <a:noFill/>
              </a:ln>
              <a:solidFill>
                <a:srgbClr val="006699"/>
              </a:solidFill>
              <a:effectLst/>
              <a:uLnTx/>
              <a:uFillTx/>
              <a:latin typeface="Arial"/>
              <a:ea typeface="+mn-ea"/>
              <a:cs typeface="+mn-cs"/>
            </a:endParaRPr>
          </a:p>
        </p:txBody>
      </p:sp>
      <p:sp>
        <p:nvSpPr>
          <p:cNvPr id="2" name="Title 1">
            <a:extLst>
              <a:ext uri="{FF2B5EF4-FFF2-40B4-BE49-F238E27FC236}">
                <a16:creationId xmlns:a16="http://schemas.microsoft.com/office/drawing/2014/main" id="{C460C84A-4391-445B-AC83-903CD345C8E3}"/>
              </a:ext>
            </a:extLst>
          </p:cNvPr>
          <p:cNvSpPr>
            <a:spLocks noGrp="1"/>
          </p:cNvSpPr>
          <p:nvPr>
            <p:ph type="ctrTitle"/>
          </p:nvPr>
        </p:nvSpPr>
        <p:spPr>
          <a:xfrm>
            <a:off x="610161" y="353811"/>
            <a:ext cx="11238984" cy="3183132"/>
          </a:xfrm>
        </p:spPr>
        <p:txBody>
          <a:bodyPr>
            <a:normAutofit/>
          </a:bodyPr>
          <a:lstStyle/>
          <a:p>
            <a:pPr algn="l"/>
            <a:r>
              <a:rPr lang="en-US" sz="5322" b="1" spc="-1" dirty="0">
                <a:solidFill>
                  <a:schemeClr val="accent1"/>
                </a:solidFill>
              </a:rPr>
              <a:t>How To</a:t>
            </a:r>
            <a:r>
              <a:rPr lang="en-US" sz="5322" spc="-1" dirty="0">
                <a:solidFill>
                  <a:schemeClr val="accent1"/>
                </a:solidFill>
              </a:rPr>
              <a:t>: Request Re-analysis of Commercial FoundationOne CDx Results</a:t>
            </a:r>
            <a:br>
              <a:rPr lang="en-US" sz="5322" spc="-1" dirty="0">
                <a:solidFill>
                  <a:schemeClr val="accent1"/>
                </a:solidFill>
              </a:rPr>
            </a:br>
            <a:r>
              <a:rPr lang="en-US" sz="3600" i="1" dirty="0">
                <a:solidFill>
                  <a:schemeClr val="accent1"/>
                </a:solidFill>
              </a:rPr>
              <a:t>for Lung-MAP biomarker analysis and sub-study assignment</a:t>
            </a:r>
            <a:endParaRPr lang="en-US" sz="5322" i="1" dirty="0">
              <a:solidFill>
                <a:schemeClr val="accent1"/>
              </a:solidFill>
            </a:endParaRPr>
          </a:p>
        </p:txBody>
      </p:sp>
      <p:sp>
        <p:nvSpPr>
          <p:cNvPr id="3" name="Subtitle 2">
            <a:extLst>
              <a:ext uri="{FF2B5EF4-FFF2-40B4-BE49-F238E27FC236}">
                <a16:creationId xmlns:a16="http://schemas.microsoft.com/office/drawing/2014/main" id="{36A8AAD1-E4B6-4F98-8577-568EF07C4477}"/>
              </a:ext>
            </a:extLst>
          </p:cNvPr>
          <p:cNvSpPr>
            <a:spLocks noGrp="1"/>
          </p:cNvSpPr>
          <p:nvPr>
            <p:ph type="subTitle" idx="1"/>
          </p:nvPr>
        </p:nvSpPr>
        <p:spPr>
          <a:xfrm>
            <a:off x="610158" y="3536943"/>
            <a:ext cx="10057843" cy="992589"/>
          </a:xfrm>
        </p:spPr>
        <p:txBody>
          <a:bodyPr>
            <a:normAutofit fontScale="77500" lnSpcReduction="20000"/>
          </a:bodyPr>
          <a:lstStyle/>
          <a:p>
            <a:pPr algn="l"/>
            <a:endParaRPr lang="en-US" sz="4355" dirty="0"/>
          </a:p>
          <a:p>
            <a:pPr algn="l"/>
            <a:r>
              <a:rPr lang="en-US" sz="4355" dirty="0">
                <a:solidFill>
                  <a:schemeClr val="tx2"/>
                </a:solidFill>
              </a:rPr>
              <a:t>LUNGMAP Screening Protocol Revision #4</a:t>
            </a:r>
          </a:p>
          <a:p>
            <a:endParaRPr lang="en-US" dirty="0"/>
          </a:p>
          <a:p>
            <a:endParaRPr lang="en-US" dirty="0"/>
          </a:p>
        </p:txBody>
      </p:sp>
      <p:sp>
        <p:nvSpPr>
          <p:cNvPr id="4" name="Footer Placeholder 3">
            <a:extLst>
              <a:ext uri="{FF2B5EF4-FFF2-40B4-BE49-F238E27FC236}">
                <a16:creationId xmlns:a16="http://schemas.microsoft.com/office/drawing/2014/main" id="{579EBF50-77C9-457B-B9A7-8310B567F9DB}"/>
              </a:ext>
            </a:extLst>
          </p:cNvPr>
          <p:cNvSpPr>
            <a:spLocks noGrp="1"/>
          </p:cNvSpPr>
          <p:nvPr>
            <p:ph type="ftr" sz="quarter" idx="11"/>
          </p:nvPr>
        </p:nvSpPr>
        <p:spPr>
          <a:xfrm>
            <a:off x="4038601" y="7331817"/>
            <a:ext cx="4282131" cy="48678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93" b="0" i="0" u="none" strike="noStrike" kern="1200" cap="none" spc="-1" normalizeH="0" baseline="0" noProof="0" dirty="0">
                <a:ln>
                  <a:noFill/>
                </a:ln>
                <a:solidFill>
                  <a:prstClr val="black">
                    <a:tint val="75000"/>
                  </a:prstClr>
                </a:solidFill>
                <a:effectLst/>
                <a:uLnTx/>
                <a:uFillTx/>
                <a:latin typeface="Arial"/>
                <a:ea typeface="+mn-ea"/>
                <a:cs typeface="+mn-cs"/>
              </a:rPr>
              <a:t>Questions? Email LungMAPquestion@crab.org</a:t>
            </a:r>
            <a:endParaRPr kumimoji="0" lang="en-US" sz="1693" b="0" i="0" u="none" strike="noStrike" kern="1200" cap="none" spc="-1" normalizeH="0" baseline="0" noProof="0" dirty="0">
              <a:ln>
                <a:noFill/>
              </a:ln>
              <a:solidFill>
                <a:prstClr val="black">
                  <a:tint val="75000"/>
                </a:prstClr>
              </a:solidFill>
              <a:effectLst/>
              <a:uLnTx/>
              <a:uFillTx/>
              <a:latin typeface="Arial"/>
              <a:ea typeface="+mn-ea"/>
              <a:cs typeface="+mn-cs"/>
            </a:endParaRPr>
          </a:p>
        </p:txBody>
      </p:sp>
      <p:sp>
        <p:nvSpPr>
          <p:cNvPr id="5" name="TextBox 4">
            <a:extLst>
              <a:ext uri="{FF2B5EF4-FFF2-40B4-BE49-F238E27FC236}">
                <a16:creationId xmlns:a16="http://schemas.microsoft.com/office/drawing/2014/main" id="{79747F09-CC83-4D76-AD29-A29059B2CA50}"/>
              </a:ext>
            </a:extLst>
          </p:cNvPr>
          <p:cNvSpPr txBox="1"/>
          <p:nvPr/>
        </p:nvSpPr>
        <p:spPr>
          <a:xfrm>
            <a:off x="4832700" y="5284343"/>
            <a:ext cx="6749143"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LOUISE HIGHLEYMAN</a:t>
            </a: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 Lung-MAP Data Coordinator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SWOG Statistics and Data Management Center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7A1EE43-635B-47D8-ABC8-AE470474FB72}"/>
              </a:ext>
            </a:extLst>
          </p:cNvPr>
          <p:cNvGrpSpPr/>
          <p:nvPr/>
        </p:nvGrpSpPr>
        <p:grpSpPr>
          <a:xfrm>
            <a:off x="436152" y="1832722"/>
            <a:ext cx="11319697" cy="2031325"/>
            <a:chOff x="458644" y="2318432"/>
            <a:chExt cx="10740577" cy="1670932"/>
          </a:xfrm>
        </p:grpSpPr>
        <p:sp>
          <p:nvSpPr>
            <p:cNvPr id="4" name="TextBox 3">
              <a:extLst>
                <a:ext uri="{FF2B5EF4-FFF2-40B4-BE49-F238E27FC236}">
                  <a16:creationId xmlns:a16="http://schemas.microsoft.com/office/drawing/2014/main" id="{816C4E85-A705-41F3-913A-1A6618C8B8DE}"/>
                </a:ext>
              </a:extLst>
            </p:cNvPr>
            <p:cNvSpPr txBox="1"/>
            <p:nvPr/>
          </p:nvSpPr>
          <p:spPr>
            <a:xfrm>
              <a:off x="458644" y="2546279"/>
              <a:ext cx="1931349" cy="1215224"/>
            </a:xfrm>
            <a:prstGeom prst="rect">
              <a:avLst/>
            </a:prstGeom>
            <a:solidFill>
              <a:schemeClr val="accent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Site consents patient, confirms eligibility, and registers patient to LUNGMAP Step 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8969577-8C15-4318-9788-638A1EF21F6A}"/>
                </a:ext>
              </a:extLst>
            </p:cNvPr>
            <p:cNvSpPr txBox="1"/>
            <p:nvPr/>
          </p:nvSpPr>
          <p:spPr>
            <a:xfrm>
              <a:off x="2703743" y="2318432"/>
              <a:ext cx="1931349" cy="1670932"/>
            </a:xfrm>
            <a:prstGeom prst="rect">
              <a:avLst/>
            </a:prstGeom>
            <a:solidFill>
              <a:schemeClr val="accent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Site follows steps in SWOG Specimen Tracking (STS) to request re-analysis of commercial FoundationOne CDx results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8A9FDAE-8B57-49AD-9008-F053B2E6C403}"/>
                </a:ext>
              </a:extLst>
            </p:cNvPr>
            <p:cNvSpPr txBox="1"/>
            <p:nvPr/>
          </p:nvSpPr>
          <p:spPr>
            <a:xfrm>
              <a:off x="4876565" y="2888003"/>
              <a:ext cx="1931349" cy="531660"/>
            </a:xfrm>
            <a:prstGeom prst="rect">
              <a:avLst/>
            </a:prstGeom>
            <a:solidFill>
              <a:schemeClr val="accent3"/>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SWOG SDMC alerts FMI to request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4FD6DAF-1963-4EF6-ABCF-DB77D239EAE3}"/>
                </a:ext>
              </a:extLst>
            </p:cNvPr>
            <p:cNvSpPr txBox="1"/>
            <p:nvPr/>
          </p:nvSpPr>
          <p:spPr>
            <a:xfrm>
              <a:off x="7095050" y="2651208"/>
              <a:ext cx="1931349" cy="987369"/>
            </a:xfrm>
            <a:prstGeom prst="rect">
              <a:avLst/>
            </a:prstGeom>
            <a:solidFill>
              <a:schemeClr val="accent3"/>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FMI re-analyzes commercial data and sends data file to SWOG SDMC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CB7DCBB-96B3-4207-908C-EFA6B8555578}"/>
                </a:ext>
              </a:extLst>
            </p:cNvPr>
            <p:cNvSpPr txBox="1"/>
            <p:nvPr/>
          </p:nvSpPr>
          <p:spPr>
            <a:xfrm>
              <a:off x="9267872" y="2537283"/>
              <a:ext cx="1931349" cy="1215224"/>
            </a:xfrm>
            <a:prstGeom prst="rect">
              <a:avLst/>
            </a:prstGeom>
            <a:solidFill>
              <a:schemeClr val="accent6"/>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SWOG SDMC receives file and alerts site of sub-study assignment (at progression)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9D6D7F01-7342-4106-A230-3B392B183B4E}"/>
                </a:ext>
              </a:extLst>
            </p:cNvPr>
            <p:cNvCxnSpPr>
              <a:cxnSpLocks/>
              <a:stCxn id="4" idx="3"/>
              <a:endCxn id="5" idx="1"/>
            </p:cNvCxnSpPr>
            <p:nvPr/>
          </p:nvCxnSpPr>
          <p:spPr>
            <a:xfrm>
              <a:off x="2389993" y="3153891"/>
              <a:ext cx="313750" cy="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4F60A6AD-86BE-467C-902B-84480F2DE26B}"/>
                </a:ext>
              </a:extLst>
            </p:cNvPr>
            <p:cNvCxnSpPr>
              <a:cxnSpLocks/>
              <a:stCxn id="5" idx="3"/>
              <a:endCxn id="6" idx="1"/>
            </p:cNvCxnSpPr>
            <p:nvPr/>
          </p:nvCxnSpPr>
          <p:spPr>
            <a:xfrm flipV="1">
              <a:off x="4635092" y="3153833"/>
              <a:ext cx="241473" cy="6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8E23BF6F-D206-427B-AC26-9B18F41280DE}"/>
                </a:ext>
              </a:extLst>
            </p:cNvPr>
            <p:cNvCxnSpPr>
              <a:cxnSpLocks/>
              <a:stCxn id="6" idx="3"/>
              <a:endCxn id="7" idx="1"/>
            </p:cNvCxnSpPr>
            <p:nvPr/>
          </p:nvCxnSpPr>
          <p:spPr>
            <a:xfrm flipV="1">
              <a:off x="6807913" y="3144893"/>
              <a:ext cx="287137" cy="894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3C33D199-E017-4BCB-8F53-94BA894ACC64}"/>
                </a:ext>
              </a:extLst>
            </p:cNvPr>
            <p:cNvCxnSpPr>
              <a:cxnSpLocks/>
              <a:stCxn id="7" idx="3"/>
              <a:endCxn id="8" idx="1"/>
            </p:cNvCxnSpPr>
            <p:nvPr/>
          </p:nvCxnSpPr>
          <p:spPr>
            <a:xfrm>
              <a:off x="9026399" y="3144893"/>
              <a:ext cx="241473" cy="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
        <p:nvSpPr>
          <p:cNvPr id="40" name="Title 39">
            <a:extLst>
              <a:ext uri="{FF2B5EF4-FFF2-40B4-BE49-F238E27FC236}">
                <a16:creationId xmlns:a16="http://schemas.microsoft.com/office/drawing/2014/main" id="{B97AEBDC-7CC5-4E13-BA89-C6A35F858020}"/>
              </a:ext>
            </a:extLst>
          </p:cNvPr>
          <p:cNvSpPr>
            <a:spLocks noGrp="1"/>
          </p:cNvSpPr>
          <p:nvPr>
            <p:ph type="title"/>
          </p:nvPr>
        </p:nvSpPr>
        <p:spPr/>
        <p:txBody>
          <a:bodyPr/>
          <a:lstStyle/>
          <a:p>
            <a:r>
              <a:rPr lang="en-US" dirty="0">
                <a:solidFill>
                  <a:schemeClr val="accent1"/>
                </a:solidFill>
              </a:rPr>
              <a:t>Overview</a:t>
            </a:r>
            <a:endParaRPr lang="en-US" dirty="0"/>
          </a:p>
        </p:txBody>
      </p:sp>
      <p:sp>
        <p:nvSpPr>
          <p:cNvPr id="58" name="Footer Placeholder 3">
            <a:extLst>
              <a:ext uri="{FF2B5EF4-FFF2-40B4-BE49-F238E27FC236}">
                <a16:creationId xmlns:a16="http://schemas.microsoft.com/office/drawing/2014/main" id="{EA657EC3-1DB0-463A-AE60-26BEC8F16F06}"/>
              </a:ext>
            </a:extLst>
          </p:cNvPr>
          <p:cNvSpPr>
            <a:spLocks noGrp="1"/>
          </p:cNvSpPr>
          <p:nvPr>
            <p:ph type="ftr" sz="quarter" idx="11"/>
          </p:nvPr>
        </p:nvSpPr>
        <p:spPr>
          <a:xfrm>
            <a:off x="4038601" y="7331817"/>
            <a:ext cx="4282131" cy="48678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93" b="0" i="0" u="none" strike="noStrike" kern="1200" cap="none" spc="-1" normalizeH="0" baseline="0" noProof="0" dirty="0">
                <a:ln>
                  <a:noFill/>
                </a:ln>
                <a:solidFill>
                  <a:prstClr val="black">
                    <a:tint val="75000"/>
                  </a:prstClr>
                </a:solidFill>
                <a:effectLst/>
                <a:uLnTx/>
                <a:uFillTx/>
                <a:latin typeface="Arial"/>
                <a:ea typeface="+mn-ea"/>
                <a:cs typeface="+mn-cs"/>
              </a:rPr>
              <a:t>Questions? Email LungMAPquestion@crab.org</a:t>
            </a:r>
            <a:endParaRPr kumimoji="0" lang="en-US" sz="1693" b="0" i="0" u="none" strike="noStrike" kern="1200" cap="none" spc="-1" normalizeH="0" baseline="0" noProof="0" dirty="0">
              <a:ln>
                <a:noFill/>
              </a:ln>
              <a:solidFill>
                <a:prstClr val="black">
                  <a:tint val="75000"/>
                </a:prstClr>
              </a:solidFill>
              <a:effectLst/>
              <a:uLnTx/>
              <a:uFillTx/>
              <a:latin typeface="Arial"/>
              <a:ea typeface="+mn-ea"/>
              <a:cs typeface="+mn-cs"/>
            </a:endParaRPr>
          </a:p>
        </p:txBody>
      </p:sp>
      <p:sp>
        <p:nvSpPr>
          <p:cNvPr id="42" name="TextBox 41">
            <a:extLst>
              <a:ext uri="{FF2B5EF4-FFF2-40B4-BE49-F238E27FC236}">
                <a16:creationId xmlns:a16="http://schemas.microsoft.com/office/drawing/2014/main" id="{2C9069A1-9586-4983-861C-B3154BD404F9}"/>
              </a:ext>
            </a:extLst>
          </p:cNvPr>
          <p:cNvSpPr txBox="1"/>
          <p:nvPr/>
        </p:nvSpPr>
        <p:spPr>
          <a:xfrm>
            <a:off x="2802304" y="4485075"/>
            <a:ext cx="2289978" cy="1200329"/>
          </a:xfrm>
          <a:prstGeom prst="rect">
            <a:avLst/>
          </a:prstGeom>
          <a:solidFill>
            <a:schemeClr val="accent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Site completes Rave form, uploading commercial report  as documentation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3" name="Straight Arrow Connector 42">
            <a:extLst>
              <a:ext uri="{FF2B5EF4-FFF2-40B4-BE49-F238E27FC236}">
                <a16:creationId xmlns:a16="http://schemas.microsoft.com/office/drawing/2014/main" id="{C4A7DBCE-4F6B-4938-90B9-56A027C844CF}"/>
              </a:ext>
            </a:extLst>
          </p:cNvPr>
          <p:cNvCxnSpPr>
            <a:cxnSpLocks/>
            <a:stCxn id="4" idx="2"/>
            <a:endCxn id="42" idx="1"/>
          </p:cNvCxnSpPr>
          <p:nvPr/>
        </p:nvCxnSpPr>
        <p:spPr>
          <a:xfrm>
            <a:off x="1453895" y="3587040"/>
            <a:ext cx="1348409" cy="1498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952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7494-D1EF-44B2-A7A4-D7C0F66F3B1B}"/>
              </a:ext>
            </a:extLst>
          </p:cNvPr>
          <p:cNvSpPr>
            <a:spLocks noGrp="1"/>
          </p:cNvSpPr>
          <p:nvPr>
            <p:ph type="title"/>
          </p:nvPr>
        </p:nvSpPr>
        <p:spPr/>
        <p:txBody>
          <a:bodyPr/>
          <a:lstStyle/>
          <a:p>
            <a:r>
              <a:rPr lang="en-US" dirty="0">
                <a:solidFill>
                  <a:schemeClr val="accent1"/>
                </a:solidFill>
              </a:rPr>
              <a:t>OPEN Registration</a:t>
            </a:r>
          </a:p>
        </p:txBody>
      </p:sp>
      <p:sp>
        <p:nvSpPr>
          <p:cNvPr id="3" name="Content Placeholder 2">
            <a:extLst>
              <a:ext uri="{FF2B5EF4-FFF2-40B4-BE49-F238E27FC236}">
                <a16:creationId xmlns:a16="http://schemas.microsoft.com/office/drawing/2014/main" id="{669B524F-D834-4F9A-8288-E8849CE0AA5F}"/>
              </a:ext>
            </a:extLst>
          </p:cNvPr>
          <p:cNvSpPr>
            <a:spLocks noGrp="1"/>
          </p:cNvSpPr>
          <p:nvPr>
            <p:ph sz="half" idx="1"/>
          </p:nvPr>
        </p:nvSpPr>
        <p:spPr>
          <a:xfrm>
            <a:off x="838200" y="2068935"/>
            <a:ext cx="10515600" cy="1998085"/>
          </a:xfrm>
        </p:spPr>
        <p:txBody>
          <a:bodyPr>
            <a:normAutofit lnSpcReduction="10000"/>
          </a:bodyPr>
          <a:lstStyle/>
          <a:p>
            <a:r>
              <a:rPr lang="en-US" dirty="0"/>
              <a:t>As part of eligibility, confirm commercial FoundationOne CDx report meets requirements</a:t>
            </a:r>
          </a:p>
          <a:p>
            <a:r>
              <a:rPr lang="en-US" dirty="0"/>
              <a:t>During LUNGMAP Step 1 Registration:</a:t>
            </a:r>
          </a:p>
          <a:p>
            <a:pPr lvl="1"/>
            <a:r>
              <a:rPr lang="en-US" dirty="0"/>
              <a:t>Answer auxiliary registration question regarding which approach will be used for biomarker profiling</a:t>
            </a:r>
          </a:p>
        </p:txBody>
      </p:sp>
      <p:pic>
        <p:nvPicPr>
          <p:cNvPr id="8" name="Content Placeholder 7">
            <a:extLst>
              <a:ext uri="{FF2B5EF4-FFF2-40B4-BE49-F238E27FC236}">
                <a16:creationId xmlns:a16="http://schemas.microsoft.com/office/drawing/2014/main" id="{BBD9EA3B-3C06-4660-9268-14D325FEE553}"/>
              </a:ext>
            </a:extLst>
          </p:cNvPr>
          <p:cNvPicPr>
            <a:picLocks noGrp="1" noChangeAspect="1"/>
          </p:cNvPicPr>
          <p:nvPr>
            <p:ph sz="half" idx="2"/>
          </p:nvPr>
        </p:nvPicPr>
        <p:blipFill>
          <a:blip r:embed="rId2"/>
          <a:stretch>
            <a:fillRect/>
          </a:stretch>
        </p:blipFill>
        <p:spPr>
          <a:xfrm>
            <a:off x="353211" y="4418885"/>
            <a:ext cx="11485579" cy="1210381"/>
          </a:xfrm>
          <a:prstGeom prst="rect">
            <a:avLst/>
          </a:prstGeom>
          <a:ln w="19050">
            <a:solidFill>
              <a:schemeClr val="tx1"/>
            </a:solidFill>
          </a:ln>
        </p:spPr>
      </p:pic>
      <p:sp>
        <p:nvSpPr>
          <p:cNvPr id="4" name="Footer Placeholder 3">
            <a:extLst>
              <a:ext uri="{FF2B5EF4-FFF2-40B4-BE49-F238E27FC236}">
                <a16:creationId xmlns:a16="http://schemas.microsoft.com/office/drawing/2014/main" id="{79C4981F-CBAD-425D-A612-CC3CD17DA04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93" b="0" i="0" u="none" strike="noStrike" kern="1200" cap="none" spc="-1" normalizeH="0" baseline="0" noProof="0">
                <a:ln>
                  <a:noFill/>
                </a:ln>
                <a:solidFill>
                  <a:prstClr val="black">
                    <a:tint val="75000"/>
                  </a:prstClr>
                </a:solidFill>
                <a:effectLst/>
                <a:uLnTx/>
                <a:uFillTx/>
                <a:latin typeface="Arial"/>
                <a:ea typeface="+mn-ea"/>
                <a:cs typeface="+mn-cs"/>
              </a:rPr>
              <a:t>Questions? Email LungMAPquestion@crab.org</a:t>
            </a:r>
            <a:endParaRPr kumimoji="0" lang="en-US" sz="1693" b="0" i="0" u="none" strike="noStrike" kern="1200" cap="none" spc="-1" normalizeH="0" baseline="0" noProof="0">
              <a:ln>
                <a:noFill/>
              </a:ln>
              <a:solidFill>
                <a:prstClr val="black">
                  <a:tint val="75000"/>
                </a:prstClr>
              </a:solidFill>
              <a:effectLst/>
              <a:uLnTx/>
              <a:uFillTx/>
              <a:latin typeface="Arial"/>
              <a:ea typeface="+mn-ea"/>
              <a:cs typeface="+mn-cs"/>
            </a:endParaRPr>
          </a:p>
        </p:txBody>
      </p:sp>
      <p:sp>
        <p:nvSpPr>
          <p:cNvPr id="9" name="TextBox 8">
            <a:extLst>
              <a:ext uri="{FF2B5EF4-FFF2-40B4-BE49-F238E27FC236}">
                <a16:creationId xmlns:a16="http://schemas.microsoft.com/office/drawing/2014/main" id="{492E0BEB-4F19-4931-B1AF-BCB0A6172DBE}"/>
              </a:ext>
            </a:extLst>
          </p:cNvPr>
          <p:cNvSpPr txBox="1"/>
          <p:nvPr/>
        </p:nvSpPr>
        <p:spPr>
          <a:xfrm>
            <a:off x="9318315" y="365207"/>
            <a:ext cx="2035486" cy="1477328"/>
          </a:xfrm>
          <a:prstGeom prst="rect">
            <a:avLst/>
          </a:prstGeom>
          <a:solidFill>
            <a:schemeClr val="accent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Site consents patient, confirms eligibility, and registers patient to LUNGMAP Step 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Graphic 12" descr="Checkmark">
            <a:extLst>
              <a:ext uri="{FF2B5EF4-FFF2-40B4-BE49-F238E27FC236}">
                <a16:creationId xmlns:a16="http://schemas.microsoft.com/office/drawing/2014/main" id="{C5D487B4-B3ED-4845-ADB9-CCB2EF3EA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38523" y="4780684"/>
            <a:ext cx="486784" cy="486784"/>
          </a:xfrm>
          <a:prstGeom prst="rect">
            <a:avLst/>
          </a:prstGeom>
        </p:spPr>
      </p:pic>
    </p:spTree>
    <p:extLst>
      <p:ext uri="{BB962C8B-B14F-4D97-AF65-F5344CB8AC3E}">
        <p14:creationId xmlns:p14="http://schemas.microsoft.com/office/powerpoint/2010/main" val="124276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8AAE-ABAE-48C2-867B-D55C7FB41085}"/>
              </a:ext>
            </a:extLst>
          </p:cNvPr>
          <p:cNvSpPr>
            <a:spLocks noGrp="1"/>
          </p:cNvSpPr>
          <p:nvPr>
            <p:ph type="title"/>
          </p:nvPr>
        </p:nvSpPr>
        <p:spPr/>
        <p:txBody>
          <a:bodyPr/>
          <a:lstStyle/>
          <a:p>
            <a:r>
              <a:rPr lang="en-US" dirty="0">
                <a:solidFill>
                  <a:schemeClr val="accent1"/>
                </a:solidFill>
              </a:rPr>
              <a:t>SWOG Specimen Tracking System</a:t>
            </a:r>
          </a:p>
        </p:txBody>
      </p:sp>
      <p:sp>
        <p:nvSpPr>
          <p:cNvPr id="3" name="Content Placeholder 2">
            <a:extLst>
              <a:ext uri="{FF2B5EF4-FFF2-40B4-BE49-F238E27FC236}">
                <a16:creationId xmlns:a16="http://schemas.microsoft.com/office/drawing/2014/main" id="{797BEFFE-BFA0-47E6-BA3E-B8A9A0FD171B}"/>
              </a:ext>
            </a:extLst>
          </p:cNvPr>
          <p:cNvSpPr>
            <a:spLocks noGrp="1"/>
          </p:cNvSpPr>
          <p:nvPr>
            <p:ph idx="1"/>
          </p:nvPr>
        </p:nvSpPr>
        <p:spPr>
          <a:xfrm>
            <a:off x="377365" y="1690735"/>
            <a:ext cx="8655027" cy="2654383"/>
          </a:xfrm>
        </p:spPr>
        <p:txBody>
          <a:bodyPr>
            <a:normAutofit/>
          </a:bodyPr>
          <a:lstStyle/>
          <a:p>
            <a:r>
              <a:rPr lang="en-US" dirty="0"/>
              <a:t>Complete STS steps exactly like you would for a specimen (log and “ship”), selecting “Request” for the specimen type</a:t>
            </a:r>
          </a:p>
          <a:p>
            <a:pPr marL="0" indent="0">
              <a:buNone/>
            </a:pPr>
            <a:endParaRPr lang="en-US" dirty="0"/>
          </a:p>
        </p:txBody>
      </p:sp>
      <p:sp>
        <p:nvSpPr>
          <p:cNvPr id="4" name="Footer Placeholder 3">
            <a:extLst>
              <a:ext uri="{FF2B5EF4-FFF2-40B4-BE49-F238E27FC236}">
                <a16:creationId xmlns:a16="http://schemas.microsoft.com/office/drawing/2014/main" id="{5588470D-C66B-43C6-B0D4-AF6DF6E74A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93" b="0" i="0" u="none" strike="noStrike" kern="1200" cap="none" spc="-1" normalizeH="0" baseline="0" noProof="0">
                <a:ln>
                  <a:noFill/>
                </a:ln>
                <a:solidFill>
                  <a:prstClr val="black">
                    <a:tint val="75000"/>
                  </a:prstClr>
                </a:solidFill>
                <a:effectLst/>
                <a:uLnTx/>
                <a:uFillTx/>
                <a:latin typeface="Arial"/>
                <a:ea typeface="+mn-ea"/>
                <a:cs typeface="+mn-cs"/>
              </a:rPr>
              <a:t>Questions? Email LungMAPquestion@crab.org</a:t>
            </a:r>
            <a:endParaRPr kumimoji="0" lang="en-US" sz="1693" b="0" i="0" u="none" strike="noStrike" kern="1200" cap="none" spc="-1" normalizeH="0" baseline="0" noProof="0">
              <a:ln>
                <a:noFill/>
              </a:ln>
              <a:solidFill>
                <a:prstClr val="black">
                  <a:tint val="75000"/>
                </a:prstClr>
              </a:solidFill>
              <a:effectLst/>
              <a:uLnTx/>
              <a:uFillTx/>
              <a:latin typeface="Arial"/>
              <a:ea typeface="+mn-ea"/>
              <a:cs typeface="+mn-cs"/>
            </a:endParaRPr>
          </a:p>
        </p:txBody>
      </p:sp>
      <p:sp>
        <p:nvSpPr>
          <p:cNvPr id="7" name="TextBox 6">
            <a:extLst>
              <a:ext uri="{FF2B5EF4-FFF2-40B4-BE49-F238E27FC236}">
                <a16:creationId xmlns:a16="http://schemas.microsoft.com/office/drawing/2014/main" id="{B8B4EC0B-33EF-48FC-9504-78C8CD3FBA18}"/>
              </a:ext>
            </a:extLst>
          </p:cNvPr>
          <p:cNvSpPr txBox="1"/>
          <p:nvPr/>
        </p:nvSpPr>
        <p:spPr>
          <a:xfrm>
            <a:off x="9318315" y="377014"/>
            <a:ext cx="2035486" cy="2031325"/>
          </a:xfrm>
          <a:prstGeom prst="rect">
            <a:avLst/>
          </a:prstGeom>
          <a:solidFill>
            <a:schemeClr val="accent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Site follows steps in SWOG Specimen Tracking (STS) to request re-analysis of commercial FoundationOne CDx results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472D462-DAED-4D0C-BE58-4D25A947A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00" y="3255162"/>
            <a:ext cx="11962601" cy="2179912"/>
          </a:xfrm>
          <a:prstGeom prst="rect">
            <a:avLst/>
          </a:prstGeom>
        </p:spPr>
      </p:pic>
    </p:spTree>
    <p:extLst>
      <p:ext uri="{BB962C8B-B14F-4D97-AF65-F5344CB8AC3E}">
        <p14:creationId xmlns:p14="http://schemas.microsoft.com/office/powerpoint/2010/main" val="208413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8AAE-ABAE-48C2-867B-D55C7FB41085}"/>
              </a:ext>
            </a:extLst>
          </p:cNvPr>
          <p:cNvSpPr>
            <a:spLocks noGrp="1"/>
          </p:cNvSpPr>
          <p:nvPr>
            <p:ph type="title"/>
          </p:nvPr>
        </p:nvSpPr>
        <p:spPr/>
        <p:txBody>
          <a:bodyPr/>
          <a:lstStyle/>
          <a:p>
            <a:r>
              <a:rPr lang="en-US" dirty="0">
                <a:solidFill>
                  <a:schemeClr val="accent1"/>
                </a:solidFill>
              </a:rPr>
              <a:t>SWOG Specimen Tracking System</a:t>
            </a:r>
          </a:p>
        </p:txBody>
      </p:sp>
      <p:sp>
        <p:nvSpPr>
          <p:cNvPr id="3" name="Content Placeholder 2">
            <a:extLst>
              <a:ext uri="{FF2B5EF4-FFF2-40B4-BE49-F238E27FC236}">
                <a16:creationId xmlns:a16="http://schemas.microsoft.com/office/drawing/2014/main" id="{797BEFFE-BFA0-47E6-BA3E-B8A9A0FD171B}"/>
              </a:ext>
            </a:extLst>
          </p:cNvPr>
          <p:cNvSpPr>
            <a:spLocks noGrp="1"/>
          </p:cNvSpPr>
          <p:nvPr>
            <p:ph idx="1"/>
          </p:nvPr>
        </p:nvSpPr>
        <p:spPr>
          <a:xfrm>
            <a:off x="7235732" y="3012153"/>
            <a:ext cx="4770836" cy="2022702"/>
          </a:xfrm>
        </p:spPr>
        <p:txBody>
          <a:bodyPr>
            <a:normAutofit/>
          </a:bodyPr>
          <a:lstStyle/>
          <a:p>
            <a:r>
              <a:rPr lang="en-US" dirty="0"/>
              <a:t>Answer important questions that FMI will use to link the request to existing commercial results</a:t>
            </a:r>
          </a:p>
          <a:p>
            <a:endParaRPr lang="en-US" dirty="0"/>
          </a:p>
        </p:txBody>
      </p:sp>
      <p:sp>
        <p:nvSpPr>
          <p:cNvPr id="4" name="Footer Placeholder 3">
            <a:extLst>
              <a:ext uri="{FF2B5EF4-FFF2-40B4-BE49-F238E27FC236}">
                <a16:creationId xmlns:a16="http://schemas.microsoft.com/office/drawing/2014/main" id="{5588470D-C66B-43C6-B0D4-AF6DF6E74A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93" b="0" i="0" u="none" strike="noStrike" kern="1200" cap="none" spc="-1" normalizeH="0" baseline="0" noProof="0">
                <a:ln>
                  <a:noFill/>
                </a:ln>
                <a:solidFill>
                  <a:prstClr val="black">
                    <a:tint val="75000"/>
                  </a:prstClr>
                </a:solidFill>
                <a:effectLst/>
                <a:uLnTx/>
                <a:uFillTx/>
                <a:latin typeface="Arial"/>
                <a:ea typeface="+mn-ea"/>
                <a:cs typeface="+mn-cs"/>
              </a:rPr>
              <a:t>Questions? Email LungMAPquestion@crab.org</a:t>
            </a:r>
            <a:endParaRPr kumimoji="0" lang="en-US" sz="1693" b="0" i="0" u="none" strike="noStrike" kern="1200" cap="none" spc="-1" normalizeH="0" baseline="0" noProof="0">
              <a:ln>
                <a:noFill/>
              </a:ln>
              <a:solidFill>
                <a:prstClr val="black">
                  <a:tint val="75000"/>
                </a:prstClr>
              </a:solidFill>
              <a:effectLst/>
              <a:uLnTx/>
              <a:uFillTx/>
              <a:latin typeface="Arial"/>
              <a:ea typeface="+mn-ea"/>
              <a:cs typeface="+mn-cs"/>
            </a:endParaRPr>
          </a:p>
        </p:txBody>
      </p:sp>
      <p:sp>
        <p:nvSpPr>
          <p:cNvPr id="7" name="TextBox 6">
            <a:extLst>
              <a:ext uri="{FF2B5EF4-FFF2-40B4-BE49-F238E27FC236}">
                <a16:creationId xmlns:a16="http://schemas.microsoft.com/office/drawing/2014/main" id="{B8B4EC0B-33EF-48FC-9504-78C8CD3FBA18}"/>
              </a:ext>
            </a:extLst>
          </p:cNvPr>
          <p:cNvSpPr txBox="1"/>
          <p:nvPr/>
        </p:nvSpPr>
        <p:spPr>
          <a:xfrm>
            <a:off x="9318315" y="377014"/>
            <a:ext cx="2035486" cy="2031325"/>
          </a:xfrm>
          <a:prstGeom prst="rect">
            <a:avLst/>
          </a:prstGeom>
          <a:solidFill>
            <a:schemeClr val="accent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Site follows steps in SWOG Specimen Tracking (STS) to request re-analysis of commercial FoundationOne CDx results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6DFB88F-E6C2-49C4-AECC-C7EEB7A2C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914" y="1504396"/>
            <a:ext cx="6377206" cy="4428615"/>
          </a:xfrm>
          <a:prstGeom prst="rect">
            <a:avLst/>
          </a:prstGeom>
        </p:spPr>
      </p:pic>
    </p:spTree>
    <p:extLst>
      <p:ext uri="{BB962C8B-B14F-4D97-AF65-F5344CB8AC3E}">
        <p14:creationId xmlns:p14="http://schemas.microsoft.com/office/powerpoint/2010/main" val="216741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8AAE-ABAE-48C2-867B-D55C7FB41085}"/>
              </a:ext>
            </a:extLst>
          </p:cNvPr>
          <p:cNvSpPr>
            <a:spLocks noGrp="1"/>
          </p:cNvSpPr>
          <p:nvPr>
            <p:ph type="title"/>
          </p:nvPr>
        </p:nvSpPr>
        <p:spPr/>
        <p:txBody>
          <a:bodyPr/>
          <a:lstStyle/>
          <a:p>
            <a:r>
              <a:rPr lang="en-US" dirty="0">
                <a:solidFill>
                  <a:schemeClr val="accent1"/>
                </a:solidFill>
              </a:rPr>
              <a:t>SWOG Specimen Tracking System</a:t>
            </a:r>
          </a:p>
        </p:txBody>
      </p:sp>
      <p:sp>
        <p:nvSpPr>
          <p:cNvPr id="3" name="Content Placeholder 2">
            <a:extLst>
              <a:ext uri="{FF2B5EF4-FFF2-40B4-BE49-F238E27FC236}">
                <a16:creationId xmlns:a16="http://schemas.microsoft.com/office/drawing/2014/main" id="{797BEFFE-BFA0-47E6-BA3E-B8A9A0FD171B}"/>
              </a:ext>
            </a:extLst>
          </p:cNvPr>
          <p:cNvSpPr>
            <a:spLocks noGrp="1"/>
          </p:cNvSpPr>
          <p:nvPr>
            <p:ph idx="1"/>
          </p:nvPr>
        </p:nvSpPr>
        <p:spPr>
          <a:xfrm>
            <a:off x="332325" y="1690735"/>
            <a:ext cx="8985989" cy="2328154"/>
          </a:xfrm>
        </p:spPr>
        <p:txBody>
          <a:bodyPr>
            <a:normAutofit/>
          </a:bodyPr>
          <a:lstStyle/>
          <a:p>
            <a:r>
              <a:rPr lang="en-US" dirty="0"/>
              <a:t>Once “Ship this Shipment and Generate Packing List” is selected, the request has been completed and sent to FMI</a:t>
            </a:r>
          </a:p>
          <a:p>
            <a:pPr lvl="1"/>
            <a:r>
              <a:rPr lang="en-US" dirty="0"/>
              <a:t>No need to physically mail or email anything</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5588470D-C66B-43C6-B0D4-AF6DF6E74A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93" b="0" i="0" u="none" strike="noStrike" kern="1200" cap="none" spc="-1" normalizeH="0" baseline="0" noProof="0">
                <a:ln>
                  <a:noFill/>
                </a:ln>
                <a:solidFill>
                  <a:prstClr val="black">
                    <a:tint val="75000"/>
                  </a:prstClr>
                </a:solidFill>
                <a:effectLst/>
                <a:uLnTx/>
                <a:uFillTx/>
                <a:latin typeface="Arial"/>
                <a:ea typeface="+mn-ea"/>
                <a:cs typeface="+mn-cs"/>
              </a:rPr>
              <a:t>Questions? Email LungMAPquestion@crab.org</a:t>
            </a:r>
            <a:endParaRPr kumimoji="0" lang="en-US" sz="1693" b="0" i="0" u="none" strike="noStrike" kern="1200" cap="none" spc="-1" normalizeH="0" baseline="0" noProof="0">
              <a:ln>
                <a:noFill/>
              </a:ln>
              <a:solidFill>
                <a:prstClr val="black">
                  <a:tint val="75000"/>
                </a:prstClr>
              </a:solidFill>
              <a:effectLst/>
              <a:uLnTx/>
              <a:uFillTx/>
              <a:latin typeface="Arial"/>
              <a:ea typeface="+mn-ea"/>
              <a:cs typeface="+mn-cs"/>
            </a:endParaRPr>
          </a:p>
        </p:txBody>
      </p:sp>
      <p:sp>
        <p:nvSpPr>
          <p:cNvPr id="7" name="TextBox 6">
            <a:extLst>
              <a:ext uri="{FF2B5EF4-FFF2-40B4-BE49-F238E27FC236}">
                <a16:creationId xmlns:a16="http://schemas.microsoft.com/office/drawing/2014/main" id="{B8B4EC0B-33EF-48FC-9504-78C8CD3FBA18}"/>
              </a:ext>
            </a:extLst>
          </p:cNvPr>
          <p:cNvSpPr txBox="1"/>
          <p:nvPr/>
        </p:nvSpPr>
        <p:spPr>
          <a:xfrm>
            <a:off x="9318315" y="377014"/>
            <a:ext cx="2035486" cy="2031325"/>
          </a:xfrm>
          <a:prstGeom prst="rect">
            <a:avLst/>
          </a:prstGeom>
          <a:solidFill>
            <a:schemeClr val="accent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Site follows steps in SWOG Specimen Tracking (STS) to request re-analysis of commercial FoundationOne CDx results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503C187-7227-4575-B133-69F51C029414}"/>
              </a:ext>
            </a:extLst>
          </p:cNvPr>
          <p:cNvPicPr>
            <a:picLocks noChangeAspect="1"/>
          </p:cNvPicPr>
          <p:nvPr/>
        </p:nvPicPr>
        <p:blipFill rotWithShape="1">
          <a:blip r:embed="rId2">
            <a:extLst>
              <a:ext uri="{28A0092B-C50C-407E-A947-70E740481C1C}">
                <a14:useLocalDpi xmlns:a14="http://schemas.microsoft.com/office/drawing/2010/main" val="0"/>
              </a:ext>
            </a:extLst>
          </a:blip>
          <a:srcRect l="71" t="73229" r="-71" b="1661"/>
          <a:stretch/>
        </p:blipFill>
        <p:spPr>
          <a:xfrm>
            <a:off x="620103" y="3429000"/>
            <a:ext cx="10683033" cy="1542170"/>
          </a:xfrm>
          <a:prstGeom prst="rect">
            <a:avLst/>
          </a:prstGeom>
        </p:spPr>
      </p:pic>
      <p:pic>
        <p:nvPicPr>
          <p:cNvPr id="17" name="Graphic 16" descr="Arrow Clockwise curve">
            <a:extLst>
              <a:ext uri="{FF2B5EF4-FFF2-40B4-BE49-F238E27FC236}">
                <a16:creationId xmlns:a16="http://schemas.microsoft.com/office/drawing/2014/main" id="{58B1B4E0-7E58-45AB-AA4F-2FF2023D4C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5720" y="4848474"/>
            <a:ext cx="1507800" cy="1507800"/>
          </a:xfrm>
          <a:prstGeom prst="rect">
            <a:avLst/>
          </a:prstGeom>
        </p:spPr>
      </p:pic>
    </p:spTree>
    <p:extLst>
      <p:ext uri="{BB962C8B-B14F-4D97-AF65-F5344CB8AC3E}">
        <p14:creationId xmlns:p14="http://schemas.microsoft.com/office/powerpoint/2010/main" val="126596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BE87-AA74-4B94-AE7A-14EFCACC9907}"/>
              </a:ext>
            </a:extLst>
          </p:cNvPr>
          <p:cNvSpPr>
            <a:spLocks noGrp="1"/>
          </p:cNvSpPr>
          <p:nvPr>
            <p:ph type="title"/>
          </p:nvPr>
        </p:nvSpPr>
        <p:spPr>
          <a:xfrm>
            <a:off x="838200" y="294398"/>
            <a:ext cx="10515600" cy="1325528"/>
          </a:xfrm>
        </p:spPr>
        <p:txBody>
          <a:bodyPr/>
          <a:lstStyle/>
          <a:p>
            <a:r>
              <a:rPr lang="en-US" dirty="0">
                <a:solidFill>
                  <a:schemeClr val="accent1"/>
                </a:solidFill>
              </a:rPr>
              <a:t>Commercial NGS Testing Form (Rave)</a:t>
            </a:r>
          </a:p>
        </p:txBody>
      </p:sp>
      <p:sp>
        <p:nvSpPr>
          <p:cNvPr id="3" name="Content Placeholder 2">
            <a:extLst>
              <a:ext uri="{FF2B5EF4-FFF2-40B4-BE49-F238E27FC236}">
                <a16:creationId xmlns:a16="http://schemas.microsoft.com/office/drawing/2014/main" id="{6155A0A3-2706-41F4-8A1C-D3D37F9BFF05}"/>
              </a:ext>
            </a:extLst>
          </p:cNvPr>
          <p:cNvSpPr>
            <a:spLocks noGrp="1"/>
          </p:cNvSpPr>
          <p:nvPr>
            <p:ph idx="1"/>
          </p:nvPr>
        </p:nvSpPr>
        <p:spPr>
          <a:xfrm>
            <a:off x="838199" y="1507847"/>
            <a:ext cx="10515600" cy="2133565"/>
          </a:xfrm>
        </p:spPr>
        <p:txBody>
          <a:bodyPr>
            <a:normAutofit lnSpcReduction="10000"/>
          </a:bodyPr>
          <a:lstStyle/>
          <a:p>
            <a:r>
              <a:rPr lang="en-US" b="1" dirty="0"/>
              <a:t>Commercial NGS Testing </a:t>
            </a:r>
            <a:r>
              <a:rPr lang="en-US" dirty="0"/>
              <a:t>folder will rollout in Rave based on registration question</a:t>
            </a:r>
          </a:p>
          <a:p>
            <a:r>
              <a:rPr lang="en-US" dirty="0"/>
              <a:t>Upload commercial FoundationOne CDx report to form</a:t>
            </a:r>
          </a:p>
          <a:p>
            <a:r>
              <a:rPr lang="en-US" dirty="0"/>
              <a:t>Source documentation only; upload does </a:t>
            </a:r>
            <a:r>
              <a:rPr lang="en-US" dirty="0">
                <a:solidFill>
                  <a:srgbClr val="FF0000"/>
                </a:solidFill>
              </a:rPr>
              <a:t>NOT</a:t>
            </a:r>
            <a:r>
              <a:rPr lang="en-US" dirty="0"/>
              <a:t> request use of results for re-analysis and sub-study assignment</a:t>
            </a:r>
          </a:p>
          <a:p>
            <a:pPr marL="0" indent="0">
              <a:buNone/>
            </a:pPr>
            <a:endParaRPr lang="en-US" dirty="0"/>
          </a:p>
        </p:txBody>
      </p:sp>
      <p:sp>
        <p:nvSpPr>
          <p:cNvPr id="4" name="Footer Placeholder 3">
            <a:extLst>
              <a:ext uri="{FF2B5EF4-FFF2-40B4-BE49-F238E27FC236}">
                <a16:creationId xmlns:a16="http://schemas.microsoft.com/office/drawing/2014/main" id="{FD275CF3-E580-458A-88EB-3298F922E6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93" b="0" i="0" u="none" strike="noStrike" kern="1200" cap="none" spc="-1" normalizeH="0" baseline="0" noProof="0">
                <a:ln>
                  <a:noFill/>
                </a:ln>
                <a:solidFill>
                  <a:prstClr val="black">
                    <a:tint val="75000"/>
                  </a:prstClr>
                </a:solidFill>
                <a:effectLst/>
                <a:uLnTx/>
                <a:uFillTx/>
                <a:latin typeface="Arial"/>
                <a:ea typeface="+mn-ea"/>
                <a:cs typeface="+mn-cs"/>
              </a:rPr>
              <a:t>Questions? Email LungMAPquestion@crab.org</a:t>
            </a:r>
            <a:endParaRPr kumimoji="0" lang="en-US" sz="1693" b="0" i="0" u="none" strike="noStrike" kern="1200" cap="none" spc="-1" normalizeH="0" baseline="0" noProof="0">
              <a:ln>
                <a:noFill/>
              </a:ln>
              <a:solidFill>
                <a:prstClr val="black">
                  <a:tint val="75000"/>
                </a:prstClr>
              </a:solidFill>
              <a:effectLst/>
              <a:uLnTx/>
              <a:uFillTx/>
              <a:latin typeface="Arial"/>
              <a:ea typeface="+mn-ea"/>
              <a:cs typeface="+mn-cs"/>
            </a:endParaRPr>
          </a:p>
        </p:txBody>
      </p:sp>
      <p:sp>
        <p:nvSpPr>
          <p:cNvPr id="5" name="TextBox 4">
            <a:extLst>
              <a:ext uri="{FF2B5EF4-FFF2-40B4-BE49-F238E27FC236}">
                <a16:creationId xmlns:a16="http://schemas.microsoft.com/office/drawing/2014/main" id="{04B2240E-C553-43DB-8AEA-BEDC91B9299A}"/>
              </a:ext>
            </a:extLst>
          </p:cNvPr>
          <p:cNvSpPr txBox="1"/>
          <p:nvPr/>
        </p:nvSpPr>
        <p:spPr>
          <a:xfrm>
            <a:off x="9440612" y="230373"/>
            <a:ext cx="2289978" cy="1200329"/>
          </a:xfrm>
          <a:prstGeom prst="rect">
            <a:avLst/>
          </a:prstGeom>
          <a:solidFill>
            <a:schemeClr val="accent1"/>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Site completes Rave form, uploading commercial report  as documentation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1" descr="image001">
            <a:extLst>
              <a:ext uri="{FF2B5EF4-FFF2-40B4-BE49-F238E27FC236}">
                <a16:creationId xmlns:a16="http://schemas.microsoft.com/office/drawing/2014/main" id="{EADBF4A1-4F1C-4AA9-AD8D-7919617551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00"/>
          <a:stretch/>
        </p:blipFill>
        <p:spPr bwMode="auto">
          <a:xfrm>
            <a:off x="461410" y="3787376"/>
            <a:ext cx="11269181" cy="213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49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8221" y="4366904"/>
            <a:ext cx="11726779" cy="578219"/>
          </a:xfrm>
        </p:spPr>
        <p:txBody>
          <a:bodyPr>
            <a:noAutofit/>
          </a:bodyPr>
          <a:lstStyle/>
          <a:p>
            <a:r>
              <a:rPr lang="en-US" sz="2667" dirty="0"/>
              <a:t>LUNGMAP meeting, April 21, 2021</a:t>
            </a:r>
          </a:p>
        </p:txBody>
      </p:sp>
      <p:pic>
        <p:nvPicPr>
          <p:cNvPr id="1026" name="Picture 2" descr="http://www.ecog.org/images/logo.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5417" y="5642352"/>
            <a:ext cx="3751635" cy="103616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157461" y="2331729"/>
            <a:ext cx="11726779" cy="883911"/>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1219170">
              <a:spcBef>
                <a:spcPts val="0"/>
              </a:spcBef>
            </a:pPr>
            <a:r>
              <a:rPr lang="en-US" sz="2667" dirty="0">
                <a:solidFill>
                  <a:prstClr val="black"/>
                </a:solidFill>
              </a:rPr>
              <a:t>Joel Neal MD PhD</a:t>
            </a:r>
          </a:p>
          <a:p>
            <a:pPr defTabSz="1219170">
              <a:spcBef>
                <a:spcPts val="0"/>
              </a:spcBef>
            </a:pPr>
            <a:r>
              <a:rPr lang="en-US" sz="2667" dirty="0">
                <a:solidFill>
                  <a:prstClr val="black"/>
                </a:solidFill>
              </a:rPr>
              <a:t>LUNGMAP Study Co-Chair + FMI Liaison</a:t>
            </a:r>
          </a:p>
        </p:txBody>
      </p:sp>
      <p:pic>
        <p:nvPicPr>
          <p:cNvPr id="8" name="Picture 7" descr="SCI digital_top">
            <a:extLst>
              <a:ext uri="{FF2B5EF4-FFF2-40B4-BE49-F238E27FC236}">
                <a16:creationId xmlns:a16="http://schemas.microsoft.com/office/drawing/2014/main" id="{3353E321-F570-4060-9F34-CEE1E4C89AA3}"/>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3249" y="5417573"/>
            <a:ext cx="3224129" cy="1283681"/>
          </a:xfrm>
          <a:prstGeom prst="rect">
            <a:avLst/>
          </a:prstGeom>
          <a:noFill/>
        </p:spPr>
      </p:pic>
      <p:sp>
        <p:nvSpPr>
          <p:cNvPr id="9" name="Title 1">
            <a:extLst>
              <a:ext uri="{FF2B5EF4-FFF2-40B4-BE49-F238E27FC236}">
                <a16:creationId xmlns:a16="http://schemas.microsoft.com/office/drawing/2014/main" id="{A2C074D6-2ADC-407F-8BDD-118B4E030040}"/>
              </a:ext>
            </a:extLst>
          </p:cNvPr>
          <p:cNvSpPr>
            <a:spLocks noGrp="1"/>
          </p:cNvSpPr>
          <p:nvPr>
            <p:ph type="ctrTitle"/>
          </p:nvPr>
        </p:nvSpPr>
        <p:spPr>
          <a:xfrm>
            <a:off x="1" y="392804"/>
            <a:ext cx="12191999" cy="1241697"/>
          </a:xfrm>
        </p:spPr>
        <p:txBody>
          <a:bodyPr>
            <a:noAutofit/>
          </a:bodyPr>
          <a:lstStyle/>
          <a:p>
            <a:r>
              <a:rPr lang="en-US" altLang="en-US" sz="4267" dirty="0">
                <a:ea typeface="ＭＳ Ｐゴシック" pitchFamily="1" charset="-128"/>
              </a:rPr>
              <a:t>Using </a:t>
            </a:r>
            <a:r>
              <a:rPr lang="en-US" altLang="en-US" sz="4267" dirty="0" err="1">
                <a:ea typeface="ＭＳ Ｐゴシック" pitchFamily="1" charset="-128"/>
              </a:rPr>
              <a:t>FoundationOne</a:t>
            </a:r>
            <a:r>
              <a:rPr lang="en-US" altLang="en-US" sz="4267" dirty="0">
                <a:ea typeface="ＭＳ Ｐゴシック" pitchFamily="1" charset="-128"/>
              </a:rPr>
              <a:t> </a:t>
            </a:r>
            <a:r>
              <a:rPr lang="en-US" altLang="en-US" sz="4267" dirty="0" err="1">
                <a:ea typeface="ＭＳ Ｐゴシック" pitchFamily="1" charset="-128"/>
              </a:rPr>
              <a:t>CDx</a:t>
            </a:r>
            <a:r>
              <a:rPr lang="en-US" altLang="en-US" sz="4267" dirty="0">
                <a:ea typeface="ＭＳ Ｐゴシック" pitchFamily="1" charset="-128"/>
              </a:rPr>
              <a:t> testing for LUNGMAP </a:t>
            </a:r>
            <a:br>
              <a:rPr lang="en-US" altLang="en-US" sz="3733" dirty="0">
                <a:ea typeface="ＭＳ Ｐゴシック" pitchFamily="1" charset="-128"/>
              </a:rPr>
            </a:br>
            <a:endParaRPr lang="en-US" sz="3733" dirty="0"/>
          </a:p>
        </p:txBody>
      </p:sp>
    </p:spTree>
    <p:extLst>
      <p:ext uri="{BB962C8B-B14F-4D97-AF65-F5344CB8AC3E}">
        <p14:creationId xmlns:p14="http://schemas.microsoft.com/office/powerpoint/2010/main" val="732529882"/>
      </p:ext>
    </p:extLst>
  </p:cSld>
  <p:clrMapOvr>
    <a:masterClrMapping/>
  </p:clrMapOvr>
  <mc:AlternateContent xmlns:mc="http://schemas.openxmlformats.org/markup-compatibility/2006" xmlns:p14="http://schemas.microsoft.com/office/powerpoint/2010/main">
    <mc:Choice Requires="p14">
      <p:transition spd="slow" p14:dur="2000" advTm="21149"/>
    </mc:Choice>
    <mc:Fallback xmlns="">
      <p:transition spd="slow" advTm="2114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DA35-6563-43B5-A4FA-4590247A0F1C}"/>
              </a:ext>
            </a:extLst>
          </p:cNvPr>
          <p:cNvSpPr>
            <a:spLocks noGrp="1"/>
          </p:cNvSpPr>
          <p:nvPr>
            <p:ph type="title"/>
          </p:nvPr>
        </p:nvSpPr>
        <p:spPr/>
        <p:txBody>
          <a:bodyPr/>
          <a:lstStyle/>
          <a:p>
            <a:r>
              <a:rPr lang="en-US" dirty="0">
                <a:solidFill>
                  <a:schemeClr val="accent1"/>
                </a:solidFill>
              </a:rPr>
              <a:t>Receipt of Sub-study Assignment</a:t>
            </a:r>
          </a:p>
        </p:txBody>
      </p:sp>
      <p:sp>
        <p:nvSpPr>
          <p:cNvPr id="3" name="Content Placeholder 2">
            <a:extLst>
              <a:ext uri="{FF2B5EF4-FFF2-40B4-BE49-F238E27FC236}">
                <a16:creationId xmlns:a16="http://schemas.microsoft.com/office/drawing/2014/main" id="{3F67D15D-3C0E-4C42-8990-F4567122A2C5}"/>
              </a:ext>
            </a:extLst>
          </p:cNvPr>
          <p:cNvSpPr>
            <a:spLocks noGrp="1"/>
          </p:cNvSpPr>
          <p:nvPr>
            <p:ph idx="1"/>
          </p:nvPr>
        </p:nvSpPr>
        <p:spPr/>
        <p:txBody>
          <a:bodyPr>
            <a:normAutofit lnSpcReduction="10000"/>
          </a:bodyPr>
          <a:lstStyle/>
          <a:p>
            <a:r>
              <a:rPr lang="en-US" dirty="0"/>
              <a:t>Same process as tissue submissions</a:t>
            </a:r>
          </a:p>
          <a:p>
            <a:pPr lvl="1"/>
            <a:r>
              <a:rPr lang="en-US" dirty="0"/>
              <a:t>Email to site contacts</a:t>
            </a:r>
          </a:p>
          <a:p>
            <a:pPr lvl="1"/>
            <a:r>
              <a:rPr lang="en-US" dirty="0"/>
              <a:t>Added to Sub-study Assignment form in Rave</a:t>
            </a:r>
          </a:p>
          <a:p>
            <a:pPr lvl="1"/>
            <a:r>
              <a:rPr lang="en-US" dirty="0"/>
              <a:t>No PDF reports will be attached as these are shared via commercial process</a:t>
            </a:r>
          </a:p>
          <a:p>
            <a:pPr lvl="2"/>
            <a:r>
              <a:rPr lang="en-US" dirty="0"/>
              <a:t>Including any updates if they occur during re-analysis</a:t>
            </a:r>
          </a:p>
          <a:p>
            <a:r>
              <a:rPr lang="en-US" dirty="0"/>
              <a:t>Same timing as tissue submissions</a:t>
            </a:r>
          </a:p>
          <a:p>
            <a:pPr lvl="1"/>
            <a:r>
              <a:rPr lang="en-US" dirty="0"/>
              <a:t>Patients screened at progression: Sub-study assignment expected within 16 days after submission of request</a:t>
            </a:r>
          </a:p>
          <a:p>
            <a:pPr lvl="1"/>
            <a:r>
              <a:rPr lang="en-US" dirty="0"/>
              <a:t>Patients pre-screened prior to progression: </a:t>
            </a:r>
          </a:p>
          <a:p>
            <a:pPr lvl="2"/>
            <a:r>
              <a:rPr lang="en-US" dirty="0"/>
              <a:t>Confirmation email sent when results successfully transferred to SWOG</a:t>
            </a:r>
          </a:p>
          <a:p>
            <a:pPr lvl="2"/>
            <a:r>
              <a:rPr lang="en-US" dirty="0"/>
              <a:t>Sub-study assignment sent the next day after submission of Notice of Progression in Rave</a:t>
            </a:r>
          </a:p>
        </p:txBody>
      </p:sp>
      <p:sp>
        <p:nvSpPr>
          <p:cNvPr id="4" name="Footer Placeholder 3">
            <a:extLst>
              <a:ext uri="{FF2B5EF4-FFF2-40B4-BE49-F238E27FC236}">
                <a16:creationId xmlns:a16="http://schemas.microsoft.com/office/drawing/2014/main" id="{1AF88EC6-CAD2-428C-A2FD-1551899E94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93" b="0" i="0" u="none" strike="noStrike" kern="1200" cap="none" spc="-1" normalizeH="0" baseline="0" noProof="0">
                <a:ln>
                  <a:noFill/>
                </a:ln>
                <a:solidFill>
                  <a:prstClr val="black">
                    <a:tint val="75000"/>
                  </a:prstClr>
                </a:solidFill>
                <a:effectLst/>
                <a:uLnTx/>
                <a:uFillTx/>
                <a:latin typeface="Arial"/>
                <a:ea typeface="+mn-ea"/>
                <a:cs typeface="+mn-cs"/>
              </a:rPr>
              <a:t>Questions? Email LungMAPquestion@crab.org</a:t>
            </a:r>
            <a:endParaRPr kumimoji="0" lang="en-US" sz="1693" b="0" i="0" u="none" strike="noStrike" kern="1200" cap="none" spc="-1" normalizeH="0" baseline="0" noProof="0">
              <a:ln>
                <a:noFill/>
              </a:ln>
              <a:solidFill>
                <a:prstClr val="black">
                  <a:tint val="75000"/>
                </a:prstClr>
              </a:solidFill>
              <a:effectLst/>
              <a:uLnTx/>
              <a:uFillTx/>
              <a:latin typeface="Arial"/>
              <a:ea typeface="+mn-ea"/>
              <a:cs typeface="+mn-cs"/>
            </a:endParaRPr>
          </a:p>
        </p:txBody>
      </p:sp>
      <p:sp>
        <p:nvSpPr>
          <p:cNvPr id="6" name="TextBox 5">
            <a:extLst>
              <a:ext uri="{FF2B5EF4-FFF2-40B4-BE49-F238E27FC236}">
                <a16:creationId xmlns:a16="http://schemas.microsoft.com/office/drawing/2014/main" id="{3EC1AD32-9CC5-4831-A8DE-3B48E6614641}"/>
              </a:ext>
            </a:extLst>
          </p:cNvPr>
          <p:cNvSpPr txBox="1"/>
          <p:nvPr/>
        </p:nvSpPr>
        <p:spPr>
          <a:xfrm>
            <a:off x="9318315" y="681110"/>
            <a:ext cx="2035486" cy="1477328"/>
          </a:xfrm>
          <a:prstGeom prst="rect">
            <a:avLst/>
          </a:prstGeom>
          <a:solidFill>
            <a:schemeClr val="accent6"/>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SWOG SDMC receives file and alerts site of sub-study assignment (at progression)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75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B6E8-00DD-4659-A29C-08F3E2E3C651}"/>
              </a:ext>
            </a:extLst>
          </p:cNvPr>
          <p:cNvSpPr>
            <a:spLocks noGrp="1"/>
          </p:cNvSpPr>
          <p:nvPr>
            <p:ph type="title"/>
          </p:nvPr>
        </p:nvSpPr>
        <p:spPr/>
        <p:txBody>
          <a:bodyPr/>
          <a:lstStyle/>
          <a:p>
            <a:r>
              <a:rPr lang="en-US" dirty="0">
                <a:solidFill>
                  <a:schemeClr val="accent1"/>
                </a:solidFill>
              </a:rPr>
              <a:t>Contact us!</a:t>
            </a:r>
          </a:p>
        </p:txBody>
      </p:sp>
      <p:sp>
        <p:nvSpPr>
          <p:cNvPr id="3" name="Content Placeholder 2">
            <a:extLst>
              <a:ext uri="{FF2B5EF4-FFF2-40B4-BE49-F238E27FC236}">
                <a16:creationId xmlns:a16="http://schemas.microsoft.com/office/drawing/2014/main" id="{3B4BC79F-9D95-4EB9-9DAB-48AFBFF60B3C}"/>
              </a:ext>
            </a:extLst>
          </p:cNvPr>
          <p:cNvSpPr>
            <a:spLocks noGrp="1"/>
          </p:cNvSpPr>
          <p:nvPr>
            <p:ph idx="1"/>
          </p:nvPr>
        </p:nvSpPr>
        <p:spPr>
          <a:xfrm>
            <a:off x="838200" y="1571355"/>
            <a:ext cx="10515600" cy="2849929"/>
          </a:xfrm>
        </p:spPr>
        <p:txBody>
          <a:bodyPr/>
          <a:lstStyle/>
          <a:p>
            <a:r>
              <a:rPr lang="en-US" dirty="0"/>
              <a:t>Your friendly Lung-MAP Data Coordinators (Louise, Leah, and Amy) are here to help!</a:t>
            </a:r>
          </a:p>
          <a:p>
            <a:r>
              <a:rPr lang="en-US" dirty="0"/>
              <a:t>We would be happy to be on the phone with you while you go through this process for the first time</a:t>
            </a:r>
          </a:p>
          <a:p>
            <a:r>
              <a:rPr lang="en-US" dirty="0"/>
              <a:t>Better to ask questions ahead of time, rather than have to fix things after the fact (although we can usually help with that too)</a:t>
            </a:r>
          </a:p>
        </p:txBody>
      </p:sp>
      <p:sp>
        <p:nvSpPr>
          <p:cNvPr id="5" name="TextBox 4">
            <a:extLst>
              <a:ext uri="{FF2B5EF4-FFF2-40B4-BE49-F238E27FC236}">
                <a16:creationId xmlns:a16="http://schemas.microsoft.com/office/drawing/2014/main" id="{F715CF6B-E0E8-4AC9-894D-F7DAD6D66955}"/>
              </a:ext>
            </a:extLst>
          </p:cNvPr>
          <p:cNvSpPr txBox="1"/>
          <p:nvPr/>
        </p:nvSpPr>
        <p:spPr>
          <a:xfrm>
            <a:off x="1453848" y="4500286"/>
            <a:ext cx="9284304" cy="1581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38" b="0" i="0" u="none" strike="noStrike" kern="1200" cap="none" spc="0" normalizeH="0" baseline="0" noProof="0" dirty="0">
                <a:ln>
                  <a:noFill/>
                </a:ln>
                <a:solidFill>
                  <a:prstClr val="black"/>
                </a:solidFill>
                <a:effectLst/>
                <a:uLnTx/>
                <a:uFillTx/>
                <a:latin typeface="Calibri" panose="020F0502020204030204"/>
                <a:ea typeface="+mn-ea"/>
                <a:cs typeface="+mn-cs"/>
              </a:rPr>
              <a:t>Email: </a:t>
            </a:r>
            <a:r>
              <a:rPr kumimoji="0" lang="en-US" sz="4838"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LungMAPquestion@crab.org</a:t>
            </a:r>
            <a:endParaRPr kumimoji="0" lang="en-US" sz="483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38" b="0" i="0" u="none" strike="noStrike" kern="1200" cap="none" spc="0" normalizeH="0" baseline="0" noProof="0" dirty="0">
                <a:ln>
                  <a:noFill/>
                </a:ln>
                <a:solidFill>
                  <a:prstClr val="black"/>
                </a:solidFill>
                <a:effectLst/>
                <a:uLnTx/>
                <a:uFillTx/>
                <a:latin typeface="Calibri" panose="020F0502020204030204"/>
                <a:ea typeface="+mn-ea"/>
                <a:cs typeface="+mn-cs"/>
              </a:rPr>
              <a:t>Phone: 206-652-2267</a:t>
            </a:r>
          </a:p>
        </p:txBody>
      </p:sp>
    </p:spTree>
    <p:extLst>
      <p:ext uri="{BB962C8B-B14F-4D97-AF65-F5344CB8AC3E}">
        <p14:creationId xmlns:p14="http://schemas.microsoft.com/office/powerpoint/2010/main" val="341639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A90854-5EA2-4558-9244-76BD7E27ECEF}"/>
              </a:ext>
            </a:extLst>
          </p:cNvPr>
          <p:cNvSpPr txBox="1">
            <a:spLocks/>
          </p:cNvSpPr>
          <p:nvPr/>
        </p:nvSpPr>
        <p:spPr>
          <a:xfrm>
            <a:off x="1" y="240404"/>
            <a:ext cx="12191999" cy="1241697"/>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defTabSz="1219170"/>
            <a:r>
              <a:rPr lang="en-US" altLang="en-US" sz="4267" dirty="0">
                <a:solidFill>
                  <a:prstClr val="black"/>
                </a:solidFill>
                <a:ea typeface="ＭＳ Ｐゴシック" pitchFamily="1" charset="-128"/>
              </a:rPr>
              <a:t>Using </a:t>
            </a:r>
            <a:r>
              <a:rPr lang="en-US" altLang="en-US" sz="4267" dirty="0" err="1">
                <a:solidFill>
                  <a:prstClr val="black"/>
                </a:solidFill>
                <a:ea typeface="ＭＳ Ｐゴシック" pitchFamily="1" charset="-128"/>
              </a:rPr>
              <a:t>FoundationOne</a:t>
            </a:r>
            <a:r>
              <a:rPr lang="en-US" altLang="en-US" sz="4267" dirty="0">
                <a:solidFill>
                  <a:prstClr val="black"/>
                </a:solidFill>
                <a:ea typeface="ＭＳ Ｐゴシック" pitchFamily="1" charset="-128"/>
              </a:rPr>
              <a:t> </a:t>
            </a:r>
            <a:r>
              <a:rPr lang="en-US" altLang="en-US" sz="4267" dirty="0" err="1">
                <a:solidFill>
                  <a:prstClr val="black"/>
                </a:solidFill>
                <a:ea typeface="ＭＳ Ｐゴシック" pitchFamily="1" charset="-128"/>
              </a:rPr>
              <a:t>CDx</a:t>
            </a:r>
            <a:r>
              <a:rPr lang="en-US" altLang="en-US" sz="4267" dirty="0">
                <a:solidFill>
                  <a:prstClr val="black"/>
                </a:solidFill>
                <a:ea typeface="ＭＳ Ｐゴシック" pitchFamily="1" charset="-128"/>
              </a:rPr>
              <a:t> testing for LUNGMAP </a:t>
            </a:r>
            <a:br>
              <a:rPr lang="en-US" altLang="en-US" sz="3733" dirty="0">
                <a:solidFill>
                  <a:prstClr val="black"/>
                </a:solidFill>
                <a:ea typeface="ＭＳ Ｐゴシック" pitchFamily="1" charset="-128"/>
              </a:rPr>
            </a:br>
            <a:endParaRPr lang="en-US" sz="3733" dirty="0">
              <a:solidFill>
                <a:prstClr val="black"/>
              </a:solidFill>
            </a:endParaRPr>
          </a:p>
        </p:txBody>
      </p:sp>
      <p:sp>
        <p:nvSpPr>
          <p:cNvPr id="9" name="Content Placeholder 4">
            <a:extLst>
              <a:ext uri="{FF2B5EF4-FFF2-40B4-BE49-F238E27FC236}">
                <a16:creationId xmlns:a16="http://schemas.microsoft.com/office/drawing/2014/main" id="{7E9B6752-F082-42B7-AF64-7D671ACA4FEF}"/>
              </a:ext>
            </a:extLst>
          </p:cNvPr>
          <p:cNvSpPr txBox="1">
            <a:spLocks/>
          </p:cNvSpPr>
          <p:nvPr/>
        </p:nvSpPr>
        <p:spPr>
          <a:xfrm>
            <a:off x="212226" y="1193259"/>
            <a:ext cx="11767545" cy="5778661"/>
          </a:xfrm>
          <a:prstGeom prst="rect">
            <a:avLst/>
          </a:prstGeom>
        </p:spPr>
        <p:txBody>
          <a:bodyPr vert="horz" lIns="121920" tIns="60960" rIns="121920" bIns="6096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defTabSz="1219170"/>
            <a:r>
              <a:rPr lang="en-US" sz="2800" dirty="0">
                <a:solidFill>
                  <a:prstClr val="black"/>
                </a:solidFill>
              </a:rPr>
              <a:t>Protocol version 3/1/21 (anticipated release to sites Q2 2021) update to eligibility criteria:</a:t>
            </a:r>
          </a:p>
          <a:p>
            <a:pPr algn="l" defTabSz="1219170"/>
            <a:endParaRPr lang="en-US" sz="2800" dirty="0">
              <a:solidFill>
                <a:prstClr val="black"/>
              </a:solidFill>
            </a:endParaRPr>
          </a:p>
          <a:p>
            <a:pPr marL="457189" indent="-457189" algn="l" defTabSz="1219170">
              <a:buFont typeface="Arial" panose="020B0604020202020204" pitchFamily="34" charset="0"/>
              <a:buChar char="•"/>
            </a:pPr>
            <a:r>
              <a:rPr lang="en-US" sz="2800" dirty="0">
                <a:solidFill>
                  <a:prstClr val="black"/>
                </a:solidFill>
              </a:rPr>
              <a:t>Patients may either submit tissue for biomarker profiling (current state) OR submit previous commercial </a:t>
            </a:r>
            <a:r>
              <a:rPr lang="en-US" sz="2800" dirty="0" err="1">
                <a:solidFill>
                  <a:prstClr val="black"/>
                </a:solidFill>
              </a:rPr>
              <a:t>FoundationOne</a:t>
            </a:r>
            <a:r>
              <a:rPr lang="en-US" sz="2800" dirty="0">
                <a:solidFill>
                  <a:prstClr val="black"/>
                </a:solidFill>
              </a:rPr>
              <a:t> </a:t>
            </a:r>
            <a:r>
              <a:rPr lang="en-US" sz="2800" dirty="0" err="1">
                <a:solidFill>
                  <a:prstClr val="black"/>
                </a:solidFill>
              </a:rPr>
              <a:t>CDx</a:t>
            </a:r>
            <a:r>
              <a:rPr lang="en-US" sz="2800" dirty="0">
                <a:solidFill>
                  <a:prstClr val="black"/>
                </a:solidFill>
              </a:rPr>
              <a:t> test results.</a:t>
            </a:r>
          </a:p>
          <a:p>
            <a:pPr marL="457189" indent="-457189" algn="l" defTabSz="1219170">
              <a:buFont typeface="Arial" panose="020B0604020202020204" pitchFamily="34" charset="0"/>
              <a:buChar char="•"/>
            </a:pPr>
            <a:r>
              <a:rPr lang="en-US" sz="2800" dirty="0">
                <a:solidFill>
                  <a:prstClr val="black"/>
                </a:solidFill>
              </a:rPr>
              <a:t>If submitting commercial results:</a:t>
            </a:r>
          </a:p>
          <a:p>
            <a:pPr marL="1219170" lvl="2" algn="l" defTabSz="1219170"/>
            <a:r>
              <a:rPr lang="en-US" sz="2800" dirty="0">
                <a:solidFill>
                  <a:prstClr val="black"/>
                </a:solidFill>
              </a:rPr>
              <a:t>Patients must have a </a:t>
            </a:r>
            <a:r>
              <a:rPr lang="en-US" sz="2800" dirty="0" err="1">
                <a:solidFill>
                  <a:prstClr val="black"/>
                </a:solidFill>
              </a:rPr>
              <a:t>FoundationOne</a:t>
            </a:r>
            <a:r>
              <a:rPr lang="en-US" sz="2800" dirty="0">
                <a:solidFill>
                  <a:prstClr val="black"/>
                </a:solidFill>
              </a:rPr>
              <a:t> </a:t>
            </a:r>
            <a:r>
              <a:rPr lang="en-US" sz="2800" dirty="0" err="1">
                <a:solidFill>
                  <a:prstClr val="black"/>
                </a:solidFill>
              </a:rPr>
              <a:t>CDx</a:t>
            </a:r>
            <a:r>
              <a:rPr lang="en-US" sz="2800" dirty="0">
                <a:solidFill>
                  <a:prstClr val="black"/>
                </a:solidFill>
              </a:rPr>
              <a:t> report available with the following information:</a:t>
            </a:r>
          </a:p>
          <a:p>
            <a:pPr marL="2209745" lvl="3" indent="-380990" algn="l" defTabSz="1219170">
              <a:buFont typeface="Arial" panose="020B0604020202020204" pitchFamily="34" charset="0"/>
              <a:buChar char="•"/>
            </a:pPr>
            <a:r>
              <a:rPr lang="en-US" sz="2800" dirty="0">
                <a:solidFill>
                  <a:prstClr val="black"/>
                </a:solidFill>
              </a:rPr>
              <a:t>Results done on solid tumor tissue (liquid test not allowed)</a:t>
            </a:r>
          </a:p>
          <a:p>
            <a:pPr marL="2209745" lvl="3" indent="-380990" algn="l" defTabSz="1219170">
              <a:buFont typeface="Arial" panose="020B0604020202020204" pitchFamily="34" charset="0"/>
              <a:buChar char="•"/>
            </a:pPr>
            <a:r>
              <a:rPr lang="en-US" sz="2800" dirty="0">
                <a:solidFill>
                  <a:prstClr val="black"/>
                </a:solidFill>
              </a:rPr>
              <a:t>Original report date on or after September 1,2019</a:t>
            </a:r>
          </a:p>
          <a:p>
            <a:pPr marL="2209745" lvl="3" indent="-380990" algn="l" defTabSz="1219170">
              <a:buFont typeface="Arial" panose="020B0604020202020204" pitchFamily="34" charset="0"/>
              <a:buChar char="•"/>
            </a:pPr>
            <a:r>
              <a:rPr lang="en-US" sz="2800" dirty="0">
                <a:solidFill>
                  <a:prstClr val="black"/>
                </a:solidFill>
              </a:rPr>
              <a:t>FMI Test Order # (e.g. ORD-1234567)</a:t>
            </a:r>
          </a:p>
          <a:p>
            <a:pPr marL="1221287" lvl="2" algn="l" defTabSz="1219170"/>
            <a:r>
              <a:rPr lang="en-US" sz="2800" dirty="0">
                <a:solidFill>
                  <a:prstClr val="black"/>
                </a:solidFill>
              </a:rPr>
              <a:t>Patients must consent to have their commercial </a:t>
            </a:r>
            <a:r>
              <a:rPr lang="en-US" sz="2800" dirty="0" err="1">
                <a:solidFill>
                  <a:prstClr val="black"/>
                </a:solidFill>
              </a:rPr>
              <a:t>FoundationOne</a:t>
            </a:r>
            <a:r>
              <a:rPr lang="en-US" sz="2800" dirty="0">
                <a:solidFill>
                  <a:prstClr val="black"/>
                </a:solidFill>
              </a:rPr>
              <a:t> </a:t>
            </a:r>
            <a:r>
              <a:rPr lang="en-US" sz="2800" dirty="0" err="1">
                <a:solidFill>
                  <a:prstClr val="black"/>
                </a:solidFill>
              </a:rPr>
              <a:t>CDx</a:t>
            </a:r>
            <a:r>
              <a:rPr lang="en-US" sz="2800" dirty="0">
                <a:solidFill>
                  <a:prstClr val="black"/>
                </a:solidFill>
              </a:rPr>
              <a:t> test results disclosed to SWOG </a:t>
            </a:r>
          </a:p>
          <a:p>
            <a:pPr marL="613818" indent="-613818" algn="l" defTabSz="1219170">
              <a:buFont typeface="Arial" panose="020B0604020202020204" pitchFamily="34" charset="0"/>
              <a:buChar char="•"/>
            </a:pPr>
            <a:r>
              <a:rPr lang="en-US" sz="2800" dirty="0">
                <a:solidFill>
                  <a:prstClr val="black"/>
                </a:solidFill>
              </a:rPr>
              <a:t>Note: PD-L1 testing will no longer be performed centrally</a:t>
            </a:r>
          </a:p>
          <a:p>
            <a:pPr marL="457189" indent="-457189" algn="l" defTabSz="1219170">
              <a:buFont typeface="Arial" panose="020B0604020202020204" pitchFamily="34" charset="0"/>
              <a:buChar char="•"/>
            </a:pPr>
            <a:endParaRPr lang="en-US" sz="2800" dirty="0">
              <a:solidFill>
                <a:prstClr val="black"/>
              </a:solidFill>
            </a:endParaRPr>
          </a:p>
          <a:p>
            <a:pPr marL="457189" indent="-457189" algn="l" defTabSz="1219170">
              <a:buFont typeface="Arial" panose="020B0604020202020204" pitchFamily="34" charset="0"/>
              <a:buChar char="•"/>
            </a:pPr>
            <a:r>
              <a:rPr lang="en-US" sz="2800" dirty="0">
                <a:solidFill>
                  <a:prstClr val="black"/>
                </a:solidFill>
              </a:rPr>
              <a:t>Commercial test results will be </a:t>
            </a:r>
            <a:r>
              <a:rPr lang="en-US" sz="2800" b="1" u="sng" dirty="0">
                <a:solidFill>
                  <a:prstClr val="black"/>
                </a:solidFill>
              </a:rPr>
              <a:t>reanalyzed </a:t>
            </a:r>
            <a:r>
              <a:rPr lang="en-US" sz="2800" dirty="0">
                <a:solidFill>
                  <a:prstClr val="black"/>
                </a:solidFill>
              </a:rPr>
              <a:t>to use on LUNGMAP – turnaround still 16 days but probably less</a:t>
            </a:r>
          </a:p>
          <a:p>
            <a:pPr marL="457189" indent="-457189" algn="l" defTabSz="1219170">
              <a:buFont typeface="Arial" panose="020B0604020202020204" pitchFamily="34" charset="0"/>
              <a:buChar char="•"/>
            </a:pPr>
            <a:endParaRPr lang="en-US" sz="3200" dirty="0">
              <a:solidFill>
                <a:prstClr val="black"/>
              </a:solidFill>
            </a:endParaRPr>
          </a:p>
        </p:txBody>
      </p:sp>
    </p:spTree>
    <p:extLst>
      <p:ext uri="{BB962C8B-B14F-4D97-AF65-F5344CB8AC3E}">
        <p14:creationId xmlns:p14="http://schemas.microsoft.com/office/powerpoint/2010/main" val="778963129"/>
      </p:ext>
    </p:extLst>
  </p:cSld>
  <p:clrMapOvr>
    <a:masterClrMapping/>
  </p:clrMapOvr>
  <mc:AlternateContent xmlns:mc="http://schemas.openxmlformats.org/markup-compatibility/2006" xmlns:p14="http://schemas.microsoft.com/office/powerpoint/2010/main">
    <mc:Choice Requires="p14">
      <p:transition spd="slow" p14:dur="2000" advTm="21149"/>
    </mc:Choice>
    <mc:Fallback xmlns="">
      <p:transition spd="slow" advTm="2114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A6C2A8-28A5-4D88-AEBA-88A8B6E88B0B}"/>
              </a:ext>
            </a:extLst>
          </p:cNvPr>
          <p:cNvSpPr txBox="1">
            <a:spLocks/>
          </p:cNvSpPr>
          <p:nvPr/>
        </p:nvSpPr>
        <p:spPr>
          <a:xfrm>
            <a:off x="1" y="392804"/>
            <a:ext cx="12191999" cy="1241697"/>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defTabSz="1219170"/>
            <a:r>
              <a:rPr lang="en-US" altLang="en-US" sz="4267" dirty="0">
                <a:solidFill>
                  <a:prstClr val="black"/>
                </a:solidFill>
                <a:ea typeface="ＭＳ Ｐゴシック" pitchFamily="1" charset="-128"/>
              </a:rPr>
              <a:t>Using </a:t>
            </a:r>
            <a:r>
              <a:rPr lang="en-US" altLang="en-US" sz="4267" dirty="0" err="1">
                <a:solidFill>
                  <a:prstClr val="black"/>
                </a:solidFill>
                <a:ea typeface="ＭＳ Ｐゴシック" pitchFamily="1" charset="-128"/>
              </a:rPr>
              <a:t>FoundationOne</a:t>
            </a:r>
            <a:r>
              <a:rPr lang="en-US" altLang="en-US" sz="4267" dirty="0">
                <a:solidFill>
                  <a:prstClr val="black"/>
                </a:solidFill>
                <a:ea typeface="ＭＳ Ｐゴシック" pitchFamily="1" charset="-128"/>
              </a:rPr>
              <a:t> </a:t>
            </a:r>
            <a:r>
              <a:rPr lang="en-US" altLang="en-US" sz="4267" dirty="0" err="1">
                <a:solidFill>
                  <a:prstClr val="black"/>
                </a:solidFill>
                <a:ea typeface="ＭＳ Ｐゴシック" pitchFamily="1" charset="-128"/>
              </a:rPr>
              <a:t>CDx</a:t>
            </a:r>
            <a:r>
              <a:rPr lang="en-US" altLang="en-US" sz="4267" dirty="0">
                <a:solidFill>
                  <a:prstClr val="black"/>
                </a:solidFill>
                <a:ea typeface="ＭＳ Ｐゴシック" pitchFamily="1" charset="-128"/>
              </a:rPr>
              <a:t> testing for LUNGMAP </a:t>
            </a:r>
            <a:br>
              <a:rPr lang="en-US" altLang="en-US" sz="3733" dirty="0">
                <a:solidFill>
                  <a:prstClr val="black"/>
                </a:solidFill>
                <a:ea typeface="ＭＳ Ｐゴシック" pitchFamily="1" charset="-128"/>
              </a:rPr>
            </a:br>
            <a:endParaRPr lang="en-US" sz="3733" dirty="0">
              <a:solidFill>
                <a:prstClr val="black"/>
              </a:solidFill>
            </a:endParaRPr>
          </a:p>
        </p:txBody>
      </p:sp>
      <p:sp>
        <p:nvSpPr>
          <p:cNvPr id="3" name="Rectangle 2">
            <a:extLst>
              <a:ext uri="{FF2B5EF4-FFF2-40B4-BE49-F238E27FC236}">
                <a16:creationId xmlns:a16="http://schemas.microsoft.com/office/drawing/2014/main" id="{5510FC4E-6C03-4C00-8331-561CD29AABD6}"/>
              </a:ext>
            </a:extLst>
          </p:cNvPr>
          <p:cNvSpPr/>
          <p:nvPr/>
        </p:nvSpPr>
        <p:spPr>
          <a:xfrm>
            <a:off x="478395" y="1749744"/>
            <a:ext cx="10957559" cy="4786888"/>
          </a:xfrm>
          <a:prstGeom prst="rect">
            <a:avLst/>
          </a:prstGeom>
        </p:spPr>
        <p:txBody>
          <a:bodyPr wrap="square">
            <a:spAutoFit/>
          </a:bodyPr>
          <a:lstStyle/>
          <a:p>
            <a:pPr marL="461422" algn="just" defTabSz="609585">
              <a:lnSpc>
                <a:spcPts val="1467"/>
              </a:lnSpc>
              <a:buSzPts val="1000"/>
              <a:tabLst>
                <a:tab pos="685783" algn="l"/>
                <a:tab pos="609585" algn="l"/>
              </a:tabLst>
            </a:pPr>
            <a:r>
              <a:rPr lang="x-none" sz="1867" b="1" u="sng" dirty="0">
                <a:solidFill>
                  <a:prstClr val="black"/>
                </a:solidFill>
                <a:latin typeface="Arial" panose="020B0604020202020204" pitchFamily="34" charset="0"/>
              </a:rPr>
              <a:t>For patients submitting commercial FoundationOne CDx results:</a:t>
            </a:r>
            <a:endParaRPr lang="en-US" sz="1867" b="1" u="sng" dirty="0">
              <a:solidFill>
                <a:prstClr val="black"/>
              </a:solidFill>
              <a:latin typeface="Arial" panose="020B0604020202020204" pitchFamily="34" charset="0"/>
            </a:endParaRPr>
          </a:p>
          <a:p>
            <a:pPr marL="461422" algn="just" defTabSz="609585">
              <a:lnSpc>
                <a:spcPts val="1467"/>
              </a:lnSpc>
              <a:buSzPts val="1000"/>
              <a:tabLst>
                <a:tab pos="685783" algn="l"/>
                <a:tab pos="609585" algn="l"/>
              </a:tabLst>
            </a:pPr>
            <a:endParaRPr lang="en-US" sz="1867" b="1" dirty="0">
              <a:solidFill>
                <a:prstClr val="black"/>
              </a:solidFill>
              <a:latin typeface="Arial" panose="020B0604020202020204" pitchFamily="34" charset="0"/>
            </a:endParaRPr>
          </a:p>
          <a:p>
            <a:pPr marL="912261" defTabSz="609585"/>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The request to reanalyze commercial </a:t>
            </a:r>
            <a:r>
              <a:rPr lang="en-US" sz="1867" dirty="0" err="1">
                <a:solidFill>
                  <a:prstClr val="black"/>
                </a:solidFill>
                <a:latin typeface="Arial" panose="020B0604020202020204" pitchFamily="34" charset="0"/>
                <a:ea typeface="Times New Roman" panose="02020603050405020304" pitchFamily="18" charset="0"/>
                <a:cs typeface="Arial" panose="020B0604020202020204" pitchFamily="34" charset="0"/>
              </a:rPr>
              <a:t>FoundationOne</a:t>
            </a: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1867" dirty="0" err="1">
                <a:solidFill>
                  <a:prstClr val="black"/>
                </a:solidFill>
                <a:latin typeface="Arial" panose="020B0604020202020204" pitchFamily="34" charset="0"/>
                <a:ea typeface="Times New Roman" panose="02020603050405020304" pitchFamily="18" charset="0"/>
                <a:cs typeface="Arial" panose="020B0604020202020204" pitchFamily="34" charset="0"/>
              </a:rPr>
              <a:t>CDx</a:t>
            </a: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 results must be submitted through STS (including generating a Packing List, which will be used as the request form by FMI) and source documentation must be uploaded in RAVE </a:t>
            </a:r>
          </a:p>
          <a:p>
            <a:pPr marL="912261" defTabSz="609585"/>
            <a:endPar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912261" defTabSz="609585"/>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When submitting the request through STS, be prepared to provide answers to the following questions. </a:t>
            </a:r>
          </a:p>
          <a:p>
            <a:pPr marL="912261" defTabSz="609585"/>
            <a:endPar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1828754" lvl="3" indent="-457189" algn="just" defTabSz="609585">
              <a:buFont typeface="Symbol" panose="05050102010706020507" pitchFamily="18" charset="2"/>
              <a:buChar char=""/>
            </a:pPr>
            <a:r>
              <a:rPr lang="en-US" sz="1867" dirty="0">
                <a:solidFill>
                  <a:prstClr val="black"/>
                </a:solidFill>
                <a:latin typeface="Arial" panose="020B0604020202020204" pitchFamily="34" charset="0"/>
                <a:cs typeface="Arial" panose="020B0604020202020204" pitchFamily="34" charset="0"/>
              </a:rPr>
              <a:t>Original collection date of the tissue used for commercial testing</a:t>
            </a:r>
          </a:p>
          <a:p>
            <a:pPr marL="1828754" lvl="3" indent="-457189" algn="just" defTabSz="609585">
              <a:buFont typeface="Symbol" panose="05050102010706020507" pitchFamily="18" charset="2"/>
              <a:buChar char=""/>
            </a:pP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Patient’s date of birth (mm/dd/</a:t>
            </a:r>
            <a:r>
              <a:rPr lang="en-US" sz="1867" dirty="0" err="1">
                <a:solidFill>
                  <a:prstClr val="black"/>
                </a:solidFill>
                <a:latin typeface="Arial" panose="020B0604020202020204" pitchFamily="34" charset="0"/>
                <a:ea typeface="Times New Roman" panose="02020603050405020304" pitchFamily="18" charset="0"/>
                <a:cs typeface="Arial" panose="020B0604020202020204" pitchFamily="34" charset="0"/>
              </a:rPr>
              <a:t>yyyy</a:t>
            </a: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1867"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828754" lvl="3" indent="-457189" algn="just" defTabSz="609585">
              <a:buFont typeface="Symbol" panose="05050102010706020507" pitchFamily="18" charset="2"/>
              <a:buChar char=""/>
            </a:pP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Patient’s sex (Male, Female)    </a:t>
            </a:r>
            <a:endParaRPr lang="en-US" sz="1867"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828754" lvl="3" indent="-457189" algn="just" defTabSz="609585">
              <a:buFont typeface="Symbol" panose="05050102010706020507" pitchFamily="18" charset="2"/>
              <a:buChar char=""/>
            </a:pP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Has the patient had any type of transplant? (Yes, No)</a:t>
            </a:r>
            <a:endParaRPr lang="en-US" sz="1867"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828754" lvl="3" indent="-457189" algn="just" defTabSz="609585">
              <a:buFont typeface="Symbol" panose="05050102010706020507" pitchFamily="18" charset="2"/>
              <a:buChar char=""/>
            </a:pP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Patient’s diagnosis  (NSCLC)</a:t>
            </a:r>
            <a:endParaRPr lang="en-US" sz="1867"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828754" lvl="3" indent="-457189" algn="just" defTabSz="609585">
              <a:buFont typeface="Symbol" panose="05050102010706020507" pitchFamily="18" charset="2"/>
              <a:buChar char=""/>
            </a:pP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Primary tumor site (Lung)</a:t>
            </a:r>
            <a:endParaRPr lang="en-US" sz="1867"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828754" lvl="3" indent="-457189" algn="just" defTabSz="609585">
              <a:buFont typeface="Symbol" panose="05050102010706020507" pitchFamily="18" charset="2"/>
              <a:buChar char=""/>
            </a:pP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Specimen tumor site</a:t>
            </a:r>
            <a:endParaRPr lang="en-US" sz="1867"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828754" lvl="3" indent="-457189" defTabSz="609585">
              <a:buFont typeface="Symbol" panose="05050102010706020507" pitchFamily="18" charset="2"/>
              <a:buChar char=""/>
            </a:pP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ORD number from commercial </a:t>
            </a:r>
            <a:r>
              <a:rPr lang="en-US" sz="1867" dirty="0" err="1">
                <a:solidFill>
                  <a:prstClr val="black"/>
                </a:solidFill>
                <a:latin typeface="Arial" panose="020B0604020202020204" pitchFamily="34" charset="0"/>
                <a:ea typeface="Times New Roman" panose="02020603050405020304" pitchFamily="18" charset="0"/>
                <a:cs typeface="Arial" panose="020B0604020202020204" pitchFamily="34" charset="0"/>
              </a:rPr>
              <a:t>FoundationOne</a:t>
            </a: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1867" dirty="0" err="1">
                <a:solidFill>
                  <a:prstClr val="black"/>
                </a:solidFill>
                <a:latin typeface="Arial" panose="020B0604020202020204" pitchFamily="34" charset="0"/>
                <a:ea typeface="Times New Roman" panose="02020603050405020304" pitchFamily="18" charset="0"/>
                <a:cs typeface="Arial" panose="020B0604020202020204" pitchFamily="34" charset="0"/>
              </a:rPr>
              <a:t>CDx</a:t>
            </a:r>
            <a:r>
              <a:rPr lang="en-US" sz="1867" dirty="0">
                <a:solidFill>
                  <a:prstClr val="black"/>
                </a:solidFill>
                <a:latin typeface="Arial" panose="020B0604020202020204" pitchFamily="34" charset="0"/>
                <a:ea typeface="Times New Roman" panose="02020603050405020304" pitchFamily="18" charset="0"/>
                <a:cs typeface="Arial" panose="020B0604020202020204" pitchFamily="34" charset="0"/>
              </a:rPr>
              <a:t> report (e.g. ORD-1234567)</a:t>
            </a:r>
            <a:endParaRPr lang="en-US" sz="1867"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162300"/>
      </p:ext>
    </p:extLst>
  </p:cSld>
  <p:clrMapOvr>
    <a:masterClrMapping/>
  </p:clrMapOvr>
  <mc:AlternateContent xmlns:mc="http://schemas.openxmlformats.org/markup-compatibility/2006" xmlns:p14="http://schemas.microsoft.com/office/powerpoint/2010/main">
    <mc:Choice Requires="p14">
      <p:transition spd="slow" p14:dur="2000" advTm="21149"/>
    </mc:Choice>
    <mc:Fallback xmlns="">
      <p:transition spd="slow" advTm="2114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1" y="251824"/>
            <a:ext cx="11457147" cy="1241697"/>
          </a:xfrm>
        </p:spPr>
        <p:txBody>
          <a:bodyPr>
            <a:noAutofit/>
          </a:bodyPr>
          <a:lstStyle/>
          <a:p>
            <a:r>
              <a:rPr lang="en-US" altLang="en-US" sz="4267" dirty="0">
                <a:ea typeface="ＭＳ Ｐゴシック" pitchFamily="1" charset="-128"/>
              </a:rPr>
              <a:t>Known Foundation </a:t>
            </a:r>
            <a:r>
              <a:rPr lang="en-US" altLang="en-US" sz="4267" dirty="0" err="1">
                <a:ea typeface="ＭＳ Ｐゴシック" pitchFamily="1" charset="-128"/>
              </a:rPr>
              <a:t>CDx</a:t>
            </a:r>
            <a:r>
              <a:rPr lang="en-US" altLang="en-US" sz="4267" dirty="0">
                <a:ea typeface="ＭＳ Ｐゴシック" pitchFamily="1" charset="-128"/>
              </a:rPr>
              <a:t> testing for LUNGMAP </a:t>
            </a:r>
            <a:br>
              <a:rPr lang="en-US" altLang="en-US" sz="3733" dirty="0">
                <a:ea typeface="ＭＳ Ｐゴシック" pitchFamily="1" charset="-128"/>
              </a:rPr>
            </a:br>
            <a:endParaRPr lang="en-US" sz="3733" dirty="0"/>
          </a:p>
        </p:txBody>
      </p:sp>
      <p:sp>
        <p:nvSpPr>
          <p:cNvPr id="9" name="Content Placeholder 4">
            <a:extLst>
              <a:ext uri="{FF2B5EF4-FFF2-40B4-BE49-F238E27FC236}">
                <a16:creationId xmlns:a16="http://schemas.microsoft.com/office/drawing/2014/main" id="{7E9B6752-F082-42B7-AF64-7D671ACA4FEF}"/>
              </a:ext>
            </a:extLst>
          </p:cNvPr>
          <p:cNvSpPr txBox="1">
            <a:spLocks/>
          </p:cNvSpPr>
          <p:nvPr/>
        </p:nvSpPr>
        <p:spPr>
          <a:xfrm>
            <a:off x="584557" y="694751"/>
            <a:ext cx="11767545" cy="4555067"/>
          </a:xfrm>
          <a:prstGeom prst="rect">
            <a:avLst/>
          </a:prstGeom>
        </p:spPr>
        <p:txBody>
          <a:bodyPr vert="horz" lIns="121920" tIns="60960" rIns="121920" bIns="6096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189" indent="-457189" algn="l" defTabSz="1219170">
              <a:buFont typeface="Arial" panose="020B0604020202020204" pitchFamily="34" charset="0"/>
              <a:buChar char="•"/>
            </a:pPr>
            <a:endParaRPr lang="en-US" sz="3200" dirty="0">
              <a:solidFill>
                <a:prstClr val="black"/>
              </a:solidFill>
            </a:endParaRPr>
          </a:p>
          <a:p>
            <a:pPr marL="457189" indent="-457189" algn="l" defTabSz="1219170">
              <a:buFont typeface="Arial" panose="020B0604020202020204" pitchFamily="34" charset="0"/>
              <a:buChar char="•"/>
            </a:pPr>
            <a:r>
              <a:rPr lang="en-US" sz="3200" dirty="0">
                <a:solidFill>
                  <a:prstClr val="black"/>
                </a:solidFill>
              </a:rPr>
              <a:t>Summary: Upcoming protocol amendment will allow prior Foundation </a:t>
            </a:r>
            <a:r>
              <a:rPr lang="en-US" sz="3200" dirty="0" err="1">
                <a:solidFill>
                  <a:prstClr val="black"/>
                </a:solidFill>
              </a:rPr>
              <a:t>CDx</a:t>
            </a:r>
            <a:r>
              <a:rPr lang="en-US" sz="3200" dirty="0">
                <a:solidFill>
                  <a:prstClr val="black"/>
                </a:solidFill>
              </a:rPr>
              <a:t> tumor (not liquid) results from Sept 1, 2019 or after to satisfy tissue requirement</a:t>
            </a:r>
          </a:p>
          <a:p>
            <a:pPr marL="457189" indent="-457189" algn="l" defTabSz="1219170">
              <a:buFont typeface="Arial" panose="020B0604020202020204" pitchFamily="34" charset="0"/>
              <a:buChar char="•"/>
            </a:pPr>
            <a:endParaRPr lang="en-US" sz="3200" dirty="0">
              <a:solidFill>
                <a:prstClr val="black"/>
              </a:solidFill>
            </a:endParaRPr>
          </a:p>
          <a:p>
            <a:pPr marL="457189" indent="-457189" algn="l" defTabSz="1219170">
              <a:buFont typeface="Arial" panose="020B0604020202020204" pitchFamily="34" charset="0"/>
              <a:buChar char="•"/>
            </a:pPr>
            <a:r>
              <a:rPr lang="en-US" sz="3200" dirty="0">
                <a:solidFill>
                  <a:prstClr val="black"/>
                </a:solidFill>
              </a:rPr>
              <a:t>The study chairs will continue to seek opportunities to expand to other testing platforms in the future. </a:t>
            </a:r>
          </a:p>
          <a:p>
            <a:pPr marL="457189" indent="-457189" algn="l" defTabSz="1219170">
              <a:buFont typeface="Arial" panose="020B0604020202020204" pitchFamily="34" charset="0"/>
              <a:buChar char="•"/>
            </a:pPr>
            <a:endParaRPr lang="en-US" sz="3200" dirty="0">
              <a:solidFill>
                <a:prstClr val="black"/>
              </a:solidFill>
            </a:endParaRPr>
          </a:p>
          <a:p>
            <a:pPr marL="457189" indent="-457189" algn="l" defTabSz="1219170">
              <a:buFont typeface="Arial" panose="020B0604020202020204" pitchFamily="34" charset="0"/>
              <a:buChar char="•"/>
            </a:pPr>
            <a:r>
              <a:rPr lang="en-US" sz="3200" dirty="0">
                <a:solidFill>
                  <a:prstClr val="black"/>
                </a:solidFill>
              </a:rPr>
              <a:t>Questions? </a:t>
            </a:r>
          </a:p>
          <a:p>
            <a:pPr marL="457189" indent="-457189" algn="l" defTabSz="1219170">
              <a:buFont typeface="Arial" panose="020B0604020202020204" pitchFamily="34" charset="0"/>
              <a:buChar char="•"/>
            </a:pPr>
            <a:endParaRPr lang="en-US" sz="3200" dirty="0">
              <a:solidFill>
                <a:prstClr val="black"/>
              </a:solidFill>
            </a:endParaRPr>
          </a:p>
          <a:p>
            <a:pPr marL="1676358" lvl="2" indent="-457189" algn="l" defTabSz="1219170">
              <a:buFont typeface="Arial" panose="020B0604020202020204" pitchFamily="34" charset="0"/>
              <a:buChar char="•"/>
            </a:pPr>
            <a:endParaRPr lang="en-US" sz="3200" dirty="0">
              <a:solidFill>
                <a:prstClr val="black">
                  <a:tint val="75000"/>
                </a:prstClr>
              </a:solidFill>
            </a:endParaRPr>
          </a:p>
        </p:txBody>
      </p:sp>
    </p:spTree>
    <p:extLst>
      <p:ext uri="{BB962C8B-B14F-4D97-AF65-F5344CB8AC3E}">
        <p14:creationId xmlns:p14="http://schemas.microsoft.com/office/powerpoint/2010/main" val="4050896805"/>
      </p:ext>
    </p:extLst>
  </p:cSld>
  <p:clrMapOvr>
    <a:masterClrMapping/>
  </p:clrMapOvr>
  <mc:AlternateContent xmlns:mc="http://schemas.openxmlformats.org/markup-compatibility/2006" xmlns:p14="http://schemas.microsoft.com/office/powerpoint/2010/main">
    <mc:Choice Requires="p14">
      <p:transition spd="slow" p14:dur="2000" advTm="21149"/>
    </mc:Choice>
    <mc:Fallback xmlns="">
      <p:transition spd="slow" advTm="2114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1E8EE4FD-F757-7B4C-AA31-821321E68D76}"/>
              </a:ext>
            </a:extLst>
          </p:cNvPr>
          <p:cNvSpPr>
            <a:spLocks noGrp="1"/>
          </p:cNvSpPr>
          <p:nvPr>
            <p:ph type="ctrTitle"/>
          </p:nvPr>
        </p:nvSpPr>
        <p:spPr/>
        <p:txBody>
          <a:bodyPr/>
          <a:lstStyle/>
          <a:p>
            <a:r>
              <a:rPr lang="en-US" dirty="0">
                <a:solidFill>
                  <a:schemeClr val="accent1">
                    <a:lumMod val="75000"/>
                  </a:schemeClr>
                </a:solidFill>
              </a:rPr>
              <a:t>Consent Form Changes and Implementation</a:t>
            </a:r>
          </a:p>
        </p:txBody>
      </p:sp>
      <p:sp>
        <p:nvSpPr>
          <p:cNvPr id="26" name="Subtitle 25">
            <a:extLst>
              <a:ext uri="{FF2B5EF4-FFF2-40B4-BE49-F238E27FC236}">
                <a16:creationId xmlns:a16="http://schemas.microsoft.com/office/drawing/2014/main" id="{56655F1B-1995-044E-BA94-2B650CE62664}"/>
              </a:ext>
            </a:extLst>
          </p:cNvPr>
          <p:cNvSpPr>
            <a:spLocks noGrp="1"/>
          </p:cNvSpPr>
          <p:nvPr>
            <p:ph type="subTitle" idx="1"/>
          </p:nvPr>
        </p:nvSpPr>
        <p:spPr/>
        <p:txBody>
          <a:bodyPr/>
          <a:lstStyle/>
          <a:p>
            <a:r>
              <a:rPr lang="en-US" dirty="0">
                <a:solidFill>
                  <a:schemeClr val="accent1">
                    <a:lumMod val="75000"/>
                  </a:schemeClr>
                </a:solidFill>
              </a:rPr>
              <a:t>Jessica O’Donovan</a:t>
            </a:r>
          </a:p>
          <a:p>
            <a:r>
              <a:rPr lang="en-US" dirty="0">
                <a:solidFill>
                  <a:schemeClr val="accent1">
                    <a:lumMod val="75000"/>
                  </a:schemeClr>
                </a:solidFill>
              </a:rPr>
              <a:t>Chair, </a:t>
            </a:r>
            <a:r>
              <a:rPr lang="en-US" dirty="0" err="1">
                <a:solidFill>
                  <a:schemeClr val="accent1">
                    <a:lumMod val="75000"/>
                  </a:schemeClr>
                </a:solidFill>
              </a:rPr>
              <a:t>LungMAP</a:t>
            </a:r>
            <a:r>
              <a:rPr lang="en-US" dirty="0">
                <a:solidFill>
                  <a:schemeClr val="accent1">
                    <a:lumMod val="75000"/>
                  </a:schemeClr>
                </a:solidFill>
              </a:rPr>
              <a:t> Site Coordinators Committee </a:t>
            </a:r>
          </a:p>
          <a:p>
            <a:r>
              <a:rPr lang="en-US" dirty="0">
                <a:solidFill>
                  <a:schemeClr val="accent1">
                    <a:lumMod val="75000"/>
                  </a:schemeClr>
                </a:solidFill>
              </a:rPr>
              <a:t>VA Connecticut Healthcare System </a:t>
            </a:r>
          </a:p>
          <a:p>
            <a:endParaRPr lang="en-US" dirty="0">
              <a:solidFill>
                <a:schemeClr val="accent1">
                  <a:lumMod val="75000"/>
                </a:schemeClr>
              </a:solidFill>
            </a:endParaRPr>
          </a:p>
        </p:txBody>
      </p:sp>
    </p:spTree>
    <p:extLst>
      <p:ext uri="{BB962C8B-B14F-4D97-AF65-F5344CB8AC3E}">
        <p14:creationId xmlns:p14="http://schemas.microsoft.com/office/powerpoint/2010/main" val="396433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AFAFA8A8-C27C-447D-ACBD-C64120971B69}"/>
              </a:ext>
            </a:extLst>
          </p:cNvPr>
          <p:cNvSpPr txBox="1">
            <a:spLocks/>
          </p:cNvSpPr>
          <p:nvPr/>
        </p:nvSpPr>
        <p:spPr>
          <a:xfrm>
            <a:off x="839788" y="1690688"/>
            <a:ext cx="5180013" cy="44989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Review protocol changes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Specific Consent changes</a:t>
            </a:r>
          </a:p>
          <a:p>
            <a:pPr marL="287338" marR="0" lvl="1" indent="-2873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Team Meetings</a:t>
            </a:r>
          </a:p>
          <a:p>
            <a:pPr marL="744538" marR="0" lvl="2" indent="-2873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Might have to go over a couple of times</a:t>
            </a:r>
          </a:p>
          <a:p>
            <a:pPr marL="287338" marR="0" lvl="2" indent="-2873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Prior to consenting reminders that there are changes</a:t>
            </a:r>
          </a:p>
          <a:p>
            <a:pPr marL="744538" marR="0" lvl="3" indent="-2873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Flag everything that needs to be signed, especially areas that have been added</a:t>
            </a:r>
          </a:p>
          <a:p>
            <a:pPr marL="744538" marR="0" lvl="3" indent="-2873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Remind the person if there have been items removed</a:t>
            </a:r>
          </a:p>
          <a:p>
            <a:pPr marL="227013" marR="0" lvl="3" indent="-2270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pic>
        <p:nvPicPr>
          <p:cNvPr id="6" name="Picture 2" descr="VDI Security Best Practices in 2018">
            <a:extLst>
              <a:ext uri="{FF2B5EF4-FFF2-40B4-BE49-F238E27FC236}">
                <a16:creationId xmlns:a16="http://schemas.microsoft.com/office/drawing/2014/main" id="{5EC8C719-836B-4680-B7FA-31E846B9A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118" y="2273298"/>
            <a:ext cx="4496027" cy="25177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8A7EA7D-E969-408E-A065-4E59E9D2E593}"/>
              </a:ext>
            </a:extLst>
          </p:cNvPr>
          <p:cNvSpPr>
            <a:spLocks noGrp="1"/>
          </p:cNvSpPr>
          <p:nvPr>
            <p:ph type="title"/>
          </p:nvPr>
        </p:nvSpPr>
        <p:spPr>
          <a:xfrm>
            <a:off x="1337866" y="365125"/>
            <a:ext cx="10515600" cy="1325563"/>
          </a:xfrm>
        </p:spPr>
        <p:txBody>
          <a:bodyPr/>
          <a:lstStyle/>
          <a:p>
            <a:r>
              <a:rPr lang="en-US" dirty="0">
                <a:solidFill>
                  <a:schemeClr val="accent1">
                    <a:lumMod val="75000"/>
                  </a:schemeClr>
                </a:solidFill>
              </a:rPr>
              <a:t>Best Practices for Implementation/ Training</a:t>
            </a:r>
          </a:p>
        </p:txBody>
      </p:sp>
      <p:pic>
        <p:nvPicPr>
          <p:cNvPr id="12" name="Picture 2" descr="VDI Security Best Practices in 2018">
            <a:extLst>
              <a:ext uri="{FF2B5EF4-FFF2-40B4-BE49-F238E27FC236}">
                <a16:creationId xmlns:a16="http://schemas.microsoft.com/office/drawing/2014/main" id="{2B5A5F25-BAA7-4246-B677-13009DDDD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530" y="2238463"/>
            <a:ext cx="4496027" cy="251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9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8EE2-B39F-4A63-A7E0-EF555B9A8C6D}"/>
              </a:ext>
            </a:extLst>
          </p:cNvPr>
          <p:cNvSpPr>
            <a:spLocks noGrp="1"/>
          </p:cNvSpPr>
          <p:nvPr>
            <p:ph type="title"/>
          </p:nvPr>
        </p:nvSpPr>
        <p:spPr>
          <a:xfrm>
            <a:off x="200967" y="454863"/>
            <a:ext cx="12228844" cy="982051"/>
          </a:xfrm>
        </p:spPr>
        <p:txBody>
          <a:bodyPr>
            <a:normAutofit/>
          </a:bodyPr>
          <a:lstStyle/>
          <a:p>
            <a:pPr algn="ctr"/>
            <a:r>
              <a:rPr lang="en-US" sz="4400" dirty="0">
                <a:solidFill>
                  <a:schemeClr val="accent1">
                    <a:lumMod val="75000"/>
                  </a:schemeClr>
                </a:solidFill>
              </a:rPr>
              <a:t>Major Changes </a:t>
            </a:r>
            <a:r>
              <a:rPr lang="en-US" sz="4400" b="1" dirty="0">
                <a:solidFill>
                  <a:schemeClr val="accent1">
                    <a:lumMod val="75000"/>
                  </a:schemeClr>
                </a:solidFill>
              </a:rPr>
              <a:t>	</a:t>
            </a:r>
          </a:p>
        </p:txBody>
      </p:sp>
      <p:sp>
        <p:nvSpPr>
          <p:cNvPr id="4" name="Text Placeholder 3">
            <a:extLst>
              <a:ext uri="{FF2B5EF4-FFF2-40B4-BE49-F238E27FC236}">
                <a16:creationId xmlns:a16="http://schemas.microsoft.com/office/drawing/2014/main" id="{7B370052-2136-4992-83D0-56C29F2DAAAA}"/>
              </a:ext>
            </a:extLst>
          </p:cNvPr>
          <p:cNvSpPr>
            <a:spLocks noGrp="1"/>
          </p:cNvSpPr>
          <p:nvPr>
            <p:ph type="body" sz="half" idx="2"/>
          </p:nvPr>
        </p:nvSpPr>
        <p:spPr/>
        <p:txBody>
          <a:bodyPr>
            <a:normAutofit lnSpcReduction="10000"/>
          </a:bodyPr>
          <a:lstStyle/>
          <a:p>
            <a:pPr marL="285750" indent="-285750">
              <a:buFontTx/>
              <a:buChar char="-"/>
            </a:pPr>
            <a:r>
              <a:rPr lang="en-US" sz="1700" dirty="0">
                <a:solidFill>
                  <a:schemeClr val="accent1">
                    <a:lumMod val="75000"/>
                  </a:schemeClr>
                </a:solidFill>
              </a:rPr>
              <a:t>Previous commercial </a:t>
            </a:r>
            <a:r>
              <a:rPr lang="en-US" sz="1700" dirty="0" err="1">
                <a:solidFill>
                  <a:schemeClr val="accent1">
                    <a:lumMod val="75000"/>
                  </a:schemeClr>
                </a:solidFill>
              </a:rPr>
              <a:t>FoundationOne</a:t>
            </a:r>
            <a:r>
              <a:rPr lang="en-US" sz="1700" dirty="0">
                <a:solidFill>
                  <a:schemeClr val="accent1">
                    <a:lumMod val="75000"/>
                  </a:schemeClr>
                </a:solidFill>
              </a:rPr>
              <a:t> </a:t>
            </a:r>
            <a:r>
              <a:rPr lang="en-US" sz="1700" dirty="0" err="1">
                <a:solidFill>
                  <a:schemeClr val="accent1">
                    <a:lumMod val="75000"/>
                  </a:schemeClr>
                </a:solidFill>
              </a:rPr>
              <a:t>CDx</a:t>
            </a:r>
            <a:r>
              <a:rPr lang="en-US" sz="1700" dirty="0">
                <a:solidFill>
                  <a:schemeClr val="accent1">
                    <a:lumMod val="75000"/>
                  </a:schemeClr>
                </a:solidFill>
              </a:rPr>
              <a:t> results for sub-study assignment </a:t>
            </a:r>
          </a:p>
          <a:p>
            <a:pPr marL="285750" indent="-285750">
              <a:buFontTx/>
              <a:buChar char="-"/>
            </a:pPr>
            <a:r>
              <a:rPr lang="en-US" sz="1700" dirty="0">
                <a:solidFill>
                  <a:schemeClr val="accent1">
                    <a:lumMod val="75000"/>
                  </a:schemeClr>
                </a:solidFill>
              </a:rPr>
              <a:t>Patient will have to consent to:</a:t>
            </a:r>
          </a:p>
          <a:p>
            <a:pPr marL="742950" lvl="1" indent="-285750">
              <a:buFontTx/>
              <a:buChar char="-"/>
            </a:pPr>
            <a:r>
              <a:rPr lang="en-US" sz="1700" dirty="0">
                <a:solidFill>
                  <a:schemeClr val="accent1">
                    <a:lumMod val="75000"/>
                  </a:schemeClr>
                </a:solidFill>
              </a:rPr>
              <a:t>Release tissue for testing through the study</a:t>
            </a:r>
          </a:p>
          <a:p>
            <a:pPr marL="1654175" lvl="1" indent="-1196975"/>
            <a:r>
              <a:rPr lang="en-US" sz="1700" dirty="0">
                <a:solidFill>
                  <a:schemeClr val="accent1">
                    <a:lumMod val="75000"/>
                  </a:schemeClr>
                </a:solidFill>
              </a:rPr>
              <a:t>	OR </a:t>
            </a:r>
          </a:p>
          <a:p>
            <a:pPr marL="742950" lvl="1" indent="-285750">
              <a:buFontTx/>
              <a:buChar char="-"/>
            </a:pPr>
            <a:r>
              <a:rPr lang="en-US" sz="1700" dirty="0">
                <a:solidFill>
                  <a:schemeClr val="accent1">
                    <a:lumMod val="75000"/>
                  </a:schemeClr>
                </a:solidFill>
              </a:rPr>
              <a:t>Release previous results from </a:t>
            </a:r>
            <a:r>
              <a:rPr lang="en-US" sz="1700" dirty="0" err="1">
                <a:solidFill>
                  <a:schemeClr val="accent1">
                    <a:lumMod val="75000"/>
                  </a:schemeClr>
                </a:solidFill>
              </a:rPr>
              <a:t>FoundationOne</a:t>
            </a:r>
            <a:r>
              <a:rPr lang="en-US" sz="1700" dirty="0">
                <a:solidFill>
                  <a:schemeClr val="accent1">
                    <a:lumMod val="75000"/>
                  </a:schemeClr>
                </a:solidFill>
              </a:rPr>
              <a:t> </a:t>
            </a:r>
            <a:r>
              <a:rPr lang="en-US" sz="1700" dirty="0" err="1">
                <a:solidFill>
                  <a:schemeClr val="accent1">
                    <a:lumMod val="75000"/>
                  </a:schemeClr>
                </a:solidFill>
              </a:rPr>
              <a:t>CDx</a:t>
            </a:r>
            <a:r>
              <a:rPr lang="en-US" sz="1700" dirty="0">
                <a:solidFill>
                  <a:schemeClr val="accent1">
                    <a:lumMod val="75000"/>
                  </a:schemeClr>
                </a:solidFill>
              </a:rPr>
              <a:t> testing</a:t>
            </a:r>
          </a:p>
          <a:p>
            <a:pPr marL="287338" lvl="1" indent="-287338">
              <a:buFontTx/>
              <a:buChar char="-"/>
            </a:pPr>
            <a:r>
              <a:rPr lang="en-US" sz="1700" dirty="0">
                <a:solidFill>
                  <a:schemeClr val="accent1">
                    <a:lumMod val="75000"/>
                  </a:schemeClr>
                </a:solidFill>
              </a:rPr>
              <a:t>When consenting make it clear which group the patient fits into:</a:t>
            </a:r>
          </a:p>
          <a:p>
            <a:pPr marL="744538" lvl="2" indent="-287338">
              <a:buFontTx/>
              <a:buChar char="-"/>
            </a:pPr>
            <a:r>
              <a:rPr lang="en-US" sz="1700" dirty="0">
                <a:solidFill>
                  <a:schemeClr val="accent1">
                    <a:lumMod val="75000"/>
                  </a:schemeClr>
                </a:solidFill>
              </a:rPr>
              <a:t>Pre-Screening VS. Screening</a:t>
            </a:r>
          </a:p>
          <a:p>
            <a:pPr marL="744538" lvl="2" indent="-287338">
              <a:buFontTx/>
              <a:buChar char="-"/>
            </a:pPr>
            <a:r>
              <a:rPr lang="en-US" sz="1700" dirty="0">
                <a:solidFill>
                  <a:schemeClr val="accent1">
                    <a:lumMod val="75000"/>
                  </a:schemeClr>
                </a:solidFill>
              </a:rPr>
              <a:t>Previous Results VS. Tissue Release</a:t>
            </a:r>
          </a:p>
          <a:p>
            <a:pPr marL="742950" lvl="1" indent="-285750">
              <a:buFontTx/>
              <a:buChar char="-"/>
            </a:pPr>
            <a:endParaRPr lang="en-US" dirty="0">
              <a:solidFill>
                <a:schemeClr val="accent1">
                  <a:lumMod val="75000"/>
                </a:schemeClr>
              </a:solidFill>
            </a:endParaRPr>
          </a:p>
          <a:p>
            <a:pPr lvl="3"/>
            <a:r>
              <a:rPr lang="en-US" dirty="0">
                <a:solidFill>
                  <a:schemeClr val="accent1">
                    <a:lumMod val="75000"/>
                  </a:schemeClr>
                </a:solidFill>
              </a:rPr>
              <a:t>             </a:t>
            </a:r>
          </a:p>
        </p:txBody>
      </p:sp>
      <p:pic>
        <p:nvPicPr>
          <p:cNvPr id="13" name="Picture 12">
            <a:extLst>
              <a:ext uri="{FF2B5EF4-FFF2-40B4-BE49-F238E27FC236}">
                <a16:creationId xmlns:a16="http://schemas.microsoft.com/office/drawing/2014/main" id="{1E2EDA6C-6490-434A-8AB9-2C40D905864C}"/>
              </a:ext>
            </a:extLst>
          </p:cNvPr>
          <p:cNvPicPr>
            <a:picLocks noChangeAspect="1"/>
          </p:cNvPicPr>
          <p:nvPr/>
        </p:nvPicPr>
        <p:blipFill>
          <a:blip r:embed="rId2"/>
          <a:stretch>
            <a:fillRect/>
          </a:stretch>
        </p:blipFill>
        <p:spPr>
          <a:xfrm>
            <a:off x="7095898" y="2057400"/>
            <a:ext cx="4648200" cy="3105150"/>
          </a:xfrm>
          <a:prstGeom prst="rect">
            <a:avLst/>
          </a:prstGeom>
        </p:spPr>
      </p:pic>
    </p:spTree>
    <p:extLst>
      <p:ext uri="{BB962C8B-B14F-4D97-AF65-F5344CB8AC3E}">
        <p14:creationId xmlns:p14="http://schemas.microsoft.com/office/powerpoint/2010/main" val="245314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009C-2B68-44D8-8D23-4E2E951F4DF7}"/>
              </a:ext>
            </a:extLst>
          </p:cNvPr>
          <p:cNvSpPr>
            <a:spLocks noGrp="1"/>
          </p:cNvSpPr>
          <p:nvPr>
            <p:ph type="title"/>
          </p:nvPr>
        </p:nvSpPr>
        <p:spPr>
          <a:xfrm>
            <a:off x="900748" y="524782"/>
            <a:ext cx="9958841" cy="925286"/>
          </a:xfrm>
        </p:spPr>
        <p:txBody>
          <a:bodyPr>
            <a:normAutofit/>
          </a:bodyPr>
          <a:lstStyle/>
          <a:p>
            <a:pPr algn="ctr"/>
            <a:r>
              <a:rPr lang="en-US" sz="3600" dirty="0">
                <a:solidFill>
                  <a:schemeClr val="accent1">
                    <a:lumMod val="75000"/>
                  </a:schemeClr>
                </a:solidFill>
              </a:rPr>
              <a:t>“OR” Statements </a:t>
            </a:r>
          </a:p>
        </p:txBody>
      </p:sp>
      <p:pic>
        <p:nvPicPr>
          <p:cNvPr id="8" name="Picture 7">
            <a:extLst>
              <a:ext uri="{FF2B5EF4-FFF2-40B4-BE49-F238E27FC236}">
                <a16:creationId xmlns:a16="http://schemas.microsoft.com/office/drawing/2014/main" id="{78D24F27-487D-45D2-9BEE-743BEC1F488D}"/>
              </a:ext>
            </a:extLst>
          </p:cNvPr>
          <p:cNvPicPr>
            <a:picLocks noChangeAspect="1"/>
          </p:cNvPicPr>
          <p:nvPr/>
        </p:nvPicPr>
        <p:blipFill>
          <a:blip r:embed="rId2"/>
          <a:stretch>
            <a:fillRect/>
          </a:stretch>
        </p:blipFill>
        <p:spPr>
          <a:xfrm>
            <a:off x="301217" y="1842469"/>
            <a:ext cx="5195252" cy="904875"/>
          </a:xfrm>
          <a:prstGeom prst="rect">
            <a:avLst/>
          </a:prstGeom>
        </p:spPr>
      </p:pic>
      <p:pic>
        <p:nvPicPr>
          <p:cNvPr id="13" name="Picture 12">
            <a:extLst>
              <a:ext uri="{FF2B5EF4-FFF2-40B4-BE49-F238E27FC236}">
                <a16:creationId xmlns:a16="http://schemas.microsoft.com/office/drawing/2014/main" id="{E6CDB4F1-4E90-466A-A2F1-3319AADEDDD0}"/>
              </a:ext>
            </a:extLst>
          </p:cNvPr>
          <p:cNvPicPr>
            <a:picLocks noChangeAspect="1"/>
          </p:cNvPicPr>
          <p:nvPr/>
        </p:nvPicPr>
        <p:blipFill>
          <a:blip r:embed="rId3"/>
          <a:stretch>
            <a:fillRect/>
          </a:stretch>
        </p:blipFill>
        <p:spPr>
          <a:xfrm>
            <a:off x="5894682" y="2971835"/>
            <a:ext cx="6329363" cy="914329"/>
          </a:xfrm>
          <a:prstGeom prst="rect">
            <a:avLst/>
          </a:prstGeom>
        </p:spPr>
      </p:pic>
      <p:pic>
        <p:nvPicPr>
          <p:cNvPr id="14" name="Picture 13">
            <a:extLst>
              <a:ext uri="{FF2B5EF4-FFF2-40B4-BE49-F238E27FC236}">
                <a16:creationId xmlns:a16="http://schemas.microsoft.com/office/drawing/2014/main" id="{902A2C38-91A0-4420-B1F1-DFBCDD81FD5E}"/>
              </a:ext>
            </a:extLst>
          </p:cNvPr>
          <p:cNvPicPr>
            <a:picLocks noChangeAspect="1"/>
          </p:cNvPicPr>
          <p:nvPr/>
        </p:nvPicPr>
        <p:blipFill>
          <a:blip r:embed="rId4"/>
          <a:stretch>
            <a:fillRect/>
          </a:stretch>
        </p:blipFill>
        <p:spPr>
          <a:xfrm>
            <a:off x="507476" y="3638008"/>
            <a:ext cx="5434557" cy="1878271"/>
          </a:xfrm>
          <a:prstGeom prst="rect">
            <a:avLst/>
          </a:prstGeom>
        </p:spPr>
      </p:pic>
    </p:spTree>
    <p:extLst>
      <p:ext uri="{BB962C8B-B14F-4D97-AF65-F5344CB8AC3E}">
        <p14:creationId xmlns:p14="http://schemas.microsoft.com/office/powerpoint/2010/main" val="4105465038"/>
      </p:ext>
    </p:extLst>
  </p:cSld>
  <p:clrMapOvr>
    <a:masterClrMapping/>
  </p:clrMapOvr>
</p:sld>
</file>

<file path=ppt/theme/theme1.xml><?xml version="1.0" encoding="utf-8"?>
<a:theme xmlns:a="http://schemas.openxmlformats.org/drawingml/2006/main" name="3_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OG Template 16 x 9" id="{46CDEE7E-D942-374F-9F36-46893A2E8B1D}" vid="{2CC77ED1-4C87-7B46-B1AA-8CA275D2D84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69dab94b-f61e-445b-bf4d-5a6513d209d2">A2QN7SZZU2H6-21-7</_dlc_DocId>
    <_dlc_DocIdUrl xmlns="69dab94b-f61e-445b-bf4d-5a6513d209d2">
      <Url>https://thehopefoundationswog.sharepoint.com/sites/SWOG/S1400/_layouts/15/DocIdRedir.aspx?ID=A2QN7SZZU2H6-21-7</Url>
      <Description>A2QN7SZZU2H6-21-7</Description>
    </_dlc_DocIdUrl>
    <SharedWithUsers xmlns="2248488c-cf63-44fb-bd92-6fc8332c4fba">
      <UserInfo>
        <DisplayName>Crystal Miwa</DisplayName>
        <AccountId>18</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79BF28C2E620F4FAB9669FC920A0674" ma:contentTypeVersion="3" ma:contentTypeDescription="Create a new document." ma:contentTypeScope="" ma:versionID="79d143170e963f5a2a2cd465dafcf6f3">
  <xsd:schema xmlns:xsd="http://www.w3.org/2001/XMLSchema" xmlns:xs="http://www.w3.org/2001/XMLSchema" xmlns:p="http://schemas.microsoft.com/office/2006/metadata/properties" xmlns:ns2="69dab94b-f61e-445b-bf4d-5a6513d209d2" xmlns:ns3="2248488c-cf63-44fb-bd92-6fc8332c4fba" targetNamespace="http://schemas.microsoft.com/office/2006/metadata/properties" ma:root="true" ma:fieldsID="06302fc41f82150538a4ef0b50e01999" ns2:_="" ns3:_="">
    <xsd:import namespace="69dab94b-f61e-445b-bf4d-5a6513d209d2"/>
    <xsd:import namespace="2248488c-cf63-44fb-bd92-6fc8332c4fba"/>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ab94b-f61e-445b-bf4d-5a6513d209d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248488c-cf63-44fb-bd92-6fc8332c4f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FD633B-3B25-4C9E-A955-91B7E07B630B}">
  <ds:schemaRefs>
    <ds:schemaRef ds:uri="http://schemas.microsoft.com/sharepoint/events"/>
  </ds:schemaRefs>
</ds:datastoreItem>
</file>

<file path=customXml/itemProps2.xml><?xml version="1.0" encoding="utf-8"?>
<ds:datastoreItem xmlns:ds="http://schemas.openxmlformats.org/officeDocument/2006/customXml" ds:itemID="{B9BE2DEB-71A4-408F-94D3-079DF478BA14}">
  <ds:schemaRefs>
    <ds:schemaRef ds:uri="http://schemas.microsoft.com/sharepoint/v3/contenttype/forms"/>
  </ds:schemaRefs>
</ds:datastoreItem>
</file>

<file path=customXml/itemProps3.xml><?xml version="1.0" encoding="utf-8"?>
<ds:datastoreItem xmlns:ds="http://schemas.openxmlformats.org/officeDocument/2006/customXml" ds:itemID="{BF7D5CB6-F5A8-4B7C-9EFA-F7E479B51CCC}">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69dab94b-f61e-445b-bf4d-5a6513d209d2"/>
    <ds:schemaRef ds:uri="http://schemas.openxmlformats.org/package/2006/metadata/core-properties"/>
    <ds:schemaRef ds:uri="2248488c-cf63-44fb-bd92-6fc8332c4fba"/>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96AFA652-0687-424B-AC77-0C38F540DE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ab94b-f61e-445b-bf4d-5a6513d209d2"/>
    <ds:schemaRef ds:uri="2248488c-cf63-44fb-bd92-6fc8332c4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78766</TotalTime>
  <Words>1412</Words>
  <Application>Microsoft Office PowerPoint</Application>
  <PresentationFormat>Widescreen</PresentationFormat>
  <Paragraphs>146</Paragraphs>
  <Slides>21</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Arial Black</vt:lpstr>
      <vt:lpstr>Calibri</vt:lpstr>
      <vt:lpstr>Calibri Light</vt:lpstr>
      <vt:lpstr>Courier New</vt:lpstr>
      <vt:lpstr>Symbol</vt:lpstr>
      <vt:lpstr>Verdana</vt:lpstr>
      <vt:lpstr>3_Retrospect</vt:lpstr>
      <vt:lpstr>Office Theme</vt:lpstr>
      <vt:lpstr>1_Office Theme</vt:lpstr>
      <vt:lpstr> LUNG-MAP </vt:lpstr>
      <vt:lpstr>Using FoundationOne CDx testing for LUNGMAP  </vt:lpstr>
      <vt:lpstr>PowerPoint Presentation</vt:lpstr>
      <vt:lpstr>PowerPoint Presentation</vt:lpstr>
      <vt:lpstr>Known Foundation CDx testing for LUNGMAP  </vt:lpstr>
      <vt:lpstr>Consent Form Changes and Implementation</vt:lpstr>
      <vt:lpstr>Best Practices for Implementation/ Training</vt:lpstr>
      <vt:lpstr>Major Changes  </vt:lpstr>
      <vt:lpstr>“OR” Statements </vt:lpstr>
      <vt:lpstr>New Section under “What Exams, tests, and procedures are involved in this study?”</vt:lpstr>
      <vt:lpstr>Major Change to Signature Page </vt:lpstr>
      <vt:lpstr>Take Home </vt:lpstr>
      <vt:lpstr>How To: Request Re-analysis of Commercial FoundationOne CDx Results for Lung-MAP biomarker analysis and sub-study assignment</vt:lpstr>
      <vt:lpstr>Overview</vt:lpstr>
      <vt:lpstr>OPEN Registration</vt:lpstr>
      <vt:lpstr>SWOG Specimen Tracking System</vt:lpstr>
      <vt:lpstr>SWOG Specimen Tracking System</vt:lpstr>
      <vt:lpstr>SWOG Specimen Tracking System</vt:lpstr>
      <vt:lpstr>Commercial NGS Testing Form (Rave)</vt:lpstr>
      <vt:lpstr>Receipt of Sub-study Assignment</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Schofield, Mark</dc:creator>
  <cp:lastModifiedBy>Norman, Mariah</cp:lastModifiedBy>
  <cp:revision>600</cp:revision>
  <cp:lastPrinted>2015-09-25T17:31:55Z</cp:lastPrinted>
  <dcterms:created xsi:type="dcterms:W3CDTF">2015-02-03T14:24:03Z</dcterms:created>
  <dcterms:modified xsi:type="dcterms:W3CDTF">2021-04-28T20:05:09Z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0x010100779BF28C2E620F4FAB9669FC920A0674</vt:lpwstr>
  </property>
  <property fmtid="{D5CDD505-2E9C-101B-9397-08002B2CF9AE}" pid="3" name="_dlc_DocIdItemGuid">
    <vt:lpwstr>07ee0818-1e73-421b-809e-382568a8c1d0</vt:lpwstr>
  </property>
</Properties>
</file>